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65" r:id="rId4"/>
    <p:sldId id="266" r:id="rId5"/>
    <p:sldId id="259" r:id="rId6"/>
    <p:sldId id="257" r:id="rId7"/>
    <p:sldId id="256" r:id="rId8"/>
    <p:sldId id="261" r:id="rId9"/>
    <p:sldId id="260" r:id="rId10"/>
    <p:sldId id="292" r:id="rId11"/>
    <p:sldId id="264" r:id="rId12"/>
    <p:sldId id="293" r:id="rId13"/>
    <p:sldId id="275" r:id="rId14"/>
    <p:sldId id="288" r:id="rId15"/>
    <p:sldId id="281" r:id="rId16"/>
    <p:sldId id="276" r:id="rId17"/>
    <p:sldId id="277" r:id="rId18"/>
    <p:sldId id="278" r:id="rId19"/>
    <p:sldId id="282" r:id="rId20"/>
    <p:sldId id="283" r:id="rId21"/>
    <p:sldId id="284" r:id="rId22"/>
    <p:sldId id="294" r:id="rId23"/>
    <p:sldId id="295" r:id="rId24"/>
    <p:sldId id="296" r:id="rId25"/>
    <p:sldId id="297" r:id="rId26"/>
    <p:sldId id="298" r:id="rId27"/>
    <p:sldId id="302" r:id="rId28"/>
    <p:sldId id="300" r:id="rId29"/>
    <p:sldId id="29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02E0-A41B-4B12-B006-E6804A2A04A3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FDA4-0092-4401-AA3C-08CE8DBAA8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A5-Metabolismo Bacteriano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Diferenciar anabolismo e catabolismo</a:t>
            </a:r>
          </a:p>
          <a:p>
            <a:r>
              <a:rPr lang="pt-BR" dirty="0" smtClean="0"/>
              <a:t>ATP</a:t>
            </a:r>
          </a:p>
          <a:p>
            <a:r>
              <a:rPr lang="pt-BR" dirty="0" smtClean="0"/>
              <a:t>Enzimas</a:t>
            </a:r>
          </a:p>
          <a:p>
            <a:r>
              <a:rPr lang="pt-BR" dirty="0" smtClean="0"/>
              <a:t>Vias metabólicas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5-27_Nutritional_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8965037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286"/>
            <a:ext cx="6500858" cy="64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364331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Fueling</a:t>
            </a:r>
            <a:r>
              <a:rPr lang="pt-BR" dirty="0" smtClean="0">
                <a:solidFill>
                  <a:srgbClr val="FF0000"/>
                </a:solidFill>
              </a:rPr>
              <a:t> processes in </a:t>
            </a:r>
            <a:r>
              <a:rPr lang="pt-BR" dirty="0" err="1" smtClean="0">
                <a:solidFill>
                  <a:srgbClr val="FF0000"/>
                </a:solidFill>
              </a:rPr>
              <a:t>heterotrophs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haechter_Art-Tables\CH06\Fig06.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2" y="696282"/>
            <a:ext cx="6985313" cy="50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062" y="188640"/>
            <a:ext cx="698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Fueling</a:t>
            </a:r>
            <a:r>
              <a:rPr lang="pt-BR" dirty="0" smtClean="0"/>
              <a:t> processes in </a:t>
            </a:r>
            <a:r>
              <a:rPr lang="pt-BR" dirty="0" err="1" smtClean="0"/>
              <a:t>autotrophs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5-11_Overview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70" y="-24"/>
            <a:ext cx="5365742" cy="715432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0" y="2285992"/>
            <a:ext cx="2143108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An</a:t>
            </a:r>
            <a:r>
              <a:rPr lang="pt-BR" sz="2800" dirty="0" smtClean="0"/>
              <a:t> overview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respiration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fermentation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5-T03_ATPYield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356"/>
            <a:ext cx="910464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5-17_SumAerobi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889" y="109151"/>
            <a:ext cx="4713499" cy="674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5-12_Outline_0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758" y="-24"/>
            <a:ext cx="4841200" cy="707236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42844" y="2214554"/>
            <a:ext cx="228601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Reactions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glycolysis</a:t>
            </a:r>
            <a:r>
              <a:rPr lang="pt-BR" dirty="0" smtClean="0"/>
              <a:t> </a:t>
            </a:r>
            <a:r>
              <a:rPr lang="pt-BR" dirty="0" err="1" smtClean="0"/>
              <a:t>Embdenm-Meyerhof</a:t>
            </a:r>
            <a:r>
              <a:rPr lang="pt-BR" dirty="0" smtClean="0"/>
              <a:t> </a:t>
            </a:r>
            <a:r>
              <a:rPr lang="pt-BR" dirty="0" err="1" smtClean="0"/>
              <a:t>pathway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928926" y="0"/>
            <a:ext cx="714380" cy="357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71802" y="3214686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5-13_Krebs_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1283"/>
            <a:ext cx="5112568" cy="708221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42844" y="3000372"/>
            <a:ext cx="242889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The</a:t>
            </a:r>
            <a:r>
              <a:rPr lang="pt-BR" sz="2400" dirty="0" smtClean="0"/>
              <a:t> Krebs </a:t>
            </a:r>
            <a:r>
              <a:rPr lang="pt-BR" sz="2400" dirty="0" err="1" smtClean="0"/>
              <a:t>cycle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5-14_ElectrSytstem_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989045"/>
            <a:ext cx="8960577" cy="544035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571868" y="500042"/>
            <a:ext cx="50720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Electron</a:t>
            </a:r>
            <a:r>
              <a:rPr lang="pt-BR" sz="2400" dirty="0" smtClean="0"/>
              <a:t> </a:t>
            </a:r>
            <a:r>
              <a:rPr lang="pt-BR" sz="2400" dirty="0" err="1" smtClean="0"/>
              <a:t>transport</a:t>
            </a:r>
            <a:r>
              <a:rPr lang="pt-BR" sz="2400" dirty="0" smtClean="0"/>
              <a:t> </a:t>
            </a:r>
            <a:r>
              <a:rPr lang="pt-BR" sz="2400" dirty="0" err="1" smtClean="0"/>
              <a:t>chain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5-18_Fermenta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286544" cy="6858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Chemical</a:t>
            </a:r>
            <a:r>
              <a:rPr lang="pt-BR" dirty="0" smtClean="0"/>
              <a:t> processes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form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basis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cellular</a:t>
            </a:r>
            <a:r>
              <a:rPr lang="pt-BR" dirty="0" smtClean="0"/>
              <a:t> </a:t>
            </a:r>
            <a:r>
              <a:rPr lang="pt-BR" dirty="0" err="1" smtClean="0"/>
              <a:t>metabolism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Enzyme-mediated</a:t>
            </a:r>
            <a:r>
              <a:rPr lang="pt-BR" sz="2800" dirty="0" smtClean="0"/>
              <a:t> </a:t>
            </a:r>
            <a:r>
              <a:rPr lang="pt-BR" sz="2800" dirty="0" err="1" smtClean="0"/>
              <a:t>catalysis</a:t>
            </a:r>
            <a:endParaRPr lang="pt-BR" sz="2800" dirty="0" smtClean="0"/>
          </a:p>
          <a:p>
            <a:r>
              <a:rPr lang="pt-BR" sz="2800" dirty="0" err="1" smtClean="0"/>
              <a:t>Reaction</a:t>
            </a:r>
            <a:r>
              <a:rPr lang="pt-BR" sz="2800" dirty="0" smtClean="0"/>
              <a:t> </a:t>
            </a:r>
            <a:r>
              <a:rPr lang="pt-BR" sz="2800" dirty="0" err="1" smtClean="0"/>
              <a:t>coupling</a:t>
            </a:r>
            <a:endParaRPr lang="pt-BR" sz="2800" dirty="0" smtClean="0"/>
          </a:p>
          <a:p>
            <a:r>
              <a:rPr lang="pt-BR" sz="2800" dirty="0" err="1" smtClean="0"/>
              <a:t>Energy</a:t>
            </a:r>
            <a:r>
              <a:rPr lang="pt-BR" sz="2800" dirty="0" smtClean="0"/>
              <a:t> </a:t>
            </a:r>
            <a:r>
              <a:rPr lang="pt-BR" sz="2800" dirty="0" err="1" smtClean="0"/>
              <a:t>harvesting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redox </a:t>
            </a:r>
            <a:r>
              <a:rPr lang="pt-BR" sz="2800" dirty="0" err="1" smtClean="0"/>
              <a:t>reactions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			</a:t>
            </a:r>
            <a:r>
              <a:rPr lang="pt-BR" sz="2800" dirty="0" err="1" smtClean="0"/>
              <a:t>organic</a:t>
            </a:r>
            <a:r>
              <a:rPr lang="pt-BR" sz="2800" dirty="0" smtClean="0"/>
              <a:t> </a:t>
            </a:r>
            <a:r>
              <a:rPr lang="pt-BR" sz="2800" dirty="0" err="1" smtClean="0"/>
              <a:t>substrates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			</a:t>
            </a:r>
            <a:r>
              <a:rPr lang="pt-BR" sz="2800" dirty="0" err="1" smtClean="0"/>
              <a:t>inorganic</a:t>
            </a:r>
            <a:r>
              <a:rPr lang="pt-BR" sz="2800" dirty="0" smtClean="0"/>
              <a:t> </a:t>
            </a:r>
            <a:r>
              <a:rPr lang="pt-BR" sz="2800" dirty="0" err="1" smtClean="0"/>
              <a:t>substrates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			</a:t>
            </a:r>
            <a:r>
              <a:rPr lang="pt-BR" sz="2800" dirty="0" err="1" smtClean="0"/>
              <a:t>photochemical</a:t>
            </a:r>
            <a:r>
              <a:rPr lang="pt-BR" sz="2800" dirty="0" smtClean="0"/>
              <a:t> </a:t>
            </a:r>
            <a:r>
              <a:rPr lang="pt-BR" sz="2800" dirty="0" err="1" smtClean="0"/>
              <a:t>reactions</a:t>
            </a:r>
            <a:endParaRPr lang="pt-BR" sz="2800" dirty="0" smtClean="0"/>
          </a:p>
          <a:p>
            <a:r>
              <a:rPr lang="pt-BR" sz="2800" dirty="0" smtClean="0"/>
              <a:t>Use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membranes</a:t>
            </a:r>
            <a:r>
              <a:rPr lang="pt-BR" sz="2800" dirty="0" smtClean="0"/>
              <a:t> to </a:t>
            </a:r>
            <a:r>
              <a:rPr lang="pt-BR" sz="2800" dirty="0" err="1" smtClean="0"/>
              <a:t>form</a:t>
            </a:r>
            <a:r>
              <a:rPr lang="pt-BR" sz="2800" dirty="0" smtClean="0"/>
              <a:t> charge </a:t>
            </a:r>
            <a:r>
              <a:rPr lang="pt-BR" sz="2800" dirty="0" err="1" smtClean="0"/>
              <a:t>gradients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chemical</a:t>
            </a:r>
            <a:r>
              <a:rPr lang="pt-BR" sz="2800" dirty="0" smtClean="0"/>
              <a:t> </a:t>
            </a:r>
            <a:r>
              <a:rPr lang="pt-BR" sz="2800" dirty="0" err="1" smtClean="0"/>
              <a:t>concentration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5-21_Catabolism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493" y="41307"/>
            <a:ext cx="5247982" cy="681671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2285992"/>
            <a:ext cx="18573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Catabolism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organic</a:t>
            </a:r>
            <a:r>
              <a:rPr lang="pt-BR" dirty="0" smtClean="0"/>
              <a:t> </a:t>
            </a:r>
            <a:r>
              <a:rPr lang="pt-BR" dirty="0" err="1" smtClean="0"/>
              <a:t>food</a:t>
            </a:r>
            <a:r>
              <a:rPr lang="pt-BR" dirty="0" smtClean="0"/>
              <a:t> </a:t>
            </a:r>
            <a:r>
              <a:rPr lang="pt-BR" dirty="0" err="1" smtClean="0"/>
              <a:t>molecules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5-26_RequirATP_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92" y="112745"/>
            <a:ext cx="5005381" cy="667384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2214554"/>
            <a:ext cx="22860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Requirements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ATP </a:t>
            </a:r>
            <a:r>
              <a:rPr lang="pt-BR" dirty="0" err="1" smtClean="0"/>
              <a:t>production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5-18_Fermenta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286544" cy="685802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699792" y="5661248"/>
            <a:ext cx="530123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ênero e Espécie&#10;&#10;Filo: Proteobacteria&#10;&#10;o&#10;&#10;Aproximadamente&#10;30&#10;gêneros e mais de 100&#10;espécies.&#10;&#10;10 gêneros tem importância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" y="378692"/>
            <a:ext cx="7971557" cy="59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&#10;&#10;Encontradas amplamente na natureza;&#10;&#10;&#10;&#10;A maioria habita os intestinos do homem e dos&#10;animais;&#10;&#10;&#10;&#10;Constituem a princi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3" y="548680"/>
            <a:ext cx="7628865" cy="57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1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ACTERÍSTICAS GERAIS&#10;&#10;&#10;Bacilos Gram- negativos;&#10;&#10;&#10;&#10;0,3 a 1 x 1 a 6 μm;&#10;&#10;&#10;&#10;Anaeróbios facultativos;&#10;&#10;&#10;&#10;Não esporula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2" y="476671"/>
            <a:ext cx="8057378" cy="60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4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PECTOS FISIOLÓGICOS&#10;&#10;&#10;Reduzem nitrato a nitrito;&#10;&#10;&#10;&#10;Fermentam a glicose;&#10;&#10;&#10;&#10;São oxidase- negativas;&#10;&#10;&#10;&#10;Capazes de 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" y="476671"/>
            <a:ext cx="8177492" cy="6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7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ACTERÍSTICAS ESTRUTURAI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59511"/>
            <a:ext cx="7392019" cy="55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6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S ANTIGÊNICAS&#10;&#10;&#10;&#10;Entre&#10;&#10;elas&#10;&#10;estão:&#10;&#10;Os flagelos  chamados de antígenos H;&#10;As cápsulas  chamadas&#10;LPS 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3036"/>
            <a:ext cx="7776864" cy="58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27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CIPAIS GÊNEROS DA FAMÍLIA&#10;ENTEROBACTERIACEAS:&#10;&#10;Escherichia;&#10; Shigella;&#10; Edwardsiella;&#10; Salmonella;&#10; Citrobacte;&#10;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6" y="260647"/>
            <a:ext cx="7889460" cy="59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8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5-01_RoleATP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478508"/>
            <a:ext cx="9001188" cy="58080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0" y="5127981"/>
            <a:ext cx="271461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The role </a:t>
            </a:r>
            <a:r>
              <a:rPr lang="pt-BR" sz="2000" dirty="0" err="1" smtClean="0"/>
              <a:t>of</a:t>
            </a:r>
            <a:r>
              <a:rPr lang="pt-BR" sz="2000" dirty="0" smtClean="0"/>
              <a:t> ATP in </a:t>
            </a:r>
            <a:r>
              <a:rPr lang="pt-BR" sz="2000" dirty="0" err="1" smtClean="0"/>
              <a:t>coupling</a:t>
            </a:r>
            <a:r>
              <a:rPr lang="pt-BR" sz="2000" dirty="0" smtClean="0"/>
              <a:t> </a:t>
            </a:r>
            <a:r>
              <a:rPr lang="pt-BR" sz="2000" dirty="0" err="1" smtClean="0"/>
              <a:t>anabolic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catabolic</a:t>
            </a:r>
            <a:r>
              <a:rPr lang="pt-BR" sz="2000" dirty="0" smtClean="0"/>
              <a:t> </a:t>
            </a:r>
            <a:r>
              <a:rPr lang="pt-BR" sz="2000" dirty="0" err="1" smtClean="0"/>
              <a:t>reactions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5-02_Energy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41" y="257208"/>
            <a:ext cx="8696153" cy="631506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285728"/>
            <a:ext cx="2071702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Energy</a:t>
            </a:r>
            <a:r>
              <a:rPr lang="pt-BR" sz="2000" dirty="0" smtClean="0"/>
              <a:t> </a:t>
            </a:r>
            <a:r>
              <a:rPr lang="pt-BR" sz="2000" dirty="0" err="1" smtClean="0"/>
              <a:t>requirements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chemical</a:t>
            </a:r>
            <a:r>
              <a:rPr lang="pt-BR" sz="2000" dirty="0" smtClean="0"/>
              <a:t> </a:t>
            </a:r>
            <a:r>
              <a:rPr lang="pt-BR" sz="2000" dirty="0" err="1" smtClean="0"/>
              <a:t>reaction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4245"/>
            <a:ext cx="5653000" cy="62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311614" cy="58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6" y="500041"/>
            <a:ext cx="9018372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9083"/>
            <a:ext cx="4572032" cy="59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5107"/>
            <a:ext cx="3643338" cy="654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78</Words>
  <Application>Microsoft Office PowerPoint</Application>
  <PresentationFormat>Apresentação na tela (4:3)</PresentationFormat>
  <Paragraphs>23</Paragraphs>
  <Slides>29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A5-Metabolismo Bacteriano</vt:lpstr>
      <vt:lpstr>Chemical processes that form the basis of all cellular metabolism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</dc:creator>
  <cp:lastModifiedBy>Gabriel</cp:lastModifiedBy>
  <cp:revision>53</cp:revision>
  <dcterms:created xsi:type="dcterms:W3CDTF">2010-08-17T18:39:06Z</dcterms:created>
  <dcterms:modified xsi:type="dcterms:W3CDTF">2017-09-11T19:59:44Z</dcterms:modified>
</cp:coreProperties>
</file>