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13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‹n.º›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‹n.º›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‹n.º›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‹n.º›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9/27/16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‹n.º›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21747"/>
            <a:ext cx="6400800" cy="153293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Franck: quarteto de cordas em Ré maior (1890)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8999"/>
            <a:ext cx="6400800" cy="1895225"/>
          </a:xfrm>
        </p:spPr>
        <p:txBody>
          <a:bodyPr>
            <a:normAutofit/>
          </a:bodyPr>
          <a:lstStyle/>
          <a:p>
            <a:r>
              <a:rPr lang="pt-BR" dirty="0" smtClean="0"/>
              <a:t>Análise Musical II</a:t>
            </a:r>
          </a:p>
          <a:p>
            <a:r>
              <a:rPr lang="pt-BR" dirty="0" smtClean="0"/>
              <a:t>Paulo de Tarso Salles</a:t>
            </a:r>
          </a:p>
          <a:p>
            <a:r>
              <a:rPr lang="pt-BR" dirty="0" smtClean="0"/>
              <a:t>ECA/USP,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4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</a:t>
            </a:r>
            <a:r>
              <a:rPr lang="pt-BR" dirty="0"/>
              <a:t> </a:t>
            </a:r>
            <a:r>
              <a:rPr lang="pt-BR" dirty="0" smtClean="0"/>
              <a:t>– </a:t>
            </a:r>
            <a:r>
              <a:rPr lang="pt-BR" dirty="0" err="1" smtClean="0"/>
              <a:t>Poco</a:t>
            </a:r>
            <a:r>
              <a:rPr lang="pt-BR" dirty="0" smtClean="0"/>
              <a:t> lento, c. 1-12</a:t>
            </a:r>
            <a:endParaRPr lang="pt-BR" dirty="0"/>
          </a:p>
        </p:txBody>
      </p:sp>
      <p:pic>
        <p:nvPicPr>
          <p:cNvPr id="4" name="Content Placeholder 3" descr="Franck QC I c1-12.t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" r="-1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58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I</a:t>
            </a:r>
            <a:r>
              <a:rPr lang="pt-BR" dirty="0" smtClean="0"/>
              <a:t> – </a:t>
            </a:r>
            <a:r>
              <a:rPr lang="pt-BR" dirty="0" err="1" smtClean="0"/>
              <a:t>Poco</a:t>
            </a:r>
            <a:r>
              <a:rPr lang="pt-BR" dirty="0" smtClean="0"/>
              <a:t> lento, cifra e</a:t>
            </a:r>
            <a:endParaRPr lang="pt-BR" dirty="0"/>
          </a:p>
        </p:txBody>
      </p:sp>
      <p:pic>
        <p:nvPicPr>
          <p:cNvPr id="4" name="Content Placeholder 3" descr="Franck QC I poco lento cifra 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1" b="-747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769402" y="243840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Eb7   Bb</a:t>
            </a:r>
            <a:r>
              <a:rPr lang="pt-BR" baseline="30000" dirty="0" smtClean="0"/>
              <a:t>ø</a:t>
            </a:r>
            <a:r>
              <a:rPr lang="pt-BR" dirty="0" smtClean="0"/>
              <a:t>GbºDb</a:t>
            </a:r>
            <a:r>
              <a:rPr lang="pt-BR" baseline="30000" dirty="0" smtClean="0"/>
              <a:t>7</a:t>
            </a:r>
            <a:r>
              <a:rPr lang="pt-BR" dirty="0" smtClean="0"/>
              <a:t>BbDº </a:t>
            </a:r>
            <a:r>
              <a:rPr lang="pt-BR" dirty="0" err="1" smtClean="0"/>
              <a:t>G</a:t>
            </a:r>
            <a:r>
              <a:rPr lang="pt-BR" dirty="0" smtClean="0"/>
              <a:t># </a:t>
            </a:r>
            <a:r>
              <a:rPr lang="pt-BR" dirty="0" err="1" smtClean="0"/>
              <a:t>A</a:t>
            </a:r>
            <a:r>
              <a:rPr lang="pt-BR" baseline="30000" dirty="0" err="1" smtClean="0"/>
              <a:t>dim</a:t>
            </a:r>
            <a:endParaRPr lang="pt-BR" baseline="30000" dirty="0"/>
          </a:p>
        </p:txBody>
      </p:sp>
    </p:spTree>
    <p:extLst>
      <p:ext uri="{BB962C8B-B14F-4D97-AF65-F5344CB8AC3E}">
        <p14:creationId xmlns:p14="http://schemas.microsoft.com/office/powerpoint/2010/main" val="30394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CIFRA e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854493"/>
              </p:ext>
            </p:extLst>
          </p:nvPr>
        </p:nvGraphicFramePr>
        <p:xfrm>
          <a:off x="1371600" y="2438400"/>
          <a:ext cx="6400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</a:t>
                      </a:r>
                      <a:r>
                        <a:rPr lang="pt-BR" dirty="0" smtClean="0">
                          <a:latin typeface="Bach" charset="2"/>
                          <a:ea typeface="Bach" charset="2"/>
                          <a:cs typeface="Bach" charset="2"/>
                        </a:rPr>
                        <a:t>@</a:t>
                      </a:r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B</a:t>
                      </a:r>
                      <a:r>
                        <a:rPr lang="pt-BR" dirty="0" err="1" smtClean="0">
                          <a:latin typeface="Bach" charset="2"/>
                          <a:ea typeface="Bach" charset="2"/>
                          <a:cs typeface="Bach" charset="2"/>
                        </a:rPr>
                        <a:t>@</a:t>
                      </a:r>
                      <a:r>
                        <a:rPr lang="pt-BR" baseline="30000" dirty="0" err="1" smtClean="0"/>
                        <a:t>ø</a:t>
                      </a:r>
                      <a:endParaRPr lang="pt-B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G</a:t>
                      </a:r>
                      <a:r>
                        <a:rPr lang="pt-BR" dirty="0" err="1" smtClean="0">
                          <a:latin typeface="Bach" charset="2"/>
                          <a:ea typeface="Bach" charset="2"/>
                          <a:cs typeface="Bach" charset="2"/>
                        </a:rPr>
                        <a:t>@</a:t>
                      </a:r>
                      <a:r>
                        <a:rPr lang="pt-BR" dirty="0" err="1" smtClean="0"/>
                        <a:t>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D</a:t>
                      </a:r>
                      <a:r>
                        <a:rPr lang="pt-BR" dirty="0" smtClean="0">
                          <a:latin typeface="Bach" charset="2"/>
                          <a:ea typeface="Bach" charset="2"/>
                          <a:cs typeface="Bach" charset="2"/>
                        </a:rPr>
                        <a:t>@</a:t>
                      </a:r>
                      <a:r>
                        <a:rPr lang="pt-BR" dirty="0" smtClean="0"/>
                        <a:t>/C</a:t>
                      </a:r>
                      <a:r>
                        <a:rPr lang="pt-BR" dirty="0" smtClean="0">
                          <a:latin typeface="Bach" charset="2"/>
                          <a:ea typeface="Bach" charset="2"/>
                          <a:cs typeface="Bach" charset="2"/>
                        </a:rPr>
                        <a:t>@</a:t>
                      </a:r>
                      <a:endParaRPr lang="pt-BR" dirty="0">
                        <a:latin typeface="Bach" charset="2"/>
                        <a:ea typeface="Bach" charset="2"/>
                        <a:cs typeface="Bach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B</a:t>
                      </a:r>
                      <a:r>
                        <a:rPr lang="pt-BR" dirty="0" smtClean="0">
                          <a:latin typeface="Bach" charset="2"/>
                          <a:ea typeface="Bach" charset="2"/>
                          <a:cs typeface="Bach" charset="2"/>
                        </a:rPr>
                        <a:t>@</a:t>
                      </a:r>
                      <a:endParaRPr lang="pt-BR" dirty="0">
                        <a:latin typeface="Bach" charset="2"/>
                        <a:ea typeface="Bach" charset="2"/>
                        <a:cs typeface="Bach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Dº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G</a:t>
                      </a:r>
                      <a:r>
                        <a:rPr lang="pt-BR" dirty="0" smtClean="0">
                          <a:latin typeface="Bach" charset="2"/>
                          <a:ea typeface="Bach" charset="2"/>
                          <a:cs typeface="Bach" charset="2"/>
                        </a:rPr>
                        <a:t>#</a:t>
                      </a:r>
                      <a:endParaRPr lang="pt-BR" dirty="0">
                        <a:latin typeface="Bach" charset="2"/>
                        <a:ea typeface="Bach" charset="2"/>
                        <a:cs typeface="Bach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A</a:t>
                      </a:r>
                      <a:r>
                        <a:rPr lang="pt-BR" baseline="30000" dirty="0" err="1" smtClean="0"/>
                        <a:t>dim</a:t>
                      </a:r>
                      <a:endParaRPr lang="pt-BR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Mib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Réb</a:t>
                      </a:r>
                      <a:endParaRPr lang="pt-B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Réb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Ré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Ré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Lá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Sol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Sibb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Láb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Dób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Dó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Dó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Mib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Fáb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Mib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Fá</a:t>
                      </a:r>
                      <a:endParaRPr lang="pt-B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Fá</a:t>
                      </a:r>
                      <a:endParaRPr lang="pt-B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Fá</a:t>
                      </a:r>
                      <a:endParaRPr lang="pt-B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Ré#</a:t>
                      </a:r>
                      <a:endParaRPr lang="pt-BR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Ré#</a:t>
                      </a:r>
                      <a:endParaRPr lang="pt-BR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Réb</a:t>
                      </a:r>
                      <a:endParaRPr lang="pt-B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Láb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Solb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Dób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Láb</a:t>
                      </a:r>
                      <a:endParaRPr lang="pt-BR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Sol#</a:t>
                      </a:r>
                      <a:endParaRPr lang="pt-BR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Dó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0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ranck QC II scherzo c1-6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83" b="-30483"/>
          <a:stretch>
            <a:fillRect/>
          </a:stretch>
        </p:blipFill>
        <p:spPr>
          <a:xfrm>
            <a:off x="927884" y="2413581"/>
            <a:ext cx="3124200" cy="3124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Scherzo, c. 1-6</a:t>
            </a:r>
            <a:endParaRPr lang="pt-BR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42272679"/>
              </p:ext>
            </p:extLst>
          </p:nvPr>
        </p:nvGraphicFramePr>
        <p:xfrm>
          <a:off x="4052086" y="2570316"/>
          <a:ext cx="4026610" cy="243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230"/>
                <a:gridCol w="575230"/>
                <a:gridCol w="575230"/>
                <a:gridCol w="575230"/>
                <a:gridCol w="575230"/>
                <a:gridCol w="575230"/>
                <a:gridCol w="575230"/>
              </a:tblGrid>
              <a:tr h="486224">
                <a:tc gridSpan="7">
                  <a:txBody>
                    <a:bodyPr/>
                    <a:lstStyle/>
                    <a:p>
                      <a:r>
                        <a:rPr lang="pt-BR" dirty="0" smtClean="0"/>
                        <a:t>Acordes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86224">
                <a:tc>
                  <a:txBody>
                    <a:bodyPr/>
                    <a:lstStyle/>
                    <a:p>
                      <a:r>
                        <a:rPr lang="pt-BR" sz="1000" b="1" dirty="0" err="1" smtClean="0"/>
                        <a:t>D#</a:t>
                      </a:r>
                      <a:r>
                        <a:rPr lang="pt-BR" sz="1000" b="1" baseline="30000" dirty="0" err="1" smtClean="0"/>
                        <a:t>dim</a:t>
                      </a:r>
                      <a:endParaRPr lang="pt-BR" sz="1000" b="1" baseline="30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err="1" smtClean="0"/>
                        <a:t>Fdim</a:t>
                      </a:r>
                      <a:endParaRPr lang="pt-BR" sz="1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err="1" smtClean="0"/>
                        <a:t>D#</a:t>
                      </a:r>
                      <a:r>
                        <a:rPr lang="pt-BR" sz="1000" b="1" baseline="30000" dirty="0" err="1" smtClean="0"/>
                        <a:t>dim</a:t>
                      </a:r>
                      <a:endParaRPr lang="pt-BR" sz="1000" b="1" baseline="30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err="1" smtClean="0"/>
                        <a:t>D#</a:t>
                      </a:r>
                      <a:r>
                        <a:rPr lang="pt-BR" sz="1000" b="1" baseline="30000" dirty="0" err="1" smtClean="0"/>
                        <a:t>dim</a:t>
                      </a:r>
                      <a:endParaRPr lang="pt-BR" sz="1000" b="1" baseline="30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err="1" smtClean="0"/>
                        <a:t>F#</a:t>
                      </a:r>
                      <a:r>
                        <a:rPr lang="pt-BR" sz="1000" b="1" baseline="30000" dirty="0" err="1" smtClean="0"/>
                        <a:t>dim</a:t>
                      </a:r>
                      <a:endParaRPr lang="pt-BR" sz="1000" b="1" baseline="30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err="1" smtClean="0"/>
                        <a:t>D#</a:t>
                      </a:r>
                      <a:r>
                        <a:rPr lang="pt-BR" sz="1000" b="1" baseline="30000" dirty="0" err="1" smtClean="0"/>
                        <a:t>dim</a:t>
                      </a:r>
                      <a:endParaRPr lang="pt-BR" sz="1000" b="1" baseline="3000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1" dirty="0" err="1" smtClean="0"/>
                        <a:t>F#m</a:t>
                      </a:r>
                      <a:endParaRPr lang="pt-BR" sz="1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622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Ré#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Mi#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Fá#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Lá</a:t>
                      </a:r>
                      <a:endParaRPr lang="pt-BR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Fá#</a:t>
                      </a:r>
                      <a:endParaRPr lang="pt-B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Ré#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Dó#</a:t>
                      </a:r>
                      <a:endParaRPr lang="pt-BR" sz="1200" dirty="0"/>
                    </a:p>
                  </a:txBody>
                  <a:tcPr/>
                </a:tc>
              </a:tr>
              <a:tr h="48622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Lá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Si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Si#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Ré#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Lá </a:t>
                      </a:r>
                      <a:endParaRPr lang="pt-BR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Fá#</a:t>
                      </a:r>
                      <a:endParaRPr lang="pt-B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Fá#</a:t>
                      </a:r>
                      <a:endParaRPr lang="pt-B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8622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Fá#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Sol#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Lá</a:t>
                      </a:r>
                      <a:endParaRPr lang="pt-BR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Fá#</a:t>
                      </a:r>
                      <a:endParaRPr lang="pt-B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Si#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Lá</a:t>
                      </a:r>
                      <a:endParaRPr lang="pt-BR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Lá</a:t>
                      </a:r>
                      <a:endParaRPr lang="pt-BR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5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44</TotalTime>
  <Words>138</Words>
  <Application>Microsoft Macintosh PowerPoint</Application>
  <PresentationFormat>Apresentação na tela (4:3)</PresentationFormat>
  <Paragraphs>77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Bach</vt:lpstr>
      <vt:lpstr>Garamond</vt:lpstr>
      <vt:lpstr>Wingdings</vt:lpstr>
      <vt:lpstr>Arial</vt:lpstr>
      <vt:lpstr>Couture</vt:lpstr>
      <vt:lpstr>Franck: quarteto de cordas em Ré maior (1890)</vt:lpstr>
      <vt:lpstr>I – Poco lento, c. 1-12</vt:lpstr>
      <vt:lpstr>I – Poco lento, cifra e</vt:lpstr>
      <vt:lpstr>CIFRA e</vt:lpstr>
      <vt:lpstr>Scherzo, c. 1-6</vt:lpstr>
    </vt:vector>
  </TitlesOfParts>
  <Company>CMU-ECA/USP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Franck: quarteto de cordas em Ré maior (1890)</dc:title>
  <dc:creator>Paulo de Tarso Salles</dc:creator>
  <cp:lastModifiedBy>Paulo de Tarso Salles</cp:lastModifiedBy>
  <cp:revision>8</cp:revision>
  <dcterms:created xsi:type="dcterms:W3CDTF">2015-10-12T22:15:17Z</dcterms:created>
  <dcterms:modified xsi:type="dcterms:W3CDTF">2016-09-27T12:53:45Z</dcterms:modified>
</cp:coreProperties>
</file>