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82" r:id="rId4"/>
    <p:sldId id="283" r:id="rId5"/>
    <p:sldId id="258" r:id="rId6"/>
    <p:sldId id="259" r:id="rId7"/>
    <p:sldId id="260" r:id="rId8"/>
    <p:sldId id="284" r:id="rId9"/>
    <p:sldId id="285" r:id="rId10"/>
    <p:sldId id="261" r:id="rId11"/>
    <p:sldId id="262" r:id="rId12"/>
    <p:sldId id="263" r:id="rId13"/>
    <p:sldId id="264" r:id="rId14"/>
    <p:sldId id="267" r:id="rId15"/>
    <p:sldId id="268" r:id="rId16"/>
    <p:sldId id="269" r:id="rId17"/>
    <p:sldId id="270" r:id="rId18"/>
    <p:sldId id="271" r:id="rId19"/>
    <p:sldId id="265" r:id="rId20"/>
    <p:sldId id="266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67E87-6231-4F4B-915D-F1F6BA86B6C7}" type="datetimeFigureOut">
              <a:rPr lang="pt-BR" smtClean="0"/>
              <a:t>08/11/2017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E17BB5-EF17-45B6-9259-48E88725E0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0014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/>
            <a:r>
              <a:rPr lang="pt-BR" altLang="pt-BR" sz="1200"/>
              <a:t>Bretton Woods1</a:t>
            </a:r>
          </a:p>
        </p:txBody>
      </p:sp>
      <p:sp>
        <p:nvSpPr>
          <p:cNvPr id="71683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/>
          <a:lstStyle>
            <a:lvl1pPr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/>
            <a:r>
              <a:rPr lang="pt-BR" altLang="pt-BR" sz="1200"/>
              <a:t>A Gremaud</a:t>
            </a:r>
          </a:p>
        </p:txBody>
      </p:sp>
      <p:sp>
        <p:nvSpPr>
          <p:cNvPr id="7168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/>
          <a:lstStyle>
            <a:lvl1pPr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/>
            <a:fld id="{065244A5-55CE-4545-B807-917E13389747}" type="slidenum">
              <a:rPr lang="pt-BR" altLang="pt-BR" sz="1200"/>
              <a:pPr algn="r"/>
              <a:t>2</a:t>
            </a:fld>
            <a:endParaRPr lang="pt-BR" altLang="pt-BR" sz="1200"/>
          </a:p>
        </p:txBody>
      </p:sp>
      <p:sp>
        <p:nvSpPr>
          <p:cNvPr id="716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462670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/>
            <a:r>
              <a:rPr lang="pt-BR" altLang="pt-BR" sz="1200"/>
              <a:t>Bretton Woods1</a:t>
            </a:r>
          </a:p>
        </p:txBody>
      </p:sp>
      <p:sp>
        <p:nvSpPr>
          <p:cNvPr id="71683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/>
          <a:lstStyle>
            <a:lvl1pPr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/>
            <a:r>
              <a:rPr lang="pt-BR" altLang="pt-BR" sz="1200"/>
              <a:t>A Gremaud</a:t>
            </a:r>
          </a:p>
        </p:txBody>
      </p:sp>
      <p:sp>
        <p:nvSpPr>
          <p:cNvPr id="7168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/>
          <a:lstStyle>
            <a:lvl1pPr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/>
            <a:fld id="{065244A5-55CE-4545-B807-917E13389747}" type="slidenum">
              <a:rPr lang="pt-BR" altLang="pt-BR" sz="1200"/>
              <a:pPr algn="r"/>
              <a:t>4</a:t>
            </a:fld>
            <a:endParaRPr lang="pt-BR" altLang="pt-BR" sz="1200"/>
          </a:p>
        </p:txBody>
      </p:sp>
      <p:sp>
        <p:nvSpPr>
          <p:cNvPr id="716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260453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/>
            <a:r>
              <a:rPr lang="pt-BR" altLang="pt-BR" sz="1200"/>
              <a:t>Bretton Woods1</a:t>
            </a:r>
          </a:p>
        </p:txBody>
      </p:sp>
      <p:sp>
        <p:nvSpPr>
          <p:cNvPr id="73731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/>
          <a:lstStyle>
            <a:lvl1pPr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/>
            <a:r>
              <a:rPr lang="pt-BR" altLang="pt-BR" sz="1200"/>
              <a:t>A Gremaud</a:t>
            </a:r>
          </a:p>
        </p:txBody>
      </p:sp>
      <p:sp>
        <p:nvSpPr>
          <p:cNvPr id="7373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/>
          <a:lstStyle>
            <a:lvl1pPr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/>
            <a:fld id="{AD7E4004-D231-46F7-9C21-8F6B03BF4656}" type="slidenum">
              <a:rPr lang="pt-BR" altLang="pt-BR" sz="1200"/>
              <a:pPr algn="r"/>
              <a:t>6</a:t>
            </a:fld>
            <a:endParaRPr lang="pt-BR" altLang="pt-BR" sz="1200"/>
          </a:p>
        </p:txBody>
      </p:sp>
      <p:sp>
        <p:nvSpPr>
          <p:cNvPr id="737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31901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FFCBAC8-036A-4EE7-98B3-B49E657B6471}" type="slidenum">
              <a:rPr lang="pt-BR" altLang="pt-BR" smtClean="0">
                <a:latin typeface="Calibri" panose="020F0502020204030204" pitchFamily="34" charset="0"/>
              </a:rPr>
              <a:pPr/>
              <a:t>14</a:t>
            </a:fld>
            <a:endParaRPr lang="pt-BR" altLang="pt-BR">
              <a:latin typeface="Calibri" panose="020F0502020204030204" pitchFamily="34" charset="0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667788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30121BE-19CA-491F-AB86-56B698022FB7}" type="slidenum">
              <a:rPr lang="pt-BR" altLang="pt-BR" smtClean="0">
                <a:latin typeface="Calibri" panose="020F0502020204030204" pitchFamily="34" charset="0"/>
              </a:rPr>
              <a:pPr/>
              <a:t>16</a:t>
            </a:fld>
            <a:endParaRPr lang="pt-BR" altLang="pt-BR">
              <a:latin typeface="Calibri" panose="020F0502020204030204" pitchFamily="34" charset="0"/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37772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D4437-3890-443E-9E27-3FD0144D9CF5}" type="datetimeFigureOut">
              <a:rPr lang="pt-BR" smtClean="0"/>
              <a:t>08/11/2017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37EF2-EE81-4ABF-8742-E3DBD77AFB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7978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D4437-3890-443E-9E27-3FD0144D9CF5}" type="datetimeFigureOut">
              <a:rPr lang="pt-BR" smtClean="0"/>
              <a:t>08/11/2017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37EF2-EE81-4ABF-8742-E3DBD77AFB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3095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D4437-3890-443E-9E27-3FD0144D9CF5}" type="datetimeFigureOut">
              <a:rPr lang="pt-BR" smtClean="0"/>
              <a:t>08/11/2017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37EF2-EE81-4ABF-8742-E3DBD77AFB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9884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D4437-3890-443E-9E27-3FD0144D9CF5}" type="datetimeFigureOut">
              <a:rPr lang="pt-BR" smtClean="0"/>
              <a:t>08/11/2017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37EF2-EE81-4ABF-8742-E3DBD77AFB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962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D4437-3890-443E-9E27-3FD0144D9CF5}" type="datetimeFigureOut">
              <a:rPr lang="pt-BR" smtClean="0"/>
              <a:t>08/11/2017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37EF2-EE81-4ABF-8742-E3DBD77AFB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6114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D4437-3890-443E-9E27-3FD0144D9CF5}" type="datetimeFigureOut">
              <a:rPr lang="pt-BR" smtClean="0"/>
              <a:t>08/11/2017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37EF2-EE81-4ABF-8742-E3DBD77AFB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5765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D4437-3890-443E-9E27-3FD0144D9CF5}" type="datetimeFigureOut">
              <a:rPr lang="pt-BR" smtClean="0"/>
              <a:t>08/11/2017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37EF2-EE81-4ABF-8742-E3DBD77AFB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8690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D4437-3890-443E-9E27-3FD0144D9CF5}" type="datetimeFigureOut">
              <a:rPr lang="pt-BR" smtClean="0"/>
              <a:t>08/11/2017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37EF2-EE81-4ABF-8742-E3DBD77AFB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7754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D4437-3890-443E-9E27-3FD0144D9CF5}" type="datetimeFigureOut">
              <a:rPr lang="pt-BR" smtClean="0"/>
              <a:t>08/11/2017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37EF2-EE81-4ABF-8742-E3DBD77AFB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358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D4437-3890-443E-9E27-3FD0144D9CF5}" type="datetimeFigureOut">
              <a:rPr lang="pt-BR" smtClean="0"/>
              <a:t>08/11/2017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37EF2-EE81-4ABF-8742-E3DBD77AFB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5774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D4437-3890-443E-9E27-3FD0144D9CF5}" type="datetimeFigureOut">
              <a:rPr lang="pt-BR" smtClean="0"/>
              <a:t>08/11/2017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37EF2-EE81-4ABF-8742-E3DBD77AFB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7350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D4437-3890-443E-9E27-3FD0144D9CF5}" type="datetimeFigureOut">
              <a:rPr lang="pt-BR" smtClean="0"/>
              <a:t>08/11/2017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37EF2-EE81-4ABF-8742-E3DBD77AFB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0450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 economia latino americana no </a:t>
            </a:r>
            <a:r>
              <a:rPr lang="pt-BR" dirty="0" err="1" smtClean="0"/>
              <a:t>pos</a:t>
            </a:r>
            <a:r>
              <a:rPr lang="pt-BR" dirty="0" smtClean="0"/>
              <a:t> </a:t>
            </a:r>
            <a:r>
              <a:rPr lang="pt-BR" dirty="0" err="1" smtClean="0"/>
              <a:t>II</a:t>
            </a:r>
            <a:r>
              <a:rPr lang="pt-BR" baseline="30000" dirty="0" err="1" smtClean="0"/>
              <a:t>a</a:t>
            </a:r>
            <a:r>
              <a:rPr lang="pt-BR" dirty="0" smtClean="0"/>
              <a:t> guerra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41783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282" name="Picture 2" descr="http://4.bp.blogspot.com/_LHpBHKSzgo0/TI1V2sdqF9I/AAAAAAAAFi4/3I7envu_gzA/s400/foto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700" y="4221163"/>
            <a:ext cx="3562350" cy="24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 explicativo retangular 4"/>
          <p:cNvSpPr/>
          <p:nvPr/>
        </p:nvSpPr>
        <p:spPr>
          <a:xfrm>
            <a:off x="1847851" y="476250"/>
            <a:ext cx="7777163" cy="3600450"/>
          </a:xfrm>
          <a:prstGeom prst="wedgeRectCallout">
            <a:avLst>
              <a:gd name="adj1" fmla="val 31955"/>
              <a:gd name="adj2" fmla="val 788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sz="2800" b="1" dirty="0"/>
              <a:t>O processo de substituição de importações pode ser entendido como um processo  de desenvolvimento “parcial” e “fechado” que, respondendo às restrições do comércio exterior, procurou repetir aceleradamente, e em condições históricas distintas, a experiência de industrialização dos países desenvolvidos </a:t>
            </a:r>
          </a:p>
        </p:txBody>
      </p:sp>
      <p:pic>
        <p:nvPicPr>
          <p:cNvPr id="97284" name="Picture 4" descr="http://img.ibiubi.com.br/produtos/8/6/1/2/8/4/0/1/img/01_economia-capitalismo-financeiro-maria-conceicao-tavar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4365625"/>
            <a:ext cx="2305050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34312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81000"/>
            <a:ext cx="8229600" cy="9144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t-BR" b="1"/>
              <a:t>As Características do PSI</a:t>
            </a:r>
            <a:r>
              <a:rPr lang="pt-BR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pt-BR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pt-BR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1" y="1700214"/>
            <a:ext cx="8569325" cy="4243387"/>
          </a:xfrm>
        </p:spPr>
        <p:txBody>
          <a:bodyPr>
            <a:normAutofit lnSpcReduction="10000"/>
          </a:bodyPr>
          <a:lstStyle/>
          <a:p>
            <a:pPr algn="just">
              <a:spcAft>
                <a:spcPts val="300"/>
              </a:spcAft>
            </a:pPr>
            <a:r>
              <a:rPr lang="pt-BR" altLang="pt-BR" sz="3600"/>
              <a:t>É uma </a:t>
            </a:r>
            <a:r>
              <a:rPr lang="pt-BR" altLang="pt-BR" sz="3600" b="1">
                <a:solidFill>
                  <a:schemeClr val="tx2"/>
                </a:solidFill>
              </a:rPr>
              <a:t>industrialização fechada</a:t>
            </a:r>
            <a:r>
              <a:rPr lang="pt-BR" altLang="pt-BR" sz="3600" b="1"/>
              <a:t> pois:</a:t>
            </a:r>
          </a:p>
          <a:p>
            <a:pPr lvl="1" algn="just">
              <a:spcAft>
                <a:spcPts val="300"/>
              </a:spcAft>
            </a:pPr>
            <a:r>
              <a:rPr lang="pt-BR" altLang="pt-BR" sz="3200"/>
              <a:t>É voltada para dentro, </a:t>
            </a:r>
            <a:r>
              <a:rPr lang="pt-BR" altLang="pt-BR" sz="3200" u="sng"/>
              <a:t>visa o atendimento do mercado interno</a:t>
            </a:r>
            <a:r>
              <a:rPr lang="pt-BR" altLang="pt-BR" sz="3200"/>
              <a:t>.</a:t>
            </a:r>
          </a:p>
          <a:p>
            <a:pPr lvl="1" algn="just">
              <a:spcAft>
                <a:spcPts val="300"/>
              </a:spcAft>
            </a:pPr>
            <a:r>
              <a:rPr lang="pt-BR" altLang="pt-BR" sz="3200">
                <a:latin typeface="Charter BT"/>
              </a:rPr>
              <a:t>depende de </a:t>
            </a:r>
            <a:r>
              <a:rPr lang="pt-BR" altLang="pt-BR" sz="3200" u="sng">
                <a:latin typeface="Charter BT"/>
              </a:rPr>
              <a:t>medidas que protegem a industria nacional</a:t>
            </a:r>
            <a:r>
              <a:rPr lang="pt-BR" altLang="pt-BR" sz="3200">
                <a:latin typeface="Charter BT"/>
              </a:rPr>
              <a:t>. </a:t>
            </a:r>
          </a:p>
          <a:p>
            <a:pPr lvl="2" algn="just">
              <a:spcAft>
                <a:spcPts val="300"/>
              </a:spcAft>
            </a:pPr>
            <a:r>
              <a:rPr lang="pt-BR" altLang="pt-BR" sz="2800">
                <a:latin typeface="Charter BT"/>
              </a:rPr>
              <a:t>Desvalorização cambial</a:t>
            </a:r>
          </a:p>
          <a:p>
            <a:pPr lvl="2" algn="just">
              <a:spcAft>
                <a:spcPts val="300"/>
              </a:spcAft>
            </a:pPr>
            <a:r>
              <a:rPr lang="pt-BR" altLang="pt-BR" sz="2800">
                <a:latin typeface="Charter BT"/>
              </a:rPr>
              <a:t>controles cambiais</a:t>
            </a:r>
          </a:p>
          <a:p>
            <a:pPr lvl="2" algn="just">
              <a:spcAft>
                <a:spcPts val="300"/>
              </a:spcAft>
            </a:pPr>
            <a:r>
              <a:rPr lang="pt-BR" altLang="pt-BR" sz="2800">
                <a:latin typeface="Charter BT"/>
              </a:rPr>
              <a:t>taxas múltiplas de câmbio</a:t>
            </a:r>
          </a:p>
          <a:p>
            <a:pPr lvl="2" algn="just">
              <a:spcAft>
                <a:spcPts val="300"/>
              </a:spcAft>
            </a:pPr>
            <a:r>
              <a:rPr lang="pt-BR" altLang="pt-BR" sz="2800">
                <a:latin typeface="Charter BT"/>
              </a:rPr>
              <a:t>tarifas aduaneiras</a:t>
            </a:r>
          </a:p>
        </p:txBody>
      </p:sp>
    </p:spTree>
    <p:extLst>
      <p:ext uri="{BB962C8B-B14F-4D97-AF65-F5344CB8AC3E}">
        <p14:creationId xmlns:p14="http://schemas.microsoft.com/office/powerpoint/2010/main" val="26184306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r>
              <a:rPr lang="pt-BR" altLang="pt-BR" b="1"/>
              <a:t>Características do PSI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03389" y="1773238"/>
            <a:ext cx="8785225" cy="4170362"/>
          </a:xfrm>
        </p:spPr>
        <p:txBody>
          <a:bodyPr/>
          <a:lstStyle/>
          <a:p>
            <a:r>
              <a:rPr lang="pt-BR" altLang="pt-BR" b="1"/>
              <a:t>É uma </a:t>
            </a:r>
            <a:r>
              <a:rPr lang="pt-BR" altLang="pt-BR" b="1">
                <a:solidFill>
                  <a:schemeClr val="tx2"/>
                </a:solidFill>
              </a:rPr>
              <a:t>industrialização por etapas</a:t>
            </a:r>
            <a:r>
              <a:rPr lang="pt-BR" altLang="pt-BR" b="1"/>
              <a:t>: </a:t>
            </a:r>
          </a:p>
          <a:p>
            <a:pPr lvl="1"/>
            <a:r>
              <a:rPr lang="pt-BR" altLang="pt-BR"/>
              <a:t>apesar de ao final se buscar uma indústria completa, a industrialização se faz por partes (rodadas)</a:t>
            </a:r>
          </a:p>
          <a:p>
            <a:pPr lvl="1"/>
            <a:r>
              <a:rPr lang="pt-BR" altLang="pt-BR"/>
              <a:t>a pauta de importações ditava a sequência dos setores objetos dos investimentos industriais </a:t>
            </a:r>
          </a:p>
          <a:p>
            <a:pPr lvl="1"/>
            <a:endParaRPr lang="pt-BR" altLang="pt-BR"/>
          </a:p>
          <a:p>
            <a:pPr algn="ctr">
              <a:lnSpc>
                <a:spcPct val="110000"/>
              </a:lnSpc>
              <a:spcAft>
                <a:spcPts val="300"/>
              </a:spcAft>
              <a:buNone/>
            </a:pPr>
            <a:r>
              <a:rPr lang="pt-BR" altLang="pt-BR" sz="2000" b="1">
                <a:solidFill>
                  <a:srgbClr val="C70F01"/>
                </a:solidFill>
              </a:rPr>
              <a:t>bens de consumo não duráveis – têxteis, calçados, alimentos </a:t>
            </a:r>
          </a:p>
          <a:p>
            <a:pPr algn="ctr">
              <a:spcAft>
                <a:spcPts val="300"/>
              </a:spcAft>
              <a:buNone/>
            </a:pPr>
            <a:r>
              <a:rPr lang="pt-BR" altLang="pt-BR" sz="2000" b="1">
                <a:solidFill>
                  <a:srgbClr val="C70F01"/>
                </a:solidFill>
              </a:rPr>
              <a:t>bens de consumo duráveis – eletrodomésticos, automóveis </a:t>
            </a:r>
          </a:p>
          <a:p>
            <a:pPr algn="ctr">
              <a:spcAft>
                <a:spcPts val="300"/>
              </a:spcAft>
              <a:buNone/>
            </a:pPr>
            <a:r>
              <a:rPr lang="pt-BR" altLang="pt-BR" sz="2000" b="1">
                <a:solidFill>
                  <a:srgbClr val="C70F01"/>
                </a:solidFill>
              </a:rPr>
              <a:t>bens intermediários – ferro, aço, cimento, petróleo, químicos </a:t>
            </a:r>
          </a:p>
          <a:p>
            <a:pPr algn="ctr">
              <a:spcAft>
                <a:spcPts val="300"/>
              </a:spcAft>
              <a:buNone/>
            </a:pPr>
            <a:r>
              <a:rPr lang="pt-BR" altLang="pt-BR" sz="2000" b="1">
                <a:solidFill>
                  <a:srgbClr val="C70F01"/>
                </a:solidFill>
              </a:rPr>
              <a:t>bens de capital – máquinas, equipamentos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1992313" y="3975652"/>
            <a:ext cx="8382000" cy="2294973"/>
          </a:xfrm>
          <a:prstGeom prst="rect">
            <a:avLst/>
          </a:prstGeom>
          <a:noFill/>
          <a:ln w="57150">
            <a:solidFill>
              <a:schemeClr val="bg2">
                <a:lumMod val="25000"/>
              </a:schemeClr>
            </a:solidFill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pt-BR" dirty="0">
              <a:solidFill>
                <a:schemeClr val="bg2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6492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9144000" cy="652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31489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Parte III Capítulo 14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Gremaud, Vasconcllos e Toneto Jr.</a:t>
            </a:r>
          </a:p>
        </p:txBody>
      </p:sp>
      <p:sp>
        <p:nvSpPr>
          <p:cNvPr id="10547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fld id="{EB2080FC-B916-44CC-899D-EF2FF1752A8E}" type="slidenum">
              <a:rPr lang="pt-BR" altLang="pt-BR">
                <a:solidFill>
                  <a:srgbClr val="FFFFFF"/>
                </a:solidFill>
                <a:latin typeface="Tw Cen MT" panose="020B0602020104020603" pitchFamily="34" charset="0"/>
              </a:rPr>
              <a:pPr>
                <a:lnSpc>
                  <a:spcPct val="80000"/>
                </a:lnSpc>
              </a:pPr>
              <a:t>14</a:t>
            </a:fld>
            <a:endParaRPr lang="pt-BR" altLang="pt-BR">
              <a:solidFill>
                <a:srgbClr val="FFFFFF"/>
              </a:solidFill>
              <a:latin typeface="Tw Cen MT" panose="020B0602020104020603" pitchFamily="34" charset="0"/>
            </a:endParaRPr>
          </a:p>
        </p:txBody>
      </p:sp>
      <p:sp>
        <p:nvSpPr>
          <p:cNvPr id="105477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altLang="pt-BR"/>
              <a:t>O Estado desenvolvimentista</a:t>
            </a:r>
            <a:endParaRPr lang="pt-BR" altLang="pt-BR"/>
          </a:p>
        </p:txBody>
      </p:sp>
      <p:sp>
        <p:nvSpPr>
          <p:cNvPr id="1054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6775" y="1600200"/>
            <a:ext cx="8153400" cy="4495800"/>
          </a:xfrm>
          <a:solidFill>
            <a:schemeClr val="bg1"/>
          </a:solidFill>
        </p:spPr>
        <p:txBody>
          <a:bodyPr/>
          <a:lstStyle/>
          <a:p>
            <a:pPr algn="ctr">
              <a:buFont typeface="Wingdings 3" panose="05040102010807070707" pitchFamily="18" charset="2"/>
              <a:buChar char="è"/>
            </a:pPr>
            <a:r>
              <a:rPr lang="en-US" altLang="pt-BR" sz="4000" dirty="0">
                <a:cs typeface="Times New Roman" panose="02020603050405020304" pitchFamily="18" charset="0"/>
              </a:rPr>
              <a:t> </a:t>
            </a:r>
            <a:r>
              <a:rPr lang="pt-BR" altLang="pt-BR" sz="4000" dirty="0">
                <a:cs typeface="Times New Roman" panose="02020603050405020304" pitchFamily="18" charset="0"/>
              </a:rPr>
              <a:t>A partir dos anos 30 e especialmente depois da II Guerra Mundial, o sentido da intervenção do Estado em grande parte da AL passa a ser o de alterar o próprio modelo de desenvolvimento do p</a:t>
            </a:r>
            <a:r>
              <a:rPr lang="en-US" altLang="pt-BR" sz="4000" dirty="0" err="1">
                <a:cs typeface="Times New Roman" panose="02020603050405020304" pitchFamily="18" charset="0"/>
              </a:rPr>
              <a:t>aís</a:t>
            </a:r>
            <a:endParaRPr lang="pt-BR" altLang="pt-BR" sz="4000" dirty="0"/>
          </a:p>
          <a:p>
            <a:endParaRPr lang="pt-BR" altLang="pt-BR" sz="4000" dirty="0"/>
          </a:p>
        </p:txBody>
      </p:sp>
    </p:spTree>
    <p:extLst>
      <p:ext uri="{BB962C8B-B14F-4D97-AF65-F5344CB8AC3E}">
        <p14:creationId xmlns:p14="http://schemas.microsoft.com/office/powerpoint/2010/main" val="17406355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62609" y="662609"/>
            <a:ext cx="10906539" cy="6006479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pt-BR" sz="3600" dirty="0"/>
              <a:t>Ampliação da intervenção Estatal (Estado desenvolvimentista)</a:t>
            </a:r>
          </a:p>
          <a:p>
            <a:pPr lvl="1">
              <a:defRPr/>
            </a:pPr>
            <a:r>
              <a:rPr lang="pt-BR" sz="3200" u="sng" dirty="0"/>
              <a:t>Estado condutor</a:t>
            </a:r>
          </a:p>
          <a:p>
            <a:pPr lvl="2">
              <a:defRPr/>
            </a:pPr>
            <a:r>
              <a:rPr lang="pt-BR" sz="2800" dirty="0"/>
              <a:t>Política econômica (moeda, cambio, </a:t>
            </a:r>
            <a:r>
              <a:rPr lang="pt-BR" sz="2800" dirty="0" err="1"/>
              <a:t>fiscalidade</a:t>
            </a:r>
            <a:r>
              <a:rPr lang="pt-BR" sz="2800" dirty="0"/>
              <a:t>) conduzida tendo em vista a industrialização </a:t>
            </a:r>
          </a:p>
          <a:p>
            <a:pPr lvl="1">
              <a:defRPr/>
            </a:pPr>
            <a:r>
              <a:rPr lang="pt-BR" sz="3200" u="sng" dirty="0"/>
              <a:t>Estado regulamentador</a:t>
            </a:r>
          </a:p>
          <a:p>
            <a:pPr lvl="2">
              <a:defRPr/>
            </a:pPr>
            <a:r>
              <a:rPr lang="pt-BR" sz="2800" dirty="0"/>
              <a:t>Estatização dos conflitos, regulação das atividades e dos mercados </a:t>
            </a:r>
          </a:p>
          <a:p>
            <a:pPr lvl="3">
              <a:defRPr/>
            </a:pPr>
            <a:r>
              <a:rPr lang="pt-BR" sz="2400" dirty="0"/>
              <a:t>Mercado de trabalho (Ministério, Justiça, sindicatos, previdência, CLT)</a:t>
            </a:r>
          </a:p>
          <a:p>
            <a:pPr lvl="3">
              <a:defRPr/>
            </a:pPr>
            <a:r>
              <a:rPr lang="pt-BR" sz="2400" dirty="0"/>
              <a:t>Conflitos inter capitalistas (leis, códigos, departamentos, conselhos</a:t>
            </a:r>
            <a:r>
              <a:rPr lang="pt-BR" sz="2400" u="sng" dirty="0"/>
              <a:t>)</a:t>
            </a:r>
          </a:p>
          <a:p>
            <a:pPr lvl="1">
              <a:defRPr/>
            </a:pPr>
            <a:r>
              <a:rPr lang="pt-BR" sz="3200" u="sng" dirty="0"/>
              <a:t>Estado produtor</a:t>
            </a:r>
            <a:endParaRPr lang="pt-BR" sz="3200" dirty="0"/>
          </a:p>
          <a:p>
            <a:pPr lvl="2">
              <a:defRPr/>
            </a:pPr>
            <a:r>
              <a:rPr lang="pt-BR" sz="2800" dirty="0"/>
              <a:t>Estatização da provisão e produção de infra-estrutura e de bens intermediários</a:t>
            </a:r>
          </a:p>
          <a:p>
            <a:pPr lvl="1">
              <a:defRPr/>
            </a:pPr>
            <a:r>
              <a:rPr lang="pt-BR" sz="3200" u="sng" dirty="0"/>
              <a:t>Estado Financiador</a:t>
            </a:r>
          </a:p>
          <a:p>
            <a:pPr lvl="2">
              <a:defRPr/>
            </a:pPr>
            <a:r>
              <a:rPr lang="pt-BR" sz="2800" dirty="0"/>
              <a:t>Controle da absorção da poupança e de seu destino</a:t>
            </a:r>
          </a:p>
          <a:p>
            <a:pPr lvl="3"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951030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Parte III Capítulo 14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Gremaud, Vasconcllos e Toneto Jr.</a:t>
            </a:r>
          </a:p>
        </p:txBody>
      </p:sp>
      <p:sp>
        <p:nvSpPr>
          <p:cNvPr id="108548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fld id="{BAFA6276-1229-4989-99E7-6CEAF529740C}" type="slidenum">
              <a:rPr lang="pt-BR" altLang="pt-BR">
                <a:solidFill>
                  <a:srgbClr val="FFFFFF"/>
                </a:solidFill>
                <a:latin typeface="Tw Cen MT" panose="020B0602020104020603" pitchFamily="34" charset="0"/>
              </a:rPr>
              <a:pPr>
                <a:lnSpc>
                  <a:spcPct val="80000"/>
                </a:lnSpc>
              </a:pPr>
              <a:t>16</a:t>
            </a:fld>
            <a:endParaRPr lang="pt-BR" altLang="pt-BR">
              <a:solidFill>
                <a:srgbClr val="FFFFFF"/>
              </a:solidFill>
              <a:latin typeface="Tw Cen MT" panose="020B0602020104020603" pitchFamily="34" charset="0"/>
            </a:endParaRPr>
          </a:p>
        </p:txBody>
      </p:sp>
      <p:sp>
        <p:nvSpPr>
          <p:cNvPr id="108549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altLang="pt-BR"/>
              <a:t>Razões para estatização</a:t>
            </a:r>
            <a:endParaRPr lang="pt-BR" altLang="pt-BR"/>
          </a:p>
        </p:txBody>
      </p:sp>
      <p:sp>
        <p:nvSpPr>
          <p:cNvPr id="1085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8213" y="1700213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/>
              <a:t>Ideológicas </a:t>
            </a:r>
          </a:p>
          <a:p>
            <a:pPr lvl="1">
              <a:lnSpc>
                <a:spcPct val="90000"/>
              </a:lnSpc>
            </a:pPr>
            <a:r>
              <a:rPr lang="pt-BR" altLang="pt-BR"/>
              <a:t>Keynesianiso, Estruturalismo </a:t>
            </a:r>
          </a:p>
          <a:p>
            <a:pPr>
              <a:lnSpc>
                <a:spcPct val="90000"/>
              </a:lnSpc>
            </a:pPr>
            <a:r>
              <a:rPr lang="pt-BR" altLang="pt-BR"/>
              <a:t>Técnicos: monopólios, economias de escala, externalidades</a:t>
            </a:r>
          </a:p>
          <a:p>
            <a:pPr>
              <a:lnSpc>
                <a:spcPct val="90000"/>
              </a:lnSpc>
            </a:pPr>
            <a:r>
              <a:rPr lang="pt-BR" altLang="pt-BR"/>
              <a:t>Tarifas / preço dos bens </a:t>
            </a:r>
          </a:p>
          <a:p>
            <a:pPr>
              <a:lnSpc>
                <a:spcPct val="90000"/>
              </a:lnSpc>
            </a:pPr>
            <a:r>
              <a:rPr lang="pt-BR" altLang="pt-BR"/>
              <a:t>Fragilidade/desinteresse do Capital nacional </a:t>
            </a:r>
          </a:p>
          <a:p>
            <a:pPr>
              <a:lnSpc>
                <a:spcPct val="90000"/>
              </a:lnSpc>
            </a:pPr>
            <a:r>
              <a:rPr lang="pt-BR" altLang="pt-BR"/>
              <a:t>Resistência do/ao capital estrangeiro</a:t>
            </a:r>
          </a:p>
          <a:p>
            <a:pPr>
              <a:lnSpc>
                <a:spcPct val="90000"/>
              </a:lnSpc>
            </a:pPr>
            <a:r>
              <a:rPr lang="pt-BR" altLang="pt-BR"/>
              <a:t>Problemas de financiamento</a:t>
            </a:r>
          </a:p>
        </p:txBody>
      </p:sp>
    </p:spTree>
    <p:extLst>
      <p:ext uri="{BB962C8B-B14F-4D97-AF65-F5344CB8AC3E}">
        <p14:creationId xmlns:p14="http://schemas.microsoft.com/office/powerpoint/2010/main" val="16071723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1" y="228601"/>
            <a:ext cx="8207375" cy="1039813"/>
          </a:xfrm>
        </p:spPr>
        <p:txBody>
          <a:bodyPr/>
          <a:lstStyle/>
          <a:p>
            <a:pPr>
              <a:defRPr/>
            </a:pPr>
            <a:r>
              <a:rPr lang="pt-BR" b="1" dirty="0"/>
              <a:t>Como o Estado se financiava</a:t>
            </a:r>
            <a:r>
              <a:rPr lang="pt-BR" b="1" dirty="0">
                <a:sym typeface="Symbol" pitchFamily="18" charset="2"/>
              </a:rPr>
              <a:t></a:t>
            </a:r>
            <a:endParaRPr lang="pt-BR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sym typeface="Symbol" pitchFamily="18" charset="2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1" y="1447800"/>
            <a:ext cx="8507413" cy="4419600"/>
          </a:xfrm>
        </p:spPr>
        <p:txBody>
          <a:bodyPr>
            <a:normAutofit lnSpcReduction="10000"/>
          </a:bodyPr>
          <a:lstStyle/>
          <a:p>
            <a:pPr algn="just">
              <a:spcAft>
                <a:spcPts val="30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pt-BR" sz="3600" dirty="0"/>
              <a:t> Além dos recursos tributários, também com:</a:t>
            </a:r>
            <a:endParaRPr lang="pt-BR" sz="36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lvl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pt-BR" dirty="0">
                <a:latin typeface="Charter BT"/>
              </a:rPr>
              <a:t> </a:t>
            </a:r>
            <a:r>
              <a:rPr lang="pt-BR" sz="3200" dirty="0">
                <a:latin typeface="Charter BT"/>
              </a:rPr>
              <a:t>poupanças compulsórias, como recursos da recém criada Previdência Social 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pt-BR" sz="3200" dirty="0">
                <a:latin typeface="Charter BT"/>
              </a:rPr>
              <a:t> dos ganhos no mercado de câmbio (câmbio múltiplo</a:t>
            </a:r>
            <a:r>
              <a:rPr lang="pt-BR" dirty="0">
                <a:latin typeface="Charter BT"/>
              </a:rPr>
              <a:t>),</a:t>
            </a:r>
            <a:r>
              <a:rPr lang="pt-BR" baseline="30000" dirty="0">
                <a:latin typeface="Charter BT"/>
              </a:rPr>
              <a:t> 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Char char="Ü"/>
              <a:defRPr/>
            </a:pPr>
            <a:r>
              <a:rPr lang="pt-BR" dirty="0">
                <a:latin typeface="Charter BT"/>
              </a:rPr>
              <a:t> mas também com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v"/>
              <a:defRPr/>
            </a:pPr>
            <a:r>
              <a:rPr lang="pt-BR" sz="3200" dirty="0">
                <a:latin typeface="Charter BT"/>
              </a:rPr>
              <a:t>financiamento inflacionário (emissão) 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v"/>
              <a:defRPr/>
            </a:pPr>
            <a:r>
              <a:rPr lang="pt-BR" sz="3200" dirty="0">
                <a:latin typeface="Charter BT"/>
              </a:rPr>
              <a:t> endividamento externo</a:t>
            </a:r>
            <a:endParaRPr lang="pt-BR" dirty="0">
              <a:latin typeface="Charter BT"/>
            </a:endParaRPr>
          </a:p>
        </p:txBody>
      </p:sp>
    </p:spTree>
    <p:extLst>
      <p:ext uri="{BB962C8B-B14F-4D97-AF65-F5344CB8AC3E}">
        <p14:creationId xmlns:p14="http://schemas.microsoft.com/office/powerpoint/2010/main" val="3501867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1618" name="Object 2"/>
          <p:cNvGraphicFramePr>
            <a:graphicFrameLocks noChangeAspect="1"/>
          </p:cNvGraphicFramePr>
          <p:nvPr/>
        </p:nvGraphicFramePr>
        <p:xfrm>
          <a:off x="1524000" y="476251"/>
          <a:ext cx="9144000" cy="583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Gráfico" r:id="rId3" imgW="5457600" imgH="2937600" progId="Excel.Sheet.8">
                  <p:embed/>
                </p:oleObj>
              </mc:Choice>
              <mc:Fallback>
                <p:oleObj name="Gráfico" r:id="rId3" imgW="5457600" imgH="2937600" progId="Excel.Sheet.8">
                  <p:embed/>
                  <p:pic>
                    <p:nvPicPr>
                      <p:cNvPr id="11161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76251"/>
                        <a:ext cx="9144000" cy="583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78961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295400"/>
          </a:xfrm>
        </p:spPr>
        <p:txBody>
          <a:bodyPr/>
          <a:lstStyle/>
          <a:p>
            <a:r>
              <a:rPr lang="pt-BR" altLang="pt-BR" b="1" dirty="0" smtClean="0"/>
              <a:t>Problemas  </a:t>
            </a:r>
            <a:r>
              <a:rPr lang="pt-BR" altLang="pt-BR" b="1" dirty="0"/>
              <a:t>do PSI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834" y="1295400"/>
            <a:ext cx="10933043" cy="5148262"/>
          </a:xfrm>
        </p:spPr>
        <p:txBody>
          <a:bodyPr>
            <a:normAutofit fontScale="92500"/>
          </a:bodyPr>
          <a:lstStyle/>
          <a:p>
            <a:pPr algn="just">
              <a:spcAft>
                <a:spcPts val="300"/>
              </a:spcAft>
              <a:buNone/>
              <a:defRPr/>
            </a:pPr>
            <a:r>
              <a:rPr lang="pt-BR" b="1" dirty="0" smtClean="0">
                <a:solidFill>
                  <a:schemeClr val="tx2"/>
                </a:solidFill>
              </a:rPr>
              <a:t>Competitividade, estrangulamentos, financiamento</a:t>
            </a:r>
          </a:p>
          <a:p>
            <a:pPr algn="just">
              <a:spcAft>
                <a:spcPts val="300"/>
              </a:spcAft>
              <a:buNone/>
              <a:defRPr/>
            </a:pPr>
            <a:r>
              <a:rPr lang="pt-BR" b="1" dirty="0" smtClean="0">
                <a:solidFill>
                  <a:schemeClr val="tx2"/>
                </a:solidFill>
              </a:rPr>
              <a:t>Tendência </a:t>
            </a:r>
            <a:r>
              <a:rPr lang="pt-BR" b="1" dirty="0">
                <a:solidFill>
                  <a:schemeClr val="tx2"/>
                </a:solidFill>
              </a:rPr>
              <a:t>ao desequilíbrio externo</a:t>
            </a:r>
            <a:r>
              <a:rPr lang="pt-BR" b="1" dirty="0"/>
              <a:t> </a:t>
            </a:r>
          </a:p>
          <a:p>
            <a:pPr algn="just">
              <a:spcAft>
                <a:spcPts val="300"/>
              </a:spcAft>
              <a:buSzPct val="102000"/>
              <a:buFont typeface="Wingdings" panose="05000000000000000000" pitchFamily="2" charset="2"/>
              <a:buChar char="Ø"/>
              <a:defRPr/>
            </a:pPr>
            <a:r>
              <a:rPr lang="pt-BR" b="1" dirty="0"/>
              <a:t> desequilíbrio externo: </a:t>
            </a:r>
            <a:r>
              <a:rPr lang="pt-BR" dirty="0"/>
              <a:t>fornece o impulso mas se recoloca por</a:t>
            </a:r>
            <a:r>
              <a:rPr lang="pt-BR" b="1" dirty="0"/>
              <a:t> </a:t>
            </a:r>
            <a:r>
              <a:rPr lang="pt-BR" dirty="0"/>
              <a:t>várias razões:</a:t>
            </a:r>
            <a:endParaRPr lang="pt-BR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lvl="1" algn="just">
              <a:spcAft>
                <a:spcPts val="300"/>
              </a:spcAft>
              <a:buFont typeface="Wingdings" panose="05000000000000000000" pitchFamily="2" charset="2"/>
              <a:buChar char="v"/>
              <a:defRPr/>
            </a:pPr>
            <a:r>
              <a:rPr lang="pt-BR" dirty="0"/>
              <a:t>Baixos estímulos às exportações agrícolas </a:t>
            </a:r>
          </a:p>
          <a:p>
            <a:pPr lvl="2" algn="just">
              <a:spcAft>
                <a:spcPts val="300"/>
              </a:spcAft>
              <a:buFont typeface="Wingdings" panose="05000000000000000000" pitchFamily="2" charset="2"/>
              <a:buChar char="v"/>
              <a:defRPr/>
            </a:pPr>
            <a:r>
              <a:rPr lang="pt-BR" dirty="0"/>
              <a:t> a política cambial transferia renda da agricultura para a indústria (“</a:t>
            </a:r>
            <a:r>
              <a:rPr lang="pt-BR" b="1" dirty="0">
                <a:solidFill>
                  <a:schemeClr val="tx2"/>
                </a:solidFill>
              </a:rPr>
              <a:t>confisco cambial</a:t>
            </a:r>
            <a:r>
              <a:rPr lang="pt-BR" dirty="0"/>
              <a:t>”) e desestimulava as exportações agrícolas;</a:t>
            </a:r>
          </a:p>
          <a:p>
            <a:pPr lvl="2" algn="just">
              <a:spcAft>
                <a:spcPts val="300"/>
              </a:spcAft>
              <a:buFont typeface="Wingdings" panose="05000000000000000000" pitchFamily="2" charset="2"/>
              <a:buChar char="v"/>
              <a:defRPr/>
            </a:pPr>
            <a:r>
              <a:rPr lang="pt-BR" dirty="0"/>
              <a:t>Não estímulos tarifários, subsídios </a:t>
            </a:r>
          </a:p>
          <a:p>
            <a:pPr lvl="2" algn="just">
              <a:spcAft>
                <a:spcPts val="300"/>
              </a:spcAft>
              <a:buFont typeface="Wingdings" panose="05000000000000000000" pitchFamily="2" charset="2"/>
              <a:buChar char="v"/>
              <a:defRPr/>
            </a:pPr>
            <a:r>
              <a:rPr lang="pt-BR" dirty="0" smtClean="0"/>
              <a:t>Problema </a:t>
            </a:r>
            <a:r>
              <a:rPr lang="pt-BR" dirty="0"/>
              <a:t>com os preços</a:t>
            </a:r>
          </a:p>
          <a:p>
            <a:pPr lvl="2">
              <a:buFont typeface="Wingdings" panose="05000000000000000000" pitchFamily="2" charset="2"/>
              <a:buChar char="v"/>
              <a:defRPr/>
            </a:pPr>
            <a:r>
              <a:rPr lang="pt-BR" altLang="pt-BR" dirty="0">
                <a:solidFill>
                  <a:srgbClr val="0000FF"/>
                </a:solidFill>
              </a:rPr>
              <a:t>Protecionismo dos países desenvolvidos no setor agrícola (Produção interna e ex-colônias)</a:t>
            </a:r>
          </a:p>
          <a:p>
            <a:pPr lvl="1" algn="just">
              <a:spcAft>
                <a:spcPts val="300"/>
              </a:spcAft>
              <a:buFont typeface="Wingdings" panose="05000000000000000000" pitchFamily="2" charset="2"/>
              <a:buChar char="v"/>
              <a:defRPr/>
            </a:pPr>
            <a:r>
              <a:rPr lang="pt-BR" b="1" dirty="0">
                <a:solidFill>
                  <a:schemeClr val="tx2"/>
                </a:solidFill>
              </a:rPr>
              <a:t> indústria sem competitividade</a:t>
            </a:r>
            <a:r>
              <a:rPr lang="pt-BR" dirty="0"/>
              <a:t> devido ao protecionismo</a:t>
            </a:r>
          </a:p>
          <a:p>
            <a:pPr lvl="2" algn="just">
              <a:spcAft>
                <a:spcPts val="300"/>
              </a:spcAft>
              <a:buFont typeface="Wingdings" panose="05000000000000000000" pitchFamily="2" charset="2"/>
              <a:buChar char="v"/>
              <a:defRPr/>
            </a:pPr>
            <a:r>
              <a:rPr lang="pt-BR" dirty="0"/>
              <a:t>Dificuldade de concorrência internacional</a:t>
            </a:r>
          </a:p>
          <a:p>
            <a:pPr lvl="1" algn="just">
              <a:spcAft>
                <a:spcPts val="300"/>
              </a:spcAft>
              <a:buFont typeface="Wingdings" panose="05000000000000000000" pitchFamily="2" charset="2"/>
              <a:buChar char="v"/>
              <a:defRPr/>
            </a:pPr>
            <a:r>
              <a:rPr lang="pt-BR" b="1" dirty="0">
                <a:solidFill>
                  <a:schemeClr val="tx2"/>
                </a:solidFill>
              </a:rPr>
              <a:t> elevada demanda por importações</a:t>
            </a:r>
            <a:r>
              <a:rPr lang="pt-BR" dirty="0"/>
              <a:t> devido ao investimento industrial e ao aumento da renda.</a:t>
            </a:r>
          </a:p>
          <a:p>
            <a:pPr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4628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Espaço Reservado para Rodapé 4"/>
          <p:cNvSpPr txBox="1">
            <a:spLocks noGrp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pt-BR" altLang="pt-BR" sz="1400"/>
              <a:t>A Gremaud</a:t>
            </a:r>
          </a:p>
        </p:txBody>
      </p:sp>
      <p:sp>
        <p:nvSpPr>
          <p:cNvPr id="70659" name="Espaço Reservado para Número de Slide 5"/>
          <p:cNvSpPr txBox="1">
            <a:spLocks noGrp="1"/>
          </p:cNvSpPr>
          <p:nvPr/>
        </p:nvSpPr>
        <p:spPr bwMode="auto">
          <a:xfrm>
            <a:off x="8077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/>
            <a:fld id="{B09E1919-FACC-45FB-B6AA-98C6B6A37241}" type="slidenum">
              <a:rPr lang="pt-BR" altLang="pt-BR" sz="1400"/>
              <a:pPr algn="r"/>
              <a:t>2</a:t>
            </a:fld>
            <a:endParaRPr lang="pt-BR" altLang="pt-BR" sz="1400"/>
          </a:p>
        </p:txBody>
      </p:sp>
      <p:sp>
        <p:nvSpPr>
          <p:cNvPr id="7066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pt-BR" altLang="pt-BR" dirty="0"/>
              <a:t>América Latina no pós Guerra - até crise do Petróleo</a:t>
            </a:r>
            <a:endParaRPr lang="pt-BR" altLang="pt-BR" sz="3000" dirty="0"/>
          </a:p>
        </p:txBody>
      </p:sp>
      <p:sp>
        <p:nvSpPr>
          <p:cNvPr id="7066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268045" y="2034092"/>
            <a:ext cx="11167334" cy="4114800"/>
          </a:xfrm>
        </p:spPr>
        <p:txBody>
          <a:bodyPr>
            <a:noAutofit/>
          </a:bodyPr>
          <a:lstStyle/>
          <a:p>
            <a:r>
              <a:rPr lang="pt-BR" altLang="pt-BR" sz="3200" dirty="0"/>
              <a:t>Período de </a:t>
            </a:r>
            <a:r>
              <a:rPr lang="pt-BR" altLang="pt-BR" sz="3200" dirty="0" err="1"/>
              <a:t>Bretton</a:t>
            </a:r>
            <a:r>
              <a:rPr lang="pt-BR" altLang="pt-BR" sz="3200" dirty="0"/>
              <a:t> Woods</a:t>
            </a:r>
          </a:p>
          <a:p>
            <a:pPr lvl="1"/>
            <a:r>
              <a:rPr lang="pt-BR" altLang="pt-BR" sz="3200" dirty="0"/>
              <a:t>Crescimento elevado : 5,3% de média do PIB (3 per capita</a:t>
            </a:r>
            <a:r>
              <a:rPr lang="pt-BR" altLang="pt-BR" sz="3200" dirty="0" smtClean="0"/>
              <a:t>)</a:t>
            </a:r>
          </a:p>
          <a:p>
            <a:pPr lvl="2"/>
            <a:r>
              <a:rPr lang="pt-BR" altLang="pt-BR" sz="2400" dirty="0" smtClean="0"/>
              <a:t>Em geral acima do período antes da IGM; Exceção: Argentina, Cuba </a:t>
            </a:r>
            <a:endParaRPr lang="pt-BR" altLang="pt-BR" sz="2400" dirty="0"/>
          </a:p>
          <a:p>
            <a:pPr lvl="1"/>
            <a:r>
              <a:rPr lang="pt-BR" altLang="pt-BR" sz="3200" dirty="0"/>
              <a:t>Apesar de não ser plenamente estável, variabilidade é </a:t>
            </a:r>
            <a:r>
              <a:rPr lang="pt-BR" altLang="pt-BR" sz="3200" dirty="0" smtClean="0"/>
              <a:t>menor</a:t>
            </a:r>
            <a:endParaRPr lang="pt-BR" altLang="pt-BR" sz="3200" dirty="0"/>
          </a:p>
        </p:txBody>
      </p:sp>
    </p:spTree>
    <p:extLst>
      <p:ext uri="{BB962C8B-B14F-4D97-AF65-F5344CB8AC3E}">
        <p14:creationId xmlns:p14="http://schemas.microsoft.com/office/powerpoint/2010/main" val="32634875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5"/>
          <p:cNvSpPr>
            <a:spLocks noGrp="1"/>
          </p:cNvSpPr>
          <p:nvPr>
            <p:ph type="title" idx="4294967295"/>
          </p:nvPr>
        </p:nvSpPr>
        <p:spPr>
          <a:xfrm>
            <a:off x="2351088" y="277813"/>
            <a:ext cx="7859712" cy="1143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accent2">
                    <a:lumMod val="50000"/>
                  </a:schemeClr>
                </a:solidFill>
              </a:rPr>
              <a:t>Determinantes da</a:t>
            </a:r>
            <a:br>
              <a:rPr lang="pt-BR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pt-BR" b="1" dirty="0">
                <a:solidFill>
                  <a:schemeClr val="accent2">
                    <a:lumMod val="50000"/>
                  </a:schemeClr>
                </a:solidFill>
              </a:rPr>
              <a:t>Restrição Externa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20763" y="1628775"/>
            <a:ext cx="9696414" cy="4845050"/>
          </a:xfrm>
        </p:spPr>
        <p:txBody>
          <a:bodyPr/>
          <a:lstStyle/>
          <a:p>
            <a:r>
              <a:rPr lang="pt-BR" altLang="pt-BR" dirty="0">
                <a:solidFill>
                  <a:srgbClr val="0000FF"/>
                </a:solidFill>
              </a:rPr>
              <a:t>Paradoxo central do PSI: Vulnerabilidade externa cada vez maior</a:t>
            </a:r>
          </a:p>
          <a:p>
            <a:pPr lvl="1"/>
            <a:r>
              <a:rPr lang="pt-BR" altLang="pt-BR" dirty="0">
                <a:solidFill>
                  <a:srgbClr val="0000FF"/>
                </a:solidFill>
              </a:rPr>
              <a:t>Recolocação constante dos problemas do BP</a:t>
            </a:r>
          </a:p>
          <a:p>
            <a:pPr lvl="1"/>
            <a:r>
              <a:rPr lang="pt-BR" altLang="pt-BR" dirty="0">
                <a:solidFill>
                  <a:srgbClr val="0000FF"/>
                </a:solidFill>
              </a:rPr>
              <a:t>Demanda crescente de importações:</a:t>
            </a:r>
          </a:p>
          <a:p>
            <a:pPr lvl="2"/>
            <a:r>
              <a:rPr lang="pt-BR" altLang="pt-BR" dirty="0">
                <a:solidFill>
                  <a:srgbClr val="0000FF"/>
                </a:solidFill>
              </a:rPr>
              <a:t>Conteúdo altamente importador das estruturas de produção e de consumo</a:t>
            </a:r>
          </a:p>
          <a:p>
            <a:pPr lvl="1"/>
            <a:r>
              <a:rPr lang="pt-BR" altLang="pt-BR" dirty="0">
                <a:solidFill>
                  <a:srgbClr val="0000FF"/>
                </a:solidFill>
              </a:rPr>
              <a:t>Crescimento modesto das exportações:</a:t>
            </a:r>
          </a:p>
          <a:p>
            <a:pPr lvl="2"/>
            <a:r>
              <a:rPr lang="pt-BR" altLang="pt-BR" dirty="0">
                <a:solidFill>
                  <a:srgbClr val="0000FF"/>
                </a:solidFill>
              </a:rPr>
              <a:t>Deterioração dos termos de troca</a:t>
            </a:r>
          </a:p>
          <a:p>
            <a:pPr lvl="2"/>
            <a:r>
              <a:rPr lang="pt-BR" altLang="pt-BR" dirty="0">
                <a:solidFill>
                  <a:srgbClr val="0000FF"/>
                </a:solidFill>
              </a:rPr>
              <a:t>Demanda inelástica das exportações</a:t>
            </a:r>
          </a:p>
          <a:p>
            <a:pPr lvl="3"/>
            <a:r>
              <a:rPr lang="pt-BR" altLang="pt-BR" dirty="0">
                <a:solidFill>
                  <a:srgbClr val="0000FF"/>
                </a:solidFill>
              </a:rPr>
              <a:t>Preço e Renda</a:t>
            </a:r>
          </a:p>
          <a:p>
            <a:pPr lvl="2"/>
            <a:r>
              <a:rPr lang="pt-BR" altLang="pt-BR" dirty="0">
                <a:solidFill>
                  <a:srgbClr val="0000FF"/>
                </a:solidFill>
              </a:rPr>
              <a:t>Mercados concorrenciais</a:t>
            </a:r>
          </a:p>
        </p:txBody>
      </p:sp>
      <p:sp>
        <p:nvSpPr>
          <p:cNvPr id="22532" name="Espaço Reservado para Número de Slide 5"/>
          <p:cNvSpPr txBox="1">
            <a:spLocks noGrp="1"/>
          </p:cNvSpPr>
          <p:nvPr/>
        </p:nvSpPr>
        <p:spPr bwMode="auto">
          <a:xfrm>
            <a:off x="9753601" y="6473825"/>
            <a:ext cx="7588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606E28A6-494F-49C4-B4D9-833DB455E49E}" type="slidenum">
              <a:rPr lang="pt-BR" altLang="pt-BR" sz="1200">
                <a:solidFill>
                  <a:srgbClr val="307F93"/>
                </a:solidFill>
                <a:latin typeface="Tahoma" panose="020B060403050404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pt-BR" altLang="pt-BR" sz="1200">
              <a:solidFill>
                <a:srgbClr val="307F93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35189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r>
              <a:rPr lang="pt-BR" altLang="pt-BR" b="1"/>
              <a:t>As dificuldades do PSI 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03388" y="1484314"/>
            <a:ext cx="8640762" cy="5184775"/>
          </a:xfrm>
        </p:spPr>
        <p:txBody>
          <a:bodyPr/>
          <a:lstStyle/>
          <a:p>
            <a:pPr marL="660400" indent="-660400">
              <a:spcAft>
                <a:spcPts val="300"/>
              </a:spcAft>
              <a:buNone/>
            </a:pPr>
            <a:r>
              <a:rPr lang="pt-BR" altLang="pt-BR" b="1" dirty="0" smtClean="0"/>
              <a:t>“</a:t>
            </a:r>
            <a:r>
              <a:rPr lang="pt-BR" altLang="pt-BR" b="1" dirty="0"/>
              <a:t>Aumento” do grau de concentração de renda</a:t>
            </a:r>
          </a:p>
          <a:p>
            <a:pPr marL="660400" indent="-660400" algn="ctr">
              <a:spcAft>
                <a:spcPts val="300"/>
              </a:spcAft>
              <a:buNone/>
            </a:pPr>
            <a:r>
              <a:rPr lang="pt-BR" altLang="pt-BR" dirty="0"/>
              <a:t>O PSI era concentrador de renda em função do:</a:t>
            </a:r>
          </a:p>
          <a:p>
            <a:pPr marL="1035050" lvl="1" indent="-577850" algn="just">
              <a:spcAft>
                <a:spcPts val="300"/>
              </a:spcAft>
              <a:buSzPct val="104000"/>
              <a:buFont typeface="Wingdings" panose="05000000000000000000" pitchFamily="2" charset="2"/>
              <a:buAutoNum type="romanLcPeriod"/>
            </a:pPr>
            <a:r>
              <a:rPr lang="pt-BR" altLang="pt-BR" dirty="0"/>
              <a:t>desequilíbrio no mercado de trabalho: excesso de oferta para mão de obra pouco qualificada e baixos salários, o inverso ocorre no mercado de mão de obra qualificada </a:t>
            </a:r>
          </a:p>
          <a:p>
            <a:pPr marL="1035050" lvl="1" indent="-577850" algn="just">
              <a:spcAft>
                <a:spcPts val="300"/>
              </a:spcAft>
              <a:buSzPct val="104000"/>
              <a:buFont typeface="Wingdings" panose="05000000000000000000" pitchFamily="2" charset="2"/>
              <a:buAutoNum type="romanLcPeriod"/>
            </a:pPr>
            <a:r>
              <a:rPr lang="pt-BR" altLang="pt-BR" dirty="0"/>
              <a:t>o protecionismo e a concentração industrial permitiam preços elevados e altas margens de lucro para as indústrias.</a:t>
            </a:r>
          </a:p>
        </p:txBody>
      </p:sp>
    </p:spTree>
    <p:extLst>
      <p:ext uri="{BB962C8B-B14F-4D97-AF65-F5344CB8AC3E}">
        <p14:creationId xmlns:p14="http://schemas.microsoft.com/office/powerpoint/2010/main" val="6803079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5"/>
          <p:cNvSpPr>
            <a:spLocks noGrp="1"/>
          </p:cNvSpPr>
          <p:nvPr>
            <p:ph type="title" idx="4294967295"/>
          </p:nvPr>
        </p:nvSpPr>
        <p:spPr>
          <a:xfrm>
            <a:off x="2351088" y="277813"/>
            <a:ext cx="7859712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pt-BR" sz="3900" b="1" dirty="0">
                <a:solidFill>
                  <a:schemeClr val="accent2">
                    <a:lumMod val="50000"/>
                  </a:schemeClr>
                </a:solidFill>
              </a:rPr>
              <a:t>PSI: Estratégia </a:t>
            </a:r>
            <a:r>
              <a:rPr lang="pt-BR" sz="3900" b="1" dirty="0" err="1">
                <a:solidFill>
                  <a:schemeClr val="accent2">
                    <a:lumMod val="50000"/>
                  </a:schemeClr>
                </a:solidFill>
              </a:rPr>
              <a:t>Dificil</a:t>
            </a:r>
            <a:r>
              <a:rPr lang="pt-BR" sz="3900" b="1" dirty="0">
                <a:solidFill>
                  <a:schemeClr val="accent2">
                    <a:lumMod val="50000"/>
                  </a:schemeClr>
                </a:solidFill>
              </a:rPr>
              <a:t> a Longo Prazo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08214" y="1484313"/>
            <a:ext cx="8066087" cy="4824412"/>
          </a:xfrm>
        </p:spPr>
        <p:txBody>
          <a:bodyPr/>
          <a:lstStyle/>
          <a:p>
            <a:pPr>
              <a:defRPr/>
            </a:pPr>
            <a:r>
              <a:rPr lang="pt-BR" altLang="pt-BR" dirty="0">
                <a:solidFill>
                  <a:srgbClr val="0000FF"/>
                </a:solidFill>
              </a:rPr>
              <a:t>Problemas principais:</a:t>
            </a:r>
          </a:p>
          <a:p>
            <a:pPr marL="514350" indent="-514350">
              <a:buFont typeface="Wingdings" panose="05000000000000000000" pitchFamily="2" charset="2"/>
              <a:buAutoNum type="arabicParenR"/>
              <a:defRPr/>
            </a:pPr>
            <a:r>
              <a:rPr lang="pt-BR" altLang="pt-BR" dirty="0">
                <a:solidFill>
                  <a:srgbClr val="0000FF"/>
                </a:solidFill>
              </a:rPr>
              <a:t>Desequilíbrio das contas externas</a:t>
            </a:r>
          </a:p>
          <a:p>
            <a:pPr marL="514350" indent="-514350">
              <a:buFont typeface="Wingdings" panose="05000000000000000000" pitchFamily="2" charset="2"/>
              <a:buAutoNum type="arabicParenR"/>
              <a:defRPr/>
            </a:pPr>
            <a:r>
              <a:rPr lang="pt-BR" altLang="pt-BR" dirty="0">
                <a:solidFill>
                  <a:srgbClr val="0000FF"/>
                </a:solidFill>
              </a:rPr>
              <a:t>Aumento dos desequilíbrios setoriais</a:t>
            </a:r>
          </a:p>
          <a:p>
            <a:pPr marL="514350" indent="-514350">
              <a:buFont typeface="Wingdings" panose="05000000000000000000" pitchFamily="2" charset="2"/>
              <a:buAutoNum type="arabicParenR"/>
              <a:defRPr/>
            </a:pPr>
            <a:r>
              <a:rPr lang="pt-BR" altLang="pt-BR" dirty="0">
                <a:solidFill>
                  <a:srgbClr val="0000FF"/>
                </a:solidFill>
              </a:rPr>
              <a:t>Questão distributiva e problema do tamanho do mercado </a:t>
            </a:r>
          </a:p>
          <a:p>
            <a:pPr marL="514350" indent="-514350">
              <a:buFont typeface="Wingdings" panose="05000000000000000000" pitchFamily="2" charset="2"/>
              <a:buAutoNum type="arabicParenR"/>
              <a:defRPr/>
            </a:pPr>
            <a:r>
              <a:rPr lang="pt-BR" altLang="pt-BR" dirty="0">
                <a:solidFill>
                  <a:srgbClr val="0000FF"/>
                </a:solidFill>
              </a:rPr>
              <a:t>Aceleração da inflação</a:t>
            </a:r>
            <a:endParaRPr lang="pt-BR" altLang="pt-BR" dirty="0">
              <a:solidFill>
                <a:srgbClr val="0000FF"/>
              </a:solidFill>
              <a:sym typeface="Wingdings" panose="05000000000000000000" pitchFamily="2" charset="2"/>
            </a:endParaRPr>
          </a:p>
          <a:p>
            <a:pPr marL="0" indent="0">
              <a:buNone/>
              <a:defRPr/>
            </a:pPr>
            <a:r>
              <a:rPr lang="pt-BR" altLang="pt-BR" dirty="0">
                <a:solidFill>
                  <a:srgbClr val="0000FF"/>
                </a:solidFill>
                <a:sym typeface="Wingdings" panose="05000000000000000000" pitchFamily="2" charset="2"/>
              </a:rPr>
              <a:t> Início dos anos 1960: Esgotamento do Modelo</a:t>
            </a:r>
          </a:p>
          <a:p>
            <a:pPr lvl="1">
              <a:defRPr/>
            </a:pPr>
            <a:r>
              <a:rPr lang="pt-BR" altLang="pt-BR" dirty="0">
                <a:solidFill>
                  <a:srgbClr val="0000FF"/>
                </a:solidFill>
              </a:rPr>
              <a:t>Estratégia econômica deliberadamente desequilibrada</a:t>
            </a:r>
          </a:p>
          <a:p>
            <a:pPr>
              <a:defRPr/>
            </a:pPr>
            <a:r>
              <a:rPr lang="pt-BR" altLang="pt-BR" dirty="0">
                <a:solidFill>
                  <a:srgbClr val="0000FF"/>
                </a:solidFill>
              </a:rPr>
              <a:t>Meados dos anos 1960: mudanças importantes</a:t>
            </a:r>
          </a:p>
          <a:p>
            <a:pPr>
              <a:defRPr/>
            </a:pPr>
            <a:endParaRPr lang="pt-BR" altLang="pt-BR" dirty="0">
              <a:solidFill>
                <a:srgbClr val="0000FF"/>
              </a:solidFill>
            </a:endParaRPr>
          </a:p>
        </p:txBody>
      </p:sp>
      <p:sp>
        <p:nvSpPr>
          <p:cNvPr id="25604" name="Espaço Reservado para Número de Slide 5"/>
          <p:cNvSpPr txBox="1">
            <a:spLocks noGrp="1"/>
          </p:cNvSpPr>
          <p:nvPr/>
        </p:nvSpPr>
        <p:spPr bwMode="auto">
          <a:xfrm>
            <a:off x="9753601" y="6473825"/>
            <a:ext cx="7588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9327D781-2986-4083-AF53-CFE02C4B4826}" type="slidenum">
              <a:rPr lang="pt-BR" altLang="pt-BR" sz="1200">
                <a:solidFill>
                  <a:srgbClr val="307F93"/>
                </a:solidFill>
                <a:latin typeface="Tahoma" panose="020B060403050404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pt-BR" altLang="pt-BR" sz="1200">
              <a:solidFill>
                <a:srgbClr val="307F93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0988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Divisões na América latina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dirty="0"/>
              <a:t>Existe diferença entre países</a:t>
            </a:r>
          </a:p>
          <a:p>
            <a:pPr lvl="1">
              <a:lnSpc>
                <a:spcPct val="90000"/>
              </a:lnSpc>
            </a:pPr>
            <a:r>
              <a:rPr lang="pt-BR" altLang="pt-BR" dirty="0"/>
              <a:t>G1: Brasil, México, Argentina, Chile, Colômbia e Uruguai</a:t>
            </a:r>
          </a:p>
          <a:p>
            <a:pPr lvl="2">
              <a:lnSpc>
                <a:spcPct val="90000"/>
              </a:lnSpc>
            </a:pPr>
            <a:r>
              <a:rPr lang="pt-BR" altLang="pt-BR" dirty="0"/>
              <a:t>Industrialização forte para mercado interno </a:t>
            </a:r>
          </a:p>
          <a:p>
            <a:pPr lvl="3">
              <a:lnSpc>
                <a:spcPct val="90000"/>
              </a:lnSpc>
            </a:pPr>
            <a:r>
              <a:rPr lang="pt-BR" altLang="pt-BR" dirty="0"/>
              <a:t>Década de 60 modificações e surgem problemas</a:t>
            </a:r>
          </a:p>
          <a:p>
            <a:pPr lvl="1">
              <a:lnSpc>
                <a:spcPct val="90000"/>
              </a:lnSpc>
            </a:pPr>
            <a:r>
              <a:rPr lang="pt-BR" altLang="pt-BR" dirty="0"/>
              <a:t>G2: Venezuela, Equador, Peru, Bolívia e Paraguai</a:t>
            </a:r>
          </a:p>
          <a:p>
            <a:pPr lvl="2">
              <a:lnSpc>
                <a:spcPct val="90000"/>
              </a:lnSpc>
            </a:pPr>
            <a:r>
              <a:rPr lang="pt-BR" altLang="pt-BR" dirty="0"/>
              <a:t>Permanecem com exportação de produtos primários como força propulsora apesar de adotar políticas voltadas para a dinamização do mercado interno</a:t>
            </a:r>
          </a:p>
          <a:p>
            <a:pPr lvl="1">
              <a:lnSpc>
                <a:spcPct val="90000"/>
              </a:lnSpc>
            </a:pPr>
            <a:r>
              <a:rPr lang="pt-BR" altLang="pt-BR" dirty="0"/>
              <a:t>G3 : Cuba</a:t>
            </a:r>
          </a:p>
          <a:p>
            <a:pPr lvl="1">
              <a:lnSpc>
                <a:spcPct val="90000"/>
              </a:lnSpc>
            </a:pPr>
            <a:r>
              <a:rPr lang="pt-BR" altLang="pt-BR" dirty="0"/>
              <a:t>G4: Caribe</a:t>
            </a:r>
          </a:p>
        </p:txBody>
      </p:sp>
    </p:spTree>
    <p:extLst>
      <p:ext uri="{BB962C8B-B14F-4D97-AF65-F5344CB8AC3E}">
        <p14:creationId xmlns:p14="http://schemas.microsoft.com/office/powerpoint/2010/main" val="19125338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Problemas da industrialização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719263"/>
            <a:ext cx="8229600" cy="4589462"/>
          </a:xfrm>
        </p:spPr>
        <p:txBody>
          <a:bodyPr/>
          <a:lstStyle/>
          <a:p>
            <a:r>
              <a:rPr lang="pt-BR" altLang="pt-BR" sz="4000" dirty="0"/>
              <a:t>Para países que buscam industrialização via PSI dificuldades:</a:t>
            </a:r>
          </a:p>
          <a:p>
            <a:pPr lvl="1"/>
            <a:r>
              <a:rPr lang="pt-BR" altLang="pt-BR" sz="3600" dirty="0"/>
              <a:t>Três discussões – anos 60 – ampliação dos mercados </a:t>
            </a:r>
          </a:p>
          <a:p>
            <a:pPr lvl="2"/>
            <a:r>
              <a:rPr lang="pt-BR" altLang="pt-BR" sz="3200" dirty="0"/>
              <a:t>Integração latino americana</a:t>
            </a:r>
          </a:p>
          <a:p>
            <a:pPr lvl="2"/>
            <a:r>
              <a:rPr lang="pt-BR" altLang="pt-BR" sz="3200" dirty="0"/>
              <a:t>Reformas e a Distribuição de renda</a:t>
            </a:r>
          </a:p>
          <a:p>
            <a:pPr lvl="2"/>
            <a:r>
              <a:rPr lang="pt-BR" altLang="pt-BR" sz="3200" dirty="0"/>
              <a:t>Diversificação fontes de dinamismo  - drive exportador </a:t>
            </a:r>
          </a:p>
          <a:p>
            <a:pPr lvl="1">
              <a:buFont typeface="Wingdings" panose="05000000000000000000" pitchFamily="2" charset="2"/>
              <a:buNone/>
            </a:pP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8655318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Integração regional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36643" y="1537252"/>
            <a:ext cx="8229600" cy="46243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pt-BR" sz="1800" dirty="0"/>
              <a:t>Alargar mercados </a:t>
            </a:r>
            <a:r>
              <a:rPr lang="pt-BR" altLang="pt-BR" sz="1600" dirty="0"/>
              <a:t>(</a:t>
            </a:r>
            <a:r>
              <a:rPr lang="pt-BR" altLang="pt-BR" sz="1600" dirty="0" err="1"/>
              <a:t>Prebisch</a:t>
            </a:r>
            <a:r>
              <a:rPr lang="pt-BR" altLang="pt-BR" sz="1600" dirty="0"/>
              <a:t>: também concorrência ?)</a:t>
            </a:r>
          </a:p>
          <a:p>
            <a:pPr>
              <a:lnSpc>
                <a:spcPct val="80000"/>
              </a:lnSpc>
            </a:pPr>
            <a:r>
              <a:rPr lang="pt-BR" altLang="pt-BR" sz="1800" dirty="0"/>
              <a:t>Problema: quando discussão cresce vários países já </a:t>
            </a:r>
            <a:r>
              <a:rPr lang="pt-BR" altLang="pt-BR" sz="1800" dirty="0" err="1"/>
              <a:t>industria</a:t>
            </a:r>
            <a:r>
              <a:rPr lang="pt-BR" altLang="pt-BR" sz="1800" dirty="0"/>
              <a:t> diversificada – integração deixa de ser uma negociação simples</a:t>
            </a:r>
          </a:p>
          <a:p>
            <a:pPr lvl="1">
              <a:lnSpc>
                <a:spcPct val="80000"/>
              </a:lnSpc>
            </a:pPr>
            <a:r>
              <a:rPr lang="pt-BR" altLang="pt-BR" sz="1600" dirty="0"/>
              <a:t>Problema: localização dos setores: </a:t>
            </a:r>
          </a:p>
          <a:p>
            <a:pPr lvl="2">
              <a:lnSpc>
                <a:spcPct val="80000"/>
              </a:lnSpc>
            </a:pPr>
            <a:r>
              <a:rPr lang="pt-BR" altLang="pt-BR" sz="1400" dirty="0"/>
              <a:t>racionalização da (</a:t>
            </a:r>
            <a:r>
              <a:rPr lang="pt-BR" altLang="pt-BR" sz="1400" dirty="0" err="1"/>
              <a:t>re</a:t>
            </a:r>
            <a:r>
              <a:rPr lang="pt-BR" altLang="pt-BR" sz="1400" dirty="0"/>
              <a:t>)distribuição </a:t>
            </a:r>
            <a:r>
              <a:rPr lang="pt-BR" altLang="pt-BR" sz="1400" dirty="0" err="1"/>
              <a:t>localizacional</a:t>
            </a:r>
            <a:r>
              <a:rPr lang="pt-BR" altLang="pt-BR" sz="1400" dirty="0"/>
              <a:t> e possíveis mecanismos de compensação </a:t>
            </a:r>
          </a:p>
          <a:p>
            <a:pPr>
              <a:lnSpc>
                <a:spcPct val="80000"/>
              </a:lnSpc>
            </a:pPr>
            <a:r>
              <a:rPr lang="pt-BR" altLang="pt-BR" sz="1800" dirty="0"/>
              <a:t>Três iniciativas</a:t>
            </a:r>
          </a:p>
          <a:p>
            <a:pPr lvl="1">
              <a:lnSpc>
                <a:spcPct val="80000"/>
              </a:lnSpc>
            </a:pPr>
            <a:r>
              <a:rPr lang="pt-BR" altLang="pt-BR" sz="1600" dirty="0"/>
              <a:t>MCCA </a:t>
            </a:r>
          </a:p>
          <a:p>
            <a:pPr lvl="2">
              <a:lnSpc>
                <a:spcPct val="80000"/>
              </a:lnSpc>
            </a:pPr>
            <a:r>
              <a:rPr lang="pt-BR" altLang="pt-BR" sz="1400" dirty="0"/>
              <a:t>mais bem sucedido – ISI impulsionado por integração </a:t>
            </a:r>
          </a:p>
          <a:p>
            <a:pPr lvl="2">
              <a:lnSpc>
                <a:spcPct val="80000"/>
              </a:lnSpc>
            </a:pPr>
            <a:r>
              <a:rPr lang="pt-BR" altLang="pt-BR" sz="1400" dirty="0"/>
              <a:t>países menos industrializados </a:t>
            </a:r>
          </a:p>
          <a:p>
            <a:pPr lvl="2">
              <a:lnSpc>
                <a:spcPct val="80000"/>
              </a:lnSpc>
            </a:pPr>
            <a:r>
              <a:rPr lang="pt-BR" altLang="pt-BR" sz="1400" dirty="0"/>
              <a:t>maior homogeneidade entre países – menor assimetria ) </a:t>
            </a:r>
          </a:p>
          <a:p>
            <a:pPr lvl="1">
              <a:lnSpc>
                <a:spcPct val="80000"/>
              </a:lnSpc>
            </a:pPr>
            <a:r>
              <a:rPr lang="pt-BR" altLang="pt-BR" sz="1600" dirty="0"/>
              <a:t>ALALC </a:t>
            </a:r>
          </a:p>
          <a:p>
            <a:pPr lvl="2">
              <a:lnSpc>
                <a:spcPct val="80000"/>
              </a:lnSpc>
            </a:pPr>
            <a:r>
              <a:rPr lang="pt-BR" altLang="pt-BR" sz="1400" dirty="0"/>
              <a:t>tratado de Montevideo 1960 – resposta a diminuição do comércio interno da América Latina </a:t>
            </a:r>
          </a:p>
          <a:p>
            <a:pPr lvl="2">
              <a:lnSpc>
                <a:spcPct val="80000"/>
              </a:lnSpc>
            </a:pPr>
            <a:r>
              <a:rPr lang="pt-BR" altLang="pt-BR" sz="1400" dirty="0"/>
              <a:t>Ampliação do comércio </a:t>
            </a:r>
            <a:r>
              <a:rPr lang="pt-BR" altLang="pt-BR" sz="1400" dirty="0" err="1"/>
              <a:t>intra</a:t>
            </a:r>
            <a:r>
              <a:rPr lang="pt-BR" altLang="pt-BR" sz="1400" dirty="0"/>
              <a:t> regional, especialmente em manufaturas (aquém , mas cresce)</a:t>
            </a:r>
          </a:p>
          <a:p>
            <a:pPr lvl="2">
              <a:lnSpc>
                <a:spcPct val="80000"/>
              </a:lnSpc>
            </a:pPr>
            <a:r>
              <a:rPr lang="pt-BR" altLang="pt-BR" sz="1400" dirty="0"/>
              <a:t>vantagens maiores para alguns (reforça diferenças ?)</a:t>
            </a:r>
          </a:p>
          <a:p>
            <a:pPr lvl="1">
              <a:lnSpc>
                <a:spcPct val="80000"/>
              </a:lnSpc>
            </a:pPr>
            <a:r>
              <a:rPr lang="pt-BR" altLang="pt-BR" sz="1600" dirty="0"/>
              <a:t>Pacto Andino</a:t>
            </a:r>
          </a:p>
          <a:p>
            <a:pPr lvl="2">
              <a:lnSpc>
                <a:spcPct val="80000"/>
              </a:lnSpc>
            </a:pPr>
            <a:r>
              <a:rPr lang="pt-BR" altLang="pt-BR" sz="1400" dirty="0"/>
              <a:t>Acordo de Cartagena - surge dentro da ALALC – como resposta a um problema de assimetria</a:t>
            </a:r>
          </a:p>
          <a:p>
            <a:pPr lvl="3">
              <a:lnSpc>
                <a:spcPct val="80000"/>
              </a:lnSpc>
            </a:pPr>
            <a:r>
              <a:rPr lang="pt-BR" altLang="pt-BR" sz="1200" dirty="0"/>
              <a:t>Facilita negociação internas e amplia poder de negociação dentro da ALALC</a:t>
            </a:r>
          </a:p>
          <a:p>
            <a:pPr lvl="2">
              <a:lnSpc>
                <a:spcPct val="80000"/>
              </a:lnSpc>
            </a:pPr>
            <a:r>
              <a:rPr lang="pt-BR" altLang="pt-BR" sz="1400" dirty="0"/>
              <a:t>Ampliar institucionalidade da Integração </a:t>
            </a:r>
          </a:p>
          <a:p>
            <a:pPr lvl="1">
              <a:lnSpc>
                <a:spcPct val="80000"/>
              </a:lnSpc>
            </a:pPr>
            <a:endParaRPr lang="pt-BR" altLang="pt-BR" sz="1600" dirty="0"/>
          </a:p>
        </p:txBody>
      </p:sp>
    </p:spTree>
    <p:extLst>
      <p:ext uri="{BB962C8B-B14F-4D97-AF65-F5344CB8AC3E}">
        <p14:creationId xmlns:p14="http://schemas.microsoft.com/office/powerpoint/2010/main" val="39751395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Distribuição de renda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828801"/>
            <a:ext cx="8686800" cy="4302125"/>
          </a:xfrm>
        </p:spPr>
        <p:txBody>
          <a:bodyPr/>
          <a:lstStyle/>
          <a:p>
            <a:r>
              <a:rPr lang="pt-BR" altLang="pt-BR"/>
              <a:t>ISI e distribuição de renda</a:t>
            </a:r>
          </a:p>
          <a:p>
            <a:pPr lvl="1"/>
            <a:r>
              <a:rPr lang="pt-BR" altLang="pt-BR"/>
              <a:t>Via de mão dupla – circulo virtuoso ou vicioso?</a:t>
            </a:r>
          </a:p>
          <a:p>
            <a:r>
              <a:rPr lang="pt-BR" altLang="pt-BR"/>
              <a:t>Como superar impasse</a:t>
            </a:r>
          </a:p>
          <a:p>
            <a:pPr lvl="1"/>
            <a:r>
              <a:rPr lang="pt-BR" altLang="pt-BR"/>
              <a:t>Questões tributárias </a:t>
            </a:r>
          </a:p>
          <a:p>
            <a:pPr lvl="2"/>
            <a:r>
              <a:rPr lang="pt-BR" altLang="pt-BR"/>
              <a:t>Ausência de reformas e qual sentido da reforma tributária </a:t>
            </a:r>
          </a:p>
          <a:p>
            <a:pPr lvl="1"/>
            <a:r>
              <a:rPr lang="pt-BR" altLang="pt-BR"/>
              <a:t>Setores “esquecidos”</a:t>
            </a:r>
          </a:p>
          <a:p>
            <a:pPr lvl="2"/>
            <a:r>
              <a:rPr lang="pt-BR" altLang="pt-BR"/>
              <a:t>Educação e Saúde – apoio de entidades internacionais (Aliança para o Progresso, USAID, BID, WB, Fundações Ford, Rockfeller)</a:t>
            </a:r>
          </a:p>
          <a:p>
            <a:pPr lvl="1"/>
            <a:r>
              <a:rPr lang="pt-BR" altLang="pt-BR"/>
              <a:t>Reforma agrária</a:t>
            </a:r>
          </a:p>
        </p:txBody>
      </p:sp>
    </p:spTree>
    <p:extLst>
      <p:ext uri="{BB962C8B-B14F-4D97-AF65-F5344CB8AC3E}">
        <p14:creationId xmlns:p14="http://schemas.microsoft.com/office/powerpoint/2010/main" val="6926545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10515600" cy="589032"/>
          </a:xfrm>
        </p:spPr>
        <p:txBody>
          <a:bodyPr>
            <a:normAutofit fontScale="90000"/>
          </a:bodyPr>
          <a:lstStyle/>
          <a:p>
            <a:r>
              <a:rPr lang="pt-BR" altLang="pt-BR" dirty="0"/>
              <a:t>Reforma Agrária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6105" y="954159"/>
            <a:ext cx="11211338" cy="580445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pt-BR" altLang="pt-BR" sz="2200" dirty="0"/>
              <a:t>Constatação de que estrutura agrária latino americana era uma das mais desiguais do mundo </a:t>
            </a:r>
          </a:p>
          <a:p>
            <a:pPr>
              <a:lnSpc>
                <a:spcPct val="80000"/>
              </a:lnSpc>
            </a:pPr>
            <a:r>
              <a:rPr lang="pt-BR" altLang="pt-BR" sz="2200" dirty="0"/>
              <a:t>Justificativas</a:t>
            </a:r>
          </a:p>
          <a:p>
            <a:pPr lvl="1">
              <a:lnSpc>
                <a:spcPct val="80000"/>
              </a:lnSpc>
            </a:pPr>
            <a:r>
              <a:rPr lang="pt-BR" altLang="pt-BR" sz="1900" dirty="0"/>
              <a:t>Produtivista: Aumentar a produção (ineficiência das grandes fazenda não produtivas – ou de baixa produtividade) </a:t>
            </a:r>
          </a:p>
          <a:p>
            <a:pPr lvl="2">
              <a:lnSpc>
                <a:spcPct val="80000"/>
              </a:lnSpc>
            </a:pPr>
            <a:r>
              <a:rPr lang="pt-BR" altLang="pt-BR" sz="1700" dirty="0"/>
              <a:t>Ampliar a oferta de alimentos (reduzir preços – aumentar renda real)</a:t>
            </a:r>
          </a:p>
          <a:p>
            <a:pPr lvl="2">
              <a:lnSpc>
                <a:spcPct val="80000"/>
              </a:lnSpc>
            </a:pPr>
            <a:r>
              <a:rPr lang="pt-BR" altLang="pt-BR" sz="1700" dirty="0"/>
              <a:t>Ampliar a demanda para produtos do setor urbano </a:t>
            </a:r>
          </a:p>
          <a:p>
            <a:pPr lvl="2">
              <a:lnSpc>
                <a:spcPct val="80000"/>
              </a:lnSpc>
            </a:pPr>
            <a:r>
              <a:rPr lang="pt-BR" altLang="pt-BR" sz="1700" dirty="0"/>
              <a:t>Ampliar o emprego </a:t>
            </a:r>
          </a:p>
          <a:p>
            <a:pPr lvl="1">
              <a:lnSpc>
                <a:spcPct val="80000"/>
              </a:lnSpc>
            </a:pPr>
            <a:r>
              <a:rPr lang="pt-BR" altLang="pt-BR" sz="1900" dirty="0"/>
              <a:t>Justiça Social: Redistribuir ativos </a:t>
            </a:r>
          </a:p>
          <a:p>
            <a:pPr lvl="1">
              <a:lnSpc>
                <a:spcPct val="80000"/>
              </a:lnSpc>
            </a:pPr>
            <a:r>
              <a:rPr lang="pt-BR" altLang="pt-BR" sz="1900" dirty="0"/>
              <a:t>Políticas: redução da influencia das elites agrárias </a:t>
            </a:r>
          </a:p>
          <a:p>
            <a:pPr>
              <a:lnSpc>
                <a:spcPct val="80000"/>
              </a:lnSpc>
            </a:pPr>
            <a:r>
              <a:rPr lang="pt-BR" altLang="pt-BR" sz="2200" dirty="0"/>
              <a:t>Efeitos positivos sobre crescimento (industrial)</a:t>
            </a:r>
          </a:p>
          <a:p>
            <a:pPr lvl="1">
              <a:lnSpc>
                <a:spcPct val="80000"/>
              </a:lnSpc>
            </a:pPr>
            <a:r>
              <a:rPr lang="pt-BR" altLang="pt-BR" sz="1900" dirty="0"/>
              <a:t>Diretos: aumento da produção e demanda</a:t>
            </a:r>
          </a:p>
          <a:p>
            <a:pPr lvl="1">
              <a:lnSpc>
                <a:spcPct val="80000"/>
              </a:lnSpc>
            </a:pPr>
            <a:r>
              <a:rPr lang="pt-BR" altLang="pt-BR" sz="1900" dirty="0"/>
              <a:t>Indiretos: aumento de mercado por efeito </a:t>
            </a:r>
            <a:r>
              <a:rPr lang="pt-BR" altLang="pt-BR" sz="1900" dirty="0" err="1"/>
              <a:t>redistribuidor</a:t>
            </a:r>
            <a:r>
              <a:rPr lang="pt-BR" altLang="pt-BR" sz="1900" dirty="0"/>
              <a:t> de renda, diminuição da resistência política</a:t>
            </a:r>
          </a:p>
          <a:p>
            <a:pPr>
              <a:lnSpc>
                <a:spcPct val="80000"/>
              </a:lnSpc>
            </a:pPr>
            <a:r>
              <a:rPr lang="pt-BR" altLang="pt-BR" sz="2200" dirty="0"/>
              <a:t> Reformas agrárias: efeito bem menores do que se esperava </a:t>
            </a:r>
          </a:p>
          <a:p>
            <a:pPr lvl="1">
              <a:lnSpc>
                <a:spcPct val="80000"/>
              </a:lnSpc>
            </a:pPr>
            <a:r>
              <a:rPr lang="pt-BR" altLang="pt-BR" sz="1900" dirty="0"/>
              <a:t>Maiores: </a:t>
            </a:r>
          </a:p>
          <a:p>
            <a:pPr lvl="2">
              <a:lnSpc>
                <a:spcPct val="80000"/>
              </a:lnSpc>
            </a:pPr>
            <a:r>
              <a:rPr lang="pt-BR" altLang="pt-BR" sz="1700" dirty="0"/>
              <a:t>Revolução social: Bolívia, Cuba (mais amplas 4/5), México e Nicarágua (1/2)</a:t>
            </a:r>
          </a:p>
          <a:p>
            <a:pPr lvl="2">
              <a:lnSpc>
                <a:spcPct val="80000"/>
              </a:lnSpc>
            </a:pPr>
            <a:r>
              <a:rPr lang="pt-BR" altLang="pt-BR" sz="1700" dirty="0"/>
              <a:t>Governos eleitos: Chile (1/2)</a:t>
            </a:r>
          </a:p>
          <a:p>
            <a:pPr lvl="2">
              <a:lnSpc>
                <a:spcPct val="80000"/>
              </a:lnSpc>
            </a:pPr>
            <a:r>
              <a:rPr lang="pt-BR" altLang="pt-BR" sz="1700" dirty="0"/>
              <a:t>Militares: </a:t>
            </a:r>
            <a:r>
              <a:rPr lang="pt-BR" altLang="pt-BR" sz="1700" dirty="0" err="1"/>
              <a:t>Perú</a:t>
            </a:r>
            <a:r>
              <a:rPr lang="pt-BR" altLang="pt-BR" sz="1700" dirty="0"/>
              <a:t> (1/2)</a:t>
            </a:r>
          </a:p>
          <a:p>
            <a:pPr lvl="1">
              <a:lnSpc>
                <a:spcPct val="80000"/>
              </a:lnSpc>
            </a:pPr>
            <a:r>
              <a:rPr lang="pt-BR" altLang="pt-BR" sz="1900" dirty="0"/>
              <a:t>Brasil e Argentina – não existe (papel) </a:t>
            </a:r>
          </a:p>
          <a:p>
            <a:pPr lvl="1">
              <a:lnSpc>
                <a:spcPct val="80000"/>
              </a:lnSpc>
            </a:pPr>
            <a:r>
              <a:rPr lang="pt-BR" altLang="pt-BR" sz="1900" dirty="0"/>
              <a:t>Paraguai, Uruguai – programas de colonização, Venezuela (1/5) – terras estatais</a:t>
            </a:r>
          </a:p>
          <a:p>
            <a:pPr lvl="1">
              <a:lnSpc>
                <a:spcPct val="80000"/>
              </a:lnSpc>
            </a:pPr>
            <a:r>
              <a:rPr lang="pt-BR" altLang="pt-BR" sz="1900" dirty="0"/>
              <a:t>Propriedade coletiva de grandes fazendas x divisão em pequenas propriedades </a:t>
            </a:r>
          </a:p>
          <a:p>
            <a:pPr lvl="2">
              <a:lnSpc>
                <a:spcPct val="80000"/>
              </a:lnSpc>
            </a:pPr>
            <a:r>
              <a:rPr lang="pt-BR" altLang="pt-BR" sz="1700" dirty="0"/>
              <a:t>Dificuldade de recursos e gestão</a:t>
            </a:r>
          </a:p>
          <a:p>
            <a:pPr lvl="2">
              <a:lnSpc>
                <a:spcPct val="80000"/>
              </a:lnSpc>
            </a:pPr>
            <a:r>
              <a:rPr lang="pt-BR" altLang="pt-BR" sz="1700" dirty="0"/>
              <a:t>Volta aos antigos donos </a:t>
            </a:r>
          </a:p>
          <a:p>
            <a:pPr lvl="1">
              <a:lnSpc>
                <a:spcPct val="80000"/>
              </a:lnSpc>
            </a:pPr>
            <a:endParaRPr lang="pt-BR" altLang="pt-BR" sz="1400" dirty="0"/>
          </a:p>
        </p:txBody>
      </p:sp>
    </p:spTree>
    <p:extLst>
      <p:ext uri="{BB962C8B-B14F-4D97-AF65-F5344CB8AC3E}">
        <p14:creationId xmlns:p14="http://schemas.microsoft.com/office/powerpoint/2010/main" val="39906864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620713"/>
            <a:ext cx="8229600" cy="1143000"/>
          </a:xfrm>
        </p:spPr>
        <p:txBody>
          <a:bodyPr/>
          <a:lstStyle/>
          <a:p>
            <a:r>
              <a:rPr lang="pt-BR" altLang="pt-BR" sz="4000"/>
              <a:t>Diversificação das fontes de dinamismo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t-BR" altLang="pt-BR" sz="2400"/>
              <a:t>Problema do viés anti-exportador da ISI</a:t>
            </a:r>
          </a:p>
          <a:p>
            <a:pPr lvl="1">
              <a:lnSpc>
                <a:spcPct val="80000"/>
              </a:lnSpc>
            </a:pPr>
            <a:r>
              <a:rPr lang="pt-BR" altLang="pt-BR" sz="2000"/>
              <a:t>não estimulo às exportações (agrícolas) </a:t>
            </a:r>
          </a:p>
          <a:p>
            <a:pPr lvl="2">
              <a:lnSpc>
                <a:spcPct val="80000"/>
              </a:lnSpc>
            </a:pPr>
            <a:r>
              <a:rPr lang="pt-BR" altLang="pt-BR" sz="1800"/>
              <a:t> confiscos, proteção como um impostos sobre exportação</a:t>
            </a:r>
          </a:p>
          <a:p>
            <a:pPr lvl="1">
              <a:lnSpc>
                <a:spcPct val="80000"/>
              </a:lnSpc>
            </a:pPr>
            <a:r>
              <a:rPr lang="pt-BR" altLang="pt-BR" sz="2000"/>
              <a:t>Problemas de competitividade</a:t>
            </a:r>
          </a:p>
          <a:p>
            <a:pPr lvl="1">
              <a:lnSpc>
                <a:spcPct val="80000"/>
              </a:lnSpc>
            </a:pPr>
            <a:r>
              <a:rPr lang="pt-BR" altLang="pt-BR" sz="2000"/>
              <a:t>Multinacionais x exportações</a:t>
            </a:r>
          </a:p>
          <a:p>
            <a:pPr>
              <a:lnSpc>
                <a:spcPct val="80000"/>
              </a:lnSpc>
            </a:pPr>
            <a:r>
              <a:rPr lang="pt-BR" altLang="pt-BR" sz="2400"/>
              <a:t>Crescimento da perspectiva de exportação </a:t>
            </a:r>
          </a:p>
          <a:p>
            <a:pPr lvl="1">
              <a:lnSpc>
                <a:spcPct val="80000"/>
              </a:lnSpc>
            </a:pPr>
            <a:r>
              <a:rPr lang="pt-BR" altLang="pt-BR" sz="2000"/>
              <a:t>Diminuição das proteções internacionais</a:t>
            </a:r>
          </a:p>
          <a:p>
            <a:pPr lvl="1">
              <a:lnSpc>
                <a:spcPct val="80000"/>
              </a:lnSpc>
            </a:pPr>
            <a:r>
              <a:rPr lang="pt-BR" altLang="pt-BR" sz="2000"/>
              <a:t>Alteração tecnológicas</a:t>
            </a:r>
          </a:p>
          <a:p>
            <a:pPr lvl="2">
              <a:lnSpc>
                <a:spcPct val="80000"/>
              </a:lnSpc>
            </a:pPr>
            <a:r>
              <a:rPr lang="pt-BR" altLang="pt-BR" sz="1800"/>
              <a:t>Novos nichos</a:t>
            </a:r>
          </a:p>
          <a:p>
            <a:pPr lvl="2">
              <a:lnSpc>
                <a:spcPct val="80000"/>
              </a:lnSpc>
            </a:pPr>
            <a:r>
              <a:rPr lang="pt-BR" altLang="pt-BR" sz="1800"/>
              <a:t>Abandono de antigas exportações por países centrais</a:t>
            </a:r>
          </a:p>
          <a:p>
            <a:pPr lvl="1">
              <a:lnSpc>
                <a:spcPct val="80000"/>
              </a:lnSpc>
            </a:pPr>
            <a:r>
              <a:rPr lang="pt-BR" altLang="pt-BR" sz="2000"/>
              <a:t>Problema de expansão: alterações de modelo </a:t>
            </a:r>
          </a:p>
          <a:p>
            <a:pPr lvl="2">
              <a:lnSpc>
                <a:spcPct val="80000"/>
              </a:lnSpc>
            </a:pPr>
            <a:r>
              <a:rPr lang="pt-BR" altLang="pt-BR" sz="1800"/>
              <a:t>Alterações das políticas comerciais (diminuição do viés anti exportador)</a:t>
            </a:r>
          </a:p>
          <a:p>
            <a:pPr lvl="3">
              <a:lnSpc>
                <a:spcPct val="80000"/>
              </a:lnSpc>
            </a:pPr>
            <a:r>
              <a:rPr lang="pt-BR" altLang="pt-BR" sz="1600"/>
              <a:t>Chile, Colômbia</a:t>
            </a:r>
          </a:p>
          <a:p>
            <a:pPr lvl="3">
              <a:lnSpc>
                <a:spcPct val="80000"/>
              </a:lnSpc>
            </a:pPr>
            <a:r>
              <a:rPr lang="pt-BR" altLang="pt-BR" sz="1600"/>
              <a:t>Brasil, Argentina</a:t>
            </a:r>
          </a:p>
        </p:txBody>
      </p:sp>
    </p:spTree>
    <p:extLst>
      <p:ext uri="{BB962C8B-B14F-4D97-AF65-F5344CB8AC3E}">
        <p14:creationId xmlns:p14="http://schemas.microsoft.com/office/powerpoint/2010/main" val="23371950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5"/>
          <p:cNvSpPr>
            <a:spLocks noGrp="1"/>
          </p:cNvSpPr>
          <p:nvPr>
            <p:ph type="title" idx="4294967295"/>
          </p:nvPr>
        </p:nvSpPr>
        <p:spPr>
          <a:xfrm>
            <a:off x="2351088" y="277813"/>
            <a:ext cx="7859712" cy="9906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accent2">
                    <a:lumMod val="50000"/>
                  </a:schemeClr>
                </a:solidFill>
              </a:rPr>
              <a:t>Crise do PSI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81879" y="1412876"/>
            <a:ext cx="10774018" cy="5184775"/>
          </a:xfrm>
        </p:spPr>
        <p:txBody>
          <a:bodyPr/>
          <a:lstStyle/>
          <a:p>
            <a:pPr marL="0" indent="0">
              <a:buNone/>
            </a:pPr>
            <a:r>
              <a:rPr lang="pt-BR" altLang="pt-BR" dirty="0">
                <a:solidFill>
                  <a:srgbClr val="0000FF"/>
                </a:solidFill>
              </a:rPr>
              <a:t>“Modelo burocrático-autoritário”</a:t>
            </a:r>
          </a:p>
          <a:p>
            <a:pPr lvl="1"/>
            <a:r>
              <a:rPr lang="pt-BR" altLang="pt-BR" dirty="0">
                <a:solidFill>
                  <a:srgbClr val="0000FF"/>
                </a:solidFill>
              </a:rPr>
              <a:t>Governos militares e políticas pró-mercado</a:t>
            </a:r>
          </a:p>
          <a:p>
            <a:pPr lvl="2"/>
            <a:r>
              <a:rPr lang="pt-BR" altLang="pt-BR" dirty="0">
                <a:solidFill>
                  <a:srgbClr val="0000FF"/>
                </a:solidFill>
              </a:rPr>
              <a:t>Ampliação dos mercados via crédito - endividamento  (classe media)</a:t>
            </a:r>
          </a:p>
          <a:p>
            <a:pPr lvl="1"/>
            <a:r>
              <a:rPr lang="pt-BR" altLang="pt-BR" dirty="0">
                <a:solidFill>
                  <a:srgbClr val="0000FF"/>
                </a:solidFill>
              </a:rPr>
              <a:t>Aprofunda internacionalização</a:t>
            </a:r>
          </a:p>
          <a:p>
            <a:pPr lvl="2"/>
            <a:r>
              <a:rPr lang="pt-BR" altLang="pt-BR" dirty="0">
                <a:solidFill>
                  <a:srgbClr val="0000FF"/>
                </a:solidFill>
              </a:rPr>
              <a:t>Forte entrada de capitais – </a:t>
            </a:r>
            <a:r>
              <a:rPr lang="pt-BR" altLang="pt-BR" dirty="0" err="1">
                <a:solidFill>
                  <a:srgbClr val="0000FF"/>
                </a:solidFill>
              </a:rPr>
              <a:t>endividamemto</a:t>
            </a:r>
            <a:r>
              <a:rPr lang="pt-BR" altLang="pt-BR" dirty="0">
                <a:solidFill>
                  <a:srgbClr val="0000FF"/>
                </a:solidFill>
              </a:rPr>
              <a:t> externo</a:t>
            </a:r>
          </a:p>
          <a:p>
            <a:pPr lvl="1"/>
            <a:r>
              <a:rPr lang="pt-BR" altLang="pt-BR" dirty="0">
                <a:solidFill>
                  <a:srgbClr val="0000FF"/>
                </a:solidFill>
              </a:rPr>
              <a:t>Promoção de exportações</a:t>
            </a:r>
          </a:p>
          <a:p>
            <a:pPr lvl="2"/>
            <a:r>
              <a:rPr lang="pt-BR" altLang="pt-BR" dirty="0">
                <a:solidFill>
                  <a:srgbClr val="0000FF"/>
                </a:solidFill>
              </a:rPr>
              <a:t>Muda politica cambial e </a:t>
            </a:r>
            <a:r>
              <a:rPr lang="pt-BR" altLang="pt-BR" dirty="0" err="1">
                <a:solidFill>
                  <a:srgbClr val="0000FF"/>
                </a:solidFill>
              </a:rPr>
              <a:t>ede</a:t>
            </a:r>
            <a:r>
              <a:rPr lang="pt-BR" altLang="pt-BR" dirty="0">
                <a:solidFill>
                  <a:srgbClr val="0000FF"/>
                </a:solidFill>
              </a:rPr>
              <a:t> estimulo às exportações </a:t>
            </a:r>
          </a:p>
          <a:p>
            <a:pPr lvl="1"/>
            <a:r>
              <a:rPr lang="pt-BR" altLang="pt-BR" dirty="0">
                <a:solidFill>
                  <a:srgbClr val="0000FF"/>
                </a:solidFill>
              </a:rPr>
              <a:t>“Capitalismo de Estado”</a:t>
            </a:r>
          </a:p>
        </p:txBody>
      </p:sp>
      <p:sp>
        <p:nvSpPr>
          <p:cNvPr id="32772" name="Espaço Reservado para Número de Slide 5"/>
          <p:cNvSpPr txBox="1">
            <a:spLocks noGrp="1"/>
          </p:cNvSpPr>
          <p:nvPr/>
        </p:nvSpPr>
        <p:spPr bwMode="auto">
          <a:xfrm>
            <a:off x="9753601" y="6473825"/>
            <a:ext cx="7588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539358B1-8D69-4CD6-B027-63293C3CDEE1}" type="slidenum">
              <a:rPr lang="pt-BR" altLang="pt-BR" sz="1200">
                <a:solidFill>
                  <a:srgbClr val="307F93"/>
                </a:solidFill>
                <a:latin typeface="Tahoma" panose="020B060403050404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pt-BR" altLang="pt-BR" sz="1200">
              <a:solidFill>
                <a:srgbClr val="307F93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72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6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3779442"/>
              </p:ext>
            </p:extLst>
          </p:nvPr>
        </p:nvGraphicFramePr>
        <p:xfrm>
          <a:off x="138421" y="753035"/>
          <a:ext cx="11608930" cy="55572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ocumento" r:id="rId3" imgW="5601240" imgH="2279160" progId="Word.Document.8">
                  <p:embed/>
                </p:oleObj>
              </mc:Choice>
              <mc:Fallback>
                <p:oleObj name="Documento" r:id="rId3" imgW="5601240" imgH="2279160" progId="Word.Document.8">
                  <p:embed/>
                  <p:pic>
                    <p:nvPicPr>
                      <p:cNvPr id="6861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421" y="753035"/>
                        <a:ext cx="11608930" cy="555727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bg2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0217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5"/>
          <p:cNvSpPr>
            <a:spLocks noGrp="1"/>
          </p:cNvSpPr>
          <p:nvPr>
            <p:ph type="title" idx="4294967295"/>
          </p:nvPr>
        </p:nvSpPr>
        <p:spPr>
          <a:xfrm>
            <a:off x="2351088" y="277813"/>
            <a:ext cx="7859712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pt-BR" sz="3900" b="1" dirty="0">
                <a:solidFill>
                  <a:schemeClr val="accent2">
                    <a:lumMod val="50000"/>
                  </a:schemeClr>
                </a:solidFill>
              </a:rPr>
              <a:t>Mudanças nos anos 1960 e 1970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351089" y="1557338"/>
            <a:ext cx="8066087" cy="4691062"/>
          </a:xfrm>
        </p:spPr>
        <p:txBody>
          <a:bodyPr/>
          <a:lstStyle/>
          <a:p>
            <a:r>
              <a:rPr lang="pt-BR" altLang="pt-BR">
                <a:solidFill>
                  <a:srgbClr val="0000FF"/>
                </a:solidFill>
              </a:rPr>
              <a:t>Políticas de estímulo às exportações</a:t>
            </a:r>
          </a:p>
          <a:p>
            <a:pPr lvl="1"/>
            <a:r>
              <a:rPr lang="pt-BR" altLang="pt-BR">
                <a:solidFill>
                  <a:srgbClr val="0000FF"/>
                </a:solidFill>
              </a:rPr>
              <a:t>Desvalorizações cambiais</a:t>
            </a:r>
          </a:p>
          <a:p>
            <a:pPr lvl="1"/>
            <a:r>
              <a:rPr lang="pt-BR" altLang="pt-BR">
                <a:solidFill>
                  <a:srgbClr val="0000FF"/>
                </a:solidFill>
              </a:rPr>
              <a:t>Incentivos fiscais e subsídios</a:t>
            </a:r>
          </a:p>
          <a:p>
            <a:pPr lvl="1"/>
            <a:r>
              <a:rPr lang="pt-BR" altLang="pt-BR">
                <a:solidFill>
                  <a:srgbClr val="0000FF"/>
                </a:solidFill>
              </a:rPr>
              <a:t>Linhas de financiamento</a:t>
            </a:r>
          </a:p>
          <a:p>
            <a:pPr lvl="1"/>
            <a:r>
              <a:rPr lang="pt-BR" altLang="pt-BR">
                <a:solidFill>
                  <a:srgbClr val="0000FF"/>
                </a:solidFill>
              </a:rPr>
              <a:t>Zonas Francas</a:t>
            </a:r>
          </a:p>
          <a:p>
            <a:pPr lvl="1"/>
            <a:r>
              <a:rPr lang="pt-BR" altLang="pt-BR">
                <a:solidFill>
                  <a:srgbClr val="0000FF"/>
                </a:solidFill>
              </a:rPr>
              <a:t>Investimentos públicos</a:t>
            </a:r>
          </a:p>
          <a:p>
            <a:r>
              <a:rPr lang="pt-BR" altLang="pt-BR" b="1">
                <a:solidFill>
                  <a:srgbClr val="0000FF"/>
                </a:solidFill>
              </a:rPr>
              <a:t>Diferença fundamental em relação à Ásia:</a:t>
            </a:r>
          </a:p>
          <a:p>
            <a:pPr lvl="1"/>
            <a:r>
              <a:rPr lang="pt-BR" altLang="pt-BR" b="1">
                <a:solidFill>
                  <a:srgbClr val="0000FF"/>
                </a:solidFill>
              </a:rPr>
              <a:t>Exportações tinham o papel de prover divisas, não ser a base de crescimento da economia</a:t>
            </a:r>
          </a:p>
        </p:txBody>
      </p:sp>
      <p:sp>
        <p:nvSpPr>
          <p:cNvPr id="33796" name="Espaço Reservado para Número de Slide 5"/>
          <p:cNvSpPr txBox="1">
            <a:spLocks noGrp="1"/>
          </p:cNvSpPr>
          <p:nvPr/>
        </p:nvSpPr>
        <p:spPr bwMode="auto">
          <a:xfrm>
            <a:off x="9753601" y="6473825"/>
            <a:ext cx="7588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A09BB1B4-6372-466D-81B5-381D6E18DF8C}" type="slidenum">
              <a:rPr lang="pt-BR" altLang="pt-BR" sz="1200">
                <a:solidFill>
                  <a:srgbClr val="307F93"/>
                </a:solidFill>
                <a:latin typeface="Tahoma" panose="020B060403050404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pt-BR" altLang="pt-BR" sz="1200">
              <a:solidFill>
                <a:srgbClr val="307F93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02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Espaço Reservado para Rodapé 4"/>
          <p:cNvSpPr txBox="1">
            <a:spLocks noGrp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pt-BR" altLang="pt-BR" sz="1400"/>
              <a:t>A Gremaud</a:t>
            </a:r>
          </a:p>
        </p:txBody>
      </p:sp>
      <p:sp>
        <p:nvSpPr>
          <p:cNvPr id="70659" name="Espaço Reservado para Número de Slide 5"/>
          <p:cNvSpPr txBox="1">
            <a:spLocks noGrp="1"/>
          </p:cNvSpPr>
          <p:nvPr/>
        </p:nvSpPr>
        <p:spPr bwMode="auto">
          <a:xfrm>
            <a:off x="8077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/>
            <a:fld id="{B09E1919-FACC-45FB-B6AA-98C6B6A37241}" type="slidenum">
              <a:rPr lang="pt-BR" altLang="pt-BR" sz="1400"/>
              <a:pPr algn="r"/>
              <a:t>4</a:t>
            </a:fld>
            <a:endParaRPr lang="pt-BR" altLang="pt-BR" sz="1400"/>
          </a:p>
        </p:txBody>
      </p:sp>
      <p:sp>
        <p:nvSpPr>
          <p:cNvPr id="7066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pt-BR" altLang="pt-BR" dirty="0"/>
              <a:t>América Latina no pós Guerra - até crise do Petróleo</a:t>
            </a:r>
            <a:endParaRPr lang="pt-BR" altLang="pt-BR" sz="3000" dirty="0"/>
          </a:p>
        </p:txBody>
      </p:sp>
      <p:sp>
        <p:nvSpPr>
          <p:cNvPr id="7066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268045" y="2034092"/>
            <a:ext cx="11167334" cy="4114800"/>
          </a:xfrm>
        </p:spPr>
        <p:txBody>
          <a:bodyPr>
            <a:noAutofit/>
          </a:bodyPr>
          <a:lstStyle/>
          <a:p>
            <a:r>
              <a:rPr lang="pt-BR" altLang="pt-BR" sz="3200" dirty="0"/>
              <a:t>Período de </a:t>
            </a:r>
            <a:r>
              <a:rPr lang="pt-BR" altLang="pt-BR" sz="3200" dirty="0" err="1"/>
              <a:t>Bretton</a:t>
            </a:r>
            <a:r>
              <a:rPr lang="pt-BR" altLang="pt-BR" sz="3200" dirty="0"/>
              <a:t> Woods</a:t>
            </a:r>
          </a:p>
          <a:p>
            <a:pPr lvl="1"/>
            <a:r>
              <a:rPr lang="pt-BR" altLang="pt-BR" sz="3200" dirty="0">
                <a:solidFill>
                  <a:schemeClr val="bg1">
                    <a:lumMod val="75000"/>
                  </a:schemeClr>
                </a:solidFill>
              </a:rPr>
              <a:t>Crescimento elevado : 5,3% de média do PIB (3 per capita</a:t>
            </a:r>
            <a:r>
              <a:rPr lang="pt-BR" altLang="pt-BR" sz="3200" dirty="0" smtClean="0">
                <a:solidFill>
                  <a:schemeClr val="bg1">
                    <a:lumMod val="75000"/>
                  </a:schemeClr>
                </a:solidFill>
              </a:rPr>
              <a:t>)</a:t>
            </a:r>
          </a:p>
          <a:p>
            <a:pPr lvl="2"/>
            <a:r>
              <a:rPr lang="pt-BR" altLang="pt-BR" sz="2400" dirty="0" smtClean="0">
                <a:solidFill>
                  <a:schemeClr val="bg1">
                    <a:lumMod val="75000"/>
                  </a:schemeClr>
                </a:solidFill>
              </a:rPr>
              <a:t>Em geral acima do período antes da IGM; Exceção: Argentina, Cuba </a:t>
            </a:r>
            <a:endParaRPr lang="pt-BR" altLang="pt-BR" sz="2400" dirty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pt-BR" altLang="pt-BR" sz="3200" dirty="0">
                <a:solidFill>
                  <a:schemeClr val="bg1">
                    <a:lumMod val="75000"/>
                  </a:schemeClr>
                </a:solidFill>
              </a:rPr>
              <a:t>Apesar de não ser plenamente estável, variabilidade é menor</a:t>
            </a:r>
          </a:p>
          <a:p>
            <a:pPr lvl="1"/>
            <a:r>
              <a:rPr lang="pt-BR" altLang="pt-BR" sz="3200" dirty="0"/>
              <a:t>Setor manufatureiro: principal motor do crescimento (6% a.a.)</a:t>
            </a:r>
          </a:p>
          <a:p>
            <a:pPr lvl="1"/>
            <a:r>
              <a:rPr lang="pt-BR" altLang="pt-BR" sz="3200" dirty="0"/>
              <a:t>Aumento forte da participação da </a:t>
            </a:r>
            <a:r>
              <a:rPr lang="pt-BR" altLang="pt-BR" sz="3200" dirty="0" smtClean="0"/>
              <a:t>indústria </a:t>
            </a:r>
            <a:r>
              <a:rPr lang="pt-BR" altLang="pt-BR" sz="3200" dirty="0"/>
              <a:t>no PIB  </a:t>
            </a:r>
            <a:r>
              <a:rPr lang="pt-BR" altLang="pt-BR" sz="3200" dirty="0" smtClean="0"/>
              <a:t>e queda da participação das exportações </a:t>
            </a:r>
            <a:endParaRPr lang="pt-BR" altLang="pt-BR" sz="3200" dirty="0"/>
          </a:p>
        </p:txBody>
      </p:sp>
    </p:spTree>
    <p:extLst>
      <p:ext uri="{BB962C8B-B14F-4D97-AF65-F5344CB8AC3E}">
        <p14:creationId xmlns:p14="http://schemas.microsoft.com/office/powerpoint/2010/main" val="1323152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1114"/>
            <a:ext cx="9144000" cy="684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392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Espaço Reservado para Rodapé 4"/>
          <p:cNvSpPr txBox="1">
            <a:spLocks noGrp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pt-BR" altLang="pt-BR" sz="1400"/>
              <a:t>A Gremaud</a:t>
            </a:r>
          </a:p>
        </p:txBody>
      </p:sp>
      <p:sp>
        <p:nvSpPr>
          <p:cNvPr id="72707" name="Espaço Reservado para Número de Slide 5"/>
          <p:cNvSpPr txBox="1">
            <a:spLocks noGrp="1"/>
          </p:cNvSpPr>
          <p:nvPr/>
        </p:nvSpPr>
        <p:spPr bwMode="auto">
          <a:xfrm>
            <a:off x="8077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/>
            <a:fld id="{8A200F81-987E-40D7-844C-ABD3968F41AC}" type="slidenum">
              <a:rPr lang="pt-BR" altLang="pt-BR" sz="1400"/>
              <a:pPr algn="r"/>
              <a:t>6</a:t>
            </a:fld>
            <a:endParaRPr lang="pt-BR" altLang="pt-BR" sz="1400"/>
          </a:p>
        </p:txBody>
      </p:sp>
      <p:sp>
        <p:nvSpPr>
          <p:cNvPr id="7270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pt-BR" altLang="pt-BR" sz="3600" dirty="0"/>
              <a:t>América Latina no pós Guerra - até crise do Petróleo</a:t>
            </a:r>
            <a:endParaRPr lang="pt-BR" altLang="pt-BR" sz="2400" dirty="0"/>
          </a:p>
        </p:txBody>
      </p:sp>
      <p:sp>
        <p:nvSpPr>
          <p:cNvPr id="7270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367944" y="1503432"/>
            <a:ext cx="11251094" cy="5354568"/>
          </a:xfrm>
        </p:spPr>
        <p:txBody>
          <a:bodyPr/>
          <a:lstStyle/>
          <a:p>
            <a:pPr lvl="1">
              <a:lnSpc>
                <a:spcPct val="80000"/>
              </a:lnSpc>
            </a:pPr>
            <a:r>
              <a:rPr lang="pt-BR" altLang="pt-BR" sz="2800" dirty="0" smtClean="0">
                <a:solidFill>
                  <a:srgbClr val="C00000"/>
                </a:solidFill>
              </a:rPr>
              <a:t>Aumento </a:t>
            </a:r>
            <a:r>
              <a:rPr lang="pt-BR" altLang="pt-BR" sz="2800" dirty="0">
                <a:solidFill>
                  <a:srgbClr val="C00000"/>
                </a:solidFill>
              </a:rPr>
              <a:t>forte da participação da </a:t>
            </a:r>
            <a:r>
              <a:rPr lang="pt-BR" altLang="pt-BR" sz="2800" dirty="0" smtClean="0">
                <a:solidFill>
                  <a:srgbClr val="C00000"/>
                </a:solidFill>
              </a:rPr>
              <a:t>indústria </a:t>
            </a:r>
            <a:r>
              <a:rPr lang="pt-BR" altLang="pt-BR" sz="2800" dirty="0">
                <a:solidFill>
                  <a:srgbClr val="C00000"/>
                </a:solidFill>
              </a:rPr>
              <a:t>no PIB  </a:t>
            </a:r>
          </a:p>
          <a:p>
            <a:pPr lvl="2">
              <a:lnSpc>
                <a:spcPct val="80000"/>
              </a:lnSpc>
            </a:pPr>
            <a:r>
              <a:rPr lang="pt-BR" altLang="pt-BR" sz="2400" dirty="0"/>
              <a:t>Industrialização mais significativa no Brasil, Argentina, México, Chile e Uruguai</a:t>
            </a:r>
          </a:p>
          <a:p>
            <a:pPr lvl="2">
              <a:lnSpc>
                <a:spcPct val="80000"/>
              </a:lnSpc>
            </a:pPr>
            <a:r>
              <a:rPr lang="pt-BR" altLang="pt-BR" sz="2400" dirty="0"/>
              <a:t>Colômbia mais modesto mas ascensão forte, Peru só nos anos 60</a:t>
            </a:r>
          </a:p>
          <a:p>
            <a:pPr lvl="2">
              <a:lnSpc>
                <a:spcPct val="80000"/>
              </a:lnSpc>
            </a:pPr>
            <a:r>
              <a:rPr lang="pt-BR" altLang="pt-BR" sz="2400" dirty="0"/>
              <a:t>Caribe, A. Central, Equador, Paraguai e Bolívia </a:t>
            </a:r>
            <a:r>
              <a:rPr lang="pt-BR" altLang="pt-BR" sz="2400" dirty="0" smtClean="0"/>
              <a:t>bem aquém</a:t>
            </a:r>
            <a:endParaRPr lang="pt-BR" altLang="pt-BR" sz="2400" dirty="0"/>
          </a:p>
          <a:p>
            <a:pPr lvl="2">
              <a:lnSpc>
                <a:spcPct val="80000"/>
              </a:lnSpc>
            </a:pPr>
            <a:r>
              <a:rPr lang="pt-BR" altLang="pt-BR" sz="2400" dirty="0"/>
              <a:t>Venezuela – exportações forte, elevação da </a:t>
            </a:r>
            <a:r>
              <a:rPr lang="pt-BR" altLang="pt-BR" sz="2400" dirty="0" smtClean="0"/>
              <a:t>indústria </a:t>
            </a:r>
            <a:r>
              <a:rPr lang="pt-BR" altLang="pt-BR" sz="2400" dirty="0"/>
              <a:t>mas ainda pequena </a:t>
            </a:r>
          </a:p>
          <a:p>
            <a:pPr lvl="1">
              <a:lnSpc>
                <a:spcPct val="80000"/>
              </a:lnSpc>
            </a:pPr>
            <a:r>
              <a:rPr lang="pt-BR" altLang="pt-BR" sz="2800" u="sng" dirty="0"/>
              <a:t>Industrialização </a:t>
            </a:r>
            <a:r>
              <a:rPr lang="pt-BR" altLang="pt-BR" sz="2800" u="sng" dirty="0" err="1" smtClean="0"/>
              <a:t>substituidora</a:t>
            </a:r>
            <a:r>
              <a:rPr lang="pt-BR" altLang="pt-BR" sz="2800" u="sng" dirty="0" smtClean="0"/>
              <a:t> </a:t>
            </a:r>
            <a:r>
              <a:rPr lang="pt-BR" altLang="pt-BR" sz="2800" u="sng" dirty="0"/>
              <a:t>de importações </a:t>
            </a:r>
          </a:p>
          <a:p>
            <a:pPr lvl="2">
              <a:lnSpc>
                <a:spcPct val="80000"/>
              </a:lnSpc>
            </a:pPr>
            <a:r>
              <a:rPr lang="pt-BR" altLang="pt-BR" sz="2400" dirty="0"/>
              <a:t>Produtividade da mão de obra cresce (mas ainda inferior ao restante)</a:t>
            </a:r>
          </a:p>
          <a:p>
            <a:pPr lvl="1">
              <a:lnSpc>
                <a:spcPct val="80000"/>
              </a:lnSpc>
            </a:pPr>
            <a:r>
              <a:rPr lang="pt-BR" altLang="pt-BR" sz="2800" u="sng" dirty="0" smtClean="0"/>
              <a:t>Forte Presença do Estado </a:t>
            </a:r>
          </a:p>
          <a:p>
            <a:pPr lvl="2">
              <a:lnSpc>
                <a:spcPct val="80000"/>
              </a:lnSpc>
            </a:pPr>
            <a:r>
              <a:rPr lang="pt-BR" altLang="pt-BR" sz="2400" dirty="0" smtClean="0"/>
              <a:t>Aumento </a:t>
            </a:r>
            <a:r>
              <a:rPr lang="pt-BR" altLang="pt-BR" sz="2400" dirty="0"/>
              <a:t>das empresas estatais (Bolívia, Brasil, Argentina, Chile e Venezuela) </a:t>
            </a:r>
          </a:p>
          <a:p>
            <a:pPr lvl="2">
              <a:lnSpc>
                <a:spcPct val="80000"/>
              </a:lnSpc>
            </a:pPr>
            <a:r>
              <a:rPr lang="pt-BR" altLang="pt-BR" sz="2400" dirty="0" smtClean="0"/>
              <a:t>Na Infraestrutura (p.ex. energia elétrica e comunicações ) </a:t>
            </a:r>
            <a:r>
              <a:rPr lang="pt-BR" altLang="pt-BR" sz="2400" dirty="0"/>
              <a:t>e </a:t>
            </a:r>
            <a:r>
              <a:rPr lang="pt-BR" altLang="pt-BR" sz="2400" dirty="0" smtClean="0"/>
              <a:t>em, vários </a:t>
            </a:r>
            <a:r>
              <a:rPr lang="pt-BR" altLang="pt-BR" sz="2400" dirty="0"/>
              <a:t>países indústria </a:t>
            </a:r>
            <a:r>
              <a:rPr lang="pt-BR" altLang="pt-BR" sz="2400" dirty="0" smtClean="0"/>
              <a:t>em setores intermediários (Petróleo, siderurgia, </a:t>
            </a:r>
            <a:r>
              <a:rPr lang="pt-BR" altLang="pt-BR" sz="2400" dirty="0" smtClean="0"/>
              <a:t>Química) </a:t>
            </a:r>
            <a:endParaRPr lang="pt-BR" altLang="pt-BR" sz="2400" dirty="0"/>
          </a:p>
          <a:p>
            <a:pPr marL="457200" lvl="1" indent="0">
              <a:lnSpc>
                <a:spcPct val="80000"/>
              </a:lnSpc>
              <a:buNone/>
            </a:pPr>
            <a:endParaRPr lang="pt-BR" altLang="pt-BR" sz="1800" dirty="0"/>
          </a:p>
        </p:txBody>
      </p:sp>
    </p:spTree>
    <p:extLst>
      <p:ext uri="{BB962C8B-B14F-4D97-AF65-F5344CB8AC3E}">
        <p14:creationId xmlns:p14="http://schemas.microsoft.com/office/powerpoint/2010/main" val="2034091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/>
          </p:cNvSpPr>
          <p:nvPr>
            <p:ph type="title"/>
          </p:nvPr>
        </p:nvSpPr>
        <p:spPr>
          <a:xfrm>
            <a:off x="1936751" y="188913"/>
            <a:ext cx="8588375" cy="863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altLang="pt-BR"/>
              <a:t>Desenvolvimentismo: </a:t>
            </a:r>
            <a:br>
              <a:rPr lang="pt-BR" altLang="pt-BR"/>
            </a:br>
            <a:r>
              <a:rPr lang="pt-BR" altLang="pt-BR"/>
              <a:t>definição do conceito</a:t>
            </a:r>
          </a:p>
        </p:txBody>
      </p:sp>
      <p:pic>
        <p:nvPicPr>
          <p:cNvPr id="82947" name="Picture 5" descr="ricardo-bielschowsk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7664" y="1541464"/>
            <a:ext cx="1501775" cy="237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948" name="Text Box 6"/>
          <p:cNvSpPr txBox="1">
            <a:spLocks noChangeArrowheads="1"/>
          </p:cNvSpPr>
          <p:nvPr/>
        </p:nvSpPr>
        <p:spPr bwMode="auto">
          <a:xfrm>
            <a:off x="1487487" y="4098926"/>
            <a:ext cx="1889126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/>
              <a:t>Ricardo Bielschowsky</a:t>
            </a:r>
          </a:p>
        </p:txBody>
      </p:sp>
      <p:sp>
        <p:nvSpPr>
          <p:cNvPr id="149511" name="AutoShape 7"/>
          <p:cNvSpPr>
            <a:spLocks noChangeArrowheads="1"/>
          </p:cNvSpPr>
          <p:nvPr/>
        </p:nvSpPr>
        <p:spPr bwMode="auto">
          <a:xfrm>
            <a:off x="3576583" y="1267620"/>
            <a:ext cx="7381875" cy="5300662"/>
          </a:xfrm>
          <a:prstGeom prst="wedgeRectCallout">
            <a:avLst>
              <a:gd name="adj1" fmla="val -56773"/>
              <a:gd name="adj2" fmla="val -2247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pt-BR" altLang="pt-BR" sz="2400" dirty="0">
                <a:solidFill>
                  <a:schemeClr val="bg1"/>
                </a:solidFill>
              </a:rPr>
              <a:t>“</a:t>
            </a:r>
            <a:r>
              <a:rPr lang="pt-BR" altLang="pt-BR" sz="2200" dirty="0">
                <a:solidFill>
                  <a:schemeClr val="bg1"/>
                </a:solidFill>
              </a:rPr>
              <a:t>Desenvolvimentismo é a </a:t>
            </a:r>
            <a:r>
              <a:rPr lang="pt-BR" altLang="pt-BR" sz="2200" u="sng" dirty="0">
                <a:solidFill>
                  <a:schemeClr val="bg1"/>
                </a:solidFill>
              </a:rPr>
              <a:t>ideologia de transformação da sociedade brasileira</a:t>
            </a:r>
            <a:r>
              <a:rPr lang="pt-BR" altLang="pt-BR" sz="2200" dirty="0">
                <a:solidFill>
                  <a:schemeClr val="bg1"/>
                </a:solidFill>
              </a:rPr>
              <a:t> definida pelo projeto econômico</a:t>
            </a:r>
            <a:r>
              <a:rPr lang="pt-BR" altLang="pt-BR" sz="2200" dirty="0"/>
              <a:t>  </a:t>
            </a:r>
            <a:r>
              <a:rPr lang="pt-BR" altLang="pt-BR" sz="2200" dirty="0">
                <a:solidFill>
                  <a:schemeClr val="bg1"/>
                </a:solidFill>
              </a:rPr>
              <a:t>que se compõe dos seguintes pontos fundamentais:</a:t>
            </a:r>
          </a:p>
          <a:p>
            <a:pPr eaLnBrk="1" hangingPunct="1">
              <a:lnSpc>
                <a:spcPct val="110000"/>
              </a:lnSpc>
              <a:buFontTx/>
              <a:buAutoNum type="alphaLcParenR"/>
            </a:pPr>
            <a:r>
              <a:rPr lang="pt-BR" altLang="pt-BR" sz="2000" dirty="0">
                <a:solidFill>
                  <a:schemeClr val="bg1"/>
                </a:solidFill>
              </a:rPr>
              <a:t>A</a:t>
            </a:r>
            <a:r>
              <a:rPr lang="pt-BR" altLang="pt-BR" sz="2000" u="sng" dirty="0">
                <a:solidFill>
                  <a:schemeClr val="bg1"/>
                </a:solidFill>
              </a:rPr>
              <a:t> industrialização</a:t>
            </a:r>
            <a:r>
              <a:rPr lang="pt-BR" altLang="pt-BR" sz="2000" dirty="0">
                <a:solidFill>
                  <a:schemeClr val="bg1"/>
                </a:solidFill>
              </a:rPr>
              <a:t> integral é a via de superação da pobreza e do subdesenvolvimento brasileiro </a:t>
            </a:r>
          </a:p>
          <a:p>
            <a:pPr eaLnBrk="1" hangingPunct="1">
              <a:lnSpc>
                <a:spcPct val="110000"/>
              </a:lnSpc>
              <a:buFontTx/>
              <a:buAutoNum type="alphaLcParenR"/>
            </a:pPr>
            <a:r>
              <a:rPr lang="pt-BR" altLang="pt-BR" sz="2000" dirty="0">
                <a:solidFill>
                  <a:schemeClr val="bg1"/>
                </a:solidFill>
              </a:rPr>
              <a:t>Não há meios de se alcançar uma industrialização eficiente e racional no Brasil através da espontaneidade das forças de mercado, e por isso, é necessário que o </a:t>
            </a:r>
            <a:r>
              <a:rPr lang="pt-BR" altLang="pt-BR" sz="2000" u="sng" dirty="0">
                <a:solidFill>
                  <a:schemeClr val="bg1"/>
                </a:solidFill>
              </a:rPr>
              <a:t>estado</a:t>
            </a:r>
            <a:r>
              <a:rPr lang="pt-BR" altLang="pt-BR" sz="2000" dirty="0">
                <a:solidFill>
                  <a:schemeClr val="bg1"/>
                </a:solidFill>
              </a:rPr>
              <a:t> planeje</a:t>
            </a:r>
          </a:p>
          <a:p>
            <a:pPr eaLnBrk="1" hangingPunct="1">
              <a:lnSpc>
                <a:spcPct val="110000"/>
              </a:lnSpc>
              <a:buFontTx/>
              <a:buAutoNum type="alphaLcParenR"/>
            </a:pPr>
            <a:r>
              <a:rPr lang="pt-BR" altLang="pt-BR" sz="2000" dirty="0">
                <a:solidFill>
                  <a:schemeClr val="bg1"/>
                </a:solidFill>
              </a:rPr>
              <a:t>O </a:t>
            </a:r>
            <a:r>
              <a:rPr lang="pt-BR" altLang="pt-BR" sz="2000" u="sng" dirty="0">
                <a:solidFill>
                  <a:schemeClr val="bg1"/>
                </a:solidFill>
              </a:rPr>
              <a:t>planejamento</a:t>
            </a:r>
            <a:r>
              <a:rPr lang="pt-BR" altLang="pt-BR" sz="2000" dirty="0">
                <a:solidFill>
                  <a:schemeClr val="bg1"/>
                </a:solidFill>
              </a:rPr>
              <a:t> deve definir a expansão desejada dos setores econômicos e os instrumentos de promoção desta expansão</a:t>
            </a:r>
          </a:p>
          <a:p>
            <a:pPr eaLnBrk="1" hangingPunct="1">
              <a:lnSpc>
                <a:spcPct val="110000"/>
              </a:lnSpc>
              <a:buFontTx/>
              <a:buAutoNum type="alphaLcParenR"/>
            </a:pPr>
            <a:r>
              <a:rPr lang="pt-BR" altLang="pt-BR" sz="2000" dirty="0">
                <a:solidFill>
                  <a:schemeClr val="bg1"/>
                </a:solidFill>
              </a:rPr>
              <a:t>O Estado deve ordenar também a execução da expansão captando e </a:t>
            </a:r>
            <a:r>
              <a:rPr lang="pt-BR" altLang="pt-BR" sz="2000" u="sng" dirty="0">
                <a:solidFill>
                  <a:schemeClr val="bg1"/>
                </a:solidFill>
              </a:rPr>
              <a:t>orientando recursos</a:t>
            </a:r>
            <a:r>
              <a:rPr lang="pt-BR" altLang="pt-BR" sz="2000" dirty="0">
                <a:solidFill>
                  <a:schemeClr val="bg1"/>
                </a:solidFill>
              </a:rPr>
              <a:t> financeiros e </a:t>
            </a:r>
            <a:r>
              <a:rPr lang="pt-BR" altLang="pt-BR" sz="2000" u="sng" dirty="0">
                <a:solidFill>
                  <a:schemeClr val="bg1"/>
                </a:solidFill>
              </a:rPr>
              <a:t>promovendo investimentos diretos</a:t>
            </a:r>
            <a:r>
              <a:rPr lang="pt-BR" altLang="pt-BR" sz="2000" dirty="0">
                <a:solidFill>
                  <a:schemeClr val="bg1"/>
                </a:solidFill>
              </a:rPr>
              <a:t> naqueles setores que a iniciativa privada for insuficiente.”</a:t>
            </a:r>
          </a:p>
        </p:txBody>
      </p:sp>
      <p:sp>
        <p:nvSpPr>
          <p:cNvPr id="82950" name="Retângulo 1"/>
          <p:cNvSpPr>
            <a:spLocks noChangeArrowheads="1"/>
          </p:cNvSpPr>
          <p:nvPr/>
        </p:nvSpPr>
        <p:spPr bwMode="auto">
          <a:xfrm>
            <a:off x="1485900" y="5930900"/>
            <a:ext cx="45720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1200"/>
              <a:t>Pensamento Econômico</a:t>
            </a:r>
          </a:p>
          <a:p>
            <a:pPr eaLnBrk="1" hangingPunct="1">
              <a:spcBef>
                <a:spcPct val="50000"/>
              </a:spcBef>
            </a:pPr>
            <a:r>
              <a:rPr lang="pt-BR" altLang="pt-BR" sz="1200"/>
              <a:t> Brasileiro (1988), p. 8)</a:t>
            </a:r>
          </a:p>
        </p:txBody>
      </p:sp>
    </p:spTree>
    <p:extLst>
      <p:ext uri="{BB962C8B-B14F-4D97-AF65-F5344CB8AC3E}">
        <p14:creationId xmlns:p14="http://schemas.microsoft.com/office/powerpoint/2010/main" val="310808654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95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95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95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95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CEPAL (48)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19264"/>
            <a:ext cx="9372600" cy="47339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pt-BR" altLang="pt-BR" sz="2600" dirty="0"/>
              <a:t>Apoio a política de industrialização</a:t>
            </a:r>
          </a:p>
          <a:p>
            <a:pPr>
              <a:lnSpc>
                <a:spcPct val="80000"/>
              </a:lnSpc>
            </a:pPr>
            <a:r>
              <a:rPr lang="pt-BR" altLang="pt-BR" sz="2600" dirty="0"/>
              <a:t>Existe uma visão latino </a:t>
            </a:r>
            <a:r>
              <a:rPr lang="pt-BR" altLang="pt-BR" sz="2600" dirty="0" smtClean="0"/>
              <a:t>americana (?)</a:t>
            </a:r>
            <a:endParaRPr lang="pt-BR" altLang="pt-BR" sz="2600" dirty="0"/>
          </a:p>
          <a:p>
            <a:pPr lvl="1">
              <a:lnSpc>
                <a:spcPct val="80000"/>
              </a:lnSpc>
            </a:pPr>
            <a:r>
              <a:rPr lang="pt-BR" altLang="pt-BR" sz="2200" dirty="0"/>
              <a:t>Resposta automática ao mecanismo de preços complicado – diferenças estruturais ligado à imperfeições de </a:t>
            </a:r>
            <a:r>
              <a:rPr lang="pt-BR" altLang="pt-BR" sz="2200" dirty="0" smtClean="0"/>
              <a:t>mercado e  </a:t>
            </a:r>
            <a:r>
              <a:rPr lang="pt-BR" altLang="pt-BR" sz="2200" dirty="0" err="1" smtClean="0"/>
              <a:t>assimétrias</a:t>
            </a:r>
            <a:endParaRPr lang="pt-BR" altLang="pt-BR" sz="2200" dirty="0"/>
          </a:p>
          <a:p>
            <a:pPr lvl="2">
              <a:lnSpc>
                <a:spcPct val="80000"/>
              </a:lnSpc>
            </a:pPr>
            <a:r>
              <a:rPr lang="pt-BR" altLang="pt-BR" sz="2100" dirty="0"/>
              <a:t>Produtividade </a:t>
            </a:r>
          </a:p>
          <a:p>
            <a:pPr lvl="2">
              <a:lnSpc>
                <a:spcPct val="80000"/>
              </a:lnSpc>
            </a:pPr>
            <a:r>
              <a:rPr lang="pt-BR" altLang="pt-BR" sz="2100" dirty="0"/>
              <a:t>Demanda</a:t>
            </a:r>
          </a:p>
          <a:p>
            <a:pPr lvl="1">
              <a:lnSpc>
                <a:spcPct val="80000"/>
              </a:lnSpc>
            </a:pPr>
            <a:r>
              <a:rPr lang="pt-BR" altLang="pt-BR" sz="2200" dirty="0"/>
              <a:t>Justifica industrialização de modo a ganhar autonomia em relação aos problemas das exportações (além de instáveis – problemas de dinamismo)</a:t>
            </a:r>
          </a:p>
          <a:p>
            <a:pPr lvl="2">
              <a:lnSpc>
                <a:spcPct val="80000"/>
              </a:lnSpc>
            </a:pPr>
            <a:r>
              <a:rPr lang="pt-BR" altLang="pt-BR" sz="2100" dirty="0"/>
              <a:t>Importância do papel do governo neste processo </a:t>
            </a:r>
          </a:p>
          <a:p>
            <a:pPr lvl="2">
              <a:lnSpc>
                <a:spcPct val="80000"/>
              </a:lnSpc>
            </a:pPr>
            <a:r>
              <a:rPr lang="pt-BR" altLang="pt-BR" sz="2100" dirty="0"/>
              <a:t>Nada contra papel do capital estrangeiro</a:t>
            </a:r>
          </a:p>
          <a:p>
            <a:pPr lvl="3">
              <a:lnSpc>
                <a:spcPct val="80000"/>
              </a:lnSpc>
            </a:pPr>
            <a:r>
              <a:rPr lang="pt-BR" altLang="pt-BR" dirty="0"/>
              <a:t>Tb ilusão de recursos governo a governo </a:t>
            </a:r>
          </a:p>
          <a:p>
            <a:pPr lvl="2">
              <a:lnSpc>
                <a:spcPct val="80000"/>
              </a:lnSpc>
            </a:pPr>
            <a:r>
              <a:rPr lang="pt-BR" altLang="pt-BR" sz="2100" dirty="0"/>
              <a:t>Reconhece problema com as exportações </a:t>
            </a:r>
          </a:p>
          <a:p>
            <a:pPr lvl="3">
              <a:lnSpc>
                <a:spcPct val="80000"/>
              </a:lnSpc>
            </a:pPr>
            <a:r>
              <a:rPr lang="pt-BR" altLang="pt-BR" dirty="0"/>
              <a:t>Foco mercado interno</a:t>
            </a:r>
          </a:p>
        </p:txBody>
      </p:sp>
    </p:spTree>
    <p:extLst>
      <p:ext uri="{BB962C8B-B14F-4D97-AF65-F5344CB8AC3E}">
        <p14:creationId xmlns:p14="http://schemas.microsoft.com/office/powerpoint/2010/main" val="252834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Industrialização e Estado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949246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1848</Words>
  <Application>Microsoft Office PowerPoint</Application>
  <PresentationFormat>Widescreen</PresentationFormat>
  <Paragraphs>252</Paragraphs>
  <Slides>30</Slides>
  <Notes>5</Notes>
  <HiddenSlides>0</HiddenSlides>
  <MMClips>0</MMClips>
  <ScaleCrop>false</ScaleCrop>
  <HeadingPairs>
    <vt:vector size="8" baseType="variant">
      <vt:variant>
        <vt:lpstr>Fontes usadas</vt:lpstr>
      </vt:variant>
      <vt:variant>
        <vt:i4>11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2</vt:i4>
      </vt:variant>
      <vt:variant>
        <vt:lpstr>Títulos de slides</vt:lpstr>
      </vt:variant>
      <vt:variant>
        <vt:i4>30</vt:i4>
      </vt:variant>
    </vt:vector>
  </HeadingPairs>
  <TitlesOfParts>
    <vt:vector size="44" baseType="lpstr">
      <vt:lpstr>Arial</vt:lpstr>
      <vt:lpstr>Calibri</vt:lpstr>
      <vt:lpstr>Calibri Light</vt:lpstr>
      <vt:lpstr>Charter BT</vt:lpstr>
      <vt:lpstr>Monotype Sorts</vt:lpstr>
      <vt:lpstr>Symbol</vt:lpstr>
      <vt:lpstr>Tahoma</vt:lpstr>
      <vt:lpstr>Times New Roman</vt:lpstr>
      <vt:lpstr>Tw Cen MT</vt:lpstr>
      <vt:lpstr>Wingdings</vt:lpstr>
      <vt:lpstr>Wingdings 3</vt:lpstr>
      <vt:lpstr>Tema do Office</vt:lpstr>
      <vt:lpstr>Documento</vt:lpstr>
      <vt:lpstr>Gráfico</vt:lpstr>
      <vt:lpstr>A economia latino americana no pos IIa guerra</vt:lpstr>
      <vt:lpstr>América Latina no pós Guerra - até crise do Petróleo</vt:lpstr>
      <vt:lpstr>Apresentação do PowerPoint</vt:lpstr>
      <vt:lpstr>América Latina no pós Guerra - até crise do Petróleo</vt:lpstr>
      <vt:lpstr>Apresentação do PowerPoint</vt:lpstr>
      <vt:lpstr>América Latina no pós Guerra - até crise do Petróleo</vt:lpstr>
      <vt:lpstr>Desenvolvimentismo:  definição do conceito</vt:lpstr>
      <vt:lpstr>CEPAL (48)</vt:lpstr>
      <vt:lpstr>Industrialização e Estado </vt:lpstr>
      <vt:lpstr>Apresentação do PowerPoint</vt:lpstr>
      <vt:lpstr>As Características do PSI </vt:lpstr>
      <vt:lpstr>Características do PSI</vt:lpstr>
      <vt:lpstr>Apresentação do PowerPoint</vt:lpstr>
      <vt:lpstr>O Estado desenvolvimentista</vt:lpstr>
      <vt:lpstr>Apresentação do PowerPoint</vt:lpstr>
      <vt:lpstr>Razões para estatização</vt:lpstr>
      <vt:lpstr>Como o Estado se financiava</vt:lpstr>
      <vt:lpstr>Apresentação do PowerPoint</vt:lpstr>
      <vt:lpstr>Problemas  do PSI</vt:lpstr>
      <vt:lpstr>Determinantes da Restrição Externa</vt:lpstr>
      <vt:lpstr>As dificuldades do PSI </vt:lpstr>
      <vt:lpstr>PSI: Estratégia Dificil a Longo Prazo</vt:lpstr>
      <vt:lpstr>Divisões na América latina</vt:lpstr>
      <vt:lpstr>Problemas da industrialização </vt:lpstr>
      <vt:lpstr>Integração regional </vt:lpstr>
      <vt:lpstr>Distribuição de renda</vt:lpstr>
      <vt:lpstr>Reforma Agrária </vt:lpstr>
      <vt:lpstr>Diversificação das fontes de dinamismo</vt:lpstr>
      <vt:lpstr>Crise do PSI</vt:lpstr>
      <vt:lpstr>Mudanças nos anos 1960 e 1970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Amaury Patrick Gremaud</dc:creator>
  <cp:lastModifiedBy>Amaury Patrick Gremaud</cp:lastModifiedBy>
  <cp:revision>4</cp:revision>
  <dcterms:created xsi:type="dcterms:W3CDTF">2017-11-01T21:30:31Z</dcterms:created>
  <dcterms:modified xsi:type="dcterms:W3CDTF">2017-11-08T22:28:46Z</dcterms:modified>
</cp:coreProperties>
</file>