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0BF25-BBE5-4C77-9AE3-116788DF3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3346882"/>
            <a:ext cx="8825658" cy="1430499"/>
          </a:xfrm>
        </p:spPr>
        <p:txBody>
          <a:bodyPr/>
          <a:lstStyle/>
          <a:p>
            <a:r>
              <a:rPr lang="de-DE" dirty="0"/>
              <a:t>Disease Narratives</a:t>
            </a:r>
          </a:p>
        </p:txBody>
      </p:sp>
    </p:spTree>
    <p:extLst>
      <p:ext uri="{BB962C8B-B14F-4D97-AF65-F5344CB8AC3E}">
        <p14:creationId xmlns:p14="http://schemas.microsoft.com/office/powerpoint/2010/main" val="270683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163B4E2-17A2-46B0-A756-7431608FB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579" y="0"/>
            <a:ext cx="4505334" cy="6754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DA8EE6B-C571-4991-94CF-8B1F1466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90" y="6059949"/>
            <a:ext cx="3310415" cy="6950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44EB1D7-9F79-43FD-9ECA-E5F0F1D6850C}"/>
              </a:ext>
            </a:extLst>
          </p:cNvPr>
          <p:cNvSpPr txBox="1"/>
          <p:nvPr/>
        </p:nvSpPr>
        <p:spPr>
          <a:xfrm>
            <a:off x="435004" y="1580225"/>
            <a:ext cx="4136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i="1" dirty="0" err="1"/>
              <a:t>What</a:t>
            </a:r>
            <a:r>
              <a:rPr lang="de-DE" sz="2400" b="1" i="1" dirty="0"/>
              <a:t> do </a:t>
            </a:r>
            <a:r>
              <a:rPr lang="de-DE" sz="2400" b="1" i="1" dirty="0" err="1"/>
              <a:t>you</a:t>
            </a:r>
            <a:r>
              <a:rPr lang="de-DE" sz="2400" b="1" i="1" dirty="0"/>
              <a:t> </a:t>
            </a:r>
            <a:r>
              <a:rPr lang="de-DE" sz="2400" b="1" i="1" dirty="0" err="1"/>
              <a:t>think</a:t>
            </a:r>
            <a:r>
              <a:rPr lang="de-DE" sz="2400" b="1" i="1" dirty="0"/>
              <a:t> </a:t>
            </a:r>
            <a:r>
              <a:rPr lang="de-DE" sz="2400" b="1" i="1" dirty="0" err="1"/>
              <a:t>are</a:t>
            </a:r>
            <a:r>
              <a:rPr lang="de-DE" sz="2400" b="1" i="1" dirty="0"/>
              <a:t> </a:t>
            </a:r>
            <a:r>
              <a:rPr lang="de-DE" sz="2400" b="1" i="1" dirty="0" err="1"/>
              <a:t>some</a:t>
            </a:r>
            <a:r>
              <a:rPr lang="de-DE" sz="2400" b="1" i="1" dirty="0"/>
              <a:t> </a:t>
            </a:r>
            <a:r>
              <a:rPr lang="de-DE" sz="2400" b="1" i="1" dirty="0" err="1"/>
              <a:t>of</a:t>
            </a:r>
            <a:r>
              <a:rPr lang="de-DE" sz="2400" b="1" i="1" dirty="0"/>
              <a:t> </a:t>
            </a:r>
            <a:r>
              <a:rPr lang="de-DE" sz="2400" b="1" i="1" dirty="0" err="1"/>
              <a:t>the</a:t>
            </a:r>
            <a:r>
              <a:rPr lang="de-DE" sz="2400" b="1" i="1" dirty="0"/>
              <a:t> </a:t>
            </a:r>
            <a:r>
              <a:rPr lang="de-DE" sz="2400" b="1" i="1" dirty="0" err="1"/>
              <a:t>most</a:t>
            </a:r>
            <a:r>
              <a:rPr lang="de-DE" sz="2400" b="1" i="1" dirty="0"/>
              <a:t> </a:t>
            </a:r>
            <a:r>
              <a:rPr lang="de-DE" sz="2400" b="1" i="1" dirty="0" err="1"/>
              <a:t>dangerous</a:t>
            </a:r>
            <a:r>
              <a:rPr lang="de-DE" sz="2400" b="1" i="1" dirty="0"/>
              <a:t> </a:t>
            </a:r>
            <a:r>
              <a:rPr lang="de-DE" sz="2400" b="1" i="1" dirty="0" err="1"/>
              <a:t>animals</a:t>
            </a:r>
            <a:r>
              <a:rPr lang="de-DE" sz="24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7594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6AE676-D23A-4592-A918-029B8F1A2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46E25A7-FAF1-4427-B269-CB8C9246245F}"/>
              </a:ext>
            </a:extLst>
          </p:cNvPr>
          <p:cNvSpPr txBox="1"/>
          <p:nvPr/>
        </p:nvSpPr>
        <p:spPr>
          <a:xfrm>
            <a:off x="710737" y="1250342"/>
            <a:ext cx="69092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Narratives </a:t>
            </a:r>
            <a:r>
              <a:rPr lang="de-DE" dirty="0" err="1"/>
              <a:t>move</a:t>
            </a:r>
            <a:r>
              <a:rPr lang="de-DE" dirty="0"/>
              <a:t>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action</a:t>
            </a:r>
            <a:r>
              <a:rPr lang="de-DE" dirty="0"/>
              <a:t> …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identification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emotions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stereotypes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character</a:t>
            </a:r>
            <a:r>
              <a:rPr lang="de-DE" dirty="0"/>
              <a:t> </a:t>
            </a:r>
            <a:r>
              <a:rPr lang="de-DE" dirty="0" err="1"/>
              <a:t>types</a:t>
            </a:r>
            <a:r>
              <a:rPr lang="de-DE" dirty="0"/>
              <a:t> (</a:t>
            </a:r>
            <a:r>
              <a:rPr lang="de-DE" dirty="0" err="1"/>
              <a:t>heroes</a:t>
            </a:r>
            <a:r>
              <a:rPr lang="de-DE" dirty="0"/>
              <a:t>, </a:t>
            </a:r>
            <a:r>
              <a:rPr lang="de-DE" dirty="0" err="1"/>
              <a:t>villains</a:t>
            </a:r>
            <a:r>
              <a:rPr lang="de-DE" dirty="0"/>
              <a:t>, etc.)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… and </a:t>
            </a:r>
            <a:r>
              <a:rPr lang="de-DE" dirty="0" err="1"/>
              <a:t>constitute</a:t>
            </a:r>
            <a:r>
              <a:rPr lang="de-DE" dirty="0"/>
              <a:t> </a:t>
            </a:r>
            <a:r>
              <a:rPr lang="de-DE" dirty="0" err="1"/>
              <a:t>collective</a:t>
            </a:r>
            <a:r>
              <a:rPr lang="de-DE" dirty="0"/>
              <a:t> </a:t>
            </a:r>
            <a:r>
              <a:rPr lang="de-DE" dirty="0" err="1"/>
              <a:t>identities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creating</a:t>
            </a:r>
            <a:r>
              <a:rPr lang="de-DE" dirty="0"/>
              <a:t> MEANING!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set</a:t>
            </a:r>
            <a:r>
              <a:rPr lang="de-DE" dirty="0"/>
              <a:t> in a </a:t>
            </a:r>
            <a:r>
              <a:rPr lang="de-DE" dirty="0" err="1"/>
              <a:t>particular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, social </a:t>
            </a:r>
            <a:r>
              <a:rPr lang="de-DE" dirty="0" err="1"/>
              <a:t>or</a:t>
            </a:r>
            <a:r>
              <a:rPr lang="de-DE" dirty="0"/>
              <a:t> normative </a:t>
            </a:r>
            <a:r>
              <a:rPr lang="de-DE" dirty="0" err="1"/>
              <a:t>context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referring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/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destiny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E0848E-BC7F-4029-A834-356747BAD6E8}"/>
              </a:ext>
            </a:extLst>
          </p:cNvPr>
          <p:cNvSpPr txBox="1"/>
          <p:nvPr/>
        </p:nvSpPr>
        <p:spPr>
          <a:xfrm>
            <a:off x="8741544" y="2663988"/>
            <a:ext cx="322275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The Other: </a:t>
            </a:r>
            <a:r>
              <a:rPr lang="de-DE" dirty="0" err="1">
                <a:solidFill>
                  <a:srgbClr val="FF0000"/>
                </a:solidFill>
              </a:rPr>
              <a:t>minorities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marginalised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communities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foreigners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dirty="0" err="1">
                <a:solidFill>
                  <a:srgbClr val="FF0000"/>
                </a:solidFill>
              </a:rPr>
              <a:t>immigrants</a:t>
            </a:r>
            <a:r>
              <a:rPr lang="de-DE" dirty="0">
                <a:solidFill>
                  <a:srgbClr val="FF0000"/>
                </a:solidFill>
              </a:rPr>
              <a:t>, etc.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682029D-1D2E-4CC3-8479-8B68EF7EA263}"/>
              </a:ext>
            </a:extLst>
          </p:cNvPr>
          <p:cNvSpPr txBox="1"/>
          <p:nvPr/>
        </p:nvSpPr>
        <p:spPr>
          <a:xfrm>
            <a:off x="5813558" y="4289835"/>
            <a:ext cx="98542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38E54F-5116-4AC4-A86C-32ABF4C9B70F}"/>
              </a:ext>
            </a:extLst>
          </p:cNvPr>
          <p:cNvSpPr txBox="1"/>
          <p:nvPr/>
        </p:nvSpPr>
        <p:spPr>
          <a:xfrm>
            <a:off x="3456146" y="4386584"/>
            <a:ext cx="1908761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Governmental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actors</a:t>
            </a:r>
            <a:r>
              <a:rPr lang="de-DE" dirty="0">
                <a:solidFill>
                  <a:schemeClr val="bg1"/>
                </a:solidFill>
              </a:rPr>
              <a:t> /</a:t>
            </a:r>
            <a:r>
              <a:rPr lang="de-DE" dirty="0" err="1">
                <a:solidFill>
                  <a:schemeClr val="bg1"/>
                </a:solidFill>
              </a:rPr>
              <a:t>state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representatives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36CA5C-2EE6-4BFC-A740-F27A52A44FC0}"/>
              </a:ext>
            </a:extLst>
          </p:cNvPr>
          <p:cNvSpPr txBox="1"/>
          <p:nvPr/>
        </p:nvSpPr>
        <p:spPr>
          <a:xfrm>
            <a:off x="6827095" y="5142624"/>
            <a:ext cx="3222759" cy="92333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C000"/>
                </a:solidFill>
              </a:rPr>
              <a:t>International </a:t>
            </a:r>
            <a:r>
              <a:rPr lang="de-DE" dirty="0" err="1">
                <a:solidFill>
                  <a:srgbClr val="FFC000"/>
                </a:solidFill>
              </a:rPr>
              <a:t>actors</a:t>
            </a:r>
            <a:r>
              <a:rPr lang="de-DE" dirty="0">
                <a:solidFill>
                  <a:srgbClr val="FFC000"/>
                </a:solidFill>
              </a:rPr>
              <a:t>: International </a:t>
            </a:r>
            <a:r>
              <a:rPr lang="de-DE" dirty="0" err="1">
                <a:solidFill>
                  <a:srgbClr val="FFC000"/>
                </a:solidFill>
              </a:rPr>
              <a:t>Organisations</a:t>
            </a:r>
            <a:r>
              <a:rPr lang="de-DE" dirty="0">
                <a:solidFill>
                  <a:srgbClr val="FFC000"/>
                </a:solidFill>
              </a:rPr>
              <a:t>, NGOs, etc.</a:t>
            </a:r>
          </a:p>
        </p:txBody>
      </p:sp>
      <p:sp>
        <p:nvSpPr>
          <p:cNvPr id="9" name="Bogen 8">
            <a:extLst>
              <a:ext uri="{FF2B5EF4-FFF2-40B4-BE49-F238E27FC236}">
                <a16:creationId xmlns:a16="http://schemas.microsoft.com/office/drawing/2014/main" id="{31A646D3-38C8-4F7F-A6BB-5D33D541BB5A}"/>
              </a:ext>
            </a:extLst>
          </p:cNvPr>
          <p:cNvSpPr/>
          <p:nvPr/>
        </p:nvSpPr>
        <p:spPr>
          <a:xfrm>
            <a:off x="967218" y="781234"/>
            <a:ext cx="6652783" cy="5005526"/>
          </a:xfrm>
          <a:prstGeom prst="arc">
            <a:avLst>
              <a:gd name="adj1" fmla="val 16200000"/>
              <a:gd name="adj2" fmla="val 7165113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77BF4AA-0CE1-45CD-A6CB-E39914CC2883}"/>
              </a:ext>
            </a:extLst>
          </p:cNvPr>
          <p:cNvCxnSpPr/>
          <p:nvPr/>
        </p:nvCxnSpPr>
        <p:spPr>
          <a:xfrm flipH="1">
            <a:off x="7756095" y="2760777"/>
            <a:ext cx="7309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D575C39-1D1D-4E25-B47C-A1EF3C3DF4A3}"/>
              </a:ext>
            </a:extLst>
          </p:cNvPr>
          <p:cNvCxnSpPr/>
          <p:nvPr/>
        </p:nvCxnSpPr>
        <p:spPr>
          <a:xfrm flipH="1">
            <a:off x="7972148" y="3062796"/>
            <a:ext cx="53266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BD5D6120-6654-411E-ABB0-DF8DB00E1CE1}"/>
              </a:ext>
            </a:extLst>
          </p:cNvPr>
          <p:cNvCxnSpPr/>
          <p:nvPr/>
        </p:nvCxnSpPr>
        <p:spPr>
          <a:xfrm flipH="1">
            <a:off x="7874493" y="3429000"/>
            <a:ext cx="61255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FFA3D3EF-1881-47D0-8D72-FEDAE4D6121B}"/>
              </a:ext>
            </a:extLst>
          </p:cNvPr>
          <p:cNvSpPr/>
          <p:nvPr/>
        </p:nvSpPr>
        <p:spPr>
          <a:xfrm>
            <a:off x="6175170" y="545677"/>
            <a:ext cx="2974018" cy="1983031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>
                <a:solidFill>
                  <a:schemeClr val="bg1"/>
                </a:solidFill>
              </a:rPr>
              <a:t>FEAR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14DD22D-44BD-4DB8-83AF-C5215CC3EEAB}"/>
              </a:ext>
            </a:extLst>
          </p:cNvPr>
          <p:cNvSpPr txBox="1"/>
          <p:nvPr/>
        </p:nvSpPr>
        <p:spPr>
          <a:xfrm>
            <a:off x="2047158" y="4107390"/>
            <a:ext cx="1143676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Popular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culture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C2BE9-0A0C-48C9-A758-A06BACF2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4645"/>
          </a:xfrm>
        </p:spPr>
        <p:txBody>
          <a:bodyPr/>
          <a:lstStyle/>
          <a:p>
            <a:r>
              <a:rPr lang="de-DE" dirty="0"/>
              <a:t>Disease and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metaphors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1A9464-7CAA-4FC4-8A9A-1FBC22DD6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27" y="1813221"/>
            <a:ext cx="10890420" cy="4195481"/>
          </a:xfrm>
        </p:spPr>
        <p:txBody>
          <a:bodyPr/>
          <a:lstStyle/>
          <a:p>
            <a:r>
              <a:rPr lang="de-DE" dirty="0"/>
              <a:t>Military </a:t>
            </a:r>
            <a:r>
              <a:rPr lang="de-DE" dirty="0" err="1"/>
              <a:t>metaphors</a:t>
            </a:r>
            <a:r>
              <a:rPr lang="de-DE" dirty="0"/>
              <a:t> (war, </a:t>
            </a:r>
            <a:r>
              <a:rPr lang="de-DE" dirty="0" err="1"/>
              <a:t>aggression</a:t>
            </a:r>
            <a:r>
              <a:rPr lang="de-DE" dirty="0"/>
              <a:t>, </a:t>
            </a:r>
            <a:r>
              <a:rPr lang="de-DE" dirty="0" err="1"/>
              <a:t>enemy</a:t>
            </a:r>
            <a:r>
              <a:rPr lang="de-DE" dirty="0"/>
              <a:t>, </a:t>
            </a:r>
            <a:r>
              <a:rPr lang="de-DE" dirty="0" err="1"/>
              <a:t>fight</a:t>
            </a:r>
            <a:r>
              <a:rPr lang="de-DE" dirty="0"/>
              <a:t>, </a:t>
            </a:r>
            <a:r>
              <a:rPr lang="de-DE" dirty="0" err="1"/>
              <a:t>combat</a:t>
            </a:r>
            <a:r>
              <a:rPr lang="de-DE" dirty="0"/>
              <a:t>, </a:t>
            </a:r>
            <a:r>
              <a:rPr lang="de-DE" dirty="0" err="1"/>
              <a:t>military</a:t>
            </a:r>
            <a:r>
              <a:rPr lang="de-DE" dirty="0"/>
              <a:t> </a:t>
            </a:r>
            <a:r>
              <a:rPr lang="de-DE" dirty="0" err="1"/>
              <a:t>defense</a:t>
            </a:r>
            <a:r>
              <a:rPr lang="de-DE" dirty="0"/>
              <a:t>, </a:t>
            </a:r>
            <a:r>
              <a:rPr lang="de-DE" dirty="0" err="1"/>
              <a:t>medicine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weapon</a:t>
            </a:r>
            <a:r>
              <a:rPr lang="de-DE" dirty="0"/>
              <a:t>, </a:t>
            </a:r>
            <a:r>
              <a:rPr lang="de-DE" dirty="0" err="1"/>
              <a:t>invasion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alien</a:t>
            </a:r>
            <a:r>
              <a:rPr lang="de-DE" dirty="0"/>
              <a:t> </a:t>
            </a:r>
            <a:r>
              <a:rPr lang="de-DE" dirty="0" err="1"/>
              <a:t>organisms</a:t>
            </a:r>
            <a:r>
              <a:rPr lang="de-DE" dirty="0"/>
              <a:t>, etc.)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stigmatisation</a:t>
            </a:r>
            <a:r>
              <a:rPr lang="de-DE" dirty="0"/>
              <a:t>, </a:t>
            </a:r>
            <a:r>
              <a:rPr lang="de-DE" dirty="0" err="1"/>
              <a:t>isolation</a:t>
            </a:r>
            <a:r>
              <a:rPr lang="de-DE" dirty="0"/>
              <a:t>, </a:t>
            </a:r>
            <a:r>
              <a:rPr lang="de-DE" dirty="0" err="1"/>
              <a:t>segregation</a:t>
            </a:r>
            <a:r>
              <a:rPr lang="de-DE" dirty="0"/>
              <a:t> </a:t>
            </a:r>
          </a:p>
          <a:p>
            <a:r>
              <a:rPr lang="de-DE" dirty="0"/>
              <a:t>Stereotypes, </a:t>
            </a:r>
            <a:r>
              <a:rPr lang="de-DE" dirty="0" err="1"/>
              <a:t>myths</a:t>
            </a:r>
            <a:endParaRPr lang="de-DE" dirty="0"/>
          </a:p>
          <a:p>
            <a:r>
              <a:rPr lang="de-DE" dirty="0"/>
              <a:t>Political </a:t>
            </a:r>
            <a:r>
              <a:rPr lang="de-DE" dirty="0" err="1"/>
              <a:t>language</a:t>
            </a:r>
            <a:r>
              <a:rPr lang="de-DE" dirty="0"/>
              <a:t> (</a:t>
            </a:r>
            <a:r>
              <a:rPr lang="de-DE" dirty="0" err="1"/>
              <a:t>cancer</a:t>
            </a:r>
            <a:r>
              <a:rPr lang="de-DE" dirty="0"/>
              <a:t>, </a:t>
            </a:r>
            <a:r>
              <a:rPr lang="de-DE" dirty="0" err="1"/>
              <a:t>plague</a:t>
            </a:r>
            <a:r>
              <a:rPr lang="de-DE" dirty="0"/>
              <a:t>, </a:t>
            </a:r>
            <a:r>
              <a:rPr lang="de-DE" dirty="0" err="1"/>
              <a:t>virus</a:t>
            </a:r>
            <a:r>
              <a:rPr lang="de-DE" dirty="0"/>
              <a:t>, </a:t>
            </a:r>
            <a:r>
              <a:rPr lang="de-DE" dirty="0" err="1"/>
              <a:t>disease</a:t>
            </a:r>
            <a:r>
              <a:rPr lang="de-DE" dirty="0"/>
              <a:t>, etc.)</a:t>
            </a:r>
          </a:p>
          <a:p>
            <a:r>
              <a:rPr lang="de-DE" dirty="0"/>
              <a:t>(</a:t>
            </a:r>
            <a:r>
              <a:rPr lang="de-DE" dirty="0" err="1"/>
              <a:t>healthy</a:t>
            </a:r>
            <a:r>
              <a:rPr lang="de-DE" dirty="0"/>
              <a:t>) </a:t>
            </a:r>
            <a:r>
              <a:rPr lang="de-DE" dirty="0" err="1"/>
              <a:t>society</a:t>
            </a:r>
            <a:r>
              <a:rPr lang="de-DE" dirty="0"/>
              <a:t> = (</a:t>
            </a:r>
            <a:r>
              <a:rPr lang="de-DE" dirty="0" err="1"/>
              <a:t>healthy</a:t>
            </a:r>
            <a:r>
              <a:rPr lang="de-DE" dirty="0"/>
              <a:t>) </a:t>
            </a:r>
            <a:r>
              <a:rPr lang="de-DE" dirty="0" err="1"/>
              <a:t>body</a:t>
            </a:r>
            <a:r>
              <a:rPr lang="de-DE" dirty="0"/>
              <a:t>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Words </a:t>
            </a:r>
            <a:r>
              <a:rPr lang="de-DE" b="1" dirty="0" err="1">
                <a:solidFill>
                  <a:schemeClr val="bg1"/>
                </a:solidFill>
              </a:rPr>
              <a:t>become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as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infective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as</a:t>
            </a:r>
            <a:r>
              <a:rPr lang="de-DE" b="1" dirty="0">
                <a:solidFill>
                  <a:schemeClr val="bg1"/>
                </a:solidFill>
              </a:rPr>
              <a:t> (</a:t>
            </a:r>
            <a:r>
              <a:rPr lang="de-DE" b="1" dirty="0" err="1">
                <a:solidFill>
                  <a:schemeClr val="bg1"/>
                </a:solidFill>
              </a:rPr>
              <a:t>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much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more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than</a:t>
            </a:r>
            <a:r>
              <a:rPr lang="de-DE" b="1" dirty="0">
                <a:solidFill>
                  <a:schemeClr val="bg1"/>
                </a:solidFill>
              </a:rPr>
              <a:t>) </a:t>
            </a:r>
            <a:r>
              <a:rPr lang="de-DE" b="1" dirty="0" err="1">
                <a:solidFill>
                  <a:schemeClr val="bg1"/>
                </a:solidFill>
              </a:rPr>
              <a:t>the</a:t>
            </a:r>
            <a:r>
              <a:rPr lang="de-DE" b="1" dirty="0">
                <a:solidFill>
                  <a:schemeClr val="bg1"/>
                </a:solidFill>
              </a:rPr>
              <a:t> proper </a:t>
            </a:r>
            <a:r>
              <a:rPr lang="de-DE" b="1" dirty="0" err="1">
                <a:solidFill>
                  <a:schemeClr val="bg1"/>
                </a:solidFill>
              </a:rPr>
              <a:t>virus</a:t>
            </a:r>
            <a:r>
              <a:rPr lang="de-DE" b="1" dirty="0">
                <a:solidFill>
                  <a:schemeClr val="bg1"/>
                </a:solidFill>
              </a:rPr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07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E1EBB9-1175-4205-A261-9CD5D107B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945" y="499325"/>
            <a:ext cx="8946541" cy="5706165"/>
          </a:xfrm>
        </p:spPr>
        <p:txBody>
          <a:bodyPr/>
          <a:lstStyle/>
          <a:p>
            <a:r>
              <a:rPr lang="de-DE" dirty="0" err="1"/>
              <a:t>Epidemic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dramaturgic</a:t>
            </a:r>
            <a:r>
              <a:rPr lang="de-DE" dirty="0"/>
              <a:t> form</a:t>
            </a:r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Act 1: Progressive Revelation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communities</a:t>
            </a:r>
            <a:r>
              <a:rPr lang="de-DE" dirty="0">
                <a:sym typeface="Wingdings" panose="05000000000000000000" pitchFamily="2" charset="2"/>
              </a:rPr>
              <a:t> slow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accept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acknowledge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epidemic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only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accepted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obvious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unavoidable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Act 2: Managing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Randomness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creation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 err="1">
                <a:sym typeface="Wingdings" panose="05000000000000000000" pitchFamily="2" charset="2"/>
              </a:rPr>
              <a:t>framework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reaction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de-DE" dirty="0" err="1">
                <a:sym typeface="Wingdings" panose="05000000000000000000" pitchFamily="2" charset="2"/>
              </a:rPr>
              <a:t>explanation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attempt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give</a:t>
            </a:r>
            <a:r>
              <a:rPr lang="de-DE" dirty="0">
                <a:sym typeface="Wingdings" panose="05000000000000000000" pitchFamily="2" charset="2"/>
              </a:rPr>
              <a:t> MEANING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what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happening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lvl="1">
              <a:buFont typeface="Symbol" panose="05050102010706020507" pitchFamily="18" charset="2"/>
              <a:buChar char="-"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Act 3: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Negotiating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Public Response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collective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action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efforts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rituals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collective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rites</a:t>
            </a: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 </a:t>
            </a:r>
            <a:r>
              <a:rPr lang="de-DE" dirty="0" err="1">
                <a:sym typeface="Wingdings" panose="05000000000000000000" pitchFamily="2" charset="2"/>
              </a:rPr>
              <a:t>see</a:t>
            </a:r>
            <a:r>
              <a:rPr lang="de-DE" dirty="0">
                <a:sym typeface="Wingdings" panose="05000000000000000000" pitchFamily="2" charset="2"/>
              </a:rPr>
              <a:t>: </a:t>
            </a:r>
            <a:r>
              <a:rPr lang="de-DE" dirty="0" err="1">
                <a:sym typeface="Wingdings" panose="05000000000000000000" pitchFamily="2" charset="2"/>
              </a:rPr>
              <a:t>quarantines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imposed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arbitrarily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specific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minorities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457200" lvl="1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8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6C064-5240-4A7B-8ED0-D92FDCF0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514862"/>
            <a:ext cx="9404723" cy="887810"/>
          </a:xfrm>
        </p:spPr>
        <p:txBody>
          <a:bodyPr/>
          <a:lstStyle/>
          <a:p>
            <a:r>
              <a:rPr lang="de-DE" dirty="0"/>
              <a:t>Albert Camus‘ </a:t>
            </a:r>
            <a:r>
              <a:rPr lang="de-DE" i="1" dirty="0"/>
              <a:t>The </a:t>
            </a:r>
            <a:r>
              <a:rPr lang="de-DE" i="1" dirty="0" err="1"/>
              <a:t>Plague</a:t>
            </a:r>
            <a:r>
              <a:rPr lang="de-DE" i="1" dirty="0"/>
              <a:t>, 1947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76DBD1-79ED-4209-94DB-5BE699B2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7277208" cy="29984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1) </a:t>
            </a:r>
            <a:r>
              <a:rPr lang="de-DE" dirty="0" err="1"/>
              <a:t>Plague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metaphor</a:t>
            </a:r>
            <a:r>
              <a:rPr lang="de-DE" dirty="0"/>
              <a:t> and </a:t>
            </a:r>
            <a:r>
              <a:rPr lang="de-DE" dirty="0" err="1"/>
              <a:t>allegory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2)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protagonist</a:t>
            </a:r>
            <a:r>
              <a:rPr lang="de-DE" dirty="0"/>
              <a:t> </a:t>
            </a:r>
            <a:r>
              <a:rPr lang="de-DE" dirty="0" err="1"/>
              <a:t>Doctor</a:t>
            </a:r>
            <a:r>
              <a:rPr lang="de-DE" dirty="0"/>
              <a:t> Bernard </a:t>
            </a:r>
            <a:r>
              <a:rPr lang="de-DE" dirty="0" err="1"/>
              <a:t>Rieux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3) The </a:t>
            </a:r>
            <a:r>
              <a:rPr lang="de-DE" i="1" dirty="0" err="1"/>
              <a:t>Plague</a:t>
            </a:r>
            <a:r>
              <a:rPr lang="de-DE" i="1" dirty="0"/>
              <a:t> </a:t>
            </a:r>
            <a:r>
              <a:rPr lang="de-DE" dirty="0"/>
              <a:t>and The Great </a:t>
            </a:r>
            <a:r>
              <a:rPr lang="de-DE" dirty="0" err="1"/>
              <a:t>Plague</a:t>
            </a:r>
            <a:r>
              <a:rPr lang="de-DE" dirty="0"/>
              <a:t> in </a:t>
            </a:r>
            <a:r>
              <a:rPr lang="de-DE" dirty="0" err="1"/>
              <a:t>medieval</a:t>
            </a:r>
            <a:r>
              <a:rPr lang="de-DE" dirty="0"/>
              <a:t> Europe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4) </a:t>
            </a:r>
            <a:r>
              <a:rPr lang="de-DE" dirty="0" err="1"/>
              <a:t>Philosophical</a:t>
            </a:r>
            <a:r>
              <a:rPr lang="de-DE" dirty="0"/>
              <a:t> </a:t>
            </a:r>
            <a:r>
              <a:rPr lang="de-DE" dirty="0" err="1"/>
              <a:t>message</a:t>
            </a:r>
            <a:r>
              <a:rPr lang="de-DE" dirty="0"/>
              <a:t>: </a:t>
            </a:r>
            <a:r>
              <a:rPr lang="de-DE" dirty="0" err="1"/>
              <a:t>existentialism</a:t>
            </a:r>
            <a:r>
              <a:rPr lang="de-DE" dirty="0"/>
              <a:t> (</a:t>
            </a:r>
            <a:r>
              <a:rPr lang="de-DE" dirty="0" err="1"/>
              <a:t>meaning</a:t>
            </a:r>
            <a:r>
              <a:rPr lang="de-DE" dirty="0"/>
              <a:t>?)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2FACF0-98FB-482D-9B10-641405D4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28" y="1239174"/>
            <a:ext cx="3770049" cy="2513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4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ED4C06-CAB2-41F2-A0F2-845081EF9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95" y="1067497"/>
            <a:ext cx="8946541" cy="3451237"/>
          </a:xfrm>
        </p:spPr>
        <p:txBody>
          <a:bodyPr/>
          <a:lstStyle/>
          <a:p>
            <a:pPr marL="0" indent="0">
              <a:buNone/>
            </a:pPr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does</a:t>
            </a:r>
            <a:r>
              <a:rPr lang="de-DE" i="1" dirty="0"/>
              <a:t> Susan Sontag </a:t>
            </a:r>
            <a:r>
              <a:rPr lang="de-DE" i="1" dirty="0" err="1"/>
              <a:t>describe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disease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HIV/AIDS in her </a:t>
            </a:r>
            <a:r>
              <a:rPr lang="de-DE" i="1" dirty="0" err="1"/>
              <a:t>short</a:t>
            </a:r>
            <a:r>
              <a:rPr lang="de-DE" i="1" dirty="0"/>
              <a:t> </a:t>
            </a:r>
            <a:r>
              <a:rPr lang="de-DE" i="1" dirty="0" err="1"/>
              <a:t>story</a:t>
            </a:r>
            <a:r>
              <a:rPr lang="de-DE" i="1" dirty="0"/>
              <a:t> </a:t>
            </a:r>
            <a:r>
              <a:rPr lang="en-GB" dirty="0"/>
              <a:t>”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The Way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Live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Now</a:t>
            </a:r>
            <a:r>
              <a:rPr lang="de-DE" i="1" dirty="0"/>
              <a:t>“?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Pay </a:t>
            </a:r>
            <a:r>
              <a:rPr lang="de-DE" i="1" dirty="0" err="1"/>
              <a:t>particular</a:t>
            </a:r>
            <a:r>
              <a:rPr lang="de-DE" i="1" dirty="0"/>
              <a:t> </a:t>
            </a:r>
            <a:r>
              <a:rPr lang="de-DE" i="1" dirty="0" err="1"/>
              <a:t>attention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endParaRPr lang="de-DE" i="1" dirty="0"/>
          </a:p>
          <a:p>
            <a:pPr>
              <a:buFontTx/>
              <a:buChar char="-"/>
            </a:pPr>
            <a:r>
              <a:rPr lang="de-DE" i="1" dirty="0" err="1"/>
              <a:t>the</a:t>
            </a:r>
            <a:r>
              <a:rPr lang="de-DE" i="1" dirty="0"/>
              <a:t> style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writing</a:t>
            </a:r>
            <a:endParaRPr lang="de-DE" i="1" dirty="0"/>
          </a:p>
          <a:p>
            <a:pPr>
              <a:buFontTx/>
              <a:buChar char="-"/>
            </a:pP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main</a:t>
            </a:r>
            <a:r>
              <a:rPr lang="de-DE" i="1" dirty="0"/>
              <a:t> </a:t>
            </a:r>
            <a:r>
              <a:rPr lang="de-DE" i="1" dirty="0" err="1"/>
              <a:t>character</a:t>
            </a:r>
            <a:r>
              <a:rPr lang="de-DE" i="1" dirty="0"/>
              <a:t>(s)</a:t>
            </a:r>
          </a:p>
          <a:p>
            <a:pPr>
              <a:buFontTx/>
              <a:buChar char="-"/>
            </a:pP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major</a:t>
            </a:r>
            <a:r>
              <a:rPr lang="de-DE" i="1" dirty="0"/>
              <a:t> </a:t>
            </a:r>
            <a:r>
              <a:rPr lang="de-DE" i="1" dirty="0" err="1"/>
              <a:t>plot</a:t>
            </a:r>
            <a:endParaRPr lang="de-DE" i="1" dirty="0"/>
          </a:p>
          <a:p>
            <a:pPr>
              <a:buFontTx/>
              <a:buChar char="-"/>
            </a:pP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description</a:t>
            </a:r>
            <a:r>
              <a:rPr lang="de-DE" i="1" dirty="0"/>
              <a:t> and </a:t>
            </a:r>
            <a:r>
              <a:rPr lang="de-DE" i="1" dirty="0" err="1"/>
              <a:t>naming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disease</a:t>
            </a:r>
            <a:r>
              <a:rPr lang="de-DE" i="1" dirty="0"/>
              <a:t>!</a:t>
            </a:r>
          </a:p>
          <a:p>
            <a:pPr>
              <a:buFontTx/>
              <a:buChar char="-"/>
            </a:pPr>
            <a:endParaRPr lang="de-DE" i="1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A31470-2E01-47EB-AE6C-6B7B86DB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986" y="1496277"/>
            <a:ext cx="2707319" cy="4025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636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2F6C3-5B46-4EDC-AD90-4976E439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0055"/>
          </a:xfrm>
        </p:spPr>
        <p:txBody>
          <a:bodyPr/>
          <a:lstStyle/>
          <a:p>
            <a:r>
              <a:rPr lang="de-DE" dirty="0"/>
              <a:t>Disease in (</a:t>
            </a:r>
            <a:r>
              <a:rPr lang="de-DE" dirty="0" err="1"/>
              <a:t>popular</a:t>
            </a:r>
            <a:r>
              <a:rPr lang="de-DE" dirty="0"/>
              <a:t>) </a:t>
            </a:r>
            <a:r>
              <a:rPr lang="de-DE" dirty="0" err="1"/>
              <a:t>culture</a:t>
            </a:r>
            <a:r>
              <a:rPr lang="de-DE" dirty="0"/>
              <a:t> 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94D380-1A5C-4883-85A6-2CEFD0A31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42496"/>
            <a:ext cx="10872664" cy="5251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Present</a:t>
            </a:r>
            <a:r>
              <a:rPr lang="de-DE" dirty="0"/>
              <a:t> a </a:t>
            </a:r>
            <a:r>
              <a:rPr lang="de-DE" dirty="0" err="1"/>
              <a:t>famous</a:t>
            </a:r>
            <a:r>
              <a:rPr lang="de-DE" dirty="0"/>
              <a:t> </a:t>
            </a:r>
            <a:r>
              <a:rPr lang="de-DE" dirty="0" err="1"/>
              <a:t>novel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an </a:t>
            </a:r>
            <a:r>
              <a:rPr lang="de-DE" dirty="0" err="1"/>
              <a:t>epidemic</a:t>
            </a:r>
            <a:r>
              <a:rPr lang="de-DE" dirty="0"/>
              <a:t>,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epidemic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portrayed</a:t>
            </a:r>
            <a:r>
              <a:rPr lang="de-DE" dirty="0"/>
              <a:t> and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/ </a:t>
            </a:r>
            <a:r>
              <a:rPr lang="de-DE" dirty="0" err="1"/>
              <a:t>community</a:t>
            </a:r>
            <a:r>
              <a:rPr lang="de-DE" dirty="0"/>
              <a:t> </a:t>
            </a:r>
            <a:r>
              <a:rPr lang="de-DE" dirty="0" err="1"/>
              <a:t>reacts</a:t>
            </a:r>
            <a:r>
              <a:rPr lang="de-DE" dirty="0"/>
              <a:t>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	- Mario </a:t>
            </a:r>
            <a:r>
              <a:rPr lang="de-DE" dirty="0" err="1"/>
              <a:t>Bellatin</a:t>
            </a:r>
            <a:r>
              <a:rPr lang="de-DE" dirty="0"/>
              <a:t>, </a:t>
            </a:r>
            <a:r>
              <a:rPr lang="de-DE" i="1" dirty="0"/>
              <a:t>Salón de </a:t>
            </a:r>
            <a:r>
              <a:rPr lang="de-DE" i="1" dirty="0" err="1"/>
              <a:t>Belleza</a:t>
            </a:r>
            <a:r>
              <a:rPr lang="de-DE" i="1" dirty="0"/>
              <a:t> </a:t>
            </a:r>
            <a:r>
              <a:rPr lang="de-DE" dirty="0"/>
              <a:t>(1994)</a:t>
            </a:r>
          </a:p>
          <a:p>
            <a:pPr marL="0" indent="0">
              <a:buNone/>
            </a:pPr>
            <a:r>
              <a:rPr lang="de-DE" dirty="0"/>
              <a:t>	- Philip Roth, </a:t>
            </a:r>
            <a:r>
              <a:rPr lang="de-DE" i="1" dirty="0"/>
              <a:t>Nemesis </a:t>
            </a:r>
            <a:r>
              <a:rPr lang="de-DE" dirty="0"/>
              <a:t>(2010)</a:t>
            </a:r>
          </a:p>
          <a:p>
            <a:pPr marL="0" indent="0">
              <a:buNone/>
            </a:pPr>
            <a:r>
              <a:rPr lang="de-DE" dirty="0"/>
              <a:t>	- Jack London, </a:t>
            </a:r>
            <a:r>
              <a:rPr lang="de-DE" i="1" dirty="0"/>
              <a:t>The Scarlet </a:t>
            </a:r>
            <a:r>
              <a:rPr lang="de-DE" i="1" dirty="0" err="1"/>
              <a:t>Plague</a:t>
            </a:r>
            <a:r>
              <a:rPr lang="de-DE" i="1" dirty="0"/>
              <a:t> </a:t>
            </a:r>
            <a:r>
              <a:rPr lang="de-DE" dirty="0"/>
              <a:t>(1912)</a:t>
            </a:r>
          </a:p>
          <a:p>
            <a:pPr marL="0" indent="0">
              <a:buNone/>
            </a:pPr>
            <a:r>
              <a:rPr lang="de-DE" dirty="0"/>
              <a:t>	- Jose </a:t>
            </a:r>
            <a:r>
              <a:rPr lang="de-DE" dirty="0" err="1"/>
              <a:t>Saramago</a:t>
            </a:r>
            <a:r>
              <a:rPr lang="de-DE" dirty="0"/>
              <a:t>, </a:t>
            </a:r>
            <a:r>
              <a:rPr lang="de-DE" i="1" dirty="0"/>
              <a:t>O </a:t>
            </a:r>
            <a:r>
              <a:rPr lang="de-DE" i="1" dirty="0" err="1"/>
              <a:t>ensaio</a:t>
            </a:r>
            <a:r>
              <a:rPr lang="de-DE" i="1" dirty="0"/>
              <a:t> </a:t>
            </a:r>
            <a:r>
              <a:rPr lang="de-DE" i="1" dirty="0" err="1"/>
              <a:t>sobre</a:t>
            </a:r>
            <a:r>
              <a:rPr lang="de-DE" i="1" dirty="0"/>
              <a:t> a </a:t>
            </a:r>
            <a:r>
              <a:rPr lang="de-DE" i="1" dirty="0" err="1"/>
              <a:t>cegueira</a:t>
            </a:r>
            <a:r>
              <a:rPr lang="de-DE" i="1" dirty="0"/>
              <a:t> </a:t>
            </a:r>
            <a:r>
              <a:rPr lang="de-DE" dirty="0"/>
              <a:t>(1995)</a:t>
            </a:r>
          </a:p>
          <a:p>
            <a:pPr marL="0" indent="0">
              <a:buNone/>
            </a:pPr>
            <a:r>
              <a:rPr lang="de-DE" dirty="0"/>
              <a:t>	- Edgar </a:t>
            </a:r>
            <a:r>
              <a:rPr lang="de-DE" dirty="0" err="1"/>
              <a:t>Allan</a:t>
            </a:r>
            <a:r>
              <a:rPr lang="de-DE" dirty="0"/>
              <a:t> Poe, </a:t>
            </a:r>
            <a:r>
              <a:rPr lang="de-DE" i="1" dirty="0"/>
              <a:t>The </a:t>
            </a:r>
            <a:r>
              <a:rPr lang="de-DE" i="1" dirty="0" err="1"/>
              <a:t>Masque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Red</a:t>
            </a:r>
            <a:r>
              <a:rPr lang="de-DE" i="1" dirty="0"/>
              <a:t> Death </a:t>
            </a:r>
            <a:r>
              <a:rPr lang="de-DE" dirty="0"/>
              <a:t>(1842)</a:t>
            </a:r>
          </a:p>
          <a:p>
            <a:pPr marL="0" indent="0">
              <a:buNone/>
            </a:pPr>
            <a:r>
              <a:rPr lang="de-DE" dirty="0"/>
              <a:t>	- Stephen King, </a:t>
            </a:r>
            <a:r>
              <a:rPr lang="de-DE" i="1" dirty="0"/>
              <a:t>The Stand </a:t>
            </a:r>
            <a:r>
              <a:rPr lang="de-DE" dirty="0"/>
              <a:t>(1978)</a:t>
            </a:r>
          </a:p>
          <a:p>
            <a:pPr marL="0" indent="0">
              <a:buNone/>
            </a:pPr>
            <a:r>
              <a:rPr lang="de-DE" i="1" dirty="0"/>
              <a:t>	- </a:t>
            </a:r>
            <a:r>
              <a:rPr lang="de-DE" dirty="0"/>
              <a:t>Mary Shelley, </a:t>
            </a:r>
            <a:r>
              <a:rPr lang="de-DE" i="1" dirty="0"/>
              <a:t>The Last Man </a:t>
            </a:r>
            <a:r>
              <a:rPr lang="de-DE" dirty="0"/>
              <a:t>(1826)</a:t>
            </a:r>
          </a:p>
          <a:p>
            <a:pPr marL="0" indent="0">
              <a:buNone/>
            </a:pPr>
            <a:r>
              <a:rPr lang="de-DE" i="1" dirty="0"/>
              <a:t>	- Daniel Defoe, A Journal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Plague</a:t>
            </a:r>
            <a:r>
              <a:rPr lang="de-DE" i="1" dirty="0"/>
              <a:t> Year </a:t>
            </a:r>
            <a:r>
              <a:rPr lang="de-DE" dirty="0"/>
              <a:t>(1722)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C783B3D-5315-4531-B4C6-40BDA700594A}"/>
              </a:ext>
            </a:extLst>
          </p:cNvPr>
          <p:cNvSpPr txBox="1"/>
          <p:nvPr/>
        </p:nvSpPr>
        <p:spPr>
          <a:xfrm rot="308946">
            <a:off x="6727365" y="2274838"/>
            <a:ext cx="5288174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Portrayal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of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Disease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Major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themes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3)  Major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Reactions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of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community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society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political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, social,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economic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4)  Major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consequences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of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disease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for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the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society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/ </a:t>
            </a:r>
            <a:r>
              <a:rPr lang="de-DE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community</a:t>
            </a:r>
            <a:endParaRPr lang="de-DE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8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291</Words>
  <Application>Microsoft Office PowerPoint</Application>
  <PresentationFormat>Breitbild</PresentationFormat>
  <Paragraphs>73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Symbol</vt:lpstr>
      <vt:lpstr>Wingdings</vt:lpstr>
      <vt:lpstr>Wingdings 3</vt:lpstr>
      <vt:lpstr>Ion</vt:lpstr>
      <vt:lpstr>Disease Narratives</vt:lpstr>
      <vt:lpstr>PowerPoint-Präsentation</vt:lpstr>
      <vt:lpstr>PowerPoint-Präsentation</vt:lpstr>
      <vt:lpstr>Disease and its metaphors</vt:lpstr>
      <vt:lpstr>PowerPoint-Präsentation</vt:lpstr>
      <vt:lpstr>Albert Camus‘ The Plague, 1947</vt:lpstr>
      <vt:lpstr>PowerPoint-Präsentation</vt:lpstr>
      <vt:lpstr>Disease in (popular) culture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Narratives</dc:title>
  <dc:creator>Markus Fraundorfer</dc:creator>
  <cp:lastModifiedBy>Markus Fraundorfer</cp:lastModifiedBy>
  <cp:revision>42</cp:revision>
  <dcterms:created xsi:type="dcterms:W3CDTF">2018-02-19T16:35:00Z</dcterms:created>
  <dcterms:modified xsi:type="dcterms:W3CDTF">2018-03-23T12:36:57Z</dcterms:modified>
</cp:coreProperties>
</file>