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74"/>
  </p:notesMasterIdLst>
  <p:handoutMasterIdLst>
    <p:handoutMasterId r:id="rId75"/>
  </p:handoutMasterIdLst>
  <p:sldIdLst>
    <p:sldId id="257" r:id="rId2"/>
    <p:sldId id="599" r:id="rId3"/>
    <p:sldId id="529" r:id="rId4"/>
    <p:sldId id="378" r:id="rId5"/>
    <p:sldId id="356" r:id="rId6"/>
    <p:sldId id="659" r:id="rId7"/>
    <p:sldId id="600" r:id="rId8"/>
    <p:sldId id="601" r:id="rId9"/>
    <p:sldId id="602" r:id="rId10"/>
    <p:sldId id="660" r:id="rId11"/>
    <p:sldId id="603" r:id="rId12"/>
    <p:sldId id="604" r:id="rId13"/>
    <p:sldId id="605" r:id="rId14"/>
    <p:sldId id="606" r:id="rId15"/>
    <p:sldId id="608" r:id="rId16"/>
    <p:sldId id="609" r:id="rId17"/>
    <p:sldId id="612" r:id="rId18"/>
    <p:sldId id="662" r:id="rId19"/>
    <p:sldId id="545" r:id="rId20"/>
    <p:sldId id="663" r:id="rId21"/>
    <p:sldId id="305" r:id="rId22"/>
    <p:sldId id="574" r:id="rId23"/>
    <p:sldId id="473" r:id="rId24"/>
    <p:sldId id="475" r:id="rId25"/>
    <p:sldId id="593" r:id="rId26"/>
    <p:sldId id="594" r:id="rId27"/>
    <p:sldId id="595" r:id="rId28"/>
    <p:sldId id="596" r:id="rId29"/>
    <p:sldId id="664" r:id="rId30"/>
    <p:sldId id="640" r:id="rId31"/>
    <p:sldId id="666" r:id="rId32"/>
    <p:sldId id="667" r:id="rId33"/>
    <p:sldId id="661" r:id="rId34"/>
    <p:sldId id="638" r:id="rId35"/>
    <p:sldId id="639" r:id="rId36"/>
    <p:sldId id="621" r:id="rId37"/>
    <p:sldId id="525" r:id="rId38"/>
    <p:sldId id="526" r:id="rId39"/>
    <p:sldId id="557" r:id="rId40"/>
    <p:sldId id="668" r:id="rId41"/>
    <p:sldId id="670" r:id="rId42"/>
    <p:sldId id="673" r:id="rId43"/>
    <p:sldId id="674" r:id="rId44"/>
    <p:sldId id="261" r:id="rId45"/>
    <p:sldId id="260" r:id="rId46"/>
    <p:sldId id="258" r:id="rId47"/>
    <p:sldId id="671" r:id="rId48"/>
    <p:sldId id="675" r:id="rId49"/>
    <p:sldId id="623" r:id="rId50"/>
    <p:sldId id="648" r:id="rId51"/>
    <p:sldId id="649" r:id="rId52"/>
    <p:sldId id="650" r:id="rId53"/>
    <p:sldId id="651" r:id="rId54"/>
    <p:sldId id="653" r:id="rId55"/>
    <p:sldId id="655" r:id="rId56"/>
    <p:sldId id="656" r:id="rId57"/>
    <p:sldId id="657" r:id="rId58"/>
    <p:sldId id="658" r:id="rId59"/>
    <p:sldId id="300" r:id="rId60"/>
    <p:sldId id="310" r:id="rId61"/>
    <p:sldId id="263" r:id="rId62"/>
    <p:sldId id="267" r:id="rId63"/>
    <p:sldId id="309" r:id="rId64"/>
    <p:sldId id="307" r:id="rId65"/>
    <p:sldId id="308" r:id="rId66"/>
    <p:sldId id="282" r:id="rId67"/>
    <p:sldId id="299" r:id="rId68"/>
    <p:sldId id="303" r:id="rId69"/>
    <p:sldId id="290" r:id="rId70"/>
    <p:sldId id="669" r:id="rId71"/>
    <p:sldId id="581" r:id="rId72"/>
    <p:sldId id="296" r:id="rId7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ro Goto" initials="HG" lastIdx="1" clrIdx="0">
    <p:extLst>
      <p:ext uri="{19B8F6BF-5375-455C-9EA6-DF929625EA0E}">
        <p15:presenceInfo xmlns:p15="http://schemas.microsoft.com/office/powerpoint/2012/main" userId="e4feaca7e13190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3399"/>
    <a:srgbClr val="006600"/>
    <a:srgbClr val="996600"/>
    <a:srgbClr val="FF3300"/>
    <a:srgbClr val="FF6600"/>
    <a:srgbClr val="9900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87571" autoAdjust="0"/>
  </p:normalViewPr>
  <p:slideViewPr>
    <p:cSldViewPr>
      <p:cViewPr varScale="1">
        <p:scale>
          <a:sx n="98" d="100"/>
          <a:sy n="98" d="100"/>
        </p:scale>
        <p:origin x="15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240"/>
    </p:cViewPr>
  </p:sorterViewPr>
  <p:notesViewPr>
    <p:cSldViewPr>
      <p:cViewPr varScale="1">
        <p:scale>
          <a:sx n="60" d="100"/>
          <a:sy n="60" d="100"/>
        </p:scale>
        <p:origin x="250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4.xml"/><Relationship Id="rId2" Type="http://schemas.openxmlformats.org/officeDocument/2006/relationships/slide" Target="slides/slide53.xml"/><Relationship Id="rId1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8CF7CA-F760-483E-B8CC-1F9116DB71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245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14A8D0-201B-44F2-A213-5BD02BAD81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080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Bom dia. </a:t>
            </a:r>
          </a:p>
          <a:p>
            <a:r>
              <a:rPr lang="pt-BR" dirty="0"/>
              <a:t>Vamos falar hoje de aspectos </a:t>
            </a:r>
            <a:r>
              <a:rPr lang="pt-BR" dirty="0" err="1"/>
              <a:t>imunopatogenicos</a:t>
            </a:r>
            <a:r>
              <a:rPr lang="pt-BR" dirty="0"/>
              <a:t> das leishmanioses. </a:t>
            </a:r>
          </a:p>
          <a:p>
            <a:r>
              <a:rPr lang="pt-BR" dirty="0"/>
              <a:t>Nesta aula trataremos da resposta imune protetora ou que leva a suscetibilidade à infecção e, por outro lado, da resposta imune que resulta no desenvolvimento de manifestações da doença, desenvolvimento de lesões.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837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Vamos deixar essa questão em aberto e vamos repassar alguns estudos básicos e conceitos desenvolvidos nas leishmanioses em modelos experimentais. </a:t>
            </a:r>
          </a:p>
          <a:p>
            <a:r>
              <a:rPr lang="pt-BR" dirty="0"/>
              <a:t>Não vamos apresentar dados detalhados dos estudos passados, mas vamos destacar alguns aspectos para reflexão crítica da área, alguns dados do nosso grupo para depois voltar a dados de </a:t>
            </a:r>
            <a:r>
              <a:rPr lang="pt-BR" dirty="0" err="1"/>
              <a:t>imunopatogenia</a:t>
            </a:r>
            <a:r>
              <a:rPr lang="pt-BR" dirty="0"/>
              <a:t> da leishmaniose humana.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73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grande maioria dos estudos de modelos experimentais de leishmanioses são em camundongos. </a:t>
            </a:r>
          </a:p>
          <a:p>
            <a:r>
              <a:rPr lang="pt-BR" dirty="0"/>
              <a:t>Para ter um olhar crítico sobre esses modelos experimentais e seus resultados, é interessante ver a origem das diferentes linhagens de camundongos. </a:t>
            </a:r>
          </a:p>
          <a:p>
            <a:r>
              <a:rPr lang="pt-BR" dirty="0"/>
              <a:t>Nesta figura podemos ver que as várias linhagens são originadas de um número reduzido de ancestrais. </a:t>
            </a:r>
          </a:p>
          <a:p>
            <a:r>
              <a:rPr lang="pt-BR" dirty="0"/>
              <a:t>Vale a pensar nesse fato quando comparamos ou relacionamos os resultados obtidos em modelos experimentais ao que é encontrado na doença humana.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847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utilização de camundongos que inicialmente se diferenciavam por ser de linhagens diferentes, evoluiu com a utilização, p. ex. de camundongo nu que era atímico para avaliar a importância de linfócitos T num determinado processo. Depois, passaram a utilização de camundongos mutantes, transgênicos, knockout, </a:t>
            </a:r>
            <a:r>
              <a:rPr lang="pt-BR" dirty="0" err="1"/>
              <a:t>knockin</a:t>
            </a:r>
            <a:r>
              <a:rPr lang="pt-BR" dirty="0"/>
              <a:t>, com diferentes manipulações genéticas.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4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 experimentos, de certa forma considerados clássicos, de leishmaniose, utilizando especificamente a espécie L. major, foram utilizadas principalmente essas linhagens:</a:t>
            </a:r>
          </a:p>
          <a:p>
            <a:r>
              <a:rPr lang="pt-BR" dirty="0"/>
              <a:t>BALB/c e DBA/2 que são suscetíveis à infecção</a:t>
            </a:r>
          </a:p>
          <a:p>
            <a:r>
              <a:rPr lang="pt-BR" dirty="0"/>
              <a:t>C57BL6 e CBA, resistentes. </a:t>
            </a:r>
          </a:p>
          <a:p>
            <a:r>
              <a:rPr lang="pt-BR" dirty="0"/>
              <a:t>Esses estudos foram desenvolvidos, basicamente,  nos EUA e Europa nos países onde não tem leishmaniose humana, gerando conceitos que, a meu ver, não eram aplicáveis à doença humana. </a:t>
            </a:r>
          </a:p>
          <a:p>
            <a:r>
              <a:rPr lang="pt-BR" dirty="0"/>
              <a:t>Por outro lado, o estudo da leishmaniose cutânea experimental se tornou interessante para estudo do sistema imune propriamente dito.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1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25E5D83-9BF9-4346-9AF2-0C251AEC3DA5}" type="slidenum">
              <a:rPr lang="pt-BR" altLang="pt-BR" sz="1200"/>
              <a:pPr eaLnBrk="1" hangingPunct="1"/>
              <a:t>14</a:t>
            </a:fld>
            <a:endParaRPr lang="pt-BR" altLang="pt-BR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5800"/>
            <a:ext cx="4575175" cy="3430588"/>
          </a:xfrm>
          <a:ln w="12700">
            <a:solidFill>
              <a:schemeClr val="tx1"/>
            </a:solidFill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pt-BR" altLang="pt-BR" dirty="0"/>
              <a:t>Na infecção experimental com Leishmania major utilizando camundongos das linhagens BALB/c e C57BL/6,  foram observadas evoluções distintas. Os camundongos BALB/c apresentavam progressão continuada da infecção e no C57BL6, controle da infecção, definindo-se perfis de suscetibilidade e resistência à infecção, respectivamente. </a:t>
            </a:r>
          </a:p>
          <a:p>
            <a:pPr eaLnBrk="1" hangingPunct="1"/>
            <a:r>
              <a:rPr lang="pt-BR" altLang="pt-BR" dirty="0"/>
              <a:t>Nesta figura vemos do lado direito, o processo no camundongo suscetível </a:t>
            </a:r>
            <a:r>
              <a:rPr lang="pt-BR" altLang="pt-BR" dirty="0" err="1"/>
              <a:t>BALBc</a:t>
            </a:r>
            <a:r>
              <a:rPr lang="pt-BR" altLang="pt-BR" dirty="0"/>
              <a:t>, com leishmania em proliferação no macrófago e do lado esquerdo, o do camundongo resistente C57BL/6 com controle da proliferação do parasito no macrófago.</a:t>
            </a:r>
          </a:p>
          <a:p>
            <a:pPr eaLnBrk="1" hangingPunct="1"/>
            <a:r>
              <a:rPr lang="pt-BR" altLang="pt-BR" dirty="0"/>
              <a:t>No processo que leva à proliferação do parasito, no camundongo suscetível, os linfócitos que são ativados são os que produzem principalmente IL-4 e IL-13 e estes foram classificados como sendo do subgrupo T </a:t>
            </a:r>
            <a:r>
              <a:rPr lang="pt-BR" altLang="pt-BR" dirty="0" err="1"/>
              <a:t>helper</a:t>
            </a:r>
            <a:r>
              <a:rPr lang="pt-BR" altLang="pt-BR" dirty="0"/>
              <a:t> 2, ou Th2.</a:t>
            </a:r>
          </a:p>
          <a:p>
            <a:pPr eaLnBrk="1" hangingPunct="1"/>
            <a:r>
              <a:rPr lang="pt-BR" altLang="pt-BR" dirty="0"/>
              <a:t>Do outro lado, no que controla a infecção, no camundongo resistente, os linfócitos que são ativados são os que produzem interferon gama e estes foram classificados como sendo do subgrupo T </a:t>
            </a:r>
            <a:r>
              <a:rPr lang="pt-BR" altLang="pt-BR" dirty="0" err="1"/>
              <a:t>helper</a:t>
            </a:r>
            <a:r>
              <a:rPr lang="pt-BR" altLang="pt-BR" dirty="0"/>
              <a:t> 1, ou Th1. </a:t>
            </a:r>
          </a:p>
          <a:p>
            <a:pPr eaLnBrk="1" hangingPunct="1"/>
            <a:r>
              <a:rPr lang="pt-BR" altLang="pt-BR" dirty="0"/>
              <a:t>No desenvolvimento das células Th1 e Th2 atuam, respectivamente, os fatores de transcrição </a:t>
            </a:r>
            <a:r>
              <a:rPr lang="pt-BR" altLang="pt-BR" dirty="0" err="1"/>
              <a:t>T-bet</a:t>
            </a:r>
            <a:r>
              <a:rPr lang="pt-BR" altLang="pt-BR" dirty="0"/>
              <a:t> e GATA-3.</a:t>
            </a:r>
          </a:p>
          <a:p>
            <a:pPr eaLnBrk="1" hangingPunct="1"/>
            <a:r>
              <a:rPr lang="pt-BR" altLang="pt-BR" dirty="0"/>
              <a:t>Com esses dados e muitos outros subsequentes, consolidou-se a </a:t>
            </a:r>
            <a:r>
              <a:rPr lang="pt-BR" altLang="pt-BR" dirty="0" err="1"/>
              <a:t>idéia</a:t>
            </a:r>
            <a:r>
              <a:rPr lang="pt-BR" altLang="pt-BR" dirty="0"/>
              <a:t> de que a suscetibilidade a infecção por Leishmania  era dependente da ativação de linfócitos do subgrupo Th2 que produzem as citocinas IL-4 e IL-13 e a resistência, sendo dependente de linfócitos do subgrupo Th1 que produzem interferon gama. </a:t>
            </a:r>
          </a:p>
        </p:txBody>
      </p:sp>
    </p:spTree>
    <p:extLst>
      <p:ext uri="{BB962C8B-B14F-4D97-AF65-F5344CB8AC3E}">
        <p14:creationId xmlns:p14="http://schemas.microsoft.com/office/powerpoint/2010/main" val="3349591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Mas, com o tempo, outros estudos surgiram mostrando que esse paradigma Th1 e Th2 não poderia ser aplicado quando outras espécies de Leishmania eram utilizadas e tampouco as linhagens de camundongos mantinham características de suscetibilidade ou resistência de modo semelhante aos estudos com L. major.</a:t>
            </a:r>
          </a:p>
          <a:p>
            <a:r>
              <a:rPr lang="pt-BR" dirty="0"/>
              <a:t>Na infecção por L. </a:t>
            </a:r>
            <a:r>
              <a:rPr lang="pt-BR" dirty="0" err="1"/>
              <a:t>amazonensis</a:t>
            </a:r>
            <a:r>
              <a:rPr lang="pt-BR" dirty="0"/>
              <a:t>, todas as linhagens de camundongos isogênicos mantinham infecção crônica.</a:t>
            </a:r>
          </a:p>
          <a:p>
            <a:r>
              <a:rPr lang="pt-BR" dirty="0"/>
              <a:t>Na infecção por L. </a:t>
            </a:r>
            <a:r>
              <a:rPr lang="pt-BR" dirty="0" err="1"/>
              <a:t>donovani</a:t>
            </a:r>
            <a:r>
              <a:rPr lang="pt-BR" dirty="0"/>
              <a:t> ou L. </a:t>
            </a:r>
            <a:r>
              <a:rPr lang="pt-BR" dirty="0" err="1"/>
              <a:t>infantum</a:t>
            </a:r>
            <a:r>
              <a:rPr lang="pt-BR" dirty="0"/>
              <a:t>, as linhagens suscetíveis e resistentes eram diferentes da infecção por L. major. Aqui, BALB/c e C57BL/10 são suscetíveis e DBA/2 (que é suscetível a L. major) era resistente a infecção por espécies causadoras de LV.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05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Além disso, em estudos com L. </a:t>
            </a:r>
            <a:r>
              <a:rPr lang="pt-BR" dirty="0" err="1"/>
              <a:t>amazonensis</a:t>
            </a:r>
            <a:r>
              <a:rPr lang="pt-BR" dirty="0"/>
              <a:t>, o efeito de interferon gama como citocina atuante no controle da infecção, elemento </a:t>
            </a:r>
            <a:r>
              <a:rPr lang="pt-BR" dirty="0" err="1"/>
              <a:t>leishmanicida</a:t>
            </a:r>
            <a:r>
              <a:rPr lang="pt-BR" dirty="0"/>
              <a:t>, não se observa. Quando </a:t>
            </a:r>
            <a:r>
              <a:rPr lang="pt-BR" dirty="0" err="1"/>
              <a:t>inteferon</a:t>
            </a:r>
            <a:r>
              <a:rPr lang="pt-BR" dirty="0"/>
              <a:t> gama era adicionado a cultura de  macrófagos que foram infectados com amastigotas de L. amazonenses (condição que vemos na figura de baixo) a leishmania prolifera dentro do macrófago. Na de cima, em macrófago infectado com </a:t>
            </a:r>
            <a:r>
              <a:rPr lang="pt-BR" dirty="0" err="1"/>
              <a:t>promastigota</a:t>
            </a:r>
            <a:r>
              <a:rPr lang="pt-BR" dirty="0"/>
              <a:t> de L. amazonenses, </a:t>
            </a:r>
            <a:r>
              <a:rPr lang="pt-BR" dirty="0" err="1"/>
              <a:t>inteferon</a:t>
            </a:r>
            <a:r>
              <a:rPr lang="pt-BR" dirty="0"/>
              <a:t> gama atua como elemento </a:t>
            </a:r>
            <a:r>
              <a:rPr lang="pt-BR" dirty="0" err="1"/>
              <a:t>leishmanicida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234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estudos experimentais com L. </a:t>
            </a:r>
            <a:r>
              <a:rPr lang="pt-BR" dirty="0" err="1"/>
              <a:t>donovani</a:t>
            </a:r>
            <a:r>
              <a:rPr lang="pt-BR" dirty="0"/>
              <a:t>, o papel de células Th2 com produção de IL-4, ligada a suscetibilidade a infecção, também não se confirma. Na ausência de IL-4, com a utilização de anticorpo anti-IL-4 (na </a:t>
            </a:r>
            <a:r>
              <a:rPr lang="pt-BR" dirty="0" err="1"/>
              <a:t>na</a:t>
            </a:r>
            <a:r>
              <a:rPr lang="pt-BR" dirty="0"/>
              <a:t> 2ª figura da esquerda para a direita) ou em célula proveniente de camundongo com deleção de gene para IL-4 (3ª. Figura da E para D), a leishmania continua proliferando. Na LV, a citocina responsável pela suscetibilidade parece ser a IL-10 pois eliminando IL-10, há controle da infecção (figura da D).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57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só nas infecções com outras espécies de Leishmania, mesmo nos estudos com Leishmania major, surgem dados mostrando que o processo levando a suscetibilidade e </a:t>
            </a:r>
            <a:r>
              <a:rPr lang="pt-BR" dirty="0" err="1"/>
              <a:t>resistencia</a:t>
            </a:r>
            <a:r>
              <a:rPr lang="pt-BR" dirty="0"/>
              <a:t> a infecção, não depende exclusivamente do perfil de citocinas das subpopulações de subgrupos de linfócitos.</a:t>
            </a:r>
          </a:p>
          <a:p>
            <a:r>
              <a:rPr lang="pt-BR" dirty="0"/>
              <a:t>Tem esses estudos mostrando que o camundongo C56BL/6 tem diferença significante na dinâmica de migração de macrófagos maduros, migrando mais precocemente no foco de infecção, o que pode influir na evolução da infecção.</a:t>
            </a:r>
          </a:p>
          <a:p>
            <a:r>
              <a:rPr lang="pt-BR" dirty="0"/>
              <a:t>Outro estudo de </a:t>
            </a:r>
            <a:r>
              <a:rPr lang="pt-BR" dirty="0" err="1"/>
              <a:t>Shankar</a:t>
            </a:r>
            <a:r>
              <a:rPr lang="pt-BR" dirty="0"/>
              <a:t> e </a:t>
            </a:r>
            <a:r>
              <a:rPr lang="pt-BR" dirty="0" err="1"/>
              <a:t>Titus</a:t>
            </a:r>
            <a:r>
              <a:rPr lang="pt-BR" dirty="0"/>
              <a:t> é mais enfático, em estudos com transferência de células T, </a:t>
            </a:r>
            <a:r>
              <a:rPr lang="pt-BR" dirty="0" err="1"/>
              <a:t>dmostrando</a:t>
            </a:r>
            <a:r>
              <a:rPr lang="pt-BR" dirty="0"/>
              <a:t> que não só fatores ligados a linfócitos T determinam a suscetibilidade e resistência a L. major. </a:t>
            </a:r>
          </a:p>
          <a:p>
            <a:r>
              <a:rPr lang="pt-BR" dirty="0"/>
              <a:t>Esses e outros dados mostrando a importância de imunidade inespecífica nas leishmanioses, nos induziu o nosso grupo a estudar além da imunidade adaptativa nas leishmanioses.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459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início da infecção, na pele. onde o parasito é inoculado pelo inseto vetor, ocorre migração de células inflamatórias, atuação de fatores humorais como complemento e fatores de crescimento e entre estes, o fator de crescimento insulina símile-I (IGF-I)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290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 área médica, a observação dos pacientes e a doença trazem várias indagações, revelam lacunas no conhecimento necessário para melhor </a:t>
            </a:r>
            <a:r>
              <a:rPr lang="pt-BR" dirty="0" err="1"/>
              <a:t>atencimento</a:t>
            </a:r>
            <a:r>
              <a:rPr lang="pt-BR" dirty="0"/>
              <a:t> dos doentes. </a:t>
            </a:r>
          </a:p>
          <a:p>
            <a:r>
              <a:rPr lang="pt-BR" dirty="0"/>
              <a:t>Para responder a tais indagações, pesquisas são necessárias e estas tem início na ciência básica ......, pesquisas que são conhecidas como pesquisa translacional.</a:t>
            </a:r>
          </a:p>
          <a:p>
            <a:r>
              <a:rPr lang="pt-BR" dirty="0"/>
              <a:t>Nas parasitoses, particularmente, 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987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Inciamos</a:t>
            </a:r>
            <a:r>
              <a:rPr lang="pt-BR" dirty="0"/>
              <a:t> estudos desse fator de </a:t>
            </a:r>
            <a:r>
              <a:rPr lang="pt-BR" dirty="0" err="1"/>
              <a:t>cresciemtno</a:t>
            </a:r>
            <a:r>
              <a:rPr lang="pt-BR" dirty="0"/>
              <a:t> insulina símile (IGF) em leishmanioses por algumas de suas característica, destacadas me vermelho. </a:t>
            </a:r>
          </a:p>
          <a:p>
            <a:r>
              <a:rPr lang="pt-BR" dirty="0"/>
              <a:t>Temos IGF-I e IGF-II que são </a:t>
            </a:r>
            <a:r>
              <a:rPr lang="pt-BR" dirty="0" err="1"/>
              <a:t>polipeptides</a:t>
            </a:r>
            <a:r>
              <a:rPr lang="pt-BR" dirty="0"/>
              <a:t> com massa molecular de 7,5 </a:t>
            </a:r>
            <a:r>
              <a:rPr lang="pt-BR" dirty="0" err="1"/>
              <a:t>kDA</a:t>
            </a:r>
            <a:r>
              <a:rPr lang="pt-BR" dirty="0"/>
              <a:t> aproximadamente, são sintetizadas por maioria de células e está presente de macrófagos, presente na pele e sua expressão aumenta durante processo inflamatório. Além disso, sua produção é controlada por citocinas. </a:t>
            </a:r>
          </a:p>
          <a:p>
            <a:r>
              <a:rPr lang="pt-BR" dirty="0"/>
              <a:t>A produção de IGF-I é inibida por interferon gama e estimulada por IL-4 e IL-13,  justamente as citocina do perfil Th1 e Th2 respectivamente.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592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 estudos iniciais, vimos efeito de IGF-I na indução de proliferação, crescimento  in vitro Leishmania, e no aumento da lesão na pata de camundongo </a:t>
            </a:r>
            <a:r>
              <a:rPr lang="pt-BR" dirty="0" err="1"/>
              <a:t>insoculado</a:t>
            </a:r>
            <a:r>
              <a:rPr lang="pt-BR" dirty="0"/>
              <a:t> com parasito </a:t>
            </a:r>
            <a:r>
              <a:rPr lang="pt-BR" dirty="0" err="1"/>
              <a:t>preincubado</a:t>
            </a:r>
            <a:r>
              <a:rPr lang="pt-BR" dirty="0"/>
              <a:t> com IGF-I.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281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Tendo observado efeito de IGF-I na proliferação de Leishmania, estudamos o seu mecanismo de ação em macrófago infectado com Leishmania. </a:t>
            </a:r>
          </a:p>
          <a:p>
            <a:r>
              <a:rPr lang="pt-BR" dirty="0"/>
              <a:t>No macrófago, os produtos de metabolismo de arginina tem efeito sobre a proliferação ou eliminação de leishmania. Se a arginina for metabolizada com a ativação da </a:t>
            </a:r>
            <a:r>
              <a:rPr lang="pt-BR" dirty="0" err="1"/>
              <a:t>arginase</a:t>
            </a:r>
            <a:r>
              <a:rPr lang="pt-BR" dirty="0"/>
              <a:t>, geram-se </a:t>
            </a:r>
            <a:r>
              <a:rPr lang="pt-BR" dirty="0" err="1"/>
              <a:t>poliaminas</a:t>
            </a:r>
            <a:r>
              <a:rPr lang="pt-BR" dirty="0"/>
              <a:t> que são nutrientes para o parasito. Se, por outro lado, a arginina for metabolizada com a ativação de sintase induzível do óxido nítrico </a:t>
            </a:r>
            <a:r>
              <a:rPr lang="pt-BR" dirty="0" err="1"/>
              <a:t>iNOS</a:t>
            </a:r>
            <a:r>
              <a:rPr lang="pt-BR" dirty="0"/>
              <a:t> ou NOS2 (nome atual), gera-se o óxido nítrico que é elemento parasiticida.</a:t>
            </a:r>
          </a:p>
          <a:p>
            <a:r>
              <a:rPr lang="pt-BR" dirty="0"/>
              <a:t>No nosso estudo, mostramos que IGF-I atua ativando a </a:t>
            </a:r>
            <a:r>
              <a:rPr lang="pt-BR" dirty="0" err="1"/>
              <a:t>argiinase</a:t>
            </a:r>
            <a:r>
              <a:rPr lang="pt-BR" dirty="0"/>
              <a:t> do macrófago e da própria leishmania, levando  à proliferação da </a:t>
            </a:r>
            <a:r>
              <a:rPr lang="pt-BR" dirty="0" err="1"/>
              <a:t>leismania</a:t>
            </a:r>
            <a:r>
              <a:rPr lang="pt-BR" dirty="0"/>
              <a:t>. </a:t>
            </a:r>
          </a:p>
          <a:p>
            <a:r>
              <a:rPr lang="pt-BR" dirty="0"/>
              <a:t>Nestes experimentos, utilizamos L. amazonenses.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458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 sequencia, focamos esse fator IGF-I que é produzido em macrófagos. </a:t>
            </a:r>
          </a:p>
          <a:p>
            <a:r>
              <a:rPr lang="pt-BR" dirty="0"/>
              <a:t>Vimos que IGF-I é expresso em grande quantidade em macrófago que vemos em vermelho nas fileiras a e b e interage com leishmania que está em verde. A interação é vista na terceira coluna.</a:t>
            </a:r>
          </a:p>
          <a:p>
            <a:r>
              <a:rPr lang="pt-BR" dirty="0"/>
              <a:t>Na ultima fileira temos somente leishmania em cultura mostrando que não há expressão de IGF-I  em leishmania.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626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Tendo a confirmação da produção de IGF-I por macrófago, passamos a estudar seu efeito, silenciando o RNA de IGF-I utilizando RNA de interferência. </a:t>
            </a:r>
          </a:p>
          <a:p>
            <a:r>
              <a:rPr lang="pt-BR" dirty="0"/>
              <a:t>Com essa intervenção, analisamos o parasitismo e o efeito na presença também de citocinas nas células silenciadas de expressão de IGF-I.</a:t>
            </a:r>
          </a:p>
          <a:p>
            <a:r>
              <a:rPr lang="pt-BR" dirty="0"/>
              <a:t>Nestes experimentos, utilizamos L. major porque com esta espécie de leishmania, o efeito de citocinas é bem definido em modelos experimentais. </a:t>
            </a:r>
          </a:p>
          <a:p>
            <a:r>
              <a:rPr lang="pt-BR" dirty="0"/>
              <a:t>Utilizamos células de camundongos da linhagem BALB/c.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678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Temos aqui os resultados do parasitismo com adição de citocinas Th1 e Th2. </a:t>
            </a:r>
          </a:p>
          <a:p>
            <a:r>
              <a:rPr lang="pt-BR" dirty="0"/>
              <a:t>Vamos olhar esse gráfico de 48 horas pós infecção e com tratamento de citocinas onde os efeitos são mais evidentes.</a:t>
            </a:r>
          </a:p>
          <a:p>
            <a:r>
              <a:rPr lang="pt-BR" dirty="0"/>
              <a:t>Observamos que interferon gama, diminui o parasitismo e as citocinas IL-4 e IL-13, aumentam, como esperado.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623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silenciamento de RNA de IGF-I, observamos queda do parasitismo em todas as situações.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05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48 horas, os resultados da queda do parasitismo são mais evidentes. </a:t>
            </a:r>
          </a:p>
          <a:p>
            <a:r>
              <a:rPr lang="pt-BR" dirty="0"/>
              <a:t>O silenciamento da expressão de IGF-I acentua a queda do parasitismo na cultura tratada com interferon gama e, surpreendentemente, mesmo na presença de citocinas IL-4 e IL13.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493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comprovar que a queda no parasitismo foi realmente pelo silenciamento da expressão de IGF-I, realizamos experimento de reposição com IGF-I recombinante nas culturas com silenciamento de IGF-I quando observamos a recuperação, aumento no parasitismo.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649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conjunto de dados sugere que IGF-I é elemento efetor das citocinas Th2. Sem IGF-I, citocinas TH2 não efetivam seu papel no crescimento de Leishmania.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61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Temos aqui as várias formas clínicas das  leishmanioses que são doenças causadas por protozoário do </a:t>
            </a:r>
            <a:r>
              <a:rPr lang="pt-BR" dirty="0" err="1"/>
              <a:t>do</a:t>
            </a:r>
            <a:r>
              <a:rPr lang="pt-BR" dirty="0"/>
              <a:t> gênero Leishmania. Dependendo da espécie do parasito e da resposta do hospedeiro, podem desenvolver a leishmaniose visceral ou tegumentar. </a:t>
            </a:r>
          </a:p>
          <a:p>
            <a:r>
              <a:rPr lang="pt-BR" dirty="0"/>
              <a:t>A LV é uma doença sistêmica e, na sua forma ativa, os pacientes apresentam febre, hepatoesplenomegalia, pancitopenia, </a:t>
            </a:r>
            <a:r>
              <a:rPr lang="pt-BR" dirty="0" err="1"/>
              <a:t>hipergamaglobulinemia</a:t>
            </a:r>
            <a:r>
              <a:rPr lang="pt-BR" dirty="0"/>
              <a:t> e grande comprometimento do estado geral. </a:t>
            </a:r>
          </a:p>
          <a:p>
            <a:r>
              <a:rPr lang="pt-BR" dirty="0"/>
              <a:t>Temos esse outro grupo de doença, as leishmanioses cutâneas com sua forma localizada, com número reduzido de lesão ulcerada, a forma disseminada com 5 ou mais lesões ulceradas em várias partes do corpo,  a difusa com lesões nodulares por todos o corpo, a forma recidiva cútis com lesões que se desenvolvem em torno da cicatriz da lesão inicial e a Leishmaniose mucosa com lesões na mucosa nasal e/ou da orofaringe.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766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Voltando à leishmaniose tegumentar humana, os resultados de avaliação de níveis séricos de IGF-I nas diferentes formas de LT mostra que na leishmaniose mucosa o seu nível é mais baixo. </a:t>
            </a:r>
          </a:p>
          <a:p>
            <a:r>
              <a:rPr lang="pt-BR" dirty="0"/>
              <a:t>Pelos dados de efeito de IGF-I propiciando a proliferação de Leishmania in vitro, esperávamos que nos casos mais graves os níveis seriam elevados, mas não é o que observamos. </a:t>
            </a:r>
          </a:p>
          <a:p>
            <a:r>
              <a:rPr lang="pt-BR" dirty="0"/>
              <a:t>Num outro estudo, encontramos dados sugestivos de efeito de IGF-I atuando mais na cicatrização da lesão na doença humana. </a:t>
            </a:r>
          </a:p>
          <a:p>
            <a:r>
              <a:rPr lang="pt-BR" dirty="0"/>
              <a:t>Mais uma vez, esses dados </a:t>
            </a:r>
            <a:r>
              <a:rPr lang="pt-BR" dirty="0" err="1"/>
              <a:t>motram</a:t>
            </a:r>
            <a:r>
              <a:rPr lang="pt-BR" dirty="0"/>
              <a:t> que temos de ter olhar diferente para estudar a patogenia da LT humana.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14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mesmo ocorre quando avaliamos os níveis de IGF-I no soro de pacientes com leishmaniose visceral ativa. </a:t>
            </a:r>
            <a:r>
              <a:rPr lang="pt-BR" dirty="0" err="1"/>
              <a:t>Mesmon</a:t>
            </a:r>
            <a:r>
              <a:rPr lang="pt-BR" dirty="0"/>
              <a:t> nessa condição onde há grande proliferação de leishmania, onde se esperaria níveis elevados de IGF-I, encontramos concentrações baixas.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503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a Leishmania </a:t>
            </a:r>
            <a:r>
              <a:rPr lang="pt-BR" dirty="0" err="1"/>
              <a:t>infantum</a:t>
            </a:r>
            <a:r>
              <a:rPr lang="pt-BR" dirty="0"/>
              <a:t>, temos dados preliminares experimentais, mostrados à direita, que sugerem que IGF-I parece inibir o crescimento de amastigotas intracelulares. Esses dados nos alertam para as diferenças de características e respostas de cada espécie e Leishmania, ao lado de diferenças da resposta dependente das característica de cada espécie de hospedeiro.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353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Após esse recorrido por estudos em modelos experimentais de leishmanioses e observando a importância de fator inespecífico IGF-I na evolução da infecção por Leishmania, vamos agora voltar à resposta imune e </a:t>
            </a:r>
            <a:r>
              <a:rPr lang="pt-BR" dirty="0" err="1"/>
              <a:t>imunopatogenia</a:t>
            </a:r>
            <a:r>
              <a:rPr lang="pt-BR" dirty="0"/>
              <a:t> em leishmanioses humanas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202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Comparando as alterações histopatológicas da pele de leishmaniose tegumentar com aquelas encontradas na pele de camundongo BALB/c infectado com Leishmania major, encontramos semelhança com as lesões da leishmaniose cutânea difusa, forma rara no nosso meio.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666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alterações histopatológicas de outras formas de leishmaniose tegumentar humana se aproximam daquelas encontradas em pele de camundongo resistente C57BL/6 infectado com L. major.</a:t>
            </a:r>
          </a:p>
          <a:p>
            <a:r>
              <a:rPr lang="pt-BR" dirty="0"/>
              <a:t>As lesões na leishmaniose tegumentar humana se desenvolvem na presença de resposta protetora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165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Podemos dizer que a resposta imune ...</a:t>
            </a:r>
          </a:p>
          <a:p>
            <a:endParaRPr lang="pt-BR" dirty="0"/>
          </a:p>
          <a:p>
            <a:r>
              <a:rPr lang="pt-BR" dirty="0"/>
              <a:t>Na minha visão,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9307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avaliação de níveis de interferon gama em leishmaniose tegumentar, nas suas diferentes formas clínicas, mostra que na maioria dos casos há produção alta de interferon gama, denotando o perfil Th1 nos casos de LM, LCL, L disseminada e nos indivíduos infectados, assintomáticos. Somente nos casos de leishmaniose difusa, não se detecta a produção de desta citocina. Portanto, a lesão ocorre na presença de resposta imune Th1. Além disso, há um estudo que sugere que a lesão ocorra por falha na regulação do processo inflamatório, observando-se baixa expressão de receptor de IL-10 na LM.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235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estudo mostra </a:t>
            </a:r>
            <a:r>
              <a:rPr lang="pt-BR" dirty="0" err="1"/>
              <a:t>quevem</a:t>
            </a:r>
            <a:r>
              <a:rPr lang="pt-BR" dirty="0"/>
              <a:t> dois casos de pacientes com aids, surgiram lesões na pele quando os níveis de células T CD4+ recuperaram com a tratamento da aids. As lesões foram diagnosticadas  como sendo leishmaniose por PCR, com apresentação atípica. As lesões surgiram, provavelmente, pela resposta imune ativada. As lesões cicatrizaram com o tratamento especifico da leishmaniose.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889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Neste estudo experimental em macaco </a:t>
            </a:r>
            <a:r>
              <a:rPr lang="pt-BR" i="1" dirty="0" err="1"/>
              <a:t>Cebus</a:t>
            </a:r>
            <a:r>
              <a:rPr lang="pt-BR" i="1" dirty="0"/>
              <a:t> </a:t>
            </a:r>
            <a:r>
              <a:rPr lang="pt-BR" i="1" dirty="0" err="1"/>
              <a:t>apella</a:t>
            </a:r>
            <a:r>
              <a:rPr lang="pt-BR" i="1" dirty="0"/>
              <a:t> </a:t>
            </a:r>
            <a:r>
              <a:rPr lang="pt-BR" i="0" dirty="0"/>
              <a:t>observamos dados sugestivos da participação da resposta imune no desenvolvimento da lesão. Na figura A, temos a evolução da lesão na primeira infecção, com o pico da lesão aos 60 dias. Na segunda infecção, nos mesmo animais, o pico da lesão foi aos 15 dias, sugerindo a participação da resposta imune já previamente ativada, participando do desenvolvimento da lesão resultando no aparecimento precoce da lesão.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49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parasitos do gênero Leishmania são </a:t>
            </a:r>
            <a:r>
              <a:rPr lang="pt-BR" dirty="0" err="1"/>
              <a:t>subdividios</a:t>
            </a:r>
            <a:r>
              <a:rPr lang="pt-BR" dirty="0"/>
              <a:t> em subgênero Leishmania ou </a:t>
            </a:r>
            <a:r>
              <a:rPr lang="pt-BR" dirty="0" err="1"/>
              <a:t>Viannia</a:t>
            </a:r>
            <a:r>
              <a:rPr lang="pt-BR" dirty="0"/>
              <a:t> e temos um número grande de espécies que determinam as varias formas da leishmaniose. </a:t>
            </a:r>
          </a:p>
          <a:p>
            <a:r>
              <a:rPr lang="pt-BR" dirty="0"/>
              <a:t>No Brasil, as espécies causadoras de leishmanioses  são essas sublinhadas em vermelho. A LV é causada por </a:t>
            </a:r>
            <a:r>
              <a:rPr lang="pt-BR" dirty="0" err="1"/>
              <a:t>espécia</a:t>
            </a:r>
            <a:r>
              <a:rPr lang="pt-BR" dirty="0"/>
              <a:t> L. </a:t>
            </a:r>
            <a:r>
              <a:rPr lang="pt-BR" dirty="0" err="1"/>
              <a:t>infantum</a:t>
            </a:r>
            <a:r>
              <a:rPr lang="pt-BR" dirty="0"/>
              <a:t>. Das espécies causadoras de Leishmaniose tegumentar, as principais são a L. </a:t>
            </a:r>
            <a:r>
              <a:rPr lang="pt-BR" dirty="0" err="1"/>
              <a:t>braziliensis</a:t>
            </a:r>
            <a:r>
              <a:rPr lang="pt-BR" dirty="0"/>
              <a:t>, L. </a:t>
            </a:r>
            <a:r>
              <a:rPr lang="pt-BR" dirty="0" err="1"/>
              <a:t>amazonensis</a:t>
            </a:r>
            <a:r>
              <a:rPr lang="pt-BR" dirty="0"/>
              <a:t> e a L. </a:t>
            </a:r>
            <a:r>
              <a:rPr lang="pt-BR" dirty="0" err="1"/>
              <a:t>guyanensis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090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Vem se consolidando essa visão de que a resposta imune induzida pela Leishmania determina, em última instância, a lesão na Leishmaniose tegumentar. </a:t>
            </a:r>
          </a:p>
          <a:p>
            <a:r>
              <a:rPr lang="pt-BR" dirty="0"/>
              <a:t>Temos esses estudos com algumas evidências nesse sentido. No primeiro conjunto de figuras no alto à E, vemos produção maior de </a:t>
            </a:r>
            <a:r>
              <a:rPr lang="pt-BR" dirty="0" err="1"/>
              <a:t>citoinas</a:t>
            </a:r>
            <a:r>
              <a:rPr lang="pt-BR" dirty="0"/>
              <a:t> </a:t>
            </a:r>
            <a:r>
              <a:rPr lang="pt-BR" dirty="0" err="1"/>
              <a:t>inteferon</a:t>
            </a:r>
            <a:r>
              <a:rPr lang="pt-BR" dirty="0"/>
              <a:t> gama e </a:t>
            </a:r>
            <a:r>
              <a:rPr lang="pt-BR" dirty="0" err="1"/>
              <a:t>TNFalfa</a:t>
            </a:r>
            <a:r>
              <a:rPr lang="pt-BR" dirty="0"/>
              <a:t> em casos de leishmaniose mucosa quando comparado com casos de leishmaniose cutânea.  Por outro lado, há menor produção de IL-10 na L. mucosa e nestes, a inibição de IL-10 com anticorpo não reduz a produção de IFN gama. </a:t>
            </a:r>
          </a:p>
          <a:p>
            <a:r>
              <a:rPr lang="pt-BR" dirty="0"/>
              <a:t>No outro estudo abaixo, à E, comparam-se casos de indivíduos infectados assintomáticos (SC), leishmaniose cutânea e L. mucosa. O número de parasitos detectados é maior nos casos de cutânea e mucosa em relação ao assintomático. Mas, o que é interessante é que a </a:t>
            </a:r>
            <a:r>
              <a:rPr lang="pt-BR" dirty="0" err="1"/>
              <a:t>oncentração</a:t>
            </a:r>
            <a:r>
              <a:rPr lang="pt-BR" dirty="0"/>
              <a:t> de </a:t>
            </a:r>
            <a:r>
              <a:rPr lang="pt-BR" dirty="0" err="1"/>
              <a:t>TNFalfa</a:t>
            </a:r>
            <a:r>
              <a:rPr lang="pt-BR" dirty="0"/>
              <a:t> são mais elevados </a:t>
            </a:r>
            <a:r>
              <a:rPr lang="pt-BR" dirty="0" err="1"/>
              <a:t>emLc</a:t>
            </a:r>
            <a:r>
              <a:rPr lang="pt-BR" dirty="0"/>
              <a:t> e LM em relação aos assintomático. TNF tem efeito </a:t>
            </a:r>
            <a:r>
              <a:rPr lang="pt-BR" dirty="0" err="1"/>
              <a:t>anti-leishmania</a:t>
            </a:r>
            <a:r>
              <a:rPr lang="pt-BR" dirty="0"/>
              <a:t>, mas parece não atua desta forma nesses casos. Sugere, por outro lado, que TNF esteja envolvido no desenvolvimento da lesão. </a:t>
            </a:r>
          </a:p>
          <a:p>
            <a:r>
              <a:rPr lang="pt-BR" dirty="0"/>
              <a:t>Noutro estudo mostrado nas figuras à D, comparam-se indivíduos infectados assintomáticos e com LC com controle normal. Observa-se maior presença de células CD8 e </a:t>
            </a:r>
            <a:r>
              <a:rPr lang="pt-BR" dirty="0" err="1"/>
              <a:t>granzima</a:t>
            </a:r>
            <a:r>
              <a:rPr lang="pt-BR" dirty="0"/>
              <a:t> na LC, com evidente relação ao desenvolvimento da lesão, com níveis menores nos assintomáticos onde a proteção ocorreu de alguma outra forma.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5212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Recentemente, os estudos estão sendo dirigidos à lesão provenientes de pacientes com abordagem </a:t>
            </a:r>
            <a:r>
              <a:rPr lang="pt-BR" dirty="0" err="1"/>
              <a:t>ômica</a:t>
            </a:r>
            <a:r>
              <a:rPr lang="pt-BR" dirty="0"/>
              <a:t>. Aqui temos dois estudos de </a:t>
            </a:r>
            <a:r>
              <a:rPr lang="pt-BR" dirty="0" err="1"/>
              <a:t>transcriptomica</a:t>
            </a:r>
            <a:r>
              <a:rPr lang="pt-BR" dirty="0"/>
              <a:t> das amostras de lesão de pacientes, utilizando sequenciamento de próxima geração. (NGS). Estes estudos foram realizados com amostras de pacientes do Brasil, infectados com l. brasiliensis.</a:t>
            </a:r>
          </a:p>
          <a:p>
            <a:r>
              <a:rPr lang="pt-BR" dirty="0"/>
              <a:t>No primeiro estudo, na análise dos transcritos, do hospedeiro e da leishmania, foram observadas alterações de expressão em vários conjuntos de genes, comparando amostras onde o parasito estava positivo ou negativo. Houve diferença significante nos marcadores relacionados células B, e concomitantemente, marcadores de ativação e inflamação e de inibição , mas não nos marcadores de linfócitos T. sugerindo a ativação e regulação caminhando concomitantemente. </a:t>
            </a:r>
          </a:p>
          <a:p>
            <a:r>
              <a:rPr lang="pt-BR" dirty="0"/>
              <a:t>No segundo estudo abaixo, na </a:t>
            </a:r>
            <a:r>
              <a:rPr lang="pt-BR" dirty="0" err="1"/>
              <a:t>análsie</a:t>
            </a:r>
            <a:r>
              <a:rPr lang="pt-BR" dirty="0"/>
              <a:t> </a:t>
            </a:r>
            <a:r>
              <a:rPr lang="pt-BR" dirty="0" err="1"/>
              <a:t>transcriptomica</a:t>
            </a:r>
            <a:r>
              <a:rPr lang="pt-BR" dirty="0"/>
              <a:t>, foram comparadas a expressão de em casos de LC que curaram antes de 90 dias e outros, sem cura. A expressão foi diferente em vários conjuntos de genes (marcados em roxo na plotagem, aqueles ligados a maquinaria </a:t>
            </a:r>
            <a:r>
              <a:rPr lang="pt-BR" dirty="0" err="1"/>
              <a:t>citolítica</a:t>
            </a:r>
            <a:r>
              <a:rPr lang="pt-BR" dirty="0"/>
              <a:t>, genes relacionados a </a:t>
            </a:r>
            <a:r>
              <a:rPr lang="pt-BR" dirty="0" err="1"/>
              <a:t>citolícia</a:t>
            </a:r>
            <a:r>
              <a:rPr lang="pt-BR" dirty="0"/>
              <a:t>, </a:t>
            </a:r>
            <a:r>
              <a:rPr lang="pt-BR" dirty="0" err="1"/>
              <a:t>quimiocinas</a:t>
            </a:r>
            <a:r>
              <a:rPr lang="pt-BR" dirty="0"/>
              <a:t> e interferon gama. Destes, destacaram os ligados a maquinaria </a:t>
            </a:r>
            <a:r>
              <a:rPr lang="pt-BR" dirty="0" err="1"/>
              <a:t>citólítica</a:t>
            </a:r>
            <a:r>
              <a:rPr lang="pt-BR" dirty="0"/>
              <a:t> e na figura da direita vemos que nos casos de falha </a:t>
            </a:r>
            <a:r>
              <a:rPr lang="pt-BR" dirty="0" err="1"/>
              <a:t>terapéutica</a:t>
            </a:r>
            <a:r>
              <a:rPr lang="pt-BR" dirty="0"/>
              <a:t>, esses genes estavam significativamente mais expressos (colunas em vermelho). Não ocorreu cura, quando o mecanismo </a:t>
            </a:r>
            <a:r>
              <a:rPr lang="pt-BR" dirty="0" err="1"/>
              <a:t>citolítico</a:t>
            </a:r>
            <a:r>
              <a:rPr lang="pt-BR" dirty="0"/>
              <a:t> estava ativa, com expressão alta de </a:t>
            </a:r>
            <a:r>
              <a:rPr lang="pt-BR" dirty="0" err="1"/>
              <a:t>granzima</a:t>
            </a:r>
            <a:r>
              <a:rPr lang="pt-BR" dirty="0"/>
              <a:t> (gene </a:t>
            </a:r>
            <a:r>
              <a:rPr lang="pt-BR" i="1" dirty="0"/>
              <a:t>GZMB</a:t>
            </a:r>
            <a:r>
              <a:rPr lang="pt-BR" dirty="0"/>
              <a:t>), </a:t>
            </a:r>
            <a:r>
              <a:rPr lang="pt-BR" dirty="0" err="1"/>
              <a:t>perforina</a:t>
            </a:r>
            <a:r>
              <a:rPr lang="pt-BR" dirty="0"/>
              <a:t> (gene </a:t>
            </a:r>
            <a:r>
              <a:rPr lang="pt-BR" i="1" dirty="0"/>
              <a:t>PRF1</a:t>
            </a:r>
            <a:r>
              <a:rPr lang="pt-BR" dirty="0"/>
              <a:t>) e </a:t>
            </a:r>
            <a:r>
              <a:rPr lang="pt-BR" dirty="0" err="1"/>
              <a:t>grânulozina</a:t>
            </a:r>
            <a:r>
              <a:rPr lang="pt-BR" dirty="0"/>
              <a:t>.(gene </a:t>
            </a:r>
            <a:r>
              <a:rPr lang="pt-BR" i="1" dirty="0"/>
              <a:t>GNLY</a:t>
            </a:r>
            <a:r>
              <a:rPr lang="pt-BR" dirty="0"/>
              <a:t>) . Mais uma vez, mostrando mecanismo citotóxico com papel patogênico e não protetor.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707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>
                <a:latin typeface="Arial" charset="0"/>
              </a:rPr>
              <a:t>Estudo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transcriptoma</a:t>
            </a:r>
            <a:r>
              <a:rPr lang="en-US" dirty="0">
                <a:latin typeface="Arial" charset="0"/>
              </a:rPr>
              <a:t> é </a:t>
            </a:r>
            <a:r>
              <a:rPr lang="en-US" dirty="0" err="1">
                <a:latin typeface="Arial" charset="0"/>
              </a:rPr>
              <a:t>realizado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maioria</a:t>
            </a:r>
            <a:r>
              <a:rPr lang="en-US" dirty="0">
                <a:latin typeface="Arial" charset="0"/>
              </a:rPr>
              <a:t> das </a:t>
            </a:r>
            <a:r>
              <a:rPr lang="en-US" dirty="0" err="1">
                <a:latin typeface="Arial" charset="0"/>
              </a:rPr>
              <a:t>vezes</a:t>
            </a:r>
            <a:r>
              <a:rPr lang="en-US" dirty="0">
                <a:latin typeface="Arial" charset="0"/>
              </a:rPr>
              <a:t> com a </a:t>
            </a:r>
            <a:r>
              <a:rPr lang="en-US" dirty="0" err="1">
                <a:latin typeface="Arial" charset="0"/>
              </a:rPr>
              <a:t>tecnologia</a:t>
            </a:r>
            <a:r>
              <a:rPr lang="en-US" dirty="0">
                <a:latin typeface="Arial" charset="0"/>
              </a:rPr>
              <a:t> NGS. Mas </a:t>
            </a:r>
            <a:r>
              <a:rPr lang="en-US" dirty="0" err="1">
                <a:latin typeface="Arial" charset="0"/>
              </a:rPr>
              <a:t>tem</a:t>
            </a:r>
            <a:r>
              <a:rPr lang="en-US" dirty="0">
                <a:latin typeface="Arial" charset="0"/>
              </a:rPr>
              <a:t> um </a:t>
            </a:r>
            <a:r>
              <a:rPr lang="en-US" dirty="0" err="1">
                <a:latin typeface="Arial" charset="0"/>
              </a:rPr>
              <a:t>método</a:t>
            </a:r>
            <a:r>
              <a:rPr lang="en-US" dirty="0">
                <a:latin typeface="Arial" charset="0"/>
              </a:rPr>
              <a:t> alternativo </a:t>
            </a:r>
            <a:r>
              <a:rPr lang="en-US" dirty="0" err="1">
                <a:latin typeface="Arial" charset="0"/>
              </a:rPr>
              <a:t>nCounter</a:t>
            </a:r>
            <a:r>
              <a:rPr lang="en-US" dirty="0">
                <a:latin typeface="Arial" charset="0"/>
              </a:rPr>
              <a:t> technology da </a:t>
            </a:r>
            <a:r>
              <a:rPr lang="en-US" dirty="0" err="1">
                <a:latin typeface="Arial" charset="0"/>
              </a:rPr>
              <a:t>empresa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Nanostring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consegue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fazer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sequenciamento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amostra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fixada</a:t>
            </a:r>
            <a:r>
              <a:rPr lang="en-US" dirty="0">
                <a:latin typeface="Arial" charset="0"/>
              </a:rPr>
              <a:t> por </a:t>
            </a:r>
            <a:r>
              <a:rPr lang="en-US" dirty="0" err="1">
                <a:latin typeface="Arial" charset="0"/>
              </a:rPr>
              <a:t>formalina</a:t>
            </a:r>
            <a:r>
              <a:rPr lang="en-US" dirty="0">
                <a:latin typeface="Arial" charset="0"/>
              </a:rPr>
              <a:t> e </a:t>
            </a:r>
            <a:r>
              <a:rPr lang="en-US" dirty="0" err="1">
                <a:latin typeface="Arial" charset="0"/>
              </a:rPr>
              <a:t>emblocada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parafina</a:t>
            </a:r>
            <a:r>
              <a:rPr lang="en-US" dirty="0">
                <a:latin typeface="Arial" charset="0"/>
              </a:rPr>
              <a:t>, com </a:t>
            </a:r>
            <a:r>
              <a:rPr lang="en-US" dirty="0" err="1">
                <a:latin typeface="Arial" charset="0"/>
              </a:rPr>
              <a:t>processamento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simplificado</a:t>
            </a:r>
            <a:r>
              <a:rPr lang="en-US" dirty="0">
                <a:latin typeface="Arial" charset="0"/>
              </a:rPr>
              <a:t>, de </a:t>
            </a:r>
            <a:r>
              <a:rPr lang="en-US" dirty="0" err="1">
                <a:latin typeface="Arial" charset="0"/>
              </a:rPr>
              <a:t>cortes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tecido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parafinado</a:t>
            </a:r>
            <a:r>
              <a:rPr lang="en-US" dirty="0">
                <a:latin typeface="Arial" charset="0"/>
              </a:rPr>
              <a:t>. </a:t>
            </a:r>
            <a:r>
              <a:rPr lang="en-US" dirty="0" err="1">
                <a:latin typeface="Arial" charset="0"/>
              </a:rPr>
              <a:t>Esse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equipamento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foi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desenvolvido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estudo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marcadores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tumorais</a:t>
            </a:r>
            <a:r>
              <a:rPr lang="en-US" dirty="0">
                <a:latin typeface="Arial" charset="0"/>
              </a:rPr>
              <a:t>. </a:t>
            </a:r>
          </a:p>
          <a:p>
            <a:r>
              <a:rPr lang="en-US" dirty="0">
                <a:latin typeface="Arial" charset="0"/>
              </a:rPr>
              <a:t>O </a:t>
            </a:r>
            <a:r>
              <a:rPr lang="en-US" dirty="0" err="1">
                <a:latin typeface="Arial" charset="0"/>
              </a:rPr>
              <a:t>processamento</a:t>
            </a:r>
            <a:r>
              <a:rPr lang="en-US" dirty="0">
                <a:latin typeface="Arial" charset="0"/>
              </a:rPr>
              <a:t> e </a:t>
            </a:r>
            <a:r>
              <a:rPr lang="en-US" dirty="0" err="1">
                <a:latin typeface="Arial" charset="0"/>
              </a:rPr>
              <a:t>análise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são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realizados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equipamento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exclusivo</a:t>
            </a:r>
            <a:r>
              <a:rPr lang="en-US" dirty="0">
                <a:latin typeface="Arial" charset="0"/>
              </a:rPr>
              <a:t> da </a:t>
            </a:r>
            <a:r>
              <a:rPr lang="en-US" dirty="0" err="1">
                <a:latin typeface="Arial" charset="0"/>
              </a:rPr>
              <a:t>empresa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Nanostring</a:t>
            </a:r>
            <a:r>
              <a:rPr lang="en-US" dirty="0">
                <a:latin typeface="Arial" charset="0"/>
              </a:rPr>
              <a:t> e a </a:t>
            </a:r>
            <a:r>
              <a:rPr lang="en-US" dirty="0" err="1">
                <a:latin typeface="Arial" charset="0"/>
              </a:rPr>
              <a:t>técnica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consiste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marcar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alvos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moleculares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serão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hibridados</a:t>
            </a:r>
            <a:r>
              <a:rPr lang="en-US" dirty="0">
                <a:latin typeface="Arial" charset="0"/>
              </a:rPr>
              <a:t> com primers </a:t>
            </a:r>
            <a:r>
              <a:rPr lang="en-US" dirty="0" err="1">
                <a:latin typeface="Arial" charset="0"/>
              </a:rPr>
              <a:t>ligados</a:t>
            </a:r>
            <a:r>
              <a:rPr lang="en-US" dirty="0">
                <a:latin typeface="Arial" charset="0"/>
              </a:rPr>
              <a:t> a tags com </a:t>
            </a:r>
            <a:r>
              <a:rPr lang="en-US" dirty="0" err="1">
                <a:latin typeface="Arial" charset="0"/>
              </a:rPr>
              <a:t>combinação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bolinhas</a:t>
            </a:r>
            <a:r>
              <a:rPr lang="en-US" dirty="0">
                <a:latin typeface="Arial" charset="0"/>
              </a:rPr>
              <a:t> de cores. No final, o </a:t>
            </a:r>
            <a:r>
              <a:rPr lang="en-US" dirty="0" err="1">
                <a:latin typeface="Arial" charset="0"/>
              </a:rPr>
              <a:t>equipamento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gera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como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nos</a:t>
            </a:r>
            <a:r>
              <a:rPr lang="en-US" dirty="0">
                <a:latin typeface="Arial" charset="0"/>
              </a:rPr>
              <a:t> outros </a:t>
            </a:r>
            <a:r>
              <a:rPr lang="en-US" dirty="0" err="1">
                <a:latin typeface="Arial" charset="0"/>
              </a:rPr>
              <a:t>sequenciamentos</a:t>
            </a:r>
            <a:r>
              <a:rPr lang="en-US" dirty="0">
                <a:latin typeface="Arial" charset="0"/>
              </a:rPr>
              <a:t>, um heat map para </a:t>
            </a:r>
            <a:r>
              <a:rPr lang="en-US" dirty="0" err="1">
                <a:latin typeface="Arial" charset="0"/>
              </a:rPr>
              <a:t>analises</a:t>
            </a:r>
            <a:r>
              <a:rPr lang="en-US" dirty="0">
                <a:latin typeface="Arial" charset="0"/>
              </a:rPr>
              <a:t>.  Para </a:t>
            </a:r>
            <a:r>
              <a:rPr lang="en-US" dirty="0" err="1">
                <a:latin typeface="Arial" charset="0"/>
              </a:rPr>
              <a:t>uma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visualização</a:t>
            </a:r>
            <a:r>
              <a:rPr lang="en-US" dirty="0">
                <a:latin typeface="Arial" charset="0"/>
              </a:rPr>
              <a:t> da </a:t>
            </a:r>
            <a:r>
              <a:rPr lang="en-US" dirty="0" err="1">
                <a:latin typeface="Arial" charset="0"/>
              </a:rPr>
              <a:t>técnica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temos</a:t>
            </a:r>
            <a:r>
              <a:rPr lang="en-US" dirty="0">
                <a:latin typeface="Arial" charset="0"/>
              </a:rPr>
              <a:t> o link do </a:t>
            </a:r>
            <a:r>
              <a:rPr lang="en-US" dirty="0" err="1">
                <a:latin typeface="Arial" charset="0"/>
              </a:rPr>
              <a:t>youtube</a:t>
            </a:r>
            <a:r>
              <a:rPr lang="en-US" dirty="0">
                <a:latin typeface="Arial" charset="0"/>
              </a:rPr>
              <a:t>. </a:t>
            </a:r>
          </a:p>
          <a:p>
            <a:r>
              <a:rPr lang="en-US" dirty="0">
                <a:latin typeface="Arial" charset="0"/>
              </a:rPr>
              <a:t>O </a:t>
            </a:r>
            <a:r>
              <a:rPr lang="en-US" dirty="0" err="1">
                <a:latin typeface="Arial" charset="0"/>
              </a:rPr>
              <a:t>nosso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grupo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colaboração</a:t>
            </a:r>
            <a:r>
              <a:rPr lang="en-US" dirty="0">
                <a:latin typeface="Arial" charset="0"/>
              </a:rPr>
              <a:t> com </a:t>
            </a:r>
            <a:r>
              <a:rPr lang="en-US" dirty="0" err="1">
                <a:latin typeface="Arial" charset="0"/>
              </a:rPr>
              <a:t>pesquisadores</a:t>
            </a:r>
            <a:r>
              <a:rPr lang="en-US" dirty="0">
                <a:latin typeface="Arial" charset="0"/>
              </a:rPr>
              <a:t> da </a:t>
            </a:r>
            <a:r>
              <a:rPr lang="en-US" dirty="0" err="1">
                <a:latin typeface="Arial" charset="0"/>
              </a:rPr>
              <a:t>Universidade</a:t>
            </a:r>
            <a:r>
              <a:rPr lang="en-US" dirty="0">
                <a:latin typeface="Arial" charset="0"/>
              </a:rPr>
              <a:t> de York, </a:t>
            </a:r>
            <a:r>
              <a:rPr lang="en-US" dirty="0" err="1">
                <a:latin typeface="Arial" charset="0"/>
              </a:rPr>
              <a:t>Reino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Unido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temos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amostras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serem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analisadas</a:t>
            </a:r>
            <a:r>
              <a:rPr lang="en-US" dirty="0">
                <a:latin typeface="Arial" charset="0"/>
              </a:rPr>
              <a:t> com </a:t>
            </a:r>
            <a:r>
              <a:rPr lang="en-US" dirty="0" err="1">
                <a:latin typeface="Arial" charset="0"/>
              </a:rPr>
              <a:t>essa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tecnologia</a:t>
            </a:r>
            <a:r>
              <a:rPr lang="en-US" dirty="0">
                <a:latin typeface="Arial" charset="0"/>
              </a:rPr>
              <a:t>. </a:t>
            </a:r>
            <a:r>
              <a:rPr lang="en-US" dirty="0" err="1">
                <a:latin typeface="Arial" charset="0"/>
              </a:rPr>
              <a:t>Não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temos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resultados</a:t>
            </a:r>
            <a:r>
              <a:rPr lang="en-US" dirty="0">
                <a:latin typeface="Arial" charset="0"/>
              </a:rPr>
              <a:t>, mas, </a:t>
            </a:r>
            <a:r>
              <a:rPr lang="en-US" dirty="0" err="1">
                <a:latin typeface="Arial" charset="0"/>
              </a:rPr>
              <a:t>trouxe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aqui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conhecimento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voces</a:t>
            </a:r>
            <a:r>
              <a:rPr lang="en-US" dirty="0">
                <a:latin typeface="Arial" charset="0"/>
              </a:rPr>
              <a:t>. 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F7840-BB0D-4ABC-89AD-BCDEF1BCF34C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207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A </a:t>
            </a:r>
            <a:r>
              <a:rPr lang="en-US" dirty="0" err="1">
                <a:latin typeface="Arial" charset="0"/>
              </a:rPr>
              <a:t>expressão</a:t>
            </a:r>
            <a:r>
              <a:rPr lang="en-US" dirty="0">
                <a:latin typeface="Arial" charset="0"/>
              </a:rPr>
              <a:t> de genes, de RNAs, </a:t>
            </a:r>
            <a:r>
              <a:rPr lang="en-US" dirty="0" err="1">
                <a:latin typeface="Arial" charset="0"/>
              </a:rPr>
              <a:t>não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significa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produtos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sejam</a:t>
            </a:r>
            <a:r>
              <a:rPr lang="en-US" dirty="0">
                <a:latin typeface="Arial" charset="0"/>
              </a:rPr>
              <a:t> expressos/ </a:t>
            </a:r>
            <a:r>
              <a:rPr lang="en-US" dirty="0" err="1">
                <a:latin typeface="Arial" charset="0"/>
              </a:rPr>
              <a:t>produzidos</a:t>
            </a:r>
            <a:r>
              <a:rPr lang="en-US" dirty="0">
                <a:latin typeface="Arial" charset="0"/>
              </a:rPr>
              <a:t>. O </a:t>
            </a:r>
            <a:r>
              <a:rPr lang="en-US" dirty="0" err="1">
                <a:latin typeface="Arial" charset="0"/>
              </a:rPr>
              <a:t>prosseguimento</a:t>
            </a:r>
            <a:r>
              <a:rPr lang="en-US" dirty="0">
                <a:latin typeface="Arial" charset="0"/>
              </a:rPr>
              <a:t> é, </a:t>
            </a:r>
            <a:r>
              <a:rPr lang="en-US" dirty="0" err="1">
                <a:latin typeface="Arial" charset="0"/>
              </a:rPr>
              <a:t>geralmente</a:t>
            </a:r>
            <a:r>
              <a:rPr lang="en-US" dirty="0">
                <a:latin typeface="Arial" charset="0"/>
              </a:rPr>
              <a:t>, a </a:t>
            </a:r>
            <a:r>
              <a:rPr lang="en-US" dirty="0" err="1">
                <a:latin typeface="Arial" charset="0"/>
              </a:rPr>
              <a:t>realização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proteomica</a:t>
            </a:r>
            <a:r>
              <a:rPr lang="en-US" dirty="0">
                <a:latin typeface="Arial" charset="0"/>
              </a:rPr>
              <a:t>.</a:t>
            </a:r>
          </a:p>
          <a:p>
            <a:r>
              <a:rPr lang="en-US" dirty="0" err="1">
                <a:latin typeface="Arial" charset="0"/>
              </a:rPr>
              <a:t>Esse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equipamento</a:t>
            </a:r>
            <a:r>
              <a:rPr lang="en-US" dirty="0">
                <a:latin typeface="Arial" charset="0"/>
              </a:rPr>
              <a:t> da </a:t>
            </a:r>
            <a:r>
              <a:rPr lang="en-US" dirty="0" err="1">
                <a:latin typeface="Arial" charset="0"/>
              </a:rPr>
              <a:t>empresa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Nanostring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além</a:t>
            </a:r>
            <a:r>
              <a:rPr lang="en-US" dirty="0">
                <a:latin typeface="Arial" charset="0"/>
              </a:rPr>
              <a:t> da </a:t>
            </a:r>
            <a:r>
              <a:rPr lang="en-US" dirty="0" err="1">
                <a:latin typeface="Arial" charset="0"/>
              </a:rPr>
              <a:t>tecnologia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nCounter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análise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transcriptomica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realiza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também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detecção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moléculas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proteicas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utilizando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anticorpos</a:t>
            </a:r>
            <a:r>
              <a:rPr lang="en-US" dirty="0">
                <a:latin typeface="Arial" charset="0"/>
              </a:rPr>
              <a:t>. Como no </a:t>
            </a:r>
            <a:r>
              <a:rPr lang="en-US" dirty="0" err="1">
                <a:latin typeface="Arial" charset="0"/>
              </a:rPr>
              <a:t>nCounter</a:t>
            </a:r>
            <a:r>
              <a:rPr lang="en-US" dirty="0">
                <a:latin typeface="Arial" charset="0"/>
              </a:rPr>
              <a:t>, a </a:t>
            </a:r>
            <a:r>
              <a:rPr lang="en-US" dirty="0" err="1">
                <a:latin typeface="Arial" charset="0"/>
              </a:rPr>
              <a:t>tecnica</a:t>
            </a:r>
            <a:r>
              <a:rPr lang="en-US" dirty="0">
                <a:latin typeface="Arial" charset="0"/>
              </a:rPr>
              <a:t> é </a:t>
            </a:r>
            <a:r>
              <a:rPr lang="en-US" dirty="0" err="1">
                <a:latin typeface="Arial" charset="0"/>
              </a:rPr>
              <a:t>realizada</a:t>
            </a:r>
            <a:r>
              <a:rPr lang="en-US" dirty="0">
                <a:latin typeface="Arial" charset="0"/>
              </a:rPr>
              <a:t> com </a:t>
            </a:r>
            <a:r>
              <a:rPr lang="en-US" dirty="0" err="1">
                <a:latin typeface="Arial" charset="0"/>
              </a:rPr>
              <a:t>amostra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parafinada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tecido</a:t>
            </a:r>
            <a:r>
              <a:rPr lang="en-US" dirty="0">
                <a:latin typeface="Arial" charset="0"/>
              </a:rPr>
              <a:t> e </a:t>
            </a:r>
            <a:r>
              <a:rPr lang="en-US" dirty="0" err="1">
                <a:latin typeface="Arial" charset="0"/>
              </a:rPr>
              <a:t>consegue</a:t>
            </a:r>
            <a:r>
              <a:rPr lang="en-US" dirty="0">
                <a:latin typeface="Arial" charset="0"/>
              </a:rPr>
              <a:t>-se </a:t>
            </a:r>
            <a:r>
              <a:rPr lang="en-US" dirty="0" err="1">
                <a:latin typeface="Arial" charset="0"/>
              </a:rPr>
              <a:t>resolução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espacial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sendo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denominado</a:t>
            </a:r>
            <a:r>
              <a:rPr lang="en-US" dirty="0">
                <a:latin typeface="Arial" charset="0"/>
              </a:rPr>
              <a:t> Digital Spatial Profiling. As </a:t>
            </a:r>
            <a:r>
              <a:rPr lang="en-US" dirty="0" err="1">
                <a:latin typeface="Arial" charset="0"/>
              </a:rPr>
              <a:t>marcações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são</a:t>
            </a:r>
            <a:r>
              <a:rPr lang="en-US" dirty="0">
                <a:latin typeface="Arial" charset="0"/>
              </a:rPr>
              <a:t> com </a:t>
            </a:r>
            <a:r>
              <a:rPr lang="en-US" dirty="0" err="1">
                <a:latin typeface="Arial" charset="0"/>
              </a:rPr>
              <a:t>anticorpos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ligados</a:t>
            </a:r>
            <a:r>
              <a:rPr lang="en-US" dirty="0">
                <a:latin typeface="Arial" charset="0"/>
              </a:rPr>
              <a:t> a tags com </a:t>
            </a:r>
            <a:r>
              <a:rPr lang="en-US" dirty="0" err="1">
                <a:latin typeface="Arial" charset="0"/>
              </a:rPr>
              <a:t>bolinhas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coloridas</a:t>
            </a:r>
            <a:r>
              <a:rPr lang="en-US" dirty="0">
                <a:latin typeface="Arial" charset="0"/>
              </a:rPr>
              <a:t>. São </a:t>
            </a:r>
            <a:r>
              <a:rPr lang="en-US" dirty="0" err="1">
                <a:latin typeface="Arial" charset="0"/>
              </a:rPr>
              <a:t>possíveis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marcações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uma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número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grande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alvos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até</a:t>
            </a:r>
            <a:r>
              <a:rPr lang="en-US" dirty="0">
                <a:latin typeface="Arial" charset="0"/>
              </a:rPr>
              <a:t> 800. </a:t>
            </a:r>
            <a:r>
              <a:rPr lang="en-US" dirty="0" err="1">
                <a:latin typeface="Arial" charset="0"/>
              </a:rPr>
              <a:t>Após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reação</a:t>
            </a:r>
            <a:r>
              <a:rPr lang="en-US" dirty="0">
                <a:latin typeface="Arial" charset="0"/>
              </a:rPr>
              <a:t>,  a </a:t>
            </a:r>
            <a:r>
              <a:rPr lang="en-US" dirty="0" err="1">
                <a:latin typeface="Arial" charset="0"/>
              </a:rPr>
              <a:t>anállise</a:t>
            </a:r>
            <a:r>
              <a:rPr lang="en-US" dirty="0">
                <a:latin typeface="Arial" charset="0"/>
              </a:rPr>
              <a:t> se </a:t>
            </a:r>
            <a:r>
              <a:rPr lang="en-US" dirty="0" err="1">
                <a:latin typeface="Arial" charset="0"/>
              </a:rPr>
              <a:t>faz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selecionando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áreas</a:t>
            </a:r>
            <a:r>
              <a:rPr lang="en-US" dirty="0">
                <a:latin typeface="Arial" charset="0"/>
              </a:rPr>
              <a:t>. </a:t>
            </a:r>
            <a:r>
              <a:rPr lang="en-US" dirty="0" err="1">
                <a:latin typeface="Arial" charset="0"/>
              </a:rPr>
              <a:t>Nosso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grupo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iniciou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essa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análise</a:t>
            </a:r>
            <a:r>
              <a:rPr lang="en-US" dirty="0">
                <a:latin typeface="Arial" charset="0"/>
              </a:rPr>
              <a:t> com </a:t>
            </a:r>
            <a:r>
              <a:rPr lang="en-US" dirty="0" err="1">
                <a:latin typeface="Arial" charset="0"/>
              </a:rPr>
              <a:t>amostras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pacientes</a:t>
            </a:r>
            <a:r>
              <a:rPr lang="en-US" dirty="0">
                <a:latin typeface="Arial" charset="0"/>
              </a:rPr>
              <a:t> com LCL, no </a:t>
            </a:r>
            <a:r>
              <a:rPr lang="en-US" dirty="0" err="1">
                <a:latin typeface="Arial" charset="0"/>
              </a:rPr>
              <a:t>laboratório</a:t>
            </a:r>
            <a:r>
              <a:rPr lang="en-US" dirty="0">
                <a:latin typeface="Arial" charset="0"/>
              </a:rPr>
              <a:t> do Prof. Paul Kaye,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Universidade</a:t>
            </a:r>
            <a:r>
              <a:rPr lang="en-US" dirty="0">
                <a:latin typeface="Arial" charset="0"/>
              </a:rPr>
              <a:t> de York.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F7840-BB0D-4ABC-89AD-BCDEF1BCF34C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89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Inicialmente, selecionamos 8 pacientes divididos em 2 grupos, um com tempo de evolução menor que 3 meses e boa resposta ao tratamento e outro com maior tempo de evolução e não resposta ao tratamento.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3337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Avaliamos a qualidade da amostra e submetemos da essa técnica DSP.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774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Utilizamos esse painel de marcadores.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0259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Foram gerados esses </a:t>
            </a:r>
            <a:r>
              <a:rPr lang="pt-BR" dirty="0" err="1"/>
              <a:t>heat</a:t>
            </a:r>
            <a:r>
              <a:rPr lang="pt-BR" dirty="0"/>
              <a:t> </a:t>
            </a:r>
            <a:r>
              <a:rPr lang="pt-BR" dirty="0" err="1"/>
              <a:t>maps</a:t>
            </a:r>
            <a:r>
              <a:rPr lang="pt-BR" dirty="0"/>
              <a:t> em torno de células T CD8+ e CD68.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9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análise foi iniciada, mas está no início e temos aqui exemplo de dado gerado. Aqui apresento só um exemplo. </a:t>
            </a:r>
          </a:p>
          <a:p>
            <a:r>
              <a:rPr lang="pt-BR" dirty="0"/>
              <a:t>Nos casos com maior tempo de evolução tem maior marcação de células CD3, de CD44 ligada a migração celular, Vista ligada a inibição da atividade de células T e Arg1, </a:t>
            </a:r>
            <a:r>
              <a:rPr lang="pt-BR" dirty="0" err="1"/>
              <a:t>arginase</a:t>
            </a:r>
            <a:r>
              <a:rPr lang="pt-BR" dirty="0"/>
              <a:t> 1, relacionado a processo </a:t>
            </a:r>
            <a:r>
              <a:rPr lang="pt-BR" dirty="0" err="1"/>
              <a:t>antiinflamatório</a:t>
            </a:r>
            <a:r>
              <a:rPr lang="pt-BR" dirty="0"/>
              <a:t> e crescimento de leishmania. </a:t>
            </a:r>
          </a:p>
          <a:p>
            <a:r>
              <a:rPr lang="pt-BR" dirty="0"/>
              <a:t>Esses estudos de </a:t>
            </a:r>
            <a:r>
              <a:rPr lang="pt-BR" dirty="0" err="1"/>
              <a:t>transcriptomica</a:t>
            </a:r>
            <a:r>
              <a:rPr lang="pt-BR" dirty="0"/>
              <a:t>, </a:t>
            </a:r>
            <a:r>
              <a:rPr lang="pt-BR" dirty="0" err="1"/>
              <a:t>proteomica</a:t>
            </a:r>
            <a:r>
              <a:rPr lang="pt-BR" dirty="0"/>
              <a:t> e particularmente de DSP, possivelmente irão gerar conhecimentos para melhorar a abordagem terapêutica com melhor conhecimento da patogenia, dos possíveis alvos para tratamento.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760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Observando as mudanças de conceito na </a:t>
            </a:r>
            <a:r>
              <a:rPr lang="pt-BR" dirty="0" err="1"/>
              <a:t>imunopatogenia</a:t>
            </a:r>
            <a:r>
              <a:rPr lang="pt-BR" dirty="0"/>
              <a:t> da leishmaniose tegumentar, voltando aos dados de leishmaniose visceral, creio que seria o caso de perguntar se a LV se desenvolve pela imunossupressão, como comentamos no início da aula.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01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Leishmania, no seu ciclo biológico, sob forma </a:t>
            </a:r>
            <a:r>
              <a:rPr lang="pt-BR" dirty="0" err="1"/>
              <a:t>promastigota</a:t>
            </a:r>
            <a:r>
              <a:rPr lang="pt-BR" dirty="0"/>
              <a:t>, forma alongada com flagelo externo, habita o intestino do inseto vetor flebotomíneo da </a:t>
            </a:r>
            <a:r>
              <a:rPr lang="pt-BR" dirty="0" err="1"/>
              <a:t>espeie</a:t>
            </a:r>
            <a:r>
              <a:rPr lang="pt-BR" dirty="0"/>
              <a:t> </a:t>
            </a:r>
            <a:r>
              <a:rPr lang="pt-BR" dirty="0" err="1"/>
              <a:t>Lutaomyia</a:t>
            </a:r>
            <a:r>
              <a:rPr lang="pt-BR" dirty="0"/>
              <a:t> no Brasil. Este parasito é transmitido para hospedeiro vertebrado de diferentes espécies, dependendo da espécie do parasito. A infecção do vertebrado ocorre no momento do repasto </a:t>
            </a:r>
            <a:r>
              <a:rPr lang="pt-BR" dirty="0" err="1"/>
              <a:t>sangúneo</a:t>
            </a:r>
            <a:r>
              <a:rPr lang="pt-BR" dirty="0"/>
              <a:t>. O ser </a:t>
            </a:r>
            <a:r>
              <a:rPr lang="pt-BR" dirty="0" err="1"/>
              <a:t>humanoa</a:t>
            </a:r>
            <a:r>
              <a:rPr lang="pt-BR" dirty="0"/>
              <a:t>, neste ciclo  humano é um hospedeiro acidental. </a:t>
            </a:r>
          </a:p>
          <a:p>
            <a:r>
              <a:rPr lang="pt-BR" dirty="0"/>
              <a:t>Dentro do hospedeiro vertebrado suscetível, a </a:t>
            </a:r>
            <a:r>
              <a:rPr lang="pt-BR" dirty="0" err="1"/>
              <a:t>promastigota</a:t>
            </a:r>
            <a:r>
              <a:rPr lang="pt-BR" dirty="0"/>
              <a:t> é fagocitada por macrófagos onde o parasito se diferencia em forma amastigota, forma ovalada, sem flagelo externo. E sob forma </a:t>
            </a:r>
            <a:r>
              <a:rPr lang="pt-BR" dirty="0" err="1"/>
              <a:t>amstigota</a:t>
            </a:r>
            <a:r>
              <a:rPr lang="pt-BR" dirty="0"/>
              <a:t>, prolifera dentro destas células iniciando a progressão da infecção no hospedeiro. A Leishmania é, portanto, um parasito intracelular obrigatório.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070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Alguns dados observados em pacientes com LV ativa, indicam que não há imunossupressão, não se observa anergia.</a:t>
            </a:r>
          </a:p>
          <a:p>
            <a:r>
              <a:rPr lang="pt-BR" dirty="0"/>
              <a:t>Observamos ......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7324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Vendo os dados de produção/expressão de citocinas, alguns sugerem imunossupressão e outros, não. </a:t>
            </a:r>
          </a:p>
          <a:p>
            <a:r>
              <a:rPr lang="pt-BR" dirty="0"/>
              <a:t>Pensando nesses dados aparentemente controversos, analisamos considerando a origem das amostras. </a:t>
            </a:r>
          </a:p>
          <a:p>
            <a:r>
              <a:rPr lang="pt-BR" dirty="0"/>
              <a:t>Pensando em compartimentos,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242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Temos aqui a distribuição do tempo de transito de linfócitos em diferentes compartimentos. </a:t>
            </a:r>
          </a:p>
          <a:p>
            <a:r>
              <a:rPr lang="pt-BR" dirty="0"/>
              <a:t>Na maioria dos estudos, as amostras são células do sangue periférico que é uma pequena parte da população, 5%. Além disso, quando há um processo ativo num determinado órgão ou tecido, os linfócitos específicos, comprometidos com o processo em curso, são retidos nesses tecidos. No caso da LV, as células específicas estariam retidas em baço e medula </a:t>
            </a:r>
            <a:r>
              <a:rPr lang="pt-BR" dirty="0" err="1"/>
              <a:t>ósses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5459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essa visão da distribuição das células no organismo, observamos que nas amostras provenientes de tecidos onde está ocorrendo o processo de proliferação de leishmania, na medula óssea, a expressão de citocinas IFN gama, IL-10 e IL-4 é alta. Isso, provavelmente, reflete nos níveis séricos altos dessas citocinas. Por outro lado, analisando a produção de citocinas no sobrenadante de células mononucleares do sangue periférico, é compreensível a produção baixa, pois, possivelmente, essas células são justamente as que não estão participando do processo específico em contato com a leishmania.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5397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Esses dados sugerem que a resposta imune está bastante ativada na leishmaniose visceral, mas, apesar disso, a infecção progride. Dentro deste quadro, pensamos também na LV, na participação de fatores inespecíficos na evolução da infecção por L. </a:t>
            </a:r>
            <a:r>
              <a:rPr lang="pt-BR" dirty="0" err="1"/>
              <a:t>infantum</a:t>
            </a:r>
            <a:r>
              <a:rPr lang="pt-BR" dirty="0"/>
              <a:t> 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9411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Corroborando com essa visão de que a resposta imune não é o que determina a evolução para a doença, temos essas observações. </a:t>
            </a:r>
          </a:p>
          <a:p>
            <a:r>
              <a:rPr lang="pt-BR" dirty="0"/>
              <a:t>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41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essa premissa, desenvolvemos esse estudo onde analisamos mutação no gene da lipoproteína lipase em amostras de pacientes com LV ativa, indivíduos infectados assintomáticos e controles não infectados da área endêmica de Teresina, Piaui.</a:t>
            </a:r>
          </a:p>
          <a:p>
            <a:r>
              <a:rPr lang="pt-BR" dirty="0"/>
              <a:t>Observamos que era significativamente alta a presença de mutação no gene de lipoproteína lipase, mutação detectada com restrição </a:t>
            </a:r>
            <a:r>
              <a:rPr lang="pt-BR" dirty="0" err="1"/>
              <a:t>HindIII</a:t>
            </a:r>
            <a:r>
              <a:rPr lang="pt-BR" dirty="0"/>
              <a:t>, nos pacientes com doença ativa e sua presença implicava no risco (</a:t>
            </a:r>
            <a:r>
              <a:rPr lang="pt-BR" dirty="0" err="1"/>
              <a:t>odds</a:t>
            </a:r>
            <a:r>
              <a:rPr lang="pt-BR" dirty="0"/>
              <a:t> </a:t>
            </a:r>
            <a:r>
              <a:rPr lang="pt-BR" dirty="0" err="1"/>
              <a:t>ratio</a:t>
            </a:r>
            <a:r>
              <a:rPr lang="pt-BR" dirty="0"/>
              <a:t>) de 8,6 vezes.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6206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Vimos que essa mutação resultava nas alterações de níveis de lipoproteínas, aumento de TG e VLDL e diminuição de HDL. </a:t>
            </a:r>
          </a:p>
          <a:p>
            <a:r>
              <a:rPr lang="pt-BR" dirty="0"/>
              <a:t>Portanto, identificamos o polimorfismo de gene e fenótipo resultante ligado a desenvolvimento da LV ativa.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0288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Fazendo uma análise multivariada, chegamos a valores muto altos de </a:t>
            </a:r>
            <a:r>
              <a:rPr lang="pt-BR" dirty="0" err="1"/>
              <a:t>odds</a:t>
            </a:r>
            <a:r>
              <a:rPr lang="pt-BR" dirty="0"/>
              <a:t> </a:t>
            </a:r>
            <a:r>
              <a:rPr lang="pt-BR" dirty="0" err="1"/>
              <a:t>ratio</a:t>
            </a:r>
            <a:r>
              <a:rPr lang="pt-BR" dirty="0"/>
              <a:t>, risco de desenvolver o quadro, 21,3 para </a:t>
            </a:r>
            <a:r>
              <a:rPr lang="pt-BR" dirty="0" err="1"/>
              <a:t>individíduos</a:t>
            </a:r>
            <a:r>
              <a:rPr lang="pt-BR" dirty="0"/>
              <a:t> com alteração em homozigose para LPL, na região H+. </a:t>
            </a:r>
          </a:p>
          <a:p>
            <a:r>
              <a:rPr lang="pt-BR" dirty="0"/>
              <a:t>Analisando, considerando o fenótipo, os níveis elevados de VLDL e TAG, obtivemos </a:t>
            </a:r>
            <a:r>
              <a:rPr lang="pt-BR" dirty="0" err="1"/>
              <a:t>odds</a:t>
            </a:r>
            <a:r>
              <a:rPr lang="pt-BR" dirty="0"/>
              <a:t> </a:t>
            </a:r>
            <a:r>
              <a:rPr lang="pt-BR" dirty="0" err="1"/>
              <a:t>ratio</a:t>
            </a:r>
            <a:r>
              <a:rPr lang="pt-BR" dirty="0"/>
              <a:t> muito alto, de 18,8. </a:t>
            </a:r>
          </a:p>
          <a:p>
            <a:r>
              <a:rPr lang="pt-BR" dirty="0"/>
              <a:t>Vale salientar que esse grau de aumento de risco não foi encontrado com nenhum outro polimorfismo descrito em estudos focando elementos do sistema imune adaptativo. </a:t>
            </a:r>
          </a:p>
          <a:p>
            <a:r>
              <a:rPr lang="pt-BR" dirty="0"/>
              <a:t>Com esses achados, acreditamos que as alterações lipoproteínas tem influencia determinante na evolução da infecção para o estabelecimento da doença no indivíduo, sem desconsiderar a importância da imunidade adaptativa na proteção à infecção.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3040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a </a:t>
            </a:r>
            <a:r>
              <a:rPr lang="pt-BR" dirty="0" err="1"/>
              <a:t>respota</a:t>
            </a:r>
            <a:r>
              <a:rPr lang="pt-BR" dirty="0"/>
              <a:t> imune adaptativa parece não ter papel fundamental na evolução da infecção para a doença, ela tem papel importante no desenvolvimento de alterações patológicas presentes na LV ativa.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414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olhar no doente e na doença, perguntamos inicialmente se o desenvolvimento da LV e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7720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Analisamos mecanismos </a:t>
            </a:r>
            <a:r>
              <a:rPr lang="pt-BR" dirty="0" err="1"/>
              <a:t>imunopatogenicos</a:t>
            </a:r>
            <a:r>
              <a:rPr lang="pt-BR" dirty="0"/>
              <a:t> no desenvolvimento de glomerulonefrite na LV.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764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Desenvolvemos este estudo porque o Mecanismo ....</a:t>
            </a:r>
          </a:p>
          <a:p>
            <a:r>
              <a:rPr lang="pt-BR" dirty="0"/>
              <a:t>Na LV humana e ...</a:t>
            </a:r>
          </a:p>
          <a:p>
            <a:r>
              <a:rPr lang="pt-BR" dirty="0"/>
              <a:t>Só foi detectado Ag de leishmania no rim quando no hamster a infecção foi induzida com injeção EV de Leishmania. </a:t>
            </a:r>
          </a:p>
          <a:p>
            <a:r>
              <a:rPr lang="pt-BR" dirty="0"/>
              <a:t>Estudamos cães .. 55 </a:t>
            </a:r>
            <a:r>
              <a:rPr lang="pt-BR" dirty="0" err="1"/>
              <a:t>animsi</a:t>
            </a:r>
            <a:r>
              <a:rPr lang="pt-BR" dirty="0"/>
              <a:t> e comparamos com 8 controles não infectados da mesma área endêmica.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4480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ct val="30000"/>
              </a:spcBef>
            </a:pPr>
            <a:r>
              <a:rPr lang="pt-BR" b="0" dirty="0"/>
              <a:t>Por imuno-histoquímica, os depósitos de </a:t>
            </a:r>
          </a:p>
          <a:p>
            <a:pPr algn="just">
              <a:lnSpc>
                <a:spcPct val="120000"/>
              </a:lnSpc>
              <a:spcBef>
                <a:spcPct val="30000"/>
              </a:spcBef>
            </a:pPr>
            <a:r>
              <a:rPr lang="pt-BR" b="0" dirty="0"/>
              <a:t>Por outro lado, as células T CD4 e CD8., ausentes em controles, foram maciçamente encontrados nos cães com LV. </a:t>
            </a:r>
          </a:p>
          <a:p>
            <a:pPr algn="just">
              <a:lnSpc>
                <a:spcPct val="120000"/>
              </a:lnSpc>
              <a:spcBef>
                <a:spcPct val="30000"/>
              </a:spcBef>
            </a:pPr>
            <a:r>
              <a:rPr lang="pt-BR" b="0" dirty="0"/>
              <a:t>Sugerem-se neste </a:t>
            </a:r>
            <a:r>
              <a:rPr lang="pt-BR" b="0" dirty="0" err="1"/>
              <a:t>esutod</a:t>
            </a:r>
            <a:r>
              <a:rPr lang="pt-BR" b="0" dirty="0"/>
              <a:t> que células T, principalmente as CD4</a:t>
            </a:r>
            <a:r>
              <a:rPr lang="pt-BR" b="0" baseline="30000" dirty="0"/>
              <a:t>+</a:t>
            </a:r>
            <a:r>
              <a:rPr lang="pt-BR" b="0" dirty="0"/>
              <a:t> e moléculas de adesão tenham participação importante na patogenia da GN na LV.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0357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Num outro estudo, observamos também que linfócitos T CD4, produzindo interferon gama, estão implicados no desenvolvimento de anemia na LV.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5490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camundongo C57BL/6, a infecção com L. </a:t>
            </a:r>
            <a:r>
              <a:rPr lang="pt-BR" dirty="0" err="1"/>
              <a:t>donovani</a:t>
            </a:r>
            <a:r>
              <a:rPr lang="pt-BR" dirty="0"/>
              <a:t> leva a desenvolvimento de anemia em um mês de infecção. </a:t>
            </a:r>
          </a:p>
          <a:p>
            <a:r>
              <a:rPr lang="pt-BR" dirty="0"/>
              <a:t>Na figura à esquerda, observamos que há ....  E que a esplenectomia. </a:t>
            </a:r>
          </a:p>
          <a:p>
            <a:r>
              <a:rPr lang="pt-BR" dirty="0"/>
              <a:t>Por outro lado, podemos ver pelos dados na figura à direita, que nos camundongos Rag2 negativos, sem linfócitos T maduros, não há queda no numero de </a:t>
            </a:r>
            <a:r>
              <a:rPr lang="pt-BR" dirty="0" err="1"/>
              <a:t>eritroblastos</a:t>
            </a:r>
            <a:r>
              <a:rPr lang="pt-BR" dirty="0"/>
              <a:t> na medula óssea, mostrados comparando a coluna verde do dia 0 quando comparado com a coluna vermelha do dia 28.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774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esses camundongos RAg2 negativos foram recompostos com células T CD4, a anemia se estabelece (dados na terceira coluna) enquanto que se foram utilizadas células T CD4 oriundas de camundongos knockout de Interferon gama, não se desenvolve anemia. </a:t>
            </a:r>
          </a:p>
          <a:p>
            <a:r>
              <a:rPr lang="pt-BR" dirty="0"/>
              <a:t>Esses dados sugerem que 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248B-9AB9-4BAA-835E-D337592ED1AA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4087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Num outro estudo, focamos agora a participação daquele fator de crescimento, IGF-I, no desenvolvimento da anemia.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4417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Vimos anteriormente que nos casos de LV ativa, os níveis de IGF-I estavam baixos. Aqui verificamos sua correlação com a anemia e observamos correlação direta entre níveis de IGF-I e Hemoglobina (na figura da direita).</a:t>
            </a:r>
          </a:p>
          <a:p>
            <a:r>
              <a:rPr lang="pt-BR" dirty="0"/>
              <a:t>Observamos dados semelhantes na LV canina, observando-se níveis baixos de IGF-I nos cães com anemia severa. Vimos também no cão, correlação positiva entre  níveis de IGF-I e Hemoglobina (na figura da direita, abaixo 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3946-3B89-4A3B-83A3-E5F40B476BAA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2422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Analisando o </a:t>
            </a:r>
            <a:r>
              <a:rPr lang="pt-BR" dirty="0" err="1"/>
              <a:t>mielograma</a:t>
            </a:r>
            <a:r>
              <a:rPr lang="pt-BR" dirty="0"/>
              <a:t>, parece que nível baixo de IGF-I leva a </a:t>
            </a:r>
            <a:r>
              <a:rPr lang="pt-BR" dirty="0" err="1"/>
              <a:t>diseritropoese</a:t>
            </a:r>
            <a:r>
              <a:rPr lang="pt-BR" dirty="0"/>
              <a:t>, talvez por inibição do processo de maturação da linhagem </a:t>
            </a:r>
            <a:r>
              <a:rPr lang="pt-BR" dirty="0" err="1"/>
              <a:t>eritroblástica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132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a produção de IGF-I é regulada por certas citocinas, avaliamos níveis de algumas citocinas na LV humana e canina. </a:t>
            </a:r>
          </a:p>
          <a:p>
            <a:r>
              <a:rPr lang="pt-BR" dirty="0"/>
              <a:t>Observamos </a:t>
            </a:r>
            <a:r>
              <a:rPr lang="pt-BR" dirty="0" err="1"/>
              <a:t>TNFalfa</a:t>
            </a:r>
            <a:r>
              <a:rPr lang="pt-BR" dirty="0"/>
              <a:t> elevado em 7 de 19 pacientes. Níveis de citocinas não mostraram correlação com níveis de IGF-I. Mas </a:t>
            </a:r>
            <a:r>
              <a:rPr lang="pt-BR" dirty="0" err="1"/>
              <a:t>inteferon</a:t>
            </a:r>
            <a:r>
              <a:rPr lang="pt-BR" dirty="0"/>
              <a:t> gama e hemoglobina tinham correlação positiva. </a:t>
            </a:r>
          </a:p>
          <a:p>
            <a:r>
              <a:rPr lang="pt-BR" dirty="0"/>
              <a:t>Alteração na produção </a:t>
            </a:r>
            <a:r>
              <a:rPr lang="pt-BR" sz="1200" b="0" dirty="0"/>
              <a:t>de IGF-I na infecção por </a:t>
            </a:r>
            <a:r>
              <a:rPr lang="pt-BR" sz="1200" b="0" i="1" dirty="0"/>
              <a:t>L. </a:t>
            </a:r>
            <a:r>
              <a:rPr lang="pt-BR" sz="1200" b="0" i="1" dirty="0" err="1"/>
              <a:t>infantum</a:t>
            </a:r>
            <a:r>
              <a:rPr lang="pt-BR" sz="1200" b="0" i="1" dirty="0"/>
              <a:t> </a:t>
            </a:r>
            <a:r>
              <a:rPr lang="pt-BR" sz="1200" b="0" dirty="0"/>
              <a:t>não depende de citocinas inflamatórias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27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dados iniciais, mais antigos, relacionados a resposta imune na LV, apontam para essa possibilidade </a:t>
            </a:r>
          </a:p>
          <a:p>
            <a:r>
              <a:rPr lang="pt-BR" dirty="0"/>
              <a:t>Nos órgãos afetados como o baço, vemos uma grande quantidade de parasitos no tecido e resposta imune suprimida. </a:t>
            </a:r>
          </a:p>
          <a:p>
            <a:r>
              <a:rPr lang="pt-BR" dirty="0"/>
              <a:t>Nos pacientes com LV ativa a reação de hipersensibilidade tardia a antígeno de Leishmania está negativa, não se observa proliferação de células mononucleares do sangue periférico (PBMC)  a </a:t>
            </a:r>
            <a:r>
              <a:rPr lang="pt-BR" dirty="0" err="1"/>
              <a:t>fitohemaglutinina</a:t>
            </a:r>
            <a:r>
              <a:rPr lang="pt-BR" dirty="0"/>
              <a:t>. O mesmo ocorre sob estímulo de </a:t>
            </a:r>
            <a:r>
              <a:rPr lang="pt-BR" dirty="0" err="1"/>
              <a:t>ag</a:t>
            </a:r>
            <a:r>
              <a:rPr lang="pt-BR" dirty="0"/>
              <a:t> de Leishmania. </a:t>
            </a:r>
          </a:p>
          <a:p>
            <a:r>
              <a:rPr lang="pt-BR" dirty="0"/>
              <a:t>Esses dados sugeriram a ocorrência de imunossupressão no desenvolvimento da LV ativa.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0506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Nesta aula, espero ter transmitido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4566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Neste dois últimos slides apresento todos os colaboradores, pesquisadores, alunos, que tem acompanhado a trajetória de pesquisa em leishmanioses no nosso laboratório.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893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Agradecemos também o apoio financeiro das instituições de apoio à pesquisa, nacionais e internacionais.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756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na LT, a leishmaniose tegumentar ocorre também por imunossupressão?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986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analisamos a lesão tecidual de LT, observamos um número pequeno, raro de parasito nas lesões. Por outro lado, a reação de hipersensibilidade tardia a antígeno de Leishmania (reação de Montenegro) é positiva que indica a presença de resposta imune mediada por células.</a:t>
            </a:r>
          </a:p>
          <a:p>
            <a:r>
              <a:rPr lang="pt-BR" dirty="0"/>
              <a:t>Portanto, a LT humana parece que se desenvolve não pela imunossupressão.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4A8D0-201B-44F2-A213-5BD02BAD81E9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41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64D41-09CB-4F78-9772-919B875CF1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4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1DD62-5487-462D-8EDE-9B8D0DC069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24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82DD3-F762-47B7-951C-2D14ED9B97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8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6AEC4-F719-45A9-ABAD-F80A7EA19C1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7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5257-F9B3-465E-A575-273E2CF8B0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2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EF31-AC10-42A1-9FF4-AABEEDB876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05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72023-1A41-4127-BF1A-8102A97C81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20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59F4-DF7A-4D01-865C-7D2ED7AC43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24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0ECE9-8505-4898-A12F-D313900E29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05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8D91F-FFD3-4AFD-93D4-026C9AEB5B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48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42CA5-CF08-4CE8-A09A-8BB86E5E03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7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EFD7C-24A8-40F7-AAC2-9503FD10F2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7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DE5752-9180-4836-974A-2F1CB1E765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wmf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wmf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26.png"/><Relationship Id="rId2" Type="http://schemas.microsoft.com/office/2007/relationships/media" Target="../media/media2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2.jpe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wmf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jpe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emf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17" Type="http://schemas.openxmlformats.org/officeDocument/2006/relationships/image" Target="../media/image3.png"/><Relationship Id="rId2" Type="http://schemas.openxmlformats.org/officeDocument/2006/relationships/audio" Target="../media/media42.m4a"/><Relationship Id="rId16" Type="http://schemas.openxmlformats.org/officeDocument/2006/relationships/hyperlink" Target="https://youtu.be/dlz3q3Bq5B4" TargetMode="External"/><Relationship Id="rId1" Type="http://schemas.microsoft.com/office/2007/relationships/media" Target="../media/media42.m4a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audio" Target="../media/media64.m4a"/><Relationship Id="rId7" Type="http://schemas.openxmlformats.org/officeDocument/2006/relationships/image" Target="../media/image104.png"/><Relationship Id="rId12" Type="http://schemas.openxmlformats.org/officeDocument/2006/relationships/image" Target="../media/image108.jpeg"/><Relationship Id="rId2" Type="http://schemas.microsoft.com/office/2007/relationships/media" Target="../media/media64.m4a"/><Relationship Id="rId1" Type="http://schemas.openxmlformats.org/officeDocument/2006/relationships/tags" Target="../tags/tag1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notesSlide" Target="../notesSlides/notesSlide64.xml"/><Relationship Id="rId10" Type="http://schemas.openxmlformats.org/officeDocument/2006/relationships/image" Target="../media/image10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109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65.xml"/><Relationship Id="rId9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53952"/>
            <a:ext cx="7519987" cy="1143000"/>
          </a:xfrm>
        </p:spPr>
        <p:txBody>
          <a:bodyPr/>
          <a:lstStyle/>
          <a:p>
            <a:pPr eaLnBrk="1" hangingPunct="1"/>
            <a:r>
              <a:rPr lang="en-US" alt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200" dirty="0" err="1">
                <a:latin typeface="Arial" pitchFamily="34" charset="0"/>
                <a:cs typeface="Arial" pitchFamily="34" charset="0"/>
              </a:rPr>
              <a:t>Aspectos</a:t>
            </a:r>
            <a:r>
              <a:rPr lang="en-US" alt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200" dirty="0" err="1">
                <a:latin typeface="Arial" pitchFamily="34" charset="0"/>
                <a:cs typeface="Arial" pitchFamily="34" charset="0"/>
              </a:rPr>
              <a:t>imunopatogênicos</a:t>
            </a:r>
            <a:r>
              <a:rPr lang="en-US" altLang="pt-BR" sz="3200" dirty="0">
                <a:latin typeface="Arial" pitchFamily="34" charset="0"/>
                <a:cs typeface="Arial" pitchFamily="34" charset="0"/>
              </a:rPr>
              <a:t> das </a:t>
            </a:r>
            <a:r>
              <a:rPr lang="en-US" altLang="pt-BR" sz="3200" dirty="0" err="1">
                <a:latin typeface="Arial" pitchFamily="34" charset="0"/>
                <a:cs typeface="Arial" pitchFamily="34" charset="0"/>
              </a:rPr>
              <a:t>leishmanioses</a:t>
            </a:r>
            <a:r>
              <a:rPr lang="en-US" altLang="pt-BR" sz="3200" dirty="0">
                <a:latin typeface="Arial" pitchFamily="34" charset="0"/>
                <a:cs typeface="Arial" pitchFamily="34" charset="0"/>
              </a:rPr>
              <a:t> </a:t>
            </a:r>
            <a:endParaRPr lang="pt-BR" altLang="ja-JP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651250" y="3284984"/>
            <a:ext cx="1920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chemeClr val="accent2"/>
                </a:solidFill>
                <a:latin typeface="Arial" pitchFamily="34" charset="0"/>
              </a:rPr>
              <a:t>Hiro Goto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03969" y="4077072"/>
            <a:ext cx="75124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Arial" pitchFamily="34" charset="0"/>
              </a:rPr>
              <a:t>Instituto de Medicina Tropical de São Paulo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Arial" pitchFamily="34" charset="0"/>
              </a:rPr>
              <a:t>Laboratório de </a:t>
            </a:r>
            <a:r>
              <a:rPr lang="pt-BR" altLang="pt-BR" sz="2800" dirty="0" err="1">
                <a:latin typeface="Arial" pitchFamily="34" charset="0"/>
              </a:rPr>
              <a:t>Soroepidemiologia</a:t>
            </a:r>
            <a:r>
              <a:rPr lang="pt-BR" altLang="pt-BR" sz="2800" dirty="0">
                <a:latin typeface="Arial" pitchFamily="34" charset="0"/>
              </a:rPr>
              <a:t> e </a:t>
            </a:r>
            <a:r>
              <a:rPr lang="pt-BR" altLang="pt-BR" sz="2800" dirty="0" err="1">
                <a:latin typeface="Arial" pitchFamily="34" charset="0"/>
              </a:rPr>
              <a:t>Imunobiologia</a:t>
            </a:r>
            <a:endParaRPr lang="pt-BR" altLang="pt-BR" sz="2800" dirty="0">
              <a:latin typeface="Arial" pitchFamily="34" charset="0"/>
            </a:endParaRPr>
          </a:p>
        </p:txBody>
      </p:sp>
      <p:pic>
        <p:nvPicPr>
          <p:cNvPr id="2053" name="Picture 39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253124"/>
            <a:ext cx="15335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logousp cópia2"/>
          <p:cNvPicPr>
            <a:picLocks noChangeAspect="1" noChangeArrowheads="1"/>
          </p:cNvPicPr>
          <p:nvPr/>
        </p:nvPicPr>
        <p:blipFill>
          <a:blip r:embed="rId6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2" y="185081"/>
            <a:ext cx="132715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90ECEB7-C845-4517-841E-9D09679CB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pic>
        <p:nvPicPr>
          <p:cNvPr id="46082" name="Picture 2" descr="FMUSP">
            <a:extLst>
              <a:ext uri="{FF2B5EF4-FFF2-40B4-BE49-F238E27FC236}">
                <a16:creationId xmlns:a16="http://schemas.microsoft.com/office/drawing/2014/main" id="{CAF71FB3-ED09-499A-BC4B-C7851736D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3" y="446736"/>
            <a:ext cx="27622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7"/>
    </mc:Choice>
    <mc:Fallback xmlns="">
      <p:transition spd="slow" advTm="2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DC0FC-399A-497D-800B-C7080DE5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4351868"/>
            <a:ext cx="7791980" cy="1417108"/>
          </a:xfrm>
        </p:spPr>
        <p:txBody>
          <a:bodyPr/>
          <a:lstStyle/>
          <a:p>
            <a:r>
              <a:rPr lang="pt-BR" sz="3200" dirty="0"/>
              <a:t>Resposta imune em modelos experimentais de leishmanioses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8C224B2-25E1-4FF9-831D-254D58FE9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2"/>
    </mc:Choice>
    <mc:Fallback xmlns="">
      <p:transition spd="slow" advTm="2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Hiro\Etc\LinhagensIsogenic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05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254000"/>
            <a:ext cx="8458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altLang="pt-BR" b="1">
                <a:solidFill>
                  <a:schemeClr val="accent2"/>
                </a:solidFill>
                <a:latin typeface="Arial" panose="020B0604020202020204" pitchFamily="34" charset="0"/>
              </a:rPr>
              <a:t>Marco no estudo da imunologia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altLang="pt-BR" b="1">
                <a:solidFill>
                  <a:schemeClr val="accent2"/>
                </a:solidFill>
                <a:latin typeface="Arial" panose="020B0604020202020204" pitchFamily="34" charset="0"/>
              </a:rPr>
              <a:t>Aparecimento de linhagens de camundongos isogênicos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84FA00B-920A-4430-AB84-8CCB2D364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6"/>
    </mc:Choice>
    <mc:Fallback xmlns="">
      <p:transition spd="slow" advTm="4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7"/>
          <p:cNvGrpSpPr>
            <a:grpSpLocks/>
          </p:cNvGrpSpPr>
          <p:nvPr/>
        </p:nvGrpSpPr>
        <p:grpSpPr bwMode="auto">
          <a:xfrm>
            <a:off x="1828800" y="1574800"/>
            <a:ext cx="5867400" cy="4140200"/>
            <a:chOff x="1152" y="1184"/>
            <a:chExt cx="3696" cy="2608"/>
          </a:xfrm>
        </p:grpSpPr>
        <p:pic>
          <p:nvPicPr>
            <p:cNvPr id="4101" name="Picture 2" descr="C:\magdoc\Lectures\ICB\Lectures\EnfBMI4682001\nud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184"/>
              <a:ext cx="3696" cy="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3"/>
            <p:cNvSpPr txBox="1">
              <a:spLocks noChangeArrowheads="1"/>
            </p:cNvSpPr>
            <p:nvPr/>
          </p:nvSpPr>
          <p:spPr bwMode="auto">
            <a:xfrm>
              <a:off x="1533" y="3504"/>
              <a:ext cx="7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b="1"/>
                <a:t>Normal</a:t>
              </a:r>
            </a:p>
          </p:txBody>
        </p:sp>
        <p:sp>
          <p:nvSpPr>
            <p:cNvPr id="4103" name="Text Box 4"/>
            <p:cNvSpPr txBox="1">
              <a:spLocks noChangeArrowheads="1"/>
            </p:cNvSpPr>
            <p:nvPr/>
          </p:nvSpPr>
          <p:spPr bwMode="auto">
            <a:xfrm>
              <a:off x="3191" y="3504"/>
              <a:ext cx="10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b="1"/>
                <a:t>Nu- atímico</a:t>
              </a:r>
            </a:p>
          </p:txBody>
        </p:sp>
      </p:grp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581894" y="457200"/>
            <a:ext cx="5942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Uso de camundongos mutantes, transgênicos, “knockout”, “</a:t>
            </a:r>
            <a:r>
              <a:rPr lang="pt-BR" altLang="pt-BR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knockin</a:t>
            </a: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”, ...</a:t>
            </a:r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695325" y="6096000"/>
            <a:ext cx="806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accent2"/>
                </a:solidFill>
                <a:latin typeface="Arial" panose="020B0604020202020204" pitchFamily="34" charset="0"/>
              </a:rPr>
              <a:t>Definição da participação de linfócitos T na imunidade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B9DE172-8B8A-4CE2-A1B4-B48E311A1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3"/>
    </mc:Choice>
    <mc:Fallback xmlns="">
      <p:transition spd="slow" advTm="2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981200" y="2965450"/>
            <a:ext cx="556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pt-BR" altLang="pt-BR" sz="3200" i="1">
              <a:solidFill>
                <a:srgbClr val="990099"/>
              </a:solidFill>
              <a:latin typeface="Arial" panose="020B0604020202020204" pitchFamily="34" charset="0"/>
              <a:ea typeface="?? ?????" charset="-12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339752" y="2314575"/>
            <a:ext cx="47577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pt-BR" altLang="pt-BR" b="1" dirty="0">
                <a:solidFill>
                  <a:schemeClr val="accent2"/>
                </a:solidFill>
                <a:latin typeface="Arial" panose="020B0604020202020204" pitchFamily="34" charset="0"/>
                <a:ea typeface="?? ?????" charset="-128"/>
              </a:rPr>
              <a:t>BALB/c e DBA/2	- suscetíveis</a:t>
            </a:r>
          </a:p>
          <a:p>
            <a:pPr>
              <a:lnSpc>
                <a:spcPct val="140000"/>
              </a:lnSpc>
            </a:pPr>
            <a:r>
              <a:rPr lang="pt-BR" altLang="pt-BR" b="1" dirty="0">
                <a:solidFill>
                  <a:schemeClr val="accent2"/>
                </a:solidFill>
                <a:latin typeface="Arial" panose="020B0604020202020204" pitchFamily="34" charset="0"/>
                <a:ea typeface="?? ?????" charset="-128"/>
              </a:rPr>
              <a:t>C57BL/6 e CBA	- resistentes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2938463" y="1325563"/>
            <a:ext cx="33861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3200" i="1">
                <a:solidFill>
                  <a:srgbClr val="990099"/>
                </a:solidFill>
                <a:latin typeface="Arial" panose="020B0604020202020204" pitchFamily="34" charset="0"/>
                <a:ea typeface="?? ?????" charset="-128"/>
              </a:rPr>
              <a:t>Leishmania major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331640" y="3933056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Pesquisas geradas por pesquisadores de países desenvolvidos nos EUA e Europa.</a:t>
            </a:r>
          </a:p>
          <a:p>
            <a:pPr>
              <a:spcBef>
                <a:spcPts val="1200"/>
              </a:spcBef>
            </a:pPr>
            <a:r>
              <a:rPr lang="pt-BR" dirty="0"/>
              <a:t>Pesquisa de imunologia de leishmaniose cutânea experimental tornou-se interessante para estudo do sistema imune propriamente dito.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164A9E5-BAA1-4281-9509-DF841305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29"/>
    </mc:Choice>
    <mc:Fallback xmlns="">
      <p:transition spd="slow" advTm="5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3"/>
          <p:cNvGrpSpPr>
            <a:grpSpLocks/>
          </p:cNvGrpSpPr>
          <p:nvPr/>
        </p:nvGrpSpPr>
        <p:grpSpPr bwMode="auto">
          <a:xfrm>
            <a:off x="7938" y="76200"/>
            <a:ext cx="8890000" cy="6515100"/>
            <a:chOff x="5" y="48"/>
            <a:chExt cx="5600" cy="4104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96" y="1098"/>
              <a:ext cx="851" cy="1348"/>
              <a:chOff x="432" y="1670"/>
              <a:chExt cx="836" cy="1465"/>
            </a:xfrm>
          </p:grpSpPr>
          <p:grpSp>
            <p:nvGrpSpPr>
              <p:cNvPr id="6318" name="Group 4"/>
              <p:cNvGrpSpPr>
                <a:grpSpLocks/>
              </p:cNvGrpSpPr>
              <p:nvPr/>
            </p:nvGrpSpPr>
            <p:grpSpPr bwMode="auto">
              <a:xfrm>
                <a:off x="536" y="2164"/>
                <a:ext cx="546" cy="616"/>
                <a:chOff x="1012" y="2164"/>
                <a:chExt cx="546" cy="616"/>
              </a:xfrm>
            </p:grpSpPr>
            <p:sp>
              <p:nvSpPr>
                <p:cNvPr id="6322" name="Oval 5"/>
                <p:cNvSpPr>
                  <a:spLocks noChangeArrowheads="1"/>
                </p:cNvSpPr>
                <p:nvPr/>
              </p:nvSpPr>
              <p:spPr bwMode="auto">
                <a:xfrm>
                  <a:off x="1012" y="2164"/>
                  <a:ext cx="546" cy="616"/>
                </a:xfrm>
                <a:prstGeom prst="ellipse">
                  <a:avLst/>
                </a:prstGeom>
                <a:solidFill>
                  <a:srgbClr val="C1CE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323" name="Oval 6"/>
                <p:cNvSpPr>
                  <a:spLocks noChangeArrowheads="1"/>
                </p:cNvSpPr>
                <p:nvPr/>
              </p:nvSpPr>
              <p:spPr bwMode="auto">
                <a:xfrm>
                  <a:off x="1140" y="2260"/>
                  <a:ext cx="375" cy="424"/>
                </a:xfrm>
                <a:prstGeom prst="ellipse">
                  <a:avLst/>
                </a:prstGeom>
                <a:solidFill>
                  <a:srgbClr val="9234DB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6319" name="Rectangle 7"/>
              <p:cNvSpPr>
                <a:spLocks noChangeArrowheads="1"/>
              </p:cNvSpPr>
              <p:nvPr/>
            </p:nvSpPr>
            <p:spPr bwMode="auto">
              <a:xfrm>
                <a:off x="432" y="2822"/>
                <a:ext cx="603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pt-BR" altLang="pt-BR" b="1">
                    <a:solidFill>
                      <a:srgbClr val="008000"/>
                    </a:solidFill>
                    <a:latin typeface="Arial" panose="020B0604020202020204" pitchFamily="34" charset="0"/>
                    <a:ea typeface="?? ?????" charset="-128"/>
                  </a:rPr>
                  <a:t>CD8+</a:t>
                </a:r>
              </a:p>
            </p:txBody>
          </p:sp>
          <p:sp>
            <p:nvSpPr>
              <p:cNvPr id="6320" name="Rectangle 8"/>
              <p:cNvSpPr>
                <a:spLocks noChangeArrowheads="1"/>
              </p:cNvSpPr>
              <p:nvPr/>
            </p:nvSpPr>
            <p:spPr bwMode="auto">
              <a:xfrm>
                <a:off x="773" y="1670"/>
                <a:ext cx="495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pt-BR" altLang="pt-BR" b="1">
                    <a:solidFill>
                      <a:srgbClr val="008000"/>
                    </a:solidFill>
                    <a:latin typeface="Arial" panose="020B0604020202020204" pitchFamily="34" charset="0"/>
                    <a:ea typeface="?? ?????" charset="-128"/>
                  </a:rPr>
                  <a:t>IFN</a:t>
                </a:r>
                <a:r>
                  <a:rPr lang="pt-BR" altLang="pt-BR" b="1">
                    <a:solidFill>
                      <a:srgbClr val="008000"/>
                    </a:solidFill>
                    <a:latin typeface="Symbol" panose="05050102010706020507" pitchFamily="18" charset="2"/>
                    <a:ea typeface="?? ?????" charset="-128"/>
                  </a:rPr>
                  <a:t>g</a:t>
                </a:r>
              </a:p>
            </p:txBody>
          </p:sp>
          <p:sp>
            <p:nvSpPr>
              <p:cNvPr id="6321" name="Line 9"/>
              <p:cNvSpPr>
                <a:spLocks noChangeShapeType="1"/>
              </p:cNvSpPr>
              <p:nvPr/>
            </p:nvSpPr>
            <p:spPr bwMode="auto">
              <a:xfrm flipV="1">
                <a:off x="915" y="1920"/>
                <a:ext cx="127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148" name="Rectangle 11"/>
            <p:cNvSpPr>
              <a:spLocks noChangeArrowheads="1"/>
            </p:cNvSpPr>
            <p:nvPr/>
          </p:nvSpPr>
          <p:spPr bwMode="auto">
            <a:xfrm>
              <a:off x="2662" y="3792"/>
              <a:ext cx="9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339933"/>
                  </a:solidFill>
                  <a:latin typeface="Arial" panose="020B0604020202020204" pitchFamily="34" charset="0"/>
                  <a:ea typeface="?? ?????" charset="-128"/>
                </a:rPr>
                <a:t>CD4+TH0</a:t>
              </a:r>
            </a:p>
          </p:txBody>
        </p:sp>
        <p:grpSp>
          <p:nvGrpSpPr>
            <p:cNvPr id="6149" name="Group 12"/>
            <p:cNvGrpSpPr>
              <a:grpSpLocks/>
            </p:cNvGrpSpPr>
            <p:nvPr/>
          </p:nvGrpSpPr>
          <p:grpSpPr bwMode="auto">
            <a:xfrm>
              <a:off x="1934" y="1143"/>
              <a:ext cx="708" cy="134"/>
              <a:chOff x="2414" y="1300"/>
              <a:chExt cx="679" cy="140"/>
            </a:xfrm>
          </p:grpSpPr>
          <p:sp>
            <p:nvSpPr>
              <p:cNvPr id="6315" name="Oval 13"/>
              <p:cNvSpPr>
                <a:spLocks noChangeArrowheads="1"/>
              </p:cNvSpPr>
              <p:nvPr/>
            </p:nvSpPr>
            <p:spPr bwMode="auto">
              <a:xfrm>
                <a:off x="2717" y="1300"/>
                <a:ext cx="376" cy="88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16" name="Line 14"/>
              <p:cNvSpPr>
                <a:spLocks noChangeShapeType="1"/>
              </p:cNvSpPr>
              <p:nvPr/>
            </p:nvSpPr>
            <p:spPr bwMode="auto">
              <a:xfrm flipH="1">
                <a:off x="2414" y="1344"/>
                <a:ext cx="299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17" name="Oval 15"/>
              <p:cNvSpPr>
                <a:spLocks noChangeArrowheads="1"/>
              </p:cNvSpPr>
              <p:nvPr/>
            </p:nvSpPr>
            <p:spPr bwMode="auto">
              <a:xfrm>
                <a:off x="2845" y="1300"/>
                <a:ext cx="76" cy="40"/>
              </a:xfrm>
              <a:prstGeom prst="ellipse">
                <a:avLst/>
              </a:prstGeom>
              <a:solidFill>
                <a:srgbClr val="474747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150" name="Group 29"/>
            <p:cNvGrpSpPr>
              <a:grpSpLocks/>
            </p:cNvGrpSpPr>
            <p:nvPr/>
          </p:nvGrpSpPr>
          <p:grpSpPr bwMode="auto">
            <a:xfrm>
              <a:off x="1458" y="1437"/>
              <a:ext cx="628" cy="544"/>
              <a:chOff x="1958" y="1607"/>
              <a:chExt cx="603" cy="567"/>
            </a:xfrm>
          </p:grpSpPr>
          <p:sp>
            <p:nvSpPr>
              <p:cNvPr id="6313" name="Freeform 30"/>
              <p:cNvSpPr>
                <a:spLocks/>
              </p:cNvSpPr>
              <p:nvPr/>
            </p:nvSpPr>
            <p:spPr bwMode="auto">
              <a:xfrm>
                <a:off x="1958" y="1607"/>
                <a:ext cx="603" cy="567"/>
              </a:xfrm>
              <a:custGeom>
                <a:avLst/>
                <a:gdLst>
                  <a:gd name="T0" fmla="*/ 274 w 603"/>
                  <a:gd name="T1" fmla="*/ 0 h 567"/>
                  <a:gd name="T2" fmla="*/ 210 w 603"/>
                  <a:gd name="T3" fmla="*/ 0 h 567"/>
                  <a:gd name="T4" fmla="*/ 140 w 603"/>
                  <a:gd name="T5" fmla="*/ 32 h 567"/>
                  <a:gd name="T6" fmla="*/ 105 w 603"/>
                  <a:gd name="T7" fmla="*/ 71 h 567"/>
                  <a:gd name="T8" fmla="*/ 64 w 603"/>
                  <a:gd name="T9" fmla="*/ 125 h 567"/>
                  <a:gd name="T10" fmla="*/ 28 w 603"/>
                  <a:gd name="T11" fmla="*/ 164 h 567"/>
                  <a:gd name="T12" fmla="*/ 7 w 603"/>
                  <a:gd name="T13" fmla="*/ 220 h 567"/>
                  <a:gd name="T14" fmla="*/ 0 w 603"/>
                  <a:gd name="T15" fmla="*/ 268 h 567"/>
                  <a:gd name="T16" fmla="*/ 0 w 603"/>
                  <a:gd name="T17" fmla="*/ 322 h 567"/>
                  <a:gd name="T18" fmla="*/ 21 w 603"/>
                  <a:gd name="T19" fmla="*/ 361 h 567"/>
                  <a:gd name="T20" fmla="*/ 64 w 603"/>
                  <a:gd name="T21" fmla="*/ 394 h 567"/>
                  <a:gd name="T22" fmla="*/ 105 w 603"/>
                  <a:gd name="T23" fmla="*/ 409 h 567"/>
                  <a:gd name="T24" fmla="*/ 126 w 603"/>
                  <a:gd name="T25" fmla="*/ 456 h 567"/>
                  <a:gd name="T26" fmla="*/ 161 w 603"/>
                  <a:gd name="T27" fmla="*/ 496 h 567"/>
                  <a:gd name="T28" fmla="*/ 210 w 603"/>
                  <a:gd name="T29" fmla="*/ 519 h 567"/>
                  <a:gd name="T30" fmla="*/ 267 w 603"/>
                  <a:gd name="T31" fmla="*/ 543 h 567"/>
                  <a:gd name="T32" fmla="*/ 322 w 603"/>
                  <a:gd name="T33" fmla="*/ 551 h 567"/>
                  <a:gd name="T34" fmla="*/ 379 w 603"/>
                  <a:gd name="T35" fmla="*/ 558 h 567"/>
                  <a:gd name="T36" fmla="*/ 420 w 603"/>
                  <a:gd name="T37" fmla="*/ 566 h 567"/>
                  <a:gd name="T38" fmla="*/ 462 w 603"/>
                  <a:gd name="T39" fmla="*/ 566 h 567"/>
                  <a:gd name="T40" fmla="*/ 504 w 603"/>
                  <a:gd name="T41" fmla="*/ 519 h 567"/>
                  <a:gd name="T42" fmla="*/ 532 w 603"/>
                  <a:gd name="T43" fmla="*/ 464 h 567"/>
                  <a:gd name="T44" fmla="*/ 559 w 603"/>
                  <a:gd name="T45" fmla="*/ 409 h 567"/>
                  <a:gd name="T46" fmla="*/ 574 w 603"/>
                  <a:gd name="T47" fmla="*/ 355 h 567"/>
                  <a:gd name="T48" fmla="*/ 582 w 603"/>
                  <a:gd name="T49" fmla="*/ 307 h 567"/>
                  <a:gd name="T50" fmla="*/ 589 w 603"/>
                  <a:gd name="T51" fmla="*/ 259 h 567"/>
                  <a:gd name="T52" fmla="*/ 602 w 603"/>
                  <a:gd name="T53" fmla="*/ 204 h 567"/>
                  <a:gd name="T54" fmla="*/ 589 w 603"/>
                  <a:gd name="T55" fmla="*/ 158 h 567"/>
                  <a:gd name="T56" fmla="*/ 532 w 603"/>
                  <a:gd name="T57" fmla="*/ 110 h 567"/>
                  <a:gd name="T58" fmla="*/ 489 w 603"/>
                  <a:gd name="T59" fmla="*/ 79 h 567"/>
                  <a:gd name="T60" fmla="*/ 420 w 603"/>
                  <a:gd name="T61" fmla="*/ 46 h 567"/>
                  <a:gd name="T62" fmla="*/ 349 w 603"/>
                  <a:gd name="T63" fmla="*/ 40 h 567"/>
                  <a:gd name="T64" fmla="*/ 309 w 603"/>
                  <a:gd name="T65" fmla="*/ 40 h 567"/>
                  <a:gd name="T66" fmla="*/ 286 w 603"/>
                  <a:gd name="T67" fmla="*/ 25 h 5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3"/>
                  <a:gd name="T103" fmla="*/ 0 h 567"/>
                  <a:gd name="T104" fmla="*/ 603 w 603"/>
                  <a:gd name="T105" fmla="*/ 567 h 5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3" h="567">
                    <a:moveTo>
                      <a:pt x="286" y="25"/>
                    </a:moveTo>
                    <a:lnTo>
                      <a:pt x="274" y="0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69" y="15"/>
                    </a:lnTo>
                    <a:lnTo>
                      <a:pt x="140" y="32"/>
                    </a:lnTo>
                    <a:lnTo>
                      <a:pt x="119" y="46"/>
                    </a:lnTo>
                    <a:lnTo>
                      <a:pt x="105" y="71"/>
                    </a:lnTo>
                    <a:lnTo>
                      <a:pt x="84" y="94"/>
                    </a:lnTo>
                    <a:lnTo>
                      <a:pt x="64" y="125"/>
                    </a:lnTo>
                    <a:lnTo>
                      <a:pt x="42" y="141"/>
                    </a:lnTo>
                    <a:lnTo>
                      <a:pt x="28" y="164"/>
                    </a:lnTo>
                    <a:lnTo>
                      <a:pt x="21" y="189"/>
                    </a:lnTo>
                    <a:lnTo>
                      <a:pt x="7" y="220"/>
                    </a:lnTo>
                    <a:lnTo>
                      <a:pt x="0" y="243"/>
                    </a:lnTo>
                    <a:lnTo>
                      <a:pt x="0" y="268"/>
                    </a:lnTo>
                    <a:lnTo>
                      <a:pt x="0" y="299"/>
                    </a:lnTo>
                    <a:lnTo>
                      <a:pt x="0" y="322"/>
                    </a:lnTo>
                    <a:lnTo>
                      <a:pt x="0" y="346"/>
                    </a:lnTo>
                    <a:lnTo>
                      <a:pt x="21" y="361"/>
                    </a:lnTo>
                    <a:lnTo>
                      <a:pt x="42" y="378"/>
                    </a:lnTo>
                    <a:lnTo>
                      <a:pt x="64" y="394"/>
                    </a:lnTo>
                    <a:lnTo>
                      <a:pt x="84" y="394"/>
                    </a:lnTo>
                    <a:lnTo>
                      <a:pt x="105" y="409"/>
                    </a:lnTo>
                    <a:lnTo>
                      <a:pt x="119" y="433"/>
                    </a:lnTo>
                    <a:lnTo>
                      <a:pt x="126" y="456"/>
                    </a:lnTo>
                    <a:lnTo>
                      <a:pt x="147" y="473"/>
                    </a:lnTo>
                    <a:lnTo>
                      <a:pt x="161" y="496"/>
                    </a:lnTo>
                    <a:lnTo>
                      <a:pt x="181" y="512"/>
                    </a:lnTo>
                    <a:lnTo>
                      <a:pt x="210" y="519"/>
                    </a:lnTo>
                    <a:lnTo>
                      <a:pt x="238" y="535"/>
                    </a:lnTo>
                    <a:lnTo>
                      <a:pt x="267" y="543"/>
                    </a:lnTo>
                    <a:lnTo>
                      <a:pt x="294" y="551"/>
                    </a:lnTo>
                    <a:lnTo>
                      <a:pt x="322" y="551"/>
                    </a:lnTo>
                    <a:lnTo>
                      <a:pt x="349" y="558"/>
                    </a:lnTo>
                    <a:lnTo>
                      <a:pt x="379" y="558"/>
                    </a:lnTo>
                    <a:lnTo>
                      <a:pt x="399" y="566"/>
                    </a:lnTo>
                    <a:lnTo>
                      <a:pt x="420" y="566"/>
                    </a:lnTo>
                    <a:lnTo>
                      <a:pt x="441" y="566"/>
                    </a:lnTo>
                    <a:lnTo>
                      <a:pt x="462" y="566"/>
                    </a:lnTo>
                    <a:lnTo>
                      <a:pt x="489" y="543"/>
                    </a:lnTo>
                    <a:lnTo>
                      <a:pt x="504" y="519"/>
                    </a:lnTo>
                    <a:lnTo>
                      <a:pt x="518" y="487"/>
                    </a:lnTo>
                    <a:lnTo>
                      <a:pt x="532" y="464"/>
                    </a:lnTo>
                    <a:lnTo>
                      <a:pt x="546" y="440"/>
                    </a:lnTo>
                    <a:lnTo>
                      <a:pt x="559" y="409"/>
                    </a:lnTo>
                    <a:lnTo>
                      <a:pt x="566" y="386"/>
                    </a:lnTo>
                    <a:lnTo>
                      <a:pt x="574" y="355"/>
                    </a:lnTo>
                    <a:lnTo>
                      <a:pt x="574" y="330"/>
                    </a:lnTo>
                    <a:lnTo>
                      <a:pt x="582" y="307"/>
                    </a:lnTo>
                    <a:lnTo>
                      <a:pt x="582" y="282"/>
                    </a:lnTo>
                    <a:lnTo>
                      <a:pt x="589" y="259"/>
                    </a:lnTo>
                    <a:lnTo>
                      <a:pt x="602" y="228"/>
                    </a:lnTo>
                    <a:lnTo>
                      <a:pt x="602" y="204"/>
                    </a:lnTo>
                    <a:lnTo>
                      <a:pt x="602" y="181"/>
                    </a:lnTo>
                    <a:lnTo>
                      <a:pt x="589" y="158"/>
                    </a:lnTo>
                    <a:lnTo>
                      <a:pt x="559" y="125"/>
                    </a:lnTo>
                    <a:lnTo>
                      <a:pt x="532" y="110"/>
                    </a:lnTo>
                    <a:lnTo>
                      <a:pt x="511" y="94"/>
                    </a:lnTo>
                    <a:lnTo>
                      <a:pt x="489" y="79"/>
                    </a:lnTo>
                    <a:lnTo>
                      <a:pt x="448" y="63"/>
                    </a:lnTo>
                    <a:lnTo>
                      <a:pt x="420" y="46"/>
                    </a:lnTo>
                    <a:lnTo>
                      <a:pt x="391" y="46"/>
                    </a:lnTo>
                    <a:lnTo>
                      <a:pt x="349" y="40"/>
                    </a:lnTo>
                    <a:lnTo>
                      <a:pt x="329" y="40"/>
                    </a:lnTo>
                    <a:lnTo>
                      <a:pt x="309" y="40"/>
                    </a:lnTo>
                    <a:lnTo>
                      <a:pt x="279" y="23"/>
                    </a:lnTo>
                    <a:lnTo>
                      <a:pt x="286" y="25"/>
                    </a:lnTo>
                  </a:path>
                </a:pathLst>
              </a:custGeom>
              <a:solidFill>
                <a:srgbClr val="D49F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14" name="Oval 31"/>
              <p:cNvSpPr>
                <a:spLocks noChangeArrowheads="1"/>
              </p:cNvSpPr>
              <p:nvPr/>
            </p:nvSpPr>
            <p:spPr bwMode="auto">
              <a:xfrm>
                <a:off x="2077" y="1780"/>
                <a:ext cx="333" cy="232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6151" name="Oval 32"/>
            <p:cNvSpPr>
              <a:spLocks noChangeArrowheads="1"/>
            </p:cNvSpPr>
            <p:nvPr/>
          </p:nvSpPr>
          <p:spPr bwMode="auto">
            <a:xfrm>
              <a:off x="1849" y="1529"/>
              <a:ext cx="60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152" name="Oval 33"/>
            <p:cNvSpPr>
              <a:spLocks noChangeArrowheads="1"/>
            </p:cNvSpPr>
            <p:nvPr/>
          </p:nvSpPr>
          <p:spPr bwMode="auto">
            <a:xfrm>
              <a:off x="1938" y="1759"/>
              <a:ext cx="65" cy="4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153" name="Oval 34"/>
            <p:cNvSpPr>
              <a:spLocks noChangeArrowheads="1"/>
            </p:cNvSpPr>
            <p:nvPr/>
          </p:nvSpPr>
          <p:spPr bwMode="auto">
            <a:xfrm>
              <a:off x="1749" y="1856"/>
              <a:ext cx="48" cy="4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6154" name="Group 35"/>
            <p:cNvGrpSpPr>
              <a:grpSpLocks/>
            </p:cNvGrpSpPr>
            <p:nvPr/>
          </p:nvGrpSpPr>
          <p:grpSpPr bwMode="auto">
            <a:xfrm>
              <a:off x="4037" y="1391"/>
              <a:ext cx="628" cy="544"/>
              <a:chOff x="4430" y="1559"/>
              <a:chExt cx="602" cy="567"/>
            </a:xfrm>
          </p:grpSpPr>
          <p:sp>
            <p:nvSpPr>
              <p:cNvPr id="6296" name="Oval 36"/>
              <p:cNvSpPr>
                <a:spLocks noChangeArrowheads="1"/>
              </p:cNvSpPr>
              <p:nvPr/>
            </p:nvSpPr>
            <p:spPr bwMode="auto">
              <a:xfrm>
                <a:off x="4677" y="1996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6297" name="Group 37"/>
              <p:cNvGrpSpPr>
                <a:grpSpLocks/>
              </p:cNvGrpSpPr>
              <p:nvPr/>
            </p:nvGrpSpPr>
            <p:grpSpPr bwMode="auto">
              <a:xfrm>
                <a:off x="4430" y="1559"/>
                <a:ext cx="602" cy="567"/>
                <a:chOff x="4430" y="1559"/>
                <a:chExt cx="602" cy="567"/>
              </a:xfrm>
            </p:grpSpPr>
            <p:sp>
              <p:nvSpPr>
                <p:cNvPr id="6311" name="Freeform 38"/>
                <p:cNvSpPr>
                  <a:spLocks/>
                </p:cNvSpPr>
                <p:nvPr/>
              </p:nvSpPr>
              <p:spPr bwMode="auto">
                <a:xfrm>
                  <a:off x="4430" y="1559"/>
                  <a:ext cx="602" cy="567"/>
                </a:xfrm>
                <a:custGeom>
                  <a:avLst/>
                  <a:gdLst>
                    <a:gd name="T0" fmla="*/ 273 w 602"/>
                    <a:gd name="T1" fmla="*/ 0 h 567"/>
                    <a:gd name="T2" fmla="*/ 210 w 602"/>
                    <a:gd name="T3" fmla="*/ 0 h 567"/>
                    <a:gd name="T4" fmla="*/ 139 w 602"/>
                    <a:gd name="T5" fmla="*/ 32 h 567"/>
                    <a:gd name="T6" fmla="*/ 105 w 602"/>
                    <a:gd name="T7" fmla="*/ 71 h 567"/>
                    <a:gd name="T8" fmla="*/ 64 w 602"/>
                    <a:gd name="T9" fmla="*/ 125 h 567"/>
                    <a:gd name="T10" fmla="*/ 28 w 602"/>
                    <a:gd name="T11" fmla="*/ 164 h 567"/>
                    <a:gd name="T12" fmla="*/ 7 w 602"/>
                    <a:gd name="T13" fmla="*/ 220 h 567"/>
                    <a:gd name="T14" fmla="*/ 0 w 602"/>
                    <a:gd name="T15" fmla="*/ 268 h 567"/>
                    <a:gd name="T16" fmla="*/ 0 w 602"/>
                    <a:gd name="T17" fmla="*/ 322 h 567"/>
                    <a:gd name="T18" fmla="*/ 21 w 602"/>
                    <a:gd name="T19" fmla="*/ 361 h 567"/>
                    <a:gd name="T20" fmla="*/ 64 w 602"/>
                    <a:gd name="T21" fmla="*/ 394 h 567"/>
                    <a:gd name="T22" fmla="*/ 105 w 602"/>
                    <a:gd name="T23" fmla="*/ 409 h 567"/>
                    <a:gd name="T24" fmla="*/ 126 w 602"/>
                    <a:gd name="T25" fmla="*/ 456 h 567"/>
                    <a:gd name="T26" fmla="*/ 161 w 602"/>
                    <a:gd name="T27" fmla="*/ 496 h 567"/>
                    <a:gd name="T28" fmla="*/ 210 w 602"/>
                    <a:gd name="T29" fmla="*/ 519 h 567"/>
                    <a:gd name="T30" fmla="*/ 266 w 602"/>
                    <a:gd name="T31" fmla="*/ 543 h 567"/>
                    <a:gd name="T32" fmla="*/ 321 w 602"/>
                    <a:gd name="T33" fmla="*/ 551 h 567"/>
                    <a:gd name="T34" fmla="*/ 378 w 602"/>
                    <a:gd name="T35" fmla="*/ 558 h 567"/>
                    <a:gd name="T36" fmla="*/ 419 w 602"/>
                    <a:gd name="T37" fmla="*/ 566 h 567"/>
                    <a:gd name="T38" fmla="*/ 461 w 602"/>
                    <a:gd name="T39" fmla="*/ 566 h 567"/>
                    <a:gd name="T40" fmla="*/ 503 w 602"/>
                    <a:gd name="T41" fmla="*/ 519 h 567"/>
                    <a:gd name="T42" fmla="*/ 531 w 602"/>
                    <a:gd name="T43" fmla="*/ 464 h 567"/>
                    <a:gd name="T44" fmla="*/ 558 w 602"/>
                    <a:gd name="T45" fmla="*/ 409 h 567"/>
                    <a:gd name="T46" fmla="*/ 573 w 602"/>
                    <a:gd name="T47" fmla="*/ 355 h 567"/>
                    <a:gd name="T48" fmla="*/ 581 w 602"/>
                    <a:gd name="T49" fmla="*/ 307 h 567"/>
                    <a:gd name="T50" fmla="*/ 588 w 602"/>
                    <a:gd name="T51" fmla="*/ 259 h 567"/>
                    <a:gd name="T52" fmla="*/ 601 w 602"/>
                    <a:gd name="T53" fmla="*/ 204 h 567"/>
                    <a:gd name="T54" fmla="*/ 588 w 602"/>
                    <a:gd name="T55" fmla="*/ 158 h 567"/>
                    <a:gd name="T56" fmla="*/ 531 w 602"/>
                    <a:gd name="T57" fmla="*/ 110 h 567"/>
                    <a:gd name="T58" fmla="*/ 488 w 602"/>
                    <a:gd name="T59" fmla="*/ 79 h 567"/>
                    <a:gd name="T60" fmla="*/ 419 w 602"/>
                    <a:gd name="T61" fmla="*/ 46 h 567"/>
                    <a:gd name="T62" fmla="*/ 349 w 602"/>
                    <a:gd name="T63" fmla="*/ 40 h 567"/>
                    <a:gd name="T64" fmla="*/ 308 w 602"/>
                    <a:gd name="T65" fmla="*/ 40 h 567"/>
                    <a:gd name="T66" fmla="*/ 286 w 602"/>
                    <a:gd name="T67" fmla="*/ 25 h 56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2"/>
                    <a:gd name="T103" fmla="*/ 0 h 567"/>
                    <a:gd name="T104" fmla="*/ 602 w 602"/>
                    <a:gd name="T105" fmla="*/ 567 h 56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2" h="567">
                      <a:moveTo>
                        <a:pt x="286" y="25"/>
                      </a:moveTo>
                      <a:lnTo>
                        <a:pt x="273" y="0"/>
                      </a:lnTo>
                      <a:lnTo>
                        <a:pt x="251" y="0"/>
                      </a:lnTo>
                      <a:lnTo>
                        <a:pt x="210" y="0"/>
                      </a:lnTo>
                      <a:lnTo>
                        <a:pt x="169" y="15"/>
                      </a:lnTo>
                      <a:lnTo>
                        <a:pt x="139" y="32"/>
                      </a:lnTo>
                      <a:lnTo>
                        <a:pt x="119" y="46"/>
                      </a:lnTo>
                      <a:lnTo>
                        <a:pt x="105" y="71"/>
                      </a:lnTo>
                      <a:lnTo>
                        <a:pt x="84" y="94"/>
                      </a:lnTo>
                      <a:lnTo>
                        <a:pt x="64" y="125"/>
                      </a:lnTo>
                      <a:lnTo>
                        <a:pt x="42" y="141"/>
                      </a:lnTo>
                      <a:lnTo>
                        <a:pt x="28" y="164"/>
                      </a:lnTo>
                      <a:lnTo>
                        <a:pt x="21" y="189"/>
                      </a:lnTo>
                      <a:lnTo>
                        <a:pt x="7" y="220"/>
                      </a:lnTo>
                      <a:lnTo>
                        <a:pt x="0" y="243"/>
                      </a:lnTo>
                      <a:lnTo>
                        <a:pt x="0" y="268"/>
                      </a:lnTo>
                      <a:lnTo>
                        <a:pt x="0" y="299"/>
                      </a:lnTo>
                      <a:lnTo>
                        <a:pt x="0" y="322"/>
                      </a:lnTo>
                      <a:lnTo>
                        <a:pt x="0" y="346"/>
                      </a:lnTo>
                      <a:lnTo>
                        <a:pt x="21" y="361"/>
                      </a:lnTo>
                      <a:lnTo>
                        <a:pt x="42" y="378"/>
                      </a:lnTo>
                      <a:lnTo>
                        <a:pt x="64" y="394"/>
                      </a:lnTo>
                      <a:lnTo>
                        <a:pt x="84" y="394"/>
                      </a:lnTo>
                      <a:lnTo>
                        <a:pt x="105" y="409"/>
                      </a:lnTo>
                      <a:lnTo>
                        <a:pt x="119" y="433"/>
                      </a:lnTo>
                      <a:lnTo>
                        <a:pt x="126" y="456"/>
                      </a:lnTo>
                      <a:lnTo>
                        <a:pt x="146" y="473"/>
                      </a:lnTo>
                      <a:lnTo>
                        <a:pt x="161" y="496"/>
                      </a:lnTo>
                      <a:lnTo>
                        <a:pt x="181" y="512"/>
                      </a:lnTo>
                      <a:lnTo>
                        <a:pt x="210" y="519"/>
                      </a:lnTo>
                      <a:lnTo>
                        <a:pt x="238" y="535"/>
                      </a:lnTo>
                      <a:lnTo>
                        <a:pt x="266" y="543"/>
                      </a:lnTo>
                      <a:lnTo>
                        <a:pt x="294" y="551"/>
                      </a:lnTo>
                      <a:lnTo>
                        <a:pt x="321" y="551"/>
                      </a:lnTo>
                      <a:lnTo>
                        <a:pt x="349" y="558"/>
                      </a:lnTo>
                      <a:lnTo>
                        <a:pt x="378" y="558"/>
                      </a:lnTo>
                      <a:lnTo>
                        <a:pt x="399" y="566"/>
                      </a:lnTo>
                      <a:lnTo>
                        <a:pt x="419" y="566"/>
                      </a:lnTo>
                      <a:lnTo>
                        <a:pt x="440" y="566"/>
                      </a:lnTo>
                      <a:lnTo>
                        <a:pt x="461" y="566"/>
                      </a:lnTo>
                      <a:lnTo>
                        <a:pt x="488" y="543"/>
                      </a:lnTo>
                      <a:lnTo>
                        <a:pt x="503" y="519"/>
                      </a:lnTo>
                      <a:lnTo>
                        <a:pt x="518" y="487"/>
                      </a:lnTo>
                      <a:lnTo>
                        <a:pt x="531" y="464"/>
                      </a:lnTo>
                      <a:lnTo>
                        <a:pt x="545" y="440"/>
                      </a:lnTo>
                      <a:lnTo>
                        <a:pt x="558" y="409"/>
                      </a:lnTo>
                      <a:lnTo>
                        <a:pt x="565" y="386"/>
                      </a:lnTo>
                      <a:lnTo>
                        <a:pt x="573" y="355"/>
                      </a:lnTo>
                      <a:lnTo>
                        <a:pt x="573" y="330"/>
                      </a:lnTo>
                      <a:lnTo>
                        <a:pt x="581" y="307"/>
                      </a:lnTo>
                      <a:lnTo>
                        <a:pt x="581" y="282"/>
                      </a:lnTo>
                      <a:lnTo>
                        <a:pt x="588" y="259"/>
                      </a:lnTo>
                      <a:lnTo>
                        <a:pt x="601" y="228"/>
                      </a:lnTo>
                      <a:lnTo>
                        <a:pt x="601" y="204"/>
                      </a:lnTo>
                      <a:lnTo>
                        <a:pt x="601" y="181"/>
                      </a:lnTo>
                      <a:lnTo>
                        <a:pt x="588" y="158"/>
                      </a:lnTo>
                      <a:lnTo>
                        <a:pt x="558" y="125"/>
                      </a:lnTo>
                      <a:lnTo>
                        <a:pt x="531" y="110"/>
                      </a:lnTo>
                      <a:lnTo>
                        <a:pt x="510" y="94"/>
                      </a:lnTo>
                      <a:lnTo>
                        <a:pt x="488" y="79"/>
                      </a:lnTo>
                      <a:lnTo>
                        <a:pt x="447" y="63"/>
                      </a:lnTo>
                      <a:lnTo>
                        <a:pt x="419" y="46"/>
                      </a:lnTo>
                      <a:lnTo>
                        <a:pt x="391" y="46"/>
                      </a:lnTo>
                      <a:lnTo>
                        <a:pt x="349" y="40"/>
                      </a:lnTo>
                      <a:lnTo>
                        <a:pt x="328" y="40"/>
                      </a:lnTo>
                      <a:lnTo>
                        <a:pt x="308" y="40"/>
                      </a:lnTo>
                      <a:lnTo>
                        <a:pt x="279" y="23"/>
                      </a:lnTo>
                      <a:lnTo>
                        <a:pt x="286" y="25"/>
                      </a:lnTo>
                    </a:path>
                  </a:pathLst>
                </a:custGeom>
                <a:solidFill>
                  <a:srgbClr val="D49FFF"/>
                </a:solidFill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12" name="Oval 39"/>
                <p:cNvSpPr>
                  <a:spLocks noChangeArrowheads="1"/>
                </p:cNvSpPr>
                <p:nvPr/>
              </p:nvSpPr>
              <p:spPr bwMode="auto">
                <a:xfrm>
                  <a:off x="4549" y="1732"/>
                  <a:ext cx="333" cy="232"/>
                </a:xfrm>
                <a:prstGeom prst="ellipse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6298" name="Oval 40"/>
              <p:cNvSpPr>
                <a:spLocks noChangeArrowheads="1"/>
              </p:cNvSpPr>
              <p:nvPr/>
            </p:nvSpPr>
            <p:spPr bwMode="auto">
              <a:xfrm>
                <a:off x="4848" y="1900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99" name="Oval 41"/>
              <p:cNvSpPr>
                <a:spLocks noChangeArrowheads="1"/>
              </p:cNvSpPr>
              <p:nvPr/>
            </p:nvSpPr>
            <p:spPr bwMode="auto">
              <a:xfrm>
                <a:off x="4848" y="1756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0" name="Oval 42"/>
              <p:cNvSpPr>
                <a:spLocks noChangeArrowheads="1"/>
              </p:cNvSpPr>
              <p:nvPr/>
            </p:nvSpPr>
            <p:spPr bwMode="auto">
              <a:xfrm>
                <a:off x="4804" y="1708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1" name="Oval 43"/>
              <p:cNvSpPr>
                <a:spLocks noChangeArrowheads="1"/>
              </p:cNvSpPr>
              <p:nvPr/>
            </p:nvSpPr>
            <p:spPr bwMode="auto">
              <a:xfrm>
                <a:off x="4635" y="1660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2" name="Oval 44"/>
              <p:cNvSpPr>
                <a:spLocks noChangeArrowheads="1"/>
              </p:cNvSpPr>
              <p:nvPr/>
            </p:nvSpPr>
            <p:spPr bwMode="auto">
              <a:xfrm>
                <a:off x="4506" y="1708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3" name="Oval 45"/>
              <p:cNvSpPr>
                <a:spLocks noChangeArrowheads="1"/>
              </p:cNvSpPr>
              <p:nvPr/>
            </p:nvSpPr>
            <p:spPr bwMode="auto">
              <a:xfrm>
                <a:off x="4592" y="1996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4" name="Oval 46"/>
              <p:cNvSpPr>
                <a:spLocks noChangeArrowheads="1"/>
              </p:cNvSpPr>
              <p:nvPr/>
            </p:nvSpPr>
            <p:spPr bwMode="auto">
              <a:xfrm>
                <a:off x="4804" y="1948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5" name="Oval 47"/>
              <p:cNvSpPr>
                <a:spLocks noChangeArrowheads="1"/>
              </p:cNvSpPr>
              <p:nvPr/>
            </p:nvSpPr>
            <p:spPr bwMode="auto">
              <a:xfrm>
                <a:off x="4464" y="1852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6" name="Oval 48"/>
              <p:cNvSpPr>
                <a:spLocks noChangeArrowheads="1"/>
              </p:cNvSpPr>
              <p:nvPr/>
            </p:nvSpPr>
            <p:spPr bwMode="auto">
              <a:xfrm>
                <a:off x="4677" y="2044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7" name="Oval 49"/>
              <p:cNvSpPr>
                <a:spLocks noChangeArrowheads="1"/>
              </p:cNvSpPr>
              <p:nvPr/>
            </p:nvSpPr>
            <p:spPr bwMode="auto">
              <a:xfrm>
                <a:off x="4464" y="1756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8" name="Oval 50"/>
              <p:cNvSpPr>
                <a:spLocks noChangeArrowheads="1"/>
              </p:cNvSpPr>
              <p:nvPr/>
            </p:nvSpPr>
            <p:spPr bwMode="auto">
              <a:xfrm>
                <a:off x="4762" y="1612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09" name="Oval 51"/>
              <p:cNvSpPr>
                <a:spLocks noChangeArrowheads="1"/>
              </p:cNvSpPr>
              <p:nvPr/>
            </p:nvSpPr>
            <p:spPr bwMode="auto">
              <a:xfrm>
                <a:off x="4762" y="1996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310" name="Oval 52"/>
              <p:cNvSpPr>
                <a:spLocks noChangeArrowheads="1"/>
              </p:cNvSpPr>
              <p:nvPr/>
            </p:nvSpPr>
            <p:spPr bwMode="auto">
              <a:xfrm>
                <a:off x="4890" y="1852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155" name="Group 53"/>
            <p:cNvGrpSpPr>
              <a:grpSpLocks/>
            </p:cNvGrpSpPr>
            <p:nvPr/>
          </p:nvGrpSpPr>
          <p:grpSpPr bwMode="auto">
            <a:xfrm>
              <a:off x="1716" y="2845"/>
              <a:ext cx="569" cy="591"/>
              <a:chOff x="2205" y="3076"/>
              <a:chExt cx="546" cy="616"/>
            </a:xfrm>
          </p:grpSpPr>
          <p:sp>
            <p:nvSpPr>
              <p:cNvPr id="6294" name="Oval 54"/>
              <p:cNvSpPr>
                <a:spLocks noChangeArrowheads="1"/>
              </p:cNvSpPr>
              <p:nvPr/>
            </p:nvSpPr>
            <p:spPr bwMode="auto">
              <a:xfrm>
                <a:off x="2205" y="3076"/>
                <a:ext cx="546" cy="616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95" name="Oval 55"/>
              <p:cNvSpPr>
                <a:spLocks noChangeArrowheads="1"/>
              </p:cNvSpPr>
              <p:nvPr/>
            </p:nvSpPr>
            <p:spPr bwMode="auto">
              <a:xfrm>
                <a:off x="2333" y="3172"/>
                <a:ext cx="376" cy="42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156" name="Group 56"/>
            <p:cNvGrpSpPr>
              <a:grpSpLocks/>
            </p:cNvGrpSpPr>
            <p:nvPr/>
          </p:nvGrpSpPr>
          <p:grpSpPr bwMode="auto">
            <a:xfrm>
              <a:off x="4161" y="2963"/>
              <a:ext cx="569" cy="591"/>
              <a:chOff x="4549" y="2980"/>
              <a:chExt cx="546" cy="616"/>
            </a:xfrm>
          </p:grpSpPr>
          <p:sp>
            <p:nvSpPr>
              <p:cNvPr id="6292" name="Oval 57"/>
              <p:cNvSpPr>
                <a:spLocks noChangeArrowheads="1"/>
              </p:cNvSpPr>
              <p:nvPr/>
            </p:nvSpPr>
            <p:spPr bwMode="auto">
              <a:xfrm>
                <a:off x="4549" y="2980"/>
                <a:ext cx="546" cy="616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93" name="Oval 58"/>
              <p:cNvSpPr>
                <a:spLocks noChangeArrowheads="1"/>
              </p:cNvSpPr>
              <p:nvPr/>
            </p:nvSpPr>
            <p:spPr bwMode="auto">
              <a:xfrm>
                <a:off x="4677" y="3076"/>
                <a:ext cx="376" cy="42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6157" name="Rectangle 59"/>
            <p:cNvSpPr>
              <a:spLocks noChangeArrowheads="1"/>
            </p:cNvSpPr>
            <p:nvPr/>
          </p:nvSpPr>
          <p:spPr bwMode="auto">
            <a:xfrm>
              <a:off x="2007" y="2227"/>
              <a:ext cx="42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3399"/>
                  </a:solidFill>
                  <a:ea typeface="?? ?????" charset="-128"/>
                </a:rPr>
                <a:t>IFN</a:t>
              </a:r>
              <a:r>
                <a:rPr lang="pt-BR" altLang="pt-BR" sz="1800" b="1">
                  <a:solidFill>
                    <a:srgbClr val="FF3399"/>
                  </a:solidFill>
                  <a:latin typeface="Symbol" panose="05050102010706020507" pitchFamily="18" charset="2"/>
                  <a:ea typeface="?? ?????" charset="-128"/>
                </a:rPr>
                <a:t>g</a:t>
              </a:r>
            </a:p>
          </p:txBody>
        </p:sp>
        <p:sp>
          <p:nvSpPr>
            <p:cNvPr id="6158" name="Rectangle 60"/>
            <p:cNvSpPr>
              <a:spLocks noChangeArrowheads="1"/>
            </p:cNvSpPr>
            <p:nvPr/>
          </p:nvSpPr>
          <p:spPr bwMode="auto">
            <a:xfrm>
              <a:off x="1385" y="3646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339933"/>
                  </a:solidFill>
                  <a:latin typeface="Arial" panose="020B0604020202020204" pitchFamily="34" charset="0"/>
                  <a:ea typeface="?? ?????" charset="-128"/>
                </a:rPr>
                <a:t>CD4+ TH1</a:t>
              </a:r>
            </a:p>
          </p:txBody>
        </p:sp>
        <p:sp>
          <p:nvSpPr>
            <p:cNvPr id="6159" name="Rectangle 61"/>
            <p:cNvSpPr>
              <a:spLocks noChangeArrowheads="1"/>
            </p:cNvSpPr>
            <p:nvPr/>
          </p:nvSpPr>
          <p:spPr bwMode="auto">
            <a:xfrm>
              <a:off x="3981" y="3646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339933"/>
                  </a:solidFill>
                  <a:latin typeface="Arial" panose="020B0604020202020204" pitchFamily="34" charset="0"/>
                  <a:ea typeface="?? ?????" charset="-128"/>
                </a:rPr>
                <a:t>CD4+ TH2</a:t>
              </a:r>
            </a:p>
          </p:txBody>
        </p:sp>
        <p:sp>
          <p:nvSpPr>
            <p:cNvPr id="6160" name="Rectangle 62"/>
            <p:cNvSpPr>
              <a:spLocks noChangeArrowheads="1"/>
            </p:cNvSpPr>
            <p:nvPr/>
          </p:nvSpPr>
          <p:spPr bwMode="auto">
            <a:xfrm>
              <a:off x="1564" y="2368"/>
              <a:ext cx="4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TNF</a:t>
              </a:r>
              <a:r>
                <a:rPr lang="pt-BR" altLang="pt-BR" sz="1800" b="1">
                  <a:latin typeface="Symbol" panose="05050102010706020507" pitchFamily="18" charset="2"/>
                  <a:ea typeface="?? ?????" charset="-128"/>
                </a:rPr>
                <a:t>a</a:t>
              </a:r>
            </a:p>
          </p:txBody>
        </p:sp>
        <p:sp>
          <p:nvSpPr>
            <p:cNvPr id="6161" name="Rectangle 63"/>
            <p:cNvSpPr>
              <a:spLocks noChangeArrowheads="1"/>
            </p:cNvSpPr>
            <p:nvPr/>
          </p:nvSpPr>
          <p:spPr bwMode="auto">
            <a:xfrm>
              <a:off x="1251" y="2459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IL-2</a:t>
              </a:r>
            </a:p>
          </p:txBody>
        </p:sp>
        <p:sp>
          <p:nvSpPr>
            <p:cNvPr id="6162" name="Line 64"/>
            <p:cNvSpPr>
              <a:spLocks noChangeShapeType="1"/>
            </p:cNvSpPr>
            <p:nvPr/>
          </p:nvSpPr>
          <p:spPr bwMode="auto">
            <a:xfrm flipV="1">
              <a:off x="1444" y="2105"/>
              <a:ext cx="179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3" name="Line 65"/>
            <p:cNvSpPr>
              <a:spLocks noChangeShapeType="1"/>
            </p:cNvSpPr>
            <p:nvPr/>
          </p:nvSpPr>
          <p:spPr bwMode="auto">
            <a:xfrm flipV="1">
              <a:off x="1800" y="2059"/>
              <a:ext cx="0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4" name="Line 66"/>
            <p:cNvSpPr>
              <a:spLocks noChangeShapeType="1"/>
            </p:cNvSpPr>
            <p:nvPr/>
          </p:nvSpPr>
          <p:spPr bwMode="auto">
            <a:xfrm flipH="1" flipV="1">
              <a:off x="2066" y="1921"/>
              <a:ext cx="178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5" name="Line 67"/>
            <p:cNvSpPr>
              <a:spLocks noChangeShapeType="1"/>
            </p:cNvSpPr>
            <p:nvPr/>
          </p:nvSpPr>
          <p:spPr bwMode="auto">
            <a:xfrm flipH="1" flipV="1">
              <a:off x="1755" y="2566"/>
              <a:ext cx="45" cy="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6" name="Line 68"/>
            <p:cNvSpPr>
              <a:spLocks noChangeShapeType="1"/>
            </p:cNvSpPr>
            <p:nvPr/>
          </p:nvSpPr>
          <p:spPr bwMode="auto">
            <a:xfrm flipH="1" flipV="1">
              <a:off x="1400" y="2657"/>
              <a:ext cx="222" cy="2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7" name="Line 69"/>
            <p:cNvSpPr>
              <a:spLocks noChangeShapeType="1"/>
            </p:cNvSpPr>
            <p:nvPr/>
          </p:nvSpPr>
          <p:spPr bwMode="auto">
            <a:xfrm flipV="1">
              <a:off x="2112" y="2428"/>
              <a:ext cx="87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8" name="Rectangle 70"/>
            <p:cNvSpPr>
              <a:spLocks noChangeArrowheads="1"/>
            </p:cNvSpPr>
            <p:nvPr/>
          </p:nvSpPr>
          <p:spPr bwMode="auto">
            <a:xfrm>
              <a:off x="4808" y="2368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0066"/>
                  </a:solidFill>
                  <a:ea typeface="?? ?????" charset="-128"/>
                </a:rPr>
                <a:t>IL-4</a:t>
              </a:r>
            </a:p>
          </p:txBody>
        </p:sp>
        <p:sp>
          <p:nvSpPr>
            <p:cNvPr id="6169" name="Rectangle 71"/>
            <p:cNvSpPr>
              <a:spLocks noChangeArrowheads="1"/>
            </p:cNvSpPr>
            <p:nvPr/>
          </p:nvSpPr>
          <p:spPr bwMode="auto">
            <a:xfrm>
              <a:off x="4319" y="2275"/>
              <a:ext cx="3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IL-3</a:t>
              </a:r>
            </a:p>
          </p:txBody>
        </p:sp>
        <p:sp>
          <p:nvSpPr>
            <p:cNvPr id="6170" name="Rectangle 72"/>
            <p:cNvSpPr>
              <a:spLocks noChangeArrowheads="1"/>
            </p:cNvSpPr>
            <p:nvPr/>
          </p:nvSpPr>
          <p:spPr bwMode="auto">
            <a:xfrm>
              <a:off x="3827" y="2459"/>
              <a:ext cx="4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6600"/>
                  </a:solidFill>
                  <a:ea typeface="?? ?????" charset="-128"/>
                </a:rPr>
                <a:t>IL-10</a:t>
              </a:r>
            </a:p>
          </p:txBody>
        </p:sp>
        <p:sp>
          <p:nvSpPr>
            <p:cNvPr id="6171" name="Line 73"/>
            <p:cNvSpPr>
              <a:spLocks noChangeShapeType="1"/>
            </p:cNvSpPr>
            <p:nvPr/>
          </p:nvSpPr>
          <p:spPr bwMode="auto">
            <a:xfrm flipV="1">
              <a:off x="4024" y="2014"/>
              <a:ext cx="88" cy="4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2" name="Line 74"/>
            <p:cNvSpPr>
              <a:spLocks noChangeShapeType="1"/>
            </p:cNvSpPr>
            <p:nvPr/>
          </p:nvSpPr>
          <p:spPr bwMode="auto">
            <a:xfrm flipH="1" flipV="1">
              <a:off x="4423" y="2059"/>
              <a:ext cx="46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3" name="Line 75"/>
            <p:cNvSpPr>
              <a:spLocks noChangeShapeType="1"/>
            </p:cNvSpPr>
            <p:nvPr/>
          </p:nvSpPr>
          <p:spPr bwMode="auto">
            <a:xfrm flipH="1" flipV="1">
              <a:off x="4600" y="1967"/>
              <a:ext cx="356" cy="3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4" name="Line 76"/>
            <p:cNvSpPr>
              <a:spLocks noChangeShapeType="1"/>
            </p:cNvSpPr>
            <p:nvPr/>
          </p:nvSpPr>
          <p:spPr bwMode="auto">
            <a:xfrm flipV="1">
              <a:off x="4636" y="2612"/>
              <a:ext cx="275" cy="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5" name="Line 77"/>
            <p:cNvSpPr>
              <a:spLocks noChangeShapeType="1"/>
            </p:cNvSpPr>
            <p:nvPr/>
          </p:nvSpPr>
          <p:spPr bwMode="auto">
            <a:xfrm flipV="1">
              <a:off x="4449" y="2474"/>
              <a:ext cx="20" cy="3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6" name="Line 78"/>
            <p:cNvSpPr>
              <a:spLocks noChangeShapeType="1"/>
            </p:cNvSpPr>
            <p:nvPr/>
          </p:nvSpPr>
          <p:spPr bwMode="auto">
            <a:xfrm flipH="1" flipV="1">
              <a:off x="4023" y="2704"/>
              <a:ext cx="237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177" name="Group 79"/>
            <p:cNvGrpSpPr>
              <a:grpSpLocks/>
            </p:cNvGrpSpPr>
            <p:nvPr/>
          </p:nvGrpSpPr>
          <p:grpSpPr bwMode="auto">
            <a:xfrm>
              <a:off x="2916" y="3352"/>
              <a:ext cx="391" cy="406"/>
              <a:chOff x="3356" y="3604"/>
              <a:chExt cx="375" cy="424"/>
            </a:xfrm>
          </p:grpSpPr>
          <p:sp>
            <p:nvSpPr>
              <p:cNvPr id="6290" name="Oval 80"/>
              <p:cNvSpPr>
                <a:spLocks noChangeArrowheads="1"/>
              </p:cNvSpPr>
              <p:nvPr/>
            </p:nvSpPr>
            <p:spPr bwMode="auto">
              <a:xfrm>
                <a:off x="3356" y="3604"/>
                <a:ext cx="375" cy="424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91" name="Oval 81"/>
              <p:cNvSpPr>
                <a:spLocks noChangeArrowheads="1"/>
              </p:cNvSpPr>
              <p:nvPr/>
            </p:nvSpPr>
            <p:spPr bwMode="auto">
              <a:xfrm>
                <a:off x="3445" y="3670"/>
                <a:ext cx="256" cy="292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6178" name="Line 82"/>
            <p:cNvSpPr>
              <a:spLocks noChangeShapeType="1"/>
            </p:cNvSpPr>
            <p:nvPr/>
          </p:nvSpPr>
          <p:spPr bwMode="auto">
            <a:xfrm flipH="1" flipV="1">
              <a:off x="2377" y="3348"/>
              <a:ext cx="400" cy="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9" name="Line 83"/>
            <p:cNvSpPr>
              <a:spLocks noChangeShapeType="1"/>
            </p:cNvSpPr>
            <p:nvPr/>
          </p:nvSpPr>
          <p:spPr bwMode="auto">
            <a:xfrm flipV="1">
              <a:off x="3444" y="3256"/>
              <a:ext cx="624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80" name="Line 84"/>
            <p:cNvSpPr>
              <a:spLocks noChangeShapeType="1"/>
            </p:cNvSpPr>
            <p:nvPr/>
          </p:nvSpPr>
          <p:spPr bwMode="auto">
            <a:xfrm flipH="1">
              <a:off x="2802" y="2657"/>
              <a:ext cx="1044" cy="7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81" name="Line 85"/>
            <p:cNvSpPr>
              <a:spLocks noChangeShapeType="1"/>
            </p:cNvSpPr>
            <p:nvPr/>
          </p:nvSpPr>
          <p:spPr bwMode="auto">
            <a:xfrm flipV="1">
              <a:off x="2421" y="2059"/>
              <a:ext cx="1512" cy="2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82" name="Line 86"/>
            <p:cNvSpPr>
              <a:spLocks noChangeShapeType="1"/>
            </p:cNvSpPr>
            <p:nvPr/>
          </p:nvSpPr>
          <p:spPr bwMode="auto">
            <a:xfrm flipH="1" flipV="1">
              <a:off x="2112" y="1921"/>
              <a:ext cx="2712" cy="5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83" name="Rectangle 87"/>
            <p:cNvSpPr>
              <a:spLocks noChangeArrowheads="1"/>
            </p:cNvSpPr>
            <p:nvPr/>
          </p:nvSpPr>
          <p:spPr bwMode="auto">
            <a:xfrm>
              <a:off x="4062" y="1078"/>
              <a:ext cx="6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GM-CSF</a:t>
              </a:r>
            </a:p>
          </p:txBody>
        </p:sp>
        <p:sp>
          <p:nvSpPr>
            <p:cNvPr id="6184" name="Rectangle 88"/>
            <p:cNvSpPr>
              <a:spLocks noChangeArrowheads="1"/>
            </p:cNvSpPr>
            <p:nvPr/>
          </p:nvSpPr>
          <p:spPr bwMode="auto">
            <a:xfrm>
              <a:off x="4813" y="1355"/>
              <a:ext cx="4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TGF</a:t>
              </a:r>
              <a:r>
                <a:rPr lang="pt-BR" altLang="pt-BR" sz="1800" b="1">
                  <a:latin typeface="Symbol" panose="05050102010706020507" pitchFamily="18" charset="2"/>
                  <a:ea typeface="?? ?????" charset="-128"/>
                </a:rPr>
                <a:t>b</a:t>
              </a:r>
            </a:p>
          </p:txBody>
        </p:sp>
        <p:sp>
          <p:nvSpPr>
            <p:cNvPr id="6185" name="Line 89"/>
            <p:cNvSpPr>
              <a:spLocks noChangeShapeType="1"/>
            </p:cNvSpPr>
            <p:nvPr/>
          </p:nvSpPr>
          <p:spPr bwMode="auto">
            <a:xfrm flipV="1">
              <a:off x="4723" y="2428"/>
              <a:ext cx="701" cy="5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86" name="Text Box 90"/>
            <p:cNvSpPr txBox="1">
              <a:spLocks noChangeArrowheads="1"/>
            </p:cNvSpPr>
            <p:nvPr/>
          </p:nvSpPr>
          <p:spPr bwMode="auto">
            <a:xfrm>
              <a:off x="5145" y="2244"/>
              <a:ext cx="4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0066"/>
                  </a:solidFill>
                  <a:ea typeface="?? ?????" charset="-128"/>
                </a:rPr>
                <a:t>IL-13</a:t>
              </a:r>
            </a:p>
          </p:txBody>
        </p:sp>
        <p:sp>
          <p:nvSpPr>
            <p:cNvPr id="6187" name="Line 91"/>
            <p:cNvSpPr>
              <a:spLocks noChangeShapeType="1"/>
            </p:cNvSpPr>
            <p:nvPr/>
          </p:nvSpPr>
          <p:spPr bwMode="auto">
            <a:xfrm flipH="1" flipV="1">
              <a:off x="4773" y="1829"/>
              <a:ext cx="451" cy="4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88" name="Text Box 95"/>
            <p:cNvSpPr txBox="1">
              <a:spLocks noChangeArrowheads="1"/>
            </p:cNvSpPr>
            <p:nvPr/>
          </p:nvSpPr>
          <p:spPr bwMode="auto">
            <a:xfrm>
              <a:off x="828" y="2320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9900"/>
                  </a:solidFill>
                  <a:ea typeface="?? ?????" charset="-128"/>
                </a:rPr>
                <a:t>IL-10</a:t>
              </a:r>
            </a:p>
          </p:txBody>
        </p:sp>
        <p:sp>
          <p:nvSpPr>
            <p:cNvPr id="6189" name="Line 96"/>
            <p:cNvSpPr>
              <a:spLocks noChangeShapeType="1"/>
            </p:cNvSpPr>
            <p:nvPr/>
          </p:nvSpPr>
          <p:spPr bwMode="auto">
            <a:xfrm flipH="1" flipV="1">
              <a:off x="1063" y="2588"/>
              <a:ext cx="518" cy="5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90" name="Line 97"/>
            <p:cNvSpPr>
              <a:spLocks noChangeShapeType="1"/>
            </p:cNvSpPr>
            <p:nvPr/>
          </p:nvSpPr>
          <p:spPr bwMode="auto">
            <a:xfrm flipV="1">
              <a:off x="1063" y="1944"/>
              <a:ext cx="329" cy="3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91" name="Oval 98"/>
            <p:cNvSpPr>
              <a:spLocks noChangeArrowheads="1"/>
            </p:cNvSpPr>
            <p:nvPr/>
          </p:nvSpPr>
          <p:spPr bwMode="auto">
            <a:xfrm>
              <a:off x="1581" y="1529"/>
              <a:ext cx="46" cy="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192" name="Line 106"/>
            <p:cNvSpPr>
              <a:spLocks noChangeShapeType="1"/>
            </p:cNvSpPr>
            <p:nvPr/>
          </p:nvSpPr>
          <p:spPr bwMode="auto">
            <a:xfrm flipH="1">
              <a:off x="2662" y="2910"/>
              <a:ext cx="184" cy="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93" name="Line 111"/>
            <p:cNvSpPr>
              <a:spLocks noChangeShapeType="1"/>
            </p:cNvSpPr>
            <p:nvPr/>
          </p:nvSpPr>
          <p:spPr bwMode="auto">
            <a:xfrm flipH="1">
              <a:off x="2473" y="1944"/>
              <a:ext cx="377" cy="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94" name="Line 112"/>
            <p:cNvSpPr>
              <a:spLocks noChangeShapeType="1"/>
            </p:cNvSpPr>
            <p:nvPr/>
          </p:nvSpPr>
          <p:spPr bwMode="auto">
            <a:xfrm>
              <a:off x="3179" y="1944"/>
              <a:ext cx="611" cy="133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95" name="Line 113"/>
            <p:cNvSpPr>
              <a:spLocks noChangeShapeType="1"/>
            </p:cNvSpPr>
            <p:nvPr/>
          </p:nvSpPr>
          <p:spPr bwMode="auto">
            <a:xfrm flipH="1">
              <a:off x="3837" y="2542"/>
              <a:ext cx="987" cy="7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96" name="Line 166"/>
            <p:cNvSpPr>
              <a:spLocks noChangeShapeType="1"/>
            </p:cNvSpPr>
            <p:nvPr/>
          </p:nvSpPr>
          <p:spPr bwMode="auto">
            <a:xfrm>
              <a:off x="975" y="1275"/>
              <a:ext cx="439" cy="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197" name="Group 167"/>
            <p:cNvGrpSpPr>
              <a:grpSpLocks/>
            </p:cNvGrpSpPr>
            <p:nvPr/>
          </p:nvGrpSpPr>
          <p:grpSpPr bwMode="auto">
            <a:xfrm>
              <a:off x="3790" y="126"/>
              <a:ext cx="482" cy="507"/>
              <a:chOff x="2205" y="3076"/>
              <a:chExt cx="546" cy="616"/>
            </a:xfrm>
          </p:grpSpPr>
          <p:sp>
            <p:nvSpPr>
              <p:cNvPr id="6288" name="Oval 168"/>
              <p:cNvSpPr>
                <a:spLocks noChangeArrowheads="1"/>
              </p:cNvSpPr>
              <p:nvPr/>
            </p:nvSpPr>
            <p:spPr bwMode="auto">
              <a:xfrm>
                <a:off x="2205" y="3076"/>
                <a:ext cx="546" cy="616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89" name="Oval 169"/>
              <p:cNvSpPr>
                <a:spLocks noChangeArrowheads="1"/>
              </p:cNvSpPr>
              <p:nvPr/>
            </p:nvSpPr>
            <p:spPr bwMode="auto">
              <a:xfrm>
                <a:off x="2333" y="3172"/>
                <a:ext cx="376" cy="42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6198" name="Rectangle 170"/>
            <p:cNvSpPr>
              <a:spLocks noChangeArrowheads="1"/>
            </p:cNvSpPr>
            <p:nvPr/>
          </p:nvSpPr>
          <p:spPr bwMode="auto">
            <a:xfrm>
              <a:off x="3552" y="633"/>
              <a:ext cx="9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008000"/>
                  </a:solidFill>
                  <a:ea typeface="?? ?????" charset="-128"/>
                </a:rPr>
                <a:t>CD4+CD25+</a:t>
              </a:r>
            </a:p>
          </p:txBody>
        </p:sp>
        <p:sp>
          <p:nvSpPr>
            <p:cNvPr id="6199" name="Line 171"/>
            <p:cNvSpPr>
              <a:spLocks noChangeShapeType="1"/>
            </p:cNvSpPr>
            <p:nvPr/>
          </p:nvSpPr>
          <p:spPr bwMode="auto">
            <a:xfrm>
              <a:off x="4512" y="816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00" name="Line 172"/>
            <p:cNvSpPr>
              <a:spLocks noChangeShapeType="1"/>
            </p:cNvSpPr>
            <p:nvPr/>
          </p:nvSpPr>
          <p:spPr bwMode="auto">
            <a:xfrm flipH="1">
              <a:off x="3648" y="912"/>
              <a:ext cx="192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201" name="Group 182"/>
            <p:cNvGrpSpPr>
              <a:grpSpLocks/>
            </p:cNvGrpSpPr>
            <p:nvPr/>
          </p:nvGrpSpPr>
          <p:grpSpPr bwMode="auto">
            <a:xfrm>
              <a:off x="2352" y="336"/>
              <a:ext cx="1205" cy="2495"/>
              <a:chOff x="2352" y="480"/>
              <a:chExt cx="1205" cy="2495"/>
            </a:xfrm>
          </p:grpSpPr>
          <p:sp>
            <p:nvSpPr>
              <p:cNvPr id="6283" name="Freeform 102"/>
              <p:cNvSpPr>
                <a:spLocks/>
              </p:cNvSpPr>
              <p:nvPr/>
            </p:nvSpPr>
            <p:spPr bwMode="auto">
              <a:xfrm>
                <a:off x="2798" y="2258"/>
                <a:ext cx="381" cy="474"/>
              </a:xfrm>
              <a:custGeom>
                <a:avLst/>
                <a:gdLst>
                  <a:gd name="T0" fmla="*/ 81 w 389"/>
                  <a:gd name="T1" fmla="*/ 36 h 494"/>
                  <a:gd name="T2" fmla="*/ 48 w 389"/>
                  <a:gd name="T3" fmla="*/ 73 h 494"/>
                  <a:gd name="T4" fmla="*/ 26 w 389"/>
                  <a:gd name="T5" fmla="*/ 108 h 494"/>
                  <a:gd name="T6" fmla="*/ 17 w 389"/>
                  <a:gd name="T7" fmla="*/ 145 h 494"/>
                  <a:gd name="T8" fmla="*/ 6 w 389"/>
                  <a:gd name="T9" fmla="*/ 182 h 494"/>
                  <a:gd name="T10" fmla="*/ 0 w 389"/>
                  <a:gd name="T11" fmla="*/ 219 h 494"/>
                  <a:gd name="T12" fmla="*/ 0 w 389"/>
                  <a:gd name="T13" fmla="*/ 255 h 494"/>
                  <a:gd name="T14" fmla="*/ 0 w 389"/>
                  <a:gd name="T15" fmla="*/ 291 h 494"/>
                  <a:gd name="T16" fmla="*/ 0 w 389"/>
                  <a:gd name="T17" fmla="*/ 327 h 494"/>
                  <a:gd name="T18" fmla="*/ 26 w 389"/>
                  <a:gd name="T19" fmla="*/ 358 h 494"/>
                  <a:gd name="T20" fmla="*/ 60 w 389"/>
                  <a:gd name="T21" fmla="*/ 389 h 494"/>
                  <a:gd name="T22" fmla="*/ 81 w 389"/>
                  <a:gd name="T23" fmla="*/ 424 h 494"/>
                  <a:gd name="T24" fmla="*/ 114 w 389"/>
                  <a:gd name="T25" fmla="*/ 449 h 494"/>
                  <a:gd name="T26" fmla="*/ 147 w 389"/>
                  <a:gd name="T27" fmla="*/ 462 h 494"/>
                  <a:gd name="T28" fmla="*/ 207 w 389"/>
                  <a:gd name="T29" fmla="*/ 467 h 494"/>
                  <a:gd name="T30" fmla="*/ 244 w 389"/>
                  <a:gd name="T31" fmla="*/ 473 h 494"/>
                  <a:gd name="T32" fmla="*/ 293 w 389"/>
                  <a:gd name="T33" fmla="*/ 473 h 494"/>
                  <a:gd name="T34" fmla="*/ 325 w 389"/>
                  <a:gd name="T35" fmla="*/ 473 h 494"/>
                  <a:gd name="T36" fmla="*/ 364 w 389"/>
                  <a:gd name="T37" fmla="*/ 438 h 494"/>
                  <a:gd name="T38" fmla="*/ 364 w 389"/>
                  <a:gd name="T39" fmla="*/ 400 h 494"/>
                  <a:gd name="T40" fmla="*/ 380 w 389"/>
                  <a:gd name="T41" fmla="*/ 358 h 494"/>
                  <a:gd name="T42" fmla="*/ 380 w 389"/>
                  <a:gd name="T43" fmla="*/ 316 h 494"/>
                  <a:gd name="T44" fmla="*/ 380 w 389"/>
                  <a:gd name="T45" fmla="*/ 267 h 494"/>
                  <a:gd name="T46" fmla="*/ 380 w 389"/>
                  <a:gd name="T47" fmla="*/ 219 h 494"/>
                  <a:gd name="T48" fmla="*/ 380 w 389"/>
                  <a:gd name="T49" fmla="*/ 176 h 494"/>
                  <a:gd name="T50" fmla="*/ 380 w 389"/>
                  <a:gd name="T51" fmla="*/ 128 h 494"/>
                  <a:gd name="T52" fmla="*/ 380 w 389"/>
                  <a:gd name="T53" fmla="*/ 91 h 494"/>
                  <a:gd name="T54" fmla="*/ 380 w 389"/>
                  <a:gd name="T55" fmla="*/ 54 h 494"/>
                  <a:gd name="T56" fmla="*/ 353 w 389"/>
                  <a:gd name="T57" fmla="*/ 17 h 494"/>
                  <a:gd name="T58" fmla="*/ 293 w 389"/>
                  <a:gd name="T59" fmla="*/ 12 h 494"/>
                  <a:gd name="T60" fmla="*/ 256 w 389"/>
                  <a:gd name="T61" fmla="*/ 0 h 494"/>
                  <a:gd name="T62" fmla="*/ 222 w 389"/>
                  <a:gd name="T63" fmla="*/ 0 h 494"/>
                  <a:gd name="T64" fmla="*/ 147 w 389"/>
                  <a:gd name="T65" fmla="*/ 0 h 494"/>
                  <a:gd name="T66" fmla="*/ 114 w 389"/>
                  <a:gd name="T67" fmla="*/ 17 h 494"/>
                  <a:gd name="T68" fmla="*/ 92 w 389"/>
                  <a:gd name="T69" fmla="*/ 48 h 49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89"/>
                  <a:gd name="T106" fmla="*/ 0 h 494"/>
                  <a:gd name="T107" fmla="*/ 389 w 389"/>
                  <a:gd name="T108" fmla="*/ 494 h 49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89" h="494">
                    <a:moveTo>
                      <a:pt x="104" y="49"/>
                    </a:moveTo>
                    <a:lnTo>
                      <a:pt x="83" y="38"/>
                    </a:lnTo>
                    <a:lnTo>
                      <a:pt x="67" y="50"/>
                    </a:lnTo>
                    <a:lnTo>
                      <a:pt x="49" y="76"/>
                    </a:lnTo>
                    <a:lnTo>
                      <a:pt x="39" y="95"/>
                    </a:lnTo>
                    <a:lnTo>
                      <a:pt x="27" y="113"/>
                    </a:lnTo>
                    <a:lnTo>
                      <a:pt x="22" y="133"/>
                    </a:lnTo>
                    <a:lnTo>
                      <a:pt x="17" y="151"/>
                    </a:lnTo>
                    <a:lnTo>
                      <a:pt x="6" y="171"/>
                    </a:lnTo>
                    <a:lnTo>
                      <a:pt x="6" y="190"/>
                    </a:lnTo>
                    <a:lnTo>
                      <a:pt x="6" y="208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0" y="266"/>
                    </a:lnTo>
                    <a:lnTo>
                      <a:pt x="0" y="285"/>
                    </a:lnTo>
                    <a:lnTo>
                      <a:pt x="0" y="303"/>
                    </a:lnTo>
                    <a:lnTo>
                      <a:pt x="0" y="323"/>
                    </a:lnTo>
                    <a:lnTo>
                      <a:pt x="0" y="341"/>
                    </a:lnTo>
                    <a:lnTo>
                      <a:pt x="17" y="355"/>
                    </a:lnTo>
                    <a:lnTo>
                      <a:pt x="27" y="373"/>
                    </a:lnTo>
                    <a:lnTo>
                      <a:pt x="49" y="386"/>
                    </a:lnTo>
                    <a:lnTo>
                      <a:pt x="61" y="405"/>
                    </a:lnTo>
                    <a:lnTo>
                      <a:pt x="73" y="424"/>
                    </a:lnTo>
                    <a:lnTo>
                      <a:pt x="83" y="442"/>
                    </a:lnTo>
                    <a:lnTo>
                      <a:pt x="100" y="456"/>
                    </a:lnTo>
                    <a:lnTo>
                      <a:pt x="116" y="468"/>
                    </a:lnTo>
                    <a:lnTo>
                      <a:pt x="132" y="475"/>
                    </a:lnTo>
                    <a:lnTo>
                      <a:pt x="150" y="481"/>
                    </a:lnTo>
                    <a:lnTo>
                      <a:pt x="172" y="487"/>
                    </a:lnTo>
                    <a:lnTo>
                      <a:pt x="211" y="487"/>
                    </a:lnTo>
                    <a:lnTo>
                      <a:pt x="227" y="493"/>
                    </a:lnTo>
                    <a:lnTo>
                      <a:pt x="249" y="493"/>
                    </a:lnTo>
                    <a:lnTo>
                      <a:pt x="282" y="493"/>
                    </a:lnTo>
                    <a:lnTo>
                      <a:pt x="299" y="493"/>
                    </a:lnTo>
                    <a:lnTo>
                      <a:pt x="316" y="493"/>
                    </a:lnTo>
                    <a:lnTo>
                      <a:pt x="332" y="493"/>
                    </a:lnTo>
                    <a:lnTo>
                      <a:pt x="354" y="475"/>
                    </a:lnTo>
                    <a:lnTo>
                      <a:pt x="372" y="456"/>
                    </a:lnTo>
                    <a:lnTo>
                      <a:pt x="372" y="436"/>
                    </a:lnTo>
                    <a:lnTo>
                      <a:pt x="372" y="417"/>
                    </a:lnTo>
                    <a:lnTo>
                      <a:pt x="382" y="392"/>
                    </a:lnTo>
                    <a:lnTo>
                      <a:pt x="388" y="373"/>
                    </a:lnTo>
                    <a:lnTo>
                      <a:pt x="388" y="355"/>
                    </a:lnTo>
                    <a:lnTo>
                      <a:pt x="388" y="329"/>
                    </a:lnTo>
                    <a:lnTo>
                      <a:pt x="388" y="303"/>
                    </a:lnTo>
                    <a:lnTo>
                      <a:pt x="388" y="278"/>
                    </a:lnTo>
                    <a:lnTo>
                      <a:pt x="388" y="253"/>
                    </a:lnTo>
                    <a:lnTo>
                      <a:pt x="388" y="228"/>
                    </a:lnTo>
                    <a:lnTo>
                      <a:pt x="388" y="203"/>
                    </a:lnTo>
                    <a:lnTo>
                      <a:pt x="388" y="183"/>
                    </a:lnTo>
                    <a:lnTo>
                      <a:pt x="388" y="151"/>
                    </a:lnTo>
                    <a:lnTo>
                      <a:pt x="388" y="133"/>
                    </a:lnTo>
                    <a:lnTo>
                      <a:pt x="388" y="113"/>
                    </a:lnTo>
                    <a:lnTo>
                      <a:pt x="388" y="95"/>
                    </a:lnTo>
                    <a:lnTo>
                      <a:pt x="388" y="76"/>
                    </a:lnTo>
                    <a:lnTo>
                      <a:pt x="388" y="56"/>
                    </a:lnTo>
                    <a:lnTo>
                      <a:pt x="382" y="38"/>
                    </a:lnTo>
                    <a:lnTo>
                      <a:pt x="360" y="18"/>
                    </a:lnTo>
                    <a:lnTo>
                      <a:pt x="344" y="13"/>
                    </a:lnTo>
                    <a:lnTo>
                      <a:pt x="299" y="13"/>
                    </a:lnTo>
                    <a:lnTo>
                      <a:pt x="277" y="6"/>
                    </a:lnTo>
                    <a:lnTo>
                      <a:pt x="261" y="0"/>
                    </a:lnTo>
                    <a:lnTo>
                      <a:pt x="244" y="0"/>
                    </a:lnTo>
                    <a:lnTo>
                      <a:pt x="227" y="0"/>
                    </a:lnTo>
                    <a:lnTo>
                      <a:pt x="183" y="0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16" y="18"/>
                    </a:lnTo>
                    <a:lnTo>
                      <a:pt x="111" y="38"/>
                    </a:lnTo>
                    <a:lnTo>
                      <a:pt x="94" y="50"/>
                    </a:lnTo>
                    <a:lnTo>
                      <a:pt x="104" y="49"/>
                    </a:lnTo>
                  </a:path>
                </a:pathLst>
              </a:custGeom>
              <a:solidFill>
                <a:srgbClr val="C1CE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84" name="Oval 103"/>
              <p:cNvSpPr>
                <a:spLocks noChangeArrowheads="1"/>
              </p:cNvSpPr>
              <p:nvPr/>
            </p:nvSpPr>
            <p:spPr bwMode="auto">
              <a:xfrm>
                <a:off x="2890" y="2325"/>
                <a:ext cx="242" cy="361"/>
              </a:xfrm>
              <a:prstGeom prst="ellipse">
                <a:avLst/>
              </a:prstGeom>
              <a:solidFill>
                <a:srgbClr val="F7668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85" name="Rectangle 105"/>
              <p:cNvSpPr>
                <a:spLocks noChangeArrowheads="1"/>
              </p:cNvSpPr>
              <p:nvPr/>
            </p:nvSpPr>
            <p:spPr bwMode="auto">
              <a:xfrm>
                <a:off x="2694" y="2687"/>
                <a:ext cx="5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pt-BR" altLang="pt-BR" b="1">
                    <a:ea typeface="?? ?????" charset="-128"/>
                  </a:rPr>
                  <a:t>IFN</a:t>
                </a:r>
                <a:r>
                  <a:rPr lang="pt-BR" altLang="pt-BR" b="1">
                    <a:latin typeface="Symbol" panose="05050102010706020507" pitchFamily="18" charset="2"/>
                    <a:ea typeface="?? ?????" charset="-128"/>
                  </a:rPr>
                  <a:t>g</a:t>
                </a:r>
              </a:p>
            </p:txBody>
          </p:sp>
          <p:sp>
            <p:nvSpPr>
              <p:cNvPr id="6286" name="Text Box 110"/>
              <p:cNvSpPr txBox="1">
                <a:spLocks noChangeArrowheads="1"/>
              </p:cNvSpPr>
              <p:nvPr/>
            </p:nvSpPr>
            <p:spPr bwMode="auto">
              <a:xfrm>
                <a:off x="2861" y="2041"/>
                <a:ext cx="42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pt-BR" altLang="pt-BR" sz="2000" b="1">
                    <a:solidFill>
                      <a:srgbClr val="008000"/>
                    </a:solidFill>
                    <a:latin typeface="Arial" panose="020B0604020202020204" pitchFamily="34" charset="0"/>
                    <a:ea typeface="?? ?????" charset="-128"/>
                  </a:rPr>
                  <a:t>NK</a:t>
                </a:r>
              </a:p>
            </p:txBody>
          </p:sp>
          <p:cxnSp>
            <p:nvCxnSpPr>
              <p:cNvPr id="6287" name="AutoShape 173"/>
              <p:cNvCxnSpPr>
                <a:cxnSpLocks noChangeShapeType="1"/>
              </p:cNvCxnSpPr>
              <p:nvPr/>
            </p:nvCxnSpPr>
            <p:spPr bwMode="auto">
              <a:xfrm rot="10800000" flipV="1">
                <a:off x="2352" y="480"/>
                <a:ext cx="1205" cy="1024"/>
              </a:xfrm>
              <a:prstGeom prst="bentConnector2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6202" name="Text Box 174"/>
            <p:cNvSpPr txBox="1">
              <a:spLocks noChangeArrowheads="1"/>
            </p:cNvSpPr>
            <p:nvPr/>
          </p:nvSpPr>
          <p:spPr bwMode="auto">
            <a:xfrm>
              <a:off x="1872" y="3801"/>
              <a:ext cx="6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2800" b="1">
                  <a:solidFill>
                    <a:srgbClr val="FF3399"/>
                  </a:solidFill>
                  <a:ea typeface="?? ?????" charset="-128"/>
                </a:rPr>
                <a:t>T-bet</a:t>
              </a:r>
            </a:p>
          </p:txBody>
        </p:sp>
        <p:sp>
          <p:nvSpPr>
            <p:cNvPr id="15535" name="Rectangle 175"/>
            <p:cNvSpPr>
              <a:spLocks noChangeArrowheads="1"/>
            </p:cNvSpPr>
            <p:nvPr/>
          </p:nvSpPr>
          <p:spPr bwMode="auto">
            <a:xfrm>
              <a:off x="336" y="48"/>
              <a:ext cx="1026" cy="3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pt-BR" sz="3200" b="1" i="1">
                  <a:solidFill>
                    <a:srgbClr val="99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?? ?????" charset="-128"/>
                </a:rPr>
                <a:t>L. major</a:t>
              </a:r>
            </a:p>
          </p:txBody>
        </p:sp>
        <p:sp>
          <p:nvSpPr>
            <p:cNvPr id="6204" name="Text Box 176"/>
            <p:cNvSpPr txBox="1">
              <a:spLocks noChangeArrowheads="1"/>
            </p:cNvSpPr>
            <p:nvPr/>
          </p:nvSpPr>
          <p:spPr bwMode="auto">
            <a:xfrm>
              <a:off x="4176" y="3825"/>
              <a:ext cx="129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2800" b="1">
                  <a:solidFill>
                    <a:srgbClr val="FF3399"/>
                  </a:solidFill>
                  <a:ea typeface="?? ?????" charset="-128"/>
                </a:rPr>
                <a:t>GATA-3</a:t>
              </a:r>
            </a:p>
          </p:txBody>
        </p:sp>
        <p:sp>
          <p:nvSpPr>
            <p:cNvPr id="6205" name="Text Box 177"/>
            <p:cNvSpPr txBox="1">
              <a:spLocks noChangeArrowheads="1"/>
            </p:cNvSpPr>
            <p:nvPr/>
          </p:nvSpPr>
          <p:spPr bwMode="auto">
            <a:xfrm>
              <a:off x="5" y="3866"/>
              <a:ext cx="17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pt-BR" altLang="pt-BR" sz="2000" b="1">
                  <a:solidFill>
                    <a:srgbClr val="FF3399"/>
                  </a:solidFill>
                  <a:latin typeface="Arial" panose="020B0604020202020204" pitchFamily="34" charset="0"/>
                </a:rPr>
                <a:t>transcription factors:</a:t>
              </a:r>
            </a:p>
          </p:txBody>
        </p:sp>
        <p:sp>
          <p:nvSpPr>
            <p:cNvPr id="6206" name="Text Box 178"/>
            <p:cNvSpPr txBox="1">
              <a:spLocks noChangeArrowheads="1"/>
            </p:cNvSpPr>
            <p:nvPr/>
          </p:nvSpPr>
          <p:spPr bwMode="auto">
            <a:xfrm>
              <a:off x="4406" y="179"/>
              <a:ext cx="55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pt-BR" altLang="pt-BR" b="1" dirty="0" err="1"/>
                <a:t>Treg</a:t>
              </a:r>
              <a:endParaRPr lang="pt-BR" altLang="pt-BR" b="1" dirty="0"/>
            </a:p>
          </p:txBody>
        </p:sp>
        <p:grpSp>
          <p:nvGrpSpPr>
            <p:cNvPr id="6207" name="Group 16"/>
            <p:cNvGrpSpPr>
              <a:grpSpLocks/>
            </p:cNvGrpSpPr>
            <p:nvPr/>
          </p:nvGrpSpPr>
          <p:grpSpPr bwMode="auto">
            <a:xfrm rot="-1171945">
              <a:off x="3216" y="1008"/>
              <a:ext cx="576" cy="86"/>
              <a:chOff x="3612" y="1200"/>
              <a:chExt cx="677" cy="140"/>
            </a:xfrm>
          </p:grpSpPr>
          <p:sp>
            <p:nvSpPr>
              <p:cNvPr id="6280" name="Oval 17"/>
              <p:cNvSpPr>
                <a:spLocks noChangeArrowheads="1"/>
              </p:cNvSpPr>
              <p:nvPr/>
            </p:nvSpPr>
            <p:spPr bwMode="auto">
              <a:xfrm>
                <a:off x="3612" y="1252"/>
                <a:ext cx="375" cy="88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6281" name="Line 18"/>
              <p:cNvSpPr>
                <a:spLocks noChangeShapeType="1"/>
              </p:cNvSpPr>
              <p:nvPr/>
            </p:nvSpPr>
            <p:spPr bwMode="auto">
              <a:xfrm flipV="1">
                <a:off x="3991" y="1200"/>
                <a:ext cx="29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82" name="Oval 19"/>
              <p:cNvSpPr>
                <a:spLocks noChangeArrowheads="1"/>
              </p:cNvSpPr>
              <p:nvPr/>
            </p:nvSpPr>
            <p:spPr bwMode="auto">
              <a:xfrm>
                <a:off x="3782" y="1300"/>
                <a:ext cx="77" cy="40"/>
              </a:xfrm>
              <a:prstGeom prst="ellipse">
                <a:avLst/>
              </a:prstGeom>
              <a:solidFill>
                <a:srgbClr val="474747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208" name="Group 20"/>
            <p:cNvGrpSpPr>
              <a:grpSpLocks/>
            </p:cNvGrpSpPr>
            <p:nvPr/>
          </p:nvGrpSpPr>
          <p:grpSpPr bwMode="auto">
            <a:xfrm>
              <a:off x="2614" y="975"/>
              <a:ext cx="627" cy="543"/>
              <a:chOff x="3066" y="1175"/>
              <a:chExt cx="602" cy="567"/>
            </a:xfrm>
          </p:grpSpPr>
          <p:sp>
            <p:nvSpPr>
              <p:cNvPr id="6278" name="Freeform 21"/>
              <p:cNvSpPr>
                <a:spLocks/>
              </p:cNvSpPr>
              <p:nvPr/>
            </p:nvSpPr>
            <p:spPr bwMode="auto">
              <a:xfrm>
                <a:off x="3066" y="1175"/>
                <a:ext cx="602" cy="567"/>
              </a:xfrm>
              <a:custGeom>
                <a:avLst/>
                <a:gdLst>
                  <a:gd name="T0" fmla="*/ 273 w 602"/>
                  <a:gd name="T1" fmla="*/ 0 h 567"/>
                  <a:gd name="T2" fmla="*/ 210 w 602"/>
                  <a:gd name="T3" fmla="*/ 0 h 567"/>
                  <a:gd name="T4" fmla="*/ 139 w 602"/>
                  <a:gd name="T5" fmla="*/ 32 h 567"/>
                  <a:gd name="T6" fmla="*/ 105 w 602"/>
                  <a:gd name="T7" fmla="*/ 71 h 567"/>
                  <a:gd name="T8" fmla="*/ 64 w 602"/>
                  <a:gd name="T9" fmla="*/ 125 h 567"/>
                  <a:gd name="T10" fmla="*/ 28 w 602"/>
                  <a:gd name="T11" fmla="*/ 164 h 567"/>
                  <a:gd name="T12" fmla="*/ 7 w 602"/>
                  <a:gd name="T13" fmla="*/ 220 h 567"/>
                  <a:gd name="T14" fmla="*/ 0 w 602"/>
                  <a:gd name="T15" fmla="*/ 268 h 567"/>
                  <a:gd name="T16" fmla="*/ 0 w 602"/>
                  <a:gd name="T17" fmla="*/ 322 h 567"/>
                  <a:gd name="T18" fmla="*/ 21 w 602"/>
                  <a:gd name="T19" fmla="*/ 361 h 567"/>
                  <a:gd name="T20" fmla="*/ 64 w 602"/>
                  <a:gd name="T21" fmla="*/ 394 h 567"/>
                  <a:gd name="T22" fmla="*/ 105 w 602"/>
                  <a:gd name="T23" fmla="*/ 409 h 567"/>
                  <a:gd name="T24" fmla="*/ 126 w 602"/>
                  <a:gd name="T25" fmla="*/ 456 h 567"/>
                  <a:gd name="T26" fmla="*/ 161 w 602"/>
                  <a:gd name="T27" fmla="*/ 496 h 567"/>
                  <a:gd name="T28" fmla="*/ 210 w 602"/>
                  <a:gd name="T29" fmla="*/ 519 h 567"/>
                  <a:gd name="T30" fmla="*/ 266 w 602"/>
                  <a:gd name="T31" fmla="*/ 543 h 567"/>
                  <a:gd name="T32" fmla="*/ 321 w 602"/>
                  <a:gd name="T33" fmla="*/ 551 h 567"/>
                  <a:gd name="T34" fmla="*/ 378 w 602"/>
                  <a:gd name="T35" fmla="*/ 558 h 567"/>
                  <a:gd name="T36" fmla="*/ 419 w 602"/>
                  <a:gd name="T37" fmla="*/ 566 h 567"/>
                  <a:gd name="T38" fmla="*/ 461 w 602"/>
                  <a:gd name="T39" fmla="*/ 566 h 567"/>
                  <a:gd name="T40" fmla="*/ 503 w 602"/>
                  <a:gd name="T41" fmla="*/ 519 h 567"/>
                  <a:gd name="T42" fmla="*/ 531 w 602"/>
                  <a:gd name="T43" fmla="*/ 464 h 567"/>
                  <a:gd name="T44" fmla="*/ 558 w 602"/>
                  <a:gd name="T45" fmla="*/ 409 h 567"/>
                  <a:gd name="T46" fmla="*/ 573 w 602"/>
                  <a:gd name="T47" fmla="*/ 355 h 567"/>
                  <a:gd name="T48" fmla="*/ 581 w 602"/>
                  <a:gd name="T49" fmla="*/ 307 h 567"/>
                  <a:gd name="T50" fmla="*/ 588 w 602"/>
                  <a:gd name="T51" fmla="*/ 259 h 567"/>
                  <a:gd name="T52" fmla="*/ 601 w 602"/>
                  <a:gd name="T53" fmla="*/ 204 h 567"/>
                  <a:gd name="T54" fmla="*/ 588 w 602"/>
                  <a:gd name="T55" fmla="*/ 158 h 567"/>
                  <a:gd name="T56" fmla="*/ 531 w 602"/>
                  <a:gd name="T57" fmla="*/ 110 h 567"/>
                  <a:gd name="T58" fmla="*/ 488 w 602"/>
                  <a:gd name="T59" fmla="*/ 79 h 567"/>
                  <a:gd name="T60" fmla="*/ 419 w 602"/>
                  <a:gd name="T61" fmla="*/ 46 h 567"/>
                  <a:gd name="T62" fmla="*/ 349 w 602"/>
                  <a:gd name="T63" fmla="*/ 40 h 567"/>
                  <a:gd name="T64" fmla="*/ 308 w 602"/>
                  <a:gd name="T65" fmla="*/ 40 h 567"/>
                  <a:gd name="T66" fmla="*/ 286 w 602"/>
                  <a:gd name="T67" fmla="*/ 25 h 5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2"/>
                  <a:gd name="T103" fmla="*/ 0 h 567"/>
                  <a:gd name="T104" fmla="*/ 602 w 602"/>
                  <a:gd name="T105" fmla="*/ 567 h 5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2" h="567">
                    <a:moveTo>
                      <a:pt x="286" y="25"/>
                    </a:moveTo>
                    <a:lnTo>
                      <a:pt x="273" y="0"/>
                    </a:lnTo>
                    <a:lnTo>
                      <a:pt x="251" y="0"/>
                    </a:lnTo>
                    <a:lnTo>
                      <a:pt x="210" y="0"/>
                    </a:lnTo>
                    <a:lnTo>
                      <a:pt x="169" y="15"/>
                    </a:lnTo>
                    <a:lnTo>
                      <a:pt x="139" y="32"/>
                    </a:lnTo>
                    <a:lnTo>
                      <a:pt x="119" y="46"/>
                    </a:lnTo>
                    <a:lnTo>
                      <a:pt x="105" y="71"/>
                    </a:lnTo>
                    <a:lnTo>
                      <a:pt x="84" y="94"/>
                    </a:lnTo>
                    <a:lnTo>
                      <a:pt x="64" y="125"/>
                    </a:lnTo>
                    <a:lnTo>
                      <a:pt x="42" y="141"/>
                    </a:lnTo>
                    <a:lnTo>
                      <a:pt x="28" y="164"/>
                    </a:lnTo>
                    <a:lnTo>
                      <a:pt x="21" y="189"/>
                    </a:lnTo>
                    <a:lnTo>
                      <a:pt x="7" y="220"/>
                    </a:lnTo>
                    <a:lnTo>
                      <a:pt x="0" y="243"/>
                    </a:lnTo>
                    <a:lnTo>
                      <a:pt x="0" y="268"/>
                    </a:lnTo>
                    <a:lnTo>
                      <a:pt x="0" y="299"/>
                    </a:lnTo>
                    <a:lnTo>
                      <a:pt x="0" y="322"/>
                    </a:lnTo>
                    <a:lnTo>
                      <a:pt x="0" y="346"/>
                    </a:lnTo>
                    <a:lnTo>
                      <a:pt x="21" y="361"/>
                    </a:lnTo>
                    <a:lnTo>
                      <a:pt x="42" y="378"/>
                    </a:lnTo>
                    <a:lnTo>
                      <a:pt x="64" y="394"/>
                    </a:lnTo>
                    <a:lnTo>
                      <a:pt x="84" y="394"/>
                    </a:lnTo>
                    <a:lnTo>
                      <a:pt x="105" y="409"/>
                    </a:lnTo>
                    <a:lnTo>
                      <a:pt x="119" y="433"/>
                    </a:lnTo>
                    <a:lnTo>
                      <a:pt x="126" y="456"/>
                    </a:lnTo>
                    <a:lnTo>
                      <a:pt x="146" y="473"/>
                    </a:lnTo>
                    <a:lnTo>
                      <a:pt x="161" y="496"/>
                    </a:lnTo>
                    <a:lnTo>
                      <a:pt x="181" y="512"/>
                    </a:lnTo>
                    <a:lnTo>
                      <a:pt x="210" y="519"/>
                    </a:lnTo>
                    <a:lnTo>
                      <a:pt x="238" y="535"/>
                    </a:lnTo>
                    <a:lnTo>
                      <a:pt x="266" y="543"/>
                    </a:lnTo>
                    <a:lnTo>
                      <a:pt x="294" y="551"/>
                    </a:lnTo>
                    <a:lnTo>
                      <a:pt x="321" y="551"/>
                    </a:lnTo>
                    <a:lnTo>
                      <a:pt x="349" y="558"/>
                    </a:lnTo>
                    <a:lnTo>
                      <a:pt x="378" y="558"/>
                    </a:lnTo>
                    <a:lnTo>
                      <a:pt x="399" y="566"/>
                    </a:lnTo>
                    <a:lnTo>
                      <a:pt x="419" y="566"/>
                    </a:lnTo>
                    <a:lnTo>
                      <a:pt x="440" y="566"/>
                    </a:lnTo>
                    <a:lnTo>
                      <a:pt x="461" y="566"/>
                    </a:lnTo>
                    <a:lnTo>
                      <a:pt x="488" y="543"/>
                    </a:lnTo>
                    <a:lnTo>
                      <a:pt x="503" y="519"/>
                    </a:lnTo>
                    <a:lnTo>
                      <a:pt x="518" y="487"/>
                    </a:lnTo>
                    <a:lnTo>
                      <a:pt x="531" y="464"/>
                    </a:lnTo>
                    <a:lnTo>
                      <a:pt x="545" y="440"/>
                    </a:lnTo>
                    <a:lnTo>
                      <a:pt x="558" y="409"/>
                    </a:lnTo>
                    <a:lnTo>
                      <a:pt x="565" y="386"/>
                    </a:lnTo>
                    <a:lnTo>
                      <a:pt x="573" y="355"/>
                    </a:lnTo>
                    <a:lnTo>
                      <a:pt x="573" y="330"/>
                    </a:lnTo>
                    <a:lnTo>
                      <a:pt x="581" y="307"/>
                    </a:lnTo>
                    <a:lnTo>
                      <a:pt x="581" y="282"/>
                    </a:lnTo>
                    <a:lnTo>
                      <a:pt x="588" y="259"/>
                    </a:lnTo>
                    <a:lnTo>
                      <a:pt x="601" y="228"/>
                    </a:lnTo>
                    <a:lnTo>
                      <a:pt x="601" y="204"/>
                    </a:lnTo>
                    <a:lnTo>
                      <a:pt x="601" y="181"/>
                    </a:lnTo>
                    <a:lnTo>
                      <a:pt x="588" y="158"/>
                    </a:lnTo>
                    <a:lnTo>
                      <a:pt x="558" y="125"/>
                    </a:lnTo>
                    <a:lnTo>
                      <a:pt x="531" y="110"/>
                    </a:lnTo>
                    <a:lnTo>
                      <a:pt x="510" y="94"/>
                    </a:lnTo>
                    <a:lnTo>
                      <a:pt x="488" y="79"/>
                    </a:lnTo>
                    <a:lnTo>
                      <a:pt x="447" y="63"/>
                    </a:lnTo>
                    <a:lnTo>
                      <a:pt x="419" y="46"/>
                    </a:lnTo>
                    <a:lnTo>
                      <a:pt x="391" y="46"/>
                    </a:lnTo>
                    <a:lnTo>
                      <a:pt x="349" y="40"/>
                    </a:lnTo>
                    <a:lnTo>
                      <a:pt x="328" y="40"/>
                    </a:lnTo>
                    <a:lnTo>
                      <a:pt x="308" y="40"/>
                    </a:lnTo>
                    <a:lnTo>
                      <a:pt x="279" y="23"/>
                    </a:lnTo>
                    <a:lnTo>
                      <a:pt x="286" y="25"/>
                    </a:lnTo>
                  </a:path>
                </a:pathLst>
              </a:custGeom>
              <a:solidFill>
                <a:srgbClr val="D49F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79" name="Oval 22"/>
              <p:cNvSpPr>
                <a:spLocks noChangeArrowheads="1"/>
              </p:cNvSpPr>
              <p:nvPr/>
            </p:nvSpPr>
            <p:spPr bwMode="auto">
              <a:xfrm>
                <a:off x="3185" y="1348"/>
                <a:ext cx="334" cy="232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6209" name="Oval 23"/>
            <p:cNvSpPr>
              <a:spLocks noChangeArrowheads="1"/>
            </p:cNvSpPr>
            <p:nvPr/>
          </p:nvSpPr>
          <p:spPr bwMode="auto">
            <a:xfrm>
              <a:off x="2960" y="1097"/>
              <a:ext cx="37" cy="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10" name="Oval 24"/>
            <p:cNvSpPr>
              <a:spLocks noChangeArrowheads="1"/>
            </p:cNvSpPr>
            <p:nvPr/>
          </p:nvSpPr>
          <p:spPr bwMode="auto">
            <a:xfrm>
              <a:off x="2783" y="1074"/>
              <a:ext cx="81" cy="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11" name="Oval 25"/>
            <p:cNvSpPr>
              <a:spLocks noChangeArrowheads="1"/>
            </p:cNvSpPr>
            <p:nvPr/>
          </p:nvSpPr>
          <p:spPr bwMode="auto">
            <a:xfrm>
              <a:off x="3094" y="1166"/>
              <a:ext cx="81" cy="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12" name="Oval 26"/>
            <p:cNvSpPr>
              <a:spLocks noChangeArrowheads="1"/>
            </p:cNvSpPr>
            <p:nvPr/>
          </p:nvSpPr>
          <p:spPr bwMode="auto">
            <a:xfrm>
              <a:off x="2650" y="1304"/>
              <a:ext cx="79" cy="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13" name="Oval 27"/>
            <p:cNvSpPr>
              <a:spLocks noChangeArrowheads="1"/>
            </p:cNvSpPr>
            <p:nvPr/>
          </p:nvSpPr>
          <p:spPr bwMode="auto">
            <a:xfrm>
              <a:off x="2826" y="1442"/>
              <a:ext cx="82" cy="3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14" name="Rectangle 28"/>
            <p:cNvSpPr>
              <a:spLocks noChangeArrowheads="1"/>
            </p:cNvSpPr>
            <p:nvPr/>
          </p:nvSpPr>
          <p:spPr bwMode="auto">
            <a:xfrm>
              <a:off x="2942" y="701"/>
              <a:ext cx="3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008000"/>
                  </a:solidFill>
                  <a:latin typeface="Arial" panose="020B0604020202020204" pitchFamily="34" charset="0"/>
                  <a:ea typeface="?? ?????" charset="-128"/>
                </a:rPr>
                <a:t>M</a:t>
              </a:r>
              <a:r>
                <a:rPr lang="pt-BR" altLang="pt-BR" b="1">
                  <a:solidFill>
                    <a:srgbClr val="008000"/>
                  </a:solidFill>
                  <a:latin typeface="Symbol" panose="05050102010706020507" pitchFamily="18" charset="2"/>
                  <a:ea typeface="?? ?????" charset="-128"/>
                </a:rPr>
                <a:t>f</a:t>
              </a:r>
            </a:p>
          </p:txBody>
        </p:sp>
        <p:sp>
          <p:nvSpPr>
            <p:cNvPr id="6215" name="Text Box 92"/>
            <p:cNvSpPr txBox="1">
              <a:spLocks noChangeArrowheads="1"/>
            </p:cNvSpPr>
            <p:nvPr/>
          </p:nvSpPr>
          <p:spPr bwMode="auto">
            <a:xfrm>
              <a:off x="3347" y="1438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9900"/>
                  </a:solidFill>
                  <a:ea typeface="?? ?????" charset="-128"/>
                </a:rPr>
                <a:t>IL-10</a:t>
              </a:r>
            </a:p>
          </p:txBody>
        </p:sp>
        <p:sp>
          <p:nvSpPr>
            <p:cNvPr id="6216" name="Line 93"/>
            <p:cNvSpPr>
              <a:spLocks noChangeShapeType="1"/>
            </p:cNvSpPr>
            <p:nvPr/>
          </p:nvSpPr>
          <p:spPr bwMode="auto">
            <a:xfrm>
              <a:off x="3179" y="1391"/>
              <a:ext cx="188" cy="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17" name="Line 94"/>
            <p:cNvSpPr>
              <a:spLocks noChangeShapeType="1"/>
            </p:cNvSpPr>
            <p:nvPr/>
          </p:nvSpPr>
          <p:spPr bwMode="auto">
            <a:xfrm>
              <a:off x="3696" y="1621"/>
              <a:ext cx="235" cy="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18" name="Line 99"/>
            <p:cNvSpPr>
              <a:spLocks noChangeShapeType="1"/>
            </p:cNvSpPr>
            <p:nvPr/>
          </p:nvSpPr>
          <p:spPr bwMode="auto">
            <a:xfrm flipH="1">
              <a:off x="2492" y="1392"/>
              <a:ext cx="94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19" name="Text Box 100"/>
            <p:cNvSpPr txBox="1">
              <a:spLocks noChangeArrowheads="1"/>
            </p:cNvSpPr>
            <p:nvPr/>
          </p:nvSpPr>
          <p:spPr bwMode="auto">
            <a:xfrm>
              <a:off x="2211" y="1401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solidFill>
                    <a:srgbClr val="FF9900"/>
                  </a:solidFill>
                  <a:ea typeface="?? ?????" charset="-128"/>
                </a:rPr>
                <a:t>IL-10</a:t>
              </a:r>
            </a:p>
          </p:txBody>
        </p:sp>
        <p:sp>
          <p:nvSpPr>
            <p:cNvPr id="6220" name="Line 101"/>
            <p:cNvSpPr>
              <a:spLocks noChangeShapeType="1"/>
            </p:cNvSpPr>
            <p:nvPr/>
          </p:nvSpPr>
          <p:spPr bwMode="auto">
            <a:xfrm flipH="1">
              <a:off x="2116" y="1530"/>
              <a:ext cx="94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21" name="Rectangle 104"/>
            <p:cNvSpPr>
              <a:spLocks noChangeArrowheads="1"/>
            </p:cNvSpPr>
            <p:nvPr/>
          </p:nvSpPr>
          <p:spPr bwMode="auto">
            <a:xfrm>
              <a:off x="2774" y="1650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IL-12</a:t>
              </a:r>
            </a:p>
          </p:txBody>
        </p:sp>
        <p:cxnSp>
          <p:nvCxnSpPr>
            <p:cNvPr id="6222" name="AutoShape 107"/>
            <p:cNvCxnSpPr>
              <a:cxnSpLocks noChangeShapeType="1"/>
            </p:cNvCxnSpPr>
            <p:nvPr/>
          </p:nvCxnSpPr>
          <p:spPr bwMode="auto">
            <a:xfrm rot="5400000" flipH="1">
              <a:off x="3343" y="1228"/>
              <a:ext cx="138" cy="234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23" name="AutoShape 108"/>
            <p:cNvCxnSpPr>
              <a:cxnSpLocks noChangeShapeType="1"/>
              <a:stCxn id="6219" idx="0"/>
              <a:endCxn id="6212" idx="2"/>
            </p:cNvCxnSpPr>
            <p:nvPr/>
          </p:nvCxnSpPr>
          <p:spPr bwMode="auto">
            <a:xfrm rot="-5400000">
              <a:off x="2504" y="1254"/>
              <a:ext cx="78" cy="215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24" name="Text Box 109"/>
            <p:cNvSpPr txBox="1">
              <a:spLocks noChangeArrowheads="1"/>
            </p:cNvSpPr>
            <p:nvPr/>
          </p:nvSpPr>
          <p:spPr bwMode="auto">
            <a:xfrm>
              <a:off x="2596" y="1478"/>
              <a:ext cx="4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TNF</a:t>
              </a:r>
              <a:r>
                <a:rPr lang="pt-BR" altLang="pt-BR" sz="1800" b="1">
                  <a:latin typeface="Symbol" panose="05050102010706020507" pitchFamily="18" charset="2"/>
                  <a:ea typeface="?? ?????" charset="-128"/>
                </a:rPr>
                <a:t>a</a:t>
              </a:r>
            </a:p>
          </p:txBody>
        </p:sp>
        <p:grpSp>
          <p:nvGrpSpPr>
            <p:cNvPr id="6225" name="Group 114"/>
            <p:cNvGrpSpPr>
              <a:grpSpLocks/>
            </p:cNvGrpSpPr>
            <p:nvPr/>
          </p:nvGrpSpPr>
          <p:grpSpPr bwMode="auto">
            <a:xfrm>
              <a:off x="3155" y="1434"/>
              <a:ext cx="117" cy="140"/>
              <a:chOff x="720" y="768"/>
              <a:chExt cx="336" cy="345"/>
            </a:xfrm>
          </p:grpSpPr>
          <p:grpSp>
            <p:nvGrpSpPr>
              <p:cNvPr id="6266" name="Group 115"/>
              <p:cNvGrpSpPr>
                <a:grpSpLocks/>
              </p:cNvGrpSpPr>
              <p:nvPr/>
            </p:nvGrpSpPr>
            <p:grpSpPr bwMode="auto">
              <a:xfrm>
                <a:off x="768" y="912"/>
                <a:ext cx="253" cy="201"/>
                <a:chOff x="2396" y="2574"/>
                <a:chExt cx="253" cy="201"/>
              </a:xfrm>
            </p:grpSpPr>
            <p:sp>
              <p:nvSpPr>
                <p:cNvPr id="6275" name="Oval 116"/>
                <p:cNvSpPr>
                  <a:spLocks noChangeArrowheads="1"/>
                </p:cNvSpPr>
                <p:nvPr/>
              </p:nvSpPr>
              <p:spPr bwMode="auto">
                <a:xfrm>
                  <a:off x="2396" y="2574"/>
                  <a:ext cx="253" cy="201"/>
                </a:xfrm>
                <a:prstGeom prst="ellipse">
                  <a:avLst/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76" name="Line 117"/>
                <p:cNvSpPr>
                  <a:spLocks noChangeShapeType="1"/>
                </p:cNvSpPr>
                <p:nvPr/>
              </p:nvSpPr>
              <p:spPr bwMode="auto">
                <a:xfrm>
                  <a:off x="2547" y="2674"/>
                  <a:ext cx="10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77" name="Oval 118"/>
                <p:cNvSpPr>
                  <a:spLocks noChangeArrowheads="1"/>
                </p:cNvSpPr>
                <p:nvPr/>
              </p:nvSpPr>
              <p:spPr bwMode="auto">
                <a:xfrm>
                  <a:off x="2498" y="2574"/>
                  <a:ext cx="49" cy="201"/>
                </a:xfrm>
                <a:prstGeom prst="ellipse">
                  <a:avLst/>
                </a:prstGeom>
                <a:solidFill>
                  <a:srgbClr val="0033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67" name="Group 119"/>
              <p:cNvGrpSpPr>
                <a:grpSpLocks/>
              </p:cNvGrpSpPr>
              <p:nvPr/>
            </p:nvGrpSpPr>
            <p:grpSpPr bwMode="auto">
              <a:xfrm rot="-1379019">
                <a:off x="720" y="816"/>
                <a:ext cx="144" cy="144"/>
                <a:chOff x="459" y="1301"/>
                <a:chExt cx="287" cy="373"/>
              </a:xfrm>
            </p:grpSpPr>
            <p:sp>
              <p:nvSpPr>
                <p:cNvPr id="6272" name="Rectangle 120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73" name="Rectangle 121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74" name="Rectangle 122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68" name="Group 123"/>
              <p:cNvGrpSpPr>
                <a:grpSpLocks/>
              </p:cNvGrpSpPr>
              <p:nvPr/>
            </p:nvGrpSpPr>
            <p:grpSpPr bwMode="auto">
              <a:xfrm rot="2535919">
                <a:off x="960" y="768"/>
                <a:ext cx="96" cy="187"/>
                <a:chOff x="459" y="1301"/>
                <a:chExt cx="287" cy="373"/>
              </a:xfrm>
            </p:grpSpPr>
            <p:sp>
              <p:nvSpPr>
                <p:cNvPr id="6269" name="Rectangle 124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70" name="Rectangle 125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71" name="Rectangle 126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  <p:grpSp>
          <p:nvGrpSpPr>
            <p:cNvPr id="6226" name="Group 127"/>
            <p:cNvGrpSpPr>
              <a:grpSpLocks/>
            </p:cNvGrpSpPr>
            <p:nvPr/>
          </p:nvGrpSpPr>
          <p:grpSpPr bwMode="auto">
            <a:xfrm>
              <a:off x="3056" y="1514"/>
              <a:ext cx="116" cy="141"/>
              <a:chOff x="720" y="768"/>
              <a:chExt cx="336" cy="345"/>
            </a:xfrm>
          </p:grpSpPr>
          <p:grpSp>
            <p:nvGrpSpPr>
              <p:cNvPr id="6254" name="Group 128"/>
              <p:cNvGrpSpPr>
                <a:grpSpLocks/>
              </p:cNvGrpSpPr>
              <p:nvPr/>
            </p:nvGrpSpPr>
            <p:grpSpPr bwMode="auto">
              <a:xfrm>
                <a:off x="768" y="912"/>
                <a:ext cx="253" cy="201"/>
                <a:chOff x="2396" y="2574"/>
                <a:chExt cx="253" cy="201"/>
              </a:xfrm>
            </p:grpSpPr>
            <p:sp>
              <p:nvSpPr>
                <p:cNvPr id="6263" name="Oval 129"/>
                <p:cNvSpPr>
                  <a:spLocks noChangeArrowheads="1"/>
                </p:cNvSpPr>
                <p:nvPr/>
              </p:nvSpPr>
              <p:spPr bwMode="auto">
                <a:xfrm>
                  <a:off x="2396" y="2574"/>
                  <a:ext cx="253" cy="201"/>
                </a:xfrm>
                <a:prstGeom prst="ellipse">
                  <a:avLst/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64" name="Line 130"/>
                <p:cNvSpPr>
                  <a:spLocks noChangeShapeType="1"/>
                </p:cNvSpPr>
                <p:nvPr/>
              </p:nvSpPr>
              <p:spPr bwMode="auto">
                <a:xfrm>
                  <a:off x="2547" y="2674"/>
                  <a:ext cx="10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65" name="Oval 131"/>
                <p:cNvSpPr>
                  <a:spLocks noChangeArrowheads="1"/>
                </p:cNvSpPr>
                <p:nvPr/>
              </p:nvSpPr>
              <p:spPr bwMode="auto">
                <a:xfrm>
                  <a:off x="2498" y="2574"/>
                  <a:ext cx="49" cy="201"/>
                </a:xfrm>
                <a:prstGeom prst="ellipse">
                  <a:avLst/>
                </a:prstGeom>
                <a:solidFill>
                  <a:srgbClr val="0033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55" name="Group 132"/>
              <p:cNvGrpSpPr>
                <a:grpSpLocks/>
              </p:cNvGrpSpPr>
              <p:nvPr/>
            </p:nvGrpSpPr>
            <p:grpSpPr bwMode="auto">
              <a:xfrm rot="-1379019">
                <a:off x="720" y="816"/>
                <a:ext cx="144" cy="144"/>
                <a:chOff x="459" y="1301"/>
                <a:chExt cx="287" cy="373"/>
              </a:xfrm>
            </p:grpSpPr>
            <p:sp>
              <p:nvSpPr>
                <p:cNvPr id="6260" name="Rectangle 133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61" name="Rectangle 134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62" name="Rectangle 135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56" name="Group 136"/>
              <p:cNvGrpSpPr>
                <a:grpSpLocks/>
              </p:cNvGrpSpPr>
              <p:nvPr/>
            </p:nvGrpSpPr>
            <p:grpSpPr bwMode="auto">
              <a:xfrm rot="2535919">
                <a:off x="960" y="768"/>
                <a:ext cx="96" cy="187"/>
                <a:chOff x="459" y="1301"/>
                <a:chExt cx="287" cy="373"/>
              </a:xfrm>
            </p:grpSpPr>
            <p:sp>
              <p:nvSpPr>
                <p:cNvPr id="6257" name="Rectangle 137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58" name="Rectangle 138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59" name="Rectangle 139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  <p:grpSp>
          <p:nvGrpSpPr>
            <p:cNvPr id="6227" name="Group 140"/>
            <p:cNvGrpSpPr>
              <a:grpSpLocks/>
            </p:cNvGrpSpPr>
            <p:nvPr/>
          </p:nvGrpSpPr>
          <p:grpSpPr bwMode="auto">
            <a:xfrm>
              <a:off x="3272" y="1601"/>
              <a:ext cx="116" cy="140"/>
              <a:chOff x="720" y="768"/>
              <a:chExt cx="336" cy="345"/>
            </a:xfrm>
          </p:grpSpPr>
          <p:grpSp>
            <p:nvGrpSpPr>
              <p:cNvPr id="6242" name="Group 141"/>
              <p:cNvGrpSpPr>
                <a:grpSpLocks/>
              </p:cNvGrpSpPr>
              <p:nvPr/>
            </p:nvGrpSpPr>
            <p:grpSpPr bwMode="auto">
              <a:xfrm>
                <a:off x="768" y="912"/>
                <a:ext cx="253" cy="201"/>
                <a:chOff x="2396" y="2574"/>
                <a:chExt cx="253" cy="201"/>
              </a:xfrm>
            </p:grpSpPr>
            <p:sp>
              <p:nvSpPr>
                <p:cNvPr id="6251" name="Oval 142"/>
                <p:cNvSpPr>
                  <a:spLocks noChangeArrowheads="1"/>
                </p:cNvSpPr>
                <p:nvPr/>
              </p:nvSpPr>
              <p:spPr bwMode="auto">
                <a:xfrm>
                  <a:off x="2396" y="2574"/>
                  <a:ext cx="253" cy="201"/>
                </a:xfrm>
                <a:prstGeom prst="ellipse">
                  <a:avLst/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52" name="Line 143"/>
                <p:cNvSpPr>
                  <a:spLocks noChangeShapeType="1"/>
                </p:cNvSpPr>
                <p:nvPr/>
              </p:nvSpPr>
              <p:spPr bwMode="auto">
                <a:xfrm>
                  <a:off x="2547" y="2674"/>
                  <a:ext cx="10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53" name="Oval 144"/>
                <p:cNvSpPr>
                  <a:spLocks noChangeArrowheads="1"/>
                </p:cNvSpPr>
                <p:nvPr/>
              </p:nvSpPr>
              <p:spPr bwMode="auto">
                <a:xfrm>
                  <a:off x="2498" y="2574"/>
                  <a:ext cx="49" cy="201"/>
                </a:xfrm>
                <a:prstGeom prst="ellipse">
                  <a:avLst/>
                </a:prstGeom>
                <a:solidFill>
                  <a:srgbClr val="0033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43" name="Group 145"/>
              <p:cNvGrpSpPr>
                <a:grpSpLocks/>
              </p:cNvGrpSpPr>
              <p:nvPr/>
            </p:nvGrpSpPr>
            <p:grpSpPr bwMode="auto">
              <a:xfrm rot="-1379019">
                <a:off x="720" y="816"/>
                <a:ext cx="144" cy="144"/>
                <a:chOff x="459" y="1301"/>
                <a:chExt cx="287" cy="373"/>
              </a:xfrm>
            </p:grpSpPr>
            <p:sp>
              <p:nvSpPr>
                <p:cNvPr id="6248" name="Rectangle 146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49" name="Rectangle 147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50" name="Rectangle 148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44" name="Group 149"/>
              <p:cNvGrpSpPr>
                <a:grpSpLocks/>
              </p:cNvGrpSpPr>
              <p:nvPr/>
            </p:nvGrpSpPr>
            <p:grpSpPr bwMode="auto">
              <a:xfrm rot="2535919">
                <a:off x="960" y="768"/>
                <a:ext cx="96" cy="187"/>
                <a:chOff x="459" y="1301"/>
                <a:chExt cx="287" cy="373"/>
              </a:xfrm>
            </p:grpSpPr>
            <p:sp>
              <p:nvSpPr>
                <p:cNvPr id="6245" name="Rectangle 150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46" name="Rectangle 151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47" name="Rectangle 152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  <p:grpSp>
          <p:nvGrpSpPr>
            <p:cNvPr id="6228" name="Group 153"/>
            <p:cNvGrpSpPr>
              <a:grpSpLocks/>
            </p:cNvGrpSpPr>
            <p:nvPr/>
          </p:nvGrpSpPr>
          <p:grpSpPr bwMode="auto">
            <a:xfrm>
              <a:off x="3294" y="1318"/>
              <a:ext cx="116" cy="140"/>
              <a:chOff x="720" y="768"/>
              <a:chExt cx="336" cy="345"/>
            </a:xfrm>
          </p:grpSpPr>
          <p:grpSp>
            <p:nvGrpSpPr>
              <p:cNvPr id="6230" name="Group 154"/>
              <p:cNvGrpSpPr>
                <a:grpSpLocks/>
              </p:cNvGrpSpPr>
              <p:nvPr/>
            </p:nvGrpSpPr>
            <p:grpSpPr bwMode="auto">
              <a:xfrm>
                <a:off x="768" y="912"/>
                <a:ext cx="253" cy="201"/>
                <a:chOff x="2396" y="2574"/>
                <a:chExt cx="253" cy="201"/>
              </a:xfrm>
            </p:grpSpPr>
            <p:sp>
              <p:nvSpPr>
                <p:cNvPr id="6239" name="Oval 155"/>
                <p:cNvSpPr>
                  <a:spLocks noChangeArrowheads="1"/>
                </p:cNvSpPr>
                <p:nvPr/>
              </p:nvSpPr>
              <p:spPr bwMode="auto">
                <a:xfrm>
                  <a:off x="2396" y="2574"/>
                  <a:ext cx="253" cy="201"/>
                </a:xfrm>
                <a:prstGeom prst="ellipse">
                  <a:avLst/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40" name="Line 156"/>
                <p:cNvSpPr>
                  <a:spLocks noChangeShapeType="1"/>
                </p:cNvSpPr>
                <p:nvPr/>
              </p:nvSpPr>
              <p:spPr bwMode="auto">
                <a:xfrm>
                  <a:off x="2547" y="2674"/>
                  <a:ext cx="10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41" name="Oval 157"/>
                <p:cNvSpPr>
                  <a:spLocks noChangeArrowheads="1"/>
                </p:cNvSpPr>
                <p:nvPr/>
              </p:nvSpPr>
              <p:spPr bwMode="auto">
                <a:xfrm>
                  <a:off x="2498" y="2574"/>
                  <a:ext cx="49" cy="201"/>
                </a:xfrm>
                <a:prstGeom prst="ellipse">
                  <a:avLst/>
                </a:prstGeom>
                <a:solidFill>
                  <a:srgbClr val="0033CC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31" name="Group 158"/>
              <p:cNvGrpSpPr>
                <a:grpSpLocks/>
              </p:cNvGrpSpPr>
              <p:nvPr/>
            </p:nvGrpSpPr>
            <p:grpSpPr bwMode="auto">
              <a:xfrm rot="-1379019">
                <a:off x="720" y="816"/>
                <a:ext cx="144" cy="144"/>
                <a:chOff x="459" y="1301"/>
                <a:chExt cx="287" cy="373"/>
              </a:xfrm>
            </p:grpSpPr>
            <p:sp>
              <p:nvSpPr>
                <p:cNvPr id="6236" name="Rectangle 159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37" name="Rectangle 160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38" name="Rectangle 161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6232" name="Group 162"/>
              <p:cNvGrpSpPr>
                <a:grpSpLocks/>
              </p:cNvGrpSpPr>
              <p:nvPr/>
            </p:nvGrpSpPr>
            <p:grpSpPr bwMode="auto">
              <a:xfrm rot="2535919">
                <a:off x="960" y="768"/>
                <a:ext cx="96" cy="187"/>
                <a:chOff x="459" y="1301"/>
                <a:chExt cx="287" cy="373"/>
              </a:xfrm>
            </p:grpSpPr>
            <p:sp>
              <p:nvSpPr>
                <p:cNvPr id="6233" name="Rectangle 163"/>
                <p:cNvSpPr>
                  <a:spLocks noChangeArrowheads="1"/>
                </p:cNvSpPr>
                <p:nvPr/>
              </p:nvSpPr>
              <p:spPr bwMode="auto">
                <a:xfrm rot="-1320000">
                  <a:off x="476" y="1301"/>
                  <a:ext cx="54" cy="196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34" name="Rectangle 164"/>
                <p:cNvSpPr>
                  <a:spLocks noChangeArrowheads="1"/>
                </p:cNvSpPr>
                <p:nvPr/>
              </p:nvSpPr>
              <p:spPr bwMode="auto">
                <a:xfrm rot="-10380000">
                  <a:off x="459" y="1485"/>
                  <a:ext cx="47" cy="189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6235" name="Rectangle 165"/>
                <p:cNvSpPr>
                  <a:spLocks noChangeArrowheads="1"/>
                </p:cNvSpPr>
                <p:nvPr/>
              </p:nvSpPr>
              <p:spPr bwMode="auto">
                <a:xfrm rot="7800000">
                  <a:off x="627" y="1422"/>
                  <a:ext cx="47" cy="190"/>
                </a:xfrm>
                <a:prstGeom prst="rect">
                  <a:avLst/>
                </a:prstGeom>
                <a:solidFill>
                  <a:srgbClr val="CCCC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  <p:sp>
          <p:nvSpPr>
            <p:cNvPr id="6229" name="Line 180"/>
            <p:cNvSpPr>
              <a:spLocks noChangeShapeType="1"/>
            </p:cNvSpPr>
            <p:nvPr/>
          </p:nvSpPr>
          <p:spPr bwMode="auto">
            <a:xfrm>
              <a:off x="3000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0" name="Text Box 178">
            <a:extLst>
              <a:ext uri="{FF2B5EF4-FFF2-40B4-BE49-F238E27FC236}">
                <a16:creationId xmlns:a16="http://schemas.microsoft.com/office/drawing/2014/main" id="{6DE9AC55-7426-473B-A5C8-B521205C8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296" y="967086"/>
            <a:ext cx="1253576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 dirty="0"/>
              <a:t>C57Bl/6</a:t>
            </a:r>
          </a:p>
        </p:txBody>
      </p:sp>
      <p:sp>
        <p:nvSpPr>
          <p:cNvPr id="181" name="Text Box 178">
            <a:extLst>
              <a:ext uri="{FF2B5EF4-FFF2-40B4-BE49-F238E27FC236}">
                <a16:creationId xmlns:a16="http://schemas.microsoft.com/office/drawing/2014/main" id="{E066B2D6-7E13-4FBC-84A5-AF1FB70DB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213" y="951111"/>
            <a:ext cx="1253576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 dirty="0"/>
              <a:t>BALB/c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92C7157-C8DC-4834-86E6-6231E6152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3000"/>
      </p:ext>
    </p:extLst>
  </p:cSld>
  <p:clrMapOvr>
    <a:masterClrMapping/>
  </p:clrMapOvr>
  <p:transition spd="slow" advTm="12442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828800" y="2743200"/>
            <a:ext cx="5715000" cy="2825750"/>
            <a:chOff x="1152" y="48"/>
            <a:chExt cx="3600" cy="1780"/>
          </a:xfrm>
        </p:grpSpPr>
        <p:sp>
          <p:nvSpPr>
            <p:cNvPr id="8197" name="Rectangle 3"/>
            <p:cNvSpPr>
              <a:spLocks noChangeArrowheads="1"/>
            </p:cNvSpPr>
            <p:nvPr/>
          </p:nvSpPr>
          <p:spPr bwMode="auto">
            <a:xfrm>
              <a:off x="1152" y="48"/>
              <a:ext cx="35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pt-BR" altLang="pt-BR" sz="3200" i="1" dirty="0" err="1">
                  <a:solidFill>
                    <a:srgbClr val="990099"/>
                  </a:solidFill>
                  <a:latin typeface="Arial" panose="020B0604020202020204" pitchFamily="34" charset="0"/>
                  <a:ea typeface="?? ?????" charset="-128"/>
                </a:rPr>
                <a:t>Leishmania</a:t>
              </a:r>
              <a:r>
                <a:rPr lang="pt-BR" altLang="pt-BR" sz="3200" i="1" dirty="0">
                  <a:solidFill>
                    <a:srgbClr val="990099"/>
                  </a:solidFill>
                  <a:latin typeface="Arial" panose="020B0604020202020204" pitchFamily="34" charset="0"/>
                  <a:ea typeface="?? ?????" charset="-128"/>
                </a:rPr>
                <a:t> </a:t>
              </a:r>
              <a:r>
                <a:rPr lang="pt-BR" altLang="pt-BR" sz="3200" i="1" dirty="0" err="1">
                  <a:solidFill>
                    <a:srgbClr val="990099"/>
                  </a:solidFill>
                  <a:latin typeface="Arial" panose="020B0604020202020204" pitchFamily="34" charset="0"/>
                  <a:ea typeface="?? ?????" charset="-128"/>
                </a:rPr>
                <a:t>donovani</a:t>
              </a:r>
              <a:r>
                <a:rPr lang="pt-BR" altLang="pt-BR" sz="3200" dirty="0">
                  <a:solidFill>
                    <a:schemeClr val="tx2"/>
                  </a:solidFill>
                  <a:latin typeface="Arial" panose="020B0604020202020204" pitchFamily="34" charset="0"/>
                  <a:ea typeface="?? ?????" charset="-128"/>
                </a:rPr>
                <a:t> ou </a:t>
              </a:r>
              <a:r>
                <a:rPr lang="pt-BR" altLang="pt-BR" sz="3200" i="1" dirty="0" err="1">
                  <a:solidFill>
                    <a:srgbClr val="990099"/>
                  </a:solidFill>
                  <a:latin typeface="Arial" panose="020B0604020202020204" pitchFamily="34" charset="0"/>
                  <a:ea typeface="?? ?????" charset="-128"/>
                </a:rPr>
                <a:t>Leishmania</a:t>
              </a:r>
              <a:r>
                <a:rPr lang="pt-BR" altLang="pt-BR" sz="3200" i="1" dirty="0">
                  <a:solidFill>
                    <a:srgbClr val="990099"/>
                  </a:solidFill>
                  <a:latin typeface="Arial" panose="020B0604020202020204" pitchFamily="34" charset="0"/>
                  <a:ea typeface="?? ?????" charset="-128"/>
                </a:rPr>
                <a:t> </a:t>
              </a:r>
              <a:r>
                <a:rPr lang="pt-BR" altLang="pt-BR" sz="3200" i="1" dirty="0" err="1">
                  <a:solidFill>
                    <a:srgbClr val="990099"/>
                  </a:solidFill>
                  <a:latin typeface="Arial" panose="020B0604020202020204" pitchFamily="34" charset="0"/>
                  <a:ea typeface="?? ?????" charset="-128"/>
                </a:rPr>
                <a:t>chagasi</a:t>
              </a:r>
              <a:endParaRPr lang="pt-BR" altLang="pt-BR" sz="3200" i="1" dirty="0">
                <a:solidFill>
                  <a:srgbClr val="990099"/>
                </a:solidFill>
                <a:latin typeface="Arial" panose="020B0604020202020204" pitchFamily="34" charset="0"/>
                <a:ea typeface="?? ?????" charset="-128"/>
              </a:endParaRPr>
            </a:p>
          </p:txBody>
        </p:sp>
        <p:sp>
          <p:nvSpPr>
            <p:cNvPr id="8198" name="Text Box 4"/>
            <p:cNvSpPr txBox="1">
              <a:spLocks noChangeArrowheads="1"/>
            </p:cNvSpPr>
            <p:nvPr/>
          </p:nvSpPr>
          <p:spPr bwMode="auto">
            <a:xfrm>
              <a:off x="1179" y="1126"/>
              <a:ext cx="3573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pt-BR" altLang="pt-BR" b="1">
                  <a:solidFill>
                    <a:schemeClr val="accent2"/>
                  </a:solidFill>
                  <a:latin typeface="Arial" panose="020B0604020202020204" pitchFamily="34" charset="0"/>
                  <a:ea typeface="?? ?????" charset="-128"/>
                </a:rPr>
                <a:t>BALB/c e C57BL/10	- suscetíveis</a:t>
              </a:r>
            </a:p>
            <a:p>
              <a:pPr>
                <a:lnSpc>
                  <a:spcPct val="140000"/>
                </a:lnSpc>
              </a:pPr>
              <a:r>
                <a:rPr lang="pt-BR" altLang="pt-BR" b="1">
                  <a:solidFill>
                    <a:schemeClr val="accent2"/>
                  </a:solidFill>
                  <a:latin typeface="Arial" panose="020B0604020202020204" pitchFamily="34" charset="0"/>
                  <a:ea typeface="?? ?????" charset="-128"/>
                </a:rPr>
                <a:t>DBA/2 			- resistente</a:t>
              </a:r>
            </a:p>
          </p:txBody>
        </p:sp>
      </p:grp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362200" y="685800"/>
            <a:ext cx="476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3200" i="1">
                <a:solidFill>
                  <a:srgbClr val="990099"/>
                </a:solidFill>
                <a:latin typeface="Arial" panose="020B0604020202020204" pitchFamily="34" charset="0"/>
                <a:ea typeface="?? ?????" charset="-128"/>
              </a:rPr>
              <a:t>Leishmania amazonensis</a:t>
            </a: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990600" y="1447800"/>
            <a:ext cx="7772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pt-BR" altLang="pt-BR" b="1">
                <a:solidFill>
                  <a:schemeClr val="accent2"/>
                </a:solidFill>
                <a:latin typeface="Arial" panose="020B0604020202020204" pitchFamily="34" charset="0"/>
                <a:ea typeface="?? ?????" charset="-128"/>
              </a:rPr>
              <a:t>Todas as linhagens de camundongos isogênicos mantêm infecção crônica 	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ED5FF93-9BEC-45F8-9477-F810147FA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3"/>
    </mc:Choice>
    <mc:Fallback xmlns="">
      <p:transition spd="slow" advTm="6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600">
                <a:latin typeface="Arial" panose="020B0604020202020204" pitchFamily="34" charset="0"/>
              </a:rPr>
              <a:t>Imunidade na leishmaniose por </a:t>
            </a:r>
            <a:r>
              <a:rPr lang="pt-BR" altLang="pt-BR" sz="3600" i="1">
                <a:solidFill>
                  <a:srgbClr val="990099"/>
                </a:solidFill>
                <a:latin typeface="Arial" panose="020B0604020202020204" pitchFamily="34" charset="0"/>
              </a:rPr>
              <a:t>Leishmania (L.) amazonensis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63713" y="2133600"/>
            <a:ext cx="5399087" cy="1041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altLang="pt-BR" sz="2200" b="1">
                <a:latin typeface="Arial" panose="020B0604020202020204" pitchFamily="34" charset="0"/>
                <a:ea typeface="?? ?????" charset="-128"/>
              </a:rPr>
              <a:t> C57BL/6  -  suscetível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altLang="pt-BR" sz="2200" b="1">
                <a:latin typeface="Arial" panose="020B0604020202020204" pitchFamily="34" charset="0"/>
                <a:ea typeface="?? ?????" charset="-128"/>
              </a:rPr>
              <a:t>Linfócitos CD4+ e IFN</a:t>
            </a:r>
            <a:r>
              <a:rPr lang="pt-BR" altLang="pt-BR" sz="2200" b="1">
                <a:latin typeface="Symbol" panose="05050102010706020507" pitchFamily="18" charset="2"/>
                <a:ea typeface="?? ?????" charset="-128"/>
              </a:rPr>
              <a:t>g</a:t>
            </a:r>
            <a:r>
              <a:rPr lang="pt-BR" altLang="pt-BR" sz="2200" b="1">
                <a:latin typeface="Arial" panose="020B0604020202020204" pitchFamily="34" charset="0"/>
                <a:ea typeface="?? ?????" charset="-128"/>
              </a:rPr>
              <a:t> – patogênicos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5257800" y="5410200"/>
            <a:ext cx="1165225" cy="1038225"/>
            <a:chOff x="3456" y="2832"/>
            <a:chExt cx="734" cy="654"/>
          </a:xfrm>
        </p:grpSpPr>
        <p:sp>
          <p:nvSpPr>
            <p:cNvPr id="9276" name="Oval 5"/>
            <p:cNvSpPr>
              <a:spLocks noChangeArrowheads="1"/>
            </p:cNvSpPr>
            <p:nvPr/>
          </p:nvSpPr>
          <p:spPr bwMode="auto">
            <a:xfrm>
              <a:off x="3757" y="3336"/>
              <a:ext cx="94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9277" name="Group 6"/>
            <p:cNvGrpSpPr>
              <a:grpSpLocks/>
            </p:cNvGrpSpPr>
            <p:nvPr/>
          </p:nvGrpSpPr>
          <p:grpSpPr bwMode="auto">
            <a:xfrm>
              <a:off x="3456" y="2832"/>
              <a:ext cx="734" cy="654"/>
              <a:chOff x="4430" y="1559"/>
              <a:chExt cx="602" cy="567"/>
            </a:xfrm>
          </p:grpSpPr>
          <p:sp>
            <p:nvSpPr>
              <p:cNvPr id="9291" name="Freeform 7"/>
              <p:cNvSpPr>
                <a:spLocks/>
              </p:cNvSpPr>
              <p:nvPr/>
            </p:nvSpPr>
            <p:spPr bwMode="auto">
              <a:xfrm>
                <a:off x="4430" y="1559"/>
                <a:ext cx="602" cy="567"/>
              </a:xfrm>
              <a:custGeom>
                <a:avLst/>
                <a:gdLst>
                  <a:gd name="T0" fmla="*/ 273 w 602"/>
                  <a:gd name="T1" fmla="*/ 0 h 567"/>
                  <a:gd name="T2" fmla="*/ 210 w 602"/>
                  <a:gd name="T3" fmla="*/ 0 h 567"/>
                  <a:gd name="T4" fmla="*/ 139 w 602"/>
                  <a:gd name="T5" fmla="*/ 32 h 567"/>
                  <a:gd name="T6" fmla="*/ 105 w 602"/>
                  <a:gd name="T7" fmla="*/ 71 h 567"/>
                  <a:gd name="T8" fmla="*/ 64 w 602"/>
                  <a:gd name="T9" fmla="*/ 125 h 567"/>
                  <a:gd name="T10" fmla="*/ 28 w 602"/>
                  <a:gd name="T11" fmla="*/ 164 h 567"/>
                  <a:gd name="T12" fmla="*/ 7 w 602"/>
                  <a:gd name="T13" fmla="*/ 220 h 567"/>
                  <a:gd name="T14" fmla="*/ 0 w 602"/>
                  <a:gd name="T15" fmla="*/ 268 h 567"/>
                  <a:gd name="T16" fmla="*/ 0 w 602"/>
                  <a:gd name="T17" fmla="*/ 322 h 567"/>
                  <a:gd name="T18" fmla="*/ 21 w 602"/>
                  <a:gd name="T19" fmla="*/ 361 h 567"/>
                  <a:gd name="T20" fmla="*/ 64 w 602"/>
                  <a:gd name="T21" fmla="*/ 394 h 567"/>
                  <a:gd name="T22" fmla="*/ 105 w 602"/>
                  <a:gd name="T23" fmla="*/ 409 h 567"/>
                  <a:gd name="T24" fmla="*/ 126 w 602"/>
                  <a:gd name="T25" fmla="*/ 456 h 567"/>
                  <a:gd name="T26" fmla="*/ 161 w 602"/>
                  <a:gd name="T27" fmla="*/ 496 h 567"/>
                  <a:gd name="T28" fmla="*/ 210 w 602"/>
                  <a:gd name="T29" fmla="*/ 519 h 567"/>
                  <a:gd name="T30" fmla="*/ 266 w 602"/>
                  <a:gd name="T31" fmla="*/ 543 h 567"/>
                  <a:gd name="T32" fmla="*/ 321 w 602"/>
                  <a:gd name="T33" fmla="*/ 551 h 567"/>
                  <a:gd name="T34" fmla="*/ 378 w 602"/>
                  <a:gd name="T35" fmla="*/ 558 h 567"/>
                  <a:gd name="T36" fmla="*/ 419 w 602"/>
                  <a:gd name="T37" fmla="*/ 566 h 567"/>
                  <a:gd name="T38" fmla="*/ 461 w 602"/>
                  <a:gd name="T39" fmla="*/ 566 h 567"/>
                  <a:gd name="T40" fmla="*/ 503 w 602"/>
                  <a:gd name="T41" fmla="*/ 519 h 567"/>
                  <a:gd name="T42" fmla="*/ 531 w 602"/>
                  <a:gd name="T43" fmla="*/ 464 h 567"/>
                  <a:gd name="T44" fmla="*/ 558 w 602"/>
                  <a:gd name="T45" fmla="*/ 409 h 567"/>
                  <a:gd name="T46" fmla="*/ 573 w 602"/>
                  <a:gd name="T47" fmla="*/ 355 h 567"/>
                  <a:gd name="T48" fmla="*/ 581 w 602"/>
                  <a:gd name="T49" fmla="*/ 307 h 567"/>
                  <a:gd name="T50" fmla="*/ 588 w 602"/>
                  <a:gd name="T51" fmla="*/ 259 h 567"/>
                  <a:gd name="T52" fmla="*/ 601 w 602"/>
                  <a:gd name="T53" fmla="*/ 204 h 567"/>
                  <a:gd name="T54" fmla="*/ 588 w 602"/>
                  <a:gd name="T55" fmla="*/ 158 h 567"/>
                  <a:gd name="T56" fmla="*/ 531 w 602"/>
                  <a:gd name="T57" fmla="*/ 110 h 567"/>
                  <a:gd name="T58" fmla="*/ 488 w 602"/>
                  <a:gd name="T59" fmla="*/ 79 h 567"/>
                  <a:gd name="T60" fmla="*/ 419 w 602"/>
                  <a:gd name="T61" fmla="*/ 46 h 567"/>
                  <a:gd name="T62" fmla="*/ 349 w 602"/>
                  <a:gd name="T63" fmla="*/ 40 h 567"/>
                  <a:gd name="T64" fmla="*/ 308 w 602"/>
                  <a:gd name="T65" fmla="*/ 40 h 567"/>
                  <a:gd name="T66" fmla="*/ 286 w 602"/>
                  <a:gd name="T67" fmla="*/ 25 h 5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2"/>
                  <a:gd name="T103" fmla="*/ 0 h 567"/>
                  <a:gd name="T104" fmla="*/ 602 w 602"/>
                  <a:gd name="T105" fmla="*/ 567 h 5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2" h="567">
                    <a:moveTo>
                      <a:pt x="286" y="25"/>
                    </a:moveTo>
                    <a:lnTo>
                      <a:pt x="273" y="0"/>
                    </a:lnTo>
                    <a:lnTo>
                      <a:pt x="251" y="0"/>
                    </a:lnTo>
                    <a:lnTo>
                      <a:pt x="210" y="0"/>
                    </a:lnTo>
                    <a:lnTo>
                      <a:pt x="169" y="15"/>
                    </a:lnTo>
                    <a:lnTo>
                      <a:pt x="139" y="32"/>
                    </a:lnTo>
                    <a:lnTo>
                      <a:pt x="119" y="46"/>
                    </a:lnTo>
                    <a:lnTo>
                      <a:pt x="105" y="71"/>
                    </a:lnTo>
                    <a:lnTo>
                      <a:pt x="84" y="94"/>
                    </a:lnTo>
                    <a:lnTo>
                      <a:pt x="64" y="125"/>
                    </a:lnTo>
                    <a:lnTo>
                      <a:pt x="42" y="141"/>
                    </a:lnTo>
                    <a:lnTo>
                      <a:pt x="28" y="164"/>
                    </a:lnTo>
                    <a:lnTo>
                      <a:pt x="21" y="189"/>
                    </a:lnTo>
                    <a:lnTo>
                      <a:pt x="7" y="220"/>
                    </a:lnTo>
                    <a:lnTo>
                      <a:pt x="0" y="243"/>
                    </a:lnTo>
                    <a:lnTo>
                      <a:pt x="0" y="268"/>
                    </a:lnTo>
                    <a:lnTo>
                      <a:pt x="0" y="299"/>
                    </a:lnTo>
                    <a:lnTo>
                      <a:pt x="0" y="322"/>
                    </a:lnTo>
                    <a:lnTo>
                      <a:pt x="0" y="346"/>
                    </a:lnTo>
                    <a:lnTo>
                      <a:pt x="21" y="361"/>
                    </a:lnTo>
                    <a:lnTo>
                      <a:pt x="42" y="378"/>
                    </a:lnTo>
                    <a:lnTo>
                      <a:pt x="64" y="394"/>
                    </a:lnTo>
                    <a:lnTo>
                      <a:pt x="84" y="394"/>
                    </a:lnTo>
                    <a:lnTo>
                      <a:pt x="105" y="409"/>
                    </a:lnTo>
                    <a:lnTo>
                      <a:pt x="119" y="433"/>
                    </a:lnTo>
                    <a:lnTo>
                      <a:pt x="126" y="456"/>
                    </a:lnTo>
                    <a:lnTo>
                      <a:pt x="146" y="473"/>
                    </a:lnTo>
                    <a:lnTo>
                      <a:pt x="161" y="496"/>
                    </a:lnTo>
                    <a:lnTo>
                      <a:pt x="181" y="512"/>
                    </a:lnTo>
                    <a:lnTo>
                      <a:pt x="210" y="519"/>
                    </a:lnTo>
                    <a:lnTo>
                      <a:pt x="238" y="535"/>
                    </a:lnTo>
                    <a:lnTo>
                      <a:pt x="266" y="543"/>
                    </a:lnTo>
                    <a:lnTo>
                      <a:pt x="294" y="551"/>
                    </a:lnTo>
                    <a:lnTo>
                      <a:pt x="321" y="551"/>
                    </a:lnTo>
                    <a:lnTo>
                      <a:pt x="349" y="558"/>
                    </a:lnTo>
                    <a:lnTo>
                      <a:pt x="378" y="558"/>
                    </a:lnTo>
                    <a:lnTo>
                      <a:pt x="399" y="566"/>
                    </a:lnTo>
                    <a:lnTo>
                      <a:pt x="419" y="566"/>
                    </a:lnTo>
                    <a:lnTo>
                      <a:pt x="440" y="566"/>
                    </a:lnTo>
                    <a:lnTo>
                      <a:pt x="461" y="566"/>
                    </a:lnTo>
                    <a:lnTo>
                      <a:pt x="488" y="543"/>
                    </a:lnTo>
                    <a:lnTo>
                      <a:pt x="503" y="519"/>
                    </a:lnTo>
                    <a:lnTo>
                      <a:pt x="518" y="487"/>
                    </a:lnTo>
                    <a:lnTo>
                      <a:pt x="531" y="464"/>
                    </a:lnTo>
                    <a:lnTo>
                      <a:pt x="545" y="440"/>
                    </a:lnTo>
                    <a:lnTo>
                      <a:pt x="558" y="409"/>
                    </a:lnTo>
                    <a:lnTo>
                      <a:pt x="565" y="386"/>
                    </a:lnTo>
                    <a:lnTo>
                      <a:pt x="573" y="355"/>
                    </a:lnTo>
                    <a:lnTo>
                      <a:pt x="573" y="330"/>
                    </a:lnTo>
                    <a:lnTo>
                      <a:pt x="581" y="307"/>
                    </a:lnTo>
                    <a:lnTo>
                      <a:pt x="581" y="282"/>
                    </a:lnTo>
                    <a:lnTo>
                      <a:pt x="588" y="259"/>
                    </a:lnTo>
                    <a:lnTo>
                      <a:pt x="601" y="228"/>
                    </a:lnTo>
                    <a:lnTo>
                      <a:pt x="601" y="204"/>
                    </a:lnTo>
                    <a:lnTo>
                      <a:pt x="601" y="181"/>
                    </a:lnTo>
                    <a:lnTo>
                      <a:pt x="588" y="158"/>
                    </a:lnTo>
                    <a:lnTo>
                      <a:pt x="558" y="125"/>
                    </a:lnTo>
                    <a:lnTo>
                      <a:pt x="531" y="110"/>
                    </a:lnTo>
                    <a:lnTo>
                      <a:pt x="510" y="94"/>
                    </a:lnTo>
                    <a:lnTo>
                      <a:pt x="488" y="79"/>
                    </a:lnTo>
                    <a:lnTo>
                      <a:pt x="447" y="63"/>
                    </a:lnTo>
                    <a:lnTo>
                      <a:pt x="419" y="46"/>
                    </a:lnTo>
                    <a:lnTo>
                      <a:pt x="391" y="46"/>
                    </a:lnTo>
                    <a:lnTo>
                      <a:pt x="349" y="40"/>
                    </a:lnTo>
                    <a:lnTo>
                      <a:pt x="328" y="40"/>
                    </a:lnTo>
                    <a:lnTo>
                      <a:pt x="308" y="40"/>
                    </a:lnTo>
                    <a:lnTo>
                      <a:pt x="279" y="23"/>
                    </a:lnTo>
                    <a:lnTo>
                      <a:pt x="286" y="25"/>
                    </a:lnTo>
                  </a:path>
                </a:pathLst>
              </a:custGeom>
              <a:solidFill>
                <a:srgbClr val="D49F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92" name="Oval 8"/>
              <p:cNvSpPr>
                <a:spLocks noChangeArrowheads="1"/>
              </p:cNvSpPr>
              <p:nvPr/>
            </p:nvSpPr>
            <p:spPr bwMode="auto">
              <a:xfrm>
                <a:off x="4549" y="1732"/>
                <a:ext cx="333" cy="232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9278" name="Oval 9"/>
            <p:cNvSpPr>
              <a:spLocks noChangeArrowheads="1"/>
            </p:cNvSpPr>
            <p:nvPr/>
          </p:nvSpPr>
          <p:spPr bwMode="auto">
            <a:xfrm>
              <a:off x="3966" y="3225"/>
              <a:ext cx="94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79" name="Oval 10"/>
            <p:cNvSpPr>
              <a:spLocks noChangeArrowheads="1"/>
            </p:cNvSpPr>
            <p:nvPr/>
          </p:nvSpPr>
          <p:spPr bwMode="auto">
            <a:xfrm>
              <a:off x="3966" y="3059"/>
              <a:ext cx="94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0" name="Oval 11"/>
            <p:cNvSpPr>
              <a:spLocks noChangeArrowheads="1"/>
            </p:cNvSpPr>
            <p:nvPr/>
          </p:nvSpPr>
          <p:spPr bwMode="auto">
            <a:xfrm>
              <a:off x="3912" y="3004"/>
              <a:ext cx="95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1" name="Oval 12"/>
            <p:cNvSpPr>
              <a:spLocks noChangeArrowheads="1"/>
            </p:cNvSpPr>
            <p:nvPr/>
          </p:nvSpPr>
          <p:spPr bwMode="auto">
            <a:xfrm>
              <a:off x="3706" y="2948"/>
              <a:ext cx="94" cy="4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2" name="Oval 13"/>
            <p:cNvSpPr>
              <a:spLocks noChangeArrowheads="1"/>
            </p:cNvSpPr>
            <p:nvPr/>
          </p:nvSpPr>
          <p:spPr bwMode="auto">
            <a:xfrm>
              <a:off x="3549" y="3004"/>
              <a:ext cx="95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3" name="Oval 14"/>
            <p:cNvSpPr>
              <a:spLocks noChangeArrowheads="1"/>
            </p:cNvSpPr>
            <p:nvPr/>
          </p:nvSpPr>
          <p:spPr bwMode="auto">
            <a:xfrm>
              <a:off x="3654" y="3336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4" name="Oval 15"/>
            <p:cNvSpPr>
              <a:spLocks noChangeArrowheads="1"/>
            </p:cNvSpPr>
            <p:nvPr/>
          </p:nvSpPr>
          <p:spPr bwMode="auto">
            <a:xfrm>
              <a:off x="3912" y="3281"/>
              <a:ext cx="95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5" name="Oval 16"/>
            <p:cNvSpPr>
              <a:spLocks noChangeArrowheads="1"/>
            </p:cNvSpPr>
            <p:nvPr/>
          </p:nvSpPr>
          <p:spPr bwMode="auto">
            <a:xfrm>
              <a:off x="3497" y="3170"/>
              <a:ext cx="94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6" name="Oval 17"/>
            <p:cNvSpPr>
              <a:spLocks noChangeArrowheads="1"/>
            </p:cNvSpPr>
            <p:nvPr/>
          </p:nvSpPr>
          <p:spPr bwMode="auto">
            <a:xfrm>
              <a:off x="3757" y="3391"/>
              <a:ext cx="94" cy="4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7" name="Oval 18"/>
            <p:cNvSpPr>
              <a:spLocks noChangeArrowheads="1"/>
            </p:cNvSpPr>
            <p:nvPr/>
          </p:nvSpPr>
          <p:spPr bwMode="auto">
            <a:xfrm>
              <a:off x="3497" y="3059"/>
              <a:ext cx="94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8" name="Oval 19"/>
            <p:cNvSpPr>
              <a:spLocks noChangeArrowheads="1"/>
            </p:cNvSpPr>
            <p:nvPr/>
          </p:nvSpPr>
          <p:spPr bwMode="auto">
            <a:xfrm>
              <a:off x="3861" y="2893"/>
              <a:ext cx="95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89" name="Oval 20"/>
            <p:cNvSpPr>
              <a:spLocks noChangeArrowheads="1"/>
            </p:cNvSpPr>
            <p:nvPr/>
          </p:nvSpPr>
          <p:spPr bwMode="auto">
            <a:xfrm>
              <a:off x="3861" y="3336"/>
              <a:ext cx="95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90" name="Oval 21"/>
            <p:cNvSpPr>
              <a:spLocks noChangeArrowheads="1"/>
            </p:cNvSpPr>
            <p:nvPr/>
          </p:nvSpPr>
          <p:spPr bwMode="auto">
            <a:xfrm>
              <a:off x="4017" y="3170"/>
              <a:ext cx="94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1" name="Group 22"/>
          <p:cNvGrpSpPr>
            <a:grpSpLocks/>
          </p:cNvGrpSpPr>
          <p:nvPr/>
        </p:nvGrpSpPr>
        <p:grpSpPr bwMode="auto">
          <a:xfrm>
            <a:off x="2286000" y="5410200"/>
            <a:ext cx="1165225" cy="1038225"/>
            <a:chOff x="1200" y="2832"/>
            <a:chExt cx="734" cy="654"/>
          </a:xfrm>
        </p:grpSpPr>
        <p:grpSp>
          <p:nvGrpSpPr>
            <p:cNvPr id="9268" name="Group 23"/>
            <p:cNvGrpSpPr>
              <a:grpSpLocks/>
            </p:cNvGrpSpPr>
            <p:nvPr/>
          </p:nvGrpSpPr>
          <p:grpSpPr bwMode="auto">
            <a:xfrm>
              <a:off x="1200" y="2832"/>
              <a:ext cx="734" cy="654"/>
              <a:chOff x="1958" y="1607"/>
              <a:chExt cx="603" cy="567"/>
            </a:xfrm>
          </p:grpSpPr>
          <p:sp>
            <p:nvSpPr>
              <p:cNvPr id="9274" name="Freeform 24"/>
              <p:cNvSpPr>
                <a:spLocks/>
              </p:cNvSpPr>
              <p:nvPr/>
            </p:nvSpPr>
            <p:spPr bwMode="auto">
              <a:xfrm>
                <a:off x="1958" y="1607"/>
                <a:ext cx="603" cy="567"/>
              </a:xfrm>
              <a:custGeom>
                <a:avLst/>
                <a:gdLst>
                  <a:gd name="T0" fmla="*/ 274 w 603"/>
                  <a:gd name="T1" fmla="*/ 0 h 567"/>
                  <a:gd name="T2" fmla="*/ 210 w 603"/>
                  <a:gd name="T3" fmla="*/ 0 h 567"/>
                  <a:gd name="T4" fmla="*/ 140 w 603"/>
                  <a:gd name="T5" fmla="*/ 32 h 567"/>
                  <a:gd name="T6" fmla="*/ 105 w 603"/>
                  <a:gd name="T7" fmla="*/ 71 h 567"/>
                  <a:gd name="T8" fmla="*/ 64 w 603"/>
                  <a:gd name="T9" fmla="*/ 125 h 567"/>
                  <a:gd name="T10" fmla="*/ 28 w 603"/>
                  <a:gd name="T11" fmla="*/ 164 h 567"/>
                  <a:gd name="T12" fmla="*/ 7 w 603"/>
                  <a:gd name="T13" fmla="*/ 220 h 567"/>
                  <a:gd name="T14" fmla="*/ 0 w 603"/>
                  <a:gd name="T15" fmla="*/ 268 h 567"/>
                  <a:gd name="T16" fmla="*/ 0 w 603"/>
                  <a:gd name="T17" fmla="*/ 322 h 567"/>
                  <a:gd name="T18" fmla="*/ 21 w 603"/>
                  <a:gd name="T19" fmla="*/ 361 h 567"/>
                  <a:gd name="T20" fmla="*/ 64 w 603"/>
                  <a:gd name="T21" fmla="*/ 394 h 567"/>
                  <a:gd name="T22" fmla="*/ 105 w 603"/>
                  <a:gd name="T23" fmla="*/ 409 h 567"/>
                  <a:gd name="T24" fmla="*/ 126 w 603"/>
                  <a:gd name="T25" fmla="*/ 456 h 567"/>
                  <a:gd name="T26" fmla="*/ 161 w 603"/>
                  <a:gd name="T27" fmla="*/ 496 h 567"/>
                  <a:gd name="T28" fmla="*/ 210 w 603"/>
                  <a:gd name="T29" fmla="*/ 519 h 567"/>
                  <a:gd name="T30" fmla="*/ 267 w 603"/>
                  <a:gd name="T31" fmla="*/ 543 h 567"/>
                  <a:gd name="T32" fmla="*/ 322 w 603"/>
                  <a:gd name="T33" fmla="*/ 551 h 567"/>
                  <a:gd name="T34" fmla="*/ 379 w 603"/>
                  <a:gd name="T35" fmla="*/ 558 h 567"/>
                  <a:gd name="T36" fmla="*/ 420 w 603"/>
                  <a:gd name="T37" fmla="*/ 566 h 567"/>
                  <a:gd name="T38" fmla="*/ 462 w 603"/>
                  <a:gd name="T39" fmla="*/ 566 h 567"/>
                  <a:gd name="T40" fmla="*/ 504 w 603"/>
                  <a:gd name="T41" fmla="*/ 519 h 567"/>
                  <a:gd name="T42" fmla="*/ 532 w 603"/>
                  <a:gd name="T43" fmla="*/ 464 h 567"/>
                  <a:gd name="T44" fmla="*/ 559 w 603"/>
                  <a:gd name="T45" fmla="*/ 409 h 567"/>
                  <a:gd name="T46" fmla="*/ 574 w 603"/>
                  <a:gd name="T47" fmla="*/ 355 h 567"/>
                  <a:gd name="T48" fmla="*/ 582 w 603"/>
                  <a:gd name="T49" fmla="*/ 307 h 567"/>
                  <a:gd name="T50" fmla="*/ 589 w 603"/>
                  <a:gd name="T51" fmla="*/ 259 h 567"/>
                  <a:gd name="T52" fmla="*/ 602 w 603"/>
                  <a:gd name="T53" fmla="*/ 204 h 567"/>
                  <a:gd name="T54" fmla="*/ 589 w 603"/>
                  <a:gd name="T55" fmla="*/ 158 h 567"/>
                  <a:gd name="T56" fmla="*/ 532 w 603"/>
                  <a:gd name="T57" fmla="*/ 110 h 567"/>
                  <a:gd name="T58" fmla="*/ 489 w 603"/>
                  <a:gd name="T59" fmla="*/ 79 h 567"/>
                  <a:gd name="T60" fmla="*/ 420 w 603"/>
                  <a:gd name="T61" fmla="*/ 46 h 567"/>
                  <a:gd name="T62" fmla="*/ 349 w 603"/>
                  <a:gd name="T63" fmla="*/ 40 h 567"/>
                  <a:gd name="T64" fmla="*/ 309 w 603"/>
                  <a:gd name="T65" fmla="*/ 40 h 567"/>
                  <a:gd name="T66" fmla="*/ 286 w 603"/>
                  <a:gd name="T67" fmla="*/ 25 h 5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3"/>
                  <a:gd name="T103" fmla="*/ 0 h 567"/>
                  <a:gd name="T104" fmla="*/ 603 w 603"/>
                  <a:gd name="T105" fmla="*/ 567 h 5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3" h="567">
                    <a:moveTo>
                      <a:pt x="286" y="25"/>
                    </a:moveTo>
                    <a:lnTo>
                      <a:pt x="274" y="0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69" y="15"/>
                    </a:lnTo>
                    <a:lnTo>
                      <a:pt x="140" y="32"/>
                    </a:lnTo>
                    <a:lnTo>
                      <a:pt x="119" y="46"/>
                    </a:lnTo>
                    <a:lnTo>
                      <a:pt x="105" y="71"/>
                    </a:lnTo>
                    <a:lnTo>
                      <a:pt x="84" y="94"/>
                    </a:lnTo>
                    <a:lnTo>
                      <a:pt x="64" y="125"/>
                    </a:lnTo>
                    <a:lnTo>
                      <a:pt x="42" y="141"/>
                    </a:lnTo>
                    <a:lnTo>
                      <a:pt x="28" y="164"/>
                    </a:lnTo>
                    <a:lnTo>
                      <a:pt x="21" y="189"/>
                    </a:lnTo>
                    <a:lnTo>
                      <a:pt x="7" y="220"/>
                    </a:lnTo>
                    <a:lnTo>
                      <a:pt x="0" y="243"/>
                    </a:lnTo>
                    <a:lnTo>
                      <a:pt x="0" y="268"/>
                    </a:lnTo>
                    <a:lnTo>
                      <a:pt x="0" y="299"/>
                    </a:lnTo>
                    <a:lnTo>
                      <a:pt x="0" y="322"/>
                    </a:lnTo>
                    <a:lnTo>
                      <a:pt x="0" y="346"/>
                    </a:lnTo>
                    <a:lnTo>
                      <a:pt x="21" y="361"/>
                    </a:lnTo>
                    <a:lnTo>
                      <a:pt x="42" y="378"/>
                    </a:lnTo>
                    <a:lnTo>
                      <a:pt x="64" y="394"/>
                    </a:lnTo>
                    <a:lnTo>
                      <a:pt x="84" y="394"/>
                    </a:lnTo>
                    <a:lnTo>
                      <a:pt x="105" y="409"/>
                    </a:lnTo>
                    <a:lnTo>
                      <a:pt x="119" y="433"/>
                    </a:lnTo>
                    <a:lnTo>
                      <a:pt x="126" y="456"/>
                    </a:lnTo>
                    <a:lnTo>
                      <a:pt x="147" y="473"/>
                    </a:lnTo>
                    <a:lnTo>
                      <a:pt x="161" y="496"/>
                    </a:lnTo>
                    <a:lnTo>
                      <a:pt x="181" y="512"/>
                    </a:lnTo>
                    <a:lnTo>
                      <a:pt x="210" y="519"/>
                    </a:lnTo>
                    <a:lnTo>
                      <a:pt x="238" y="535"/>
                    </a:lnTo>
                    <a:lnTo>
                      <a:pt x="267" y="543"/>
                    </a:lnTo>
                    <a:lnTo>
                      <a:pt x="294" y="551"/>
                    </a:lnTo>
                    <a:lnTo>
                      <a:pt x="322" y="551"/>
                    </a:lnTo>
                    <a:lnTo>
                      <a:pt x="349" y="558"/>
                    </a:lnTo>
                    <a:lnTo>
                      <a:pt x="379" y="558"/>
                    </a:lnTo>
                    <a:lnTo>
                      <a:pt x="399" y="566"/>
                    </a:lnTo>
                    <a:lnTo>
                      <a:pt x="420" y="566"/>
                    </a:lnTo>
                    <a:lnTo>
                      <a:pt x="441" y="566"/>
                    </a:lnTo>
                    <a:lnTo>
                      <a:pt x="462" y="566"/>
                    </a:lnTo>
                    <a:lnTo>
                      <a:pt x="489" y="543"/>
                    </a:lnTo>
                    <a:lnTo>
                      <a:pt x="504" y="519"/>
                    </a:lnTo>
                    <a:lnTo>
                      <a:pt x="518" y="487"/>
                    </a:lnTo>
                    <a:lnTo>
                      <a:pt x="532" y="464"/>
                    </a:lnTo>
                    <a:lnTo>
                      <a:pt x="546" y="440"/>
                    </a:lnTo>
                    <a:lnTo>
                      <a:pt x="559" y="409"/>
                    </a:lnTo>
                    <a:lnTo>
                      <a:pt x="566" y="386"/>
                    </a:lnTo>
                    <a:lnTo>
                      <a:pt x="574" y="355"/>
                    </a:lnTo>
                    <a:lnTo>
                      <a:pt x="574" y="330"/>
                    </a:lnTo>
                    <a:lnTo>
                      <a:pt x="582" y="307"/>
                    </a:lnTo>
                    <a:lnTo>
                      <a:pt x="582" y="282"/>
                    </a:lnTo>
                    <a:lnTo>
                      <a:pt x="589" y="259"/>
                    </a:lnTo>
                    <a:lnTo>
                      <a:pt x="602" y="228"/>
                    </a:lnTo>
                    <a:lnTo>
                      <a:pt x="602" y="204"/>
                    </a:lnTo>
                    <a:lnTo>
                      <a:pt x="602" y="181"/>
                    </a:lnTo>
                    <a:lnTo>
                      <a:pt x="589" y="158"/>
                    </a:lnTo>
                    <a:lnTo>
                      <a:pt x="559" y="125"/>
                    </a:lnTo>
                    <a:lnTo>
                      <a:pt x="532" y="110"/>
                    </a:lnTo>
                    <a:lnTo>
                      <a:pt x="511" y="94"/>
                    </a:lnTo>
                    <a:lnTo>
                      <a:pt x="489" y="79"/>
                    </a:lnTo>
                    <a:lnTo>
                      <a:pt x="448" y="63"/>
                    </a:lnTo>
                    <a:lnTo>
                      <a:pt x="420" y="46"/>
                    </a:lnTo>
                    <a:lnTo>
                      <a:pt x="391" y="46"/>
                    </a:lnTo>
                    <a:lnTo>
                      <a:pt x="349" y="40"/>
                    </a:lnTo>
                    <a:lnTo>
                      <a:pt x="329" y="40"/>
                    </a:lnTo>
                    <a:lnTo>
                      <a:pt x="309" y="40"/>
                    </a:lnTo>
                    <a:lnTo>
                      <a:pt x="279" y="23"/>
                    </a:lnTo>
                    <a:lnTo>
                      <a:pt x="286" y="25"/>
                    </a:lnTo>
                  </a:path>
                </a:pathLst>
              </a:custGeom>
              <a:solidFill>
                <a:srgbClr val="D49F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75" name="Oval 25"/>
              <p:cNvSpPr>
                <a:spLocks noChangeArrowheads="1"/>
              </p:cNvSpPr>
              <p:nvPr/>
            </p:nvSpPr>
            <p:spPr bwMode="auto">
              <a:xfrm>
                <a:off x="2077" y="1780"/>
                <a:ext cx="333" cy="232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9269" name="Oval 26"/>
            <p:cNvSpPr>
              <a:spLocks noChangeArrowheads="1"/>
            </p:cNvSpPr>
            <p:nvPr/>
          </p:nvSpPr>
          <p:spPr bwMode="auto">
            <a:xfrm>
              <a:off x="1344" y="2928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70" name="Oval 27"/>
            <p:cNvSpPr>
              <a:spLocks noChangeArrowheads="1"/>
            </p:cNvSpPr>
            <p:nvPr/>
          </p:nvSpPr>
          <p:spPr bwMode="auto">
            <a:xfrm>
              <a:off x="1683" y="2978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71" name="Oval 28"/>
            <p:cNvSpPr>
              <a:spLocks noChangeArrowheads="1"/>
            </p:cNvSpPr>
            <p:nvPr/>
          </p:nvSpPr>
          <p:spPr bwMode="auto">
            <a:xfrm>
              <a:off x="1779" y="3218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72" name="Oval 29"/>
            <p:cNvSpPr>
              <a:spLocks noChangeArrowheads="1"/>
            </p:cNvSpPr>
            <p:nvPr/>
          </p:nvSpPr>
          <p:spPr bwMode="auto">
            <a:xfrm>
              <a:off x="1488" y="3314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73" name="Oval 30"/>
            <p:cNvSpPr>
              <a:spLocks noChangeArrowheads="1"/>
            </p:cNvSpPr>
            <p:nvPr/>
          </p:nvSpPr>
          <p:spPr bwMode="auto">
            <a:xfrm>
              <a:off x="1635" y="3360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2" name="Group 31"/>
          <p:cNvGrpSpPr>
            <a:grpSpLocks/>
          </p:cNvGrpSpPr>
          <p:nvPr/>
        </p:nvGrpSpPr>
        <p:grpSpPr bwMode="auto">
          <a:xfrm>
            <a:off x="2209800" y="5486400"/>
            <a:ext cx="198438" cy="155575"/>
            <a:chOff x="2396" y="2574"/>
            <a:chExt cx="253" cy="201"/>
          </a:xfrm>
        </p:grpSpPr>
        <p:sp>
          <p:nvSpPr>
            <p:cNvPr id="9265" name="Oval 32"/>
            <p:cNvSpPr>
              <a:spLocks noChangeArrowheads="1"/>
            </p:cNvSpPr>
            <p:nvPr/>
          </p:nvSpPr>
          <p:spPr bwMode="auto">
            <a:xfrm>
              <a:off x="2396" y="2574"/>
              <a:ext cx="253" cy="201"/>
            </a:xfrm>
            <a:prstGeom prst="ellipse">
              <a:avLst/>
            </a:prstGeom>
            <a:solidFill>
              <a:srgbClr val="FFCC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66" name="Line 33"/>
            <p:cNvSpPr>
              <a:spLocks noChangeShapeType="1"/>
            </p:cNvSpPr>
            <p:nvPr/>
          </p:nvSpPr>
          <p:spPr bwMode="auto">
            <a:xfrm>
              <a:off x="2547" y="2674"/>
              <a:ext cx="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67" name="Oval 34"/>
            <p:cNvSpPr>
              <a:spLocks noChangeArrowheads="1"/>
            </p:cNvSpPr>
            <p:nvPr/>
          </p:nvSpPr>
          <p:spPr bwMode="auto">
            <a:xfrm>
              <a:off x="2498" y="2574"/>
              <a:ext cx="49" cy="201"/>
            </a:xfrm>
            <a:prstGeom prst="ellipse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3" name="Group 35"/>
          <p:cNvGrpSpPr>
            <a:grpSpLocks/>
          </p:cNvGrpSpPr>
          <p:nvPr/>
        </p:nvGrpSpPr>
        <p:grpSpPr bwMode="auto">
          <a:xfrm>
            <a:off x="2057400" y="5867400"/>
            <a:ext cx="198438" cy="155575"/>
            <a:chOff x="2396" y="2574"/>
            <a:chExt cx="253" cy="201"/>
          </a:xfrm>
        </p:grpSpPr>
        <p:sp>
          <p:nvSpPr>
            <p:cNvPr id="9262" name="Oval 36"/>
            <p:cNvSpPr>
              <a:spLocks noChangeArrowheads="1"/>
            </p:cNvSpPr>
            <p:nvPr/>
          </p:nvSpPr>
          <p:spPr bwMode="auto">
            <a:xfrm>
              <a:off x="2396" y="2574"/>
              <a:ext cx="253" cy="201"/>
            </a:xfrm>
            <a:prstGeom prst="ellipse">
              <a:avLst/>
            </a:prstGeom>
            <a:solidFill>
              <a:srgbClr val="FFCC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63" name="Line 37"/>
            <p:cNvSpPr>
              <a:spLocks noChangeShapeType="1"/>
            </p:cNvSpPr>
            <p:nvPr/>
          </p:nvSpPr>
          <p:spPr bwMode="auto">
            <a:xfrm>
              <a:off x="2547" y="2674"/>
              <a:ext cx="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64" name="Oval 38"/>
            <p:cNvSpPr>
              <a:spLocks noChangeArrowheads="1"/>
            </p:cNvSpPr>
            <p:nvPr/>
          </p:nvSpPr>
          <p:spPr bwMode="auto">
            <a:xfrm>
              <a:off x="2498" y="2574"/>
              <a:ext cx="49" cy="201"/>
            </a:xfrm>
            <a:prstGeom prst="ellipse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4" name="Group 39"/>
          <p:cNvGrpSpPr>
            <a:grpSpLocks/>
          </p:cNvGrpSpPr>
          <p:nvPr/>
        </p:nvGrpSpPr>
        <p:grpSpPr bwMode="auto">
          <a:xfrm>
            <a:off x="2514600" y="6324600"/>
            <a:ext cx="198438" cy="155575"/>
            <a:chOff x="2396" y="2574"/>
            <a:chExt cx="253" cy="201"/>
          </a:xfrm>
        </p:grpSpPr>
        <p:sp>
          <p:nvSpPr>
            <p:cNvPr id="9259" name="Oval 40"/>
            <p:cNvSpPr>
              <a:spLocks noChangeArrowheads="1"/>
            </p:cNvSpPr>
            <p:nvPr/>
          </p:nvSpPr>
          <p:spPr bwMode="auto">
            <a:xfrm>
              <a:off x="2396" y="2574"/>
              <a:ext cx="253" cy="201"/>
            </a:xfrm>
            <a:prstGeom prst="ellipse">
              <a:avLst/>
            </a:prstGeom>
            <a:solidFill>
              <a:srgbClr val="FFCC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60" name="Line 41"/>
            <p:cNvSpPr>
              <a:spLocks noChangeShapeType="1"/>
            </p:cNvSpPr>
            <p:nvPr/>
          </p:nvSpPr>
          <p:spPr bwMode="auto">
            <a:xfrm>
              <a:off x="2547" y="2674"/>
              <a:ext cx="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61" name="Oval 42"/>
            <p:cNvSpPr>
              <a:spLocks noChangeArrowheads="1"/>
            </p:cNvSpPr>
            <p:nvPr/>
          </p:nvSpPr>
          <p:spPr bwMode="auto">
            <a:xfrm>
              <a:off x="2498" y="2574"/>
              <a:ext cx="49" cy="201"/>
            </a:xfrm>
            <a:prstGeom prst="ellipse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5" name="Group 43"/>
          <p:cNvGrpSpPr>
            <a:grpSpLocks/>
          </p:cNvGrpSpPr>
          <p:nvPr/>
        </p:nvGrpSpPr>
        <p:grpSpPr bwMode="auto">
          <a:xfrm>
            <a:off x="3200400" y="5410200"/>
            <a:ext cx="198438" cy="155575"/>
            <a:chOff x="2396" y="2574"/>
            <a:chExt cx="253" cy="201"/>
          </a:xfrm>
        </p:grpSpPr>
        <p:sp>
          <p:nvSpPr>
            <p:cNvPr id="9256" name="Oval 44"/>
            <p:cNvSpPr>
              <a:spLocks noChangeArrowheads="1"/>
            </p:cNvSpPr>
            <p:nvPr/>
          </p:nvSpPr>
          <p:spPr bwMode="auto">
            <a:xfrm>
              <a:off x="2396" y="2574"/>
              <a:ext cx="253" cy="201"/>
            </a:xfrm>
            <a:prstGeom prst="ellipse">
              <a:avLst/>
            </a:prstGeom>
            <a:solidFill>
              <a:srgbClr val="FFCC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57" name="Line 45"/>
            <p:cNvSpPr>
              <a:spLocks noChangeShapeType="1"/>
            </p:cNvSpPr>
            <p:nvPr/>
          </p:nvSpPr>
          <p:spPr bwMode="auto">
            <a:xfrm>
              <a:off x="2547" y="2674"/>
              <a:ext cx="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58" name="Oval 46"/>
            <p:cNvSpPr>
              <a:spLocks noChangeArrowheads="1"/>
            </p:cNvSpPr>
            <p:nvPr/>
          </p:nvSpPr>
          <p:spPr bwMode="auto">
            <a:xfrm>
              <a:off x="2498" y="2574"/>
              <a:ext cx="49" cy="201"/>
            </a:xfrm>
            <a:prstGeom prst="ellipse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6" name="Group 47"/>
          <p:cNvGrpSpPr>
            <a:grpSpLocks/>
          </p:cNvGrpSpPr>
          <p:nvPr/>
        </p:nvGrpSpPr>
        <p:grpSpPr bwMode="auto">
          <a:xfrm>
            <a:off x="2286000" y="3886200"/>
            <a:ext cx="1165225" cy="1038225"/>
            <a:chOff x="1200" y="2832"/>
            <a:chExt cx="734" cy="654"/>
          </a:xfrm>
        </p:grpSpPr>
        <p:grpSp>
          <p:nvGrpSpPr>
            <p:cNvPr id="9248" name="Group 48"/>
            <p:cNvGrpSpPr>
              <a:grpSpLocks/>
            </p:cNvGrpSpPr>
            <p:nvPr/>
          </p:nvGrpSpPr>
          <p:grpSpPr bwMode="auto">
            <a:xfrm>
              <a:off x="1200" y="2832"/>
              <a:ext cx="734" cy="654"/>
              <a:chOff x="1958" y="1607"/>
              <a:chExt cx="603" cy="567"/>
            </a:xfrm>
          </p:grpSpPr>
          <p:sp>
            <p:nvSpPr>
              <p:cNvPr id="9254" name="Freeform 49"/>
              <p:cNvSpPr>
                <a:spLocks/>
              </p:cNvSpPr>
              <p:nvPr/>
            </p:nvSpPr>
            <p:spPr bwMode="auto">
              <a:xfrm>
                <a:off x="1958" y="1607"/>
                <a:ext cx="603" cy="567"/>
              </a:xfrm>
              <a:custGeom>
                <a:avLst/>
                <a:gdLst>
                  <a:gd name="T0" fmla="*/ 274 w 603"/>
                  <a:gd name="T1" fmla="*/ 0 h 567"/>
                  <a:gd name="T2" fmla="*/ 210 w 603"/>
                  <a:gd name="T3" fmla="*/ 0 h 567"/>
                  <a:gd name="T4" fmla="*/ 140 w 603"/>
                  <a:gd name="T5" fmla="*/ 32 h 567"/>
                  <a:gd name="T6" fmla="*/ 105 w 603"/>
                  <a:gd name="T7" fmla="*/ 71 h 567"/>
                  <a:gd name="T8" fmla="*/ 64 w 603"/>
                  <a:gd name="T9" fmla="*/ 125 h 567"/>
                  <a:gd name="T10" fmla="*/ 28 w 603"/>
                  <a:gd name="T11" fmla="*/ 164 h 567"/>
                  <a:gd name="T12" fmla="*/ 7 w 603"/>
                  <a:gd name="T13" fmla="*/ 220 h 567"/>
                  <a:gd name="T14" fmla="*/ 0 w 603"/>
                  <a:gd name="T15" fmla="*/ 268 h 567"/>
                  <a:gd name="T16" fmla="*/ 0 w 603"/>
                  <a:gd name="T17" fmla="*/ 322 h 567"/>
                  <a:gd name="T18" fmla="*/ 21 w 603"/>
                  <a:gd name="T19" fmla="*/ 361 h 567"/>
                  <a:gd name="T20" fmla="*/ 64 w 603"/>
                  <a:gd name="T21" fmla="*/ 394 h 567"/>
                  <a:gd name="T22" fmla="*/ 105 w 603"/>
                  <a:gd name="T23" fmla="*/ 409 h 567"/>
                  <a:gd name="T24" fmla="*/ 126 w 603"/>
                  <a:gd name="T25" fmla="*/ 456 h 567"/>
                  <a:gd name="T26" fmla="*/ 161 w 603"/>
                  <a:gd name="T27" fmla="*/ 496 h 567"/>
                  <a:gd name="T28" fmla="*/ 210 w 603"/>
                  <a:gd name="T29" fmla="*/ 519 h 567"/>
                  <a:gd name="T30" fmla="*/ 267 w 603"/>
                  <a:gd name="T31" fmla="*/ 543 h 567"/>
                  <a:gd name="T32" fmla="*/ 322 w 603"/>
                  <a:gd name="T33" fmla="*/ 551 h 567"/>
                  <a:gd name="T34" fmla="*/ 379 w 603"/>
                  <a:gd name="T35" fmla="*/ 558 h 567"/>
                  <a:gd name="T36" fmla="*/ 420 w 603"/>
                  <a:gd name="T37" fmla="*/ 566 h 567"/>
                  <a:gd name="T38" fmla="*/ 462 w 603"/>
                  <a:gd name="T39" fmla="*/ 566 h 567"/>
                  <a:gd name="T40" fmla="*/ 504 w 603"/>
                  <a:gd name="T41" fmla="*/ 519 h 567"/>
                  <a:gd name="T42" fmla="*/ 532 w 603"/>
                  <a:gd name="T43" fmla="*/ 464 h 567"/>
                  <a:gd name="T44" fmla="*/ 559 w 603"/>
                  <a:gd name="T45" fmla="*/ 409 h 567"/>
                  <a:gd name="T46" fmla="*/ 574 w 603"/>
                  <a:gd name="T47" fmla="*/ 355 h 567"/>
                  <a:gd name="T48" fmla="*/ 582 w 603"/>
                  <a:gd name="T49" fmla="*/ 307 h 567"/>
                  <a:gd name="T50" fmla="*/ 589 w 603"/>
                  <a:gd name="T51" fmla="*/ 259 h 567"/>
                  <a:gd name="T52" fmla="*/ 602 w 603"/>
                  <a:gd name="T53" fmla="*/ 204 h 567"/>
                  <a:gd name="T54" fmla="*/ 589 w 603"/>
                  <a:gd name="T55" fmla="*/ 158 h 567"/>
                  <a:gd name="T56" fmla="*/ 532 w 603"/>
                  <a:gd name="T57" fmla="*/ 110 h 567"/>
                  <a:gd name="T58" fmla="*/ 489 w 603"/>
                  <a:gd name="T59" fmla="*/ 79 h 567"/>
                  <a:gd name="T60" fmla="*/ 420 w 603"/>
                  <a:gd name="T61" fmla="*/ 46 h 567"/>
                  <a:gd name="T62" fmla="*/ 349 w 603"/>
                  <a:gd name="T63" fmla="*/ 40 h 567"/>
                  <a:gd name="T64" fmla="*/ 309 w 603"/>
                  <a:gd name="T65" fmla="*/ 40 h 567"/>
                  <a:gd name="T66" fmla="*/ 286 w 603"/>
                  <a:gd name="T67" fmla="*/ 25 h 5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3"/>
                  <a:gd name="T103" fmla="*/ 0 h 567"/>
                  <a:gd name="T104" fmla="*/ 603 w 603"/>
                  <a:gd name="T105" fmla="*/ 567 h 5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3" h="567">
                    <a:moveTo>
                      <a:pt x="286" y="25"/>
                    </a:moveTo>
                    <a:lnTo>
                      <a:pt x="274" y="0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69" y="15"/>
                    </a:lnTo>
                    <a:lnTo>
                      <a:pt x="140" y="32"/>
                    </a:lnTo>
                    <a:lnTo>
                      <a:pt x="119" y="46"/>
                    </a:lnTo>
                    <a:lnTo>
                      <a:pt x="105" y="71"/>
                    </a:lnTo>
                    <a:lnTo>
                      <a:pt x="84" y="94"/>
                    </a:lnTo>
                    <a:lnTo>
                      <a:pt x="64" y="125"/>
                    </a:lnTo>
                    <a:lnTo>
                      <a:pt x="42" y="141"/>
                    </a:lnTo>
                    <a:lnTo>
                      <a:pt x="28" y="164"/>
                    </a:lnTo>
                    <a:lnTo>
                      <a:pt x="21" y="189"/>
                    </a:lnTo>
                    <a:lnTo>
                      <a:pt x="7" y="220"/>
                    </a:lnTo>
                    <a:lnTo>
                      <a:pt x="0" y="243"/>
                    </a:lnTo>
                    <a:lnTo>
                      <a:pt x="0" y="268"/>
                    </a:lnTo>
                    <a:lnTo>
                      <a:pt x="0" y="299"/>
                    </a:lnTo>
                    <a:lnTo>
                      <a:pt x="0" y="322"/>
                    </a:lnTo>
                    <a:lnTo>
                      <a:pt x="0" y="346"/>
                    </a:lnTo>
                    <a:lnTo>
                      <a:pt x="21" y="361"/>
                    </a:lnTo>
                    <a:lnTo>
                      <a:pt x="42" y="378"/>
                    </a:lnTo>
                    <a:lnTo>
                      <a:pt x="64" y="394"/>
                    </a:lnTo>
                    <a:lnTo>
                      <a:pt x="84" y="394"/>
                    </a:lnTo>
                    <a:lnTo>
                      <a:pt x="105" y="409"/>
                    </a:lnTo>
                    <a:lnTo>
                      <a:pt x="119" y="433"/>
                    </a:lnTo>
                    <a:lnTo>
                      <a:pt x="126" y="456"/>
                    </a:lnTo>
                    <a:lnTo>
                      <a:pt x="147" y="473"/>
                    </a:lnTo>
                    <a:lnTo>
                      <a:pt x="161" y="496"/>
                    </a:lnTo>
                    <a:lnTo>
                      <a:pt x="181" y="512"/>
                    </a:lnTo>
                    <a:lnTo>
                      <a:pt x="210" y="519"/>
                    </a:lnTo>
                    <a:lnTo>
                      <a:pt x="238" y="535"/>
                    </a:lnTo>
                    <a:lnTo>
                      <a:pt x="267" y="543"/>
                    </a:lnTo>
                    <a:lnTo>
                      <a:pt x="294" y="551"/>
                    </a:lnTo>
                    <a:lnTo>
                      <a:pt x="322" y="551"/>
                    </a:lnTo>
                    <a:lnTo>
                      <a:pt x="349" y="558"/>
                    </a:lnTo>
                    <a:lnTo>
                      <a:pt x="379" y="558"/>
                    </a:lnTo>
                    <a:lnTo>
                      <a:pt x="399" y="566"/>
                    </a:lnTo>
                    <a:lnTo>
                      <a:pt x="420" y="566"/>
                    </a:lnTo>
                    <a:lnTo>
                      <a:pt x="441" y="566"/>
                    </a:lnTo>
                    <a:lnTo>
                      <a:pt x="462" y="566"/>
                    </a:lnTo>
                    <a:lnTo>
                      <a:pt x="489" y="543"/>
                    </a:lnTo>
                    <a:lnTo>
                      <a:pt x="504" y="519"/>
                    </a:lnTo>
                    <a:lnTo>
                      <a:pt x="518" y="487"/>
                    </a:lnTo>
                    <a:lnTo>
                      <a:pt x="532" y="464"/>
                    </a:lnTo>
                    <a:lnTo>
                      <a:pt x="546" y="440"/>
                    </a:lnTo>
                    <a:lnTo>
                      <a:pt x="559" y="409"/>
                    </a:lnTo>
                    <a:lnTo>
                      <a:pt x="566" y="386"/>
                    </a:lnTo>
                    <a:lnTo>
                      <a:pt x="574" y="355"/>
                    </a:lnTo>
                    <a:lnTo>
                      <a:pt x="574" y="330"/>
                    </a:lnTo>
                    <a:lnTo>
                      <a:pt x="582" y="307"/>
                    </a:lnTo>
                    <a:lnTo>
                      <a:pt x="582" y="282"/>
                    </a:lnTo>
                    <a:lnTo>
                      <a:pt x="589" y="259"/>
                    </a:lnTo>
                    <a:lnTo>
                      <a:pt x="602" y="228"/>
                    </a:lnTo>
                    <a:lnTo>
                      <a:pt x="602" y="204"/>
                    </a:lnTo>
                    <a:lnTo>
                      <a:pt x="602" y="181"/>
                    </a:lnTo>
                    <a:lnTo>
                      <a:pt x="589" y="158"/>
                    </a:lnTo>
                    <a:lnTo>
                      <a:pt x="559" y="125"/>
                    </a:lnTo>
                    <a:lnTo>
                      <a:pt x="532" y="110"/>
                    </a:lnTo>
                    <a:lnTo>
                      <a:pt x="511" y="94"/>
                    </a:lnTo>
                    <a:lnTo>
                      <a:pt x="489" y="79"/>
                    </a:lnTo>
                    <a:lnTo>
                      <a:pt x="448" y="63"/>
                    </a:lnTo>
                    <a:lnTo>
                      <a:pt x="420" y="46"/>
                    </a:lnTo>
                    <a:lnTo>
                      <a:pt x="391" y="46"/>
                    </a:lnTo>
                    <a:lnTo>
                      <a:pt x="349" y="40"/>
                    </a:lnTo>
                    <a:lnTo>
                      <a:pt x="329" y="40"/>
                    </a:lnTo>
                    <a:lnTo>
                      <a:pt x="309" y="40"/>
                    </a:lnTo>
                    <a:lnTo>
                      <a:pt x="279" y="23"/>
                    </a:lnTo>
                    <a:lnTo>
                      <a:pt x="286" y="25"/>
                    </a:lnTo>
                  </a:path>
                </a:pathLst>
              </a:custGeom>
              <a:solidFill>
                <a:srgbClr val="D49F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55" name="Oval 50"/>
              <p:cNvSpPr>
                <a:spLocks noChangeArrowheads="1"/>
              </p:cNvSpPr>
              <p:nvPr/>
            </p:nvSpPr>
            <p:spPr bwMode="auto">
              <a:xfrm>
                <a:off x="2077" y="1780"/>
                <a:ext cx="333" cy="232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9249" name="Oval 51"/>
            <p:cNvSpPr>
              <a:spLocks noChangeArrowheads="1"/>
            </p:cNvSpPr>
            <p:nvPr/>
          </p:nvSpPr>
          <p:spPr bwMode="auto">
            <a:xfrm>
              <a:off x="1344" y="2928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50" name="Oval 52"/>
            <p:cNvSpPr>
              <a:spLocks noChangeArrowheads="1"/>
            </p:cNvSpPr>
            <p:nvPr/>
          </p:nvSpPr>
          <p:spPr bwMode="auto">
            <a:xfrm>
              <a:off x="1683" y="2978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51" name="Oval 53"/>
            <p:cNvSpPr>
              <a:spLocks noChangeArrowheads="1"/>
            </p:cNvSpPr>
            <p:nvPr/>
          </p:nvSpPr>
          <p:spPr bwMode="auto">
            <a:xfrm>
              <a:off x="1779" y="3218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52" name="Oval 54"/>
            <p:cNvSpPr>
              <a:spLocks noChangeArrowheads="1"/>
            </p:cNvSpPr>
            <p:nvPr/>
          </p:nvSpPr>
          <p:spPr bwMode="auto">
            <a:xfrm>
              <a:off x="1488" y="3314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53" name="Oval 55"/>
            <p:cNvSpPr>
              <a:spLocks noChangeArrowheads="1"/>
            </p:cNvSpPr>
            <p:nvPr/>
          </p:nvSpPr>
          <p:spPr bwMode="auto">
            <a:xfrm>
              <a:off x="1635" y="3360"/>
              <a:ext cx="93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27" name="Group 56"/>
          <p:cNvGrpSpPr>
            <a:grpSpLocks/>
          </p:cNvGrpSpPr>
          <p:nvPr/>
        </p:nvGrpSpPr>
        <p:grpSpPr bwMode="auto">
          <a:xfrm>
            <a:off x="5334000" y="3886200"/>
            <a:ext cx="1019175" cy="900113"/>
            <a:chOff x="1958" y="1607"/>
            <a:chExt cx="603" cy="567"/>
          </a:xfrm>
        </p:grpSpPr>
        <p:sp>
          <p:nvSpPr>
            <p:cNvPr id="9246" name="Freeform 57"/>
            <p:cNvSpPr>
              <a:spLocks/>
            </p:cNvSpPr>
            <p:nvPr/>
          </p:nvSpPr>
          <p:spPr bwMode="auto">
            <a:xfrm>
              <a:off x="1958" y="1607"/>
              <a:ext cx="603" cy="567"/>
            </a:xfrm>
            <a:custGeom>
              <a:avLst/>
              <a:gdLst>
                <a:gd name="T0" fmla="*/ 274 w 603"/>
                <a:gd name="T1" fmla="*/ 0 h 567"/>
                <a:gd name="T2" fmla="*/ 210 w 603"/>
                <a:gd name="T3" fmla="*/ 0 h 567"/>
                <a:gd name="T4" fmla="*/ 140 w 603"/>
                <a:gd name="T5" fmla="*/ 32 h 567"/>
                <a:gd name="T6" fmla="*/ 105 w 603"/>
                <a:gd name="T7" fmla="*/ 71 h 567"/>
                <a:gd name="T8" fmla="*/ 64 w 603"/>
                <a:gd name="T9" fmla="*/ 125 h 567"/>
                <a:gd name="T10" fmla="*/ 28 w 603"/>
                <a:gd name="T11" fmla="*/ 164 h 567"/>
                <a:gd name="T12" fmla="*/ 7 w 603"/>
                <a:gd name="T13" fmla="*/ 220 h 567"/>
                <a:gd name="T14" fmla="*/ 0 w 603"/>
                <a:gd name="T15" fmla="*/ 268 h 567"/>
                <a:gd name="T16" fmla="*/ 0 w 603"/>
                <a:gd name="T17" fmla="*/ 322 h 567"/>
                <a:gd name="T18" fmla="*/ 21 w 603"/>
                <a:gd name="T19" fmla="*/ 361 h 567"/>
                <a:gd name="T20" fmla="*/ 64 w 603"/>
                <a:gd name="T21" fmla="*/ 394 h 567"/>
                <a:gd name="T22" fmla="*/ 105 w 603"/>
                <a:gd name="T23" fmla="*/ 409 h 567"/>
                <a:gd name="T24" fmla="*/ 126 w 603"/>
                <a:gd name="T25" fmla="*/ 456 h 567"/>
                <a:gd name="T26" fmla="*/ 161 w 603"/>
                <a:gd name="T27" fmla="*/ 496 h 567"/>
                <a:gd name="T28" fmla="*/ 210 w 603"/>
                <a:gd name="T29" fmla="*/ 519 h 567"/>
                <a:gd name="T30" fmla="*/ 267 w 603"/>
                <a:gd name="T31" fmla="*/ 543 h 567"/>
                <a:gd name="T32" fmla="*/ 322 w 603"/>
                <a:gd name="T33" fmla="*/ 551 h 567"/>
                <a:gd name="T34" fmla="*/ 379 w 603"/>
                <a:gd name="T35" fmla="*/ 558 h 567"/>
                <a:gd name="T36" fmla="*/ 420 w 603"/>
                <a:gd name="T37" fmla="*/ 566 h 567"/>
                <a:gd name="T38" fmla="*/ 462 w 603"/>
                <a:gd name="T39" fmla="*/ 566 h 567"/>
                <a:gd name="T40" fmla="*/ 504 w 603"/>
                <a:gd name="T41" fmla="*/ 519 h 567"/>
                <a:gd name="T42" fmla="*/ 532 w 603"/>
                <a:gd name="T43" fmla="*/ 464 h 567"/>
                <a:gd name="T44" fmla="*/ 559 w 603"/>
                <a:gd name="T45" fmla="*/ 409 h 567"/>
                <a:gd name="T46" fmla="*/ 574 w 603"/>
                <a:gd name="T47" fmla="*/ 355 h 567"/>
                <a:gd name="T48" fmla="*/ 582 w 603"/>
                <a:gd name="T49" fmla="*/ 307 h 567"/>
                <a:gd name="T50" fmla="*/ 589 w 603"/>
                <a:gd name="T51" fmla="*/ 259 h 567"/>
                <a:gd name="T52" fmla="*/ 602 w 603"/>
                <a:gd name="T53" fmla="*/ 204 h 567"/>
                <a:gd name="T54" fmla="*/ 589 w 603"/>
                <a:gd name="T55" fmla="*/ 158 h 567"/>
                <a:gd name="T56" fmla="*/ 532 w 603"/>
                <a:gd name="T57" fmla="*/ 110 h 567"/>
                <a:gd name="T58" fmla="*/ 489 w 603"/>
                <a:gd name="T59" fmla="*/ 79 h 567"/>
                <a:gd name="T60" fmla="*/ 420 w 603"/>
                <a:gd name="T61" fmla="*/ 46 h 567"/>
                <a:gd name="T62" fmla="*/ 349 w 603"/>
                <a:gd name="T63" fmla="*/ 40 h 567"/>
                <a:gd name="T64" fmla="*/ 309 w 603"/>
                <a:gd name="T65" fmla="*/ 40 h 567"/>
                <a:gd name="T66" fmla="*/ 286 w 603"/>
                <a:gd name="T67" fmla="*/ 25 h 5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03"/>
                <a:gd name="T103" fmla="*/ 0 h 567"/>
                <a:gd name="T104" fmla="*/ 603 w 603"/>
                <a:gd name="T105" fmla="*/ 567 h 5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03" h="567">
                  <a:moveTo>
                    <a:pt x="286" y="25"/>
                  </a:moveTo>
                  <a:lnTo>
                    <a:pt x="274" y="0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69" y="15"/>
                  </a:lnTo>
                  <a:lnTo>
                    <a:pt x="140" y="32"/>
                  </a:lnTo>
                  <a:lnTo>
                    <a:pt x="119" y="46"/>
                  </a:lnTo>
                  <a:lnTo>
                    <a:pt x="105" y="71"/>
                  </a:lnTo>
                  <a:lnTo>
                    <a:pt x="84" y="94"/>
                  </a:lnTo>
                  <a:lnTo>
                    <a:pt x="64" y="125"/>
                  </a:lnTo>
                  <a:lnTo>
                    <a:pt x="42" y="141"/>
                  </a:lnTo>
                  <a:lnTo>
                    <a:pt x="28" y="164"/>
                  </a:lnTo>
                  <a:lnTo>
                    <a:pt x="21" y="189"/>
                  </a:lnTo>
                  <a:lnTo>
                    <a:pt x="7" y="220"/>
                  </a:lnTo>
                  <a:lnTo>
                    <a:pt x="0" y="243"/>
                  </a:lnTo>
                  <a:lnTo>
                    <a:pt x="0" y="268"/>
                  </a:lnTo>
                  <a:lnTo>
                    <a:pt x="0" y="299"/>
                  </a:lnTo>
                  <a:lnTo>
                    <a:pt x="0" y="322"/>
                  </a:lnTo>
                  <a:lnTo>
                    <a:pt x="0" y="346"/>
                  </a:lnTo>
                  <a:lnTo>
                    <a:pt x="21" y="361"/>
                  </a:lnTo>
                  <a:lnTo>
                    <a:pt x="42" y="378"/>
                  </a:lnTo>
                  <a:lnTo>
                    <a:pt x="64" y="394"/>
                  </a:lnTo>
                  <a:lnTo>
                    <a:pt x="84" y="394"/>
                  </a:lnTo>
                  <a:lnTo>
                    <a:pt x="105" y="409"/>
                  </a:lnTo>
                  <a:lnTo>
                    <a:pt x="119" y="433"/>
                  </a:lnTo>
                  <a:lnTo>
                    <a:pt x="126" y="456"/>
                  </a:lnTo>
                  <a:lnTo>
                    <a:pt x="147" y="473"/>
                  </a:lnTo>
                  <a:lnTo>
                    <a:pt x="161" y="496"/>
                  </a:lnTo>
                  <a:lnTo>
                    <a:pt x="181" y="512"/>
                  </a:lnTo>
                  <a:lnTo>
                    <a:pt x="210" y="519"/>
                  </a:lnTo>
                  <a:lnTo>
                    <a:pt x="238" y="535"/>
                  </a:lnTo>
                  <a:lnTo>
                    <a:pt x="267" y="543"/>
                  </a:lnTo>
                  <a:lnTo>
                    <a:pt x="294" y="551"/>
                  </a:lnTo>
                  <a:lnTo>
                    <a:pt x="322" y="551"/>
                  </a:lnTo>
                  <a:lnTo>
                    <a:pt x="349" y="558"/>
                  </a:lnTo>
                  <a:lnTo>
                    <a:pt x="379" y="558"/>
                  </a:lnTo>
                  <a:lnTo>
                    <a:pt x="399" y="566"/>
                  </a:lnTo>
                  <a:lnTo>
                    <a:pt x="420" y="566"/>
                  </a:lnTo>
                  <a:lnTo>
                    <a:pt x="441" y="566"/>
                  </a:lnTo>
                  <a:lnTo>
                    <a:pt x="462" y="566"/>
                  </a:lnTo>
                  <a:lnTo>
                    <a:pt x="489" y="543"/>
                  </a:lnTo>
                  <a:lnTo>
                    <a:pt x="504" y="519"/>
                  </a:lnTo>
                  <a:lnTo>
                    <a:pt x="518" y="487"/>
                  </a:lnTo>
                  <a:lnTo>
                    <a:pt x="532" y="464"/>
                  </a:lnTo>
                  <a:lnTo>
                    <a:pt x="546" y="440"/>
                  </a:lnTo>
                  <a:lnTo>
                    <a:pt x="559" y="409"/>
                  </a:lnTo>
                  <a:lnTo>
                    <a:pt x="566" y="386"/>
                  </a:lnTo>
                  <a:lnTo>
                    <a:pt x="574" y="355"/>
                  </a:lnTo>
                  <a:lnTo>
                    <a:pt x="574" y="330"/>
                  </a:lnTo>
                  <a:lnTo>
                    <a:pt x="582" y="307"/>
                  </a:lnTo>
                  <a:lnTo>
                    <a:pt x="582" y="282"/>
                  </a:lnTo>
                  <a:lnTo>
                    <a:pt x="589" y="259"/>
                  </a:lnTo>
                  <a:lnTo>
                    <a:pt x="602" y="228"/>
                  </a:lnTo>
                  <a:lnTo>
                    <a:pt x="602" y="204"/>
                  </a:lnTo>
                  <a:lnTo>
                    <a:pt x="602" y="181"/>
                  </a:lnTo>
                  <a:lnTo>
                    <a:pt x="589" y="158"/>
                  </a:lnTo>
                  <a:lnTo>
                    <a:pt x="559" y="125"/>
                  </a:lnTo>
                  <a:lnTo>
                    <a:pt x="532" y="110"/>
                  </a:lnTo>
                  <a:lnTo>
                    <a:pt x="511" y="94"/>
                  </a:lnTo>
                  <a:lnTo>
                    <a:pt x="489" y="79"/>
                  </a:lnTo>
                  <a:lnTo>
                    <a:pt x="448" y="63"/>
                  </a:lnTo>
                  <a:lnTo>
                    <a:pt x="420" y="46"/>
                  </a:lnTo>
                  <a:lnTo>
                    <a:pt x="391" y="46"/>
                  </a:lnTo>
                  <a:lnTo>
                    <a:pt x="349" y="40"/>
                  </a:lnTo>
                  <a:lnTo>
                    <a:pt x="329" y="40"/>
                  </a:lnTo>
                  <a:lnTo>
                    <a:pt x="309" y="40"/>
                  </a:lnTo>
                  <a:lnTo>
                    <a:pt x="279" y="23"/>
                  </a:lnTo>
                  <a:lnTo>
                    <a:pt x="286" y="25"/>
                  </a:lnTo>
                </a:path>
              </a:pathLst>
            </a:custGeom>
            <a:solidFill>
              <a:srgbClr val="D49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247" name="Oval 58"/>
            <p:cNvSpPr>
              <a:spLocks noChangeArrowheads="1"/>
            </p:cNvSpPr>
            <p:nvPr/>
          </p:nvSpPr>
          <p:spPr bwMode="auto">
            <a:xfrm>
              <a:off x="2077" y="1780"/>
              <a:ext cx="333" cy="23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9228" name="Text Box 59"/>
          <p:cNvSpPr txBox="1">
            <a:spLocks noChangeArrowheads="1"/>
          </p:cNvSpPr>
          <p:nvPr/>
        </p:nvSpPr>
        <p:spPr bwMode="auto">
          <a:xfrm>
            <a:off x="4152900" y="4876800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b="1">
                <a:latin typeface="Arial" panose="020B0604020202020204" pitchFamily="34" charset="0"/>
                <a:ea typeface="?? ?????" charset="-128"/>
              </a:rPr>
              <a:t>IFN</a:t>
            </a:r>
            <a:r>
              <a:rPr lang="pt-BR" altLang="pt-BR" b="1">
                <a:latin typeface="Symbol" panose="05050102010706020507" pitchFamily="18" charset="2"/>
                <a:ea typeface="?? ?????" charset="-128"/>
              </a:rPr>
              <a:t>g</a:t>
            </a:r>
          </a:p>
        </p:txBody>
      </p:sp>
      <p:grpSp>
        <p:nvGrpSpPr>
          <p:cNvPr id="9229" name="Group 60"/>
          <p:cNvGrpSpPr>
            <a:grpSpLocks/>
          </p:cNvGrpSpPr>
          <p:nvPr/>
        </p:nvGrpSpPr>
        <p:grpSpPr bwMode="auto">
          <a:xfrm>
            <a:off x="3429000" y="4038600"/>
            <a:ext cx="762000" cy="152400"/>
            <a:chOff x="3612" y="1200"/>
            <a:chExt cx="677" cy="140"/>
          </a:xfrm>
        </p:grpSpPr>
        <p:sp>
          <p:nvSpPr>
            <p:cNvPr id="9243" name="Oval 61"/>
            <p:cNvSpPr>
              <a:spLocks noChangeArrowheads="1"/>
            </p:cNvSpPr>
            <p:nvPr/>
          </p:nvSpPr>
          <p:spPr bwMode="auto">
            <a:xfrm>
              <a:off x="3612" y="1252"/>
              <a:ext cx="375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44" name="Line 62"/>
            <p:cNvSpPr>
              <a:spLocks noChangeShapeType="1"/>
            </p:cNvSpPr>
            <p:nvPr/>
          </p:nvSpPr>
          <p:spPr bwMode="auto">
            <a:xfrm flipV="1">
              <a:off x="3991" y="1200"/>
              <a:ext cx="29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45" name="Oval 63"/>
            <p:cNvSpPr>
              <a:spLocks noChangeArrowheads="1"/>
            </p:cNvSpPr>
            <p:nvPr/>
          </p:nvSpPr>
          <p:spPr bwMode="auto">
            <a:xfrm>
              <a:off x="3782" y="1300"/>
              <a:ext cx="77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30" name="Group 64"/>
          <p:cNvGrpSpPr>
            <a:grpSpLocks/>
          </p:cNvGrpSpPr>
          <p:nvPr/>
        </p:nvGrpSpPr>
        <p:grpSpPr bwMode="auto">
          <a:xfrm rot="10800000">
            <a:off x="1447800" y="4419600"/>
            <a:ext cx="762000" cy="152400"/>
            <a:chOff x="3612" y="1200"/>
            <a:chExt cx="677" cy="140"/>
          </a:xfrm>
        </p:grpSpPr>
        <p:sp>
          <p:nvSpPr>
            <p:cNvPr id="9240" name="Oval 65"/>
            <p:cNvSpPr>
              <a:spLocks noChangeArrowheads="1"/>
            </p:cNvSpPr>
            <p:nvPr/>
          </p:nvSpPr>
          <p:spPr bwMode="auto">
            <a:xfrm>
              <a:off x="3612" y="1252"/>
              <a:ext cx="375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41" name="Line 66"/>
            <p:cNvSpPr>
              <a:spLocks noChangeShapeType="1"/>
            </p:cNvSpPr>
            <p:nvPr/>
          </p:nvSpPr>
          <p:spPr bwMode="auto">
            <a:xfrm flipV="1">
              <a:off x="3991" y="1200"/>
              <a:ext cx="29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42" name="Oval 67"/>
            <p:cNvSpPr>
              <a:spLocks noChangeArrowheads="1"/>
            </p:cNvSpPr>
            <p:nvPr/>
          </p:nvSpPr>
          <p:spPr bwMode="auto">
            <a:xfrm>
              <a:off x="3782" y="1300"/>
              <a:ext cx="77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9231" name="Group 68"/>
          <p:cNvGrpSpPr>
            <a:grpSpLocks/>
          </p:cNvGrpSpPr>
          <p:nvPr/>
        </p:nvGrpSpPr>
        <p:grpSpPr bwMode="auto">
          <a:xfrm rot="-9620771">
            <a:off x="1676400" y="3886200"/>
            <a:ext cx="762000" cy="152400"/>
            <a:chOff x="3612" y="1200"/>
            <a:chExt cx="677" cy="140"/>
          </a:xfrm>
        </p:grpSpPr>
        <p:sp>
          <p:nvSpPr>
            <p:cNvPr id="9237" name="Oval 69"/>
            <p:cNvSpPr>
              <a:spLocks noChangeArrowheads="1"/>
            </p:cNvSpPr>
            <p:nvPr/>
          </p:nvSpPr>
          <p:spPr bwMode="auto">
            <a:xfrm>
              <a:off x="3612" y="1252"/>
              <a:ext cx="375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38" name="Line 70"/>
            <p:cNvSpPr>
              <a:spLocks noChangeShapeType="1"/>
            </p:cNvSpPr>
            <p:nvPr/>
          </p:nvSpPr>
          <p:spPr bwMode="auto">
            <a:xfrm flipV="1">
              <a:off x="3991" y="1200"/>
              <a:ext cx="29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39" name="Oval 71"/>
            <p:cNvSpPr>
              <a:spLocks noChangeArrowheads="1"/>
            </p:cNvSpPr>
            <p:nvPr/>
          </p:nvSpPr>
          <p:spPr bwMode="auto">
            <a:xfrm>
              <a:off x="3782" y="1300"/>
              <a:ext cx="77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9232" name="Line 72"/>
          <p:cNvSpPr>
            <a:spLocks noChangeShapeType="1"/>
          </p:cNvSpPr>
          <p:nvPr/>
        </p:nvSpPr>
        <p:spPr bwMode="auto">
          <a:xfrm>
            <a:off x="3886200" y="4419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33" name="Line 73"/>
          <p:cNvSpPr>
            <a:spLocks noChangeShapeType="1"/>
          </p:cNvSpPr>
          <p:nvPr/>
        </p:nvSpPr>
        <p:spPr bwMode="auto">
          <a:xfrm>
            <a:off x="3810000" y="5943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34" name="Line 74"/>
          <p:cNvSpPr>
            <a:spLocks noChangeShapeType="1"/>
          </p:cNvSpPr>
          <p:nvPr/>
        </p:nvSpPr>
        <p:spPr bwMode="auto">
          <a:xfrm>
            <a:off x="4495800" y="5410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35" name="Line 75"/>
          <p:cNvSpPr>
            <a:spLocks noChangeShapeType="1"/>
          </p:cNvSpPr>
          <p:nvPr/>
        </p:nvSpPr>
        <p:spPr bwMode="auto">
          <a:xfrm flipV="1">
            <a:off x="4495800" y="4572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36" name="Text Box 76"/>
          <p:cNvSpPr txBox="1">
            <a:spLocks noChangeArrowheads="1"/>
          </p:cNvSpPr>
          <p:nvPr/>
        </p:nvSpPr>
        <p:spPr bwMode="auto">
          <a:xfrm>
            <a:off x="7086600" y="6324600"/>
            <a:ext cx="196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b="1">
                <a:ea typeface="?? ?????" charset="-128"/>
              </a:rPr>
              <a:t>Qi et al., 2004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81840F3-17EA-4BCA-888F-586DC2C3D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9"/>
    </mc:Choice>
    <mc:Fallback xmlns="">
      <p:transition spd="slow" advTm="4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679450" y="2149475"/>
            <a:ext cx="850900" cy="865188"/>
            <a:chOff x="1022" y="1072"/>
            <a:chExt cx="602" cy="567"/>
          </a:xfrm>
        </p:grpSpPr>
        <p:sp>
          <p:nvSpPr>
            <p:cNvPr id="12378" name="Oval 3"/>
            <p:cNvSpPr>
              <a:spLocks noChangeArrowheads="1"/>
            </p:cNvSpPr>
            <p:nvPr/>
          </p:nvSpPr>
          <p:spPr bwMode="auto">
            <a:xfrm>
              <a:off x="1269" y="1509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12379" name="Group 4"/>
            <p:cNvGrpSpPr>
              <a:grpSpLocks/>
            </p:cNvGrpSpPr>
            <p:nvPr/>
          </p:nvGrpSpPr>
          <p:grpSpPr bwMode="auto">
            <a:xfrm>
              <a:off x="1022" y="1072"/>
              <a:ext cx="602" cy="567"/>
              <a:chOff x="1022" y="1072"/>
              <a:chExt cx="602" cy="567"/>
            </a:xfrm>
          </p:grpSpPr>
          <p:sp>
            <p:nvSpPr>
              <p:cNvPr id="12393" name="Freeform 5"/>
              <p:cNvSpPr>
                <a:spLocks/>
              </p:cNvSpPr>
              <p:nvPr/>
            </p:nvSpPr>
            <p:spPr bwMode="auto">
              <a:xfrm>
                <a:off x="1022" y="1072"/>
                <a:ext cx="602" cy="567"/>
              </a:xfrm>
              <a:custGeom>
                <a:avLst/>
                <a:gdLst>
                  <a:gd name="T0" fmla="*/ 273 w 602"/>
                  <a:gd name="T1" fmla="*/ 0 h 567"/>
                  <a:gd name="T2" fmla="*/ 210 w 602"/>
                  <a:gd name="T3" fmla="*/ 0 h 567"/>
                  <a:gd name="T4" fmla="*/ 139 w 602"/>
                  <a:gd name="T5" fmla="*/ 32 h 567"/>
                  <a:gd name="T6" fmla="*/ 105 w 602"/>
                  <a:gd name="T7" fmla="*/ 71 h 567"/>
                  <a:gd name="T8" fmla="*/ 64 w 602"/>
                  <a:gd name="T9" fmla="*/ 125 h 567"/>
                  <a:gd name="T10" fmla="*/ 28 w 602"/>
                  <a:gd name="T11" fmla="*/ 164 h 567"/>
                  <a:gd name="T12" fmla="*/ 7 w 602"/>
                  <a:gd name="T13" fmla="*/ 220 h 567"/>
                  <a:gd name="T14" fmla="*/ 0 w 602"/>
                  <a:gd name="T15" fmla="*/ 268 h 567"/>
                  <a:gd name="T16" fmla="*/ 0 w 602"/>
                  <a:gd name="T17" fmla="*/ 322 h 567"/>
                  <a:gd name="T18" fmla="*/ 21 w 602"/>
                  <a:gd name="T19" fmla="*/ 361 h 567"/>
                  <a:gd name="T20" fmla="*/ 64 w 602"/>
                  <a:gd name="T21" fmla="*/ 394 h 567"/>
                  <a:gd name="T22" fmla="*/ 105 w 602"/>
                  <a:gd name="T23" fmla="*/ 409 h 567"/>
                  <a:gd name="T24" fmla="*/ 126 w 602"/>
                  <a:gd name="T25" fmla="*/ 456 h 567"/>
                  <a:gd name="T26" fmla="*/ 161 w 602"/>
                  <a:gd name="T27" fmla="*/ 496 h 567"/>
                  <a:gd name="T28" fmla="*/ 210 w 602"/>
                  <a:gd name="T29" fmla="*/ 519 h 567"/>
                  <a:gd name="T30" fmla="*/ 266 w 602"/>
                  <a:gd name="T31" fmla="*/ 543 h 567"/>
                  <a:gd name="T32" fmla="*/ 321 w 602"/>
                  <a:gd name="T33" fmla="*/ 551 h 567"/>
                  <a:gd name="T34" fmla="*/ 378 w 602"/>
                  <a:gd name="T35" fmla="*/ 558 h 567"/>
                  <a:gd name="T36" fmla="*/ 419 w 602"/>
                  <a:gd name="T37" fmla="*/ 566 h 567"/>
                  <a:gd name="T38" fmla="*/ 461 w 602"/>
                  <a:gd name="T39" fmla="*/ 566 h 567"/>
                  <a:gd name="T40" fmla="*/ 503 w 602"/>
                  <a:gd name="T41" fmla="*/ 519 h 567"/>
                  <a:gd name="T42" fmla="*/ 531 w 602"/>
                  <a:gd name="T43" fmla="*/ 464 h 567"/>
                  <a:gd name="T44" fmla="*/ 558 w 602"/>
                  <a:gd name="T45" fmla="*/ 409 h 567"/>
                  <a:gd name="T46" fmla="*/ 573 w 602"/>
                  <a:gd name="T47" fmla="*/ 355 h 567"/>
                  <a:gd name="T48" fmla="*/ 581 w 602"/>
                  <a:gd name="T49" fmla="*/ 307 h 567"/>
                  <a:gd name="T50" fmla="*/ 588 w 602"/>
                  <a:gd name="T51" fmla="*/ 259 h 567"/>
                  <a:gd name="T52" fmla="*/ 601 w 602"/>
                  <a:gd name="T53" fmla="*/ 204 h 567"/>
                  <a:gd name="T54" fmla="*/ 588 w 602"/>
                  <a:gd name="T55" fmla="*/ 158 h 567"/>
                  <a:gd name="T56" fmla="*/ 531 w 602"/>
                  <a:gd name="T57" fmla="*/ 110 h 567"/>
                  <a:gd name="T58" fmla="*/ 488 w 602"/>
                  <a:gd name="T59" fmla="*/ 79 h 567"/>
                  <a:gd name="T60" fmla="*/ 419 w 602"/>
                  <a:gd name="T61" fmla="*/ 46 h 567"/>
                  <a:gd name="T62" fmla="*/ 349 w 602"/>
                  <a:gd name="T63" fmla="*/ 40 h 567"/>
                  <a:gd name="T64" fmla="*/ 308 w 602"/>
                  <a:gd name="T65" fmla="*/ 40 h 567"/>
                  <a:gd name="T66" fmla="*/ 286 w 602"/>
                  <a:gd name="T67" fmla="*/ 25 h 5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2"/>
                  <a:gd name="T103" fmla="*/ 0 h 567"/>
                  <a:gd name="T104" fmla="*/ 602 w 602"/>
                  <a:gd name="T105" fmla="*/ 567 h 5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2" h="567">
                    <a:moveTo>
                      <a:pt x="286" y="25"/>
                    </a:moveTo>
                    <a:lnTo>
                      <a:pt x="273" y="0"/>
                    </a:lnTo>
                    <a:lnTo>
                      <a:pt x="251" y="0"/>
                    </a:lnTo>
                    <a:lnTo>
                      <a:pt x="210" y="0"/>
                    </a:lnTo>
                    <a:lnTo>
                      <a:pt x="169" y="15"/>
                    </a:lnTo>
                    <a:lnTo>
                      <a:pt x="139" y="32"/>
                    </a:lnTo>
                    <a:lnTo>
                      <a:pt x="119" y="46"/>
                    </a:lnTo>
                    <a:lnTo>
                      <a:pt x="105" y="71"/>
                    </a:lnTo>
                    <a:lnTo>
                      <a:pt x="84" y="94"/>
                    </a:lnTo>
                    <a:lnTo>
                      <a:pt x="64" y="125"/>
                    </a:lnTo>
                    <a:lnTo>
                      <a:pt x="42" y="141"/>
                    </a:lnTo>
                    <a:lnTo>
                      <a:pt x="28" y="164"/>
                    </a:lnTo>
                    <a:lnTo>
                      <a:pt x="21" y="189"/>
                    </a:lnTo>
                    <a:lnTo>
                      <a:pt x="7" y="220"/>
                    </a:lnTo>
                    <a:lnTo>
                      <a:pt x="0" y="243"/>
                    </a:lnTo>
                    <a:lnTo>
                      <a:pt x="0" y="268"/>
                    </a:lnTo>
                    <a:lnTo>
                      <a:pt x="0" y="299"/>
                    </a:lnTo>
                    <a:lnTo>
                      <a:pt x="0" y="322"/>
                    </a:lnTo>
                    <a:lnTo>
                      <a:pt x="0" y="346"/>
                    </a:lnTo>
                    <a:lnTo>
                      <a:pt x="21" y="361"/>
                    </a:lnTo>
                    <a:lnTo>
                      <a:pt x="42" y="378"/>
                    </a:lnTo>
                    <a:lnTo>
                      <a:pt x="64" y="394"/>
                    </a:lnTo>
                    <a:lnTo>
                      <a:pt x="84" y="394"/>
                    </a:lnTo>
                    <a:lnTo>
                      <a:pt x="105" y="409"/>
                    </a:lnTo>
                    <a:lnTo>
                      <a:pt x="119" y="433"/>
                    </a:lnTo>
                    <a:lnTo>
                      <a:pt x="126" y="456"/>
                    </a:lnTo>
                    <a:lnTo>
                      <a:pt x="146" y="473"/>
                    </a:lnTo>
                    <a:lnTo>
                      <a:pt x="161" y="496"/>
                    </a:lnTo>
                    <a:lnTo>
                      <a:pt x="181" y="512"/>
                    </a:lnTo>
                    <a:lnTo>
                      <a:pt x="210" y="519"/>
                    </a:lnTo>
                    <a:lnTo>
                      <a:pt x="238" y="535"/>
                    </a:lnTo>
                    <a:lnTo>
                      <a:pt x="266" y="543"/>
                    </a:lnTo>
                    <a:lnTo>
                      <a:pt x="294" y="551"/>
                    </a:lnTo>
                    <a:lnTo>
                      <a:pt x="321" y="551"/>
                    </a:lnTo>
                    <a:lnTo>
                      <a:pt x="349" y="558"/>
                    </a:lnTo>
                    <a:lnTo>
                      <a:pt x="378" y="558"/>
                    </a:lnTo>
                    <a:lnTo>
                      <a:pt x="399" y="566"/>
                    </a:lnTo>
                    <a:lnTo>
                      <a:pt x="419" y="566"/>
                    </a:lnTo>
                    <a:lnTo>
                      <a:pt x="440" y="566"/>
                    </a:lnTo>
                    <a:lnTo>
                      <a:pt x="461" y="566"/>
                    </a:lnTo>
                    <a:lnTo>
                      <a:pt x="488" y="543"/>
                    </a:lnTo>
                    <a:lnTo>
                      <a:pt x="503" y="519"/>
                    </a:lnTo>
                    <a:lnTo>
                      <a:pt x="518" y="487"/>
                    </a:lnTo>
                    <a:lnTo>
                      <a:pt x="531" y="464"/>
                    </a:lnTo>
                    <a:lnTo>
                      <a:pt x="545" y="440"/>
                    </a:lnTo>
                    <a:lnTo>
                      <a:pt x="558" y="409"/>
                    </a:lnTo>
                    <a:lnTo>
                      <a:pt x="565" y="386"/>
                    </a:lnTo>
                    <a:lnTo>
                      <a:pt x="573" y="355"/>
                    </a:lnTo>
                    <a:lnTo>
                      <a:pt x="573" y="330"/>
                    </a:lnTo>
                    <a:lnTo>
                      <a:pt x="581" y="307"/>
                    </a:lnTo>
                    <a:lnTo>
                      <a:pt x="581" y="282"/>
                    </a:lnTo>
                    <a:lnTo>
                      <a:pt x="588" y="259"/>
                    </a:lnTo>
                    <a:lnTo>
                      <a:pt x="601" y="228"/>
                    </a:lnTo>
                    <a:lnTo>
                      <a:pt x="601" y="204"/>
                    </a:lnTo>
                    <a:lnTo>
                      <a:pt x="601" y="181"/>
                    </a:lnTo>
                    <a:lnTo>
                      <a:pt x="588" y="158"/>
                    </a:lnTo>
                    <a:lnTo>
                      <a:pt x="558" y="125"/>
                    </a:lnTo>
                    <a:lnTo>
                      <a:pt x="531" y="110"/>
                    </a:lnTo>
                    <a:lnTo>
                      <a:pt x="510" y="94"/>
                    </a:lnTo>
                    <a:lnTo>
                      <a:pt x="488" y="79"/>
                    </a:lnTo>
                    <a:lnTo>
                      <a:pt x="447" y="63"/>
                    </a:lnTo>
                    <a:lnTo>
                      <a:pt x="419" y="46"/>
                    </a:lnTo>
                    <a:lnTo>
                      <a:pt x="391" y="46"/>
                    </a:lnTo>
                    <a:lnTo>
                      <a:pt x="349" y="40"/>
                    </a:lnTo>
                    <a:lnTo>
                      <a:pt x="328" y="40"/>
                    </a:lnTo>
                    <a:lnTo>
                      <a:pt x="308" y="40"/>
                    </a:lnTo>
                    <a:lnTo>
                      <a:pt x="279" y="23"/>
                    </a:lnTo>
                    <a:lnTo>
                      <a:pt x="286" y="25"/>
                    </a:lnTo>
                  </a:path>
                </a:pathLst>
              </a:custGeom>
              <a:solidFill>
                <a:srgbClr val="D49FFF"/>
              </a:solid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94" name="Oval 6"/>
              <p:cNvSpPr>
                <a:spLocks noChangeArrowheads="1"/>
              </p:cNvSpPr>
              <p:nvPr/>
            </p:nvSpPr>
            <p:spPr bwMode="auto">
              <a:xfrm>
                <a:off x="1141" y="1245"/>
                <a:ext cx="333" cy="232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2380" name="Oval 7"/>
            <p:cNvSpPr>
              <a:spLocks noChangeArrowheads="1"/>
            </p:cNvSpPr>
            <p:nvPr/>
          </p:nvSpPr>
          <p:spPr bwMode="auto">
            <a:xfrm>
              <a:off x="1440" y="1413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1" name="Oval 8"/>
            <p:cNvSpPr>
              <a:spLocks noChangeArrowheads="1"/>
            </p:cNvSpPr>
            <p:nvPr/>
          </p:nvSpPr>
          <p:spPr bwMode="auto">
            <a:xfrm>
              <a:off x="1440" y="1269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2" name="Oval 9"/>
            <p:cNvSpPr>
              <a:spLocks noChangeArrowheads="1"/>
            </p:cNvSpPr>
            <p:nvPr/>
          </p:nvSpPr>
          <p:spPr bwMode="auto">
            <a:xfrm>
              <a:off x="1396" y="1221"/>
              <a:ext cx="78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3" name="Oval 10"/>
            <p:cNvSpPr>
              <a:spLocks noChangeArrowheads="1"/>
            </p:cNvSpPr>
            <p:nvPr/>
          </p:nvSpPr>
          <p:spPr bwMode="auto">
            <a:xfrm>
              <a:off x="1227" y="1173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4" name="Oval 11"/>
            <p:cNvSpPr>
              <a:spLocks noChangeArrowheads="1"/>
            </p:cNvSpPr>
            <p:nvPr/>
          </p:nvSpPr>
          <p:spPr bwMode="auto">
            <a:xfrm>
              <a:off x="1098" y="1221"/>
              <a:ext cx="78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5" name="Oval 12"/>
            <p:cNvSpPr>
              <a:spLocks noChangeArrowheads="1"/>
            </p:cNvSpPr>
            <p:nvPr/>
          </p:nvSpPr>
          <p:spPr bwMode="auto">
            <a:xfrm>
              <a:off x="1184" y="1509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6" name="Oval 13"/>
            <p:cNvSpPr>
              <a:spLocks noChangeArrowheads="1"/>
            </p:cNvSpPr>
            <p:nvPr/>
          </p:nvSpPr>
          <p:spPr bwMode="auto">
            <a:xfrm>
              <a:off x="1396" y="1461"/>
              <a:ext cx="78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7" name="Oval 14"/>
            <p:cNvSpPr>
              <a:spLocks noChangeArrowheads="1"/>
            </p:cNvSpPr>
            <p:nvPr/>
          </p:nvSpPr>
          <p:spPr bwMode="auto">
            <a:xfrm>
              <a:off x="1056" y="1365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8" name="Oval 15"/>
            <p:cNvSpPr>
              <a:spLocks noChangeArrowheads="1"/>
            </p:cNvSpPr>
            <p:nvPr/>
          </p:nvSpPr>
          <p:spPr bwMode="auto">
            <a:xfrm>
              <a:off x="1269" y="1557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89" name="Oval 16"/>
            <p:cNvSpPr>
              <a:spLocks noChangeArrowheads="1"/>
            </p:cNvSpPr>
            <p:nvPr/>
          </p:nvSpPr>
          <p:spPr bwMode="auto">
            <a:xfrm>
              <a:off x="1056" y="1269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90" name="Oval 17"/>
            <p:cNvSpPr>
              <a:spLocks noChangeArrowheads="1"/>
            </p:cNvSpPr>
            <p:nvPr/>
          </p:nvSpPr>
          <p:spPr bwMode="auto">
            <a:xfrm>
              <a:off x="1354" y="1125"/>
              <a:ext cx="78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91" name="Oval 18"/>
            <p:cNvSpPr>
              <a:spLocks noChangeArrowheads="1"/>
            </p:cNvSpPr>
            <p:nvPr/>
          </p:nvSpPr>
          <p:spPr bwMode="auto">
            <a:xfrm>
              <a:off x="1354" y="1509"/>
              <a:ext cx="78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92" name="Oval 19"/>
            <p:cNvSpPr>
              <a:spLocks noChangeArrowheads="1"/>
            </p:cNvSpPr>
            <p:nvPr/>
          </p:nvSpPr>
          <p:spPr bwMode="auto">
            <a:xfrm>
              <a:off x="1482" y="1365"/>
              <a:ext cx="77" cy="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2291" name="Rectangle 20"/>
          <p:cNvSpPr>
            <a:spLocks noChangeArrowheads="1"/>
          </p:cNvSpPr>
          <p:nvPr/>
        </p:nvSpPr>
        <p:spPr bwMode="auto">
          <a:xfrm>
            <a:off x="457200" y="5470525"/>
            <a:ext cx="161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b="1">
                <a:solidFill>
                  <a:srgbClr val="008000"/>
                </a:solidFill>
                <a:ea typeface="?? ?????" charset="-128"/>
              </a:rPr>
              <a:t>CD4+ TH2</a:t>
            </a:r>
          </a:p>
        </p:txBody>
      </p:sp>
      <p:grpSp>
        <p:nvGrpSpPr>
          <p:cNvPr id="12292" name="Group 21"/>
          <p:cNvGrpSpPr>
            <a:grpSpLocks/>
          </p:cNvGrpSpPr>
          <p:nvPr/>
        </p:nvGrpSpPr>
        <p:grpSpPr bwMode="auto">
          <a:xfrm>
            <a:off x="660400" y="4319588"/>
            <a:ext cx="771525" cy="941387"/>
            <a:chOff x="1141" y="2493"/>
            <a:chExt cx="546" cy="616"/>
          </a:xfrm>
        </p:grpSpPr>
        <p:sp>
          <p:nvSpPr>
            <p:cNvPr id="12376" name="Oval 22"/>
            <p:cNvSpPr>
              <a:spLocks noChangeArrowheads="1"/>
            </p:cNvSpPr>
            <p:nvPr/>
          </p:nvSpPr>
          <p:spPr bwMode="auto">
            <a:xfrm>
              <a:off x="1141" y="2493"/>
              <a:ext cx="546" cy="616"/>
            </a:xfrm>
            <a:prstGeom prst="ellipse">
              <a:avLst/>
            </a:prstGeom>
            <a:solidFill>
              <a:srgbClr val="C1CE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77" name="Oval 23"/>
            <p:cNvSpPr>
              <a:spLocks noChangeArrowheads="1"/>
            </p:cNvSpPr>
            <p:nvPr/>
          </p:nvSpPr>
          <p:spPr bwMode="auto">
            <a:xfrm>
              <a:off x="1269" y="2589"/>
              <a:ext cx="376" cy="424"/>
            </a:xfrm>
            <a:prstGeom prst="ellipse">
              <a:avLst/>
            </a:prstGeom>
            <a:solidFill>
              <a:srgbClr val="9234D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2293" name="Rectangle 24"/>
          <p:cNvSpPr>
            <a:spLocks noChangeArrowheads="1"/>
          </p:cNvSpPr>
          <p:nvPr/>
        </p:nvSpPr>
        <p:spPr bwMode="auto">
          <a:xfrm>
            <a:off x="1474788" y="3703638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800" b="1">
                <a:solidFill>
                  <a:srgbClr val="FF3399"/>
                </a:solidFill>
                <a:ea typeface="?? ?????" charset="-128"/>
              </a:rPr>
              <a:t>IL-4</a:t>
            </a:r>
          </a:p>
        </p:txBody>
      </p:sp>
      <p:sp>
        <p:nvSpPr>
          <p:cNvPr id="12294" name="Rectangle 25"/>
          <p:cNvSpPr>
            <a:spLocks noChangeArrowheads="1"/>
          </p:cNvSpPr>
          <p:nvPr/>
        </p:nvSpPr>
        <p:spPr bwMode="auto">
          <a:xfrm>
            <a:off x="795338" y="3557588"/>
            <a:ext cx="615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800" b="1">
                <a:ea typeface="?? ?????" charset="-128"/>
              </a:rPr>
              <a:t>IL-3</a:t>
            </a:r>
          </a:p>
        </p:txBody>
      </p:sp>
      <p:sp>
        <p:nvSpPr>
          <p:cNvPr id="12295" name="Line 26"/>
          <p:cNvSpPr>
            <a:spLocks noChangeShapeType="1"/>
          </p:cNvSpPr>
          <p:nvPr/>
        </p:nvSpPr>
        <p:spPr bwMode="auto">
          <a:xfrm flipV="1">
            <a:off x="1000125" y="3175000"/>
            <a:ext cx="6350" cy="331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6" name="Line 27"/>
          <p:cNvSpPr>
            <a:spLocks noChangeShapeType="1"/>
          </p:cNvSpPr>
          <p:nvPr/>
        </p:nvSpPr>
        <p:spPr bwMode="auto">
          <a:xfrm flipH="1" flipV="1">
            <a:off x="1374775" y="3028950"/>
            <a:ext cx="371475" cy="69532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7" name="Line 28"/>
          <p:cNvSpPr>
            <a:spLocks noChangeShapeType="1"/>
          </p:cNvSpPr>
          <p:nvPr/>
        </p:nvSpPr>
        <p:spPr bwMode="auto">
          <a:xfrm flipV="1">
            <a:off x="1611313" y="4054475"/>
            <a:ext cx="68262" cy="29368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8" name="Line 29"/>
          <p:cNvSpPr>
            <a:spLocks noChangeShapeType="1"/>
          </p:cNvSpPr>
          <p:nvPr/>
        </p:nvSpPr>
        <p:spPr bwMode="auto">
          <a:xfrm flipV="1">
            <a:off x="1000125" y="3873500"/>
            <a:ext cx="0" cy="366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2299" name="Group 30"/>
          <p:cNvGrpSpPr>
            <a:grpSpLocks/>
          </p:cNvGrpSpPr>
          <p:nvPr/>
        </p:nvGrpSpPr>
        <p:grpSpPr bwMode="auto">
          <a:xfrm>
            <a:off x="4359275" y="2057400"/>
            <a:ext cx="1803400" cy="3778250"/>
            <a:chOff x="4168" y="1248"/>
            <a:chExt cx="1276" cy="2474"/>
          </a:xfrm>
        </p:grpSpPr>
        <p:grpSp>
          <p:nvGrpSpPr>
            <p:cNvPr id="12350" name="Group 31"/>
            <p:cNvGrpSpPr>
              <a:grpSpLocks/>
            </p:cNvGrpSpPr>
            <p:nvPr/>
          </p:nvGrpSpPr>
          <p:grpSpPr bwMode="auto">
            <a:xfrm>
              <a:off x="4237" y="1248"/>
              <a:ext cx="602" cy="567"/>
              <a:chOff x="4478" y="1072"/>
              <a:chExt cx="602" cy="567"/>
            </a:xfrm>
          </p:grpSpPr>
          <p:sp>
            <p:nvSpPr>
              <p:cNvPr id="12359" name="Oval 32"/>
              <p:cNvSpPr>
                <a:spLocks noChangeArrowheads="1"/>
              </p:cNvSpPr>
              <p:nvPr/>
            </p:nvSpPr>
            <p:spPr bwMode="auto">
              <a:xfrm>
                <a:off x="4725" y="150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2360" name="Group 33"/>
              <p:cNvGrpSpPr>
                <a:grpSpLocks/>
              </p:cNvGrpSpPr>
              <p:nvPr/>
            </p:nvGrpSpPr>
            <p:grpSpPr bwMode="auto">
              <a:xfrm>
                <a:off x="4478" y="1072"/>
                <a:ext cx="602" cy="567"/>
                <a:chOff x="4478" y="1072"/>
                <a:chExt cx="602" cy="567"/>
              </a:xfrm>
            </p:grpSpPr>
            <p:sp>
              <p:nvSpPr>
                <p:cNvPr id="12374" name="Freeform 34"/>
                <p:cNvSpPr>
                  <a:spLocks/>
                </p:cNvSpPr>
                <p:nvPr/>
              </p:nvSpPr>
              <p:spPr bwMode="auto">
                <a:xfrm>
                  <a:off x="4478" y="1072"/>
                  <a:ext cx="602" cy="567"/>
                </a:xfrm>
                <a:custGeom>
                  <a:avLst/>
                  <a:gdLst>
                    <a:gd name="T0" fmla="*/ 273 w 602"/>
                    <a:gd name="T1" fmla="*/ 0 h 567"/>
                    <a:gd name="T2" fmla="*/ 210 w 602"/>
                    <a:gd name="T3" fmla="*/ 0 h 567"/>
                    <a:gd name="T4" fmla="*/ 139 w 602"/>
                    <a:gd name="T5" fmla="*/ 32 h 567"/>
                    <a:gd name="T6" fmla="*/ 105 w 602"/>
                    <a:gd name="T7" fmla="*/ 71 h 567"/>
                    <a:gd name="T8" fmla="*/ 64 w 602"/>
                    <a:gd name="T9" fmla="*/ 125 h 567"/>
                    <a:gd name="T10" fmla="*/ 28 w 602"/>
                    <a:gd name="T11" fmla="*/ 164 h 567"/>
                    <a:gd name="T12" fmla="*/ 7 w 602"/>
                    <a:gd name="T13" fmla="*/ 220 h 567"/>
                    <a:gd name="T14" fmla="*/ 0 w 602"/>
                    <a:gd name="T15" fmla="*/ 268 h 567"/>
                    <a:gd name="T16" fmla="*/ 0 w 602"/>
                    <a:gd name="T17" fmla="*/ 322 h 567"/>
                    <a:gd name="T18" fmla="*/ 21 w 602"/>
                    <a:gd name="T19" fmla="*/ 361 h 567"/>
                    <a:gd name="T20" fmla="*/ 64 w 602"/>
                    <a:gd name="T21" fmla="*/ 394 h 567"/>
                    <a:gd name="T22" fmla="*/ 105 w 602"/>
                    <a:gd name="T23" fmla="*/ 409 h 567"/>
                    <a:gd name="T24" fmla="*/ 126 w 602"/>
                    <a:gd name="T25" fmla="*/ 456 h 567"/>
                    <a:gd name="T26" fmla="*/ 161 w 602"/>
                    <a:gd name="T27" fmla="*/ 496 h 567"/>
                    <a:gd name="T28" fmla="*/ 210 w 602"/>
                    <a:gd name="T29" fmla="*/ 519 h 567"/>
                    <a:gd name="T30" fmla="*/ 266 w 602"/>
                    <a:gd name="T31" fmla="*/ 543 h 567"/>
                    <a:gd name="T32" fmla="*/ 321 w 602"/>
                    <a:gd name="T33" fmla="*/ 551 h 567"/>
                    <a:gd name="T34" fmla="*/ 378 w 602"/>
                    <a:gd name="T35" fmla="*/ 558 h 567"/>
                    <a:gd name="T36" fmla="*/ 419 w 602"/>
                    <a:gd name="T37" fmla="*/ 566 h 567"/>
                    <a:gd name="T38" fmla="*/ 461 w 602"/>
                    <a:gd name="T39" fmla="*/ 566 h 567"/>
                    <a:gd name="T40" fmla="*/ 503 w 602"/>
                    <a:gd name="T41" fmla="*/ 519 h 567"/>
                    <a:gd name="T42" fmla="*/ 531 w 602"/>
                    <a:gd name="T43" fmla="*/ 464 h 567"/>
                    <a:gd name="T44" fmla="*/ 558 w 602"/>
                    <a:gd name="T45" fmla="*/ 409 h 567"/>
                    <a:gd name="T46" fmla="*/ 573 w 602"/>
                    <a:gd name="T47" fmla="*/ 355 h 567"/>
                    <a:gd name="T48" fmla="*/ 581 w 602"/>
                    <a:gd name="T49" fmla="*/ 307 h 567"/>
                    <a:gd name="T50" fmla="*/ 588 w 602"/>
                    <a:gd name="T51" fmla="*/ 259 h 567"/>
                    <a:gd name="T52" fmla="*/ 601 w 602"/>
                    <a:gd name="T53" fmla="*/ 204 h 567"/>
                    <a:gd name="T54" fmla="*/ 588 w 602"/>
                    <a:gd name="T55" fmla="*/ 158 h 567"/>
                    <a:gd name="T56" fmla="*/ 531 w 602"/>
                    <a:gd name="T57" fmla="*/ 110 h 567"/>
                    <a:gd name="T58" fmla="*/ 488 w 602"/>
                    <a:gd name="T59" fmla="*/ 79 h 567"/>
                    <a:gd name="T60" fmla="*/ 419 w 602"/>
                    <a:gd name="T61" fmla="*/ 46 h 567"/>
                    <a:gd name="T62" fmla="*/ 349 w 602"/>
                    <a:gd name="T63" fmla="*/ 40 h 567"/>
                    <a:gd name="T64" fmla="*/ 308 w 602"/>
                    <a:gd name="T65" fmla="*/ 40 h 567"/>
                    <a:gd name="T66" fmla="*/ 286 w 602"/>
                    <a:gd name="T67" fmla="*/ 25 h 56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2"/>
                    <a:gd name="T103" fmla="*/ 0 h 567"/>
                    <a:gd name="T104" fmla="*/ 602 w 602"/>
                    <a:gd name="T105" fmla="*/ 567 h 56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2" h="567">
                      <a:moveTo>
                        <a:pt x="286" y="25"/>
                      </a:moveTo>
                      <a:lnTo>
                        <a:pt x="273" y="0"/>
                      </a:lnTo>
                      <a:lnTo>
                        <a:pt x="251" y="0"/>
                      </a:lnTo>
                      <a:lnTo>
                        <a:pt x="210" y="0"/>
                      </a:lnTo>
                      <a:lnTo>
                        <a:pt x="169" y="15"/>
                      </a:lnTo>
                      <a:lnTo>
                        <a:pt x="139" y="32"/>
                      </a:lnTo>
                      <a:lnTo>
                        <a:pt x="119" y="46"/>
                      </a:lnTo>
                      <a:lnTo>
                        <a:pt x="105" y="71"/>
                      </a:lnTo>
                      <a:lnTo>
                        <a:pt x="84" y="94"/>
                      </a:lnTo>
                      <a:lnTo>
                        <a:pt x="64" y="125"/>
                      </a:lnTo>
                      <a:lnTo>
                        <a:pt x="42" y="141"/>
                      </a:lnTo>
                      <a:lnTo>
                        <a:pt x="28" y="164"/>
                      </a:lnTo>
                      <a:lnTo>
                        <a:pt x="21" y="189"/>
                      </a:lnTo>
                      <a:lnTo>
                        <a:pt x="7" y="220"/>
                      </a:lnTo>
                      <a:lnTo>
                        <a:pt x="0" y="243"/>
                      </a:lnTo>
                      <a:lnTo>
                        <a:pt x="0" y="268"/>
                      </a:lnTo>
                      <a:lnTo>
                        <a:pt x="0" y="299"/>
                      </a:lnTo>
                      <a:lnTo>
                        <a:pt x="0" y="322"/>
                      </a:lnTo>
                      <a:lnTo>
                        <a:pt x="0" y="346"/>
                      </a:lnTo>
                      <a:lnTo>
                        <a:pt x="21" y="361"/>
                      </a:lnTo>
                      <a:lnTo>
                        <a:pt x="42" y="378"/>
                      </a:lnTo>
                      <a:lnTo>
                        <a:pt x="64" y="394"/>
                      </a:lnTo>
                      <a:lnTo>
                        <a:pt x="84" y="394"/>
                      </a:lnTo>
                      <a:lnTo>
                        <a:pt x="105" y="409"/>
                      </a:lnTo>
                      <a:lnTo>
                        <a:pt x="119" y="433"/>
                      </a:lnTo>
                      <a:lnTo>
                        <a:pt x="126" y="456"/>
                      </a:lnTo>
                      <a:lnTo>
                        <a:pt x="146" y="473"/>
                      </a:lnTo>
                      <a:lnTo>
                        <a:pt x="161" y="496"/>
                      </a:lnTo>
                      <a:lnTo>
                        <a:pt x="181" y="512"/>
                      </a:lnTo>
                      <a:lnTo>
                        <a:pt x="210" y="519"/>
                      </a:lnTo>
                      <a:lnTo>
                        <a:pt x="238" y="535"/>
                      </a:lnTo>
                      <a:lnTo>
                        <a:pt x="266" y="543"/>
                      </a:lnTo>
                      <a:lnTo>
                        <a:pt x="294" y="551"/>
                      </a:lnTo>
                      <a:lnTo>
                        <a:pt x="321" y="551"/>
                      </a:lnTo>
                      <a:lnTo>
                        <a:pt x="349" y="558"/>
                      </a:lnTo>
                      <a:lnTo>
                        <a:pt x="378" y="558"/>
                      </a:lnTo>
                      <a:lnTo>
                        <a:pt x="399" y="566"/>
                      </a:lnTo>
                      <a:lnTo>
                        <a:pt x="419" y="566"/>
                      </a:lnTo>
                      <a:lnTo>
                        <a:pt x="440" y="566"/>
                      </a:lnTo>
                      <a:lnTo>
                        <a:pt x="461" y="566"/>
                      </a:lnTo>
                      <a:lnTo>
                        <a:pt x="488" y="543"/>
                      </a:lnTo>
                      <a:lnTo>
                        <a:pt x="503" y="519"/>
                      </a:lnTo>
                      <a:lnTo>
                        <a:pt x="518" y="487"/>
                      </a:lnTo>
                      <a:lnTo>
                        <a:pt x="531" y="464"/>
                      </a:lnTo>
                      <a:lnTo>
                        <a:pt x="545" y="440"/>
                      </a:lnTo>
                      <a:lnTo>
                        <a:pt x="558" y="409"/>
                      </a:lnTo>
                      <a:lnTo>
                        <a:pt x="565" y="386"/>
                      </a:lnTo>
                      <a:lnTo>
                        <a:pt x="573" y="355"/>
                      </a:lnTo>
                      <a:lnTo>
                        <a:pt x="573" y="330"/>
                      </a:lnTo>
                      <a:lnTo>
                        <a:pt x="581" y="307"/>
                      </a:lnTo>
                      <a:lnTo>
                        <a:pt x="581" y="282"/>
                      </a:lnTo>
                      <a:lnTo>
                        <a:pt x="588" y="259"/>
                      </a:lnTo>
                      <a:lnTo>
                        <a:pt x="601" y="228"/>
                      </a:lnTo>
                      <a:lnTo>
                        <a:pt x="601" y="204"/>
                      </a:lnTo>
                      <a:lnTo>
                        <a:pt x="601" y="181"/>
                      </a:lnTo>
                      <a:lnTo>
                        <a:pt x="588" y="158"/>
                      </a:lnTo>
                      <a:lnTo>
                        <a:pt x="558" y="125"/>
                      </a:lnTo>
                      <a:lnTo>
                        <a:pt x="531" y="110"/>
                      </a:lnTo>
                      <a:lnTo>
                        <a:pt x="510" y="94"/>
                      </a:lnTo>
                      <a:lnTo>
                        <a:pt x="488" y="79"/>
                      </a:lnTo>
                      <a:lnTo>
                        <a:pt x="447" y="63"/>
                      </a:lnTo>
                      <a:lnTo>
                        <a:pt x="419" y="46"/>
                      </a:lnTo>
                      <a:lnTo>
                        <a:pt x="391" y="46"/>
                      </a:lnTo>
                      <a:lnTo>
                        <a:pt x="349" y="40"/>
                      </a:lnTo>
                      <a:lnTo>
                        <a:pt x="328" y="40"/>
                      </a:lnTo>
                      <a:lnTo>
                        <a:pt x="308" y="40"/>
                      </a:lnTo>
                      <a:lnTo>
                        <a:pt x="279" y="23"/>
                      </a:lnTo>
                      <a:lnTo>
                        <a:pt x="286" y="25"/>
                      </a:lnTo>
                    </a:path>
                  </a:pathLst>
                </a:custGeom>
                <a:solidFill>
                  <a:srgbClr val="D49FFF"/>
                </a:solidFill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75" name="Oval 35"/>
                <p:cNvSpPr>
                  <a:spLocks noChangeArrowheads="1"/>
                </p:cNvSpPr>
                <p:nvPr/>
              </p:nvSpPr>
              <p:spPr bwMode="auto">
                <a:xfrm>
                  <a:off x="4597" y="1245"/>
                  <a:ext cx="333" cy="232"/>
                </a:xfrm>
                <a:prstGeom prst="ellipse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2361" name="Oval 36"/>
              <p:cNvSpPr>
                <a:spLocks noChangeArrowheads="1"/>
              </p:cNvSpPr>
              <p:nvPr/>
            </p:nvSpPr>
            <p:spPr bwMode="auto">
              <a:xfrm>
                <a:off x="4896" y="1413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2" name="Oval 37"/>
              <p:cNvSpPr>
                <a:spLocks noChangeArrowheads="1"/>
              </p:cNvSpPr>
              <p:nvPr/>
            </p:nvSpPr>
            <p:spPr bwMode="auto">
              <a:xfrm>
                <a:off x="4896" y="126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3" name="Oval 38"/>
              <p:cNvSpPr>
                <a:spLocks noChangeArrowheads="1"/>
              </p:cNvSpPr>
              <p:nvPr/>
            </p:nvSpPr>
            <p:spPr bwMode="auto">
              <a:xfrm>
                <a:off x="4852" y="1221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4" name="Oval 39"/>
              <p:cNvSpPr>
                <a:spLocks noChangeArrowheads="1"/>
              </p:cNvSpPr>
              <p:nvPr/>
            </p:nvSpPr>
            <p:spPr bwMode="auto">
              <a:xfrm>
                <a:off x="4683" y="1173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5" name="Oval 40"/>
              <p:cNvSpPr>
                <a:spLocks noChangeArrowheads="1"/>
              </p:cNvSpPr>
              <p:nvPr/>
            </p:nvSpPr>
            <p:spPr bwMode="auto">
              <a:xfrm>
                <a:off x="4554" y="1221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6" name="Oval 41"/>
              <p:cNvSpPr>
                <a:spLocks noChangeArrowheads="1"/>
              </p:cNvSpPr>
              <p:nvPr/>
            </p:nvSpPr>
            <p:spPr bwMode="auto">
              <a:xfrm>
                <a:off x="4640" y="150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7" name="Oval 42"/>
              <p:cNvSpPr>
                <a:spLocks noChangeArrowheads="1"/>
              </p:cNvSpPr>
              <p:nvPr/>
            </p:nvSpPr>
            <p:spPr bwMode="auto">
              <a:xfrm>
                <a:off x="4852" y="1461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8" name="Oval 43"/>
              <p:cNvSpPr>
                <a:spLocks noChangeArrowheads="1"/>
              </p:cNvSpPr>
              <p:nvPr/>
            </p:nvSpPr>
            <p:spPr bwMode="auto">
              <a:xfrm>
                <a:off x="4512" y="1365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69" name="Oval 44"/>
              <p:cNvSpPr>
                <a:spLocks noChangeArrowheads="1"/>
              </p:cNvSpPr>
              <p:nvPr/>
            </p:nvSpPr>
            <p:spPr bwMode="auto">
              <a:xfrm>
                <a:off x="4725" y="1557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70" name="Oval 45"/>
              <p:cNvSpPr>
                <a:spLocks noChangeArrowheads="1"/>
              </p:cNvSpPr>
              <p:nvPr/>
            </p:nvSpPr>
            <p:spPr bwMode="auto">
              <a:xfrm>
                <a:off x="4512" y="126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71" name="Oval 46"/>
              <p:cNvSpPr>
                <a:spLocks noChangeArrowheads="1"/>
              </p:cNvSpPr>
              <p:nvPr/>
            </p:nvSpPr>
            <p:spPr bwMode="auto">
              <a:xfrm>
                <a:off x="4810" y="1125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72" name="Oval 47"/>
              <p:cNvSpPr>
                <a:spLocks noChangeArrowheads="1"/>
              </p:cNvSpPr>
              <p:nvPr/>
            </p:nvSpPr>
            <p:spPr bwMode="auto">
              <a:xfrm>
                <a:off x="4810" y="1509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73" name="Oval 48"/>
              <p:cNvSpPr>
                <a:spLocks noChangeArrowheads="1"/>
              </p:cNvSpPr>
              <p:nvPr/>
            </p:nvSpPr>
            <p:spPr bwMode="auto">
              <a:xfrm>
                <a:off x="4938" y="1365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12351" name="Group 49"/>
            <p:cNvGrpSpPr>
              <a:grpSpLocks/>
            </p:cNvGrpSpPr>
            <p:nvPr/>
          </p:nvGrpSpPr>
          <p:grpSpPr bwMode="auto">
            <a:xfrm>
              <a:off x="4356" y="2669"/>
              <a:ext cx="546" cy="616"/>
              <a:chOff x="4597" y="2493"/>
              <a:chExt cx="546" cy="616"/>
            </a:xfrm>
          </p:grpSpPr>
          <p:sp>
            <p:nvSpPr>
              <p:cNvPr id="12357" name="Oval 50"/>
              <p:cNvSpPr>
                <a:spLocks noChangeArrowheads="1"/>
              </p:cNvSpPr>
              <p:nvPr/>
            </p:nvSpPr>
            <p:spPr bwMode="auto">
              <a:xfrm>
                <a:off x="4597" y="2493"/>
                <a:ext cx="546" cy="616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58" name="Oval 51"/>
              <p:cNvSpPr>
                <a:spLocks noChangeArrowheads="1"/>
              </p:cNvSpPr>
              <p:nvPr/>
            </p:nvSpPr>
            <p:spPr bwMode="auto">
              <a:xfrm>
                <a:off x="4725" y="2589"/>
                <a:ext cx="376" cy="42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2352" name="Rectangle 52"/>
            <p:cNvSpPr>
              <a:spLocks noChangeArrowheads="1"/>
            </p:cNvSpPr>
            <p:nvPr/>
          </p:nvSpPr>
          <p:spPr bwMode="auto">
            <a:xfrm>
              <a:off x="4168" y="3423"/>
              <a:ext cx="1145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008000"/>
                  </a:solidFill>
                  <a:ea typeface="?? ?????" charset="-128"/>
                </a:rPr>
                <a:t>CD4+ TH2</a:t>
              </a:r>
            </a:p>
          </p:txBody>
        </p:sp>
        <p:sp>
          <p:nvSpPr>
            <p:cNvPr id="12353" name="Rectangle 53"/>
            <p:cNvSpPr>
              <a:spLocks noChangeArrowheads="1"/>
            </p:cNvSpPr>
            <p:nvPr/>
          </p:nvSpPr>
          <p:spPr bwMode="auto">
            <a:xfrm>
              <a:off x="4417" y="2170"/>
              <a:ext cx="4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IL-3</a:t>
              </a:r>
            </a:p>
          </p:txBody>
        </p:sp>
        <p:sp>
          <p:nvSpPr>
            <p:cNvPr id="12354" name="Line 54"/>
            <p:cNvSpPr>
              <a:spLocks noChangeShapeType="1"/>
            </p:cNvSpPr>
            <p:nvPr/>
          </p:nvSpPr>
          <p:spPr bwMode="auto">
            <a:xfrm flipV="1">
              <a:off x="4560" y="1872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55" name="Line 55"/>
            <p:cNvSpPr>
              <a:spLocks noChangeShapeType="1"/>
            </p:cNvSpPr>
            <p:nvPr/>
          </p:nvSpPr>
          <p:spPr bwMode="auto">
            <a:xfrm flipV="1">
              <a:off x="4560" y="2377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56" name="Rectangle 56"/>
            <p:cNvSpPr>
              <a:spLocks noChangeArrowheads="1"/>
            </p:cNvSpPr>
            <p:nvPr/>
          </p:nvSpPr>
          <p:spPr bwMode="auto">
            <a:xfrm>
              <a:off x="4986" y="2257"/>
              <a:ext cx="458" cy="46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?? ?????" charset="-128"/>
                </a:rPr>
                <a:t>ko</a:t>
              </a:r>
              <a:endPara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ea typeface="?? ?????" charset="-128"/>
              </a:endParaRPr>
            </a:p>
            <a:p>
              <a:r>
                <a:rPr lang="pt-BR" altLang="pt-BR" sz="2000" b="1" dirty="0">
                  <a:solidFill>
                    <a:schemeClr val="bg1"/>
                  </a:solidFill>
                  <a:latin typeface="Arial" panose="020B0604020202020204" pitchFamily="34" charset="0"/>
                  <a:ea typeface="?? ?????" charset="-128"/>
                </a:rPr>
                <a:t>IL-4</a:t>
              </a:r>
            </a:p>
          </p:txBody>
        </p:sp>
      </p:grpSp>
      <p:grpSp>
        <p:nvGrpSpPr>
          <p:cNvPr id="12300" name="Group 57"/>
          <p:cNvGrpSpPr>
            <a:grpSpLocks/>
          </p:cNvGrpSpPr>
          <p:nvPr/>
        </p:nvGrpSpPr>
        <p:grpSpPr bwMode="auto">
          <a:xfrm>
            <a:off x="2263775" y="2149475"/>
            <a:ext cx="2051050" cy="3736975"/>
            <a:chOff x="2256" y="1008"/>
            <a:chExt cx="1450" cy="2447"/>
          </a:xfrm>
        </p:grpSpPr>
        <p:grpSp>
          <p:nvGrpSpPr>
            <p:cNvPr id="12322" name="Group 58"/>
            <p:cNvGrpSpPr>
              <a:grpSpLocks/>
            </p:cNvGrpSpPr>
            <p:nvPr/>
          </p:nvGrpSpPr>
          <p:grpSpPr bwMode="auto">
            <a:xfrm>
              <a:off x="2484" y="2402"/>
              <a:ext cx="546" cy="616"/>
              <a:chOff x="2725" y="2493"/>
              <a:chExt cx="546" cy="616"/>
            </a:xfrm>
          </p:grpSpPr>
          <p:sp>
            <p:nvSpPr>
              <p:cNvPr id="12348" name="Oval 59"/>
              <p:cNvSpPr>
                <a:spLocks noChangeArrowheads="1"/>
              </p:cNvSpPr>
              <p:nvPr/>
            </p:nvSpPr>
            <p:spPr bwMode="auto">
              <a:xfrm>
                <a:off x="2725" y="2493"/>
                <a:ext cx="546" cy="616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9" name="Oval 60"/>
              <p:cNvSpPr>
                <a:spLocks noChangeArrowheads="1"/>
              </p:cNvSpPr>
              <p:nvPr/>
            </p:nvSpPr>
            <p:spPr bwMode="auto">
              <a:xfrm>
                <a:off x="2853" y="2589"/>
                <a:ext cx="376" cy="42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2323" name="Rectangle 61"/>
            <p:cNvSpPr>
              <a:spLocks noChangeArrowheads="1"/>
            </p:cNvSpPr>
            <p:nvPr/>
          </p:nvSpPr>
          <p:spPr bwMode="auto">
            <a:xfrm>
              <a:off x="2256" y="3156"/>
              <a:ext cx="1145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008000"/>
                  </a:solidFill>
                  <a:ea typeface="?? ?????" charset="-128"/>
                </a:rPr>
                <a:t>CD4+ TH2</a:t>
              </a:r>
            </a:p>
          </p:txBody>
        </p:sp>
        <p:sp>
          <p:nvSpPr>
            <p:cNvPr id="12324" name="Rectangle 62"/>
            <p:cNvSpPr>
              <a:spLocks noChangeArrowheads="1"/>
            </p:cNvSpPr>
            <p:nvPr/>
          </p:nvSpPr>
          <p:spPr bwMode="auto">
            <a:xfrm>
              <a:off x="3105" y="1999"/>
              <a:ext cx="43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 dirty="0">
                  <a:solidFill>
                    <a:srgbClr val="FF3399"/>
                  </a:solidFill>
                  <a:ea typeface="?? ?????" charset="-128"/>
                </a:rPr>
                <a:t>IL-4</a:t>
              </a:r>
            </a:p>
          </p:txBody>
        </p:sp>
        <p:sp>
          <p:nvSpPr>
            <p:cNvPr id="12325" name="Rectangle 63"/>
            <p:cNvSpPr>
              <a:spLocks noChangeArrowheads="1"/>
            </p:cNvSpPr>
            <p:nvPr/>
          </p:nvSpPr>
          <p:spPr bwMode="auto">
            <a:xfrm>
              <a:off x="2496" y="1903"/>
              <a:ext cx="4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IL-3</a:t>
              </a:r>
            </a:p>
          </p:txBody>
        </p:sp>
        <p:sp>
          <p:nvSpPr>
            <p:cNvPr id="12326" name="Line 64"/>
            <p:cNvSpPr>
              <a:spLocks noChangeShapeType="1"/>
            </p:cNvSpPr>
            <p:nvPr/>
          </p:nvSpPr>
          <p:spPr bwMode="auto">
            <a:xfrm flipH="1" flipV="1">
              <a:off x="2688" y="1653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27" name="Line 65"/>
            <p:cNvSpPr>
              <a:spLocks noChangeShapeType="1"/>
            </p:cNvSpPr>
            <p:nvPr/>
          </p:nvSpPr>
          <p:spPr bwMode="auto">
            <a:xfrm flipV="1">
              <a:off x="3076" y="2254"/>
              <a:ext cx="127" cy="19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28" name="Line 66"/>
            <p:cNvSpPr>
              <a:spLocks noChangeShapeType="1"/>
            </p:cNvSpPr>
            <p:nvPr/>
          </p:nvSpPr>
          <p:spPr bwMode="auto">
            <a:xfrm flipV="1">
              <a:off x="2688" y="211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29" name="Rectangle 67"/>
            <p:cNvSpPr>
              <a:spLocks noChangeArrowheads="1"/>
            </p:cNvSpPr>
            <p:nvPr/>
          </p:nvSpPr>
          <p:spPr bwMode="auto">
            <a:xfrm>
              <a:off x="3024" y="1679"/>
              <a:ext cx="682" cy="30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 dirty="0">
                  <a:solidFill>
                    <a:schemeClr val="bg1"/>
                  </a:solidFill>
                  <a:latin typeface="Symbol" panose="05050102010706020507" pitchFamily="18" charset="2"/>
                  <a:ea typeface="?? ?????" charset="-128"/>
                </a:rPr>
                <a:t>a</a:t>
              </a:r>
              <a:r>
                <a:rPr lang="pt-BR" altLang="pt-BR" b="1" dirty="0">
                  <a:solidFill>
                    <a:schemeClr val="bg1"/>
                  </a:solidFill>
                  <a:ea typeface="?? ?????" charset="-128"/>
                </a:rPr>
                <a:t>IL-4</a:t>
              </a:r>
            </a:p>
          </p:txBody>
        </p:sp>
        <p:grpSp>
          <p:nvGrpSpPr>
            <p:cNvPr id="12330" name="Group 68"/>
            <p:cNvGrpSpPr>
              <a:grpSpLocks/>
            </p:cNvGrpSpPr>
            <p:nvPr/>
          </p:nvGrpSpPr>
          <p:grpSpPr bwMode="auto">
            <a:xfrm>
              <a:off x="2400" y="1008"/>
              <a:ext cx="602" cy="567"/>
              <a:chOff x="1022" y="1072"/>
              <a:chExt cx="602" cy="567"/>
            </a:xfrm>
          </p:grpSpPr>
          <p:sp>
            <p:nvSpPr>
              <p:cNvPr id="12331" name="Oval 69"/>
              <p:cNvSpPr>
                <a:spLocks noChangeArrowheads="1"/>
              </p:cNvSpPr>
              <p:nvPr/>
            </p:nvSpPr>
            <p:spPr bwMode="auto">
              <a:xfrm>
                <a:off x="1269" y="150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2332" name="Group 70"/>
              <p:cNvGrpSpPr>
                <a:grpSpLocks/>
              </p:cNvGrpSpPr>
              <p:nvPr/>
            </p:nvGrpSpPr>
            <p:grpSpPr bwMode="auto">
              <a:xfrm>
                <a:off x="1022" y="1072"/>
                <a:ext cx="602" cy="567"/>
                <a:chOff x="1022" y="1072"/>
                <a:chExt cx="602" cy="567"/>
              </a:xfrm>
            </p:grpSpPr>
            <p:sp>
              <p:nvSpPr>
                <p:cNvPr id="12346" name="Freeform 71"/>
                <p:cNvSpPr>
                  <a:spLocks/>
                </p:cNvSpPr>
                <p:nvPr/>
              </p:nvSpPr>
              <p:spPr bwMode="auto">
                <a:xfrm>
                  <a:off x="1022" y="1072"/>
                  <a:ext cx="602" cy="567"/>
                </a:xfrm>
                <a:custGeom>
                  <a:avLst/>
                  <a:gdLst>
                    <a:gd name="T0" fmla="*/ 273 w 602"/>
                    <a:gd name="T1" fmla="*/ 0 h 567"/>
                    <a:gd name="T2" fmla="*/ 210 w 602"/>
                    <a:gd name="T3" fmla="*/ 0 h 567"/>
                    <a:gd name="T4" fmla="*/ 139 w 602"/>
                    <a:gd name="T5" fmla="*/ 32 h 567"/>
                    <a:gd name="T6" fmla="*/ 105 w 602"/>
                    <a:gd name="T7" fmla="*/ 71 h 567"/>
                    <a:gd name="T8" fmla="*/ 64 w 602"/>
                    <a:gd name="T9" fmla="*/ 125 h 567"/>
                    <a:gd name="T10" fmla="*/ 28 w 602"/>
                    <a:gd name="T11" fmla="*/ 164 h 567"/>
                    <a:gd name="T12" fmla="*/ 7 w 602"/>
                    <a:gd name="T13" fmla="*/ 220 h 567"/>
                    <a:gd name="T14" fmla="*/ 0 w 602"/>
                    <a:gd name="T15" fmla="*/ 268 h 567"/>
                    <a:gd name="T16" fmla="*/ 0 w 602"/>
                    <a:gd name="T17" fmla="*/ 322 h 567"/>
                    <a:gd name="T18" fmla="*/ 21 w 602"/>
                    <a:gd name="T19" fmla="*/ 361 h 567"/>
                    <a:gd name="T20" fmla="*/ 64 w 602"/>
                    <a:gd name="T21" fmla="*/ 394 h 567"/>
                    <a:gd name="T22" fmla="*/ 105 w 602"/>
                    <a:gd name="T23" fmla="*/ 409 h 567"/>
                    <a:gd name="T24" fmla="*/ 126 w 602"/>
                    <a:gd name="T25" fmla="*/ 456 h 567"/>
                    <a:gd name="T26" fmla="*/ 161 w 602"/>
                    <a:gd name="T27" fmla="*/ 496 h 567"/>
                    <a:gd name="T28" fmla="*/ 210 w 602"/>
                    <a:gd name="T29" fmla="*/ 519 h 567"/>
                    <a:gd name="T30" fmla="*/ 266 w 602"/>
                    <a:gd name="T31" fmla="*/ 543 h 567"/>
                    <a:gd name="T32" fmla="*/ 321 w 602"/>
                    <a:gd name="T33" fmla="*/ 551 h 567"/>
                    <a:gd name="T34" fmla="*/ 378 w 602"/>
                    <a:gd name="T35" fmla="*/ 558 h 567"/>
                    <a:gd name="T36" fmla="*/ 419 w 602"/>
                    <a:gd name="T37" fmla="*/ 566 h 567"/>
                    <a:gd name="T38" fmla="*/ 461 w 602"/>
                    <a:gd name="T39" fmla="*/ 566 h 567"/>
                    <a:gd name="T40" fmla="*/ 503 w 602"/>
                    <a:gd name="T41" fmla="*/ 519 h 567"/>
                    <a:gd name="T42" fmla="*/ 531 w 602"/>
                    <a:gd name="T43" fmla="*/ 464 h 567"/>
                    <a:gd name="T44" fmla="*/ 558 w 602"/>
                    <a:gd name="T45" fmla="*/ 409 h 567"/>
                    <a:gd name="T46" fmla="*/ 573 w 602"/>
                    <a:gd name="T47" fmla="*/ 355 h 567"/>
                    <a:gd name="T48" fmla="*/ 581 w 602"/>
                    <a:gd name="T49" fmla="*/ 307 h 567"/>
                    <a:gd name="T50" fmla="*/ 588 w 602"/>
                    <a:gd name="T51" fmla="*/ 259 h 567"/>
                    <a:gd name="T52" fmla="*/ 601 w 602"/>
                    <a:gd name="T53" fmla="*/ 204 h 567"/>
                    <a:gd name="T54" fmla="*/ 588 w 602"/>
                    <a:gd name="T55" fmla="*/ 158 h 567"/>
                    <a:gd name="T56" fmla="*/ 531 w 602"/>
                    <a:gd name="T57" fmla="*/ 110 h 567"/>
                    <a:gd name="T58" fmla="*/ 488 w 602"/>
                    <a:gd name="T59" fmla="*/ 79 h 567"/>
                    <a:gd name="T60" fmla="*/ 419 w 602"/>
                    <a:gd name="T61" fmla="*/ 46 h 567"/>
                    <a:gd name="T62" fmla="*/ 349 w 602"/>
                    <a:gd name="T63" fmla="*/ 40 h 567"/>
                    <a:gd name="T64" fmla="*/ 308 w 602"/>
                    <a:gd name="T65" fmla="*/ 40 h 567"/>
                    <a:gd name="T66" fmla="*/ 286 w 602"/>
                    <a:gd name="T67" fmla="*/ 25 h 56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2"/>
                    <a:gd name="T103" fmla="*/ 0 h 567"/>
                    <a:gd name="T104" fmla="*/ 602 w 602"/>
                    <a:gd name="T105" fmla="*/ 567 h 56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2" h="567">
                      <a:moveTo>
                        <a:pt x="286" y="25"/>
                      </a:moveTo>
                      <a:lnTo>
                        <a:pt x="273" y="0"/>
                      </a:lnTo>
                      <a:lnTo>
                        <a:pt x="251" y="0"/>
                      </a:lnTo>
                      <a:lnTo>
                        <a:pt x="210" y="0"/>
                      </a:lnTo>
                      <a:lnTo>
                        <a:pt x="169" y="15"/>
                      </a:lnTo>
                      <a:lnTo>
                        <a:pt x="139" y="32"/>
                      </a:lnTo>
                      <a:lnTo>
                        <a:pt x="119" y="46"/>
                      </a:lnTo>
                      <a:lnTo>
                        <a:pt x="105" y="71"/>
                      </a:lnTo>
                      <a:lnTo>
                        <a:pt x="84" y="94"/>
                      </a:lnTo>
                      <a:lnTo>
                        <a:pt x="64" y="125"/>
                      </a:lnTo>
                      <a:lnTo>
                        <a:pt x="42" y="141"/>
                      </a:lnTo>
                      <a:lnTo>
                        <a:pt x="28" y="164"/>
                      </a:lnTo>
                      <a:lnTo>
                        <a:pt x="21" y="189"/>
                      </a:lnTo>
                      <a:lnTo>
                        <a:pt x="7" y="220"/>
                      </a:lnTo>
                      <a:lnTo>
                        <a:pt x="0" y="243"/>
                      </a:lnTo>
                      <a:lnTo>
                        <a:pt x="0" y="268"/>
                      </a:lnTo>
                      <a:lnTo>
                        <a:pt x="0" y="299"/>
                      </a:lnTo>
                      <a:lnTo>
                        <a:pt x="0" y="322"/>
                      </a:lnTo>
                      <a:lnTo>
                        <a:pt x="0" y="346"/>
                      </a:lnTo>
                      <a:lnTo>
                        <a:pt x="21" y="361"/>
                      </a:lnTo>
                      <a:lnTo>
                        <a:pt x="42" y="378"/>
                      </a:lnTo>
                      <a:lnTo>
                        <a:pt x="64" y="394"/>
                      </a:lnTo>
                      <a:lnTo>
                        <a:pt x="84" y="394"/>
                      </a:lnTo>
                      <a:lnTo>
                        <a:pt x="105" y="409"/>
                      </a:lnTo>
                      <a:lnTo>
                        <a:pt x="119" y="433"/>
                      </a:lnTo>
                      <a:lnTo>
                        <a:pt x="126" y="456"/>
                      </a:lnTo>
                      <a:lnTo>
                        <a:pt x="146" y="473"/>
                      </a:lnTo>
                      <a:lnTo>
                        <a:pt x="161" y="496"/>
                      </a:lnTo>
                      <a:lnTo>
                        <a:pt x="181" y="512"/>
                      </a:lnTo>
                      <a:lnTo>
                        <a:pt x="210" y="519"/>
                      </a:lnTo>
                      <a:lnTo>
                        <a:pt x="238" y="535"/>
                      </a:lnTo>
                      <a:lnTo>
                        <a:pt x="266" y="543"/>
                      </a:lnTo>
                      <a:lnTo>
                        <a:pt x="294" y="551"/>
                      </a:lnTo>
                      <a:lnTo>
                        <a:pt x="321" y="551"/>
                      </a:lnTo>
                      <a:lnTo>
                        <a:pt x="349" y="558"/>
                      </a:lnTo>
                      <a:lnTo>
                        <a:pt x="378" y="558"/>
                      </a:lnTo>
                      <a:lnTo>
                        <a:pt x="399" y="566"/>
                      </a:lnTo>
                      <a:lnTo>
                        <a:pt x="419" y="566"/>
                      </a:lnTo>
                      <a:lnTo>
                        <a:pt x="440" y="566"/>
                      </a:lnTo>
                      <a:lnTo>
                        <a:pt x="461" y="566"/>
                      </a:lnTo>
                      <a:lnTo>
                        <a:pt x="488" y="543"/>
                      </a:lnTo>
                      <a:lnTo>
                        <a:pt x="503" y="519"/>
                      </a:lnTo>
                      <a:lnTo>
                        <a:pt x="518" y="487"/>
                      </a:lnTo>
                      <a:lnTo>
                        <a:pt x="531" y="464"/>
                      </a:lnTo>
                      <a:lnTo>
                        <a:pt x="545" y="440"/>
                      </a:lnTo>
                      <a:lnTo>
                        <a:pt x="558" y="409"/>
                      </a:lnTo>
                      <a:lnTo>
                        <a:pt x="565" y="386"/>
                      </a:lnTo>
                      <a:lnTo>
                        <a:pt x="573" y="355"/>
                      </a:lnTo>
                      <a:lnTo>
                        <a:pt x="573" y="330"/>
                      </a:lnTo>
                      <a:lnTo>
                        <a:pt x="581" y="307"/>
                      </a:lnTo>
                      <a:lnTo>
                        <a:pt x="581" y="282"/>
                      </a:lnTo>
                      <a:lnTo>
                        <a:pt x="588" y="259"/>
                      </a:lnTo>
                      <a:lnTo>
                        <a:pt x="601" y="228"/>
                      </a:lnTo>
                      <a:lnTo>
                        <a:pt x="601" y="204"/>
                      </a:lnTo>
                      <a:lnTo>
                        <a:pt x="601" y="181"/>
                      </a:lnTo>
                      <a:lnTo>
                        <a:pt x="588" y="158"/>
                      </a:lnTo>
                      <a:lnTo>
                        <a:pt x="558" y="125"/>
                      </a:lnTo>
                      <a:lnTo>
                        <a:pt x="531" y="110"/>
                      </a:lnTo>
                      <a:lnTo>
                        <a:pt x="510" y="94"/>
                      </a:lnTo>
                      <a:lnTo>
                        <a:pt x="488" y="79"/>
                      </a:lnTo>
                      <a:lnTo>
                        <a:pt x="447" y="63"/>
                      </a:lnTo>
                      <a:lnTo>
                        <a:pt x="419" y="46"/>
                      </a:lnTo>
                      <a:lnTo>
                        <a:pt x="391" y="46"/>
                      </a:lnTo>
                      <a:lnTo>
                        <a:pt x="349" y="40"/>
                      </a:lnTo>
                      <a:lnTo>
                        <a:pt x="328" y="40"/>
                      </a:lnTo>
                      <a:lnTo>
                        <a:pt x="308" y="40"/>
                      </a:lnTo>
                      <a:lnTo>
                        <a:pt x="279" y="23"/>
                      </a:lnTo>
                      <a:lnTo>
                        <a:pt x="286" y="25"/>
                      </a:lnTo>
                    </a:path>
                  </a:pathLst>
                </a:custGeom>
                <a:solidFill>
                  <a:srgbClr val="D49FFF"/>
                </a:solidFill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47" name="Oval 72"/>
                <p:cNvSpPr>
                  <a:spLocks noChangeArrowheads="1"/>
                </p:cNvSpPr>
                <p:nvPr/>
              </p:nvSpPr>
              <p:spPr bwMode="auto">
                <a:xfrm>
                  <a:off x="1141" y="1245"/>
                  <a:ext cx="333" cy="232"/>
                </a:xfrm>
                <a:prstGeom prst="ellipse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2333" name="Oval 73"/>
              <p:cNvSpPr>
                <a:spLocks noChangeArrowheads="1"/>
              </p:cNvSpPr>
              <p:nvPr/>
            </p:nvSpPr>
            <p:spPr bwMode="auto">
              <a:xfrm>
                <a:off x="1440" y="1413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34" name="Oval 74"/>
              <p:cNvSpPr>
                <a:spLocks noChangeArrowheads="1"/>
              </p:cNvSpPr>
              <p:nvPr/>
            </p:nvSpPr>
            <p:spPr bwMode="auto">
              <a:xfrm>
                <a:off x="1440" y="126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35" name="Oval 75"/>
              <p:cNvSpPr>
                <a:spLocks noChangeArrowheads="1"/>
              </p:cNvSpPr>
              <p:nvPr/>
            </p:nvSpPr>
            <p:spPr bwMode="auto">
              <a:xfrm>
                <a:off x="1396" y="1221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36" name="Oval 76"/>
              <p:cNvSpPr>
                <a:spLocks noChangeArrowheads="1"/>
              </p:cNvSpPr>
              <p:nvPr/>
            </p:nvSpPr>
            <p:spPr bwMode="auto">
              <a:xfrm>
                <a:off x="1227" y="1173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37" name="Oval 77"/>
              <p:cNvSpPr>
                <a:spLocks noChangeArrowheads="1"/>
              </p:cNvSpPr>
              <p:nvPr/>
            </p:nvSpPr>
            <p:spPr bwMode="auto">
              <a:xfrm>
                <a:off x="1098" y="1221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38" name="Oval 78"/>
              <p:cNvSpPr>
                <a:spLocks noChangeArrowheads="1"/>
              </p:cNvSpPr>
              <p:nvPr/>
            </p:nvSpPr>
            <p:spPr bwMode="auto">
              <a:xfrm>
                <a:off x="1184" y="150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39" name="Oval 79"/>
              <p:cNvSpPr>
                <a:spLocks noChangeArrowheads="1"/>
              </p:cNvSpPr>
              <p:nvPr/>
            </p:nvSpPr>
            <p:spPr bwMode="auto">
              <a:xfrm>
                <a:off x="1396" y="1461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0" name="Oval 80"/>
              <p:cNvSpPr>
                <a:spLocks noChangeArrowheads="1"/>
              </p:cNvSpPr>
              <p:nvPr/>
            </p:nvSpPr>
            <p:spPr bwMode="auto">
              <a:xfrm>
                <a:off x="1056" y="1365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1" name="Oval 81"/>
              <p:cNvSpPr>
                <a:spLocks noChangeArrowheads="1"/>
              </p:cNvSpPr>
              <p:nvPr/>
            </p:nvSpPr>
            <p:spPr bwMode="auto">
              <a:xfrm>
                <a:off x="1269" y="1557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2" name="Oval 82"/>
              <p:cNvSpPr>
                <a:spLocks noChangeArrowheads="1"/>
              </p:cNvSpPr>
              <p:nvPr/>
            </p:nvSpPr>
            <p:spPr bwMode="auto">
              <a:xfrm>
                <a:off x="1056" y="1269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3" name="Oval 83"/>
              <p:cNvSpPr>
                <a:spLocks noChangeArrowheads="1"/>
              </p:cNvSpPr>
              <p:nvPr/>
            </p:nvSpPr>
            <p:spPr bwMode="auto">
              <a:xfrm>
                <a:off x="1354" y="1125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4" name="Oval 84"/>
              <p:cNvSpPr>
                <a:spLocks noChangeArrowheads="1"/>
              </p:cNvSpPr>
              <p:nvPr/>
            </p:nvSpPr>
            <p:spPr bwMode="auto">
              <a:xfrm>
                <a:off x="1354" y="1509"/>
                <a:ext cx="78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45" name="Oval 85"/>
              <p:cNvSpPr>
                <a:spLocks noChangeArrowheads="1"/>
              </p:cNvSpPr>
              <p:nvPr/>
            </p:nvSpPr>
            <p:spPr bwMode="auto">
              <a:xfrm>
                <a:off x="1482" y="1365"/>
                <a:ext cx="77" cy="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</p:grpSp>
      <p:sp>
        <p:nvSpPr>
          <p:cNvPr id="12301" name="Rectangle 86"/>
          <p:cNvSpPr>
            <a:spLocks noChangeArrowheads="1"/>
          </p:cNvSpPr>
          <p:nvPr/>
        </p:nvSpPr>
        <p:spPr bwMode="auto">
          <a:xfrm>
            <a:off x="1066800" y="654050"/>
            <a:ext cx="670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b="1">
                <a:latin typeface="Arial" panose="020B0604020202020204" pitchFamily="34" charset="0"/>
                <a:ea typeface="?? ?????" charset="-128"/>
              </a:rPr>
              <a:t>Há dicotomia TH1/TH2 na leishmaniose visceral experimental ?</a:t>
            </a:r>
          </a:p>
        </p:txBody>
      </p:sp>
      <p:grpSp>
        <p:nvGrpSpPr>
          <p:cNvPr id="12302" name="Group 87"/>
          <p:cNvGrpSpPr>
            <a:grpSpLocks/>
          </p:cNvGrpSpPr>
          <p:nvPr/>
        </p:nvGrpSpPr>
        <p:grpSpPr bwMode="auto">
          <a:xfrm>
            <a:off x="6738938" y="2160588"/>
            <a:ext cx="1719262" cy="3478212"/>
            <a:chOff x="4197" y="1457"/>
            <a:chExt cx="1083" cy="2191"/>
          </a:xfrm>
        </p:grpSpPr>
        <p:grpSp>
          <p:nvGrpSpPr>
            <p:cNvPr id="12307" name="Group 88"/>
            <p:cNvGrpSpPr>
              <a:grpSpLocks/>
            </p:cNvGrpSpPr>
            <p:nvPr/>
          </p:nvGrpSpPr>
          <p:grpSpPr bwMode="auto">
            <a:xfrm>
              <a:off x="4295" y="1457"/>
              <a:ext cx="444" cy="502"/>
              <a:chOff x="2630" y="1099"/>
              <a:chExt cx="603" cy="567"/>
            </a:xfrm>
          </p:grpSpPr>
          <p:grpSp>
            <p:nvGrpSpPr>
              <p:cNvPr id="12316" name="Group 89"/>
              <p:cNvGrpSpPr>
                <a:grpSpLocks/>
              </p:cNvGrpSpPr>
              <p:nvPr/>
            </p:nvGrpSpPr>
            <p:grpSpPr bwMode="auto">
              <a:xfrm>
                <a:off x="2630" y="1099"/>
                <a:ext cx="603" cy="567"/>
                <a:chOff x="2630" y="1099"/>
                <a:chExt cx="603" cy="567"/>
              </a:xfrm>
            </p:grpSpPr>
            <p:sp>
              <p:nvSpPr>
                <p:cNvPr id="12320" name="Freeform 90"/>
                <p:cNvSpPr>
                  <a:spLocks/>
                </p:cNvSpPr>
                <p:nvPr/>
              </p:nvSpPr>
              <p:spPr bwMode="auto">
                <a:xfrm>
                  <a:off x="2630" y="1099"/>
                  <a:ext cx="603" cy="567"/>
                </a:xfrm>
                <a:custGeom>
                  <a:avLst/>
                  <a:gdLst>
                    <a:gd name="T0" fmla="*/ 274 w 603"/>
                    <a:gd name="T1" fmla="*/ 0 h 567"/>
                    <a:gd name="T2" fmla="*/ 210 w 603"/>
                    <a:gd name="T3" fmla="*/ 0 h 567"/>
                    <a:gd name="T4" fmla="*/ 140 w 603"/>
                    <a:gd name="T5" fmla="*/ 32 h 567"/>
                    <a:gd name="T6" fmla="*/ 105 w 603"/>
                    <a:gd name="T7" fmla="*/ 71 h 567"/>
                    <a:gd name="T8" fmla="*/ 64 w 603"/>
                    <a:gd name="T9" fmla="*/ 125 h 567"/>
                    <a:gd name="T10" fmla="*/ 28 w 603"/>
                    <a:gd name="T11" fmla="*/ 164 h 567"/>
                    <a:gd name="T12" fmla="*/ 7 w 603"/>
                    <a:gd name="T13" fmla="*/ 220 h 567"/>
                    <a:gd name="T14" fmla="*/ 0 w 603"/>
                    <a:gd name="T15" fmla="*/ 268 h 567"/>
                    <a:gd name="T16" fmla="*/ 0 w 603"/>
                    <a:gd name="T17" fmla="*/ 322 h 567"/>
                    <a:gd name="T18" fmla="*/ 21 w 603"/>
                    <a:gd name="T19" fmla="*/ 361 h 567"/>
                    <a:gd name="T20" fmla="*/ 64 w 603"/>
                    <a:gd name="T21" fmla="*/ 394 h 567"/>
                    <a:gd name="T22" fmla="*/ 105 w 603"/>
                    <a:gd name="T23" fmla="*/ 409 h 567"/>
                    <a:gd name="T24" fmla="*/ 126 w 603"/>
                    <a:gd name="T25" fmla="*/ 456 h 567"/>
                    <a:gd name="T26" fmla="*/ 161 w 603"/>
                    <a:gd name="T27" fmla="*/ 496 h 567"/>
                    <a:gd name="T28" fmla="*/ 210 w 603"/>
                    <a:gd name="T29" fmla="*/ 519 h 567"/>
                    <a:gd name="T30" fmla="*/ 267 w 603"/>
                    <a:gd name="T31" fmla="*/ 543 h 567"/>
                    <a:gd name="T32" fmla="*/ 322 w 603"/>
                    <a:gd name="T33" fmla="*/ 551 h 567"/>
                    <a:gd name="T34" fmla="*/ 379 w 603"/>
                    <a:gd name="T35" fmla="*/ 558 h 567"/>
                    <a:gd name="T36" fmla="*/ 420 w 603"/>
                    <a:gd name="T37" fmla="*/ 566 h 567"/>
                    <a:gd name="T38" fmla="*/ 462 w 603"/>
                    <a:gd name="T39" fmla="*/ 566 h 567"/>
                    <a:gd name="T40" fmla="*/ 504 w 603"/>
                    <a:gd name="T41" fmla="*/ 519 h 567"/>
                    <a:gd name="T42" fmla="*/ 532 w 603"/>
                    <a:gd name="T43" fmla="*/ 464 h 567"/>
                    <a:gd name="T44" fmla="*/ 559 w 603"/>
                    <a:gd name="T45" fmla="*/ 409 h 567"/>
                    <a:gd name="T46" fmla="*/ 574 w 603"/>
                    <a:gd name="T47" fmla="*/ 355 h 567"/>
                    <a:gd name="T48" fmla="*/ 582 w 603"/>
                    <a:gd name="T49" fmla="*/ 307 h 567"/>
                    <a:gd name="T50" fmla="*/ 589 w 603"/>
                    <a:gd name="T51" fmla="*/ 259 h 567"/>
                    <a:gd name="T52" fmla="*/ 602 w 603"/>
                    <a:gd name="T53" fmla="*/ 204 h 567"/>
                    <a:gd name="T54" fmla="*/ 589 w 603"/>
                    <a:gd name="T55" fmla="*/ 158 h 567"/>
                    <a:gd name="T56" fmla="*/ 532 w 603"/>
                    <a:gd name="T57" fmla="*/ 110 h 567"/>
                    <a:gd name="T58" fmla="*/ 489 w 603"/>
                    <a:gd name="T59" fmla="*/ 79 h 567"/>
                    <a:gd name="T60" fmla="*/ 420 w 603"/>
                    <a:gd name="T61" fmla="*/ 46 h 567"/>
                    <a:gd name="T62" fmla="*/ 349 w 603"/>
                    <a:gd name="T63" fmla="*/ 40 h 567"/>
                    <a:gd name="T64" fmla="*/ 309 w 603"/>
                    <a:gd name="T65" fmla="*/ 40 h 567"/>
                    <a:gd name="T66" fmla="*/ 286 w 603"/>
                    <a:gd name="T67" fmla="*/ 25 h 56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3"/>
                    <a:gd name="T103" fmla="*/ 0 h 567"/>
                    <a:gd name="T104" fmla="*/ 603 w 603"/>
                    <a:gd name="T105" fmla="*/ 567 h 56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3" h="567">
                      <a:moveTo>
                        <a:pt x="286" y="25"/>
                      </a:moveTo>
                      <a:lnTo>
                        <a:pt x="274" y="0"/>
                      </a:lnTo>
                      <a:lnTo>
                        <a:pt x="252" y="0"/>
                      </a:lnTo>
                      <a:lnTo>
                        <a:pt x="210" y="0"/>
                      </a:lnTo>
                      <a:lnTo>
                        <a:pt x="169" y="15"/>
                      </a:lnTo>
                      <a:lnTo>
                        <a:pt x="140" y="32"/>
                      </a:lnTo>
                      <a:lnTo>
                        <a:pt x="119" y="46"/>
                      </a:lnTo>
                      <a:lnTo>
                        <a:pt x="105" y="71"/>
                      </a:lnTo>
                      <a:lnTo>
                        <a:pt x="84" y="94"/>
                      </a:lnTo>
                      <a:lnTo>
                        <a:pt x="64" y="125"/>
                      </a:lnTo>
                      <a:lnTo>
                        <a:pt x="42" y="141"/>
                      </a:lnTo>
                      <a:lnTo>
                        <a:pt x="28" y="164"/>
                      </a:lnTo>
                      <a:lnTo>
                        <a:pt x="21" y="189"/>
                      </a:lnTo>
                      <a:lnTo>
                        <a:pt x="7" y="220"/>
                      </a:lnTo>
                      <a:lnTo>
                        <a:pt x="0" y="243"/>
                      </a:lnTo>
                      <a:lnTo>
                        <a:pt x="0" y="268"/>
                      </a:lnTo>
                      <a:lnTo>
                        <a:pt x="0" y="299"/>
                      </a:lnTo>
                      <a:lnTo>
                        <a:pt x="0" y="322"/>
                      </a:lnTo>
                      <a:lnTo>
                        <a:pt x="0" y="346"/>
                      </a:lnTo>
                      <a:lnTo>
                        <a:pt x="21" y="361"/>
                      </a:lnTo>
                      <a:lnTo>
                        <a:pt x="42" y="378"/>
                      </a:lnTo>
                      <a:lnTo>
                        <a:pt x="64" y="394"/>
                      </a:lnTo>
                      <a:lnTo>
                        <a:pt x="84" y="394"/>
                      </a:lnTo>
                      <a:lnTo>
                        <a:pt x="105" y="409"/>
                      </a:lnTo>
                      <a:lnTo>
                        <a:pt x="119" y="433"/>
                      </a:lnTo>
                      <a:lnTo>
                        <a:pt x="126" y="456"/>
                      </a:lnTo>
                      <a:lnTo>
                        <a:pt x="147" y="473"/>
                      </a:lnTo>
                      <a:lnTo>
                        <a:pt x="161" y="496"/>
                      </a:lnTo>
                      <a:lnTo>
                        <a:pt x="181" y="512"/>
                      </a:lnTo>
                      <a:lnTo>
                        <a:pt x="210" y="519"/>
                      </a:lnTo>
                      <a:lnTo>
                        <a:pt x="238" y="535"/>
                      </a:lnTo>
                      <a:lnTo>
                        <a:pt x="267" y="543"/>
                      </a:lnTo>
                      <a:lnTo>
                        <a:pt x="294" y="551"/>
                      </a:lnTo>
                      <a:lnTo>
                        <a:pt x="322" y="551"/>
                      </a:lnTo>
                      <a:lnTo>
                        <a:pt x="349" y="558"/>
                      </a:lnTo>
                      <a:lnTo>
                        <a:pt x="379" y="558"/>
                      </a:lnTo>
                      <a:lnTo>
                        <a:pt x="399" y="566"/>
                      </a:lnTo>
                      <a:lnTo>
                        <a:pt x="420" y="566"/>
                      </a:lnTo>
                      <a:lnTo>
                        <a:pt x="441" y="566"/>
                      </a:lnTo>
                      <a:lnTo>
                        <a:pt x="462" y="566"/>
                      </a:lnTo>
                      <a:lnTo>
                        <a:pt x="489" y="543"/>
                      </a:lnTo>
                      <a:lnTo>
                        <a:pt x="504" y="519"/>
                      </a:lnTo>
                      <a:lnTo>
                        <a:pt x="518" y="487"/>
                      </a:lnTo>
                      <a:lnTo>
                        <a:pt x="532" y="464"/>
                      </a:lnTo>
                      <a:lnTo>
                        <a:pt x="546" y="440"/>
                      </a:lnTo>
                      <a:lnTo>
                        <a:pt x="559" y="409"/>
                      </a:lnTo>
                      <a:lnTo>
                        <a:pt x="566" y="386"/>
                      </a:lnTo>
                      <a:lnTo>
                        <a:pt x="574" y="355"/>
                      </a:lnTo>
                      <a:lnTo>
                        <a:pt x="574" y="330"/>
                      </a:lnTo>
                      <a:lnTo>
                        <a:pt x="582" y="307"/>
                      </a:lnTo>
                      <a:lnTo>
                        <a:pt x="582" y="282"/>
                      </a:lnTo>
                      <a:lnTo>
                        <a:pt x="589" y="259"/>
                      </a:lnTo>
                      <a:lnTo>
                        <a:pt x="602" y="228"/>
                      </a:lnTo>
                      <a:lnTo>
                        <a:pt x="602" y="204"/>
                      </a:lnTo>
                      <a:lnTo>
                        <a:pt x="602" y="181"/>
                      </a:lnTo>
                      <a:lnTo>
                        <a:pt x="589" y="158"/>
                      </a:lnTo>
                      <a:lnTo>
                        <a:pt x="559" y="125"/>
                      </a:lnTo>
                      <a:lnTo>
                        <a:pt x="532" y="110"/>
                      </a:lnTo>
                      <a:lnTo>
                        <a:pt x="511" y="94"/>
                      </a:lnTo>
                      <a:lnTo>
                        <a:pt x="489" y="79"/>
                      </a:lnTo>
                      <a:lnTo>
                        <a:pt x="448" y="63"/>
                      </a:lnTo>
                      <a:lnTo>
                        <a:pt x="420" y="46"/>
                      </a:lnTo>
                      <a:lnTo>
                        <a:pt x="391" y="46"/>
                      </a:lnTo>
                      <a:lnTo>
                        <a:pt x="349" y="40"/>
                      </a:lnTo>
                      <a:lnTo>
                        <a:pt x="329" y="40"/>
                      </a:lnTo>
                      <a:lnTo>
                        <a:pt x="309" y="40"/>
                      </a:lnTo>
                      <a:lnTo>
                        <a:pt x="279" y="23"/>
                      </a:lnTo>
                      <a:lnTo>
                        <a:pt x="286" y="25"/>
                      </a:lnTo>
                    </a:path>
                  </a:pathLst>
                </a:custGeom>
                <a:solidFill>
                  <a:srgbClr val="D49FFF"/>
                </a:solidFill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21" name="Oval 91"/>
                <p:cNvSpPr>
                  <a:spLocks noChangeArrowheads="1"/>
                </p:cNvSpPr>
                <p:nvPr/>
              </p:nvSpPr>
              <p:spPr bwMode="auto">
                <a:xfrm>
                  <a:off x="2749" y="1272"/>
                  <a:ext cx="333" cy="232"/>
                </a:xfrm>
                <a:prstGeom prst="ellipse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2317" name="Oval 92"/>
              <p:cNvSpPr>
                <a:spLocks noChangeArrowheads="1"/>
              </p:cNvSpPr>
              <p:nvPr/>
            </p:nvSpPr>
            <p:spPr bwMode="auto">
              <a:xfrm>
                <a:off x="3005" y="1176"/>
                <a:ext cx="35" cy="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18" name="Oval 93"/>
              <p:cNvSpPr>
                <a:spLocks noChangeArrowheads="1"/>
              </p:cNvSpPr>
              <p:nvPr/>
            </p:nvSpPr>
            <p:spPr bwMode="auto">
              <a:xfrm>
                <a:off x="3090" y="1416"/>
                <a:ext cx="34" cy="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19" name="Oval 94"/>
              <p:cNvSpPr>
                <a:spLocks noChangeArrowheads="1"/>
              </p:cNvSpPr>
              <p:nvPr/>
            </p:nvSpPr>
            <p:spPr bwMode="auto">
              <a:xfrm>
                <a:off x="2920" y="1536"/>
                <a:ext cx="35" cy="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12308" name="Group 95"/>
            <p:cNvGrpSpPr>
              <a:grpSpLocks/>
            </p:cNvGrpSpPr>
            <p:nvPr/>
          </p:nvGrpSpPr>
          <p:grpSpPr bwMode="auto">
            <a:xfrm>
              <a:off x="4268" y="2692"/>
              <a:ext cx="504" cy="546"/>
              <a:chOff x="2725" y="2493"/>
              <a:chExt cx="546" cy="616"/>
            </a:xfrm>
          </p:grpSpPr>
          <p:sp>
            <p:nvSpPr>
              <p:cNvPr id="12314" name="Oval 96"/>
              <p:cNvSpPr>
                <a:spLocks noChangeArrowheads="1"/>
              </p:cNvSpPr>
              <p:nvPr/>
            </p:nvSpPr>
            <p:spPr bwMode="auto">
              <a:xfrm>
                <a:off x="2725" y="2493"/>
                <a:ext cx="546" cy="616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2315" name="Oval 97"/>
              <p:cNvSpPr>
                <a:spLocks noChangeArrowheads="1"/>
              </p:cNvSpPr>
              <p:nvPr/>
            </p:nvSpPr>
            <p:spPr bwMode="auto">
              <a:xfrm>
                <a:off x="2853" y="2589"/>
                <a:ext cx="376" cy="42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2309" name="Rectangle 98"/>
            <p:cNvSpPr>
              <a:spLocks noChangeArrowheads="1"/>
            </p:cNvSpPr>
            <p:nvPr/>
          </p:nvSpPr>
          <p:spPr bwMode="auto">
            <a:xfrm>
              <a:off x="4197" y="3360"/>
              <a:ext cx="10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b="1">
                  <a:solidFill>
                    <a:srgbClr val="008000"/>
                  </a:solidFill>
                  <a:ea typeface="?? ?????" charset="-128"/>
                </a:rPr>
                <a:t>CD4+ TH2</a:t>
              </a:r>
            </a:p>
          </p:txBody>
        </p:sp>
        <p:sp>
          <p:nvSpPr>
            <p:cNvPr id="12310" name="Rectangle 99"/>
            <p:cNvSpPr>
              <a:spLocks noChangeArrowheads="1"/>
            </p:cNvSpPr>
            <p:nvPr/>
          </p:nvSpPr>
          <p:spPr bwMode="auto">
            <a:xfrm>
              <a:off x="4374" y="2250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1800" b="1">
                  <a:ea typeface="?? ?????" charset="-128"/>
                </a:rPr>
                <a:t>IL-3</a:t>
              </a:r>
            </a:p>
          </p:txBody>
        </p:sp>
        <p:sp>
          <p:nvSpPr>
            <p:cNvPr id="12311" name="Line 100"/>
            <p:cNvSpPr>
              <a:spLocks noChangeShapeType="1"/>
            </p:cNvSpPr>
            <p:nvPr/>
          </p:nvSpPr>
          <p:spPr bwMode="auto">
            <a:xfrm flipH="1" flipV="1">
              <a:off x="4515" y="2028"/>
              <a:ext cx="0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12" name="Line 101"/>
            <p:cNvSpPr>
              <a:spLocks noChangeShapeType="1"/>
            </p:cNvSpPr>
            <p:nvPr/>
          </p:nvSpPr>
          <p:spPr bwMode="auto">
            <a:xfrm flipV="1">
              <a:off x="4515" y="2433"/>
              <a:ext cx="0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13" name="Rectangle 102"/>
            <p:cNvSpPr>
              <a:spLocks noChangeArrowheads="1"/>
            </p:cNvSpPr>
            <p:nvPr/>
          </p:nvSpPr>
          <p:spPr bwMode="auto">
            <a:xfrm>
              <a:off x="4783" y="2351"/>
              <a:ext cx="497" cy="45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?? ?????" charset="-128"/>
                </a:rPr>
                <a:t>ko</a:t>
              </a:r>
              <a:endPara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ea typeface="?? ?????" charset="-128"/>
              </a:endParaRPr>
            </a:p>
            <a:p>
              <a:r>
                <a:rPr lang="pt-BR" altLang="pt-BR" sz="2000" b="1" dirty="0">
                  <a:solidFill>
                    <a:schemeClr val="bg1"/>
                  </a:solidFill>
                  <a:latin typeface="Arial" panose="020B0604020202020204" pitchFamily="34" charset="0"/>
                  <a:ea typeface="?? ?????" charset="-128"/>
                </a:rPr>
                <a:t>IL-10</a:t>
              </a:r>
            </a:p>
          </p:txBody>
        </p:sp>
      </p:grpSp>
      <p:sp>
        <p:nvSpPr>
          <p:cNvPr id="12303" name="Line 103"/>
          <p:cNvSpPr>
            <a:spLocks noChangeShapeType="1"/>
          </p:cNvSpPr>
          <p:nvPr/>
        </p:nvSpPr>
        <p:spPr bwMode="auto">
          <a:xfrm>
            <a:off x="6400800" y="1905000"/>
            <a:ext cx="0" cy="411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04" name="Text Box 104"/>
          <p:cNvSpPr txBox="1">
            <a:spLocks noChangeArrowheads="1"/>
          </p:cNvSpPr>
          <p:nvPr/>
        </p:nvSpPr>
        <p:spPr bwMode="auto">
          <a:xfrm>
            <a:off x="6661150" y="5967413"/>
            <a:ext cx="22145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900" b="1">
                <a:latin typeface="Arial" panose="020B0604020202020204" pitchFamily="34" charset="0"/>
                <a:ea typeface="?? ?????" charset="-128"/>
              </a:rPr>
              <a:t>mRNA de </a:t>
            </a:r>
            <a:r>
              <a:rPr lang="pt-BR" altLang="pt-BR" sz="1900" b="1">
                <a:solidFill>
                  <a:srgbClr val="FF3399"/>
                </a:solidFill>
                <a:latin typeface="Arial" panose="020B0604020202020204" pitchFamily="34" charset="0"/>
                <a:ea typeface="?? ?????" charset="-128"/>
              </a:rPr>
              <a:t>IL-10</a:t>
            </a:r>
          </a:p>
          <a:p>
            <a:r>
              <a:rPr lang="pt-BR" altLang="pt-BR" sz="1900" b="1">
                <a:latin typeface="Arial" panose="020B0604020202020204" pitchFamily="34" charset="0"/>
                <a:ea typeface="?? ?????" charset="-128"/>
              </a:rPr>
              <a:t>aumenta na lesão</a:t>
            </a:r>
          </a:p>
        </p:txBody>
      </p:sp>
      <p:sp>
        <p:nvSpPr>
          <p:cNvPr id="12305" name="Text Box 105"/>
          <p:cNvSpPr txBox="1">
            <a:spLocks noChangeArrowheads="1"/>
          </p:cNvSpPr>
          <p:nvPr/>
        </p:nvSpPr>
        <p:spPr bwMode="auto">
          <a:xfrm>
            <a:off x="1660525" y="2962275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800" b="1">
                <a:solidFill>
                  <a:srgbClr val="CC9900"/>
                </a:solidFill>
                <a:ea typeface="?? ?????" charset="-128"/>
              </a:rPr>
              <a:t>?</a:t>
            </a:r>
          </a:p>
        </p:txBody>
      </p:sp>
      <p:sp>
        <p:nvSpPr>
          <p:cNvPr id="19562" name="Rectangle 106"/>
          <p:cNvSpPr>
            <a:spLocks noChangeArrowheads="1"/>
          </p:cNvSpPr>
          <p:nvPr/>
        </p:nvSpPr>
        <p:spPr bwMode="auto">
          <a:xfrm>
            <a:off x="6934200" y="0"/>
            <a:ext cx="219233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3200" b="1" i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?? ?????" charset="-128"/>
              </a:rPr>
              <a:t>L. donovani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4744341-4FE9-4B3D-ABF6-CCA50704E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3"/>
    </mc:Choice>
    <mc:Fallback xmlns="">
      <p:transition spd="slow" advTm="5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z="3200" dirty="0"/>
              <a:t>Resposta imune específica não explica as diferenças de suscetibilidade e resistência entre linhagens de camundongos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2AE537-26B3-4C84-800F-5116F494C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48" y="1916832"/>
            <a:ext cx="7797800" cy="40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Em C57BL/6 – resistente – migração precoce de macrófagos maduros no foco de infecção em relação a BALB/c – suscetível – a </a:t>
            </a:r>
            <a:r>
              <a:rPr lang="pt-BR" altLang="pt-BR" sz="2000" b="1" i="1" dirty="0">
                <a:solidFill>
                  <a:srgbClr val="990099"/>
                </a:solidFill>
                <a:latin typeface="Arial" panose="020B0604020202020204" pitchFamily="34" charset="0"/>
              </a:rPr>
              <a:t>L. major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 err="1">
                <a:latin typeface="Arial" panose="020B0604020202020204" pitchFamily="34" charset="0"/>
              </a:rPr>
              <a:t>Beil</a:t>
            </a:r>
            <a:r>
              <a:rPr lang="pt-BR" altLang="pt-BR" sz="2000" b="1" dirty="0">
                <a:latin typeface="Arial" panose="020B0604020202020204" pitchFamily="34" charset="0"/>
              </a:rPr>
              <a:t> et al. 1992, </a:t>
            </a:r>
            <a:r>
              <a:rPr lang="pt-BR" altLang="pt-BR" sz="2000" b="1" dirty="0" err="1">
                <a:latin typeface="Arial" panose="020B0604020202020204" pitchFamily="34" charset="0"/>
              </a:rPr>
              <a:t>Sundekotter</a:t>
            </a:r>
            <a:r>
              <a:rPr lang="pt-BR" altLang="pt-BR" sz="2000" b="1" dirty="0">
                <a:latin typeface="Arial" panose="020B0604020202020204" pitchFamily="34" charset="0"/>
              </a:rPr>
              <a:t> et al., 1993</a:t>
            </a:r>
          </a:p>
          <a:p>
            <a:pPr eaLnBrk="1" hangingPunct="1">
              <a:lnSpc>
                <a:spcPct val="140000"/>
              </a:lnSpc>
              <a:spcBef>
                <a:spcPct val="80000"/>
              </a:spcBef>
              <a:buFontTx/>
              <a:buNone/>
            </a:pP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Fatores alheios a linfócitos T determinam a suscetibilidade e resistência de</a:t>
            </a:r>
            <a:r>
              <a:rPr lang="pt-BR" altLang="pt-BR" sz="2000" b="1" dirty="0">
                <a:latin typeface="Arial" panose="020B0604020202020204" pitchFamily="34" charset="0"/>
              </a:rPr>
              <a:t> </a:t>
            </a:r>
            <a:r>
              <a:rPr lang="pt-BR" altLang="pt-BR" sz="2000" b="1" i="1" dirty="0">
                <a:solidFill>
                  <a:srgbClr val="990099"/>
                </a:solidFill>
                <a:latin typeface="Arial" panose="020B0604020202020204" pitchFamily="34" charset="0"/>
              </a:rPr>
              <a:t>L. major </a:t>
            </a:r>
            <a:r>
              <a:rPr lang="pt-BR" altLang="pt-B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em camundongos BALB/c e C57BL/6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Shankar</a:t>
            </a:r>
            <a:r>
              <a:rPr lang="pt-BR" altLang="pt-BR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pt-BR" altLang="pt-BR" sz="20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Titus</a:t>
            </a:r>
            <a:r>
              <a:rPr lang="pt-BR" altLang="pt-BR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, 1995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630FFBB-2CBC-49E4-BD08-BD2E96C5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529832"/>
            <a:ext cx="7772400" cy="113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altLang="pt-BR" sz="3600">
                <a:latin typeface="Arial" panose="020B0604020202020204" pitchFamily="34" charset="0"/>
              </a:rPr>
              <a:t>Imunidade inespecífica nas leishmanioses expeirmentais</a:t>
            </a:r>
            <a:endParaRPr lang="pt-BR" altLang="pt-BR" sz="3600" dirty="0"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073D623-801F-46FD-AFB3-D49280720BCC}"/>
              </a:ext>
            </a:extLst>
          </p:cNvPr>
          <p:cNvSpPr/>
          <p:nvPr/>
        </p:nvSpPr>
        <p:spPr>
          <a:xfrm>
            <a:off x="685800" y="1916832"/>
            <a:ext cx="8062664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57910C28-2348-49ED-9E5A-689C1C22E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5"/>
    </mc:Choice>
    <mc:Fallback xmlns="">
      <p:transition spd="slow" advTm="7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307138" y="207963"/>
            <a:ext cx="87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PMN</a:t>
            </a:r>
          </a:p>
        </p:txBody>
      </p:sp>
      <p:grpSp>
        <p:nvGrpSpPr>
          <p:cNvPr id="5123" name="Group 5"/>
          <p:cNvGrpSpPr>
            <a:grpSpLocks/>
          </p:cNvGrpSpPr>
          <p:nvPr/>
        </p:nvGrpSpPr>
        <p:grpSpPr bwMode="auto">
          <a:xfrm>
            <a:off x="5375275" y="387350"/>
            <a:ext cx="788988" cy="477838"/>
            <a:chOff x="3613" y="185"/>
            <a:chExt cx="480" cy="392"/>
          </a:xfrm>
        </p:grpSpPr>
        <p:sp>
          <p:nvSpPr>
            <p:cNvPr id="5253" name="Oval 6"/>
            <p:cNvSpPr>
              <a:spLocks noChangeArrowheads="1"/>
            </p:cNvSpPr>
            <p:nvPr/>
          </p:nvSpPr>
          <p:spPr bwMode="auto">
            <a:xfrm>
              <a:off x="3613" y="185"/>
              <a:ext cx="480" cy="3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grpSp>
          <p:nvGrpSpPr>
            <p:cNvPr id="5254" name="Group 7"/>
            <p:cNvGrpSpPr>
              <a:grpSpLocks/>
            </p:cNvGrpSpPr>
            <p:nvPr/>
          </p:nvGrpSpPr>
          <p:grpSpPr bwMode="auto">
            <a:xfrm>
              <a:off x="3769" y="270"/>
              <a:ext cx="193" cy="228"/>
              <a:chOff x="3769" y="270"/>
              <a:chExt cx="193" cy="228"/>
            </a:xfrm>
          </p:grpSpPr>
          <p:sp>
            <p:nvSpPr>
              <p:cNvPr id="5255" name="Freeform 8"/>
              <p:cNvSpPr>
                <a:spLocks/>
              </p:cNvSpPr>
              <p:nvPr/>
            </p:nvSpPr>
            <p:spPr bwMode="auto">
              <a:xfrm>
                <a:off x="3819" y="270"/>
                <a:ext cx="143" cy="63"/>
              </a:xfrm>
              <a:custGeom>
                <a:avLst/>
                <a:gdLst>
                  <a:gd name="T0" fmla="*/ 76 w 143"/>
                  <a:gd name="T1" fmla="*/ 4 h 63"/>
                  <a:gd name="T2" fmla="*/ 86 w 143"/>
                  <a:gd name="T3" fmla="*/ 0 h 63"/>
                  <a:gd name="T4" fmla="*/ 98 w 143"/>
                  <a:gd name="T5" fmla="*/ 0 h 63"/>
                  <a:gd name="T6" fmla="*/ 106 w 143"/>
                  <a:gd name="T7" fmla="*/ 0 h 63"/>
                  <a:gd name="T8" fmla="*/ 115 w 143"/>
                  <a:gd name="T9" fmla="*/ 0 h 63"/>
                  <a:gd name="T10" fmla="*/ 124 w 143"/>
                  <a:gd name="T11" fmla="*/ 5 h 63"/>
                  <a:gd name="T12" fmla="*/ 133 w 143"/>
                  <a:gd name="T13" fmla="*/ 11 h 63"/>
                  <a:gd name="T14" fmla="*/ 136 w 143"/>
                  <a:gd name="T15" fmla="*/ 19 h 63"/>
                  <a:gd name="T16" fmla="*/ 142 w 143"/>
                  <a:gd name="T17" fmla="*/ 27 h 63"/>
                  <a:gd name="T18" fmla="*/ 142 w 143"/>
                  <a:gd name="T19" fmla="*/ 35 h 63"/>
                  <a:gd name="T20" fmla="*/ 142 w 143"/>
                  <a:gd name="T21" fmla="*/ 43 h 63"/>
                  <a:gd name="T22" fmla="*/ 142 w 143"/>
                  <a:gd name="T23" fmla="*/ 51 h 63"/>
                  <a:gd name="T24" fmla="*/ 130 w 143"/>
                  <a:gd name="T25" fmla="*/ 56 h 63"/>
                  <a:gd name="T26" fmla="*/ 121 w 143"/>
                  <a:gd name="T27" fmla="*/ 59 h 63"/>
                  <a:gd name="T28" fmla="*/ 112 w 143"/>
                  <a:gd name="T29" fmla="*/ 59 h 63"/>
                  <a:gd name="T30" fmla="*/ 104 w 143"/>
                  <a:gd name="T31" fmla="*/ 59 h 63"/>
                  <a:gd name="T32" fmla="*/ 94 w 143"/>
                  <a:gd name="T33" fmla="*/ 59 h 63"/>
                  <a:gd name="T34" fmla="*/ 82 w 143"/>
                  <a:gd name="T35" fmla="*/ 59 h 63"/>
                  <a:gd name="T36" fmla="*/ 74 w 143"/>
                  <a:gd name="T37" fmla="*/ 59 h 63"/>
                  <a:gd name="T38" fmla="*/ 65 w 143"/>
                  <a:gd name="T39" fmla="*/ 62 h 63"/>
                  <a:gd name="T40" fmla="*/ 53 w 143"/>
                  <a:gd name="T41" fmla="*/ 62 h 63"/>
                  <a:gd name="T42" fmla="*/ 44 w 143"/>
                  <a:gd name="T43" fmla="*/ 62 h 63"/>
                  <a:gd name="T44" fmla="*/ 35 w 143"/>
                  <a:gd name="T45" fmla="*/ 62 h 63"/>
                  <a:gd name="T46" fmla="*/ 26 w 143"/>
                  <a:gd name="T47" fmla="*/ 62 h 63"/>
                  <a:gd name="T48" fmla="*/ 17 w 143"/>
                  <a:gd name="T49" fmla="*/ 62 h 63"/>
                  <a:gd name="T50" fmla="*/ 9 w 143"/>
                  <a:gd name="T51" fmla="*/ 62 h 63"/>
                  <a:gd name="T52" fmla="*/ 2 w 143"/>
                  <a:gd name="T53" fmla="*/ 54 h 63"/>
                  <a:gd name="T54" fmla="*/ 0 w 143"/>
                  <a:gd name="T55" fmla="*/ 46 h 63"/>
                  <a:gd name="T56" fmla="*/ 0 w 143"/>
                  <a:gd name="T57" fmla="*/ 38 h 63"/>
                  <a:gd name="T58" fmla="*/ 0 w 143"/>
                  <a:gd name="T59" fmla="*/ 29 h 63"/>
                  <a:gd name="T60" fmla="*/ 0 w 143"/>
                  <a:gd name="T61" fmla="*/ 21 h 63"/>
                  <a:gd name="T62" fmla="*/ 9 w 143"/>
                  <a:gd name="T63" fmla="*/ 21 h 63"/>
                  <a:gd name="T64" fmla="*/ 17 w 143"/>
                  <a:gd name="T65" fmla="*/ 21 h 63"/>
                  <a:gd name="T66" fmla="*/ 26 w 143"/>
                  <a:gd name="T67" fmla="*/ 21 h 63"/>
                  <a:gd name="T68" fmla="*/ 50 w 143"/>
                  <a:gd name="T69" fmla="*/ 21 h 63"/>
                  <a:gd name="T70" fmla="*/ 53 w 143"/>
                  <a:gd name="T71" fmla="*/ 13 h 63"/>
                  <a:gd name="T72" fmla="*/ 62 w 143"/>
                  <a:gd name="T73" fmla="*/ 11 h 63"/>
                  <a:gd name="T74" fmla="*/ 71 w 143"/>
                  <a:gd name="T75" fmla="*/ 11 h 63"/>
                  <a:gd name="T76" fmla="*/ 76 w 143"/>
                  <a:gd name="T77" fmla="*/ 4 h 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3"/>
                  <a:gd name="T118" fmla="*/ 0 h 63"/>
                  <a:gd name="T119" fmla="*/ 143 w 143"/>
                  <a:gd name="T120" fmla="*/ 63 h 6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3" h="63">
                    <a:moveTo>
                      <a:pt x="76" y="4"/>
                    </a:moveTo>
                    <a:lnTo>
                      <a:pt x="86" y="0"/>
                    </a:lnTo>
                    <a:lnTo>
                      <a:pt x="98" y="0"/>
                    </a:lnTo>
                    <a:lnTo>
                      <a:pt x="106" y="0"/>
                    </a:lnTo>
                    <a:lnTo>
                      <a:pt x="115" y="0"/>
                    </a:lnTo>
                    <a:lnTo>
                      <a:pt x="124" y="5"/>
                    </a:lnTo>
                    <a:lnTo>
                      <a:pt x="133" y="11"/>
                    </a:lnTo>
                    <a:lnTo>
                      <a:pt x="136" y="19"/>
                    </a:lnTo>
                    <a:lnTo>
                      <a:pt x="142" y="27"/>
                    </a:lnTo>
                    <a:lnTo>
                      <a:pt x="142" y="35"/>
                    </a:lnTo>
                    <a:lnTo>
                      <a:pt x="142" y="43"/>
                    </a:lnTo>
                    <a:lnTo>
                      <a:pt x="142" y="51"/>
                    </a:lnTo>
                    <a:lnTo>
                      <a:pt x="130" y="56"/>
                    </a:lnTo>
                    <a:lnTo>
                      <a:pt x="121" y="59"/>
                    </a:lnTo>
                    <a:lnTo>
                      <a:pt x="112" y="59"/>
                    </a:lnTo>
                    <a:lnTo>
                      <a:pt x="104" y="59"/>
                    </a:lnTo>
                    <a:lnTo>
                      <a:pt x="94" y="59"/>
                    </a:lnTo>
                    <a:lnTo>
                      <a:pt x="82" y="59"/>
                    </a:lnTo>
                    <a:lnTo>
                      <a:pt x="74" y="59"/>
                    </a:lnTo>
                    <a:lnTo>
                      <a:pt x="65" y="62"/>
                    </a:lnTo>
                    <a:lnTo>
                      <a:pt x="53" y="62"/>
                    </a:lnTo>
                    <a:lnTo>
                      <a:pt x="44" y="62"/>
                    </a:lnTo>
                    <a:lnTo>
                      <a:pt x="35" y="62"/>
                    </a:lnTo>
                    <a:lnTo>
                      <a:pt x="26" y="62"/>
                    </a:lnTo>
                    <a:lnTo>
                      <a:pt x="17" y="62"/>
                    </a:lnTo>
                    <a:lnTo>
                      <a:pt x="9" y="62"/>
                    </a:lnTo>
                    <a:lnTo>
                      <a:pt x="2" y="54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9" y="21"/>
                    </a:lnTo>
                    <a:lnTo>
                      <a:pt x="17" y="21"/>
                    </a:lnTo>
                    <a:lnTo>
                      <a:pt x="26" y="21"/>
                    </a:lnTo>
                    <a:lnTo>
                      <a:pt x="50" y="21"/>
                    </a:lnTo>
                    <a:lnTo>
                      <a:pt x="53" y="13"/>
                    </a:lnTo>
                    <a:lnTo>
                      <a:pt x="62" y="11"/>
                    </a:lnTo>
                    <a:lnTo>
                      <a:pt x="71" y="11"/>
                    </a:lnTo>
                    <a:lnTo>
                      <a:pt x="76" y="4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6" name="Freeform 9"/>
              <p:cNvSpPr>
                <a:spLocks/>
              </p:cNvSpPr>
              <p:nvPr/>
            </p:nvSpPr>
            <p:spPr bwMode="auto">
              <a:xfrm>
                <a:off x="3825" y="402"/>
                <a:ext cx="31" cy="75"/>
              </a:xfrm>
              <a:custGeom>
                <a:avLst/>
                <a:gdLst>
                  <a:gd name="T0" fmla="*/ 16 w 31"/>
                  <a:gd name="T1" fmla="*/ 74 h 75"/>
                  <a:gd name="T2" fmla="*/ 18 w 31"/>
                  <a:gd name="T3" fmla="*/ 66 h 75"/>
                  <a:gd name="T4" fmla="*/ 21 w 31"/>
                  <a:gd name="T5" fmla="*/ 55 h 75"/>
                  <a:gd name="T6" fmla="*/ 27 w 31"/>
                  <a:gd name="T7" fmla="*/ 44 h 75"/>
                  <a:gd name="T8" fmla="*/ 27 w 31"/>
                  <a:gd name="T9" fmla="*/ 35 h 75"/>
                  <a:gd name="T10" fmla="*/ 27 w 31"/>
                  <a:gd name="T11" fmla="*/ 27 h 75"/>
                  <a:gd name="T12" fmla="*/ 30 w 31"/>
                  <a:gd name="T13" fmla="*/ 17 h 75"/>
                  <a:gd name="T14" fmla="*/ 30 w 31"/>
                  <a:gd name="T15" fmla="*/ 8 h 75"/>
                  <a:gd name="T16" fmla="*/ 30 w 31"/>
                  <a:gd name="T17" fmla="*/ 0 h 75"/>
                  <a:gd name="T18" fmla="*/ 21 w 31"/>
                  <a:gd name="T19" fmla="*/ 0 h 75"/>
                  <a:gd name="T20" fmla="*/ 13 w 31"/>
                  <a:gd name="T21" fmla="*/ 0 h 75"/>
                  <a:gd name="T22" fmla="*/ 3 w 31"/>
                  <a:gd name="T23" fmla="*/ 0 h 75"/>
                  <a:gd name="T24" fmla="*/ 0 w 31"/>
                  <a:gd name="T25" fmla="*/ 8 h 75"/>
                  <a:gd name="T26" fmla="*/ 0 w 31"/>
                  <a:gd name="T27" fmla="*/ 17 h 75"/>
                  <a:gd name="T28" fmla="*/ 0 w 31"/>
                  <a:gd name="T29" fmla="*/ 25 h 75"/>
                  <a:gd name="T30" fmla="*/ 0 w 31"/>
                  <a:gd name="T31" fmla="*/ 33 h 75"/>
                  <a:gd name="T32" fmla="*/ 9 w 31"/>
                  <a:gd name="T33" fmla="*/ 33 h 75"/>
                  <a:gd name="T34" fmla="*/ 13 w 31"/>
                  <a:gd name="T35" fmla="*/ 41 h 75"/>
                  <a:gd name="T36" fmla="*/ 16 w 31"/>
                  <a:gd name="T37" fmla="*/ 41 h 75"/>
                  <a:gd name="T38" fmla="*/ 13 w 31"/>
                  <a:gd name="T39" fmla="*/ 49 h 75"/>
                  <a:gd name="T40" fmla="*/ 15 w 31"/>
                  <a:gd name="T41" fmla="*/ 58 h 75"/>
                  <a:gd name="T42" fmla="*/ 16 w 31"/>
                  <a:gd name="T43" fmla="*/ 74 h 7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75"/>
                  <a:gd name="T68" fmla="*/ 31 w 31"/>
                  <a:gd name="T69" fmla="*/ 75 h 7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75">
                    <a:moveTo>
                      <a:pt x="16" y="74"/>
                    </a:moveTo>
                    <a:lnTo>
                      <a:pt x="18" y="66"/>
                    </a:lnTo>
                    <a:lnTo>
                      <a:pt x="21" y="55"/>
                    </a:lnTo>
                    <a:lnTo>
                      <a:pt x="27" y="44"/>
                    </a:lnTo>
                    <a:lnTo>
                      <a:pt x="27" y="35"/>
                    </a:lnTo>
                    <a:lnTo>
                      <a:pt x="27" y="27"/>
                    </a:lnTo>
                    <a:lnTo>
                      <a:pt x="30" y="17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9" y="33"/>
                    </a:lnTo>
                    <a:lnTo>
                      <a:pt x="13" y="41"/>
                    </a:lnTo>
                    <a:lnTo>
                      <a:pt x="16" y="41"/>
                    </a:lnTo>
                    <a:lnTo>
                      <a:pt x="13" y="49"/>
                    </a:lnTo>
                    <a:lnTo>
                      <a:pt x="15" y="58"/>
                    </a:lnTo>
                    <a:lnTo>
                      <a:pt x="16" y="74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7" name="Freeform 10"/>
              <p:cNvSpPr>
                <a:spLocks/>
              </p:cNvSpPr>
              <p:nvPr/>
            </p:nvSpPr>
            <p:spPr bwMode="auto">
              <a:xfrm>
                <a:off x="3769" y="358"/>
                <a:ext cx="84" cy="70"/>
              </a:xfrm>
              <a:custGeom>
                <a:avLst/>
                <a:gdLst>
                  <a:gd name="T0" fmla="*/ 55 w 84"/>
                  <a:gd name="T1" fmla="*/ 69 h 70"/>
                  <a:gd name="T2" fmla="*/ 65 w 84"/>
                  <a:gd name="T3" fmla="*/ 68 h 70"/>
                  <a:gd name="T4" fmla="*/ 74 w 84"/>
                  <a:gd name="T5" fmla="*/ 62 h 70"/>
                  <a:gd name="T6" fmla="*/ 83 w 84"/>
                  <a:gd name="T7" fmla="*/ 54 h 70"/>
                  <a:gd name="T8" fmla="*/ 83 w 84"/>
                  <a:gd name="T9" fmla="*/ 46 h 70"/>
                  <a:gd name="T10" fmla="*/ 83 w 84"/>
                  <a:gd name="T11" fmla="*/ 38 h 70"/>
                  <a:gd name="T12" fmla="*/ 83 w 84"/>
                  <a:gd name="T13" fmla="*/ 27 h 70"/>
                  <a:gd name="T14" fmla="*/ 83 w 84"/>
                  <a:gd name="T15" fmla="*/ 16 h 70"/>
                  <a:gd name="T16" fmla="*/ 78 w 84"/>
                  <a:gd name="T17" fmla="*/ 8 h 70"/>
                  <a:gd name="T18" fmla="*/ 65 w 84"/>
                  <a:gd name="T19" fmla="*/ 2 h 70"/>
                  <a:gd name="T20" fmla="*/ 53 w 84"/>
                  <a:gd name="T21" fmla="*/ 0 h 70"/>
                  <a:gd name="T22" fmla="*/ 42 w 84"/>
                  <a:gd name="T23" fmla="*/ 0 h 70"/>
                  <a:gd name="T24" fmla="*/ 33 w 84"/>
                  <a:gd name="T25" fmla="*/ 0 h 70"/>
                  <a:gd name="T26" fmla="*/ 23 w 84"/>
                  <a:gd name="T27" fmla="*/ 0 h 70"/>
                  <a:gd name="T28" fmla="*/ 15 w 84"/>
                  <a:gd name="T29" fmla="*/ 0 h 70"/>
                  <a:gd name="T30" fmla="*/ 12 w 84"/>
                  <a:gd name="T31" fmla="*/ 8 h 70"/>
                  <a:gd name="T32" fmla="*/ 6 w 84"/>
                  <a:gd name="T33" fmla="*/ 16 h 70"/>
                  <a:gd name="T34" fmla="*/ 3 w 84"/>
                  <a:gd name="T35" fmla="*/ 24 h 70"/>
                  <a:gd name="T36" fmla="*/ 0 w 84"/>
                  <a:gd name="T37" fmla="*/ 32 h 70"/>
                  <a:gd name="T38" fmla="*/ 0 w 84"/>
                  <a:gd name="T39" fmla="*/ 41 h 70"/>
                  <a:gd name="T40" fmla="*/ 0 w 84"/>
                  <a:gd name="T41" fmla="*/ 48 h 70"/>
                  <a:gd name="T42" fmla="*/ 6 w 84"/>
                  <a:gd name="T43" fmla="*/ 56 h 70"/>
                  <a:gd name="T44" fmla="*/ 15 w 84"/>
                  <a:gd name="T45" fmla="*/ 59 h 70"/>
                  <a:gd name="T46" fmla="*/ 23 w 84"/>
                  <a:gd name="T47" fmla="*/ 59 h 70"/>
                  <a:gd name="T48" fmla="*/ 33 w 84"/>
                  <a:gd name="T49" fmla="*/ 59 h 70"/>
                  <a:gd name="T50" fmla="*/ 45 w 84"/>
                  <a:gd name="T51" fmla="*/ 59 h 70"/>
                  <a:gd name="T52" fmla="*/ 53 w 84"/>
                  <a:gd name="T53" fmla="*/ 59 h 70"/>
                  <a:gd name="T54" fmla="*/ 63 w 84"/>
                  <a:gd name="T55" fmla="*/ 59 h 70"/>
                  <a:gd name="T56" fmla="*/ 55 w 84"/>
                  <a:gd name="T57" fmla="*/ 69 h 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4"/>
                  <a:gd name="T88" fmla="*/ 0 h 70"/>
                  <a:gd name="T89" fmla="*/ 84 w 84"/>
                  <a:gd name="T90" fmla="*/ 70 h 7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4" h="70">
                    <a:moveTo>
                      <a:pt x="55" y="69"/>
                    </a:moveTo>
                    <a:lnTo>
                      <a:pt x="65" y="68"/>
                    </a:lnTo>
                    <a:lnTo>
                      <a:pt x="74" y="62"/>
                    </a:lnTo>
                    <a:lnTo>
                      <a:pt x="83" y="54"/>
                    </a:lnTo>
                    <a:lnTo>
                      <a:pt x="83" y="46"/>
                    </a:lnTo>
                    <a:lnTo>
                      <a:pt x="83" y="38"/>
                    </a:lnTo>
                    <a:lnTo>
                      <a:pt x="83" y="27"/>
                    </a:lnTo>
                    <a:lnTo>
                      <a:pt x="83" y="16"/>
                    </a:lnTo>
                    <a:lnTo>
                      <a:pt x="78" y="8"/>
                    </a:lnTo>
                    <a:lnTo>
                      <a:pt x="65" y="2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12" y="8"/>
                    </a:lnTo>
                    <a:lnTo>
                      <a:pt x="6" y="16"/>
                    </a:lnTo>
                    <a:lnTo>
                      <a:pt x="3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6" y="56"/>
                    </a:lnTo>
                    <a:lnTo>
                      <a:pt x="15" y="59"/>
                    </a:lnTo>
                    <a:lnTo>
                      <a:pt x="23" y="59"/>
                    </a:lnTo>
                    <a:lnTo>
                      <a:pt x="33" y="59"/>
                    </a:lnTo>
                    <a:lnTo>
                      <a:pt x="45" y="59"/>
                    </a:lnTo>
                    <a:lnTo>
                      <a:pt x="53" y="59"/>
                    </a:lnTo>
                    <a:lnTo>
                      <a:pt x="63" y="59"/>
                    </a:lnTo>
                    <a:lnTo>
                      <a:pt x="55" y="69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8" name="Freeform 11"/>
              <p:cNvSpPr>
                <a:spLocks/>
              </p:cNvSpPr>
              <p:nvPr/>
            </p:nvSpPr>
            <p:spPr bwMode="auto">
              <a:xfrm>
                <a:off x="3825" y="320"/>
                <a:ext cx="31" cy="74"/>
              </a:xfrm>
              <a:custGeom>
                <a:avLst/>
                <a:gdLst>
                  <a:gd name="T0" fmla="*/ 16 w 31"/>
                  <a:gd name="T1" fmla="*/ 73 h 74"/>
                  <a:gd name="T2" fmla="*/ 18 w 31"/>
                  <a:gd name="T3" fmla="*/ 65 h 74"/>
                  <a:gd name="T4" fmla="*/ 21 w 31"/>
                  <a:gd name="T5" fmla="*/ 54 h 74"/>
                  <a:gd name="T6" fmla="*/ 27 w 31"/>
                  <a:gd name="T7" fmla="*/ 43 h 74"/>
                  <a:gd name="T8" fmla="*/ 27 w 31"/>
                  <a:gd name="T9" fmla="*/ 35 h 74"/>
                  <a:gd name="T10" fmla="*/ 27 w 31"/>
                  <a:gd name="T11" fmla="*/ 27 h 74"/>
                  <a:gd name="T12" fmla="*/ 30 w 31"/>
                  <a:gd name="T13" fmla="*/ 16 h 74"/>
                  <a:gd name="T14" fmla="*/ 30 w 31"/>
                  <a:gd name="T15" fmla="*/ 8 h 74"/>
                  <a:gd name="T16" fmla="*/ 30 w 31"/>
                  <a:gd name="T17" fmla="*/ 0 h 74"/>
                  <a:gd name="T18" fmla="*/ 21 w 31"/>
                  <a:gd name="T19" fmla="*/ 0 h 74"/>
                  <a:gd name="T20" fmla="*/ 13 w 31"/>
                  <a:gd name="T21" fmla="*/ 0 h 74"/>
                  <a:gd name="T22" fmla="*/ 3 w 31"/>
                  <a:gd name="T23" fmla="*/ 0 h 74"/>
                  <a:gd name="T24" fmla="*/ 0 w 31"/>
                  <a:gd name="T25" fmla="*/ 8 h 74"/>
                  <a:gd name="T26" fmla="*/ 0 w 31"/>
                  <a:gd name="T27" fmla="*/ 16 h 74"/>
                  <a:gd name="T28" fmla="*/ 0 w 31"/>
                  <a:gd name="T29" fmla="*/ 24 h 74"/>
                  <a:gd name="T30" fmla="*/ 0 w 31"/>
                  <a:gd name="T31" fmla="*/ 32 h 74"/>
                  <a:gd name="T32" fmla="*/ 9 w 31"/>
                  <a:gd name="T33" fmla="*/ 32 h 74"/>
                  <a:gd name="T34" fmla="*/ 13 w 31"/>
                  <a:gd name="T35" fmla="*/ 40 h 74"/>
                  <a:gd name="T36" fmla="*/ 16 w 31"/>
                  <a:gd name="T37" fmla="*/ 40 h 74"/>
                  <a:gd name="T38" fmla="*/ 13 w 31"/>
                  <a:gd name="T39" fmla="*/ 48 h 74"/>
                  <a:gd name="T40" fmla="*/ 15 w 31"/>
                  <a:gd name="T41" fmla="*/ 57 h 74"/>
                  <a:gd name="T42" fmla="*/ 16 w 31"/>
                  <a:gd name="T43" fmla="*/ 73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74"/>
                  <a:gd name="T68" fmla="*/ 31 w 31"/>
                  <a:gd name="T69" fmla="*/ 74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74">
                    <a:moveTo>
                      <a:pt x="16" y="73"/>
                    </a:moveTo>
                    <a:lnTo>
                      <a:pt x="18" y="65"/>
                    </a:lnTo>
                    <a:lnTo>
                      <a:pt x="21" y="54"/>
                    </a:lnTo>
                    <a:lnTo>
                      <a:pt x="27" y="43"/>
                    </a:lnTo>
                    <a:lnTo>
                      <a:pt x="27" y="35"/>
                    </a:lnTo>
                    <a:lnTo>
                      <a:pt x="27" y="27"/>
                    </a:lnTo>
                    <a:lnTo>
                      <a:pt x="30" y="16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9" y="32"/>
                    </a:lnTo>
                    <a:lnTo>
                      <a:pt x="13" y="40"/>
                    </a:lnTo>
                    <a:lnTo>
                      <a:pt x="16" y="40"/>
                    </a:lnTo>
                    <a:lnTo>
                      <a:pt x="13" y="48"/>
                    </a:lnTo>
                    <a:lnTo>
                      <a:pt x="15" y="57"/>
                    </a:lnTo>
                    <a:lnTo>
                      <a:pt x="16" y="73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9" name="Freeform 12"/>
              <p:cNvSpPr>
                <a:spLocks/>
              </p:cNvSpPr>
              <p:nvPr/>
            </p:nvSpPr>
            <p:spPr bwMode="auto">
              <a:xfrm>
                <a:off x="3819" y="435"/>
                <a:ext cx="143" cy="63"/>
              </a:xfrm>
              <a:custGeom>
                <a:avLst/>
                <a:gdLst>
                  <a:gd name="T0" fmla="*/ 76 w 143"/>
                  <a:gd name="T1" fmla="*/ 58 h 63"/>
                  <a:gd name="T2" fmla="*/ 86 w 143"/>
                  <a:gd name="T3" fmla="*/ 62 h 63"/>
                  <a:gd name="T4" fmla="*/ 98 w 143"/>
                  <a:gd name="T5" fmla="*/ 62 h 63"/>
                  <a:gd name="T6" fmla="*/ 106 w 143"/>
                  <a:gd name="T7" fmla="*/ 62 h 63"/>
                  <a:gd name="T8" fmla="*/ 115 w 143"/>
                  <a:gd name="T9" fmla="*/ 62 h 63"/>
                  <a:gd name="T10" fmla="*/ 124 w 143"/>
                  <a:gd name="T11" fmla="*/ 57 h 63"/>
                  <a:gd name="T12" fmla="*/ 133 w 143"/>
                  <a:gd name="T13" fmla="*/ 51 h 63"/>
                  <a:gd name="T14" fmla="*/ 136 w 143"/>
                  <a:gd name="T15" fmla="*/ 43 h 63"/>
                  <a:gd name="T16" fmla="*/ 142 w 143"/>
                  <a:gd name="T17" fmla="*/ 35 h 63"/>
                  <a:gd name="T18" fmla="*/ 142 w 143"/>
                  <a:gd name="T19" fmla="*/ 27 h 63"/>
                  <a:gd name="T20" fmla="*/ 142 w 143"/>
                  <a:gd name="T21" fmla="*/ 19 h 63"/>
                  <a:gd name="T22" fmla="*/ 142 w 143"/>
                  <a:gd name="T23" fmla="*/ 11 h 63"/>
                  <a:gd name="T24" fmla="*/ 130 w 143"/>
                  <a:gd name="T25" fmla="*/ 6 h 63"/>
                  <a:gd name="T26" fmla="*/ 121 w 143"/>
                  <a:gd name="T27" fmla="*/ 3 h 63"/>
                  <a:gd name="T28" fmla="*/ 112 w 143"/>
                  <a:gd name="T29" fmla="*/ 3 h 63"/>
                  <a:gd name="T30" fmla="*/ 104 w 143"/>
                  <a:gd name="T31" fmla="*/ 3 h 63"/>
                  <a:gd name="T32" fmla="*/ 94 w 143"/>
                  <a:gd name="T33" fmla="*/ 3 h 63"/>
                  <a:gd name="T34" fmla="*/ 82 w 143"/>
                  <a:gd name="T35" fmla="*/ 3 h 63"/>
                  <a:gd name="T36" fmla="*/ 74 w 143"/>
                  <a:gd name="T37" fmla="*/ 3 h 63"/>
                  <a:gd name="T38" fmla="*/ 65 w 143"/>
                  <a:gd name="T39" fmla="*/ 0 h 63"/>
                  <a:gd name="T40" fmla="*/ 53 w 143"/>
                  <a:gd name="T41" fmla="*/ 0 h 63"/>
                  <a:gd name="T42" fmla="*/ 44 w 143"/>
                  <a:gd name="T43" fmla="*/ 0 h 63"/>
                  <a:gd name="T44" fmla="*/ 35 w 143"/>
                  <a:gd name="T45" fmla="*/ 0 h 63"/>
                  <a:gd name="T46" fmla="*/ 26 w 143"/>
                  <a:gd name="T47" fmla="*/ 0 h 63"/>
                  <a:gd name="T48" fmla="*/ 17 w 143"/>
                  <a:gd name="T49" fmla="*/ 0 h 63"/>
                  <a:gd name="T50" fmla="*/ 9 w 143"/>
                  <a:gd name="T51" fmla="*/ 0 h 63"/>
                  <a:gd name="T52" fmla="*/ 2 w 143"/>
                  <a:gd name="T53" fmla="*/ 8 h 63"/>
                  <a:gd name="T54" fmla="*/ 0 w 143"/>
                  <a:gd name="T55" fmla="*/ 16 h 63"/>
                  <a:gd name="T56" fmla="*/ 0 w 143"/>
                  <a:gd name="T57" fmla="*/ 24 h 63"/>
                  <a:gd name="T58" fmla="*/ 0 w 143"/>
                  <a:gd name="T59" fmla="*/ 33 h 63"/>
                  <a:gd name="T60" fmla="*/ 0 w 143"/>
                  <a:gd name="T61" fmla="*/ 41 h 63"/>
                  <a:gd name="T62" fmla="*/ 9 w 143"/>
                  <a:gd name="T63" fmla="*/ 41 h 63"/>
                  <a:gd name="T64" fmla="*/ 17 w 143"/>
                  <a:gd name="T65" fmla="*/ 41 h 63"/>
                  <a:gd name="T66" fmla="*/ 26 w 143"/>
                  <a:gd name="T67" fmla="*/ 41 h 63"/>
                  <a:gd name="T68" fmla="*/ 50 w 143"/>
                  <a:gd name="T69" fmla="*/ 41 h 63"/>
                  <a:gd name="T70" fmla="*/ 53 w 143"/>
                  <a:gd name="T71" fmla="*/ 49 h 63"/>
                  <a:gd name="T72" fmla="*/ 62 w 143"/>
                  <a:gd name="T73" fmla="*/ 51 h 63"/>
                  <a:gd name="T74" fmla="*/ 71 w 143"/>
                  <a:gd name="T75" fmla="*/ 51 h 63"/>
                  <a:gd name="T76" fmla="*/ 76 w 143"/>
                  <a:gd name="T77" fmla="*/ 58 h 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3"/>
                  <a:gd name="T118" fmla="*/ 0 h 63"/>
                  <a:gd name="T119" fmla="*/ 143 w 143"/>
                  <a:gd name="T120" fmla="*/ 63 h 6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3" h="63">
                    <a:moveTo>
                      <a:pt x="76" y="58"/>
                    </a:moveTo>
                    <a:lnTo>
                      <a:pt x="86" y="62"/>
                    </a:lnTo>
                    <a:lnTo>
                      <a:pt x="98" y="62"/>
                    </a:lnTo>
                    <a:lnTo>
                      <a:pt x="106" y="62"/>
                    </a:lnTo>
                    <a:lnTo>
                      <a:pt x="115" y="62"/>
                    </a:lnTo>
                    <a:lnTo>
                      <a:pt x="124" y="57"/>
                    </a:lnTo>
                    <a:lnTo>
                      <a:pt x="133" y="51"/>
                    </a:lnTo>
                    <a:lnTo>
                      <a:pt x="136" y="43"/>
                    </a:lnTo>
                    <a:lnTo>
                      <a:pt x="142" y="35"/>
                    </a:lnTo>
                    <a:lnTo>
                      <a:pt x="142" y="27"/>
                    </a:lnTo>
                    <a:lnTo>
                      <a:pt x="142" y="19"/>
                    </a:lnTo>
                    <a:lnTo>
                      <a:pt x="142" y="11"/>
                    </a:lnTo>
                    <a:lnTo>
                      <a:pt x="130" y="6"/>
                    </a:lnTo>
                    <a:lnTo>
                      <a:pt x="121" y="3"/>
                    </a:lnTo>
                    <a:lnTo>
                      <a:pt x="112" y="3"/>
                    </a:lnTo>
                    <a:lnTo>
                      <a:pt x="104" y="3"/>
                    </a:lnTo>
                    <a:lnTo>
                      <a:pt x="94" y="3"/>
                    </a:lnTo>
                    <a:lnTo>
                      <a:pt x="82" y="3"/>
                    </a:lnTo>
                    <a:lnTo>
                      <a:pt x="74" y="3"/>
                    </a:lnTo>
                    <a:lnTo>
                      <a:pt x="65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17" y="41"/>
                    </a:lnTo>
                    <a:lnTo>
                      <a:pt x="26" y="41"/>
                    </a:lnTo>
                    <a:lnTo>
                      <a:pt x="50" y="41"/>
                    </a:lnTo>
                    <a:lnTo>
                      <a:pt x="53" y="49"/>
                    </a:lnTo>
                    <a:lnTo>
                      <a:pt x="62" y="51"/>
                    </a:lnTo>
                    <a:lnTo>
                      <a:pt x="71" y="51"/>
                    </a:lnTo>
                    <a:lnTo>
                      <a:pt x="76" y="58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5124" name="Group 13"/>
          <p:cNvGrpSpPr>
            <a:grpSpLocks/>
          </p:cNvGrpSpPr>
          <p:nvPr/>
        </p:nvGrpSpPr>
        <p:grpSpPr bwMode="auto">
          <a:xfrm>
            <a:off x="4192588" y="484188"/>
            <a:ext cx="833437" cy="457200"/>
            <a:chOff x="2894" y="264"/>
            <a:chExt cx="508" cy="376"/>
          </a:xfrm>
        </p:grpSpPr>
        <p:sp>
          <p:nvSpPr>
            <p:cNvPr id="5242" name="Oval 14"/>
            <p:cNvSpPr>
              <a:spLocks noChangeArrowheads="1"/>
            </p:cNvSpPr>
            <p:nvPr/>
          </p:nvSpPr>
          <p:spPr bwMode="auto">
            <a:xfrm>
              <a:off x="2894" y="264"/>
              <a:ext cx="508" cy="37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3" name="Oval 15"/>
            <p:cNvSpPr>
              <a:spLocks noChangeArrowheads="1"/>
            </p:cNvSpPr>
            <p:nvPr/>
          </p:nvSpPr>
          <p:spPr bwMode="auto">
            <a:xfrm>
              <a:off x="3047" y="432"/>
              <a:ext cx="205" cy="88"/>
            </a:xfrm>
            <a:prstGeom prst="ellipse">
              <a:avLst/>
            </a:prstGeom>
            <a:solidFill>
              <a:srgbClr val="712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4" name="Oval 16"/>
            <p:cNvSpPr>
              <a:spLocks noChangeArrowheads="1"/>
            </p:cNvSpPr>
            <p:nvPr/>
          </p:nvSpPr>
          <p:spPr bwMode="auto">
            <a:xfrm>
              <a:off x="3260" y="336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5" name="Oval 17"/>
            <p:cNvSpPr>
              <a:spLocks noChangeArrowheads="1"/>
            </p:cNvSpPr>
            <p:nvPr/>
          </p:nvSpPr>
          <p:spPr bwMode="auto">
            <a:xfrm>
              <a:off x="2962" y="336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6" name="Oval 18"/>
            <p:cNvSpPr>
              <a:spLocks noChangeArrowheads="1"/>
            </p:cNvSpPr>
            <p:nvPr/>
          </p:nvSpPr>
          <p:spPr bwMode="auto">
            <a:xfrm>
              <a:off x="3175" y="288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7" name="Oval 19"/>
            <p:cNvSpPr>
              <a:spLocks noChangeArrowheads="1"/>
            </p:cNvSpPr>
            <p:nvPr/>
          </p:nvSpPr>
          <p:spPr bwMode="auto">
            <a:xfrm>
              <a:off x="3132" y="528"/>
              <a:ext cx="78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8" name="Oval 20"/>
            <p:cNvSpPr>
              <a:spLocks noChangeArrowheads="1"/>
            </p:cNvSpPr>
            <p:nvPr/>
          </p:nvSpPr>
          <p:spPr bwMode="auto">
            <a:xfrm>
              <a:off x="3303" y="480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9" name="Oval 21"/>
            <p:cNvSpPr>
              <a:spLocks noChangeArrowheads="1"/>
            </p:cNvSpPr>
            <p:nvPr/>
          </p:nvSpPr>
          <p:spPr bwMode="auto">
            <a:xfrm>
              <a:off x="3218" y="480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50" name="Oval 22"/>
            <p:cNvSpPr>
              <a:spLocks noChangeArrowheads="1"/>
            </p:cNvSpPr>
            <p:nvPr/>
          </p:nvSpPr>
          <p:spPr bwMode="auto">
            <a:xfrm>
              <a:off x="3005" y="528"/>
              <a:ext cx="76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51" name="Oval 23"/>
            <p:cNvSpPr>
              <a:spLocks noChangeArrowheads="1"/>
            </p:cNvSpPr>
            <p:nvPr/>
          </p:nvSpPr>
          <p:spPr bwMode="auto">
            <a:xfrm>
              <a:off x="2920" y="432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52" name="Oval 24"/>
            <p:cNvSpPr>
              <a:spLocks noChangeArrowheads="1"/>
            </p:cNvSpPr>
            <p:nvPr/>
          </p:nvSpPr>
          <p:spPr bwMode="auto">
            <a:xfrm>
              <a:off x="3047" y="288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sp>
        <p:nvSpPr>
          <p:cNvPr id="5125" name="Rectangle 25"/>
          <p:cNvSpPr>
            <a:spLocks noChangeArrowheads="1"/>
          </p:cNvSpPr>
          <p:nvPr/>
        </p:nvSpPr>
        <p:spPr bwMode="auto">
          <a:xfrm>
            <a:off x="3384550" y="584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Eo</a:t>
            </a:r>
          </a:p>
        </p:txBody>
      </p:sp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6078538" y="1320800"/>
            <a:ext cx="1792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complement</a:t>
            </a:r>
          </a:p>
        </p:txBody>
      </p:sp>
      <p:sp>
        <p:nvSpPr>
          <p:cNvPr id="5127" name="Rectangle 27"/>
          <p:cNvSpPr>
            <a:spLocks noChangeArrowheads="1"/>
          </p:cNvSpPr>
          <p:nvPr/>
        </p:nvSpPr>
        <p:spPr bwMode="auto">
          <a:xfrm>
            <a:off x="2727325" y="993775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oxLDL</a:t>
            </a:r>
          </a:p>
        </p:txBody>
      </p:sp>
      <p:sp>
        <p:nvSpPr>
          <p:cNvPr id="5128" name="Oval 31"/>
          <p:cNvSpPr>
            <a:spLocks noChangeArrowheads="1"/>
          </p:cNvSpPr>
          <p:nvPr/>
        </p:nvSpPr>
        <p:spPr bwMode="auto">
          <a:xfrm>
            <a:off x="4706938" y="1712913"/>
            <a:ext cx="55562" cy="106362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29" name="Oval 33"/>
          <p:cNvSpPr>
            <a:spLocks noChangeArrowheads="1"/>
          </p:cNvSpPr>
          <p:nvPr/>
        </p:nvSpPr>
        <p:spPr bwMode="auto">
          <a:xfrm>
            <a:off x="4522788" y="1508125"/>
            <a:ext cx="127000" cy="47625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0" name="Oval 34"/>
          <p:cNvSpPr>
            <a:spLocks noChangeArrowheads="1"/>
          </p:cNvSpPr>
          <p:nvPr/>
        </p:nvSpPr>
        <p:spPr bwMode="auto">
          <a:xfrm>
            <a:off x="4137025" y="1917700"/>
            <a:ext cx="125413" cy="49213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1" name="Oval 35"/>
          <p:cNvSpPr>
            <a:spLocks noChangeArrowheads="1"/>
          </p:cNvSpPr>
          <p:nvPr/>
        </p:nvSpPr>
        <p:spPr bwMode="auto">
          <a:xfrm>
            <a:off x="4416425" y="1976438"/>
            <a:ext cx="127000" cy="47625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2" name="Rectangle 36"/>
          <p:cNvSpPr>
            <a:spLocks noChangeArrowheads="1"/>
          </p:cNvSpPr>
          <p:nvPr/>
        </p:nvSpPr>
        <p:spPr bwMode="auto">
          <a:xfrm>
            <a:off x="4838700" y="1577975"/>
            <a:ext cx="630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M</a:t>
            </a:r>
            <a:r>
              <a:rPr lang="pt-BR" altLang="ja-JP" sz="2400" b="1">
                <a:latin typeface="Symbol" pitchFamily="18" charset="2"/>
                <a:ea typeface="?? ?????"/>
                <a:cs typeface="?? ?????"/>
              </a:rPr>
              <a:t>f</a:t>
            </a:r>
          </a:p>
        </p:txBody>
      </p:sp>
      <p:grpSp>
        <p:nvGrpSpPr>
          <p:cNvPr id="5133" name="Group 37"/>
          <p:cNvGrpSpPr>
            <a:grpSpLocks/>
          </p:cNvGrpSpPr>
          <p:nvPr/>
        </p:nvGrpSpPr>
        <p:grpSpPr bwMode="auto">
          <a:xfrm>
            <a:off x="1173163" y="2882900"/>
            <a:ext cx="898525" cy="750888"/>
            <a:chOff x="1060" y="2232"/>
            <a:chExt cx="546" cy="616"/>
          </a:xfrm>
        </p:grpSpPr>
        <p:sp>
          <p:nvSpPr>
            <p:cNvPr id="5240" name="Oval 38"/>
            <p:cNvSpPr>
              <a:spLocks noChangeArrowheads="1"/>
            </p:cNvSpPr>
            <p:nvPr/>
          </p:nvSpPr>
          <p:spPr bwMode="auto">
            <a:xfrm>
              <a:off x="1060" y="2232"/>
              <a:ext cx="546" cy="616"/>
            </a:xfrm>
            <a:prstGeom prst="ellipse">
              <a:avLst/>
            </a:prstGeom>
            <a:solidFill>
              <a:srgbClr val="C1CE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1" name="Oval 39"/>
            <p:cNvSpPr>
              <a:spLocks noChangeArrowheads="1"/>
            </p:cNvSpPr>
            <p:nvPr/>
          </p:nvSpPr>
          <p:spPr bwMode="auto">
            <a:xfrm>
              <a:off x="1188" y="2328"/>
              <a:ext cx="375" cy="424"/>
            </a:xfrm>
            <a:prstGeom prst="ellipse">
              <a:avLst/>
            </a:prstGeom>
            <a:solidFill>
              <a:srgbClr val="9234D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sp>
        <p:nvSpPr>
          <p:cNvPr id="5134" name="Rectangle 40"/>
          <p:cNvSpPr>
            <a:spLocks noChangeArrowheads="1"/>
          </p:cNvSpPr>
          <p:nvPr/>
        </p:nvSpPr>
        <p:spPr bwMode="auto">
          <a:xfrm>
            <a:off x="1001713" y="3686175"/>
            <a:ext cx="9024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CD8</a:t>
            </a:r>
            <a:r>
              <a:rPr lang="pt-BR" altLang="ja-JP" sz="2400" b="1" baseline="30000" dirty="0">
                <a:latin typeface="Times New Roman" pitchFamily="18" charset="0"/>
                <a:ea typeface="?? ?????"/>
                <a:cs typeface="?? ?????"/>
              </a:rPr>
              <a:t>+</a:t>
            </a:r>
          </a:p>
        </p:txBody>
      </p:sp>
      <p:sp>
        <p:nvSpPr>
          <p:cNvPr id="5135" name="Rectangle 41"/>
          <p:cNvSpPr>
            <a:spLocks noChangeArrowheads="1"/>
          </p:cNvSpPr>
          <p:nvPr/>
        </p:nvSpPr>
        <p:spPr bwMode="auto">
          <a:xfrm>
            <a:off x="1563688" y="2281238"/>
            <a:ext cx="83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IFN</a:t>
            </a:r>
            <a:r>
              <a:rPr lang="pt-BR" altLang="ja-JP" sz="2400" b="1">
                <a:latin typeface="Symbol" pitchFamily="18" charset="2"/>
                <a:ea typeface="?? ?????"/>
                <a:cs typeface="?? ?????"/>
              </a:rPr>
              <a:t>g</a:t>
            </a:r>
          </a:p>
        </p:txBody>
      </p:sp>
      <p:sp>
        <p:nvSpPr>
          <p:cNvPr id="5136" name="Oval 42"/>
          <p:cNvSpPr>
            <a:spLocks noChangeArrowheads="1"/>
          </p:cNvSpPr>
          <p:nvPr/>
        </p:nvSpPr>
        <p:spPr bwMode="auto">
          <a:xfrm>
            <a:off x="3057525" y="3643313"/>
            <a:ext cx="898525" cy="752475"/>
          </a:xfrm>
          <a:prstGeom prst="ellipse">
            <a:avLst/>
          </a:prstGeom>
          <a:solidFill>
            <a:srgbClr val="C1CE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7" name="Oval 43"/>
          <p:cNvSpPr>
            <a:spLocks noChangeArrowheads="1"/>
          </p:cNvSpPr>
          <p:nvPr/>
        </p:nvSpPr>
        <p:spPr bwMode="auto">
          <a:xfrm>
            <a:off x="3268663" y="3760788"/>
            <a:ext cx="619125" cy="517525"/>
          </a:xfrm>
          <a:prstGeom prst="ellipse">
            <a:avLst/>
          </a:prstGeom>
          <a:solidFill>
            <a:srgbClr val="9234DB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8" name="Rectangle 44"/>
          <p:cNvSpPr>
            <a:spLocks noChangeArrowheads="1"/>
          </p:cNvSpPr>
          <p:nvPr/>
        </p:nvSpPr>
        <p:spPr bwMode="auto">
          <a:xfrm>
            <a:off x="3517900" y="2860675"/>
            <a:ext cx="671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IFN</a:t>
            </a:r>
            <a:r>
              <a:rPr lang="pt-BR" altLang="ja-JP" sz="1800" b="1">
                <a:latin typeface="Symbol" pitchFamily="18" charset="2"/>
                <a:ea typeface="?? ?????"/>
                <a:cs typeface="?? ?????"/>
              </a:rPr>
              <a:t>g</a:t>
            </a:r>
          </a:p>
        </p:txBody>
      </p:sp>
      <p:sp>
        <p:nvSpPr>
          <p:cNvPr id="5139" name="Rectangle 45"/>
          <p:cNvSpPr>
            <a:spLocks noChangeArrowheads="1"/>
          </p:cNvSpPr>
          <p:nvPr/>
        </p:nvSpPr>
        <p:spPr bwMode="auto">
          <a:xfrm>
            <a:off x="2535238" y="4505325"/>
            <a:ext cx="157177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CD4</a:t>
            </a:r>
            <a:r>
              <a:rPr lang="pt-BR" altLang="ja-JP" sz="2400" b="1" baseline="30000" dirty="0">
                <a:latin typeface="Times New Roman" pitchFamily="18" charset="0"/>
                <a:ea typeface="?? ?????"/>
                <a:cs typeface="?? ?????"/>
              </a:rPr>
              <a:t>+</a:t>
            </a: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 TH1</a:t>
            </a:r>
          </a:p>
        </p:txBody>
      </p:sp>
      <p:sp>
        <p:nvSpPr>
          <p:cNvPr id="5140" name="Rectangle 46"/>
          <p:cNvSpPr>
            <a:spLocks noChangeArrowheads="1"/>
          </p:cNvSpPr>
          <p:nvPr/>
        </p:nvSpPr>
        <p:spPr bwMode="auto">
          <a:xfrm>
            <a:off x="2816225" y="3035300"/>
            <a:ext cx="78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TNF</a:t>
            </a:r>
            <a:r>
              <a:rPr lang="pt-BR" altLang="ja-JP" sz="1800" b="1">
                <a:latin typeface="Symbol" pitchFamily="18" charset="2"/>
                <a:ea typeface="?? ?????"/>
                <a:cs typeface="?? ?????"/>
              </a:rPr>
              <a:t>a</a:t>
            </a:r>
          </a:p>
        </p:txBody>
      </p:sp>
      <p:sp>
        <p:nvSpPr>
          <p:cNvPr id="5141" name="Rectangle 47"/>
          <p:cNvSpPr>
            <a:spLocks noChangeArrowheads="1"/>
          </p:cNvSpPr>
          <p:nvPr/>
        </p:nvSpPr>
        <p:spPr bwMode="auto">
          <a:xfrm>
            <a:off x="2325688" y="3152775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IL-2</a:t>
            </a:r>
          </a:p>
        </p:txBody>
      </p:sp>
      <p:sp>
        <p:nvSpPr>
          <p:cNvPr id="5142" name="Rectangle 48"/>
          <p:cNvSpPr>
            <a:spLocks noChangeArrowheads="1"/>
          </p:cNvSpPr>
          <p:nvPr/>
        </p:nvSpPr>
        <p:spPr bwMode="auto">
          <a:xfrm>
            <a:off x="4232275" y="221773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IL-12</a:t>
            </a:r>
          </a:p>
        </p:txBody>
      </p:sp>
      <p:grpSp>
        <p:nvGrpSpPr>
          <p:cNvPr id="5143" name="Group 49"/>
          <p:cNvGrpSpPr>
            <a:grpSpLocks/>
          </p:cNvGrpSpPr>
          <p:nvPr/>
        </p:nvGrpSpPr>
        <p:grpSpPr bwMode="auto">
          <a:xfrm>
            <a:off x="5667375" y="2135188"/>
            <a:ext cx="1322388" cy="1163637"/>
            <a:chOff x="3567" y="1543"/>
            <a:chExt cx="804" cy="954"/>
          </a:xfrm>
        </p:grpSpPr>
        <p:sp>
          <p:nvSpPr>
            <p:cNvPr id="5236" name="Freeform 50"/>
            <p:cNvSpPr>
              <a:spLocks/>
            </p:cNvSpPr>
            <p:nvPr/>
          </p:nvSpPr>
          <p:spPr bwMode="auto">
            <a:xfrm>
              <a:off x="3567" y="1543"/>
              <a:ext cx="389" cy="494"/>
            </a:xfrm>
            <a:custGeom>
              <a:avLst/>
              <a:gdLst>
                <a:gd name="T0" fmla="*/ 83 w 389"/>
                <a:gd name="T1" fmla="*/ 38 h 494"/>
                <a:gd name="T2" fmla="*/ 49 w 389"/>
                <a:gd name="T3" fmla="*/ 76 h 494"/>
                <a:gd name="T4" fmla="*/ 27 w 389"/>
                <a:gd name="T5" fmla="*/ 113 h 494"/>
                <a:gd name="T6" fmla="*/ 17 w 389"/>
                <a:gd name="T7" fmla="*/ 151 h 494"/>
                <a:gd name="T8" fmla="*/ 6 w 389"/>
                <a:gd name="T9" fmla="*/ 190 h 494"/>
                <a:gd name="T10" fmla="*/ 0 w 389"/>
                <a:gd name="T11" fmla="*/ 228 h 494"/>
                <a:gd name="T12" fmla="*/ 0 w 389"/>
                <a:gd name="T13" fmla="*/ 266 h 494"/>
                <a:gd name="T14" fmla="*/ 0 w 389"/>
                <a:gd name="T15" fmla="*/ 303 h 494"/>
                <a:gd name="T16" fmla="*/ 0 w 389"/>
                <a:gd name="T17" fmla="*/ 341 h 494"/>
                <a:gd name="T18" fmla="*/ 27 w 389"/>
                <a:gd name="T19" fmla="*/ 373 h 494"/>
                <a:gd name="T20" fmla="*/ 61 w 389"/>
                <a:gd name="T21" fmla="*/ 405 h 494"/>
                <a:gd name="T22" fmla="*/ 83 w 389"/>
                <a:gd name="T23" fmla="*/ 442 h 494"/>
                <a:gd name="T24" fmla="*/ 116 w 389"/>
                <a:gd name="T25" fmla="*/ 468 h 494"/>
                <a:gd name="T26" fmla="*/ 150 w 389"/>
                <a:gd name="T27" fmla="*/ 481 h 494"/>
                <a:gd name="T28" fmla="*/ 211 w 389"/>
                <a:gd name="T29" fmla="*/ 487 h 494"/>
                <a:gd name="T30" fmla="*/ 249 w 389"/>
                <a:gd name="T31" fmla="*/ 493 h 494"/>
                <a:gd name="T32" fmla="*/ 299 w 389"/>
                <a:gd name="T33" fmla="*/ 493 h 494"/>
                <a:gd name="T34" fmla="*/ 332 w 389"/>
                <a:gd name="T35" fmla="*/ 493 h 494"/>
                <a:gd name="T36" fmla="*/ 372 w 389"/>
                <a:gd name="T37" fmla="*/ 456 h 494"/>
                <a:gd name="T38" fmla="*/ 372 w 389"/>
                <a:gd name="T39" fmla="*/ 417 h 494"/>
                <a:gd name="T40" fmla="*/ 388 w 389"/>
                <a:gd name="T41" fmla="*/ 373 h 494"/>
                <a:gd name="T42" fmla="*/ 388 w 389"/>
                <a:gd name="T43" fmla="*/ 329 h 494"/>
                <a:gd name="T44" fmla="*/ 388 w 389"/>
                <a:gd name="T45" fmla="*/ 278 h 494"/>
                <a:gd name="T46" fmla="*/ 388 w 389"/>
                <a:gd name="T47" fmla="*/ 228 h 494"/>
                <a:gd name="T48" fmla="*/ 388 w 389"/>
                <a:gd name="T49" fmla="*/ 183 h 494"/>
                <a:gd name="T50" fmla="*/ 388 w 389"/>
                <a:gd name="T51" fmla="*/ 133 h 494"/>
                <a:gd name="T52" fmla="*/ 388 w 389"/>
                <a:gd name="T53" fmla="*/ 95 h 494"/>
                <a:gd name="T54" fmla="*/ 388 w 389"/>
                <a:gd name="T55" fmla="*/ 56 h 494"/>
                <a:gd name="T56" fmla="*/ 360 w 389"/>
                <a:gd name="T57" fmla="*/ 18 h 494"/>
                <a:gd name="T58" fmla="*/ 299 w 389"/>
                <a:gd name="T59" fmla="*/ 13 h 494"/>
                <a:gd name="T60" fmla="*/ 261 w 389"/>
                <a:gd name="T61" fmla="*/ 0 h 494"/>
                <a:gd name="T62" fmla="*/ 227 w 389"/>
                <a:gd name="T63" fmla="*/ 0 h 494"/>
                <a:gd name="T64" fmla="*/ 150 w 389"/>
                <a:gd name="T65" fmla="*/ 0 h 494"/>
                <a:gd name="T66" fmla="*/ 116 w 389"/>
                <a:gd name="T67" fmla="*/ 18 h 494"/>
                <a:gd name="T68" fmla="*/ 94 w 389"/>
                <a:gd name="T69" fmla="*/ 50 h 4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89"/>
                <a:gd name="T106" fmla="*/ 0 h 494"/>
                <a:gd name="T107" fmla="*/ 389 w 389"/>
                <a:gd name="T108" fmla="*/ 494 h 4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89" h="494">
                  <a:moveTo>
                    <a:pt x="104" y="49"/>
                  </a:moveTo>
                  <a:lnTo>
                    <a:pt x="83" y="38"/>
                  </a:lnTo>
                  <a:lnTo>
                    <a:pt x="67" y="50"/>
                  </a:lnTo>
                  <a:lnTo>
                    <a:pt x="49" y="76"/>
                  </a:lnTo>
                  <a:lnTo>
                    <a:pt x="39" y="95"/>
                  </a:lnTo>
                  <a:lnTo>
                    <a:pt x="27" y="113"/>
                  </a:lnTo>
                  <a:lnTo>
                    <a:pt x="22" y="133"/>
                  </a:lnTo>
                  <a:lnTo>
                    <a:pt x="17" y="151"/>
                  </a:lnTo>
                  <a:lnTo>
                    <a:pt x="6" y="171"/>
                  </a:lnTo>
                  <a:lnTo>
                    <a:pt x="6" y="190"/>
                  </a:lnTo>
                  <a:lnTo>
                    <a:pt x="6" y="208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0" y="266"/>
                  </a:lnTo>
                  <a:lnTo>
                    <a:pt x="0" y="285"/>
                  </a:lnTo>
                  <a:lnTo>
                    <a:pt x="0" y="303"/>
                  </a:lnTo>
                  <a:lnTo>
                    <a:pt x="0" y="323"/>
                  </a:lnTo>
                  <a:lnTo>
                    <a:pt x="0" y="341"/>
                  </a:lnTo>
                  <a:lnTo>
                    <a:pt x="17" y="355"/>
                  </a:lnTo>
                  <a:lnTo>
                    <a:pt x="27" y="373"/>
                  </a:lnTo>
                  <a:lnTo>
                    <a:pt x="49" y="386"/>
                  </a:lnTo>
                  <a:lnTo>
                    <a:pt x="61" y="405"/>
                  </a:lnTo>
                  <a:lnTo>
                    <a:pt x="73" y="424"/>
                  </a:lnTo>
                  <a:lnTo>
                    <a:pt x="83" y="442"/>
                  </a:lnTo>
                  <a:lnTo>
                    <a:pt x="100" y="456"/>
                  </a:lnTo>
                  <a:lnTo>
                    <a:pt x="116" y="468"/>
                  </a:lnTo>
                  <a:lnTo>
                    <a:pt x="132" y="475"/>
                  </a:lnTo>
                  <a:lnTo>
                    <a:pt x="150" y="481"/>
                  </a:lnTo>
                  <a:lnTo>
                    <a:pt x="172" y="487"/>
                  </a:lnTo>
                  <a:lnTo>
                    <a:pt x="211" y="487"/>
                  </a:lnTo>
                  <a:lnTo>
                    <a:pt x="227" y="493"/>
                  </a:lnTo>
                  <a:lnTo>
                    <a:pt x="249" y="493"/>
                  </a:lnTo>
                  <a:lnTo>
                    <a:pt x="282" y="493"/>
                  </a:lnTo>
                  <a:lnTo>
                    <a:pt x="299" y="493"/>
                  </a:lnTo>
                  <a:lnTo>
                    <a:pt x="316" y="493"/>
                  </a:lnTo>
                  <a:lnTo>
                    <a:pt x="332" y="493"/>
                  </a:lnTo>
                  <a:lnTo>
                    <a:pt x="354" y="475"/>
                  </a:lnTo>
                  <a:lnTo>
                    <a:pt x="372" y="456"/>
                  </a:lnTo>
                  <a:lnTo>
                    <a:pt x="372" y="436"/>
                  </a:lnTo>
                  <a:lnTo>
                    <a:pt x="372" y="417"/>
                  </a:lnTo>
                  <a:lnTo>
                    <a:pt x="382" y="392"/>
                  </a:lnTo>
                  <a:lnTo>
                    <a:pt x="388" y="373"/>
                  </a:lnTo>
                  <a:lnTo>
                    <a:pt x="388" y="355"/>
                  </a:lnTo>
                  <a:lnTo>
                    <a:pt x="388" y="329"/>
                  </a:lnTo>
                  <a:lnTo>
                    <a:pt x="388" y="303"/>
                  </a:lnTo>
                  <a:lnTo>
                    <a:pt x="388" y="278"/>
                  </a:lnTo>
                  <a:lnTo>
                    <a:pt x="388" y="253"/>
                  </a:lnTo>
                  <a:lnTo>
                    <a:pt x="388" y="228"/>
                  </a:lnTo>
                  <a:lnTo>
                    <a:pt x="388" y="203"/>
                  </a:lnTo>
                  <a:lnTo>
                    <a:pt x="388" y="183"/>
                  </a:lnTo>
                  <a:lnTo>
                    <a:pt x="388" y="151"/>
                  </a:lnTo>
                  <a:lnTo>
                    <a:pt x="388" y="133"/>
                  </a:lnTo>
                  <a:lnTo>
                    <a:pt x="388" y="113"/>
                  </a:lnTo>
                  <a:lnTo>
                    <a:pt x="388" y="95"/>
                  </a:lnTo>
                  <a:lnTo>
                    <a:pt x="388" y="76"/>
                  </a:lnTo>
                  <a:lnTo>
                    <a:pt x="388" y="56"/>
                  </a:lnTo>
                  <a:lnTo>
                    <a:pt x="382" y="38"/>
                  </a:lnTo>
                  <a:lnTo>
                    <a:pt x="360" y="18"/>
                  </a:lnTo>
                  <a:lnTo>
                    <a:pt x="344" y="13"/>
                  </a:lnTo>
                  <a:lnTo>
                    <a:pt x="299" y="13"/>
                  </a:lnTo>
                  <a:lnTo>
                    <a:pt x="277" y="6"/>
                  </a:lnTo>
                  <a:lnTo>
                    <a:pt x="261" y="0"/>
                  </a:lnTo>
                  <a:lnTo>
                    <a:pt x="244" y="0"/>
                  </a:lnTo>
                  <a:lnTo>
                    <a:pt x="227" y="0"/>
                  </a:lnTo>
                  <a:lnTo>
                    <a:pt x="183" y="0"/>
                  </a:lnTo>
                  <a:lnTo>
                    <a:pt x="150" y="0"/>
                  </a:lnTo>
                  <a:lnTo>
                    <a:pt x="132" y="0"/>
                  </a:lnTo>
                  <a:lnTo>
                    <a:pt x="116" y="18"/>
                  </a:lnTo>
                  <a:lnTo>
                    <a:pt x="111" y="38"/>
                  </a:lnTo>
                  <a:lnTo>
                    <a:pt x="94" y="50"/>
                  </a:lnTo>
                  <a:lnTo>
                    <a:pt x="104" y="49"/>
                  </a:lnTo>
                </a:path>
              </a:pathLst>
            </a:custGeom>
            <a:solidFill>
              <a:srgbClr val="C1CEFF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237" name="Oval 51"/>
            <p:cNvSpPr>
              <a:spLocks noChangeArrowheads="1"/>
            </p:cNvSpPr>
            <p:nvPr/>
          </p:nvSpPr>
          <p:spPr bwMode="auto">
            <a:xfrm>
              <a:off x="3660" y="1608"/>
              <a:ext cx="247" cy="37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8" name="Rectangle 52"/>
            <p:cNvSpPr>
              <a:spLocks noChangeArrowheads="1"/>
            </p:cNvSpPr>
            <p:nvPr/>
          </p:nvSpPr>
          <p:spPr bwMode="auto">
            <a:xfrm>
              <a:off x="3981" y="1545"/>
              <a:ext cx="390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ja-JP" sz="2400" b="1">
                  <a:latin typeface="Times New Roman" pitchFamily="18" charset="0"/>
                  <a:ea typeface="?? ?????"/>
                  <a:cs typeface="?? ?????"/>
                </a:rPr>
                <a:t>NK</a:t>
              </a:r>
            </a:p>
          </p:txBody>
        </p:sp>
        <p:sp>
          <p:nvSpPr>
            <p:cNvPr id="5239" name="Rectangle 53"/>
            <p:cNvSpPr>
              <a:spLocks noChangeArrowheads="1"/>
            </p:cNvSpPr>
            <p:nvPr/>
          </p:nvSpPr>
          <p:spPr bwMode="auto">
            <a:xfrm>
              <a:off x="3595" y="2122"/>
              <a:ext cx="508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ja-JP" sz="2400" b="1">
                  <a:latin typeface="Times New Roman" pitchFamily="18" charset="0"/>
                  <a:ea typeface="?? ?????"/>
                  <a:cs typeface="?? ?????"/>
                </a:rPr>
                <a:t>IFN</a:t>
              </a:r>
              <a:r>
                <a:rPr lang="pt-BR" altLang="ja-JP" sz="2400" b="1">
                  <a:latin typeface="Symbol" pitchFamily="18" charset="2"/>
                  <a:ea typeface="?? ?????"/>
                  <a:cs typeface="?? ?????"/>
                </a:rPr>
                <a:t>g</a:t>
              </a:r>
            </a:p>
          </p:txBody>
        </p:sp>
      </p:grpSp>
      <p:sp>
        <p:nvSpPr>
          <p:cNvPr id="5144" name="Rectangle 54"/>
          <p:cNvSpPr>
            <a:spLocks noChangeArrowheads="1"/>
          </p:cNvSpPr>
          <p:nvPr/>
        </p:nvSpPr>
        <p:spPr bwMode="auto">
          <a:xfrm>
            <a:off x="4495800" y="3738563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IL-10</a:t>
            </a:r>
          </a:p>
        </p:txBody>
      </p:sp>
      <p:sp>
        <p:nvSpPr>
          <p:cNvPr id="5145" name="Oval 55"/>
          <p:cNvSpPr>
            <a:spLocks noChangeArrowheads="1"/>
          </p:cNvSpPr>
          <p:nvPr/>
        </p:nvSpPr>
        <p:spPr bwMode="auto">
          <a:xfrm>
            <a:off x="5021263" y="4111625"/>
            <a:ext cx="896937" cy="752475"/>
          </a:xfrm>
          <a:prstGeom prst="ellipse">
            <a:avLst/>
          </a:prstGeom>
          <a:solidFill>
            <a:srgbClr val="C1CE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46" name="Oval 56"/>
          <p:cNvSpPr>
            <a:spLocks noChangeArrowheads="1"/>
          </p:cNvSpPr>
          <p:nvPr/>
        </p:nvSpPr>
        <p:spPr bwMode="auto">
          <a:xfrm>
            <a:off x="5230813" y="4229100"/>
            <a:ext cx="619125" cy="517525"/>
          </a:xfrm>
          <a:prstGeom prst="ellipse">
            <a:avLst/>
          </a:prstGeom>
          <a:solidFill>
            <a:srgbClr val="9234DB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47" name="Rectangle 57"/>
          <p:cNvSpPr>
            <a:spLocks noChangeArrowheads="1"/>
          </p:cNvSpPr>
          <p:nvPr/>
        </p:nvSpPr>
        <p:spPr bwMode="auto">
          <a:xfrm>
            <a:off x="4706938" y="5029200"/>
            <a:ext cx="157177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CD4</a:t>
            </a:r>
            <a:r>
              <a:rPr lang="pt-BR" altLang="ja-JP" sz="2400" b="1" baseline="30000" dirty="0">
                <a:latin typeface="Times New Roman" pitchFamily="18" charset="0"/>
                <a:ea typeface="?? ?????"/>
                <a:cs typeface="?? ?????"/>
              </a:rPr>
              <a:t>+</a:t>
            </a: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 TH2</a:t>
            </a:r>
          </a:p>
        </p:txBody>
      </p:sp>
      <p:sp>
        <p:nvSpPr>
          <p:cNvPr id="5148" name="Rectangle 58"/>
          <p:cNvSpPr>
            <a:spLocks noChangeArrowheads="1"/>
          </p:cNvSpPr>
          <p:nvPr/>
        </p:nvSpPr>
        <p:spPr bwMode="auto">
          <a:xfrm>
            <a:off x="6040438" y="3621088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IL-4</a:t>
            </a:r>
          </a:p>
        </p:txBody>
      </p:sp>
      <p:sp>
        <p:nvSpPr>
          <p:cNvPr id="5149" name="Rectangle 59"/>
          <p:cNvSpPr>
            <a:spLocks noChangeArrowheads="1"/>
          </p:cNvSpPr>
          <p:nvPr/>
        </p:nvSpPr>
        <p:spPr bwMode="auto">
          <a:xfrm>
            <a:off x="5264150" y="3503613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IL-3</a:t>
            </a:r>
          </a:p>
        </p:txBody>
      </p:sp>
      <p:sp>
        <p:nvSpPr>
          <p:cNvPr id="5150" name="Line 60"/>
          <p:cNvSpPr>
            <a:spLocks noChangeShapeType="1"/>
          </p:cNvSpPr>
          <p:nvPr/>
        </p:nvSpPr>
        <p:spPr bwMode="auto">
          <a:xfrm flipH="1" flipV="1">
            <a:off x="4803775" y="4048125"/>
            <a:ext cx="209550" cy="2349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51" name="Rectangle 61"/>
          <p:cNvSpPr>
            <a:spLocks noChangeArrowheads="1"/>
          </p:cNvSpPr>
          <p:nvPr/>
        </p:nvSpPr>
        <p:spPr bwMode="auto">
          <a:xfrm>
            <a:off x="6838950" y="174783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GM-CSF</a:t>
            </a:r>
          </a:p>
        </p:txBody>
      </p:sp>
      <p:sp>
        <p:nvSpPr>
          <p:cNvPr id="5152" name="Rectangle 62"/>
          <p:cNvSpPr>
            <a:spLocks noChangeArrowheads="1"/>
          </p:cNvSpPr>
          <p:nvPr/>
        </p:nvSpPr>
        <p:spPr bwMode="auto">
          <a:xfrm>
            <a:off x="3062288" y="1787525"/>
            <a:ext cx="7794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TGF</a:t>
            </a:r>
            <a:r>
              <a:rPr lang="pt-BR" altLang="ja-JP" sz="1800" b="1">
                <a:latin typeface="Symbol" pitchFamily="18" charset="2"/>
                <a:ea typeface="?? ?????"/>
                <a:cs typeface="?? ?????"/>
              </a:rPr>
              <a:t>b</a:t>
            </a:r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323850" y="93663"/>
            <a:ext cx="1390650" cy="58578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ja-JP" b="1">
                <a:latin typeface="Arial" pitchFamily="34" charset="0"/>
                <a:ea typeface="?? ?????" charset="-128"/>
              </a:rPr>
              <a:t>Innate</a:t>
            </a: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400050" y="5029200"/>
            <a:ext cx="1565275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ja-JP" sz="2800" b="1">
                <a:latin typeface="Arial" pitchFamily="34" charset="0"/>
                <a:ea typeface="?? ?????" charset="-128"/>
              </a:rPr>
              <a:t>Specific</a:t>
            </a:r>
          </a:p>
        </p:txBody>
      </p:sp>
      <p:sp>
        <p:nvSpPr>
          <p:cNvPr id="5156" name="Text Box 66"/>
          <p:cNvSpPr txBox="1">
            <a:spLocks noChangeArrowheads="1"/>
          </p:cNvSpPr>
          <p:nvPr/>
        </p:nvSpPr>
        <p:spPr bwMode="auto">
          <a:xfrm>
            <a:off x="4873625" y="1976438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itchFamily="18" charset="0"/>
              </a:rPr>
              <a:t>IL-10</a:t>
            </a:r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5157" name="Line 67"/>
          <p:cNvSpPr>
            <a:spLocks noChangeShapeType="1"/>
          </p:cNvSpPr>
          <p:nvPr/>
        </p:nvSpPr>
        <p:spPr bwMode="auto">
          <a:xfrm flipH="1">
            <a:off x="4633913" y="2562225"/>
            <a:ext cx="492125" cy="81915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58" name="Line 68"/>
          <p:cNvSpPr>
            <a:spLocks noChangeShapeType="1"/>
          </p:cNvSpPr>
          <p:nvPr/>
        </p:nvSpPr>
        <p:spPr bwMode="auto">
          <a:xfrm flipV="1">
            <a:off x="4279900" y="2517775"/>
            <a:ext cx="560388" cy="81915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59" name="Line 69"/>
          <p:cNvSpPr>
            <a:spLocks noChangeShapeType="1"/>
          </p:cNvSpPr>
          <p:nvPr/>
        </p:nvSpPr>
        <p:spPr bwMode="auto">
          <a:xfrm>
            <a:off x="1803400" y="1409700"/>
            <a:ext cx="5956300" cy="26003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0" name="Line 70"/>
          <p:cNvSpPr>
            <a:spLocks noChangeShapeType="1"/>
          </p:cNvSpPr>
          <p:nvPr/>
        </p:nvSpPr>
        <p:spPr bwMode="auto">
          <a:xfrm flipH="1" flipV="1">
            <a:off x="2806700" y="3502025"/>
            <a:ext cx="176213" cy="2762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1" name="Line 71"/>
          <p:cNvSpPr>
            <a:spLocks noChangeShapeType="1"/>
          </p:cNvSpPr>
          <p:nvPr/>
        </p:nvSpPr>
        <p:spPr bwMode="auto">
          <a:xfrm flipH="1" flipV="1">
            <a:off x="3160713" y="3336925"/>
            <a:ext cx="176212" cy="27463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2" name="Line 72"/>
          <p:cNvSpPr>
            <a:spLocks noChangeShapeType="1"/>
          </p:cNvSpPr>
          <p:nvPr/>
        </p:nvSpPr>
        <p:spPr bwMode="auto">
          <a:xfrm flipH="1" flipV="1">
            <a:off x="4811713" y="4056063"/>
            <a:ext cx="176212" cy="2762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3" name="Line 73"/>
          <p:cNvSpPr>
            <a:spLocks noChangeShapeType="1"/>
          </p:cNvSpPr>
          <p:nvPr/>
        </p:nvSpPr>
        <p:spPr bwMode="auto">
          <a:xfrm flipH="1" flipV="1">
            <a:off x="5400675" y="3779838"/>
            <a:ext cx="176213" cy="27463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4" name="Line 74"/>
          <p:cNvSpPr>
            <a:spLocks noChangeShapeType="1"/>
          </p:cNvSpPr>
          <p:nvPr/>
        </p:nvSpPr>
        <p:spPr bwMode="auto">
          <a:xfrm flipV="1">
            <a:off x="1685925" y="2671763"/>
            <a:ext cx="177800" cy="1666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5" name="Line 75"/>
          <p:cNvSpPr>
            <a:spLocks noChangeShapeType="1"/>
          </p:cNvSpPr>
          <p:nvPr/>
        </p:nvSpPr>
        <p:spPr bwMode="auto">
          <a:xfrm flipV="1">
            <a:off x="5932488" y="3944938"/>
            <a:ext cx="176212" cy="1666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6" name="Line 76"/>
          <p:cNvSpPr>
            <a:spLocks noChangeShapeType="1"/>
          </p:cNvSpPr>
          <p:nvPr/>
        </p:nvSpPr>
        <p:spPr bwMode="auto">
          <a:xfrm flipV="1">
            <a:off x="3632200" y="3225800"/>
            <a:ext cx="117475" cy="3317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5167" name="Group 77"/>
          <p:cNvGrpSpPr>
            <a:grpSpLocks/>
          </p:cNvGrpSpPr>
          <p:nvPr/>
        </p:nvGrpSpPr>
        <p:grpSpPr bwMode="auto">
          <a:xfrm>
            <a:off x="4833938" y="1208088"/>
            <a:ext cx="979487" cy="106362"/>
            <a:chOff x="2976" y="868"/>
            <a:chExt cx="670" cy="88"/>
          </a:xfrm>
        </p:grpSpPr>
        <p:sp>
          <p:nvSpPr>
            <p:cNvPr id="5233" name="Oval 78"/>
            <p:cNvSpPr>
              <a:spLocks noChangeArrowheads="1"/>
            </p:cNvSpPr>
            <p:nvPr/>
          </p:nvSpPr>
          <p:spPr bwMode="auto">
            <a:xfrm>
              <a:off x="2976" y="868"/>
              <a:ext cx="421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4" name="Oval 79"/>
            <p:cNvSpPr>
              <a:spLocks noChangeArrowheads="1"/>
            </p:cNvSpPr>
            <p:nvPr/>
          </p:nvSpPr>
          <p:spPr bwMode="auto">
            <a:xfrm>
              <a:off x="3166" y="916"/>
              <a:ext cx="88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5" name="Freeform 80"/>
            <p:cNvSpPr>
              <a:spLocks/>
            </p:cNvSpPr>
            <p:nvPr/>
          </p:nvSpPr>
          <p:spPr bwMode="auto">
            <a:xfrm>
              <a:off x="3364" y="890"/>
              <a:ext cx="282" cy="52"/>
            </a:xfrm>
            <a:custGeom>
              <a:avLst/>
              <a:gdLst>
                <a:gd name="T0" fmla="*/ 0 w 318"/>
                <a:gd name="T1" fmla="*/ 45 h 52"/>
                <a:gd name="T2" fmla="*/ 4 w 318"/>
                <a:gd name="T3" fmla="*/ 0 h 52"/>
                <a:gd name="T4" fmla="*/ 5 w 318"/>
                <a:gd name="T5" fmla="*/ 45 h 52"/>
                <a:gd name="T6" fmla="*/ 9 w 318"/>
                <a:gd name="T7" fmla="*/ 45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52"/>
                <a:gd name="T14" fmla="*/ 318 w 318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52">
                  <a:moveTo>
                    <a:pt x="0" y="45"/>
                  </a:moveTo>
                  <a:cubicBezTo>
                    <a:pt x="53" y="22"/>
                    <a:pt x="106" y="0"/>
                    <a:pt x="136" y="0"/>
                  </a:cubicBezTo>
                  <a:cubicBezTo>
                    <a:pt x="166" y="0"/>
                    <a:pt x="152" y="38"/>
                    <a:pt x="182" y="45"/>
                  </a:cubicBezTo>
                  <a:cubicBezTo>
                    <a:pt x="212" y="52"/>
                    <a:pt x="295" y="45"/>
                    <a:pt x="318" y="45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168" name="Group 81"/>
          <p:cNvGrpSpPr>
            <a:grpSpLocks/>
          </p:cNvGrpSpPr>
          <p:nvPr/>
        </p:nvGrpSpPr>
        <p:grpSpPr bwMode="auto">
          <a:xfrm>
            <a:off x="5967413" y="1731963"/>
            <a:ext cx="966787" cy="114300"/>
            <a:chOff x="3751" y="1298"/>
            <a:chExt cx="661" cy="94"/>
          </a:xfrm>
        </p:grpSpPr>
        <p:sp>
          <p:nvSpPr>
            <p:cNvPr id="5230" name="Oval 82"/>
            <p:cNvSpPr>
              <a:spLocks noChangeArrowheads="1"/>
            </p:cNvSpPr>
            <p:nvPr/>
          </p:nvSpPr>
          <p:spPr bwMode="auto">
            <a:xfrm>
              <a:off x="3751" y="1304"/>
              <a:ext cx="421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1" name="Oval 83"/>
            <p:cNvSpPr>
              <a:spLocks noChangeArrowheads="1"/>
            </p:cNvSpPr>
            <p:nvPr/>
          </p:nvSpPr>
          <p:spPr bwMode="auto">
            <a:xfrm>
              <a:off x="3941" y="1352"/>
              <a:ext cx="88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2" name="Freeform 84"/>
            <p:cNvSpPr>
              <a:spLocks/>
            </p:cNvSpPr>
            <p:nvPr/>
          </p:nvSpPr>
          <p:spPr bwMode="auto">
            <a:xfrm>
              <a:off x="4130" y="1298"/>
              <a:ext cx="282" cy="52"/>
            </a:xfrm>
            <a:custGeom>
              <a:avLst/>
              <a:gdLst>
                <a:gd name="T0" fmla="*/ 0 w 318"/>
                <a:gd name="T1" fmla="*/ 45 h 52"/>
                <a:gd name="T2" fmla="*/ 4 w 318"/>
                <a:gd name="T3" fmla="*/ 0 h 52"/>
                <a:gd name="T4" fmla="*/ 5 w 318"/>
                <a:gd name="T5" fmla="*/ 45 h 52"/>
                <a:gd name="T6" fmla="*/ 9 w 318"/>
                <a:gd name="T7" fmla="*/ 45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52"/>
                <a:gd name="T14" fmla="*/ 318 w 318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52">
                  <a:moveTo>
                    <a:pt x="0" y="45"/>
                  </a:moveTo>
                  <a:cubicBezTo>
                    <a:pt x="53" y="22"/>
                    <a:pt x="106" y="0"/>
                    <a:pt x="136" y="0"/>
                  </a:cubicBezTo>
                  <a:cubicBezTo>
                    <a:pt x="166" y="0"/>
                    <a:pt x="152" y="38"/>
                    <a:pt x="182" y="45"/>
                  </a:cubicBezTo>
                  <a:cubicBezTo>
                    <a:pt x="212" y="52"/>
                    <a:pt x="295" y="45"/>
                    <a:pt x="318" y="45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169" name="Group 85"/>
          <p:cNvGrpSpPr>
            <a:grpSpLocks/>
          </p:cNvGrpSpPr>
          <p:nvPr/>
        </p:nvGrpSpPr>
        <p:grpSpPr bwMode="auto">
          <a:xfrm>
            <a:off x="2924175" y="1522413"/>
            <a:ext cx="963613" cy="122237"/>
            <a:chOff x="1670" y="1126"/>
            <a:chExt cx="659" cy="100"/>
          </a:xfrm>
        </p:grpSpPr>
        <p:sp>
          <p:nvSpPr>
            <p:cNvPr id="5226" name="Oval 86"/>
            <p:cNvSpPr>
              <a:spLocks noChangeArrowheads="1"/>
            </p:cNvSpPr>
            <p:nvPr/>
          </p:nvSpPr>
          <p:spPr bwMode="auto">
            <a:xfrm>
              <a:off x="1906" y="1138"/>
              <a:ext cx="423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grpSp>
          <p:nvGrpSpPr>
            <p:cNvPr id="5227" name="Group 87"/>
            <p:cNvGrpSpPr>
              <a:grpSpLocks/>
            </p:cNvGrpSpPr>
            <p:nvPr/>
          </p:nvGrpSpPr>
          <p:grpSpPr bwMode="auto">
            <a:xfrm>
              <a:off x="1670" y="1126"/>
              <a:ext cx="465" cy="52"/>
              <a:chOff x="1670" y="1126"/>
              <a:chExt cx="465" cy="52"/>
            </a:xfrm>
          </p:grpSpPr>
          <p:sp>
            <p:nvSpPr>
              <p:cNvPr id="5228" name="Oval 88"/>
              <p:cNvSpPr>
                <a:spLocks noChangeArrowheads="1"/>
              </p:cNvSpPr>
              <p:nvPr/>
            </p:nvSpPr>
            <p:spPr bwMode="auto">
              <a:xfrm>
                <a:off x="2050" y="1138"/>
                <a:ext cx="85" cy="40"/>
              </a:xfrm>
              <a:prstGeom prst="ellipse">
                <a:avLst/>
              </a:prstGeom>
              <a:solidFill>
                <a:srgbClr val="474747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29" name="Freeform 89"/>
              <p:cNvSpPr>
                <a:spLocks/>
              </p:cNvSpPr>
              <p:nvPr/>
            </p:nvSpPr>
            <p:spPr bwMode="auto">
              <a:xfrm>
                <a:off x="1670" y="1126"/>
                <a:ext cx="283" cy="52"/>
              </a:xfrm>
              <a:custGeom>
                <a:avLst/>
                <a:gdLst>
                  <a:gd name="T0" fmla="*/ 0 w 318"/>
                  <a:gd name="T1" fmla="*/ 45 h 52"/>
                  <a:gd name="T2" fmla="*/ 4 w 318"/>
                  <a:gd name="T3" fmla="*/ 0 h 52"/>
                  <a:gd name="T4" fmla="*/ 5 w 318"/>
                  <a:gd name="T5" fmla="*/ 45 h 52"/>
                  <a:gd name="T6" fmla="*/ 10 w 318"/>
                  <a:gd name="T7" fmla="*/ 45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8"/>
                  <a:gd name="T13" fmla="*/ 0 h 52"/>
                  <a:gd name="T14" fmla="*/ 318 w 318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8" h="52">
                    <a:moveTo>
                      <a:pt x="0" y="45"/>
                    </a:moveTo>
                    <a:cubicBezTo>
                      <a:pt x="53" y="22"/>
                      <a:pt x="106" y="0"/>
                      <a:pt x="136" y="0"/>
                    </a:cubicBezTo>
                    <a:cubicBezTo>
                      <a:pt x="166" y="0"/>
                      <a:pt x="152" y="38"/>
                      <a:pt x="182" y="45"/>
                    </a:cubicBezTo>
                    <a:cubicBezTo>
                      <a:pt x="212" y="52"/>
                      <a:pt x="295" y="45"/>
                      <a:pt x="318" y="45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171" name="Text Box 91"/>
          <p:cNvSpPr txBox="1">
            <a:spLocks noChangeArrowheads="1"/>
          </p:cNvSpPr>
          <p:nvPr/>
        </p:nvSpPr>
        <p:spPr bwMode="auto">
          <a:xfrm>
            <a:off x="3813175" y="5908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5172" name="AutoShape 92"/>
          <p:cNvSpPr>
            <a:spLocks/>
          </p:cNvSpPr>
          <p:nvPr/>
        </p:nvSpPr>
        <p:spPr bwMode="auto">
          <a:xfrm rot="-5404172">
            <a:off x="4778375" y="2397126"/>
            <a:ext cx="306387" cy="7237412"/>
          </a:xfrm>
          <a:prstGeom prst="leftBrace">
            <a:avLst>
              <a:gd name="adj1" fmla="val 19684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73" name="Text Box 93"/>
          <p:cNvSpPr txBox="1">
            <a:spLocks noChangeArrowheads="1"/>
          </p:cNvSpPr>
          <p:nvPr/>
        </p:nvSpPr>
        <p:spPr bwMode="auto">
          <a:xfrm>
            <a:off x="2305050" y="6215063"/>
            <a:ext cx="4722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66"/>
                </a:solidFill>
                <a:latin typeface="Arial" pitchFamily="34" charset="0"/>
              </a:rPr>
              <a:t>Susceptibility and resistance</a:t>
            </a:r>
          </a:p>
        </p:txBody>
      </p:sp>
      <p:grpSp>
        <p:nvGrpSpPr>
          <p:cNvPr id="5174" name="Group 94"/>
          <p:cNvGrpSpPr>
            <a:grpSpLocks/>
          </p:cNvGrpSpPr>
          <p:nvPr/>
        </p:nvGrpSpPr>
        <p:grpSpPr bwMode="auto">
          <a:xfrm rot="1870147">
            <a:off x="7562850" y="4800600"/>
            <a:ext cx="354013" cy="566738"/>
            <a:chOff x="4167" y="2112"/>
            <a:chExt cx="345" cy="528"/>
          </a:xfrm>
        </p:grpSpPr>
        <p:sp>
          <p:nvSpPr>
            <p:cNvPr id="5224" name="Oval 95"/>
            <p:cNvSpPr>
              <a:spLocks noChangeArrowheads="1"/>
            </p:cNvSpPr>
            <p:nvPr/>
          </p:nvSpPr>
          <p:spPr bwMode="auto">
            <a:xfrm>
              <a:off x="4167" y="2112"/>
              <a:ext cx="345" cy="528"/>
            </a:xfrm>
            <a:prstGeom prst="ellipse">
              <a:avLst/>
            </a:prstGeom>
            <a:solidFill>
              <a:srgbClr val="B83BD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25" name="Oval 96"/>
            <p:cNvSpPr>
              <a:spLocks noChangeArrowheads="1"/>
            </p:cNvSpPr>
            <p:nvPr/>
          </p:nvSpPr>
          <p:spPr bwMode="auto">
            <a:xfrm>
              <a:off x="4248" y="2184"/>
              <a:ext cx="192" cy="2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grpSp>
        <p:nvGrpSpPr>
          <p:cNvPr id="5175" name="Group 97"/>
          <p:cNvGrpSpPr>
            <a:grpSpLocks/>
          </p:cNvGrpSpPr>
          <p:nvPr/>
        </p:nvGrpSpPr>
        <p:grpSpPr bwMode="auto">
          <a:xfrm>
            <a:off x="6781800" y="3810000"/>
            <a:ext cx="552450" cy="530225"/>
            <a:chOff x="4164" y="2448"/>
            <a:chExt cx="297" cy="286"/>
          </a:xfrm>
        </p:grpSpPr>
        <p:grpSp>
          <p:nvGrpSpPr>
            <p:cNvPr id="5220" name="Group 98"/>
            <p:cNvGrpSpPr>
              <a:grpSpLocks/>
            </p:cNvGrpSpPr>
            <p:nvPr/>
          </p:nvGrpSpPr>
          <p:grpSpPr bwMode="auto">
            <a:xfrm>
              <a:off x="4164" y="2448"/>
              <a:ext cx="297" cy="286"/>
              <a:chOff x="3542" y="1968"/>
              <a:chExt cx="561" cy="587"/>
            </a:xfrm>
          </p:grpSpPr>
          <p:sp>
            <p:nvSpPr>
              <p:cNvPr id="5222" name="Oval 99"/>
              <p:cNvSpPr>
                <a:spLocks noChangeArrowheads="1"/>
              </p:cNvSpPr>
              <p:nvPr/>
            </p:nvSpPr>
            <p:spPr bwMode="auto">
              <a:xfrm>
                <a:off x="3542" y="1968"/>
                <a:ext cx="561" cy="587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23" name="Oval 100"/>
              <p:cNvSpPr>
                <a:spLocks noChangeArrowheads="1"/>
              </p:cNvSpPr>
              <p:nvPr/>
            </p:nvSpPr>
            <p:spPr bwMode="auto">
              <a:xfrm>
                <a:off x="3645" y="2044"/>
                <a:ext cx="387" cy="40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sp>
          <p:nvSpPr>
            <p:cNvPr id="5221" name="Text Box 101"/>
            <p:cNvSpPr txBox="1">
              <a:spLocks noChangeArrowheads="1"/>
            </p:cNvSpPr>
            <p:nvPr/>
          </p:nvSpPr>
          <p:spPr bwMode="auto">
            <a:xfrm>
              <a:off x="4212" y="2448"/>
              <a:ext cx="20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5176" name="Group 102"/>
          <p:cNvGrpSpPr>
            <a:grpSpLocks/>
          </p:cNvGrpSpPr>
          <p:nvPr/>
        </p:nvGrpSpPr>
        <p:grpSpPr bwMode="auto">
          <a:xfrm rot="-1434131">
            <a:off x="7639050" y="4191000"/>
            <a:ext cx="365125" cy="509588"/>
            <a:chOff x="4167" y="2112"/>
            <a:chExt cx="345" cy="528"/>
          </a:xfrm>
        </p:grpSpPr>
        <p:sp>
          <p:nvSpPr>
            <p:cNvPr id="5218" name="Oval 103"/>
            <p:cNvSpPr>
              <a:spLocks noChangeArrowheads="1"/>
            </p:cNvSpPr>
            <p:nvPr/>
          </p:nvSpPr>
          <p:spPr bwMode="auto">
            <a:xfrm>
              <a:off x="4167" y="2112"/>
              <a:ext cx="345" cy="528"/>
            </a:xfrm>
            <a:prstGeom prst="ellipse">
              <a:avLst/>
            </a:prstGeom>
            <a:solidFill>
              <a:srgbClr val="B83BD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19" name="Oval 104"/>
            <p:cNvSpPr>
              <a:spLocks noChangeArrowheads="1"/>
            </p:cNvSpPr>
            <p:nvPr/>
          </p:nvSpPr>
          <p:spPr bwMode="auto">
            <a:xfrm>
              <a:off x="4248" y="2184"/>
              <a:ext cx="192" cy="2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grpSp>
        <p:nvGrpSpPr>
          <p:cNvPr id="5177" name="Group 105"/>
          <p:cNvGrpSpPr>
            <a:grpSpLocks/>
          </p:cNvGrpSpPr>
          <p:nvPr/>
        </p:nvGrpSpPr>
        <p:grpSpPr bwMode="auto">
          <a:xfrm rot="-1434131">
            <a:off x="6953250" y="5105400"/>
            <a:ext cx="365125" cy="509588"/>
            <a:chOff x="4167" y="2112"/>
            <a:chExt cx="345" cy="528"/>
          </a:xfrm>
        </p:grpSpPr>
        <p:sp>
          <p:nvSpPr>
            <p:cNvPr id="5216" name="Oval 106"/>
            <p:cNvSpPr>
              <a:spLocks noChangeArrowheads="1"/>
            </p:cNvSpPr>
            <p:nvPr/>
          </p:nvSpPr>
          <p:spPr bwMode="auto">
            <a:xfrm>
              <a:off x="4167" y="2112"/>
              <a:ext cx="345" cy="528"/>
            </a:xfrm>
            <a:prstGeom prst="ellipse">
              <a:avLst/>
            </a:prstGeom>
            <a:solidFill>
              <a:srgbClr val="B83BD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17" name="Oval 107"/>
            <p:cNvSpPr>
              <a:spLocks noChangeArrowheads="1"/>
            </p:cNvSpPr>
            <p:nvPr/>
          </p:nvSpPr>
          <p:spPr bwMode="auto">
            <a:xfrm>
              <a:off x="4248" y="2184"/>
              <a:ext cx="192" cy="2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grpSp>
        <p:nvGrpSpPr>
          <p:cNvPr id="5178" name="Group 108"/>
          <p:cNvGrpSpPr>
            <a:grpSpLocks/>
          </p:cNvGrpSpPr>
          <p:nvPr/>
        </p:nvGrpSpPr>
        <p:grpSpPr bwMode="auto">
          <a:xfrm>
            <a:off x="8172450" y="4724400"/>
            <a:ext cx="412750" cy="520700"/>
            <a:chOff x="4272" y="2534"/>
            <a:chExt cx="407" cy="634"/>
          </a:xfrm>
        </p:grpSpPr>
        <p:grpSp>
          <p:nvGrpSpPr>
            <p:cNvPr id="5208" name="Group 109"/>
            <p:cNvGrpSpPr>
              <a:grpSpLocks/>
            </p:cNvGrpSpPr>
            <p:nvPr/>
          </p:nvGrpSpPr>
          <p:grpSpPr bwMode="auto">
            <a:xfrm>
              <a:off x="4272" y="2811"/>
              <a:ext cx="280" cy="357"/>
              <a:chOff x="559" y="1509"/>
              <a:chExt cx="283" cy="357"/>
            </a:xfrm>
          </p:grpSpPr>
          <p:sp>
            <p:nvSpPr>
              <p:cNvPr id="5213" name="Rectangle 110"/>
              <p:cNvSpPr>
                <a:spLocks noChangeArrowheads="1"/>
              </p:cNvSpPr>
              <p:nvPr/>
            </p:nvSpPr>
            <p:spPr bwMode="auto">
              <a:xfrm rot="-1320000">
                <a:off x="575" y="1509"/>
                <a:ext cx="55" cy="187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4" name="Rectangle 111"/>
              <p:cNvSpPr>
                <a:spLocks noChangeArrowheads="1"/>
              </p:cNvSpPr>
              <p:nvPr/>
            </p:nvSpPr>
            <p:spPr bwMode="auto">
              <a:xfrm rot="-10380000">
                <a:off x="559" y="1684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5" name="Rectangle 112"/>
              <p:cNvSpPr>
                <a:spLocks noChangeArrowheads="1"/>
              </p:cNvSpPr>
              <p:nvPr/>
            </p:nvSpPr>
            <p:spPr bwMode="auto">
              <a:xfrm rot="7800000">
                <a:off x="728" y="1625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grpSp>
          <p:nvGrpSpPr>
            <p:cNvPr id="5209" name="Group 113"/>
            <p:cNvGrpSpPr>
              <a:grpSpLocks/>
            </p:cNvGrpSpPr>
            <p:nvPr/>
          </p:nvGrpSpPr>
          <p:grpSpPr bwMode="auto">
            <a:xfrm>
              <a:off x="4454" y="2534"/>
              <a:ext cx="225" cy="338"/>
              <a:chOff x="743" y="1232"/>
              <a:chExt cx="227" cy="338"/>
            </a:xfrm>
          </p:grpSpPr>
          <p:sp>
            <p:nvSpPr>
              <p:cNvPr id="5210" name="Rectangle 114"/>
              <p:cNvSpPr>
                <a:spLocks noChangeArrowheads="1"/>
              </p:cNvSpPr>
              <p:nvPr/>
            </p:nvSpPr>
            <p:spPr bwMode="auto">
              <a:xfrm>
                <a:off x="828" y="1382"/>
                <a:ext cx="55" cy="188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1" name="Rectangle 115"/>
              <p:cNvSpPr>
                <a:spLocks noChangeArrowheads="1"/>
              </p:cNvSpPr>
              <p:nvPr/>
            </p:nvSpPr>
            <p:spPr bwMode="auto">
              <a:xfrm rot="1740000">
                <a:off x="924" y="1232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2" name="Rectangle 116"/>
              <p:cNvSpPr>
                <a:spLocks noChangeArrowheads="1"/>
              </p:cNvSpPr>
              <p:nvPr/>
            </p:nvSpPr>
            <p:spPr bwMode="auto">
              <a:xfrm rot="-1680000">
                <a:off x="743" y="1232"/>
                <a:ext cx="45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179" name="Group 117"/>
          <p:cNvGrpSpPr>
            <a:grpSpLocks/>
          </p:cNvGrpSpPr>
          <p:nvPr/>
        </p:nvGrpSpPr>
        <p:grpSpPr bwMode="auto">
          <a:xfrm rot="1882776">
            <a:off x="7791450" y="5334000"/>
            <a:ext cx="412750" cy="520700"/>
            <a:chOff x="4272" y="2534"/>
            <a:chExt cx="407" cy="634"/>
          </a:xfrm>
        </p:grpSpPr>
        <p:grpSp>
          <p:nvGrpSpPr>
            <p:cNvPr id="5200" name="Group 118"/>
            <p:cNvGrpSpPr>
              <a:grpSpLocks/>
            </p:cNvGrpSpPr>
            <p:nvPr/>
          </p:nvGrpSpPr>
          <p:grpSpPr bwMode="auto">
            <a:xfrm>
              <a:off x="4272" y="2811"/>
              <a:ext cx="280" cy="357"/>
              <a:chOff x="559" y="1509"/>
              <a:chExt cx="283" cy="357"/>
            </a:xfrm>
          </p:grpSpPr>
          <p:sp>
            <p:nvSpPr>
              <p:cNvPr id="5205" name="Rectangle 119"/>
              <p:cNvSpPr>
                <a:spLocks noChangeArrowheads="1"/>
              </p:cNvSpPr>
              <p:nvPr/>
            </p:nvSpPr>
            <p:spPr bwMode="auto">
              <a:xfrm rot="-1320000">
                <a:off x="575" y="1509"/>
                <a:ext cx="55" cy="187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6" name="Rectangle 120"/>
              <p:cNvSpPr>
                <a:spLocks noChangeArrowheads="1"/>
              </p:cNvSpPr>
              <p:nvPr/>
            </p:nvSpPr>
            <p:spPr bwMode="auto">
              <a:xfrm rot="-10380000">
                <a:off x="559" y="1684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7" name="Rectangle 121"/>
              <p:cNvSpPr>
                <a:spLocks noChangeArrowheads="1"/>
              </p:cNvSpPr>
              <p:nvPr/>
            </p:nvSpPr>
            <p:spPr bwMode="auto">
              <a:xfrm rot="7800000">
                <a:off x="728" y="1625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grpSp>
          <p:nvGrpSpPr>
            <p:cNvPr id="5201" name="Group 122"/>
            <p:cNvGrpSpPr>
              <a:grpSpLocks/>
            </p:cNvGrpSpPr>
            <p:nvPr/>
          </p:nvGrpSpPr>
          <p:grpSpPr bwMode="auto">
            <a:xfrm>
              <a:off x="4454" y="2534"/>
              <a:ext cx="225" cy="338"/>
              <a:chOff x="743" y="1232"/>
              <a:chExt cx="227" cy="338"/>
            </a:xfrm>
          </p:grpSpPr>
          <p:sp>
            <p:nvSpPr>
              <p:cNvPr id="5202" name="Rectangle 123"/>
              <p:cNvSpPr>
                <a:spLocks noChangeArrowheads="1"/>
              </p:cNvSpPr>
              <p:nvPr/>
            </p:nvSpPr>
            <p:spPr bwMode="auto">
              <a:xfrm>
                <a:off x="828" y="1382"/>
                <a:ext cx="55" cy="188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3" name="Rectangle 124"/>
              <p:cNvSpPr>
                <a:spLocks noChangeArrowheads="1"/>
              </p:cNvSpPr>
              <p:nvPr/>
            </p:nvSpPr>
            <p:spPr bwMode="auto">
              <a:xfrm rot="1740000">
                <a:off x="924" y="1232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4" name="Rectangle 125"/>
              <p:cNvSpPr>
                <a:spLocks noChangeArrowheads="1"/>
              </p:cNvSpPr>
              <p:nvPr/>
            </p:nvSpPr>
            <p:spPr bwMode="auto">
              <a:xfrm rot="-1680000">
                <a:off x="743" y="1232"/>
                <a:ext cx="45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180" name="Group 126"/>
          <p:cNvGrpSpPr>
            <a:grpSpLocks/>
          </p:cNvGrpSpPr>
          <p:nvPr/>
        </p:nvGrpSpPr>
        <p:grpSpPr bwMode="auto">
          <a:xfrm>
            <a:off x="6953250" y="4419600"/>
            <a:ext cx="533400" cy="530225"/>
            <a:chOff x="4164" y="2448"/>
            <a:chExt cx="297" cy="286"/>
          </a:xfrm>
        </p:grpSpPr>
        <p:grpSp>
          <p:nvGrpSpPr>
            <p:cNvPr id="5196" name="Group 127"/>
            <p:cNvGrpSpPr>
              <a:grpSpLocks/>
            </p:cNvGrpSpPr>
            <p:nvPr/>
          </p:nvGrpSpPr>
          <p:grpSpPr bwMode="auto">
            <a:xfrm>
              <a:off x="4164" y="2448"/>
              <a:ext cx="297" cy="286"/>
              <a:chOff x="3542" y="1968"/>
              <a:chExt cx="561" cy="587"/>
            </a:xfrm>
          </p:grpSpPr>
          <p:sp>
            <p:nvSpPr>
              <p:cNvPr id="5198" name="Oval 128"/>
              <p:cNvSpPr>
                <a:spLocks noChangeArrowheads="1"/>
              </p:cNvSpPr>
              <p:nvPr/>
            </p:nvSpPr>
            <p:spPr bwMode="auto">
              <a:xfrm>
                <a:off x="3542" y="1968"/>
                <a:ext cx="561" cy="587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199" name="Oval 129"/>
              <p:cNvSpPr>
                <a:spLocks noChangeArrowheads="1"/>
              </p:cNvSpPr>
              <p:nvPr/>
            </p:nvSpPr>
            <p:spPr bwMode="auto">
              <a:xfrm>
                <a:off x="3645" y="2044"/>
                <a:ext cx="387" cy="40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sp>
          <p:nvSpPr>
            <p:cNvPr id="5197" name="Text Box 130"/>
            <p:cNvSpPr txBox="1">
              <a:spLocks noChangeArrowheads="1"/>
            </p:cNvSpPr>
            <p:nvPr/>
          </p:nvSpPr>
          <p:spPr bwMode="auto">
            <a:xfrm>
              <a:off x="4212" y="2448"/>
              <a:ext cx="21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5181" name="Group 131"/>
          <p:cNvGrpSpPr>
            <a:grpSpLocks/>
          </p:cNvGrpSpPr>
          <p:nvPr/>
        </p:nvGrpSpPr>
        <p:grpSpPr bwMode="auto">
          <a:xfrm>
            <a:off x="6343650" y="4267200"/>
            <a:ext cx="533400" cy="609600"/>
            <a:chOff x="4164" y="2448"/>
            <a:chExt cx="297" cy="286"/>
          </a:xfrm>
        </p:grpSpPr>
        <p:grpSp>
          <p:nvGrpSpPr>
            <p:cNvPr id="5192" name="Group 132"/>
            <p:cNvGrpSpPr>
              <a:grpSpLocks/>
            </p:cNvGrpSpPr>
            <p:nvPr/>
          </p:nvGrpSpPr>
          <p:grpSpPr bwMode="auto">
            <a:xfrm>
              <a:off x="4164" y="2448"/>
              <a:ext cx="297" cy="286"/>
              <a:chOff x="3542" y="1968"/>
              <a:chExt cx="561" cy="587"/>
            </a:xfrm>
          </p:grpSpPr>
          <p:sp>
            <p:nvSpPr>
              <p:cNvPr id="5194" name="Oval 133"/>
              <p:cNvSpPr>
                <a:spLocks noChangeArrowheads="1"/>
              </p:cNvSpPr>
              <p:nvPr/>
            </p:nvSpPr>
            <p:spPr bwMode="auto">
              <a:xfrm>
                <a:off x="3542" y="1968"/>
                <a:ext cx="561" cy="587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195" name="Oval 134"/>
              <p:cNvSpPr>
                <a:spLocks noChangeArrowheads="1"/>
              </p:cNvSpPr>
              <p:nvPr/>
            </p:nvSpPr>
            <p:spPr bwMode="auto">
              <a:xfrm>
                <a:off x="3645" y="2044"/>
                <a:ext cx="387" cy="40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sp>
          <p:nvSpPr>
            <p:cNvPr id="5193" name="Text Box 135"/>
            <p:cNvSpPr txBox="1">
              <a:spLocks noChangeArrowheads="1"/>
            </p:cNvSpPr>
            <p:nvPr/>
          </p:nvSpPr>
          <p:spPr bwMode="auto">
            <a:xfrm>
              <a:off x="4212" y="2448"/>
              <a:ext cx="21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sp>
        <p:nvSpPr>
          <p:cNvPr id="5184" name="CaixaDeTexto 2"/>
          <p:cNvSpPr txBox="1">
            <a:spLocks noChangeArrowheads="1"/>
          </p:cNvSpPr>
          <p:nvPr/>
        </p:nvSpPr>
        <p:spPr bwMode="auto">
          <a:xfrm>
            <a:off x="2071688" y="5589588"/>
            <a:ext cx="2324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i="1">
                <a:solidFill>
                  <a:schemeClr val="accent2"/>
                </a:solidFill>
                <a:latin typeface="Times New Roman" pitchFamily="18" charset="0"/>
              </a:rPr>
              <a:t>Leishmania major</a:t>
            </a:r>
          </a:p>
        </p:txBody>
      </p:sp>
      <p:pic>
        <p:nvPicPr>
          <p:cNvPr id="5185" name="Picture 29" descr="C:\Users\ASUS\Documents\Hiro\Apresentacoes\EpidemiolLsh\Ve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400"/>
            <a:ext cx="11033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052513"/>
            <a:ext cx="9921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87" name="Group 85"/>
          <p:cNvGrpSpPr>
            <a:grpSpLocks/>
          </p:cNvGrpSpPr>
          <p:nvPr/>
        </p:nvGrpSpPr>
        <p:grpSpPr bwMode="auto">
          <a:xfrm>
            <a:off x="2339975" y="895350"/>
            <a:ext cx="963613" cy="122238"/>
            <a:chOff x="1670" y="1126"/>
            <a:chExt cx="659" cy="100"/>
          </a:xfrm>
        </p:grpSpPr>
        <p:sp>
          <p:nvSpPr>
            <p:cNvPr id="5188" name="Oval 86"/>
            <p:cNvSpPr>
              <a:spLocks noChangeArrowheads="1"/>
            </p:cNvSpPr>
            <p:nvPr/>
          </p:nvSpPr>
          <p:spPr bwMode="auto">
            <a:xfrm>
              <a:off x="1906" y="1138"/>
              <a:ext cx="423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grpSp>
          <p:nvGrpSpPr>
            <p:cNvPr id="5189" name="Group 87"/>
            <p:cNvGrpSpPr>
              <a:grpSpLocks/>
            </p:cNvGrpSpPr>
            <p:nvPr/>
          </p:nvGrpSpPr>
          <p:grpSpPr bwMode="auto">
            <a:xfrm>
              <a:off x="1670" y="1126"/>
              <a:ext cx="465" cy="52"/>
              <a:chOff x="1670" y="1126"/>
              <a:chExt cx="465" cy="52"/>
            </a:xfrm>
          </p:grpSpPr>
          <p:sp>
            <p:nvSpPr>
              <p:cNvPr id="5190" name="Oval 88"/>
              <p:cNvSpPr>
                <a:spLocks noChangeArrowheads="1"/>
              </p:cNvSpPr>
              <p:nvPr/>
            </p:nvSpPr>
            <p:spPr bwMode="auto">
              <a:xfrm>
                <a:off x="2050" y="1138"/>
                <a:ext cx="85" cy="40"/>
              </a:xfrm>
              <a:prstGeom prst="ellipse">
                <a:avLst/>
              </a:prstGeom>
              <a:solidFill>
                <a:srgbClr val="474747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191" name="Freeform 89"/>
              <p:cNvSpPr>
                <a:spLocks/>
              </p:cNvSpPr>
              <p:nvPr/>
            </p:nvSpPr>
            <p:spPr bwMode="auto">
              <a:xfrm>
                <a:off x="1670" y="1126"/>
                <a:ext cx="283" cy="52"/>
              </a:xfrm>
              <a:custGeom>
                <a:avLst/>
                <a:gdLst>
                  <a:gd name="T0" fmla="*/ 0 w 318"/>
                  <a:gd name="T1" fmla="*/ 45 h 52"/>
                  <a:gd name="T2" fmla="*/ 4 w 318"/>
                  <a:gd name="T3" fmla="*/ 0 h 52"/>
                  <a:gd name="T4" fmla="*/ 5 w 318"/>
                  <a:gd name="T5" fmla="*/ 45 h 52"/>
                  <a:gd name="T6" fmla="*/ 10 w 318"/>
                  <a:gd name="T7" fmla="*/ 45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8"/>
                  <a:gd name="T13" fmla="*/ 0 h 52"/>
                  <a:gd name="T14" fmla="*/ 318 w 318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8" h="52">
                    <a:moveTo>
                      <a:pt x="0" y="45"/>
                    </a:moveTo>
                    <a:cubicBezTo>
                      <a:pt x="53" y="22"/>
                      <a:pt x="106" y="0"/>
                      <a:pt x="136" y="0"/>
                    </a:cubicBezTo>
                    <a:cubicBezTo>
                      <a:pt x="166" y="0"/>
                      <a:pt x="152" y="38"/>
                      <a:pt x="182" y="45"/>
                    </a:cubicBezTo>
                    <a:cubicBezTo>
                      <a:pt x="212" y="52"/>
                      <a:pt x="295" y="45"/>
                      <a:pt x="318" y="45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2819400" y="2162944"/>
            <a:ext cx="14478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8" name="Rectangle 78"/>
          <p:cNvSpPr>
            <a:spLocks noChangeArrowheads="1"/>
          </p:cNvSpPr>
          <p:nvPr/>
        </p:nvSpPr>
        <p:spPr bwMode="auto">
          <a:xfrm>
            <a:off x="3048000" y="2239144"/>
            <a:ext cx="993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800" b="1" dirty="0">
                <a:solidFill>
                  <a:srgbClr val="FF0000"/>
                </a:solidFill>
                <a:latin typeface="Arial" panose="020B0604020202020204" pitchFamily="34" charset="0"/>
                <a:ea typeface="?? ?????" charset="-128"/>
              </a:rPr>
              <a:t>IGF-I</a:t>
            </a:r>
          </a:p>
        </p:txBody>
      </p:sp>
      <p:sp>
        <p:nvSpPr>
          <p:cNvPr id="139" name="Oval 2"/>
          <p:cNvSpPr>
            <a:spLocks noChangeArrowheads="1"/>
          </p:cNvSpPr>
          <p:nvPr/>
        </p:nvSpPr>
        <p:spPr bwMode="auto">
          <a:xfrm>
            <a:off x="6948264" y="578768"/>
            <a:ext cx="14478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0" name="Rectangle 78"/>
          <p:cNvSpPr>
            <a:spLocks noChangeArrowheads="1"/>
          </p:cNvSpPr>
          <p:nvPr/>
        </p:nvSpPr>
        <p:spPr bwMode="auto">
          <a:xfrm>
            <a:off x="7176864" y="654968"/>
            <a:ext cx="993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800" b="1" dirty="0">
                <a:solidFill>
                  <a:srgbClr val="FF0000"/>
                </a:solidFill>
                <a:latin typeface="Arial" panose="020B0604020202020204" pitchFamily="34" charset="0"/>
                <a:ea typeface="?? ?????" charset="-128"/>
              </a:rPr>
              <a:t>IGF-I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54B867E-A1B6-4542-90B9-7D036E1C0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4"/>
    </mc:Choice>
    <mc:Fallback xmlns="">
      <p:transition spd="slow" advTm="2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2060"/>
                </a:solidFill>
              </a:rPr>
              <a:t>Pesquisa translacional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/>
              <a:t>Pesquisa que tem seu início na ciência básica e sua conclusão na aplicação prática do conhecimento apreendido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Nas parasitoses, para encontro de soluções, de novas alternativas para o controle e tratamento, a pesquisa translacional é fundamental e, principalmente, o estudo da patogenia.   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2FC373C6-C29A-4691-A869-23A11A82B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7"/>
    </mc:Choice>
    <mc:Fallback xmlns="">
      <p:transition spd="slow" advTm="4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307138" y="207963"/>
            <a:ext cx="87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PMN</a:t>
            </a:r>
          </a:p>
        </p:txBody>
      </p:sp>
      <p:grpSp>
        <p:nvGrpSpPr>
          <p:cNvPr id="5123" name="Group 5"/>
          <p:cNvGrpSpPr>
            <a:grpSpLocks/>
          </p:cNvGrpSpPr>
          <p:nvPr/>
        </p:nvGrpSpPr>
        <p:grpSpPr bwMode="auto">
          <a:xfrm>
            <a:off x="5375275" y="387350"/>
            <a:ext cx="788988" cy="477838"/>
            <a:chOff x="3613" y="185"/>
            <a:chExt cx="480" cy="392"/>
          </a:xfrm>
        </p:grpSpPr>
        <p:sp>
          <p:nvSpPr>
            <p:cNvPr id="5253" name="Oval 6"/>
            <p:cNvSpPr>
              <a:spLocks noChangeArrowheads="1"/>
            </p:cNvSpPr>
            <p:nvPr/>
          </p:nvSpPr>
          <p:spPr bwMode="auto">
            <a:xfrm>
              <a:off x="3613" y="185"/>
              <a:ext cx="480" cy="3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grpSp>
          <p:nvGrpSpPr>
            <p:cNvPr id="5254" name="Group 7"/>
            <p:cNvGrpSpPr>
              <a:grpSpLocks/>
            </p:cNvGrpSpPr>
            <p:nvPr/>
          </p:nvGrpSpPr>
          <p:grpSpPr bwMode="auto">
            <a:xfrm>
              <a:off x="3769" y="270"/>
              <a:ext cx="193" cy="228"/>
              <a:chOff x="3769" y="270"/>
              <a:chExt cx="193" cy="228"/>
            </a:xfrm>
          </p:grpSpPr>
          <p:sp>
            <p:nvSpPr>
              <p:cNvPr id="5255" name="Freeform 8"/>
              <p:cNvSpPr>
                <a:spLocks/>
              </p:cNvSpPr>
              <p:nvPr/>
            </p:nvSpPr>
            <p:spPr bwMode="auto">
              <a:xfrm>
                <a:off x="3819" y="270"/>
                <a:ext cx="143" cy="63"/>
              </a:xfrm>
              <a:custGeom>
                <a:avLst/>
                <a:gdLst>
                  <a:gd name="T0" fmla="*/ 76 w 143"/>
                  <a:gd name="T1" fmla="*/ 4 h 63"/>
                  <a:gd name="T2" fmla="*/ 86 w 143"/>
                  <a:gd name="T3" fmla="*/ 0 h 63"/>
                  <a:gd name="T4" fmla="*/ 98 w 143"/>
                  <a:gd name="T5" fmla="*/ 0 h 63"/>
                  <a:gd name="T6" fmla="*/ 106 w 143"/>
                  <a:gd name="T7" fmla="*/ 0 h 63"/>
                  <a:gd name="T8" fmla="*/ 115 w 143"/>
                  <a:gd name="T9" fmla="*/ 0 h 63"/>
                  <a:gd name="T10" fmla="*/ 124 w 143"/>
                  <a:gd name="T11" fmla="*/ 5 h 63"/>
                  <a:gd name="T12" fmla="*/ 133 w 143"/>
                  <a:gd name="T13" fmla="*/ 11 h 63"/>
                  <a:gd name="T14" fmla="*/ 136 w 143"/>
                  <a:gd name="T15" fmla="*/ 19 h 63"/>
                  <a:gd name="T16" fmla="*/ 142 w 143"/>
                  <a:gd name="T17" fmla="*/ 27 h 63"/>
                  <a:gd name="T18" fmla="*/ 142 w 143"/>
                  <a:gd name="T19" fmla="*/ 35 h 63"/>
                  <a:gd name="T20" fmla="*/ 142 w 143"/>
                  <a:gd name="T21" fmla="*/ 43 h 63"/>
                  <a:gd name="T22" fmla="*/ 142 w 143"/>
                  <a:gd name="T23" fmla="*/ 51 h 63"/>
                  <a:gd name="T24" fmla="*/ 130 w 143"/>
                  <a:gd name="T25" fmla="*/ 56 h 63"/>
                  <a:gd name="T26" fmla="*/ 121 w 143"/>
                  <a:gd name="T27" fmla="*/ 59 h 63"/>
                  <a:gd name="T28" fmla="*/ 112 w 143"/>
                  <a:gd name="T29" fmla="*/ 59 h 63"/>
                  <a:gd name="T30" fmla="*/ 104 w 143"/>
                  <a:gd name="T31" fmla="*/ 59 h 63"/>
                  <a:gd name="T32" fmla="*/ 94 w 143"/>
                  <a:gd name="T33" fmla="*/ 59 h 63"/>
                  <a:gd name="T34" fmla="*/ 82 w 143"/>
                  <a:gd name="T35" fmla="*/ 59 h 63"/>
                  <a:gd name="T36" fmla="*/ 74 w 143"/>
                  <a:gd name="T37" fmla="*/ 59 h 63"/>
                  <a:gd name="T38" fmla="*/ 65 w 143"/>
                  <a:gd name="T39" fmla="*/ 62 h 63"/>
                  <a:gd name="T40" fmla="*/ 53 w 143"/>
                  <a:gd name="T41" fmla="*/ 62 h 63"/>
                  <a:gd name="T42" fmla="*/ 44 w 143"/>
                  <a:gd name="T43" fmla="*/ 62 h 63"/>
                  <a:gd name="T44" fmla="*/ 35 w 143"/>
                  <a:gd name="T45" fmla="*/ 62 h 63"/>
                  <a:gd name="T46" fmla="*/ 26 w 143"/>
                  <a:gd name="T47" fmla="*/ 62 h 63"/>
                  <a:gd name="T48" fmla="*/ 17 w 143"/>
                  <a:gd name="T49" fmla="*/ 62 h 63"/>
                  <a:gd name="T50" fmla="*/ 9 w 143"/>
                  <a:gd name="T51" fmla="*/ 62 h 63"/>
                  <a:gd name="T52" fmla="*/ 2 w 143"/>
                  <a:gd name="T53" fmla="*/ 54 h 63"/>
                  <a:gd name="T54" fmla="*/ 0 w 143"/>
                  <a:gd name="T55" fmla="*/ 46 h 63"/>
                  <a:gd name="T56" fmla="*/ 0 w 143"/>
                  <a:gd name="T57" fmla="*/ 38 h 63"/>
                  <a:gd name="T58" fmla="*/ 0 w 143"/>
                  <a:gd name="T59" fmla="*/ 29 h 63"/>
                  <a:gd name="T60" fmla="*/ 0 w 143"/>
                  <a:gd name="T61" fmla="*/ 21 h 63"/>
                  <a:gd name="T62" fmla="*/ 9 w 143"/>
                  <a:gd name="T63" fmla="*/ 21 h 63"/>
                  <a:gd name="T64" fmla="*/ 17 w 143"/>
                  <a:gd name="T65" fmla="*/ 21 h 63"/>
                  <a:gd name="T66" fmla="*/ 26 w 143"/>
                  <a:gd name="T67" fmla="*/ 21 h 63"/>
                  <a:gd name="T68" fmla="*/ 50 w 143"/>
                  <a:gd name="T69" fmla="*/ 21 h 63"/>
                  <a:gd name="T70" fmla="*/ 53 w 143"/>
                  <a:gd name="T71" fmla="*/ 13 h 63"/>
                  <a:gd name="T72" fmla="*/ 62 w 143"/>
                  <a:gd name="T73" fmla="*/ 11 h 63"/>
                  <a:gd name="T74" fmla="*/ 71 w 143"/>
                  <a:gd name="T75" fmla="*/ 11 h 63"/>
                  <a:gd name="T76" fmla="*/ 76 w 143"/>
                  <a:gd name="T77" fmla="*/ 4 h 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3"/>
                  <a:gd name="T118" fmla="*/ 0 h 63"/>
                  <a:gd name="T119" fmla="*/ 143 w 143"/>
                  <a:gd name="T120" fmla="*/ 63 h 6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3" h="63">
                    <a:moveTo>
                      <a:pt x="76" y="4"/>
                    </a:moveTo>
                    <a:lnTo>
                      <a:pt x="86" y="0"/>
                    </a:lnTo>
                    <a:lnTo>
                      <a:pt x="98" y="0"/>
                    </a:lnTo>
                    <a:lnTo>
                      <a:pt x="106" y="0"/>
                    </a:lnTo>
                    <a:lnTo>
                      <a:pt x="115" y="0"/>
                    </a:lnTo>
                    <a:lnTo>
                      <a:pt x="124" y="5"/>
                    </a:lnTo>
                    <a:lnTo>
                      <a:pt x="133" y="11"/>
                    </a:lnTo>
                    <a:lnTo>
                      <a:pt x="136" y="19"/>
                    </a:lnTo>
                    <a:lnTo>
                      <a:pt x="142" y="27"/>
                    </a:lnTo>
                    <a:lnTo>
                      <a:pt x="142" y="35"/>
                    </a:lnTo>
                    <a:lnTo>
                      <a:pt x="142" y="43"/>
                    </a:lnTo>
                    <a:lnTo>
                      <a:pt x="142" y="51"/>
                    </a:lnTo>
                    <a:lnTo>
                      <a:pt x="130" y="56"/>
                    </a:lnTo>
                    <a:lnTo>
                      <a:pt x="121" y="59"/>
                    </a:lnTo>
                    <a:lnTo>
                      <a:pt x="112" y="59"/>
                    </a:lnTo>
                    <a:lnTo>
                      <a:pt x="104" y="59"/>
                    </a:lnTo>
                    <a:lnTo>
                      <a:pt x="94" y="59"/>
                    </a:lnTo>
                    <a:lnTo>
                      <a:pt x="82" y="59"/>
                    </a:lnTo>
                    <a:lnTo>
                      <a:pt x="74" y="59"/>
                    </a:lnTo>
                    <a:lnTo>
                      <a:pt x="65" y="62"/>
                    </a:lnTo>
                    <a:lnTo>
                      <a:pt x="53" y="62"/>
                    </a:lnTo>
                    <a:lnTo>
                      <a:pt x="44" y="62"/>
                    </a:lnTo>
                    <a:lnTo>
                      <a:pt x="35" y="62"/>
                    </a:lnTo>
                    <a:lnTo>
                      <a:pt x="26" y="62"/>
                    </a:lnTo>
                    <a:lnTo>
                      <a:pt x="17" y="62"/>
                    </a:lnTo>
                    <a:lnTo>
                      <a:pt x="9" y="62"/>
                    </a:lnTo>
                    <a:lnTo>
                      <a:pt x="2" y="54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9" y="21"/>
                    </a:lnTo>
                    <a:lnTo>
                      <a:pt x="17" y="21"/>
                    </a:lnTo>
                    <a:lnTo>
                      <a:pt x="26" y="21"/>
                    </a:lnTo>
                    <a:lnTo>
                      <a:pt x="50" y="21"/>
                    </a:lnTo>
                    <a:lnTo>
                      <a:pt x="53" y="13"/>
                    </a:lnTo>
                    <a:lnTo>
                      <a:pt x="62" y="11"/>
                    </a:lnTo>
                    <a:lnTo>
                      <a:pt x="71" y="11"/>
                    </a:lnTo>
                    <a:lnTo>
                      <a:pt x="76" y="4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6" name="Freeform 9"/>
              <p:cNvSpPr>
                <a:spLocks/>
              </p:cNvSpPr>
              <p:nvPr/>
            </p:nvSpPr>
            <p:spPr bwMode="auto">
              <a:xfrm>
                <a:off x="3825" y="402"/>
                <a:ext cx="31" cy="75"/>
              </a:xfrm>
              <a:custGeom>
                <a:avLst/>
                <a:gdLst>
                  <a:gd name="T0" fmla="*/ 16 w 31"/>
                  <a:gd name="T1" fmla="*/ 74 h 75"/>
                  <a:gd name="T2" fmla="*/ 18 w 31"/>
                  <a:gd name="T3" fmla="*/ 66 h 75"/>
                  <a:gd name="T4" fmla="*/ 21 w 31"/>
                  <a:gd name="T5" fmla="*/ 55 h 75"/>
                  <a:gd name="T6" fmla="*/ 27 w 31"/>
                  <a:gd name="T7" fmla="*/ 44 h 75"/>
                  <a:gd name="T8" fmla="*/ 27 w 31"/>
                  <a:gd name="T9" fmla="*/ 35 h 75"/>
                  <a:gd name="T10" fmla="*/ 27 w 31"/>
                  <a:gd name="T11" fmla="*/ 27 h 75"/>
                  <a:gd name="T12" fmla="*/ 30 w 31"/>
                  <a:gd name="T13" fmla="*/ 17 h 75"/>
                  <a:gd name="T14" fmla="*/ 30 w 31"/>
                  <a:gd name="T15" fmla="*/ 8 h 75"/>
                  <a:gd name="T16" fmla="*/ 30 w 31"/>
                  <a:gd name="T17" fmla="*/ 0 h 75"/>
                  <a:gd name="T18" fmla="*/ 21 w 31"/>
                  <a:gd name="T19" fmla="*/ 0 h 75"/>
                  <a:gd name="T20" fmla="*/ 13 w 31"/>
                  <a:gd name="T21" fmla="*/ 0 h 75"/>
                  <a:gd name="T22" fmla="*/ 3 w 31"/>
                  <a:gd name="T23" fmla="*/ 0 h 75"/>
                  <a:gd name="T24" fmla="*/ 0 w 31"/>
                  <a:gd name="T25" fmla="*/ 8 h 75"/>
                  <a:gd name="T26" fmla="*/ 0 w 31"/>
                  <a:gd name="T27" fmla="*/ 17 h 75"/>
                  <a:gd name="T28" fmla="*/ 0 w 31"/>
                  <a:gd name="T29" fmla="*/ 25 h 75"/>
                  <a:gd name="T30" fmla="*/ 0 w 31"/>
                  <a:gd name="T31" fmla="*/ 33 h 75"/>
                  <a:gd name="T32" fmla="*/ 9 w 31"/>
                  <a:gd name="T33" fmla="*/ 33 h 75"/>
                  <a:gd name="T34" fmla="*/ 13 w 31"/>
                  <a:gd name="T35" fmla="*/ 41 h 75"/>
                  <a:gd name="T36" fmla="*/ 16 w 31"/>
                  <a:gd name="T37" fmla="*/ 41 h 75"/>
                  <a:gd name="T38" fmla="*/ 13 w 31"/>
                  <a:gd name="T39" fmla="*/ 49 h 75"/>
                  <a:gd name="T40" fmla="*/ 15 w 31"/>
                  <a:gd name="T41" fmla="*/ 58 h 75"/>
                  <a:gd name="T42" fmla="*/ 16 w 31"/>
                  <a:gd name="T43" fmla="*/ 74 h 7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75"/>
                  <a:gd name="T68" fmla="*/ 31 w 31"/>
                  <a:gd name="T69" fmla="*/ 75 h 7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75">
                    <a:moveTo>
                      <a:pt x="16" y="74"/>
                    </a:moveTo>
                    <a:lnTo>
                      <a:pt x="18" y="66"/>
                    </a:lnTo>
                    <a:lnTo>
                      <a:pt x="21" y="55"/>
                    </a:lnTo>
                    <a:lnTo>
                      <a:pt x="27" y="44"/>
                    </a:lnTo>
                    <a:lnTo>
                      <a:pt x="27" y="35"/>
                    </a:lnTo>
                    <a:lnTo>
                      <a:pt x="27" y="27"/>
                    </a:lnTo>
                    <a:lnTo>
                      <a:pt x="30" y="17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9" y="33"/>
                    </a:lnTo>
                    <a:lnTo>
                      <a:pt x="13" y="41"/>
                    </a:lnTo>
                    <a:lnTo>
                      <a:pt x="16" y="41"/>
                    </a:lnTo>
                    <a:lnTo>
                      <a:pt x="13" y="49"/>
                    </a:lnTo>
                    <a:lnTo>
                      <a:pt x="15" y="58"/>
                    </a:lnTo>
                    <a:lnTo>
                      <a:pt x="16" y="74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7" name="Freeform 10"/>
              <p:cNvSpPr>
                <a:spLocks/>
              </p:cNvSpPr>
              <p:nvPr/>
            </p:nvSpPr>
            <p:spPr bwMode="auto">
              <a:xfrm>
                <a:off x="3769" y="358"/>
                <a:ext cx="84" cy="70"/>
              </a:xfrm>
              <a:custGeom>
                <a:avLst/>
                <a:gdLst>
                  <a:gd name="T0" fmla="*/ 55 w 84"/>
                  <a:gd name="T1" fmla="*/ 69 h 70"/>
                  <a:gd name="T2" fmla="*/ 65 w 84"/>
                  <a:gd name="T3" fmla="*/ 68 h 70"/>
                  <a:gd name="T4" fmla="*/ 74 w 84"/>
                  <a:gd name="T5" fmla="*/ 62 h 70"/>
                  <a:gd name="T6" fmla="*/ 83 w 84"/>
                  <a:gd name="T7" fmla="*/ 54 h 70"/>
                  <a:gd name="T8" fmla="*/ 83 w 84"/>
                  <a:gd name="T9" fmla="*/ 46 h 70"/>
                  <a:gd name="T10" fmla="*/ 83 w 84"/>
                  <a:gd name="T11" fmla="*/ 38 h 70"/>
                  <a:gd name="T12" fmla="*/ 83 w 84"/>
                  <a:gd name="T13" fmla="*/ 27 h 70"/>
                  <a:gd name="T14" fmla="*/ 83 w 84"/>
                  <a:gd name="T15" fmla="*/ 16 h 70"/>
                  <a:gd name="T16" fmla="*/ 78 w 84"/>
                  <a:gd name="T17" fmla="*/ 8 h 70"/>
                  <a:gd name="T18" fmla="*/ 65 w 84"/>
                  <a:gd name="T19" fmla="*/ 2 h 70"/>
                  <a:gd name="T20" fmla="*/ 53 w 84"/>
                  <a:gd name="T21" fmla="*/ 0 h 70"/>
                  <a:gd name="T22" fmla="*/ 42 w 84"/>
                  <a:gd name="T23" fmla="*/ 0 h 70"/>
                  <a:gd name="T24" fmla="*/ 33 w 84"/>
                  <a:gd name="T25" fmla="*/ 0 h 70"/>
                  <a:gd name="T26" fmla="*/ 23 w 84"/>
                  <a:gd name="T27" fmla="*/ 0 h 70"/>
                  <a:gd name="T28" fmla="*/ 15 w 84"/>
                  <a:gd name="T29" fmla="*/ 0 h 70"/>
                  <a:gd name="T30" fmla="*/ 12 w 84"/>
                  <a:gd name="T31" fmla="*/ 8 h 70"/>
                  <a:gd name="T32" fmla="*/ 6 w 84"/>
                  <a:gd name="T33" fmla="*/ 16 h 70"/>
                  <a:gd name="T34" fmla="*/ 3 w 84"/>
                  <a:gd name="T35" fmla="*/ 24 h 70"/>
                  <a:gd name="T36" fmla="*/ 0 w 84"/>
                  <a:gd name="T37" fmla="*/ 32 h 70"/>
                  <a:gd name="T38" fmla="*/ 0 w 84"/>
                  <a:gd name="T39" fmla="*/ 41 h 70"/>
                  <a:gd name="T40" fmla="*/ 0 w 84"/>
                  <a:gd name="T41" fmla="*/ 48 h 70"/>
                  <a:gd name="T42" fmla="*/ 6 w 84"/>
                  <a:gd name="T43" fmla="*/ 56 h 70"/>
                  <a:gd name="T44" fmla="*/ 15 w 84"/>
                  <a:gd name="T45" fmla="*/ 59 h 70"/>
                  <a:gd name="T46" fmla="*/ 23 w 84"/>
                  <a:gd name="T47" fmla="*/ 59 h 70"/>
                  <a:gd name="T48" fmla="*/ 33 w 84"/>
                  <a:gd name="T49" fmla="*/ 59 h 70"/>
                  <a:gd name="T50" fmla="*/ 45 w 84"/>
                  <a:gd name="T51" fmla="*/ 59 h 70"/>
                  <a:gd name="T52" fmla="*/ 53 w 84"/>
                  <a:gd name="T53" fmla="*/ 59 h 70"/>
                  <a:gd name="T54" fmla="*/ 63 w 84"/>
                  <a:gd name="T55" fmla="*/ 59 h 70"/>
                  <a:gd name="T56" fmla="*/ 55 w 84"/>
                  <a:gd name="T57" fmla="*/ 69 h 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4"/>
                  <a:gd name="T88" fmla="*/ 0 h 70"/>
                  <a:gd name="T89" fmla="*/ 84 w 84"/>
                  <a:gd name="T90" fmla="*/ 70 h 7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4" h="70">
                    <a:moveTo>
                      <a:pt x="55" y="69"/>
                    </a:moveTo>
                    <a:lnTo>
                      <a:pt x="65" y="68"/>
                    </a:lnTo>
                    <a:lnTo>
                      <a:pt x="74" y="62"/>
                    </a:lnTo>
                    <a:lnTo>
                      <a:pt x="83" y="54"/>
                    </a:lnTo>
                    <a:lnTo>
                      <a:pt x="83" y="46"/>
                    </a:lnTo>
                    <a:lnTo>
                      <a:pt x="83" y="38"/>
                    </a:lnTo>
                    <a:lnTo>
                      <a:pt x="83" y="27"/>
                    </a:lnTo>
                    <a:lnTo>
                      <a:pt x="83" y="16"/>
                    </a:lnTo>
                    <a:lnTo>
                      <a:pt x="78" y="8"/>
                    </a:lnTo>
                    <a:lnTo>
                      <a:pt x="65" y="2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12" y="8"/>
                    </a:lnTo>
                    <a:lnTo>
                      <a:pt x="6" y="16"/>
                    </a:lnTo>
                    <a:lnTo>
                      <a:pt x="3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6" y="56"/>
                    </a:lnTo>
                    <a:lnTo>
                      <a:pt x="15" y="59"/>
                    </a:lnTo>
                    <a:lnTo>
                      <a:pt x="23" y="59"/>
                    </a:lnTo>
                    <a:lnTo>
                      <a:pt x="33" y="59"/>
                    </a:lnTo>
                    <a:lnTo>
                      <a:pt x="45" y="59"/>
                    </a:lnTo>
                    <a:lnTo>
                      <a:pt x="53" y="59"/>
                    </a:lnTo>
                    <a:lnTo>
                      <a:pt x="63" y="59"/>
                    </a:lnTo>
                    <a:lnTo>
                      <a:pt x="55" y="69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8" name="Freeform 11"/>
              <p:cNvSpPr>
                <a:spLocks/>
              </p:cNvSpPr>
              <p:nvPr/>
            </p:nvSpPr>
            <p:spPr bwMode="auto">
              <a:xfrm>
                <a:off x="3825" y="320"/>
                <a:ext cx="31" cy="74"/>
              </a:xfrm>
              <a:custGeom>
                <a:avLst/>
                <a:gdLst>
                  <a:gd name="T0" fmla="*/ 16 w 31"/>
                  <a:gd name="T1" fmla="*/ 73 h 74"/>
                  <a:gd name="T2" fmla="*/ 18 w 31"/>
                  <a:gd name="T3" fmla="*/ 65 h 74"/>
                  <a:gd name="T4" fmla="*/ 21 w 31"/>
                  <a:gd name="T5" fmla="*/ 54 h 74"/>
                  <a:gd name="T6" fmla="*/ 27 w 31"/>
                  <a:gd name="T7" fmla="*/ 43 h 74"/>
                  <a:gd name="T8" fmla="*/ 27 w 31"/>
                  <a:gd name="T9" fmla="*/ 35 h 74"/>
                  <a:gd name="T10" fmla="*/ 27 w 31"/>
                  <a:gd name="T11" fmla="*/ 27 h 74"/>
                  <a:gd name="T12" fmla="*/ 30 w 31"/>
                  <a:gd name="T13" fmla="*/ 16 h 74"/>
                  <a:gd name="T14" fmla="*/ 30 w 31"/>
                  <a:gd name="T15" fmla="*/ 8 h 74"/>
                  <a:gd name="T16" fmla="*/ 30 w 31"/>
                  <a:gd name="T17" fmla="*/ 0 h 74"/>
                  <a:gd name="T18" fmla="*/ 21 w 31"/>
                  <a:gd name="T19" fmla="*/ 0 h 74"/>
                  <a:gd name="T20" fmla="*/ 13 w 31"/>
                  <a:gd name="T21" fmla="*/ 0 h 74"/>
                  <a:gd name="T22" fmla="*/ 3 w 31"/>
                  <a:gd name="T23" fmla="*/ 0 h 74"/>
                  <a:gd name="T24" fmla="*/ 0 w 31"/>
                  <a:gd name="T25" fmla="*/ 8 h 74"/>
                  <a:gd name="T26" fmla="*/ 0 w 31"/>
                  <a:gd name="T27" fmla="*/ 16 h 74"/>
                  <a:gd name="T28" fmla="*/ 0 w 31"/>
                  <a:gd name="T29" fmla="*/ 24 h 74"/>
                  <a:gd name="T30" fmla="*/ 0 w 31"/>
                  <a:gd name="T31" fmla="*/ 32 h 74"/>
                  <a:gd name="T32" fmla="*/ 9 w 31"/>
                  <a:gd name="T33" fmla="*/ 32 h 74"/>
                  <a:gd name="T34" fmla="*/ 13 w 31"/>
                  <a:gd name="T35" fmla="*/ 40 h 74"/>
                  <a:gd name="T36" fmla="*/ 16 w 31"/>
                  <a:gd name="T37" fmla="*/ 40 h 74"/>
                  <a:gd name="T38" fmla="*/ 13 w 31"/>
                  <a:gd name="T39" fmla="*/ 48 h 74"/>
                  <a:gd name="T40" fmla="*/ 15 w 31"/>
                  <a:gd name="T41" fmla="*/ 57 h 74"/>
                  <a:gd name="T42" fmla="*/ 16 w 31"/>
                  <a:gd name="T43" fmla="*/ 73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74"/>
                  <a:gd name="T68" fmla="*/ 31 w 31"/>
                  <a:gd name="T69" fmla="*/ 74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74">
                    <a:moveTo>
                      <a:pt x="16" y="73"/>
                    </a:moveTo>
                    <a:lnTo>
                      <a:pt x="18" y="65"/>
                    </a:lnTo>
                    <a:lnTo>
                      <a:pt x="21" y="54"/>
                    </a:lnTo>
                    <a:lnTo>
                      <a:pt x="27" y="43"/>
                    </a:lnTo>
                    <a:lnTo>
                      <a:pt x="27" y="35"/>
                    </a:lnTo>
                    <a:lnTo>
                      <a:pt x="27" y="27"/>
                    </a:lnTo>
                    <a:lnTo>
                      <a:pt x="30" y="16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9" y="32"/>
                    </a:lnTo>
                    <a:lnTo>
                      <a:pt x="13" y="40"/>
                    </a:lnTo>
                    <a:lnTo>
                      <a:pt x="16" y="40"/>
                    </a:lnTo>
                    <a:lnTo>
                      <a:pt x="13" y="48"/>
                    </a:lnTo>
                    <a:lnTo>
                      <a:pt x="15" y="57"/>
                    </a:lnTo>
                    <a:lnTo>
                      <a:pt x="16" y="73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9" name="Freeform 12"/>
              <p:cNvSpPr>
                <a:spLocks/>
              </p:cNvSpPr>
              <p:nvPr/>
            </p:nvSpPr>
            <p:spPr bwMode="auto">
              <a:xfrm>
                <a:off x="3819" y="435"/>
                <a:ext cx="143" cy="63"/>
              </a:xfrm>
              <a:custGeom>
                <a:avLst/>
                <a:gdLst>
                  <a:gd name="T0" fmla="*/ 76 w 143"/>
                  <a:gd name="T1" fmla="*/ 58 h 63"/>
                  <a:gd name="T2" fmla="*/ 86 w 143"/>
                  <a:gd name="T3" fmla="*/ 62 h 63"/>
                  <a:gd name="T4" fmla="*/ 98 w 143"/>
                  <a:gd name="T5" fmla="*/ 62 h 63"/>
                  <a:gd name="T6" fmla="*/ 106 w 143"/>
                  <a:gd name="T7" fmla="*/ 62 h 63"/>
                  <a:gd name="T8" fmla="*/ 115 w 143"/>
                  <a:gd name="T9" fmla="*/ 62 h 63"/>
                  <a:gd name="T10" fmla="*/ 124 w 143"/>
                  <a:gd name="T11" fmla="*/ 57 h 63"/>
                  <a:gd name="T12" fmla="*/ 133 w 143"/>
                  <a:gd name="T13" fmla="*/ 51 h 63"/>
                  <a:gd name="T14" fmla="*/ 136 w 143"/>
                  <a:gd name="T15" fmla="*/ 43 h 63"/>
                  <a:gd name="T16" fmla="*/ 142 w 143"/>
                  <a:gd name="T17" fmla="*/ 35 h 63"/>
                  <a:gd name="T18" fmla="*/ 142 w 143"/>
                  <a:gd name="T19" fmla="*/ 27 h 63"/>
                  <a:gd name="T20" fmla="*/ 142 w 143"/>
                  <a:gd name="T21" fmla="*/ 19 h 63"/>
                  <a:gd name="T22" fmla="*/ 142 w 143"/>
                  <a:gd name="T23" fmla="*/ 11 h 63"/>
                  <a:gd name="T24" fmla="*/ 130 w 143"/>
                  <a:gd name="T25" fmla="*/ 6 h 63"/>
                  <a:gd name="T26" fmla="*/ 121 w 143"/>
                  <a:gd name="T27" fmla="*/ 3 h 63"/>
                  <a:gd name="T28" fmla="*/ 112 w 143"/>
                  <a:gd name="T29" fmla="*/ 3 h 63"/>
                  <a:gd name="T30" fmla="*/ 104 w 143"/>
                  <a:gd name="T31" fmla="*/ 3 h 63"/>
                  <a:gd name="T32" fmla="*/ 94 w 143"/>
                  <a:gd name="T33" fmla="*/ 3 h 63"/>
                  <a:gd name="T34" fmla="*/ 82 w 143"/>
                  <a:gd name="T35" fmla="*/ 3 h 63"/>
                  <a:gd name="T36" fmla="*/ 74 w 143"/>
                  <a:gd name="T37" fmla="*/ 3 h 63"/>
                  <a:gd name="T38" fmla="*/ 65 w 143"/>
                  <a:gd name="T39" fmla="*/ 0 h 63"/>
                  <a:gd name="T40" fmla="*/ 53 w 143"/>
                  <a:gd name="T41" fmla="*/ 0 h 63"/>
                  <a:gd name="T42" fmla="*/ 44 w 143"/>
                  <a:gd name="T43" fmla="*/ 0 h 63"/>
                  <a:gd name="T44" fmla="*/ 35 w 143"/>
                  <a:gd name="T45" fmla="*/ 0 h 63"/>
                  <a:gd name="T46" fmla="*/ 26 w 143"/>
                  <a:gd name="T47" fmla="*/ 0 h 63"/>
                  <a:gd name="T48" fmla="*/ 17 w 143"/>
                  <a:gd name="T49" fmla="*/ 0 h 63"/>
                  <a:gd name="T50" fmla="*/ 9 w 143"/>
                  <a:gd name="T51" fmla="*/ 0 h 63"/>
                  <a:gd name="T52" fmla="*/ 2 w 143"/>
                  <a:gd name="T53" fmla="*/ 8 h 63"/>
                  <a:gd name="T54" fmla="*/ 0 w 143"/>
                  <a:gd name="T55" fmla="*/ 16 h 63"/>
                  <a:gd name="T56" fmla="*/ 0 w 143"/>
                  <a:gd name="T57" fmla="*/ 24 h 63"/>
                  <a:gd name="T58" fmla="*/ 0 w 143"/>
                  <a:gd name="T59" fmla="*/ 33 h 63"/>
                  <a:gd name="T60" fmla="*/ 0 w 143"/>
                  <a:gd name="T61" fmla="*/ 41 h 63"/>
                  <a:gd name="T62" fmla="*/ 9 w 143"/>
                  <a:gd name="T63" fmla="*/ 41 h 63"/>
                  <a:gd name="T64" fmla="*/ 17 w 143"/>
                  <a:gd name="T65" fmla="*/ 41 h 63"/>
                  <a:gd name="T66" fmla="*/ 26 w 143"/>
                  <a:gd name="T67" fmla="*/ 41 h 63"/>
                  <a:gd name="T68" fmla="*/ 50 w 143"/>
                  <a:gd name="T69" fmla="*/ 41 h 63"/>
                  <a:gd name="T70" fmla="*/ 53 w 143"/>
                  <a:gd name="T71" fmla="*/ 49 h 63"/>
                  <a:gd name="T72" fmla="*/ 62 w 143"/>
                  <a:gd name="T73" fmla="*/ 51 h 63"/>
                  <a:gd name="T74" fmla="*/ 71 w 143"/>
                  <a:gd name="T75" fmla="*/ 51 h 63"/>
                  <a:gd name="T76" fmla="*/ 76 w 143"/>
                  <a:gd name="T77" fmla="*/ 58 h 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3"/>
                  <a:gd name="T118" fmla="*/ 0 h 63"/>
                  <a:gd name="T119" fmla="*/ 143 w 143"/>
                  <a:gd name="T120" fmla="*/ 63 h 6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3" h="63">
                    <a:moveTo>
                      <a:pt x="76" y="58"/>
                    </a:moveTo>
                    <a:lnTo>
                      <a:pt x="86" y="62"/>
                    </a:lnTo>
                    <a:lnTo>
                      <a:pt x="98" y="62"/>
                    </a:lnTo>
                    <a:lnTo>
                      <a:pt x="106" y="62"/>
                    </a:lnTo>
                    <a:lnTo>
                      <a:pt x="115" y="62"/>
                    </a:lnTo>
                    <a:lnTo>
                      <a:pt x="124" y="57"/>
                    </a:lnTo>
                    <a:lnTo>
                      <a:pt x="133" y="51"/>
                    </a:lnTo>
                    <a:lnTo>
                      <a:pt x="136" y="43"/>
                    </a:lnTo>
                    <a:lnTo>
                      <a:pt x="142" y="35"/>
                    </a:lnTo>
                    <a:lnTo>
                      <a:pt x="142" y="27"/>
                    </a:lnTo>
                    <a:lnTo>
                      <a:pt x="142" y="19"/>
                    </a:lnTo>
                    <a:lnTo>
                      <a:pt x="142" y="11"/>
                    </a:lnTo>
                    <a:lnTo>
                      <a:pt x="130" y="6"/>
                    </a:lnTo>
                    <a:lnTo>
                      <a:pt x="121" y="3"/>
                    </a:lnTo>
                    <a:lnTo>
                      <a:pt x="112" y="3"/>
                    </a:lnTo>
                    <a:lnTo>
                      <a:pt x="104" y="3"/>
                    </a:lnTo>
                    <a:lnTo>
                      <a:pt x="94" y="3"/>
                    </a:lnTo>
                    <a:lnTo>
                      <a:pt x="82" y="3"/>
                    </a:lnTo>
                    <a:lnTo>
                      <a:pt x="74" y="3"/>
                    </a:lnTo>
                    <a:lnTo>
                      <a:pt x="65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9" y="41"/>
                    </a:lnTo>
                    <a:lnTo>
                      <a:pt x="17" y="41"/>
                    </a:lnTo>
                    <a:lnTo>
                      <a:pt x="26" y="41"/>
                    </a:lnTo>
                    <a:lnTo>
                      <a:pt x="50" y="41"/>
                    </a:lnTo>
                    <a:lnTo>
                      <a:pt x="53" y="49"/>
                    </a:lnTo>
                    <a:lnTo>
                      <a:pt x="62" y="51"/>
                    </a:lnTo>
                    <a:lnTo>
                      <a:pt x="71" y="51"/>
                    </a:lnTo>
                    <a:lnTo>
                      <a:pt x="76" y="58"/>
                    </a:lnTo>
                  </a:path>
                </a:pathLst>
              </a:custGeom>
              <a:solidFill>
                <a:schemeClr val="tx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5124" name="Group 13"/>
          <p:cNvGrpSpPr>
            <a:grpSpLocks/>
          </p:cNvGrpSpPr>
          <p:nvPr/>
        </p:nvGrpSpPr>
        <p:grpSpPr bwMode="auto">
          <a:xfrm>
            <a:off x="4192588" y="484188"/>
            <a:ext cx="833437" cy="457200"/>
            <a:chOff x="2894" y="264"/>
            <a:chExt cx="508" cy="376"/>
          </a:xfrm>
        </p:grpSpPr>
        <p:sp>
          <p:nvSpPr>
            <p:cNvPr id="5242" name="Oval 14"/>
            <p:cNvSpPr>
              <a:spLocks noChangeArrowheads="1"/>
            </p:cNvSpPr>
            <p:nvPr/>
          </p:nvSpPr>
          <p:spPr bwMode="auto">
            <a:xfrm>
              <a:off x="2894" y="264"/>
              <a:ext cx="508" cy="37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3" name="Oval 15"/>
            <p:cNvSpPr>
              <a:spLocks noChangeArrowheads="1"/>
            </p:cNvSpPr>
            <p:nvPr/>
          </p:nvSpPr>
          <p:spPr bwMode="auto">
            <a:xfrm>
              <a:off x="3047" y="432"/>
              <a:ext cx="205" cy="88"/>
            </a:xfrm>
            <a:prstGeom prst="ellipse">
              <a:avLst/>
            </a:prstGeom>
            <a:solidFill>
              <a:srgbClr val="712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4" name="Oval 16"/>
            <p:cNvSpPr>
              <a:spLocks noChangeArrowheads="1"/>
            </p:cNvSpPr>
            <p:nvPr/>
          </p:nvSpPr>
          <p:spPr bwMode="auto">
            <a:xfrm>
              <a:off x="3260" y="336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5" name="Oval 17"/>
            <p:cNvSpPr>
              <a:spLocks noChangeArrowheads="1"/>
            </p:cNvSpPr>
            <p:nvPr/>
          </p:nvSpPr>
          <p:spPr bwMode="auto">
            <a:xfrm>
              <a:off x="2962" y="336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6" name="Oval 18"/>
            <p:cNvSpPr>
              <a:spLocks noChangeArrowheads="1"/>
            </p:cNvSpPr>
            <p:nvPr/>
          </p:nvSpPr>
          <p:spPr bwMode="auto">
            <a:xfrm>
              <a:off x="3175" y="288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7" name="Oval 19"/>
            <p:cNvSpPr>
              <a:spLocks noChangeArrowheads="1"/>
            </p:cNvSpPr>
            <p:nvPr/>
          </p:nvSpPr>
          <p:spPr bwMode="auto">
            <a:xfrm>
              <a:off x="3132" y="528"/>
              <a:ext cx="78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8" name="Oval 20"/>
            <p:cNvSpPr>
              <a:spLocks noChangeArrowheads="1"/>
            </p:cNvSpPr>
            <p:nvPr/>
          </p:nvSpPr>
          <p:spPr bwMode="auto">
            <a:xfrm>
              <a:off x="3303" y="480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9" name="Oval 21"/>
            <p:cNvSpPr>
              <a:spLocks noChangeArrowheads="1"/>
            </p:cNvSpPr>
            <p:nvPr/>
          </p:nvSpPr>
          <p:spPr bwMode="auto">
            <a:xfrm>
              <a:off x="3218" y="480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50" name="Oval 22"/>
            <p:cNvSpPr>
              <a:spLocks noChangeArrowheads="1"/>
            </p:cNvSpPr>
            <p:nvPr/>
          </p:nvSpPr>
          <p:spPr bwMode="auto">
            <a:xfrm>
              <a:off x="3005" y="528"/>
              <a:ext cx="76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51" name="Oval 23"/>
            <p:cNvSpPr>
              <a:spLocks noChangeArrowheads="1"/>
            </p:cNvSpPr>
            <p:nvPr/>
          </p:nvSpPr>
          <p:spPr bwMode="auto">
            <a:xfrm>
              <a:off x="2920" y="432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52" name="Oval 24"/>
            <p:cNvSpPr>
              <a:spLocks noChangeArrowheads="1"/>
            </p:cNvSpPr>
            <p:nvPr/>
          </p:nvSpPr>
          <p:spPr bwMode="auto">
            <a:xfrm>
              <a:off x="3047" y="288"/>
              <a:ext cx="77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sp>
        <p:nvSpPr>
          <p:cNvPr id="5125" name="Rectangle 25"/>
          <p:cNvSpPr>
            <a:spLocks noChangeArrowheads="1"/>
          </p:cNvSpPr>
          <p:nvPr/>
        </p:nvSpPr>
        <p:spPr bwMode="auto">
          <a:xfrm>
            <a:off x="3384550" y="584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Eo</a:t>
            </a:r>
          </a:p>
        </p:txBody>
      </p:sp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6078538" y="1320800"/>
            <a:ext cx="1792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complement</a:t>
            </a:r>
          </a:p>
        </p:txBody>
      </p:sp>
      <p:sp>
        <p:nvSpPr>
          <p:cNvPr id="5127" name="Rectangle 27"/>
          <p:cNvSpPr>
            <a:spLocks noChangeArrowheads="1"/>
          </p:cNvSpPr>
          <p:nvPr/>
        </p:nvSpPr>
        <p:spPr bwMode="auto">
          <a:xfrm>
            <a:off x="2727325" y="993775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oxLDL</a:t>
            </a:r>
          </a:p>
        </p:txBody>
      </p:sp>
      <p:sp>
        <p:nvSpPr>
          <p:cNvPr id="5128" name="Oval 31"/>
          <p:cNvSpPr>
            <a:spLocks noChangeArrowheads="1"/>
          </p:cNvSpPr>
          <p:nvPr/>
        </p:nvSpPr>
        <p:spPr bwMode="auto">
          <a:xfrm>
            <a:off x="4706938" y="1712913"/>
            <a:ext cx="55562" cy="106362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29" name="Oval 33"/>
          <p:cNvSpPr>
            <a:spLocks noChangeArrowheads="1"/>
          </p:cNvSpPr>
          <p:nvPr/>
        </p:nvSpPr>
        <p:spPr bwMode="auto">
          <a:xfrm>
            <a:off x="4522788" y="1508125"/>
            <a:ext cx="127000" cy="47625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0" name="Oval 34"/>
          <p:cNvSpPr>
            <a:spLocks noChangeArrowheads="1"/>
          </p:cNvSpPr>
          <p:nvPr/>
        </p:nvSpPr>
        <p:spPr bwMode="auto">
          <a:xfrm>
            <a:off x="4137025" y="1917700"/>
            <a:ext cx="125413" cy="49213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1" name="Oval 35"/>
          <p:cNvSpPr>
            <a:spLocks noChangeArrowheads="1"/>
          </p:cNvSpPr>
          <p:nvPr/>
        </p:nvSpPr>
        <p:spPr bwMode="auto">
          <a:xfrm>
            <a:off x="4416425" y="1976438"/>
            <a:ext cx="127000" cy="47625"/>
          </a:xfrm>
          <a:prstGeom prst="ellipse">
            <a:avLst/>
          </a:prstGeom>
          <a:solidFill>
            <a:srgbClr val="33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2" name="Rectangle 36"/>
          <p:cNvSpPr>
            <a:spLocks noChangeArrowheads="1"/>
          </p:cNvSpPr>
          <p:nvPr/>
        </p:nvSpPr>
        <p:spPr bwMode="auto">
          <a:xfrm>
            <a:off x="4838700" y="1577975"/>
            <a:ext cx="630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M</a:t>
            </a:r>
            <a:r>
              <a:rPr lang="pt-BR" altLang="ja-JP" sz="2400" b="1">
                <a:latin typeface="Symbol" pitchFamily="18" charset="2"/>
                <a:ea typeface="?? ?????"/>
                <a:cs typeface="?? ?????"/>
              </a:rPr>
              <a:t>f</a:t>
            </a:r>
          </a:p>
        </p:txBody>
      </p:sp>
      <p:grpSp>
        <p:nvGrpSpPr>
          <p:cNvPr id="5133" name="Group 37"/>
          <p:cNvGrpSpPr>
            <a:grpSpLocks/>
          </p:cNvGrpSpPr>
          <p:nvPr/>
        </p:nvGrpSpPr>
        <p:grpSpPr bwMode="auto">
          <a:xfrm>
            <a:off x="1173163" y="2882900"/>
            <a:ext cx="898525" cy="750888"/>
            <a:chOff x="1060" y="2232"/>
            <a:chExt cx="546" cy="616"/>
          </a:xfrm>
        </p:grpSpPr>
        <p:sp>
          <p:nvSpPr>
            <p:cNvPr id="5240" name="Oval 38"/>
            <p:cNvSpPr>
              <a:spLocks noChangeArrowheads="1"/>
            </p:cNvSpPr>
            <p:nvPr/>
          </p:nvSpPr>
          <p:spPr bwMode="auto">
            <a:xfrm>
              <a:off x="1060" y="2232"/>
              <a:ext cx="546" cy="616"/>
            </a:xfrm>
            <a:prstGeom prst="ellipse">
              <a:avLst/>
            </a:prstGeom>
            <a:solidFill>
              <a:srgbClr val="C1CE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41" name="Oval 39"/>
            <p:cNvSpPr>
              <a:spLocks noChangeArrowheads="1"/>
            </p:cNvSpPr>
            <p:nvPr/>
          </p:nvSpPr>
          <p:spPr bwMode="auto">
            <a:xfrm>
              <a:off x="1188" y="2328"/>
              <a:ext cx="375" cy="424"/>
            </a:xfrm>
            <a:prstGeom prst="ellipse">
              <a:avLst/>
            </a:prstGeom>
            <a:solidFill>
              <a:srgbClr val="9234D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sp>
        <p:nvSpPr>
          <p:cNvPr id="5134" name="Rectangle 40"/>
          <p:cNvSpPr>
            <a:spLocks noChangeArrowheads="1"/>
          </p:cNvSpPr>
          <p:nvPr/>
        </p:nvSpPr>
        <p:spPr bwMode="auto">
          <a:xfrm>
            <a:off x="1001713" y="3686175"/>
            <a:ext cx="9024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CD8</a:t>
            </a:r>
            <a:r>
              <a:rPr lang="pt-BR" altLang="ja-JP" sz="2400" b="1" baseline="30000" dirty="0">
                <a:latin typeface="Times New Roman" pitchFamily="18" charset="0"/>
                <a:ea typeface="?? ?????"/>
                <a:cs typeface="?? ?????"/>
              </a:rPr>
              <a:t>+</a:t>
            </a:r>
          </a:p>
        </p:txBody>
      </p:sp>
      <p:sp>
        <p:nvSpPr>
          <p:cNvPr id="5135" name="Rectangle 41"/>
          <p:cNvSpPr>
            <a:spLocks noChangeArrowheads="1"/>
          </p:cNvSpPr>
          <p:nvPr/>
        </p:nvSpPr>
        <p:spPr bwMode="auto">
          <a:xfrm>
            <a:off x="1563688" y="2281238"/>
            <a:ext cx="83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>
                <a:latin typeface="Times New Roman" pitchFamily="18" charset="0"/>
                <a:ea typeface="?? ?????"/>
                <a:cs typeface="?? ?????"/>
              </a:rPr>
              <a:t>IFN</a:t>
            </a:r>
            <a:r>
              <a:rPr lang="pt-BR" altLang="ja-JP" sz="2400" b="1">
                <a:latin typeface="Symbol" pitchFamily="18" charset="2"/>
                <a:ea typeface="?? ?????"/>
                <a:cs typeface="?? ?????"/>
              </a:rPr>
              <a:t>g</a:t>
            </a:r>
          </a:p>
        </p:txBody>
      </p:sp>
      <p:sp>
        <p:nvSpPr>
          <p:cNvPr id="5136" name="Oval 42"/>
          <p:cNvSpPr>
            <a:spLocks noChangeArrowheads="1"/>
          </p:cNvSpPr>
          <p:nvPr/>
        </p:nvSpPr>
        <p:spPr bwMode="auto">
          <a:xfrm>
            <a:off x="3057525" y="3643313"/>
            <a:ext cx="898525" cy="752475"/>
          </a:xfrm>
          <a:prstGeom prst="ellipse">
            <a:avLst/>
          </a:prstGeom>
          <a:solidFill>
            <a:srgbClr val="C1CE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7" name="Oval 43"/>
          <p:cNvSpPr>
            <a:spLocks noChangeArrowheads="1"/>
          </p:cNvSpPr>
          <p:nvPr/>
        </p:nvSpPr>
        <p:spPr bwMode="auto">
          <a:xfrm>
            <a:off x="3268663" y="3760788"/>
            <a:ext cx="619125" cy="517525"/>
          </a:xfrm>
          <a:prstGeom prst="ellipse">
            <a:avLst/>
          </a:prstGeom>
          <a:solidFill>
            <a:srgbClr val="9234DB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38" name="Rectangle 44"/>
          <p:cNvSpPr>
            <a:spLocks noChangeArrowheads="1"/>
          </p:cNvSpPr>
          <p:nvPr/>
        </p:nvSpPr>
        <p:spPr bwMode="auto">
          <a:xfrm>
            <a:off x="3517900" y="2860675"/>
            <a:ext cx="671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IFN</a:t>
            </a:r>
            <a:r>
              <a:rPr lang="pt-BR" altLang="ja-JP" sz="1800" b="1">
                <a:latin typeface="Symbol" pitchFamily="18" charset="2"/>
                <a:ea typeface="?? ?????"/>
                <a:cs typeface="?? ?????"/>
              </a:rPr>
              <a:t>g</a:t>
            </a:r>
          </a:p>
        </p:txBody>
      </p:sp>
      <p:sp>
        <p:nvSpPr>
          <p:cNvPr id="5139" name="Rectangle 45"/>
          <p:cNvSpPr>
            <a:spLocks noChangeArrowheads="1"/>
          </p:cNvSpPr>
          <p:nvPr/>
        </p:nvSpPr>
        <p:spPr bwMode="auto">
          <a:xfrm>
            <a:off x="2535238" y="4505325"/>
            <a:ext cx="157177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CD4</a:t>
            </a:r>
            <a:r>
              <a:rPr lang="pt-BR" altLang="ja-JP" sz="2400" b="1" baseline="30000" dirty="0">
                <a:latin typeface="Times New Roman" pitchFamily="18" charset="0"/>
                <a:ea typeface="?? ?????"/>
                <a:cs typeface="?? ?????"/>
              </a:rPr>
              <a:t>+</a:t>
            </a: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 TH1</a:t>
            </a:r>
          </a:p>
        </p:txBody>
      </p:sp>
      <p:sp>
        <p:nvSpPr>
          <p:cNvPr id="5140" name="Rectangle 46"/>
          <p:cNvSpPr>
            <a:spLocks noChangeArrowheads="1"/>
          </p:cNvSpPr>
          <p:nvPr/>
        </p:nvSpPr>
        <p:spPr bwMode="auto">
          <a:xfrm>
            <a:off x="2816225" y="3035300"/>
            <a:ext cx="78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TNF</a:t>
            </a:r>
            <a:r>
              <a:rPr lang="pt-BR" altLang="ja-JP" sz="1800" b="1">
                <a:latin typeface="Symbol" pitchFamily="18" charset="2"/>
                <a:ea typeface="?? ?????"/>
                <a:cs typeface="?? ?????"/>
              </a:rPr>
              <a:t>a</a:t>
            </a:r>
          </a:p>
        </p:txBody>
      </p:sp>
      <p:sp>
        <p:nvSpPr>
          <p:cNvPr id="5141" name="Rectangle 47"/>
          <p:cNvSpPr>
            <a:spLocks noChangeArrowheads="1"/>
          </p:cNvSpPr>
          <p:nvPr/>
        </p:nvSpPr>
        <p:spPr bwMode="auto">
          <a:xfrm>
            <a:off x="2325688" y="3152775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IL-2</a:t>
            </a:r>
          </a:p>
        </p:txBody>
      </p:sp>
      <p:sp>
        <p:nvSpPr>
          <p:cNvPr id="5142" name="Rectangle 48"/>
          <p:cNvSpPr>
            <a:spLocks noChangeArrowheads="1"/>
          </p:cNvSpPr>
          <p:nvPr/>
        </p:nvSpPr>
        <p:spPr bwMode="auto">
          <a:xfrm>
            <a:off x="4232275" y="221773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IL-12</a:t>
            </a:r>
          </a:p>
        </p:txBody>
      </p:sp>
      <p:grpSp>
        <p:nvGrpSpPr>
          <p:cNvPr id="5143" name="Group 49"/>
          <p:cNvGrpSpPr>
            <a:grpSpLocks/>
          </p:cNvGrpSpPr>
          <p:nvPr/>
        </p:nvGrpSpPr>
        <p:grpSpPr bwMode="auto">
          <a:xfrm>
            <a:off x="5667375" y="2135188"/>
            <a:ext cx="1322388" cy="1163637"/>
            <a:chOff x="3567" y="1543"/>
            <a:chExt cx="804" cy="954"/>
          </a:xfrm>
        </p:grpSpPr>
        <p:sp>
          <p:nvSpPr>
            <p:cNvPr id="5236" name="Freeform 50"/>
            <p:cNvSpPr>
              <a:spLocks/>
            </p:cNvSpPr>
            <p:nvPr/>
          </p:nvSpPr>
          <p:spPr bwMode="auto">
            <a:xfrm>
              <a:off x="3567" y="1543"/>
              <a:ext cx="389" cy="494"/>
            </a:xfrm>
            <a:custGeom>
              <a:avLst/>
              <a:gdLst>
                <a:gd name="T0" fmla="*/ 83 w 389"/>
                <a:gd name="T1" fmla="*/ 38 h 494"/>
                <a:gd name="T2" fmla="*/ 49 w 389"/>
                <a:gd name="T3" fmla="*/ 76 h 494"/>
                <a:gd name="T4" fmla="*/ 27 w 389"/>
                <a:gd name="T5" fmla="*/ 113 h 494"/>
                <a:gd name="T6" fmla="*/ 17 w 389"/>
                <a:gd name="T7" fmla="*/ 151 h 494"/>
                <a:gd name="T8" fmla="*/ 6 w 389"/>
                <a:gd name="T9" fmla="*/ 190 h 494"/>
                <a:gd name="T10" fmla="*/ 0 w 389"/>
                <a:gd name="T11" fmla="*/ 228 h 494"/>
                <a:gd name="T12" fmla="*/ 0 w 389"/>
                <a:gd name="T13" fmla="*/ 266 h 494"/>
                <a:gd name="T14" fmla="*/ 0 w 389"/>
                <a:gd name="T15" fmla="*/ 303 h 494"/>
                <a:gd name="T16" fmla="*/ 0 w 389"/>
                <a:gd name="T17" fmla="*/ 341 h 494"/>
                <a:gd name="T18" fmla="*/ 27 w 389"/>
                <a:gd name="T19" fmla="*/ 373 h 494"/>
                <a:gd name="T20" fmla="*/ 61 w 389"/>
                <a:gd name="T21" fmla="*/ 405 h 494"/>
                <a:gd name="T22" fmla="*/ 83 w 389"/>
                <a:gd name="T23" fmla="*/ 442 h 494"/>
                <a:gd name="T24" fmla="*/ 116 w 389"/>
                <a:gd name="T25" fmla="*/ 468 h 494"/>
                <a:gd name="T26" fmla="*/ 150 w 389"/>
                <a:gd name="T27" fmla="*/ 481 h 494"/>
                <a:gd name="T28" fmla="*/ 211 w 389"/>
                <a:gd name="T29" fmla="*/ 487 h 494"/>
                <a:gd name="T30" fmla="*/ 249 w 389"/>
                <a:gd name="T31" fmla="*/ 493 h 494"/>
                <a:gd name="T32" fmla="*/ 299 w 389"/>
                <a:gd name="T33" fmla="*/ 493 h 494"/>
                <a:gd name="T34" fmla="*/ 332 w 389"/>
                <a:gd name="T35" fmla="*/ 493 h 494"/>
                <a:gd name="T36" fmla="*/ 372 w 389"/>
                <a:gd name="T37" fmla="*/ 456 h 494"/>
                <a:gd name="T38" fmla="*/ 372 w 389"/>
                <a:gd name="T39" fmla="*/ 417 h 494"/>
                <a:gd name="T40" fmla="*/ 388 w 389"/>
                <a:gd name="T41" fmla="*/ 373 h 494"/>
                <a:gd name="T42" fmla="*/ 388 w 389"/>
                <a:gd name="T43" fmla="*/ 329 h 494"/>
                <a:gd name="T44" fmla="*/ 388 w 389"/>
                <a:gd name="T45" fmla="*/ 278 h 494"/>
                <a:gd name="T46" fmla="*/ 388 w 389"/>
                <a:gd name="T47" fmla="*/ 228 h 494"/>
                <a:gd name="T48" fmla="*/ 388 w 389"/>
                <a:gd name="T49" fmla="*/ 183 h 494"/>
                <a:gd name="T50" fmla="*/ 388 w 389"/>
                <a:gd name="T51" fmla="*/ 133 h 494"/>
                <a:gd name="T52" fmla="*/ 388 w 389"/>
                <a:gd name="T53" fmla="*/ 95 h 494"/>
                <a:gd name="T54" fmla="*/ 388 w 389"/>
                <a:gd name="T55" fmla="*/ 56 h 494"/>
                <a:gd name="T56" fmla="*/ 360 w 389"/>
                <a:gd name="T57" fmla="*/ 18 h 494"/>
                <a:gd name="T58" fmla="*/ 299 w 389"/>
                <a:gd name="T59" fmla="*/ 13 h 494"/>
                <a:gd name="T60" fmla="*/ 261 w 389"/>
                <a:gd name="T61" fmla="*/ 0 h 494"/>
                <a:gd name="T62" fmla="*/ 227 w 389"/>
                <a:gd name="T63" fmla="*/ 0 h 494"/>
                <a:gd name="T64" fmla="*/ 150 w 389"/>
                <a:gd name="T65" fmla="*/ 0 h 494"/>
                <a:gd name="T66" fmla="*/ 116 w 389"/>
                <a:gd name="T67" fmla="*/ 18 h 494"/>
                <a:gd name="T68" fmla="*/ 94 w 389"/>
                <a:gd name="T69" fmla="*/ 50 h 4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89"/>
                <a:gd name="T106" fmla="*/ 0 h 494"/>
                <a:gd name="T107" fmla="*/ 389 w 389"/>
                <a:gd name="T108" fmla="*/ 494 h 4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89" h="494">
                  <a:moveTo>
                    <a:pt x="104" y="49"/>
                  </a:moveTo>
                  <a:lnTo>
                    <a:pt x="83" y="38"/>
                  </a:lnTo>
                  <a:lnTo>
                    <a:pt x="67" y="50"/>
                  </a:lnTo>
                  <a:lnTo>
                    <a:pt x="49" y="76"/>
                  </a:lnTo>
                  <a:lnTo>
                    <a:pt x="39" y="95"/>
                  </a:lnTo>
                  <a:lnTo>
                    <a:pt x="27" y="113"/>
                  </a:lnTo>
                  <a:lnTo>
                    <a:pt x="22" y="133"/>
                  </a:lnTo>
                  <a:lnTo>
                    <a:pt x="17" y="151"/>
                  </a:lnTo>
                  <a:lnTo>
                    <a:pt x="6" y="171"/>
                  </a:lnTo>
                  <a:lnTo>
                    <a:pt x="6" y="190"/>
                  </a:lnTo>
                  <a:lnTo>
                    <a:pt x="6" y="208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0" y="266"/>
                  </a:lnTo>
                  <a:lnTo>
                    <a:pt x="0" y="285"/>
                  </a:lnTo>
                  <a:lnTo>
                    <a:pt x="0" y="303"/>
                  </a:lnTo>
                  <a:lnTo>
                    <a:pt x="0" y="323"/>
                  </a:lnTo>
                  <a:lnTo>
                    <a:pt x="0" y="341"/>
                  </a:lnTo>
                  <a:lnTo>
                    <a:pt x="17" y="355"/>
                  </a:lnTo>
                  <a:lnTo>
                    <a:pt x="27" y="373"/>
                  </a:lnTo>
                  <a:lnTo>
                    <a:pt x="49" y="386"/>
                  </a:lnTo>
                  <a:lnTo>
                    <a:pt x="61" y="405"/>
                  </a:lnTo>
                  <a:lnTo>
                    <a:pt x="73" y="424"/>
                  </a:lnTo>
                  <a:lnTo>
                    <a:pt x="83" y="442"/>
                  </a:lnTo>
                  <a:lnTo>
                    <a:pt x="100" y="456"/>
                  </a:lnTo>
                  <a:lnTo>
                    <a:pt x="116" y="468"/>
                  </a:lnTo>
                  <a:lnTo>
                    <a:pt x="132" y="475"/>
                  </a:lnTo>
                  <a:lnTo>
                    <a:pt x="150" y="481"/>
                  </a:lnTo>
                  <a:lnTo>
                    <a:pt x="172" y="487"/>
                  </a:lnTo>
                  <a:lnTo>
                    <a:pt x="211" y="487"/>
                  </a:lnTo>
                  <a:lnTo>
                    <a:pt x="227" y="493"/>
                  </a:lnTo>
                  <a:lnTo>
                    <a:pt x="249" y="493"/>
                  </a:lnTo>
                  <a:lnTo>
                    <a:pt x="282" y="493"/>
                  </a:lnTo>
                  <a:lnTo>
                    <a:pt x="299" y="493"/>
                  </a:lnTo>
                  <a:lnTo>
                    <a:pt x="316" y="493"/>
                  </a:lnTo>
                  <a:lnTo>
                    <a:pt x="332" y="493"/>
                  </a:lnTo>
                  <a:lnTo>
                    <a:pt x="354" y="475"/>
                  </a:lnTo>
                  <a:lnTo>
                    <a:pt x="372" y="456"/>
                  </a:lnTo>
                  <a:lnTo>
                    <a:pt x="372" y="436"/>
                  </a:lnTo>
                  <a:lnTo>
                    <a:pt x="372" y="417"/>
                  </a:lnTo>
                  <a:lnTo>
                    <a:pt x="382" y="392"/>
                  </a:lnTo>
                  <a:lnTo>
                    <a:pt x="388" y="373"/>
                  </a:lnTo>
                  <a:lnTo>
                    <a:pt x="388" y="355"/>
                  </a:lnTo>
                  <a:lnTo>
                    <a:pt x="388" y="329"/>
                  </a:lnTo>
                  <a:lnTo>
                    <a:pt x="388" y="303"/>
                  </a:lnTo>
                  <a:lnTo>
                    <a:pt x="388" y="278"/>
                  </a:lnTo>
                  <a:lnTo>
                    <a:pt x="388" y="253"/>
                  </a:lnTo>
                  <a:lnTo>
                    <a:pt x="388" y="228"/>
                  </a:lnTo>
                  <a:lnTo>
                    <a:pt x="388" y="203"/>
                  </a:lnTo>
                  <a:lnTo>
                    <a:pt x="388" y="183"/>
                  </a:lnTo>
                  <a:lnTo>
                    <a:pt x="388" y="151"/>
                  </a:lnTo>
                  <a:lnTo>
                    <a:pt x="388" y="133"/>
                  </a:lnTo>
                  <a:lnTo>
                    <a:pt x="388" y="113"/>
                  </a:lnTo>
                  <a:lnTo>
                    <a:pt x="388" y="95"/>
                  </a:lnTo>
                  <a:lnTo>
                    <a:pt x="388" y="76"/>
                  </a:lnTo>
                  <a:lnTo>
                    <a:pt x="388" y="56"/>
                  </a:lnTo>
                  <a:lnTo>
                    <a:pt x="382" y="38"/>
                  </a:lnTo>
                  <a:lnTo>
                    <a:pt x="360" y="18"/>
                  </a:lnTo>
                  <a:lnTo>
                    <a:pt x="344" y="13"/>
                  </a:lnTo>
                  <a:lnTo>
                    <a:pt x="299" y="13"/>
                  </a:lnTo>
                  <a:lnTo>
                    <a:pt x="277" y="6"/>
                  </a:lnTo>
                  <a:lnTo>
                    <a:pt x="261" y="0"/>
                  </a:lnTo>
                  <a:lnTo>
                    <a:pt x="244" y="0"/>
                  </a:lnTo>
                  <a:lnTo>
                    <a:pt x="227" y="0"/>
                  </a:lnTo>
                  <a:lnTo>
                    <a:pt x="183" y="0"/>
                  </a:lnTo>
                  <a:lnTo>
                    <a:pt x="150" y="0"/>
                  </a:lnTo>
                  <a:lnTo>
                    <a:pt x="132" y="0"/>
                  </a:lnTo>
                  <a:lnTo>
                    <a:pt x="116" y="18"/>
                  </a:lnTo>
                  <a:lnTo>
                    <a:pt x="111" y="38"/>
                  </a:lnTo>
                  <a:lnTo>
                    <a:pt x="94" y="50"/>
                  </a:lnTo>
                  <a:lnTo>
                    <a:pt x="104" y="49"/>
                  </a:lnTo>
                </a:path>
              </a:pathLst>
            </a:custGeom>
            <a:solidFill>
              <a:srgbClr val="C1CEFF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237" name="Oval 51"/>
            <p:cNvSpPr>
              <a:spLocks noChangeArrowheads="1"/>
            </p:cNvSpPr>
            <p:nvPr/>
          </p:nvSpPr>
          <p:spPr bwMode="auto">
            <a:xfrm>
              <a:off x="3660" y="1608"/>
              <a:ext cx="247" cy="376"/>
            </a:xfrm>
            <a:prstGeom prst="ellipse">
              <a:avLst/>
            </a:prstGeom>
            <a:solidFill>
              <a:srgbClr val="F7668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8" name="Rectangle 52"/>
            <p:cNvSpPr>
              <a:spLocks noChangeArrowheads="1"/>
            </p:cNvSpPr>
            <p:nvPr/>
          </p:nvSpPr>
          <p:spPr bwMode="auto">
            <a:xfrm>
              <a:off x="3981" y="1545"/>
              <a:ext cx="390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ja-JP" sz="2400" b="1">
                  <a:latin typeface="Times New Roman" pitchFamily="18" charset="0"/>
                  <a:ea typeface="?? ?????"/>
                  <a:cs typeface="?? ?????"/>
                </a:rPr>
                <a:t>NK</a:t>
              </a:r>
            </a:p>
          </p:txBody>
        </p:sp>
        <p:sp>
          <p:nvSpPr>
            <p:cNvPr id="5239" name="Rectangle 53"/>
            <p:cNvSpPr>
              <a:spLocks noChangeArrowheads="1"/>
            </p:cNvSpPr>
            <p:nvPr/>
          </p:nvSpPr>
          <p:spPr bwMode="auto">
            <a:xfrm>
              <a:off x="3595" y="2122"/>
              <a:ext cx="508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ja-JP" sz="2400" b="1">
                  <a:latin typeface="Times New Roman" pitchFamily="18" charset="0"/>
                  <a:ea typeface="?? ?????"/>
                  <a:cs typeface="?? ?????"/>
                </a:rPr>
                <a:t>IFN</a:t>
              </a:r>
              <a:r>
                <a:rPr lang="pt-BR" altLang="ja-JP" sz="2400" b="1">
                  <a:latin typeface="Symbol" pitchFamily="18" charset="2"/>
                  <a:ea typeface="?? ?????"/>
                  <a:cs typeface="?? ?????"/>
                </a:rPr>
                <a:t>g</a:t>
              </a:r>
            </a:p>
          </p:txBody>
        </p:sp>
      </p:grpSp>
      <p:sp>
        <p:nvSpPr>
          <p:cNvPr id="5144" name="Rectangle 54"/>
          <p:cNvSpPr>
            <a:spLocks noChangeArrowheads="1"/>
          </p:cNvSpPr>
          <p:nvPr/>
        </p:nvSpPr>
        <p:spPr bwMode="auto">
          <a:xfrm>
            <a:off x="4495800" y="3738563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IL-10</a:t>
            </a:r>
          </a:p>
        </p:txBody>
      </p:sp>
      <p:sp>
        <p:nvSpPr>
          <p:cNvPr id="5145" name="Oval 55"/>
          <p:cNvSpPr>
            <a:spLocks noChangeArrowheads="1"/>
          </p:cNvSpPr>
          <p:nvPr/>
        </p:nvSpPr>
        <p:spPr bwMode="auto">
          <a:xfrm>
            <a:off x="5021263" y="4111625"/>
            <a:ext cx="896937" cy="752475"/>
          </a:xfrm>
          <a:prstGeom prst="ellipse">
            <a:avLst/>
          </a:prstGeom>
          <a:solidFill>
            <a:srgbClr val="C1CE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46" name="Oval 56"/>
          <p:cNvSpPr>
            <a:spLocks noChangeArrowheads="1"/>
          </p:cNvSpPr>
          <p:nvPr/>
        </p:nvSpPr>
        <p:spPr bwMode="auto">
          <a:xfrm>
            <a:off x="5230813" y="4229100"/>
            <a:ext cx="619125" cy="517525"/>
          </a:xfrm>
          <a:prstGeom prst="ellipse">
            <a:avLst/>
          </a:prstGeom>
          <a:solidFill>
            <a:srgbClr val="9234DB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47" name="Rectangle 57"/>
          <p:cNvSpPr>
            <a:spLocks noChangeArrowheads="1"/>
          </p:cNvSpPr>
          <p:nvPr/>
        </p:nvSpPr>
        <p:spPr bwMode="auto">
          <a:xfrm>
            <a:off x="4706938" y="5029200"/>
            <a:ext cx="157177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CD4</a:t>
            </a:r>
            <a:r>
              <a:rPr lang="pt-BR" altLang="ja-JP" sz="2400" b="1" baseline="30000" dirty="0">
                <a:latin typeface="Times New Roman" pitchFamily="18" charset="0"/>
                <a:ea typeface="?? ?????"/>
                <a:cs typeface="?? ?????"/>
              </a:rPr>
              <a:t>+</a:t>
            </a:r>
            <a:r>
              <a:rPr lang="pt-BR" altLang="ja-JP" sz="2400" b="1" dirty="0">
                <a:latin typeface="Times New Roman" pitchFamily="18" charset="0"/>
                <a:ea typeface="?? ?????"/>
                <a:cs typeface="?? ?????"/>
              </a:rPr>
              <a:t> TH2</a:t>
            </a:r>
          </a:p>
        </p:txBody>
      </p:sp>
      <p:sp>
        <p:nvSpPr>
          <p:cNvPr id="5148" name="Rectangle 58"/>
          <p:cNvSpPr>
            <a:spLocks noChangeArrowheads="1"/>
          </p:cNvSpPr>
          <p:nvPr/>
        </p:nvSpPr>
        <p:spPr bwMode="auto">
          <a:xfrm>
            <a:off x="6040438" y="3621088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IL-4</a:t>
            </a:r>
          </a:p>
        </p:txBody>
      </p:sp>
      <p:sp>
        <p:nvSpPr>
          <p:cNvPr id="5149" name="Rectangle 59"/>
          <p:cNvSpPr>
            <a:spLocks noChangeArrowheads="1"/>
          </p:cNvSpPr>
          <p:nvPr/>
        </p:nvSpPr>
        <p:spPr bwMode="auto">
          <a:xfrm>
            <a:off x="5264150" y="3503613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IL-3</a:t>
            </a:r>
          </a:p>
        </p:txBody>
      </p:sp>
      <p:sp>
        <p:nvSpPr>
          <p:cNvPr id="5150" name="Line 60"/>
          <p:cNvSpPr>
            <a:spLocks noChangeShapeType="1"/>
          </p:cNvSpPr>
          <p:nvPr/>
        </p:nvSpPr>
        <p:spPr bwMode="auto">
          <a:xfrm flipH="1" flipV="1">
            <a:off x="4803775" y="4048125"/>
            <a:ext cx="209550" cy="2349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51" name="Rectangle 61"/>
          <p:cNvSpPr>
            <a:spLocks noChangeArrowheads="1"/>
          </p:cNvSpPr>
          <p:nvPr/>
        </p:nvSpPr>
        <p:spPr bwMode="auto">
          <a:xfrm>
            <a:off x="6838950" y="174783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GM-CSF</a:t>
            </a:r>
          </a:p>
        </p:txBody>
      </p:sp>
      <p:sp>
        <p:nvSpPr>
          <p:cNvPr id="5152" name="Rectangle 62"/>
          <p:cNvSpPr>
            <a:spLocks noChangeArrowheads="1"/>
          </p:cNvSpPr>
          <p:nvPr/>
        </p:nvSpPr>
        <p:spPr bwMode="auto">
          <a:xfrm>
            <a:off x="3062288" y="1787525"/>
            <a:ext cx="7794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ja-JP" sz="1800" b="1">
                <a:latin typeface="Times New Roman" pitchFamily="18" charset="0"/>
                <a:ea typeface="?? ?????"/>
                <a:cs typeface="?? ?????"/>
              </a:rPr>
              <a:t>TGF</a:t>
            </a:r>
            <a:r>
              <a:rPr lang="pt-BR" altLang="ja-JP" sz="1800" b="1">
                <a:latin typeface="Symbol" pitchFamily="18" charset="2"/>
                <a:ea typeface="?? ?????"/>
                <a:cs typeface="?? ?????"/>
              </a:rPr>
              <a:t>b</a:t>
            </a:r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323850" y="93663"/>
            <a:ext cx="1390650" cy="58578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ja-JP" b="1">
                <a:latin typeface="Arial" pitchFamily="34" charset="0"/>
                <a:ea typeface="?? ?????" charset="-128"/>
              </a:rPr>
              <a:t>Innate</a:t>
            </a: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400050" y="5029200"/>
            <a:ext cx="1565275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ja-JP" sz="2800" b="1">
                <a:latin typeface="Arial" pitchFamily="34" charset="0"/>
                <a:ea typeface="?? ?????" charset="-128"/>
              </a:rPr>
              <a:t>Specific</a:t>
            </a:r>
          </a:p>
        </p:txBody>
      </p:sp>
      <p:sp>
        <p:nvSpPr>
          <p:cNvPr id="5156" name="Text Box 66"/>
          <p:cNvSpPr txBox="1">
            <a:spLocks noChangeArrowheads="1"/>
          </p:cNvSpPr>
          <p:nvPr/>
        </p:nvSpPr>
        <p:spPr bwMode="auto">
          <a:xfrm>
            <a:off x="4873625" y="1976438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itchFamily="18" charset="0"/>
              </a:rPr>
              <a:t>IL-10</a:t>
            </a:r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5157" name="Line 67"/>
          <p:cNvSpPr>
            <a:spLocks noChangeShapeType="1"/>
          </p:cNvSpPr>
          <p:nvPr/>
        </p:nvSpPr>
        <p:spPr bwMode="auto">
          <a:xfrm flipH="1">
            <a:off x="4633913" y="2562225"/>
            <a:ext cx="492125" cy="81915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58" name="Line 68"/>
          <p:cNvSpPr>
            <a:spLocks noChangeShapeType="1"/>
          </p:cNvSpPr>
          <p:nvPr/>
        </p:nvSpPr>
        <p:spPr bwMode="auto">
          <a:xfrm flipV="1">
            <a:off x="4279900" y="2517775"/>
            <a:ext cx="560388" cy="81915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59" name="Line 69"/>
          <p:cNvSpPr>
            <a:spLocks noChangeShapeType="1"/>
          </p:cNvSpPr>
          <p:nvPr/>
        </p:nvSpPr>
        <p:spPr bwMode="auto">
          <a:xfrm>
            <a:off x="1803400" y="1409700"/>
            <a:ext cx="5956300" cy="26003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0" name="Line 70"/>
          <p:cNvSpPr>
            <a:spLocks noChangeShapeType="1"/>
          </p:cNvSpPr>
          <p:nvPr/>
        </p:nvSpPr>
        <p:spPr bwMode="auto">
          <a:xfrm flipH="1" flipV="1">
            <a:off x="2806700" y="3502025"/>
            <a:ext cx="176213" cy="2762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1" name="Line 71"/>
          <p:cNvSpPr>
            <a:spLocks noChangeShapeType="1"/>
          </p:cNvSpPr>
          <p:nvPr/>
        </p:nvSpPr>
        <p:spPr bwMode="auto">
          <a:xfrm flipH="1" flipV="1">
            <a:off x="3160713" y="3336925"/>
            <a:ext cx="176212" cy="27463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2" name="Line 72"/>
          <p:cNvSpPr>
            <a:spLocks noChangeShapeType="1"/>
          </p:cNvSpPr>
          <p:nvPr/>
        </p:nvSpPr>
        <p:spPr bwMode="auto">
          <a:xfrm flipH="1" flipV="1">
            <a:off x="4811713" y="4056063"/>
            <a:ext cx="176212" cy="2762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3" name="Line 73"/>
          <p:cNvSpPr>
            <a:spLocks noChangeShapeType="1"/>
          </p:cNvSpPr>
          <p:nvPr/>
        </p:nvSpPr>
        <p:spPr bwMode="auto">
          <a:xfrm flipH="1" flipV="1">
            <a:off x="5400675" y="3779838"/>
            <a:ext cx="176213" cy="27463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4" name="Line 74"/>
          <p:cNvSpPr>
            <a:spLocks noChangeShapeType="1"/>
          </p:cNvSpPr>
          <p:nvPr/>
        </p:nvSpPr>
        <p:spPr bwMode="auto">
          <a:xfrm flipV="1">
            <a:off x="1685925" y="2671763"/>
            <a:ext cx="177800" cy="1666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5" name="Line 75"/>
          <p:cNvSpPr>
            <a:spLocks noChangeShapeType="1"/>
          </p:cNvSpPr>
          <p:nvPr/>
        </p:nvSpPr>
        <p:spPr bwMode="auto">
          <a:xfrm flipV="1">
            <a:off x="5932488" y="3944938"/>
            <a:ext cx="176212" cy="1666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66" name="Line 76"/>
          <p:cNvSpPr>
            <a:spLocks noChangeShapeType="1"/>
          </p:cNvSpPr>
          <p:nvPr/>
        </p:nvSpPr>
        <p:spPr bwMode="auto">
          <a:xfrm flipV="1">
            <a:off x="3632200" y="3225800"/>
            <a:ext cx="117475" cy="3317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5167" name="Group 77"/>
          <p:cNvGrpSpPr>
            <a:grpSpLocks/>
          </p:cNvGrpSpPr>
          <p:nvPr/>
        </p:nvGrpSpPr>
        <p:grpSpPr bwMode="auto">
          <a:xfrm>
            <a:off x="4833938" y="1208088"/>
            <a:ext cx="979487" cy="106362"/>
            <a:chOff x="2976" y="868"/>
            <a:chExt cx="670" cy="88"/>
          </a:xfrm>
        </p:grpSpPr>
        <p:sp>
          <p:nvSpPr>
            <p:cNvPr id="5233" name="Oval 78"/>
            <p:cNvSpPr>
              <a:spLocks noChangeArrowheads="1"/>
            </p:cNvSpPr>
            <p:nvPr/>
          </p:nvSpPr>
          <p:spPr bwMode="auto">
            <a:xfrm>
              <a:off x="2976" y="868"/>
              <a:ext cx="421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4" name="Oval 79"/>
            <p:cNvSpPr>
              <a:spLocks noChangeArrowheads="1"/>
            </p:cNvSpPr>
            <p:nvPr/>
          </p:nvSpPr>
          <p:spPr bwMode="auto">
            <a:xfrm>
              <a:off x="3166" y="916"/>
              <a:ext cx="88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5" name="Freeform 80"/>
            <p:cNvSpPr>
              <a:spLocks/>
            </p:cNvSpPr>
            <p:nvPr/>
          </p:nvSpPr>
          <p:spPr bwMode="auto">
            <a:xfrm>
              <a:off x="3364" y="890"/>
              <a:ext cx="282" cy="52"/>
            </a:xfrm>
            <a:custGeom>
              <a:avLst/>
              <a:gdLst>
                <a:gd name="T0" fmla="*/ 0 w 318"/>
                <a:gd name="T1" fmla="*/ 45 h 52"/>
                <a:gd name="T2" fmla="*/ 4 w 318"/>
                <a:gd name="T3" fmla="*/ 0 h 52"/>
                <a:gd name="T4" fmla="*/ 5 w 318"/>
                <a:gd name="T5" fmla="*/ 45 h 52"/>
                <a:gd name="T6" fmla="*/ 9 w 318"/>
                <a:gd name="T7" fmla="*/ 45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52"/>
                <a:gd name="T14" fmla="*/ 318 w 318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52">
                  <a:moveTo>
                    <a:pt x="0" y="45"/>
                  </a:moveTo>
                  <a:cubicBezTo>
                    <a:pt x="53" y="22"/>
                    <a:pt x="106" y="0"/>
                    <a:pt x="136" y="0"/>
                  </a:cubicBezTo>
                  <a:cubicBezTo>
                    <a:pt x="166" y="0"/>
                    <a:pt x="152" y="38"/>
                    <a:pt x="182" y="45"/>
                  </a:cubicBezTo>
                  <a:cubicBezTo>
                    <a:pt x="212" y="52"/>
                    <a:pt x="295" y="45"/>
                    <a:pt x="318" y="45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168" name="Group 81"/>
          <p:cNvGrpSpPr>
            <a:grpSpLocks/>
          </p:cNvGrpSpPr>
          <p:nvPr/>
        </p:nvGrpSpPr>
        <p:grpSpPr bwMode="auto">
          <a:xfrm>
            <a:off x="5967413" y="1731963"/>
            <a:ext cx="966787" cy="114300"/>
            <a:chOff x="3751" y="1298"/>
            <a:chExt cx="661" cy="94"/>
          </a:xfrm>
        </p:grpSpPr>
        <p:sp>
          <p:nvSpPr>
            <p:cNvPr id="5230" name="Oval 82"/>
            <p:cNvSpPr>
              <a:spLocks noChangeArrowheads="1"/>
            </p:cNvSpPr>
            <p:nvPr/>
          </p:nvSpPr>
          <p:spPr bwMode="auto">
            <a:xfrm>
              <a:off x="3751" y="1304"/>
              <a:ext cx="421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1" name="Oval 83"/>
            <p:cNvSpPr>
              <a:spLocks noChangeArrowheads="1"/>
            </p:cNvSpPr>
            <p:nvPr/>
          </p:nvSpPr>
          <p:spPr bwMode="auto">
            <a:xfrm>
              <a:off x="3941" y="1352"/>
              <a:ext cx="88" cy="40"/>
            </a:xfrm>
            <a:prstGeom prst="ellipse">
              <a:avLst/>
            </a:prstGeom>
            <a:solidFill>
              <a:srgbClr val="474747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32" name="Freeform 84"/>
            <p:cNvSpPr>
              <a:spLocks/>
            </p:cNvSpPr>
            <p:nvPr/>
          </p:nvSpPr>
          <p:spPr bwMode="auto">
            <a:xfrm>
              <a:off x="4130" y="1298"/>
              <a:ext cx="282" cy="52"/>
            </a:xfrm>
            <a:custGeom>
              <a:avLst/>
              <a:gdLst>
                <a:gd name="T0" fmla="*/ 0 w 318"/>
                <a:gd name="T1" fmla="*/ 45 h 52"/>
                <a:gd name="T2" fmla="*/ 4 w 318"/>
                <a:gd name="T3" fmla="*/ 0 h 52"/>
                <a:gd name="T4" fmla="*/ 5 w 318"/>
                <a:gd name="T5" fmla="*/ 45 h 52"/>
                <a:gd name="T6" fmla="*/ 9 w 318"/>
                <a:gd name="T7" fmla="*/ 45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52"/>
                <a:gd name="T14" fmla="*/ 318 w 318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52">
                  <a:moveTo>
                    <a:pt x="0" y="45"/>
                  </a:moveTo>
                  <a:cubicBezTo>
                    <a:pt x="53" y="22"/>
                    <a:pt x="106" y="0"/>
                    <a:pt x="136" y="0"/>
                  </a:cubicBezTo>
                  <a:cubicBezTo>
                    <a:pt x="166" y="0"/>
                    <a:pt x="152" y="38"/>
                    <a:pt x="182" y="45"/>
                  </a:cubicBezTo>
                  <a:cubicBezTo>
                    <a:pt x="212" y="52"/>
                    <a:pt x="295" y="45"/>
                    <a:pt x="318" y="45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169" name="Group 85"/>
          <p:cNvGrpSpPr>
            <a:grpSpLocks/>
          </p:cNvGrpSpPr>
          <p:nvPr/>
        </p:nvGrpSpPr>
        <p:grpSpPr bwMode="auto">
          <a:xfrm>
            <a:off x="2924175" y="1522413"/>
            <a:ext cx="963613" cy="122237"/>
            <a:chOff x="1670" y="1126"/>
            <a:chExt cx="659" cy="100"/>
          </a:xfrm>
        </p:grpSpPr>
        <p:sp>
          <p:nvSpPr>
            <p:cNvPr id="5226" name="Oval 86"/>
            <p:cNvSpPr>
              <a:spLocks noChangeArrowheads="1"/>
            </p:cNvSpPr>
            <p:nvPr/>
          </p:nvSpPr>
          <p:spPr bwMode="auto">
            <a:xfrm>
              <a:off x="1906" y="1138"/>
              <a:ext cx="423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grpSp>
          <p:nvGrpSpPr>
            <p:cNvPr id="5227" name="Group 87"/>
            <p:cNvGrpSpPr>
              <a:grpSpLocks/>
            </p:cNvGrpSpPr>
            <p:nvPr/>
          </p:nvGrpSpPr>
          <p:grpSpPr bwMode="auto">
            <a:xfrm>
              <a:off x="1670" y="1126"/>
              <a:ext cx="465" cy="52"/>
              <a:chOff x="1670" y="1126"/>
              <a:chExt cx="465" cy="52"/>
            </a:xfrm>
          </p:grpSpPr>
          <p:sp>
            <p:nvSpPr>
              <p:cNvPr id="5228" name="Oval 88"/>
              <p:cNvSpPr>
                <a:spLocks noChangeArrowheads="1"/>
              </p:cNvSpPr>
              <p:nvPr/>
            </p:nvSpPr>
            <p:spPr bwMode="auto">
              <a:xfrm>
                <a:off x="2050" y="1138"/>
                <a:ext cx="85" cy="40"/>
              </a:xfrm>
              <a:prstGeom prst="ellipse">
                <a:avLst/>
              </a:prstGeom>
              <a:solidFill>
                <a:srgbClr val="474747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29" name="Freeform 89"/>
              <p:cNvSpPr>
                <a:spLocks/>
              </p:cNvSpPr>
              <p:nvPr/>
            </p:nvSpPr>
            <p:spPr bwMode="auto">
              <a:xfrm>
                <a:off x="1670" y="1126"/>
                <a:ext cx="283" cy="52"/>
              </a:xfrm>
              <a:custGeom>
                <a:avLst/>
                <a:gdLst>
                  <a:gd name="T0" fmla="*/ 0 w 318"/>
                  <a:gd name="T1" fmla="*/ 45 h 52"/>
                  <a:gd name="T2" fmla="*/ 4 w 318"/>
                  <a:gd name="T3" fmla="*/ 0 h 52"/>
                  <a:gd name="T4" fmla="*/ 5 w 318"/>
                  <a:gd name="T5" fmla="*/ 45 h 52"/>
                  <a:gd name="T6" fmla="*/ 10 w 318"/>
                  <a:gd name="T7" fmla="*/ 45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8"/>
                  <a:gd name="T13" fmla="*/ 0 h 52"/>
                  <a:gd name="T14" fmla="*/ 318 w 318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8" h="52">
                    <a:moveTo>
                      <a:pt x="0" y="45"/>
                    </a:moveTo>
                    <a:cubicBezTo>
                      <a:pt x="53" y="22"/>
                      <a:pt x="106" y="0"/>
                      <a:pt x="136" y="0"/>
                    </a:cubicBezTo>
                    <a:cubicBezTo>
                      <a:pt x="166" y="0"/>
                      <a:pt x="152" y="38"/>
                      <a:pt x="182" y="45"/>
                    </a:cubicBezTo>
                    <a:cubicBezTo>
                      <a:pt x="212" y="52"/>
                      <a:pt x="295" y="45"/>
                      <a:pt x="318" y="45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171" name="Text Box 91"/>
          <p:cNvSpPr txBox="1">
            <a:spLocks noChangeArrowheads="1"/>
          </p:cNvSpPr>
          <p:nvPr/>
        </p:nvSpPr>
        <p:spPr bwMode="auto">
          <a:xfrm>
            <a:off x="3813175" y="5908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latin typeface="Times New Roman" pitchFamily="18" charset="0"/>
            </a:endParaRPr>
          </a:p>
        </p:txBody>
      </p:sp>
      <p:sp>
        <p:nvSpPr>
          <p:cNvPr id="5172" name="AutoShape 92"/>
          <p:cNvSpPr>
            <a:spLocks/>
          </p:cNvSpPr>
          <p:nvPr/>
        </p:nvSpPr>
        <p:spPr bwMode="auto">
          <a:xfrm rot="-5404172">
            <a:off x="4778375" y="2397126"/>
            <a:ext cx="306387" cy="7237412"/>
          </a:xfrm>
          <a:prstGeom prst="leftBrace">
            <a:avLst>
              <a:gd name="adj1" fmla="val 19684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sp>
        <p:nvSpPr>
          <p:cNvPr id="5173" name="Text Box 93"/>
          <p:cNvSpPr txBox="1">
            <a:spLocks noChangeArrowheads="1"/>
          </p:cNvSpPr>
          <p:nvPr/>
        </p:nvSpPr>
        <p:spPr bwMode="auto">
          <a:xfrm>
            <a:off x="2305050" y="6215063"/>
            <a:ext cx="4722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66"/>
                </a:solidFill>
                <a:latin typeface="Arial" pitchFamily="34" charset="0"/>
              </a:rPr>
              <a:t>Susceptibility and resistance</a:t>
            </a:r>
          </a:p>
        </p:txBody>
      </p:sp>
      <p:grpSp>
        <p:nvGrpSpPr>
          <p:cNvPr id="5174" name="Group 94"/>
          <p:cNvGrpSpPr>
            <a:grpSpLocks/>
          </p:cNvGrpSpPr>
          <p:nvPr/>
        </p:nvGrpSpPr>
        <p:grpSpPr bwMode="auto">
          <a:xfrm rot="1870147">
            <a:off x="7562850" y="4800600"/>
            <a:ext cx="354013" cy="566738"/>
            <a:chOff x="4167" y="2112"/>
            <a:chExt cx="345" cy="528"/>
          </a:xfrm>
        </p:grpSpPr>
        <p:sp>
          <p:nvSpPr>
            <p:cNvPr id="5224" name="Oval 95"/>
            <p:cNvSpPr>
              <a:spLocks noChangeArrowheads="1"/>
            </p:cNvSpPr>
            <p:nvPr/>
          </p:nvSpPr>
          <p:spPr bwMode="auto">
            <a:xfrm>
              <a:off x="4167" y="2112"/>
              <a:ext cx="345" cy="528"/>
            </a:xfrm>
            <a:prstGeom prst="ellipse">
              <a:avLst/>
            </a:prstGeom>
            <a:solidFill>
              <a:srgbClr val="B83BD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25" name="Oval 96"/>
            <p:cNvSpPr>
              <a:spLocks noChangeArrowheads="1"/>
            </p:cNvSpPr>
            <p:nvPr/>
          </p:nvSpPr>
          <p:spPr bwMode="auto">
            <a:xfrm>
              <a:off x="4248" y="2184"/>
              <a:ext cx="192" cy="2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grpSp>
        <p:nvGrpSpPr>
          <p:cNvPr id="5175" name="Group 97"/>
          <p:cNvGrpSpPr>
            <a:grpSpLocks/>
          </p:cNvGrpSpPr>
          <p:nvPr/>
        </p:nvGrpSpPr>
        <p:grpSpPr bwMode="auto">
          <a:xfrm>
            <a:off x="6781800" y="3810000"/>
            <a:ext cx="552450" cy="530225"/>
            <a:chOff x="4164" y="2448"/>
            <a:chExt cx="297" cy="286"/>
          </a:xfrm>
        </p:grpSpPr>
        <p:grpSp>
          <p:nvGrpSpPr>
            <p:cNvPr id="5220" name="Group 98"/>
            <p:cNvGrpSpPr>
              <a:grpSpLocks/>
            </p:cNvGrpSpPr>
            <p:nvPr/>
          </p:nvGrpSpPr>
          <p:grpSpPr bwMode="auto">
            <a:xfrm>
              <a:off x="4164" y="2448"/>
              <a:ext cx="297" cy="286"/>
              <a:chOff x="3542" y="1968"/>
              <a:chExt cx="561" cy="587"/>
            </a:xfrm>
          </p:grpSpPr>
          <p:sp>
            <p:nvSpPr>
              <p:cNvPr id="5222" name="Oval 99"/>
              <p:cNvSpPr>
                <a:spLocks noChangeArrowheads="1"/>
              </p:cNvSpPr>
              <p:nvPr/>
            </p:nvSpPr>
            <p:spPr bwMode="auto">
              <a:xfrm>
                <a:off x="3542" y="1968"/>
                <a:ext cx="561" cy="587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23" name="Oval 100"/>
              <p:cNvSpPr>
                <a:spLocks noChangeArrowheads="1"/>
              </p:cNvSpPr>
              <p:nvPr/>
            </p:nvSpPr>
            <p:spPr bwMode="auto">
              <a:xfrm>
                <a:off x="3645" y="2044"/>
                <a:ext cx="387" cy="40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sp>
          <p:nvSpPr>
            <p:cNvPr id="5221" name="Text Box 101"/>
            <p:cNvSpPr txBox="1">
              <a:spLocks noChangeArrowheads="1"/>
            </p:cNvSpPr>
            <p:nvPr/>
          </p:nvSpPr>
          <p:spPr bwMode="auto">
            <a:xfrm>
              <a:off x="4212" y="2448"/>
              <a:ext cx="20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5176" name="Group 102"/>
          <p:cNvGrpSpPr>
            <a:grpSpLocks/>
          </p:cNvGrpSpPr>
          <p:nvPr/>
        </p:nvGrpSpPr>
        <p:grpSpPr bwMode="auto">
          <a:xfrm rot="-1434131">
            <a:off x="7639050" y="4191000"/>
            <a:ext cx="365125" cy="509588"/>
            <a:chOff x="4167" y="2112"/>
            <a:chExt cx="345" cy="528"/>
          </a:xfrm>
        </p:grpSpPr>
        <p:sp>
          <p:nvSpPr>
            <p:cNvPr id="5218" name="Oval 103"/>
            <p:cNvSpPr>
              <a:spLocks noChangeArrowheads="1"/>
            </p:cNvSpPr>
            <p:nvPr/>
          </p:nvSpPr>
          <p:spPr bwMode="auto">
            <a:xfrm>
              <a:off x="4167" y="2112"/>
              <a:ext cx="345" cy="528"/>
            </a:xfrm>
            <a:prstGeom prst="ellipse">
              <a:avLst/>
            </a:prstGeom>
            <a:solidFill>
              <a:srgbClr val="B83BD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19" name="Oval 104"/>
            <p:cNvSpPr>
              <a:spLocks noChangeArrowheads="1"/>
            </p:cNvSpPr>
            <p:nvPr/>
          </p:nvSpPr>
          <p:spPr bwMode="auto">
            <a:xfrm>
              <a:off x="4248" y="2184"/>
              <a:ext cx="192" cy="2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grpSp>
        <p:nvGrpSpPr>
          <p:cNvPr id="5177" name="Group 105"/>
          <p:cNvGrpSpPr>
            <a:grpSpLocks/>
          </p:cNvGrpSpPr>
          <p:nvPr/>
        </p:nvGrpSpPr>
        <p:grpSpPr bwMode="auto">
          <a:xfrm rot="-1434131">
            <a:off x="6953250" y="5105400"/>
            <a:ext cx="365125" cy="509588"/>
            <a:chOff x="4167" y="2112"/>
            <a:chExt cx="345" cy="528"/>
          </a:xfrm>
        </p:grpSpPr>
        <p:sp>
          <p:nvSpPr>
            <p:cNvPr id="5216" name="Oval 106"/>
            <p:cNvSpPr>
              <a:spLocks noChangeArrowheads="1"/>
            </p:cNvSpPr>
            <p:nvPr/>
          </p:nvSpPr>
          <p:spPr bwMode="auto">
            <a:xfrm>
              <a:off x="4167" y="2112"/>
              <a:ext cx="345" cy="528"/>
            </a:xfrm>
            <a:prstGeom prst="ellipse">
              <a:avLst/>
            </a:prstGeom>
            <a:solidFill>
              <a:srgbClr val="B83BD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5217" name="Oval 107"/>
            <p:cNvSpPr>
              <a:spLocks noChangeArrowheads="1"/>
            </p:cNvSpPr>
            <p:nvPr/>
          </p:nvSpPr>
          <p:spPr bwMode="auto">
            <a:xfrm>
              <a:off x="4248" y="2184"/>
              <a:ext cx="192" cy="26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</p:grpSp>
      <p:grpSp>
        <p:nvGrpSpPr>
          <p:cNvPr id="5178" name="Group 108"/>
          <p:cNvGrpSpPr>
            <a:grpSpLocks/>
          </p:cNvGrpSpPr>
          <p:nvPr/>
        </p:nvGrpSpPr>
        <p:grpSpPr bwMode="auto">
          <a:xfrm>
            <a:off x="8172450" y="4724400"/>
            <a:ext cx="412750" cy="520700"/>
            <a:chOff x="4272" y="2534"/>
            <a:chExt cx="407" cy="634"/>
          </a:xfrm>
        </p:grpSpPr>
        <p:grpSp>
          <p:nvGrpSpPr>
            <p:cNvPr id="5208" name="Group 109"/>
            <p:cNvGrpSpPr>
              <a:grpSpLocks/>
            </p:cNvGrpSpPr>
            <p:nvPr/>
          </p:nvGrpSpPr>
          <p:grpSpPr bwMode="auto">
            <a:xfrm>
              <a:off x="4272" y="2811"/>
              <a:ext cx="280" cy="357"/>
              <a:chOff x="559" y="1509"/>
              <a:chExt cx="283" cy="357"/>
            </a:xfrm>
          </p:grpSpPr>
          <p:sp>
            <p:nvSpPr>
              <p:cNvPr id="5213" name="Rectangle 110"/>
              <p:cNvSpPr>
                <a:spLocks noChangeArrowheads="1"/>
              </p:cNvSpPr>
              <p:nvPr/>
            </p:nvSpPr>
            <p:spPr bwMode="auto">
              <a:xfrm rot="-1320000">
                <a:off x="575" y="1509"/>
                <a:ext cx="55" cy="187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4" name="Rectangle 111"/>
              <p:cNvSpPr>
                <a:spLocks noChangeArrowheads="1"/>
              </p:cNvSpPr>
              <p:nvPr/>
            </p:nvSpPr>
            <p:spPr bwMode="auto">
              <a:xfrm rot="-10380000">
                <a:off x="559" y="1684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5" name="Rectangle 112"/>
              <p:cNvSpPr>
                <a:spLocks noChangeArrowheads="1"/>
              </p:cNvSpPr>
              <p:nvPr/>
            </p:nvSpPr>
            <p:spPr bwMode="auto">
              <a:xfrm rot="7800000">
                <a:off x="728" y="1625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grpSp>
          <p:nvGrpSpPr>
            <p:cNvPr id="5209" name="Group 113"/>
            <p:cNvGrpSpPr>
              <a:grpSpLocks/>
            </p:cNvGrpSpPr>
            <p:nvPr/>
          </p:nvGrpSpPr>
          <p:grpSpPr bwMode="auto">
            <a:xfrm>
              <a:off x="4454" y="2534"/>
              <a:ext cx="225" cy="338"/>
              <a:chOff x="743" y="1232"/>
              <a:chExt cx="227" cy="338"/>
            </a:xfrm>
          </p:grpSpPr>
          <p:sp>
            <p:nvSpPr>
              <p:cNvPr id="5210" name="Rectangle 114"/>
              <p:cNvSpPr>
                <a:spLocks noChangeArrowheads="1"/>
              </p:cNvSpPr>
              <p:nvPr/>
            </p:nvSpPr>
            <p:spPr bwMode="auto">
              <a:xfrm>
                <a:off x="828" y="1382"/>
                <a:ext cx="55" cy="188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1" name="Rectangle 115"/>
              <p:cNvSpPr>
                <a:spLocks noChangeArrowheads="1"/>
              </p:cNvSpPr>
              <p:nvPr/>
            </p:nvSpPr>
            <p:spPr bwMode="auto">
              <a:xfrm rot="1740000">
                <a:off x="924" y="1232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12" name="Rectangle 116"/>
              <p:cNvSpPr>
                <a:spLocks noChangeArrowheads="1"/>
              </p:cNvSpPr>
              <p:nvPr/>
            </p:nvSpPr>
            <p:spPr bwMode="auto">
              <a:xfrm rot="-1680000">
                <a:off x="743" y="1232"/>
                <a:ext cx="45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179" name="Group 117"/>
          <p:cNvGrpSpPr>
            <a:grpSpLocks/>
          </p:cNvGrpSpPr>
          <p:nvPr/>
        </p:nvGrpSpPr>
        <p:grpSpPr bwMode="auto">
          <a:xfrm rot="1882776">
            <a:off x="7791450" y="5334000"/>
            <a:ext cx="412750" cy="520700"/>
            <a:chOff x="4272" y="2534"/>
            <a:chExt cx="407" cy="634"/>
          </a:xfrm>
        </p:grpSpPr>
        <p:grpSp>
          <p:nvGrpSpPr>
            <p:cNvPr id="5200" name="Group 118"/>
            <p:cNvGrpSpPr>
              <a:grpSpLocks/>
            </p:cNvGrpSpPr>
            <p:nvPr/>
          </p:nvGrpSpPr>
          <p:grpSpPr bwMode="auto">
            <a:xfrm>
              <a:off x="4272" y="2811"/>
              <a:ext cx="280" cy="357"/>
              <a:chOff x="559" y="1509"/>
              <a:chExt cx="283" cy="357"/>
            </a:xfrm>
          </p:grpSpPr>
          <p:sp>
            <p:nvSpPr>
              <p:cNvPr id="5205" name="Rectangle 119"/>
              <p:cNvSpPr>
                <a:spLocks noChangeArrowheads="1"/>
              </p:cNvSpPr>
              <p:nvPr/>
            </p:nvSpPr>
            <p:spPr bwMode="auto">
              <a:xfrm rot="-1320000">
                <a:off x="575" y="1509"/>
                <a:ext cx="55" cy="187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6" name="Rectangle 120"/>
              <p:cNvSpPr>
                <a:spLocks noChangeArrowheads="1"/>
              </p:cNvSpPr>
              <p:nvPr/>
            </p:nvSpPr>
            <p:spPr bwMode="auto">
              <a:xfrm rot="-10380000">
                <a:off x="559" y="1684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7" name="Rectangle 121"/>
              <p:cNvSpPr>
                <a:spLocks noChangeArrowheads="1"/>
              </p:cNvSpPr>
              <p:nvPr/>
            </p:nvSpPr>
            <p:spPr bwMode="auto">
              <a:xfrm rot="7800000">
                <a:off x="728" y="1625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grpSp>
          <p:nvGrpSpPr>
            <p:cNvPr id="5201" name="Group 122"/>
            <p:cNvGrpSpPr>
              <a:grpSpLocks/>
            </p:cNvGrpSpPr>
            <p:nvPr/>
          </p:nvGrpSpPr>
          <p:grpSpPr bwMode="auto">
            <a:xfrm>
              <a:off x="4454" y="2534"/>
              <a:ext cx="225" cy="338"/>
              <a:chOff x="743" y="1232"/>
              <a:chExt cx="227" cy="338"/>
            </a:xfrm>
          </p:grpSpPr>
          <p:sp>
            <p:nvSpPr>
              <p:cNvPr id="5202" name="Rectangle 123"/>
              <p:cNvSpPr>
                <a:spLocks noChangeArrowheads="1"/>
              </p:cNvSpPr>
              <p:nvPr/>
            </p:nvSpPr>
            <p:spPr bwMode="auto">
              <a:xfrm>
                <a:off x="828" y="1382"/>
                <a:ext cx="55" cy="188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3" name="Rectangle 124"/>
              <p:cNvSpPr>
                <a:spLocks noChangeArrowheads="1"/>
              </p:cNvSpPr>
              <p:nvPr/>
            </p:nvSpPr>
            <p:spPr bwMode="auto">
              <a:xfrm rot="1740000">
                <a:off x="924" y="1232"/>
                <a:ext cx="46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204" name="Rectangle 125"/>
              <p:cNvSpPr>
                <a:spLocks noChangeArrowheads="1"/>
              </p:cNvSpPr>
              <p:nvPr/>
            </p:nvSpPr>
            <p:spPr bwMode="auto">
              <a:xfrm rot="-1680000">
                <a:off x="743" y="1232"/>
                <a:ext cx="45" cy="182"/>
              </a:xfrm>
              <a:prstGeom prst="rect">
                <a:avLst/>
              </a:prstGeom>
              <a:solidFill>
                <a:srgbClr val="00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180" name="Group 126"/>
          <p:cNvGrpSpPr>
            <a:grpSpLocks/>
          </p:cNvGrpSpPr>
          <p:nvPr/>
        </p:nvGrpSpPr>
        <p:grpSpPr bwMode="auto">
          <a:xfrm>
            <a:off x="6953250" y="4419600"/>
            <a:ext cx="533400" cy="530225"/>
            <a:chOff x="4164" y="2448"/>
            <a:chExt cx="297" cy="286"/>
          </a:xfrm>
        </p:grpSpPr>
        <p:grpSp>
          <p:nvGrpSpPr>
            <p:cNvPr id="5196" name="Group 127"/>
            <p:cNvGrpSpPr>
              <a:grpSpLocks/>
            </p:cNvGrpSpPr>
            <p:nvPr/>
          </p:nvGrpSpPr>
          <p:grpSpPr bwMode="auto">
            <a:xfrm>
              <a:off x="4164" y="2448"/>
              <a:ext cx="297" cy="286"/>
              <a:chOff x="3542" y="1968"/>
              <a:chExt cx="561" cy="587"/>
            </a:xfrm>
          </p:grpSpPr>
          <p:sp>
            <p:nvSpPr>
              <p:cNvPr id="5198" name="Oval 128"/>
              <p:cNvSpPr>
                <a:spLocks noChangeArrowheads="1"/>
              </p:cNvSpPr>
              <p:nvPr/>
            </p:nvSpPr>
            <p:spPr bwMode="auto">
              <a:xfrm>
                <a:off x="3542" y="1968"/>
                <a:ext cx="561" cy="587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199" name="Oval 129"/>
              <p:cNvSpPr>
                <a:spLocks noChangeArrowheads="1"/>
              </p:cNvSpPr>
              <p:nvPr/>
            </p:nvSpPr>
            <p:spPr bwMode="auto">
              <a:xfrm>
                <a:off x="3645" y="2044"/>
                <a:ext cx="387" cy="40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sp>
          <p:nvSpPr>
            <p:cNvPr id="5197" name="Text Box 130"/>
            <p:cNvSpPr txBox="1">
              <a:spLocks noChangeArrowheads="1"/>
            </p:cNvSpPr>
            <p:nvPr/>
          </p:nvSpPr>
          <p:spPr bwMode="auto">
            <a:xfrm>
              <a:off x="4212" y="2448"/>
              <a:ext cx="21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5181" name="Group 131"/>
          <p:cNvGrpSpPr>
            <a:grpSpLocks/>
          </p:cNvGrpSpPr>
          <p:nvPr/>
        </p:nvGrpSpPr>
        <p:grpSpPr bwMode="auto">
          <a:xfrm>
            <a:off x="6343650" y="4267200"/>
            <a:ext cx="533400" cy="609600"/>
            <a:chOff x="4164" y="2448"/>
            <a:chExt cx="297" cy="286"/>
          </a:xfrm>
        </p:grpSpPr>
        <p:grpSp>
          <p:nvGrpSpPr>
            <p:cNvPr id="5192" name="Group 132"/>
            <p:cNvGrpSpPr>
              <a:grpSpLocks/>
            </p:cNvGrpSpPr>
            <p:nvPr/>
          </p:nvGrpSpPr>
          <p:grpSpPr bwMode="auto">
            <a:xfrm>
              <a:off x="4164" y="2448"/>
              <a:ext cx="297" cy="286"/>
              <a:chOff x="3542" y="1968"/>
              <a:chExt cx="561" cy="587"/>
            </a:xfrm>
          </p:grpSpPr>
          <p:sp>
            <p:nvSpPr>
              <p:cNvPr id="5194" name="Oval 133"/>
              <p:cNvSpPr>
                <a:spLocks noChangeArrowheads="1"/>
              </p:cNvSpPr>
              <p:nvPr/>
            </p:nvSpPr>
            <p:spPr bwMode="auto">
              <a:xfrm>
                <a:off x="3542" y="1968"/>
                <a:ext cx="561" cy="587"/>
              </a:xfrm>
              <a:prstGeom prst="ellipse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195" name="Oval 134"/>
              <p:cNvSpPr>
                <a:spLocks noChangeArrowheads="1"/>
              </p:cNvSpPr>
              <p:nvPr/>
            </p:nvSpPr>
            <p:spPr bwMode="auto">
              <a:xfrm>
                <a:off x="3645" y="2044"/>
                <a:ext cx="387" cy="404"/>
              </a:xfrm>
              <a:prstGeom prst="ellipse">
                <a:avLst/>
              </a:prstGeom>
              <a:solidFill>
                <a:srgbClr val="9234DB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</p:grpSp>
        <p:sp>
          <p:nvSpPr>
            <p:cNvPr id="5193" name="Text Box 135"/>
            <p:cNvSpPr txBox="1">
              <a:spLocks noChangeArrowheads="1"/>
            </p:cNvSpPr>
            <p:nvPr/>
          </p:nvSpPr>
          <p:spPr bwMode="auto">
            <a:xfrm>
              <a:off x="4212" y="2448"/>
              <a:ext cx="21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</a:p>
          </p:txBody>
        </p:sp>
      </p:grpSp>
      <p:sp>
        <p:nvSpPr>
          <p:cNvPr id="5184" name="CaixaDeTexto 2"/>
          <p:cNvSpPr txBox="1">
            <a:spLocks noChangeArrowheads="1"/>
          </p:cNvSpPr>
          <p:nvPr/>
        </p:nvSpPr>
        <p:spPr bwMode="auto">
          <a:xfrm>
            <a:off x="2071688" y="5589588"/>
            <a:ext cx="2324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i="1">
                <a:solidFill>
                  <a:schemeClr val="accent2"/>
                </a:solidFill>
                <a:latin typeface="Times New Roman" pitchFamily="18" charset="0"/>
              </a:rPr>
              <a:t>Leishmania major</a:t>
            </a:r>
          </a:p>
        </p:txBody>
      </p:sp>
      <p:pic>
        <p:nvPicPr>
          <p:cNvPr id="5185" name="Picture 29" descr="C:\Users\ASUS\Documents\Hiro\Apresentacoes\EpidemiolLsh\Ve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400"/>
            <a:ext cx="11033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052513"/>
            <a:ext cx="9921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87" name="Group 85"/>
          <p:cNvGrpSpPr>
            <a:grpSpLocks/>
          </p:cNvGrpSpPr>
          <p:nvPr/>
        </p:nvGrpSpPr>
        <p:grpSpPr bwMode="auto">
          <a:xfrm>
            <a:off x="2339975" y="895350"/>
            <a:ext cx="963613" cy="122238"/>
            <a:chOff x="1670" y="1126"/>
            <a:chExt cx="659" cy="100"/>
          </a:xfrm>
        </p:grpSpPr>
        <p:sp>
          <p:nvSpPr>
            <p:cNvPr id="5188" name="Oval 86"/>
            <p:cNvSpPr>
              <a:spLocks noChangeArrowheads="1"/>
            </p:cNvSpPr>
            <p:nvPr/>
          </p:nvSpPr>
          <p:spPr bwMode="auto">
            <a:xfrm>
              <a:off x="1906" y="1138"/>
              <a:ext cx="423" cy="8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grpSp>
          <p:nvGrpSpPr>
            <p:cNvPr id="5189" name="Group 87"/>
            <p:cNvGrpSpPr>
              <a:grpSpLocks/>
            </p:cNvGrpSpPr>
            <p:nvPr/>
          </p:nvGrpSpPr>
          <p:grpSpPr bwMode="auto">
            <a:xfrm>
              <a:off x="1670" y="1126"/>
              <a:ext cx="465" cy="52"/>
              <a:chOff x="1670" y="1126"/>
              <a:chExt cx="465" cy="52"/>
            </a:xfrm>
          </p:grpSpPr>
          <p:sp>
            <p:nvSpPr>
              <p:cNvPr id="5190" name="Oval 88"/>
              <p:cNvSpPr>
                <a:spLocks noChangeArrowheads="1"/>
              </p:cNvSpPr>
              <p:nvPr/>
            </p:nvSpPr>
            <p:spPr bwMode="auto">
              <a:xfrm>
                <a:off x="2050" y="1138"/>
                <a:ext cx="85" cy="40"/>
              </a:xfrm>
              <a:prstGeom prst="ellipse">
                <a:avLst/>
              </a:prstGeom>
              <a:solidFill>
                <a:srgbClr val="474747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2200">
                  <a:latin typeface="Times New Roman" pitchFamily="18" charset="0"/>
                </a:endParaRPr>
              </a:p>
            </p:txBody>
          </p:sp>
          <p:sp>
            <p:nvSpPr>
              <p:cNvPr id="5191" name="Freeform 89"/>
              <p:cNvSpPr>
                <a:spLocks/>
              </p:cNvSpPr>
              <p:nvPr/>
            </p:nvSpPr>
            <p:spPr bwMode="auto">
              <a:xfrm>
                <a:off x="1670" y="1126"/>
                <a:ext cx="283" cy="52"/>
              </a:xfrm>
              <a:custGeom>
                <a:avLst/>
                <a:gdLst>
                  <a:gd name="T0" fmla="*/ 0 w 318"/>
                  <a:gd name="T1" fmla="*/ 45 h 52"/>
                  <a:gd name="T2" fmla="*/ 4 w 318"/>
                  <a:gd name="T3" fmla="*/ 0 h 52"/>
                  <a:gd name="T4" fmla="*/ 5 w 318"/>
                  <a:gd name="T5" fmla="*/ 45 h 52"/>
                  <a:gd name="T6" fmla="*/ 10 w 318"/>
                  <a:gd name="T7" fmla="*/ 45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8"/>
                  <a:gd name="T13" fmla="*/ 0 h 52"/>
                  <a:gd name="T14" fmla="*/ 318 w 318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8" h="52">
                    <a:moveTo>
                      <a:pt x="0" y="45"/>
                    </a:moveTo>
                    <a:cubicBezTo>
                      <a:pt x="53" y="22"/>
                      <a:pt x="106" y="0"/>
                      <a:pt x="136" y="0"/>
                    </a:cubicBezTo>
                    <a:cubicBezTo>
                      <a:pt x="166" y="0"/>
                      <a:pt x="152" y="38"/>
                      <a:pt x="182" y="45"/>
                    </a:cubicBezTo>
                    <a:cubicBezTo>
                      <a:pt x="212" y="52"/>
                      <a:pt x="295" y="45"/>
                      <a:pt x="318" y="45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2819400" y="2162944"/>
            <a:ext cx="14478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8" name="Rectangle 78"/>
          <p:cNvSpPr>
            <a:spLocks noChangeArrowheads="1"/>
          </p:cNvSpPr>
          <p:nvPr/>
        </p:nvSpPr>
        <p:spPr bwMode="auto">
          <a:xfrm>
            <a:off x="3048000" y="2239144"/>
            <a:ext cx="993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800" b="1" dirty="0">
                <a:solidFill>
                  <a:srgbClr val="FF0000"/>
                </a:solidFill>
                <a:latin typeface="Arial" panose="020B0604020202020204" pitchFamily="34" charset="0"/>
                <a:ea typeface="?? ?????" charset="-128"/>
              </a:rPr>
              <a:t>IGF-I</a:t>
            </a:r>
          </a:p>
        </p:txBody>
      </p:sp>
      <p:sp>
        <p:nvSpPr>
          <p:cNvPr id="139" name="Oval 2"/>
          <p:cNvSpPr>
            <a:spLocks noChangeArrowheads="1"/>
          </p:cNvSpPr>
          <p:nvPr/>
        </p:nvSpPr>
        <p:spPr bwMode="auto">
          <a:xfrm>
            <a:off x="6948264" y="578768"/>
            <a:ext cx="14478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0" name="Rectangle 78"/>
          <p:cNvSpPr>
            <a:spLocks noChangeArrowheads="1"/>
          </p:cNvSpPr>
          <p:nvPr/>
        </p:nvSpPr>
        <p:spPr bwMode="auto">
          <a:xfrm>
            <a:off x="7176864" y="654968"/>
            <a:ext cx="993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800" b="1" dirty="0">
                <a:solidFill>
                  <a:srgbClr val="FF0000"/>
                </a:solidFill>
                <a:latin typeface="Arial" panose="020B0604020202020204" pitchFamily="34" charset="0"/>
                <a:ea typeface="?? ?????" charset="-128"/>
              </a:rPr>
              <a:t>IGF-I</a:t>
            </a:r>
          </a:p>
        </p:txBody>
      </p: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493A769C-5EC5-40FC-B793-210D6DE678F4}"/>
              </a:ext>
            </a:extLst>
          </p:cNvPr>
          <p:cNvGrpSpPr/>
          <p:nvPr/>
        </p:nvGrpSpPr>
        <p:grpSpPr>
          <a:xfrm>
            <a:off x="2215072" y="1383032"/>
            <a:ext cx="6821424" cy="5430344"/>
            <a:chOff x="1835696" y="836712"/>
            <a:chExt cx="6918676" cy="5616624"/>
          </a:xfrm>
        </p:grpSpPr>
        <p:sp>
          <p:nvSpPr>
            <p:cNvPr id="145" name="Retângulo 144">
              <a:extLst>
                <a:ext uri="{FF2B5EF4-FFF2-40B4-BE49-F238E27FC236}">
                  <a16:creationId xmlns:a16="http://schemas.microsoft.com/office/drawing/2014/main" id="{6B467567-C0FD-4AFD-944D-67A5B5E47626}"/>
                </a:ext>
              </a:extLst>
            </p:cNvPr>
            <p:cNvSpPr/>
            <p:nvPr/>
          </p:nvSpPr>
          <p:spPr>
            <a:xfrm>
              <a:off x="1835696" y="836712"/>
              <a:ext cx="6853540" cy="56166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46" name="Agrupar 145">
              <a:extLst>
                <a:ext uri="{FF2B5EF4-FFF2-40B4-BE49-F238E27FC236}">
                  <a16:creationId xmlns:a16="http://schemas.microsoft.com/office/drawing/2014/main" id="{D893DD01-43D8-430E-81C3-F329DF9797CE}"/>
                </a:ext>
              </a:extLst>
            </p:cNvPr>
            <p:cNvGrpSpPr/>
            <p:nvPr/>
          </p:nvGrpSpPr>
          <p:grpSpPr>
            <a:xfrm>
              <a:off x="2150533" y="905933"/>
              <a:ext cx="6603839" cy="2451059"/>
              <a:chOff x="685800" y="609600"/>
              <a:chExt cx="7965264" cy="5362575"/>
            </a:xfrm>
          </p:grpSpPr>
          <p:sp>
            <p:nvSpPr>
              <p:cNvPr id="147" name="Rectangle 1026">
                <a:extLst>
                  <a:ext uri="{FF2B5EF4-FFF2-40B4-BE49-F238E27FC236}">
                    <a16:creationId xmlns:a16="http://schemas.microsoft.com/office/drawing/2014/main" id="{309EFACA-DA85-4633-89B5-3D667425FAA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871538" y="609600"/>
                <a:ext cx="7779526" cy="11432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pt-BR" altLang="pt-BR" sz="2400" dirty="0" err="1">
                    <a:latin typeface="Arial" pitchFamily="34" charset="0"/>
                  </a:rPr>
                  <a:t>Insulin</a:t>
                </a:r>
                <a:r>
                  <a:rPr lang="pt-BR" altLang="pt-BR" sz="2400" dirty="0">
                    <a:latin typeface="Arial" pitchFamily="34" charset="0"/>
                  </a:rPr>
                  <a:t>-like </a:t>
                </a:r>
                <a:r>
                  <a:rPr lang="pt-BR" altLang="pt-BR" sz="2400" dirty="0" err="1">
                    <a:latin typeface="Arial" pitchFamily="34" charset="0"/>
                  </a:rPr>
                  <a:t>growth</a:t>
                </a:r>
                <a:r>
                  <a:rPr lang="pt-BR" altLang="pt-BR" sz="2400" dirty="0">
                    <a:latin typeface="Arial" pitchFamily="34" charset="0"/>
                  </a:rPr>
                  <a:t> </a:t>
                </a:r>
                <a:r>
                  <a:rPr lang="pt-BR" altLang="pt-BR" sz="2400" dirty="0" err="1">
                    <a:latin typeface="Arial" pitchFamily="34" charset="0"/>
                  </a:rPr>
                  <a:t>factor</a:t>
                </a:r>
                <a:r>
                  <a:rPr lang="pt-BR" altLang="pt-BR" sz="2400" dirty="0">
                    <a:latin typeface="Arial" pitchFamily="34" charset="0"/>
                  </a:rPr>
                  <a:t> (IGF)</a:t>
                </a:r>
              </a:p>
            </p:txBody>
          </p:sp>
          <p:sp>
            <p:nvSpPr>
              <p:cNvPr id="148" name="Rectangle 1029">
                <a:extLst>
                  <a:ext uri="{FF2B5EF4-FFF2-40B4-BE49-F238E27FC236}">
                    <a16:creationId xmlns:a16="http://schemas.microsoft.com/office/drawing/2014/main" id="{AF9279B4-983E-4584-80A2-706D28341BD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5800" y="1857375"/>
                <a:ext cx="7886700" cy="41148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ts val="800"/>
                  </a:spcBef>
                </a:pPr>
                <a:r>
                  <a:rPr lang="pt-BR" altLang="pt-BR" sz="2100" b="1" dirty="0">
                    <a:latin typeface="Arial" pitchFamily="34" charset="0"/>
                  </a:rPr>
                  <a:t>IGF-I </a:t>
                </a:r>
                <a:r>
                  <a:rPr lang="pt-BR" altLang="pt-BR" sz="2100" b="1" dirty="0" err="1">
                    <a:latin typeface="Arial" pitchFamily="34" charset="0"/>
                  </a:rPr>
                  <a:t>and</a:t>
                </a:r>
                <a:r>
                  <a:rPr lang="pt-BR" altLang="pt-BR" sz="2100" b="1" dirty="0">
                    <a:latin typeface="Arial" pitchFamily="34" charset="0"/>
                  </a:rPr>
                  <a:t> IGF-II are </a:t>
                </a:r>
                <a:r>
                  <a:rPr lang="pt-BR" altLang="pt-BR" sz="2100" b="1" dirty="0" err="1">
                    <a:latin typeface="Arial" pitchFamily="34" charset="0"/>
                  </a:rPr>
                  <a:t>polypeptides</a:t>
                </a:r>
                <a:r>
                  <a:rPr lang="pt-BR" altLang="pt-BR" sz="2100" b="1" dirty="0"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latin typeface="Arial" pitchFamily="34" charset="0"/>
                  </a:rPr>
                  <a:t>of</a:t>
                </a:r>
                <a:r>
                  <a:rPr lang="pt-BR" altLang="pt-BR" sz="2100" b="1" dirty="0"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latin typeface="Arial" pitchFamily="34" charset="0"/>
                  </a:rPr>
                  <a:t>approximately</a:t>
                </a:r>
                <a:r>
                  <a:rPr lang="pt-BR" altLang="pt-BR" sz="2100" b="1" dirty="0">
                    <a:latin typeface="Arial" pitchFamily="34" charset="0"/>
                  </a:rPr>
                  <a:t> 7.5 </a:t>
                </a:r>
                <a:r>
                  <a:rPr lang="pt-BR" altLang="pt-BR" sz="2100" b="1" dirty="0" err="1">
                    <a:latin typeface="Arial" pitchFamily="34" charset="0"/>
                  </a:rPr>
                  <a:t>kDa</a:t>
                </a:r>
                <a:r>
                  <a:rPr lang="pt-BR" altLang="pt-BR" sz="2100" b="1" dirty="0">
                    <a:latin typeface="Arial" pitchFamily="34" charset="0"/>
                  </a:rPr>
                  <a:t> </a:t>
                </a:r>
              </a:p>
              <a:p>
                <a:pPr eaLnBrk="1" hangingPunct="1">
                  <a:spcBef>
                    <a:spcPts val="800"/>
                  </a:spcBef>
                </a:pPr>
                <a:r>
                  <a:rPr lang="pt-BR" altLang="pt-BR" sz="2100" b="1" dirty="0">
                    <a:latin typeface="Arial" pitchFamily="34" charset="0"/>
                  </a:rPr>
                  <a:t>IGF-I are </a:t>
                </a:r>
                <a:r>
                  <a:rPr lang="pt-BR" altLang="pt-BR" sz="2100" b="1" dirty="0" err="1">
                    <a:latin typeface="Arial" pitchFamily="34" charset="0"/>
                  </a:rPr>
                  <a:t>boud</a:t>
                </a:r>
                <a:r>
                  <a:rPr lang="pt-BR" altLang="pt-BR" sz="2100" b="1" dirty="0"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latin typeface="Arial" pitchFamily="34" charset="0"/>
                  </a:rPr>
                  <a:t>to</a:t>
                </a:r>
                <a:r>
                  <a:rPr lang="pt-BR" altLang="pt-BR" sz="2100" b="1" dirty="0"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latin typeface="Arial" pitchFamily="34" charset="0"/>
                  </a:rPr>
                  <a:t>IGFBP:s</a:t>
                </a:r>
                <a:r>
                  <a:rPr lang="pt-BR" altLang="pt-BR" sz="2100" b="1" dirty="0">
                    <a:latin typeface="Arial" pitchFamily="34" charset="0"/>
                  </a:rPr>
                  <a:t> in </a:t>
                </a:r>
                <a:r>
                  <a:rPr lang="pt-BR" altLang="pt-BR" sz="2100" b="1" dirty="0" err="1">
                    <a:latin typeface="Arial" pitchFamily="34" charset="0"/>
                  </a:rPr>
                  <a:t>the</a:t>
                </a:r>
                <a:r>
                  <a:rPr lang="pt-BR" altLang="pt-BR" sz="2100" b="1" dirty="0"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latin typeface="Arial" pitchFamily="34" charset="0"/>
                  </a:rPr>
                  <a:t>circulation</a:t>
                </a:r>
                <a:endParaRPr lang="pt-BR" altLang="pt-BR" sz="2100" b="1" dirty="0">
                  <a:latin typeface="Arial" pitchFamily="34" charset="0"/>
                </a:endParaRPr>
              </a:p>
              <a:p>
                <a:pPr eaLnBrk="1" hangingPunct="1">
                  <a:spcBef>
                    <a:spcPts val="800"/>
                  </a:spcBef>
                </a:pP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IGF-I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is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synthesized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by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most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of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cells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and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is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present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in 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macrophages</a:t>
                </a:r>
                <a:endParaRPr lang="pt-BR" altLang="pt-BR" sz="2100" b="1" dirty="0">
                  <a:solidFill>
                    <a:srgbClr val="C00000"/>
                  </a:solidFill>
                  <a:latin typeface="Arial" pitchFamily="34" charset="0"/>
                </a:endParaRPr>
              </a:p>
              <a:p>
                <a:pPr eaLnBrk="1" hangingPunct="1">
                  <a:spcBef>
                    <a:spcPts val="800"/>
                  </a:spcBef>
                </a:pP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Constitutively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expressed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in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tissues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(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skin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) </a:t>
                </a:r>
              </a:p>
              <a:p>
                <a:pPr eaLnBrk="1" hangingPunct="1">
                  <a:spcBef>
                    <a:spcPts val="800"/>
                  </a:spcBef>
                </a:pP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Expression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increases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during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inflammatory</a:t>
                </a:r>
                <a:r>
                  <a:rPr lang="pt-BR" altLang="pt-BR" sz="2100" b="1" dirty="0">
                    <a:solidFill>
                      <a:srgbClr val="C00000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process</a:t>
                </a:r>
                <a:endParaRPr lang="pt-BR" altLang="pt-BR" sz="2100" b="1" dirty="0">
                  <a:solidFill>
                    <a:srgbClr val="C00000"/>
                  </a:solidFill>
                  <a:latin typeface="Arial" pitchFamily="34" charset="0"/>
                </a:endParaRPr>
              </a:p>
              <a:p>
                <a:pPr eaLnBrk="1" hangingPunct="1">
                  <a:spcBef>
                    <a:spcPts val="800"/>
                  </a:spcBef>
                </a:pP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Production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of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IGF-I in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macrophages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is</a:t>
                </a:r>
                <a:r>
                  <a:rPr lang="pt-BR" altLang="pt-BR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controlled</a:t>
                </a:r>
                <a:r>
                  <a:rPr lang="pt-BR" altLang="pt-BR" sz="2100" b="1" dirty="0">
                    <a:solidFill>
                      <a:srgbClr val="C00000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by</a:t>
                </a:r>
                <a:r>
                  <a:rPr lang="pt-BR" altLang="pt-BR" sz="2100" b="1" dirty="0">
                    <a:solidFill>
                      <a:srgbClr val="C00000"/>
                    </a:solidFill>
                    <a:latin typeface="Arial" pitchFamily="34" charset="0"/>
                  </a:rPr>
                  <a:t> </a:t>
                </a:r>
                <a:r>
                  <a:rPr lang="pt-BR" altLang="pt-BR" sz="2100" b="1" dirty="0" err="1">
                    <a:solidFill>
                      <a:srgbClr val="C00000"/>
                    </a:solidFill>
                    <a:latin typeface="Arial" pitchFamily="34" charset="0"/>
                  </a:rPr>
                  <a:t>cytokines</a:t>
                </a:r>
                <a:r>
                  <a:rPr lang="pt-BR" altLang="ja-JP" sz="2100" b="1" dirty="0">
                    <a:solidFill>
                      <a:srgbClr val="003399"/>
                    </a:solidFill>
                    <a:latin typeface="Arial" pitchFamily="34" charset="0"/>
                  </a:rPr>
                  <a:t>:</a:t>
                </a:r>
              </a:p>
              <a:p>
                <a:pPr lvl="1" eaLnBrk="1" hangingPunct="1">
                  <a:spcBef>
                    <a:spcPts val="800"/>
                  </a:spcBef>
                </a:pPr>
                <a:r>
                  <a:rPr lang="pt-BR" altLang="ja-JP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Inhibited</a:t>
                </a:r>
                <a:r>
                  <a:rPr lang="pt-BR" altLang="ja-JP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ja-JP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by</a:t>
                </a:r>
                <a:r>
                  <a:rPr lang="pt-BR" altLang="ja-JP" sz="2100" b="1" dirty="0">
                    <a:solidFill>
                      <a:srgbClr val="003399"/>
                    </a:solidFill>
                    <a:latin typeface="Arial" pitchFamily="34" charset="0"/>
                  </a:rPr>
                  <a:t> IFN-</a:t>
                </a:r>
                <a:r>
                  <a:rPr lang="pt-BR" altLang="ja-JP" sz="2100" b="1" dirty="0">
                    <a:solidFill>
                      <a:srgbClr val="003399"/>
                    </a:solidFill>
                    <a:latin typeface="Symbol" pitchFamily="18" charset="2"/>
                  </a:rPr>
                  <a:t>g</a:t>
                </a:r>
              </a:p>
              <a:p>
                <a:pPr lvl="1" eaLnBrk="1" hangingPunct="1">
                  <a:spcBef>
                    <a:spcPts val="800"/>
                  </a:spcBef>
                </a:pPr>
                <a:r>
                  <a:rPr lang="pt-BR" altLang="ja-JP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Stimulated</a:t>
                </a:r>
                <a:r>
                  <a:rPr lang="pt-BR" altLang="ja-JP" sz="2100" b="1" dirty="0">
                    <a:solidFill>
                      <a:srgbClr val="003399"/>
                    </a:solidFill>
                    <a:latin typeface="Arial" pitchFamily="34" charset="0"/>
                  </a:rPr>
                  <a:t> </a:t>
                </a:r>
                <a:r>
                  <a:rPr lang="pt-BR" altLang="ja-JP" sz="2100" b="1" dirty="0" err="1">
                    <a:solidFill>
                      <a:srgbClr val="003399"/>
                    </a:solidFill>
                    <a:latin typeface="Arial" pitchFamily="34" charset="0"/>
                  </a:rPr>
                  <a:t>by</a:t>
                </a:r>
                <a:r>
                  <a:rPr lang="pt-BR" altLang="ja-JP" sz="2100" b="1" dirty="0">
                    <a:solidFill>
                      <a:srgbClr val="003399"/>
                    </a:solidFill>
                    <a:latin typeface="Arial" pitchFamily="34" charset="0"/>
                  </a:rPr>
                  <a:t> IL-4, IL-13</a:t>
                </a:r>
                <a:endParaRPr lang="pt-BR" altLang="pt-BR" sz="2100" b="1" dirty="0">
                  <a:solidFill>
                    <a:srgbClr val="003399"/>
                  </a:solidFill>
                  <a:latin typeface="Arial" pitchFamily="34" charset="0"/>
                </a:endParaRPr>
              </a:p>
              <a:p>
                <a:pPr eaLnBrk="1" hangingPunct="1">
                  <a:spcBef>
                    <a:spcPts val="800"/>
                  </a:spcBef>
                </a:pPr>
                <a:endParaRPr lang="pt-BR" altLang="pt-BR" sz="2100" b="1" dirty="0">
                  <a:latin typeface="Arial" pitchFamily="34" charset="0"/>
                </a:endParaRPr>
              </a:p>
            </p:txBody>
          </p:sp>
        </p:grpSp>
      </p:grp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CBF09A1-70FC-4F6D-AB0B-546B79D0D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9"/>
    </mc:Choice>
    <mc:Fallback xmlns="">
      <p:transition spd="slow" advTm="5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47675" y="1124744"/>
            <a:ext cx="56372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Clr>
                <a:srgbClr val="CC0099"/>
              </a:buClr>
              <a:buSzPct val="80000"/>
              <a:buFontTx/>
              <a:buNone/>
            </a:pP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Insulin-like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growth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factor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is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a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growth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promoting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factor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for </a:t>
            </a:r>
            <a:r>
              <a:rPr kumimoji="1" lang="pt-BR" altLang="pt-BR" sz="1800" i="1" dirty="0" err="1">
                <a:solidFill>
                  <a:srgbClr val="003399"/>
                </a:solidFill>
                <a:latin typeface="Arial" pitchFamily="34" charset="0"/>
              </a:rPr>
              <a:t>Leishmania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promastigotes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and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altLang="pt-BR" sz="1800" dirty="0" err="1">
                <a:solidFill>
                  <a:srgbClr val="003399"/>
                </a:solidFill>
                <a:latin typeface="Arial" pitchFamily="34" charset="0"/>
              </a:rPr>
              <a:t>amastigotes</a:t>
            </a:r>
            <a:r>
              <a:rPr kumimoji="1" lang="pt-BR" alt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CC0099"/>
              </a:buClr>
              <a:buSzPct val="80000"/>
              <a:buFontTx/>
              <a:buNone/>
            </a:pPr>
            <a:r>
              <a:rPr kumimoji="1" lang="pt-BR" altLang="pt-BR" sz="1700" dirty="0">
                <a:solidFill>
                  <a:srgbClr val="C00000"/>
                </a:solidFill>
                <a:latin typeface="Arial" pitchFamily="34" charset="0"/>
              </a:rPr>
              <a:t>Goto et al.,</a:t>
            </a:r>
            <a:r>
              <a:rPr kumimoji="1" lang="pt-BR" altLang="pt-BR" sz="1700" i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kumimoji="1" lang="en-US" altLang="pt-BR" sz="1800" i="1" dirty="0">
                <a:latin typeface="Arial" pitchFamily="34" charset="0"/>
              </a:rPr>
              <a:t>Proc. Natl. Acad. Sci</a:t>
            </a:r>
            <a:r>
              <a:rPr kumimoji="1" lang="en-US" altLang="pt-BR" sz="1700" i="1" dirty="0">
                <a:latin typeface="Arial" pitchFamily="34" charset="0"/>
              </a:rPr>
              <a:t>. (USA) 95: 13211, 1998</a:t>
            </a:r>
            <a:endParaRPr kumimoji="1" lang="pt-BR" altLang="pt-BR" sz="1700" i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47675" y="260648"/>
            <a:ext cx="8138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pt-BR" altLang="pt-BR" sz="2000" b="1" dirty="0">
                <a:latin typeface="Arial" pitchFamily="34" charset="0"/>
              </a:rPr>
              <a:t>Efeito da adição de </a:t>
            </a:r>
            <a:r>
              <a:rPr kumimoji="1" lang="pt-BR" altLang="pt-BR" sz="2000" b="1" dirty="0" err="1">
                <a:latin typeface="Arial" pitchFamily="34" charset="0"/>
              </a:rPr>
              <a:t>rIGF</a:t>
            </a:r>
            <a:r>
              <a:rPr kumimoji="1" lang="pt-BR" altLang="pt-BR" sz="2000" b="1" dirty="0">
                <a:latin typeface="Arial" pitchFamily="34" charset="0"/>
              </a:rPr>
              <a:t>-I sobre </a:t>
            </a:r>
            <a:r>
              <a:rPr kumimoji="1" lang="pt-BR" altLang="pt-BR" sz="2000" b="1" i="1" dirty="0" err="1">
                <a:latin typeface="Arial" pitchFamily="34" charset="0"/>
              </a:rPr>
              <a:t>Leishmania</a:t>
            </a:r>
            <a:r>
              <a:rPr kumimoji="1" lang="pt-BR" altLang="pt-BR" sz="2000" b="1" i="1" dirty="0">
                <a:latin typeface="Arial" pitchFamily="34" charset="0"/>
              </a:rPr>
              <a:t> </a:t>
            </a:r>
            <a:r>
              <a:rPr kumimoji="1" lang="pt-BR" altLang="pt-BR" sz="2000" b="1" dirty="0">
                <a:latin typeface="Arial" pitchFamily="34" charset="0"/>
              </a:rPr>
              <a:t>e no desenvolvimento da lesão</a:t>
            </a:r>
          </a:p>
        </p:txBody>
      </p:sp>
      <p:grpSp>
        <p:nvGrpSpPr>
          <p:cNvPr id="7174" name="Group 5"/>
          <p:cNvGrpSpPr>
            <a:grpSpLocks/>
          </p:cNvGrpSpPr>
          <p:nvPr/>
        </p:nvGrpSpPr>
        <p:grpSpPr bwMode="auto">
          <a:xfrm>
            <a:off x="5940425" y="1051694"/>
            <a:ext cx="3095625" cy="1873250"/>
            <a:chOff x="198" y="2057"/>
            <a:chExt cx="2798" cy="2354"/>
          </a:xfrm>
        </p:grpSpPr>
        <p:sp>
          <p:nvSpPr>
            <p:cNvPr id="7180" name="Line 6"/>
            <p:cNvSpPr>
              <a:spLocks noChangeShapeType="1"/>
            </p:cNvSpPr>
            <p:nvPr/>
          </p:nvSpPr>
          <p:spPr bwMode="auto">
            <a:xfrm>
              <a:off x="860" y="2160"/>
              <a:ext cx="0" cy="12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1" name="Line 7"/>
            <p:cNvSpPr>
              <a:spLocks noChangeShapeType="1"/>
            </p:cNvSpPr>
            <p:nvPr/>
          </p:nvSpPr>
          <p:spPr bwMode="auto">
            <a:xfrm>
              <a:off x="851" y="3408"/>
              <a:ext cx="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2" name="Line 8"/>
            <p:cNvSpPr>
              <a:spLocks noChangeShapeType="1"/>
            </p:cNvSpPr>
            <p:nvPr/>
          </p:nvSpPr>
          <p:spPr bwMode="auto">
            <a:xfrm>
              <a:off x="851" y="2985"/>
              <a:ext cx="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3" name="Line 9"/>
            <p:cNvSpPr>
              <a:spLocks noChangeShapeType="1"/>
            </p:cNvSpPr>
            <p:nvPr/>
          </p:nvSpPr>
          <p:spPr bwMode="auto">
            <a:xfrm>
              <a:off x="851" y="2566"/>
              <a:ext cx="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4" name="Line 10"/>
            <p:cNvSpPr>
              <a:spLocks noChangeShapeType="1"/>
            </p:cNvSpPr>
            <p:nvPr/>
          </p:nvSpPr>
          <p:spPr bwMode="auto">
            <a:xfrm>
              <a:off x="851" y="2146"/>
              <a:ext cx="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5" name="Line 11"/>
            <p:cNvSpPr>
              <a:spLocks noChangeShapeType="1"/>
            </p:cNvSpPr>
            <p:nvPr/>
          </p:nvSpPr>
          <p:spPr bwMode="auto">
            <a:xfrm>
              <a:off x="872" y="3408"/>
              <a:ext cx="16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6" name="Line 12"/>
            <p:cNvSpPr>
              <a:spLocks noChangeShapeType="1"/>
            </p:cNvSpPr>
            <p:nvPr/>
          </p:nvSpPr>
          <p:spPr bwMode="auto">
            <a:xfrm flipV="1">
              <a:off x="860" y="3372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7" name="Line 13"/>
            <p:cNvSpPr>
              <a:spLocks noChangeShapeType="1"/>
            </p:cNvSpPr>
            <p:nvPr/>
          </p:nvSpPr>
          <p:spPr bwMode="auto">
            <a:xfrm flipV="1">
              <a:off x="1286" y="3372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8" name="Line 14"/>
            <p:cNvSpPr>
              <a:spLocks noChangeShapeType="1"/>
            </p:cNvSpPr>
            <p:nvPr/>
          </p:nvSpPr>
          <p:spPr bwMode="auto">
            <a:xfrm flipV="1">
              <a:off x="1713" y="3372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9" name="Line 15"/>
            <p:cNvSpPr>
              <a:spLocks noChangeShapeType="1"/>
            </p:cNvSpPr>
            <p:nvPr/>
          </p:nvSpPr>
          <p:spPr bwMode="auto">
            <a:xfrm flipV="1">
              <a:off x="2136" y="3372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90" name="Line 16"/>
            <p:cNvSpPr>
              <a:spLocks noChangeShapeType="1"/>
            </p:cNvSpPr>
            <p:nvPr/>
          </p:nvSpPr>
          <p:spPr bwMode="auto">
            <a:xfrm flipV="1">
              <a:off x="2563" y="3372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91" name="Freeform 17"/>
            <p:cNvSpPr>
              <a:spLocks/>
            </p:cNvSpPr>
            <p:nvPr/>
          </p:nvSpPr>
          <p:spPr bwMode="auto">
            <a:xfrm>
              <a:off x="860" y="2636"/>
              <a:ext cx="1704" cy="621"/>
            </a:xfrm>
            <a:custGeom>
              <a:avLst/>
              <a:gdLst>
                <a:gd name="T0" fmla="*/ 0 w 1917"/>
                <a:gd name="T1" fmla="*/ 620 h 621"/>
                <a:gd name="T2" fmla="*/ 104 w 1917"/>
                <a:gd name="T3" fmla="*/ 578 h 621"/>
                <a:gd name="T4" fmla="*/ 207 w 1917"/>
                <a:gd name="T5" fmla="*/ 183 h 621"/>
                <a:gd name="T6" fmla="*/ 310 w 1917"/>
                <a:gd name="T7" fmla="*/ 99 h 621"/>
                <a:gd name="T8" fmla="*/ 414 w 1917"/>
                <a:gd name="T9" fmla="*/ 0 h 6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7" h="621">
                  <a:moveTo>
                    <a:pt x="0" y="620"/>
                  </a:moveTo>
                  <a:lnTo>
                    <a:pt x="480" y="578"/>
                  </a:lnTo>
                  <a:lnTo>
                    <a:pt x="960" y="183"/>
                  </a:lnTo>
                  <a:lnTo>
                    <a:pt x="1436" y="99"/>
                  </a:lnTo>
                  <a:lnTo>
                    <a:pt x="1916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2" name="Freeform 18"/>
            <p:cNvSpPr>
              <a:spLocks/>
            </p:cNvSpPr>
            <p:nvPr/>
          </p:nvSpPr>
          <p:spPr bwMode="auto">
            <a:xfrm>
              <a:off x="860" y="2188"/>
              <a:ext cx="1704" cy="1012"/>
            </a:xfrm>
            <a:custGeom>
              <a:avLst/>
              <a:gdLst>
                <a:gd name="T0" fmla="*/ 0 w 1917"/>
                <a:gd name="T1" fmla="*/ 1011 h 1012"/>
                <a:gd name="T2" fmla="*/ 104 w 1917"/>
                <a:gd name="T3" fmla="*/ 991 h 1012"/>
                <a:gd name="T4" fmla="*/ 207 w 1917"/>
                <a:gd name="T5" fmla="*/ 381 h 1012"/>
                <a:gd name="T6" fmla="*/ 310 w 1917"/>
                <a:gd name="T7" fmla="*/ 156 h 1012"/>
                <a:gd name="T8" fmla="*/ 414 w 1917"/>
                <a:gd name="T9" fmla="*/ 0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7" h="1012">
                  <a:moveTo>
                    <a:pt x="0" y="1011"/>
                  </a:moveTo>
                  <a:lnTo>
                    <a:pt x="480" y="991"/>
                  </a:lnTo>
                  <a:lnTo>
                    <a:pt x="960" y="381"/>
                  </a:lnTo>
                  <a:lnTo>
                    <a:pt x="1436" y="156"/>
                  </a:lnTo>
                  <a:lnTo>
                    <a:pt x="1916" y="0"/>
                  </a:lnTo>
                </a:path>
              </a:pathLst>
            </a:custGeom>
            <a:noFill/>
            <a:ln w="25400" cap="rnd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3" name="Freeform 19"/>
            <p:cNvSpPr>
              <a:spLocks/>
            </p:cNvSpPr>
            <p:nvPr/>
          </p:nvSpPr>
          <p:spPr bwMode="auto">
            <a:xfrm>
              <a:off x="860" y="3154"/>
              <a:ext cx="1704" cy="82"/>
            </a:xfrm>
            <a:custGeom>
              <a:avLst/>
              <a:gdLst>
                <a:gd name="T0" fmla="*/ 0 w 1917"/>
                <a:gd name="T1" fmla="*/ 62 h 82"/>
                <a:gd name="T2" fmla="*/ 104 w 1917"/>
                <a:gd name="T3" fmla="*/ 32 h 82"/>
                <a:gd name="T4" fmla="*/ 207 w 1917"/>
                <a:gd name="T5" fmla="*/ 81 h 82"/>
                <a:gd name="T6" fmla="*/ 310 w 1917"/>
                <a:gd name="T7" fmla="*/ 41 h 82"/>
                <a:gd name="T8" fmla="*/ 414 w 191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7" h="82">
                  <a:moveTo>
                    <a:pt x="0" y="62"/>
                  </a:moveTo>
                  <a:lnTo>
                    <a:pt x="480" y="32"/>
                  </a:lnTo>
                  <a:lnTo>
                    <a:pt x="960" y="81"/>
                  </a:lnTo>
                  <a:lnTo>
                    <a:pt x="1436" y="41"/>
                  </a:lnTo>
                  <a:lnTo>
                    <a:pt x="1916" y="0"/>
                  </a:lnTo>
                </a:path>
              </a:pathLst>
            </a:custGeom>
            <a:noFill/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4" name="Freeform 20"/>
            <p:cNvSpPr>
              <a:spLocks/>
            </p:cNvSpPr>
            <p:nvPr/>
          </p:nvSpPr>
          <p:spPr bwMode="auto">
            <a:xfrm>
              <a:off x="860" y="3188"/>
              <a:ext cx="1704" cy="97"/>
            </a:xfrm>
            <a:custGeom>
              <a:avLst/>
              <a:gdLst>
                <a:gd name="T0" fmla="*/ 0 w 1917"/>
                <a:gd name="T1" fmla="*/ 96 h 97"/>
                <a:gd name="T2" fmla="*/ 104 w 1917"/>
                <a:gd name="T3" fmla="*/ 0 h 97"/>
                <a:gd name="T4" fmla="*/ 207 w 1917"/>
                <a:gd name="T5" fmla="*/ 52 h 97"/>
                <a:gd name="T6" fmla="*/ 310 w 1917"/>
                <a:gd name="T7" fmla="*/ 46 h 97"/>
                <a:gd name="T8" fmla="*/ 414 w 1917"/>
                <a:gd name="T9" fmla="*/ 31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7" h="97">
                  <a:moveTo>
                    <a:pt x="0" y="96"/>
                  </a:moveTo>
                  <a:lnTo>
                    <a:pt x="480" y="0"/>
                  </a:lnTo>
                  <a:lnTo>
                    <a:pt x="960" y="52"/>
                  </a:lnTo>
                  <a:lnTo>
                    <a:pt x="1436" y="46"/>
                  </a:lnTo>
                  <a:lnTo>
                    <a:pt x="1916" y="31"/>
                  </a:lnTo>
                </a:path>
              </a:pathLst>
            </a:custGeom>
            <a:noFill/>
            <a:ln w="25400" cap="rnd" cmpd="sng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5" name="Freeform 21"/>
            <p:cNvSpPr>
              <a:spLocks/>
            </p:cNvSpPr>
            <p:nvPr/>
          </p:nvSpPr>
          <p:spPr bwMode="auto">
            <a:xfrm>
              <a:off x="838" y="3229"/>
              <a:ext cx="43" cy="56"/>
            </a:xfrm>
            <a:custGeom>
              <a:avLst/>
              <a:gdLst>
                <a:gd name="T0" fmla="*/ 6 w 48"/>
                <a:gd name="T1" fmla="*/ 0 h 56"/>
                <a:gd name="T2" fmla="*/ 12 w 48"/>
                <a:gd name="T3" fmla="*/ 28 h 56"/>
                <a:gd name="T4" fmla="*/ 6 w 48"/>
                <a:gd name="T5" fmla="*/ 55 h 56"/>
                <a:gd name="T6" fmla="*/ 0 w 48"/>
                <a:gd name="T7" fmla="*/ 28 h 56"/>
                <a:gd name="T8" fmla="*/ 6 w 48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6">
                  <a:moveTo>
                    <a:pt x="24" y="0"/>
                  </a:moveTo>
                  <a:lnTo>
                    <a:pt x="47" y="28"/>
                  </a:lnTo>
                  <a:lnTo>
                    <a:pt x="24" y="55"/>
                  </a:lnTo>
                  <a:lnTo>
                    <a:pt x="0" y="28"/>
                  </a:lnTo>
                  <a:lnTo>
                    <a:pt x="24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6" name="Freeform 22"/>
            <p:cNvSpPr>
              <a:spLocks/>
            </p:cNvSpPr>
            <p:nvPr/>
          </p:nvSpPr>
          <p:spPr bwMode="auto">
            <a:xfrm>
              <a:off x="1265" y="3187"/>
              <a:ext cx="43" cy="55"/>
            </a:xfrm>
            <a:custGeom>
              <a:avLst/>
              <a:gdLst>
                <a:gd name="T0" fmla="*/ 4 w 49"/>
                <a:gd name="T1" fmla="*/ 0 h 55"/>
                <a:gd name="T2" fmla="*/ 9 w 49"/>
                <a:gd name="T3" fmla="*/ 28 h 55"/>
                <a:gd name="T4" fmla="*/ 4 w 49"/>
                <a:gd name="T5" fmla="*/ 54 h 55"/>
                <a:gd name="T6" fmla="*/ 0 w 49"/>
                <a:gd name="T7" fmla="*/ 28 h 55"/>
                <a:gd name="T8" fmla="*/ 4 w 49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55">
                  <a:moveTo>
                    <a:pt x="24" y="0"/>
                  </a:moveTo>
                  <a:lnTo>
                    <a:pt x="48" y="28"/>
                  </a:lnTo>
                  <a:lnTo>
                    <a:pt x="24" y="54"/>
                  </a:lnTo>
                  <a:lnTo>
                    <a:pt x="0" y="28"/>
                  </a:lnTo>
                  <a:lnTo>
                    <a:pt x="24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7" name="Freeform 23"/>
            <p:cNvSpPr>
              <a:spLocks/>
            </p:cNvSpPr>
            <p:nvPr/>
          </p:nvSpPr>
          <p:spPr bwMode="auto">
            <a:xfrm>
              <a:off x="1692" y="2792"/>
              <a:ext cx="43" cy="55"/>
            </a:xfrm>
            <a:custGeom>
              <a:avLst/>
              <a:gdLst>
                <a:gd name="T0" fmla="*/ 5 w 48"/>
                <a:gd name="T1" fmla="*/ 0 h 55"/>
                <a:gd name="T2" fmla="*/ 12 w 48"/>
                <a:gd name="T3" fmla="*/ 26 h 55"/>
                <a:gd name="T4" fmla="*/ 5 w 48"/>
                <a:gd name="T5" fmla="*/ 54 h 55"/>
                <a:gd name="T6" fmla="*/ 0 w 48"/>
                <a:gd name="T7" fmla="*/ 26 h 55"/>
                <a:gd name="T8" fmla="*/ 5 w 48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5">
                  <a:moveTo>
                    <a:pt x="23" y="0"/>
                  </a:moveTo>
                  <a:lnTo>
                    <a:pt x="47" y="26"/>
                  </a:lnTo>
                  <a:lnTo>
                    <a:pt x="23" y="54"/>
                  </a:lnTo>
                  <a:lnTo>
                    <a:pt x="0" y="26"/>
                  </a:lnTo>
                  <a:lnTo>
                    <a:pt x="2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8" name="Freeform 24"/>
            <p:cNvSpPr>
              <a:spLocks/>
            </p:cNvSpPr>
            <p:nvPr/>
          </p:nvSpPr>
          <p:spPr bwMode="auto">
            <a:xfrm>
              <a:off x="2116" y="2709"/>
              <a:ext cx="42" cy="53"/>
            </a:xfrm>
            <a:custGeom>
              <a:avLst/>
              <a:gdLst>
                <a:gd name="T0" fmla="*/ 4 w 48"/>
                <a:gd name="T1" fmla="*/ 0 h 53"/>
                <a:gd name="T2" fmla="*/ 9 w 48"/>
                <a:gd name="T3" fmla="*/ 25 h 53"/>
                <a:gd name="T4" fmla="*/ 4 w 48"/>
                <a:gd name="T5" fmla="*/ 52 h 53"/>
                <a:gd name="T6" fmla="*/ 0 w 48"/>
                <a:gd name="T7" fmla="*/ 25 h 53"/>
                <a:gd name="T8" fmla="*/ 4 w 4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3">
                  <a:moveTo>
                    <a:pt x="23" y="0"/>
                  </a:moveTo>
                  <a:lnTo>
                    <a:pt x="47" y="25"/>
                  </a:lnTo>
                  <a:lnTo>
                    <a:pt x="23" y="52"/>
                  </a:lnTo>
                  <a:lnTo>
                    <a:pt x="0" y="25"/>
                  </a:lnTo>
                  <a:lnTo>
                    <a:pt x="2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99" name="Freeform 25"/>
            <p:cNvSpPr>
              <a:spLocks/>
            </p:cNvSpPr>
            <p:nvPr/>
          </p:nvSpPr>
          <p:spPr bwMode="auto">
            <a:xfrm>
              <a:off x="2542" y="2608"/>
              <a:ext cx="44" cy="57"/>
            </a:xfrm>
            <a:custGeom>
              <a:avLst/>
              <a:gdLst>
                <a:gd name="T0" fmla="*/ 5 w 49"/>
                <a:gd name="T1" fmla="*/ 0 h 57"/>
                <a:gd name="T2" fmla="*/ 12 w 49"/>
                <a:gd name="T3" fmla="*/ 28 h 57"/>
                <a:gd name="T4" fmla="*/ 5 w 49"/>
                <a:gd name="T5" fmla="*/ 56 h 57"/>
                <a:gd name="T6" fmla="*/ 0 w 49"/>
                <a:gd name="T7" fmla="*/ 28 h 57"/>
                <a:gd name="T8" fmla="*/ 5 w 49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57">
                  <a:moveTo>
                    <a:pt x="23" y="0"/>
                  </a:moveTo>
                  <a:lnTo>
                    <a:pt x="48" y="28"/>
                  </a:lnTo>
                  <a:lnTo>
                    <a:pt x="23" y="56"/>
                  </a:lnTo>
                  <a:lnTo>
                    <a:pt x="0" y="28"/>
                  </a:lnTo>
                  <a:lnTo>
                    <a:pt x="2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00" name="Rectangle 26"/>
            <p:cNvSpPr>
              <a:spLocks noChangeArrowheads="1"/>
            </p:cNvSpPr>
            <p:nvPr/>
          </p:nvSpPr>
          <p:spPr bwMode="auto">
            <a:xfrm>
              <a:off x="839" y="3172"/>
              <a:ext cx="36" cy="48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7201" name="Rectangle 27"/>
            <p:cNvSpPr>
              <a:spLocks noChangeArrowheads="1"/>
            </p:cNvSpPr>
            <p:nvPr/>
          </p:nvSpPr>
          <p:spPr bwMode="auto">
            <a:xfrm>
              <a:off x="1265" y="3153"/>
              <a:ext cx="37" cy="45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7202" name="Rectangle 28"/>
            <p:cNvSpPr>
              <a:spLocks noChangeArrowheads="1"/>
            </p:cNvSpPr>
            <p:nvPr/>
          </p:nvSpPr>
          <p:spPr bwMode="auto">
            <a:xfrm>
              <a:off x="1692" y="2542"/>
              <a:ext cx="36" cy="46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7203" name="Rectangle 29"/>
            <p:cNvSpPr>
              <a:spLocks noChangeArrowheads="1"/>
            </p:cNvSpPr>
            <p:nvPr/>
          </p:nvSpPr>
          <p:spPr bwMode="auto">
            <a:xfrm>
              <a:off x="2116" y="2318"/>
              <a:ext cx="35" cy="46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7204" name="Rectangle 30"/>
            <p:cNvSpPr>
              <a:spLocks noChangeArrowheads="1"/>
            </p:cNvSpPr>
            <p:nvPr/>
          </p:nvSpPr>
          <p:spPr bwMode="auto">
            <a:xfrm>
              <a:off x="2542" y="2160"/>
              <a:ext cx="37" cy="48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Times New Roman" pitchFamily="18" charset="0"/>
              </a:endParaRPr>
            </a:p>
          </p:txBody>
        </p:sp>
        <p:sp>
          <p:nvSpPr>
            <p:cNvPr id="7205" name="Freeform 31"/>
            <p:cNvSpPr>
              <a:spLocks/>
            </p:cNvSpPr>
            <p:nvPr/>
          </p:nvSpPr>
          <p:spPr bwMode="auto">
            <a:xfrm>
              <a:off x="838" y="3187"/>
              <a:ext cx="43" cy="55"/>
            </a:xfrm>
            <a:custGeom>
              <a:avLst/>
              <a:gdLst>
                <a:gd name="T0" fmla="*/ 6 w 48"/>
                <a:gd name="T1" fmla="*/ 0 h 55"/>
                <a:gd name="T2" fmla="*/ 12 w 48"/>
                <a:gd name="T3" fmla="*/ 54 h 55"/>
                <a:gd name="T4" fmla="*/ 0 w 48"/>
                <a:gd name="T5" fmla="*/ 54 h 55"/>
                <a:gd name="T6" fmla="*/ 6 w 48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55">
                  <a:moveTo>
                    <a:pt x="24" y="0"/>
                  </a:moveTo>
                  <a:lnTo>
                    <a:pt x="47" y="54"/>
                  </a:lnTo>
                  <a:lnTo>
                    <a:pt x="0" y="54"/>
                  </a:lnTo>
                  <a:lnTo>
                    <a:pt x="24" y="0"/>
                  </a:lnTo>
                </a:path>
              </a:pathLst>
            </a:custGeom>
            <a:solidFill>
              <a:srgbClr val="FF00FF"/>
            </a:solidFill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06" name="Freeform 32"/>
            <p:cNvSpPr>
              <a:spLocks/>
            </p:cNvSpPr>
            <p:nvPr/>
          </p:nvSpPr>
          <p:spPr bwMode="auto">
            <a:xfrm>
              <a:off x="1265" y="3158"/>
              <a:ext cx="43" cy="55"/>
            </a:xfrm>
            <a:custGeom>
              <a:avLst/>
              <a:gdLst>
                <a:gd name="T0" fmla="*/ 4 w 49"/>
                <a:gd name="T1" fmla="*/ 0 h 55"/>
                <a:gd name="T2" fmla="*/ 9 w 49"/>
                <a:gd name="T3" fmla="*/ 54 h 55"/>
                <a:gd name="T4" fmla="*/ 0 w 49"/>
                <a:gd name="T5" fmla="*/ 54 h 55"/>
                <a:gd name="T6" fmla="*/ 4 w 49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55">
                  <a:moveTo>
                    <a:pt x="24" y="0"/>
                  </a:moveTo>
                  <a:lnTo>
                    <a:pt x="48" y="54"/>
                  </a:lnTo>
                  <a:lnTo>
                    <a:pt x="0" y="54"/>
                  </a:lnTo>
                  <a:lnTo>
                    <a:pt x="24" y="0"/>
                  </a:lnTo>
                </a:path>
              </a:pathLst>
            </a:custGeom>
            <a:solidFill>
              <a:srgbClr val="FF00FF"/>
            </a:solidFill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07" name="Freeform 33"/>
            <p:cNvSpPr>
              <a:spLocks/>
            </p:cNvSpPr>
            <p:nvPr/>
          </p:nvSpPr>
          <p:spPr bwMode="auto">
            <a:xfrm>
              <a:off x="1692" y="3205"/>
              <a:ext cx="43" cy="58"/>
            </a:xfrm>
            <a:custGeom>
              <a:avLst/>
              <a:gdLst>
                <a:gd name="T0" fmla="*/ 5 w 48"/>
                <a:gd name="T1" fmla="*/ 0 h 58"/>
                <a:gd name="T2" fmla="*/ 12 w 48"/>
                <a:gd name="T3" fmla="*/ 57 h 58"/>
                <a:gd name="T4" fmla="*/ 0 w 48"/>
                <a:gd name="T5" fmla="*/ 57 h 58"/>
                <a:gd name="T6" fmla="*/ 5 w 48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58">
                  <a:moveTo>
                    <a:pt x="23" y="0"/>
                  </a:moveTo>
                  <a:lnTo>
                    <a:pt x="47" y="57"/>
                  </a:lnTo>
                  <a:lnTo>
                    <a:pt x="0" y="57"/>
                  </a:lnTo>
                  <a:lnTo>
                    <a:pt x="23" y="0"/>
                  </a:lnTo>
                </a:path>
              </a:pathLst>
            </a:custGeom>
            <a:solidFill>
              <a:srgbClr val="FF00FF"/>
            </a:solidFill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08" name="Freeform 34"/>
            <p:cNvSpPr>
              <a:spLocks/>
            </p:cNvSpPr>
            <p:nvPr/>
          </p:nvSpPr>
          <p:spPr bwMode="auto">
            <a:xfrm>
              <a:off x="2116" y="3166"/>
              <a:ext cx="42" cy="56"/>
            </a:xfrm>
            <a:custGeom>
              <a:avLst/>
              <a:gdLst>
                <a:gd name="T0" fmla="*/ 4 w 48"/>
                <a:gd name="T1" fmla="*/ 0 h 56"/>
                <a:gd name="T2" fmla="*/ 9 w 48"/>
                <a:gd name="T3" fmla="*/ 55 h 56"/>
                <a:gd name="T4" fmla="*/ 0 w 48"/>
                <a:gd name="T5" fmla="*/ 55 h 56"/>
                <a:gd name="T6" fmla="*/ 4 w 48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56">
                  <a:moveTo>
                    <a:pt x="23" y="0"/>
                  </a:moveTo>
                  <a:lnTo>
                    <a:pt x="47" y="55"/>
                  </a:lnTo>
                  <a:lnTo>
                    <a:pt x="0" y="55"/>
                  </a:lnTo>
                  <a:lnTo>
                    <a:pt x="23" y="0"/>
                  </a:lnTo>
                </a:path>
              </a:pathLst>
            </a:custGeom>
            <a:solidFill>
              <a:srgbClr val="FF00FF"/>
            </a:solidFill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09" name="Freeform 35"/>
            <p:cNvSpPr>
              <a:spLocks/>
            </p:cNvSpPr>
            <p:nvPr/>
          </p:nvSpPr>
          <p:spPr bwMode="auto">
            <a:xfrm>
              <a:off x="2542" y="3128"/>
              <a:ext cx="44" cy="54"/>
            </a:xfrm>
            <a:custGeom>
              <a:avLst/>
              <a:gdLst>
                <a:gd name="T0" fmla="*/ 5 w 49"/>
                <a:gd name="T1" fmla="*/ 0 h 54"/>
                <a:gd name="T2" fmla="*/ 12 w 49"/>
                <a:gd name="T3" fmla="*/ 53 h 54"/>
                <a:gd name="T4" fmla="*/ 0 w 49"/>
                <a:gd name="T5" fmla="*/ 53 h 54"/>
                <a:gd name="T6" fmla="*/ 5 w 49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54">
                  <a:moveTo>
                    <a:pt x="23" y="0"/>
                  </a:moveTo>
                  <a:lnTo>
                    <a:pt x="48" y="53"/>
                  </a:lnTo>
                  <a:lnTo>
                    <a:pt x="0" y="53"/>
                  </a:lnTo>
                  <a:lnTo>
                    <a:pt x="23" y="0"/>
                  </a:lnTo>
                </a:path>
              </a:pathLst>
            </a:custGeom>
            <a:solidFill>
              <a:srgbClr val="FF00FF"/>
            </a:solidFill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10" name="Line 36"/>
            <p:cNvSpPr>
              <a:spLocks noChangeShapeType="1"/>
            </p:cNvSpPr>
            <p:nvPr/>
          </p:nvSpPr>
          <p:spPr bwMode="auto">
            <a:xfrm flipH="1" flipV="1">
              <a:off x="818" y="3233"/>
              <a:ext cx="69" cy="8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1" name="Line 37"/>
            <p:cNvSpPr>
              <a:spLocks noChangeShapeType="1"/>
            </p:cNvSpPr>
            <p:nvPr/>
          </p:nvSpPr>
          <p:spPr bwMode="auto">
            <a:xfrm>
              <a:off x="868" y="3302"/>
              <a:ext cx="11" cy="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2" name="Line 38"/>
            <p:cNvSpPr>
              <a:spLocks noChangeShapeType="1"/>
            </p:cNvSpPr>
            <p:nvPr/>
          </p:nvSpPr>
          <p:spPr bwMode="auto">
            <a:xfrm flipH="1">
              <a:off x="819" y="3294"/>
              <a:ext cx="61" cy="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3" name="Line 39"/>
            <p:cNvSpPr>
              <a:spLocks noChangeShapeType="1"/>
            </p:cNvSpPr>
            <p:nvPr/>
          </p:nvSpPr>
          <p:spPr bwMode="auto">
            <a:xfrm flipV="1">
              <a:off x="868" y="3233"/>
              <a:ext cx="4" cy="7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4" name="Line 40"/>
            <p:cNvSpPr>
              <a:spLocks noChangeShapeType="1"/>
            </p:cNvSpPr>
            <p:nvPr/>
          </p:nvSpPr>
          <p:spPr bwMode="auto">
            <a:xfrm flipH="1" flipV="1">
              <a:off x="1244" y="3140"/>
              <a:ext cx="71" cy="8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5" name="Line 41"/>
            <p:cNvSpPr>
              <a:spLocks noChangeShapeType="1"/>
            </p:cNvSpPr>
            <p:nvPr/>
          </p:nvSpPr>
          <p:spPr bwMode="auto">
            <a:xfrm>
              <a:off x="1295" y="3206"/>
              <a:ext cx="11" cy="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6" name="Line 42"/>
            <p:cNvSpPr>
              <a:spLocks noChangeShapeType="1"/>
            </p:cNvSpPr>
            <p:nvPr/>
          </p:nvSpPr>
          <p:spPr bwMode="auto">
            <a:xfrm flipH="1">
              <a:off x="1245" y="3198"/>
              <a:ext cx="63" cy="1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7" name="Line 43"/>
            <p:cNvSpPr>
              <a:spLocks noChangeShapeType="1"/>
            </p:cNvSpPr>
            <p:nvPr/>
          </p:nvSpPr>
          <p:spPr bwMode="auto">
            <a:xfrm flipV="1">
              <a:off x="1294" y="3139"/>
              <a:ext cx="6" cy="7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8" name="Line 44"/>
            <p:cNvSpPr>
              <a:spLocks noChangeShapeType="1"/>
            </p:cNvSpPr>
            <p:nvPr/>
          </p:nvSpPr>
          <p:spPr bwMode="auto">
            <a:xfrm flipH="1" flipV="1">
              <a:off x="1672" y="3190"/>
              <a:ext cx="68" cy="8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9" name="Line 45"/>
            <p:cNvSpPr>
              <a:spLocks noChangeShapeType="1"/>
            </p:cNvSpPr>
            <p:nvPr/>
          </p:nvSpPr>
          <p:spPr bwMode="auto">
            <a:xfrm>
              <a:off x="1722" y="3258"/>
              <a:ext cx="11" cy="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0" name="Line 46"/>
            <p:cNvSpPr>
              <a:spLocks noChangeShapeType="1"/>
            </p:cNvSpPr>
            <p:nvPr/>
          </p:nvSpPr>
          <p:spPr bwMode="auto">
            <a:xfrm flipH="1">
              <a:off x="1673" y="3250"/>
              <a:ext cx="62" cy="9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1" name="Line 47"/>
            <p:cNvSpPr>
              <a:spLocks noChangeShapeType="1"/>
            </p:cNvSpPr>
            <p:nvPr/>
          </p:nvSpPr>
          <p:spPr bwMode="auto">
            <a:xfrm flipV="1">
              <a:off x="1721" y="3189"/>
              <a:ext cx="4" cy="7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2" name="Line 48"/>
            <p:cNvSpPr>
              <a:spLocks noChangeShapeType="1"/>
            </p:cNvSpPr>
            <p:nvPr/>
          </p:nvSpPr>
          <p:spPr bwMode="auto">
            <a:xfrm flipH="1" flipV="1">
              <a:off x="2095" y="3182"/>
              <a:ext cx="69" cy="8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3" name="Line 49"/>
            <p:cNvSpPr>
              <a:spLocks noChangeShapeType="1"/>
            </p:cNvSpPr>
            <p:nvPr/>
          </p:nvSpPr>
          <p:spPr bwMode="auto">
            <a:xfrm>
              <a:off x="2146" y="3253"/>
              <a:ext cx="10" cy="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4" name="Line 50"/>
            <p:cNvSpPr>
              <a:spLocks noChangeShapeType="1"/>
            </p:cNvSpPr>
            <p:nvPr/>
          </p:nvSpPr>
          <p:spPr bwMode="auto">
            <a:xfrm flipH="1">
              <a:off x="2096" y="3245"/>
              <a:ext cx="61" cy="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5" name="Line 51"/>
            <p:cNvSpPr>
              <a:spLocks noChangeShapeType="1"/>
            </p:cNvSpPr>
            <p:nvPr/>
          </p:nvSpPr>
          <p:spPr bwMode="auto">
            <a:xfrm flipV="1">
              <a:off x="2144" y="3182"/>
              <a:ext cx="4" cy="7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6" name="Line 52"/>
            <p:cNvSpPr>
              <a:spLocks noChangeShapeType="1"/>
            </p:cNvSpPr>
            <p:nvPr/>
          </p:nvSpPr>
          <p:spPr bwMode="auto">
            <a:xfrm flipH="1" flipV="1">
              <a:off x="2522" y="3169"/>
              <a:ext cx="67" cy="8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7" name="Line 53"/>
            <p:cNvSpPr>
              <a:spLocks noChangeShapeType="1"/>
            </p:cNvSpPr>
            <p:nvPr/>
          </p:nvSpPr>
          <p:spPr bwMode="auto">
            <a:xfrm>
              <a:off x="2572" y="3238"/>
              <a:ext cx="11" cy="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8" name="Line 54"/>
            <p:cNvSpPr>
              <a:spLocks noChangeShapeType="1"/>
            </p:cNvSpPr>
            <p:nvPr/>
          </p:nvSpPr>
          <p:spPr bwMode="auto">
            <a:xfrm flipH="1">
              <a:off x="2523" y="3230"/>
              <a:ext cx="60" cy="9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29" name="Line 55"/>
            <p:cNvSpPr>
              <a:spLocks noChangeShapeType="1"/>
            </p:cNvSpPr>
            <p:nvPr/>
          </p:nvSpPr>
          <p:spPr bwMode="auto">
            <a:xfrm flipV="1">
              <a:off x="2571" y="3167"/>
              <a:ext cx="6" cy="7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30" name="Rectangle 56"/>
            <p:cNvSpPr>
              <a:spLocks noChangeArrowheads="1"/>
            </p:cNvSpPr>
            <p:nvPr/>
          </p:nvSpPr>
          <p:spPr bwMode="auto">
            <a:xfrm>
              <a:off x="714" y="3319"/>
              <a:ext cx="17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ja-JP" alt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1" name="Rectangle 57"/>
            <p:cNvSpPr>
              <a:spLocks noChangeArrowheads="1"/>
            </p:cNvSpPr>
            <p:nvPr/>
          </p:nvSpPr>
          <p:spPr bwMode="auto">
            <a:xfrm>
              <a:off x="527" y="2904"/>
              <a:ext cx="23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>
                  <a:solidFill>
                    <a:srgbClr val="000000"/>
                  </a:solidFill>
                  <a:latin typeface="Arial" pitchFamily="34" charset="0"/>
                </a:rPr>
                <a:t>20</a:t>
              </a:r>
              <a:endParaRPr lang="ja-JP" altLang="pt-BR" sz="9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2" name="Rectangle 58"/>
            <p:cNvSpPr>
              <a:spLocks noChangeArrowheads="1"/>
            </p:cNvSpPr>
            <p:nvPr/>
          </p:nvSpPr>
          <p:spPr bwMode="auto">
            <a:xfrm>
              <a:off x="527" y="2479"/>
              <a:ext cx="23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40</a:t>
              </a:r>
              <a:endParaRPr lang="ja-JP" alt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3" name="Rectangle 59"/>
            <p:cNvSpPr>
              <a:spLocks noChangeArrowheads="1"/>
            </p:cNvSpPr>
            <p:nvPr/>
          </p:nvSpPr>
          <p:spPr bwMode="auto">
            <a:xfrm>
              <a:off x="527" y="2057"/>
              <a:ext cx="238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60</a:t>
              </a:r>
              <a:endParaRPr lang="ja-JP" alt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4" name="Rectangle 60"/>
            <p:cNvSpPr>
              <a:spLocks noChangeArrowheads="1"/>
            </p:cNvSpPr>
            <p:nvPr/>
          </p:nvSpPr>
          <p:spPr bwMode="auto">
            <a:xfrm>
              <a:off x="788" y="3413"/>
              <a:ext cx="17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ja-JP" alt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5" name="Rectangle 61"/>
            <p:cNvSpPr>
              <a:spLocks noChangeArrowheads="1"/>
            </p:cNvSpPr>
            <p:nvPr/>
          </p:nvSpPr>
          <p:spPr bwMode="auto">
            <a:xfrm>
              <a:off x="1215" y="3413"/>
              <a:ext cx="17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7236" name="Rectangle 62"/>
            <p:cNvSpPr>
              <a:spLocks noChangeArrowheads="1"/>
            </p:cNvSpPr>
            <p:nvPr/>
          </p:nvSpPr>
          <p:spPr bwMode="auto">
            <a:xfrm>
              <a:off x="1642" y="3413"/>
              <a:ext cx="17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7237" name="Rectangle 63"/>
            <p:cNvSpPr>
              <a:spLocks noChangeArrowheads="1"/>
            </p:cNvSpPr>
            <p:nvPr/>
          </p:nvSpPr>
          <p:spPr bwMode="auto">
            <a:xfrm>
              <a:off x="2044" y="3413"/>
              <a:ext cx="23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20</a:t>
              </a:r>
              <a:endParaRPr lang="ja-JP" alt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8" name="Rectangle 64"/>
            <p:cNvSpPr>
              <a:spLocks noChangeArrowheads="1"/>
            </p:cNvSpPr>
            <p:nvPr/>
          </p:nvSpPr>
          <p:spPr bwMode="auto">
            <a:xfrm>
              <a:off x="2470" y="3413"/>
              <a:ext cx="23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pt-BR" sz="1400" b="1">
                  <a:solidFill>
                    <a:srgbClr val="000000"/>
                  </a:solidFill>
                  <a:latin typeface="Arial" pitchFamily="34" charset="0"/>
                </a:rPr>
                <a:t>50</a:t>
              </a:r>
              <a:endParaRPr lang="ja-JP" alt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39" name="Rectangle 65"/>
            <p:cNvSpPr>
              <a:spLocks noChangeArrowheads="1"/>
            </p:cNvSpPr>
            <p:nvPr/>
          </p:nvSpPr>
          <p:spPr bwMode="auto">
            <a:xfrm>
              <a:off x="720" y="3799"/>
              <a:ext cx="2276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ja-JP" sz="1600" b="1">
                  <a:solidFill>
                    <a:srgbClr val="000000"/>
                  </a:solidFill>
                  <a:latin typeface="Arial" pitchFamily="34" charset="0"/>
                </a:rPr>
                <a:t>IGF-I (ng/ml)</a:t>
              </a:r>
            </a:p>
          </p:txBody>
        </p:sp>
        <p:sp>
          <p:nvSpPr>
            <p:cNvPr id="7240" name="Rectangle 66"/>
            <p:cNvSpPr>
              <a:spLocks noChangeArrowheads="1"/>
            </p:cNvSpPr>
            <p:nvPr/>
          </p:nvSpPr>
          <p:spPr bwMode="auto">
            <a:xfrm rot="-5400000">
              <a:off x="18" y="3414"/>
              <a:ext cx="57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ja-JP" sz="1600" b="1">
                  <a:solidFill>
                    <a:srgbClr val="000000"/>
                  </a:solidFill>
                  <a:latin typeface="Arial" pitchFamily="34" charset="0"/>
                </a:rPr>
                <a:t>cpm/1000</a:t>
              </a:r>
              <a:endParaRPr lang="pt-BR" altLang="ja-JP" sz="1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604589" y="5130378"/>
            <a:ext cx="81438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CC0099"/>
              </a:buClr>
              <a:buSzPct val="80000"/>
              <a:defRPr/>
            </a:pP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Insulin-like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growth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factor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-I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affects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parasite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growth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and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host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cell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migration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in experimental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cutaneous</a:t>
            </a:r>
            <a:r>
              <a:rPr kumimoji="1" lang="pt-BR" sz="180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kumimoji="1" lang="pt-BR" sz="1800" dirty="0" err="1">
                <a:solidFill>
                  <a:srgbClr val="003399"/>
                </a:solidFill>
                <a:latin typeface="Arial" pitchFamily="34" charset="0"/>
              </a:rPr>
              <a:t>leishmaniasis</a:t>
            </a:r>
            <a:endParaRPr kumimoji="1" lang="pt-BR" sz="1800" i="1" dirty="0">
              <a:solidFill>
                <a:srgbClr val="003399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  <a:buClr>
                <a:srgbClr val="CC0099"/>
              </a:buClr>
              <a:buSzPct val="80000"/>
              <a:buFont typeface="Wingdings" pitchFamily="2" charset="2"/>
              <a:buNone/>
              <a:defRPr/>
            </a:pPr>
            <a:r>
              <a:rPr kumimoji="1" lang="pt-BR" sz="1800" dirty="0">
                <a:solidFill>
                  <a:srgbClr val="C00000"/>
                </a:solidFill>
                <a:latin typeface="Arial" pitchFamily="34" charset="0"/>
              </a:rPr>
              <a:t>Gomes et al.,</a:t>
            </a:r>
            <a:r>
              <a:rPr kumimoji="1" lang="pt-BR" sz="1800" dirty="0">
                <a:latin typeface="Arial" pitchFamily="34" charset="0"/>
              </a:rPr>
              <a:t> </a:t>
            </a:r>
            <a:r>
              <a:rPr kumimoji="1" lang="en-US" sz="1800" i="1" dirty="0">
                <a:latin typeface="Arial" pitchFamily="34" charset="0"/>
              </a:rPr>
              <a:t>Int. J. Exp. </a:t>
            </a:r>
            <a:r>
              <a:rPr kumimoji="1" lang="en-US" sz="1800" i="1" dirty="0" err="1">
                <a:latin typeface="Arial" pitchFamily="34" charset="0"/>
              </a:rPr>
              <a:t>Pathol</a:t>
            </a:r>
            <a:r>
              <a:rPr kumimoji="1" lang="en-US" sz="1800" i="1" dirty="0">
                <a:latin typeface="Arial" pitchFamily="34" charset="0"/>
              </a:rPr>
              <a:t>.</a:t>
            </a:r>
            <a:r>
              <a:rPr kumimoji="1" lang="en-US" sz="1800" dirty="0">
                <a:latin typeface="Arial" pitchFamily="34" charset="0"/>
              </a:rPr>
              <a:t> 81:249, 2000</a:t>
            </a:r>
            <a:endParaRPr kumimoji="1" lang="pt-BR" sz="1800" i="1" dirty="0">
              <a:solidFill>
                <a:srgbClr val="0000FF"/>
              </a:solidFill>
              <a:latin typeface="Arial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827584" y="2636912"/>
            <a:ext cx="7430888" cy="2342237"/>
            <a:chOff x="1021685" y="577851"/>
            <a:chExt cx="7833576" cy="4262712"/>
          </a:xfrm>
        </p:grpSpPr>
        <p:grpSp>
          <p:nvGrpSpPr>
            <p:cNvPr id="74" name="Group 53"/>
            <p:cNvGrpSpPr>
              <a:grpSpLocks/>
            </p:cNvGrpSpPr>
            <p:nvPr/>
          </p:nvGrpSpPr>
          <p:grpSpPr bwMode="auto">
            <a:xfrm>
              <a:off x="4597655" y="874741"/>
              <a:ext cx="4257606" cy="3965822"/>
              <a:chOff x="1325" y="850"/>
              <a:chExt cx="3137" cy="3023"/>
            </a:xfrm>
          </p:grpSpPr>
          <p:sp>
            <p:nvSpPr>
              <p:cNvPr id="75" name="Rectangle 5"/>
              <p:cNvSpPr>
                <a:spLocks noChangeArrowheads="1"/>
              </p:cNvSpPr>
              <p:nvPr/>
            </p:nvSpPr>
            <p:spPr bwMode="auto">
              <a:xfrm>
                <a:off x="2902" y="3450"/>
                <a:ext cx="616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ja-JP" sz="1400">
                    <a:solidFill>
                      <a:srgbClr val="000000"/>
                    </a:solidFill>
                    <a:latin typeface="Arial" pitchFamily="34" charset="0"/>
                  </a:rPr>
                  <a:t>Time PI</a:t>
                </a:r>
              </a:p>
            </p:txBody>
          </p:sp>
          <p:sp>
            <p:nvSpPr>
              <p:cNvPr id="76" name="Rectangle 6"/>
              <p:cNvSpPr>
                <a:spLocks noChangeArrowheads="1"/>
              </p:cNvSpPr>
              <p:nvPr/>
            </p:nvSpPr>
            <p:spPr bwMode="auto">
              <a:xfrm rot="16200000">
                <a:off x="24" y="2151"/>
                <a:ext cx="2887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ja-JP" sz="1800" dirty="0">
                    <a:solidFill>
                      <a:srgbClr val="474747"/>
                    </a:solidFill>
                    <a:latin typeface="Arial" pitchFamily="34" charset="0"/>
                  </a:rPr>
                  <a:t>N.  paras /</a:t>
                </a:r>
                <a:r>
                  <a:rPr lang="pt-BR" altLang="ja-JP" sz="1800" dirty="0" err="1">
                    <a:solidFill>
                      <a:srgbClr val="474747"/>
                    </a:solidFill>
                    <a:latin typeface="Arial" pitchFamily="34" charset="0"/>
                  </a:rPr>
                  <a:t>cell</a:t>
                </a:r>
                <a:endParaRPr lang="pt-BR" altLang="ja-JP" sz="1800" dirty="0">
                  <a:solidFill>
                    <a:srgbClr val="474747"/>
                  </a:solidFill>
                  <a:latin typeface="Arial" pitchFamily="34" charset="0"/>
                </a:endParaRPr>
              </a:p>
            </p:txBody>
          </p:sp>
          <p:sp>
            <p:nvSpPr>
              <p:cNvPr id="77" name="Rectangle 7"/>
              <p:cNvSpPr>
                <a:spLocks noChangeArrowheads="1"/>
              </p:cNvSpPr>
              <p:nvPr/>
            </p:nvSpPr>
            <p:spPr bwMode="auto">
              <a:xfrm>
                <a:off x="1644" y="1584"/>
                <a:ext cx="229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800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78" name="Rectangle 8"/>
              <p:cNvSpPr>
                <a:spLocks noChangeArrowheads="1"/>
              </p:cNvSpPr>
              <p:nvPr/>
            </p:nvSpPr>
            <p:spPr bwMode="auto">
              <a:xfrm>
                <a:off x="1644" y="2861"/>
                <a:ext cx="229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80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</a:p>
            </p:txBody>
          </p:sp>
          <p:sp>
            <p:nvSpPr>
              <p:cNvPr id="79" name="Rectangle 9"/>
              <p:cNvSpPr>
                <a:spLocks noChangeArrowheads="1"/>
              </p:cNvSpPr>
              <p:nvPr/>
            </p:nvSpPr>
            <p:spPr bwMode="auto">
              <a:xfrm>
                <a:off x="1644" y="2479"/>
                <a:ext cx="229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800">
                    <a:solidFill>
                      <a:srgbClr val="000000"/>
                    </a:solidFill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80" name="Rectangle 10"/>
              <p:cNvSpPr>
                <a:spLocks noChangeArrowheads="1"/>
              </p:cNvSpPr>
              <p:nvPr/>
            </p:nvSpPr>
            <p:spPr bwMode="auto">
              <a:xfrm>
                <a:off x="1644" y="2033"/>
                <a:ext cx="229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80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81" name="Freeform 11"/>
              <p:cNvSpPr>
                <a:spLocks/>
              </p:cNvSpPr>
              <p:nvPr/>
            </p:nvSpPr>
            <p:spPr bwMode="auto">
              <a:xfrm>
                <a:off x="2034" y="2175"/>
                <a:ext cx="185" cy="838"/>
              </a:xfrm>
              <a:custGeom>
                <a:avLst/>
                <a:gdLst>
                  <a:gd name="T0" fmla="*/ 0 w 164"/>
                  <a:gd name="T1" fmla="*/ 0 h 474"/>
                  <a:gd name="T2" fmla="*/ 2614 w 164"/>
                  <a:gd name="T3" fmla="*/ 0 h 474"/>
                  <a:gd name="T4" fmla="*/ 2614 w 164"/>
                  <a:gd name="T5" fmla="*/ 232534774 h 474"/>
                  <a:gd name="T6" fmla="*/ 0 w 164"/>
                  <a:gd name="T7" fmla="*/ 232534774 h 474"/>
                  <a:gd name="T8" fmla="*/ 0 w 16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4" h="474">
                    <a:moveTo>
                      <a:pt x="0" y="0"/>
                    </a:moveTo>
                    <a:lnTo>
                      <a:pt x="163" y="0"/>
                    </a:lnTo>
                    <a:lnTo>
                      <a:pt x="163" y="473"/>
                    </a:lnTo>
                    <a:lnTo>
                      <a:pt x="0" y="4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AFD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Freeform 12"/>
              <p:cNvSpPr>
                <a:spLocks/>
              </p:cNvSpPr>
              <p:nvPr/>
            </p:nvSpPr>
            <p:spPr bwMode="auto">
              <a:xfrm>
                <a:off x="2677" y="2382"/>
                <a:ext cx="184" cy="631"/>
              </a:xfrm>
              <a:custGeom>
                <a:avLst/>
                <a:gdLst>
                  <a:gd name="T0" fmla="*/ 0 w 164"/>
                  <a:gd name="T1" fmla="*/ 0 h 357"/>
                  <a:gd name="T2" fmla="*/ 2292 w 164"/>
                  <a:gd name="T3" fmla="*/ 0 h 357"/>
                  <a:gd name="T4" fmla="*/ 2292 w 164"/>
                  <a:gd name="T5" fmla="*/ 174023453 h 357"/>
                  <a:gd name="T6" fmla="*/ 0 w 164"/>
                  <a:gd name="T7" fmla="*/ 174023453 h 357"/>
                  <a:gd name="T8" fmla="*/ 0 w 164"/>
                  <a:gd name="T9" fmla="*/ 0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4" h="357">
                    <a:moveTo>
                      <a:pt x="0" y="0"/>
                    </a:moveTo>
                    <a:lnTo>
                      <a:pt x="163" y="0"/>
                    </a:lnTo>
                    <a:lnTo>
                      <a:pt x="163" y="356"/>
                    </a:lnTo>
                    <a:lnTo>
                      <a:pt x="0" y="35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AFD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3318" y="2590"/>
                <a:ext cx="184" cy="423"/>
              </a:xfrm>
              <a:custGeom>
                <a:avLst/>
                <a:gdLst>
                  <a:gd name="T0" fmla="*/ 0 w 164"/>
                  <a:gd name="T1" fmla="*/ 0 h 239"/>
                  <a:gd name="T2" fmla="*/ 2292 w 164"/>
                  <a:gd name="T3" fmla="*/ 0 h 239"/>
                  <a:gd name="T4" fmla="*/ 2292 w 164"/>
                  <a:gd name="T5" fmla="*/ 119954167 h 239"/>
                  <a:gd name="T6" fmla="*/ 0 w 164"/>
                  <a:gd name="T7" fmla="*/ 119954167 h 239"/>
                  <a:gd name="T8" fmla="*/ 0 w 164"/>
                  <a:gd name="T9" fmla="*/ 0 h 2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4" h="239">
                    <a:moveTo>
                      <a:pt x="0" y="0"/>
                    </a:moveTo>
                    <a:lnTo>
                      <a:pt x="163" y="0"/>
                    </a:lnTo>
                    <a:lnTo>
                      <a:pt x="163" y="238"/>
                    </a:lnTo>
                    <a:lnTo>
                      <a:pt x="0" y="23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AFD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Freeform 14"/>
              <p:cNvSpPr>
                <a:spLocks/>
              </p:cNvSpPr>
              <p:nvPr/>
            </p:nvSpPr>
            <p:spPr bwMode="auto">
              <a:xfrm>
                <a:off x="3956" y="2421"/>
                <a:ext cx="185" cy="592"/>
              </a:xfrm>
              <a:custGeom>
                <a:avLst/>
                <a:gdLst>
                  <a:gd name="T0" fmla="*/ 0 w 164"/>
                  <a:gd name="T1" fmla="*/ 0 h 335"/>
                  <a:gd name="T2" fmla="*/ 2614 w 164"/>
                  <a:gd name="T3" fmla="*/ 0 h 335"/>
                  <a:gd name="T4" fmla="*/ 2614 w 164"/>
                  <a:gd name="T5" fmla="*/ 162605112 h 335"/>
                  <a:gd name="T6" fmla="*/ 0 w 164"/>
                  <a:gd name="T7" fmla="*/ 162605112 h 335"/>
                  <a:gd name="T8" fmla="*/ 0 w 164"/>
                  <a:gd name="T9" fmla="*/ 0 h 3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4" h="335">
                    <a:moveTo>
                      <a:pt x="0" y="0"/>
                    </a:moveTo>
                    <a:lnTo>
                      <a:pt x="163" y="0"/>
                    </a:lnTo>
                    <a:lnTo>
                      <a:pt x="163" y="334"/>
                    </a:lnTo>
                    <a:lnTo>
                      <a:pt x="0" y="33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AFD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Freeform 15"/>
              <p:cNvSpPr>
                <a:spLocks/>
              </p:cNvSpPr>
              <p:nvPr/>
            </p:nvSpPr>
            <p:spPr bwMode="auto">
              <a:xfrm>
                <a:off x="2219" y="2175"/>
                <a:ext cx="183" cy="838"/>
              </a:xfrm>
              <a:custGeom>
                <a:avLst/>
                <a:gdLst>
                  <a:gd name="T0" fmla="*/ 0 w 163"/>
                  <a:gd name="T1" fmla="*/ 0 h 474"/>
                  <a:gd name="T2" fmla="*/ 2319 w 163"/>
                  <a:gd name="T3" fmla="*/ 0 h 474"/>
                  <a:gd name="T4" fmla="*/ 2319 w 163"/>
                  <a:gd name="T5" fmla="*/ 232534774 h 474"/>
                  <a:gd name="T6" fmla="*/ 0 w 163"/>
                  <a:gd name="T7" fmla="*/ 232534774 h 474"/>
                  <a:gd name="T8" fmla="*/ 0 w 163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3" h="474">
                    <a:moveTo>
                      <a:pt x="0" y="0"/>
                    </a:moveTo>
                    <a:lnTo>
                      <a:pt x="162" y="0"/>
                    </a:lnTo>
                    <a:lnTo>
                      <a:pt x="162" y="473"/>
                    </a:lnTo>
                    <a:lnTo>
                      <a:pt x="0" y="47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" name="Freeform 16"/>
              <p:cNvSpPr>
                <a:spLocks/>
              </p:cNvSpPr>
              <p:nvPr/>
            </p:nvSpPr>
            <p:spPr bwMode="auto">
              <a:xfrm>
                <a:off x="2861" y="2382"/>
                <a:ext cx="182" cy="631"/>
              </a:xfrm>
              <a:custGeom>
                <a:avLst/>
                <a:gdLst>
                  <a:gd name="T0" fmla="*/ 0 w 161"/>
                  <a:gd name="T1" fmla="*/ 0 h 357"/>
                  <a:gd name="T2" fmla="*/ 2692 w 161"/>
                  <a:gd name="T3" fmla="*/ 0 h 357"/>
                  <a:gd name="T4" fmla="*/ 2692 w 161"/>
                  <a:gd name="T5" fmla="*/ 174023453 h 357"/>
                  <a:gd name="T6" fmla="*/ 0 w 161"/>
                  <a:gd name="T7" fmla="*/ 174023453 h 357"/>
                  <a:gd name="T8" fmla="*/ 0 w 161"/>
                  <a:gd name="T9" fmla="*/ 0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" h="357">
                    <a:moveTo>
                      <a:pt x="0" y="0"/>
                    </a:moveTo>
                    <a:lnTo>
                      <a:pt x="160" y="0"/>
                    </a:lnTo>
                    <a:lnTo>
                      <a:pt x="160" y="356"/>
                    </a:lnTo>
                    <a:lnTo>
                      <a:pt x="0" y="35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Freeform 17"/>
              <p:cNvSpPr>
                <a:spLocks/>
              </p:cNvSpPr>
              <p:nvPr/>
            </p:nvSpPr>
            <p:spPr bwMode="auto">
              <a:xfrm>
                <a:off x="3502" y="2297"/>
                <a:ext cx="180" cy="716"/>
              </a:xfrm>
              <a:custGeom>
                <a:avLst/>
                <a:gdLst>
                  <a:gd name="T0" fmla="*/ 0 w 160"/>
                  <a:gd name="T1" fmla="*/ 0 h 405"/>
                  <a:gd name="T2" fmla="*/ 2379 w 160"/>
                  <a:gd name="T3" fmla="*/ 0 h 405"/>
                  <a:gd name="T4" fmla="*/ 2379 w 160"/>
                  <a:gd name="T5" fmla="*/ 198464023 h 405"/>
                  <a:gd name="T6" fmla="*/ 0 w 160"/>
                  <a:gd name="T7" fmla="*/ 198464023 h 405"/>
                  <a:gd name="T8" fmla="*/ 0 w 160"/>
                  <a:gd name="T9" fmla="*/ 0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05">
                    <a:moveTo>
                      <a:pt x="0" y="0"/>
                    </a:moveTo>
                    <a:lnTo>
                      <a:pt x="159" y="0"/>
                    </a:lnTo>
                    <a:lnTo>
                      <a:pt x="159" y="404"/>
                    </a:lnTo>
                    <a:lnTo>
                      <a:pt x="0" y="40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" name="Freeform 18"/>
              <p:cNvSpPr>
                <a:spLocks/>
              </p:cNvSpPr>
              <p:nvPr/>
            </p:nvSpPr>
            <p:spPr bwMode="auto">
              <a:xfrm>
                <a:off x="4140" y="1984"/>
                <a:ext cx="183" cy="1029"/>
              </a:xfrm>
              <a:custGeom>
                <a:avLst/>
                <a:gdLst>
                  <a:gd name="T0" fmla="*/ 0 w 163"/>
                  <a:gd name="T1" fmla="*/ 0 h 582"/>
                  <a:gd name="T2" fmla="*/ 2319 w 163"/>
                  <a:gd name="T3" fmla="*/ 0 h 582"/>
                  <a:gd name="T4" fmla="*/ 2319 w 163"/>
                  <a:gd name="T5" fmla="*/ 286070124 h 582"/>
                  <a:gd name="T6" fmla="*/ 0 w 163"/>
                  <a:gd name="T7" fmla="*/ 286070124 h 582"/>
                  <a:gd name="T8" fmla="*/ 0 w 163"/>
                  <a:gd name="T9" fmla="*/ 0 h 5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3" h="582">
                    <a:moveTo>
                      <a:pt x="0" y="0"/>
                    </a:moveTo>
                    <a:lnTo>
                      <a:pt x="162" y="0"/>
                    </a:lnTo>
                    <a:lnTo>
                      <a:pt x="162" y="581"/>
                    </a:lnTo>
                    <a:lnTo>
                      <a:pt x="0" y="58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" name="Line 19"/>
              <p:cNvSpPr>
                <a:spLocks noChangeShapeType="1"/>
              </p:cNvSpPr>
              <p:nvPr/>
            </p:nvSpPr>
            <p:spPr bwMode="auto">
              <a:xfrm flipV="1">
                <a:off x="2122" y="1748"/>
                <a:ext cx="0" cy="4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2087" y="175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V="1">
                <a:off x="2769" y="2373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" name="Line 22"/>
              <p:cNvSpPr>
                <a:spLocks noChangeShapeType="1"/>
              </p:cNvSpPr>
              <p:nvPr/>
            </p:nvSpPr>
            <p:spPr bwMode="auto">
              <a:xfrm>
                <a:off x="2736" y="237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3" name="Line 23"/>
              <p:cNvSpPr>
                <a:spLocks noChangeShapeType="1"/>
              </p:cNvSpPr>
              <p:nvPr/>
            </p:nvSpPr>
            <p:spPr bwMode="auto">
              <a:xfrm flipV="1">
                <a:off x="3407" y="2582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4" name="Line 24"/>
              <p:cNvSpPr>
                <a:spLocks noChangeShapeType="1"/>
              </p:cNvSpPr>
              <p:nvPr/>
            </p:nvSpPr>
            <p:spPr bwMode="auto">
              <a:xfrm>
                <a:off x="3373" y="2587"/>
                <a:ext cx="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5" name="Line 25"/>
              <p:cNvSpPr>
                <a:spLocks noChangeShapeType="1"/>
              </p:cNvSpPr>
              <p:nvPr/>
            </p:nvSpPr>
            <p:spPr bwMode="auto">
              <a:xfrm flipV="1">
                <a:off x="4044" y="2323"/>
                <a:ext cx="0" cy="1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6" name="Line 26"/>
              <p:cNvSpPr>
                <a:spLocks noChangeShapeType="1"/>
              </p:cNvSpPr>
              <p:nvPr/>
            </p:nvSpPr>
            <p:spPr bwMode="auto">
              <a:xfrm>
                <a:off x="4012" y="2329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7" name="Line 27"/>
              <p:cNvSpPr>
                <a:spLocks noChangeShapeType="1"/>
              </p:cNvSpPr>
              <p:nvPr/>
            </p:nvSpPr>
            <p:spPr bwMode="auto">
              <a:xfrm flipV="1">
                <a:off x="2306" y="2159"/>
                <a:ext cx="0" cy="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8" name="Line 28"/>
              <p:cNvSpPr>
                <a:spLocks noChangeShapeType="1"/>
              </p:cNvSpPr>
              <p:nvPr/>
            </p:nvSpPr>
            <p:spPr bwMode="auto">
              <a:xfrm>
                <a:off x="2271" y="2166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9" name="Line 29"/>
              <p:cNvSpPr>
                <a:spLocks noChangeShapeType="1"/>
              </p:cNvSpPr>
              <p:nvPr/>
            </p:nvSpPr>
            <p:spPr bwMode="auto">
              <a:xfrm flipV="1">
                <a:off x="2950" y="2263"/>
                <a:ext cx="0" cy="1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0" name="Line 30"/>
              <p:cNvSpPr>
                <a:spLocks noChangeShapeType="1"/>
              </p:cNvSpPr>
              <p:nvPr/>
            </p:nvSpPr>
            <p:spPr bwMode="auto">
              <a:xfrm>
                <a:off x="2916" y="2268"/>
                <a:ext cx="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1" name="Line 31"/>
              <p:cNvSpPr>
                <a:spLocks noChangeShapeType="1"/>
              </p:cNvSpPr>
              <p:nvPr/>
            </p:nvSpPr>
            <p:spPr bwMode="auto">
              <a:xfrm flipV="1">
                <a:off x="3590" y="2210"/>
                <a:ext cx="0" cy="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" name="Line 32"/>
              <p:cNvSpPr>
                <a:spLocks noChangeShapeType="1"/>
              </p:cNvSpPr>
              <p:nvPr/>
            </p:nvSpPr>
            <p:spPr bwMode="auto">
              <a:xfrm>
                <a:off x="3555" y="2215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" name="Line 33"/>
              <p:cNvSpPr>
                <a:spLocks noChangeShapeType="1"/>
              </p:cNvSpPr>
              <p:nvPr/>
            </p:nvSpPr>
            <p:spPr bwMode="auto">
              <a:xfrm flipV="1">
                <a:off x="4228" y="1826"/>
                <a:ext cx="0" cy="1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" name="Line 34"/>
              <p:cNvSpPr>
                <a:spLocks noChangeShapeType="1"/>
              </p:cNvSpPr>
              <p:nvPr/>
            </p:nvSpPr>
            <p:spPr bwMode="auto">
              <a:xfrm>
                <a:off x="4193" y="1833"/>
                <a:ext cx="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" name="Line 35"/>
              <p:cNvSpPr>
                <a:spLocks noChangeShapeType="1"/>
              </p:cNvSpPr>
              <p:nvPr/>
            </p:nvSpPr>
            <p:spPr bwMode="auto">
              <a:xfrm>
                <a:off x="1900" y="1770"/>
                <a:ext cx="0" cy="1229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" name="Line 36"/>
              <p:cNvSpPr>
                <a:spLocks noChangeShapeType="1"/>
              </p:cNvSpPr>
              <p:nvPr/>
            </p:nvSpPr>
            <p:spPr bwMode="auto">
              <a:xfrm>
                <a:off x="1868" y="3013"/>
                <a:ext cx="6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" name="Line 37"/>
              <p:cNvSpPr>
                <a:spLocks noChangeShapeType="1"/>
              </p:cNvSpPr>
              <p:nvPr/>
            </p:nvSpPr>
            <p:spPr bwMode="auto">
              <a:xfrm>
                <a:off x="1868" y="2590"/>
                <a:ext cx="6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8" name="Line 38"/>
              <p:cNvSpPr>
                <a:spLocks noChangeShapeType="1"/>
              </p:cNvSpPr>
              <p:nvPr/>
            </p:nvSpPr>
            <p:spPr bwMode="auto">
              <a:xfrm>
                <a:off x="1868" y="2175"/>
                <a:ext cx="6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9" name="Line 39"/>
              <p:cNvSpPr>
                <a:spLocks noChangeShapeType="1"/>
              </p:cNvSpPr>
              <p:nvPr/>
            </p:nvSpPr>
            <p:spPr bwMode="auto">
              <a:xfrm>
                <a:off x="1868" y="1754"/>
                <a:ext cx="6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" name="Line 40"/>
              <p:cNvSpPr>
                <a:spLocks noChangeShapeType="1"/>
              </p:cNvSpPr>
              <p:nvPr/>
            </p:nvSpPr>
            <p:spPr bwMode="auto">
              <a:xfrm>
                <a:off x="1909" y="3013"/>
                <a:ext cx="254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1" name="Line 41"/>
              <p:cNvSpPr>
                <a:spLocks noChangeShapeType="1"/>
              </p:cNvSpPr>
              <p:nvPr/>
            </p:nvSpPr>
            <p:spPr bwMode="auto">
              <a:xfrm flipV="1">
                <a:off x="1900" y="2969"/>
                <a:ext cx="0" cy="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2" name="Line 42"/>
              <p:cNvSpPr>
                <a:spLocks noChangeShapeType="1"/>
              </p:cNvSpPr>
              <p:nvPr/>
            </p:nvSpPr>
            <p:spPr bwMode="auto">
              <a:xfrm flipV="1">
                <a:off x="2542" y="2969"/>
                <a:ext cx="0" cy="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3" name="Line 43"/>
              <p:cNvSpPr>
                <a:spLocks noChangeShapeType="1"/>
              </p:cNvSpPr>
              <p:nvPr/>
            </p:nvSpPr>
            <p:spPr bwMode="auto">
              <a:xfrm flipV="1">
                <a:off x="3183" y="2969"/>
                <a:ext cx="0" cy="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4" name="Line 44"/>
              <p:cNvSpPr>
                <a:spLocks noChangeShapeType="1"/>
              </p:cNvSpPr>
              <p:nvPr/>
            </p:nvSpPr>
            <p:spPr bwMode="auto">
              <a:xfrm flipV="1">
                <a:off x="3820" y="2969"/>
                <a:ext cx="0" cy="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5" name="Line 45"/>
              <p:cNvSpPr>
                <a:spLocks noChangeShapeType="1"/>
              </p:cNvSpPr>
              <p:nvPr/>
            </p:nvSpPr>
            <p:spPr bwMode="auto">
              <a:xfrm flipV="1">
                <a:off x="4462" y="2969"/>
                <a:ext cx="0" cy="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6" name="Rectangle 46"/>
              <p:cNvSpPr>
                <a:spLocks noChangeArrowheads="1"/>
              </p:cNvSpPr>
              <p:nvPr/>
            </p:nvSpPr>
            <p:spPr bwMode="auto">
              <a:xfrm>
                <a:off x="1930" y="3100"/>
                <a:ext cx="436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400" dirty="0">
                    <a:solidFill>
                      <a:srgbClr val="000000"/>
                    </a:solidFill>
                    <a:latin typeface="Arial" pitchFamily="34" charset="0"/>
                  </a:rPr>
                  <a:t>24 </a:t>
                </a:r>
                <a:r>
                  <a:rPr lang="pt-BR" altLang="ja-JP" sz="1400" dirty="0">
                    <a:solidFill>
                      <a:srgbClr val="000000"/>
                    </a:solidFill>
                    <a:latin typeface="Arial" pitchFamily="34" charset="0"/>
                  </a:rPr>
                  <a:t>H</a:t>
                </a:r>
              </a:p>
            </p:txBody>
          </p:sp>
          <p:sp>
            <p:nvSpPr>
              <p:cNvPr id="117" name="Rectangle 47"/>
              <p:cNvSpPr>
                <a:spLocks noChangeArrowheads="1"/>
              </p:cNvSpPr>
              <p:nvPr/>
            </p:nvSpPr>
            <p:spPr bwMode="auto">
              <a:xfrm>
                <a:off x="2630" y="3100"/>
                <a:ext cx="436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400">
                    <a:solidFill>
                      <a:srgbClr val="000000"/>
                    </a:solidFill>
                    <a:latin typeface="Arial" pitchFamily="34" charset="0"/>
                  </a:rPr>
                  <a:t>48 </a:t>
                </a:r>
                <a:r>
                  <a:rPr lang="pt-BR" altLang="ja-JP" sz="1400">
                    <a:solidFill>
                      <a:srgbClr val="000000"/>
                    </a:solidFill>
                    <a:latin typeface="Arial" pitchFamily="34" charset="0"/>
                  </a:rPr>
                  <a:t>H</a:t>
                </a:r>
              </a:p>
            </p:txBody>
          </p:sp>
          <p:sp>
            <p:nvSpPr>
              <p:cNvPr id="118" name="Rectangle 48"/>
              <p:cNvSpPr>
                <a:spLocks noChangeArrowheads="1"/>
              </p:cNvSpPr>
              <p:nvPr/>
            </p:nvSpPr>
            <p:spPr bwMode="auto">
              <a:xfrm>
                <a:off x="3206" y="3100"/>
                <a:ext cx="552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400">
                    <a:solidFill>
                      <a:srgbClr val="000000"/>
                    </a:solidFill>
                    <a:latin typeface="Arial" pitchFamily="34" charset="0"/>
                  </a:rPr>
                  <a:t>7 </a:t>
                </a:r>
                <a:r>
                  <a:rPr lang="pt-BR" altLang="ja-JP" sz="1400">
                    <a:solidFill>
                      <a:srgbClr val="000000"/>
                    </a:solidFill>
                    <a:latin typeface="Arial" pitchFamily="34" charset="0"/>
                  </a:rPr>
                  <a:t>days</a:t>
                </a:r>
              </a:p>
            </p:txBody>
          </p:sp>
          <p:sp>
            <p:nvSpPr>
              <p:cNvPr id="119" name="Rectangle 49"/>
              <p:cNvSpPr>
                <a:spLocks noChangeArrowheads="1"/>
              </p:cNvSpPr>
              <p:nvPr/>
            </p:nvSpPr>
            <p:spPr bwMode="auto">
              <a:xfrm>
                <a:off x="3822" y="3100"/>
                <a:ext cx="629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400">
                    <a:solidFill>
                      <a:srgbClr val="000000"/>
                    </a:solidFill>
                    <a:latin typeface="Arial" pitchFamily="34" charset="0"/>
                  </a:rPr>
                  <a:t>30 </a:t>
                </a:r>
                <a:r>
                  <a:rPr lang="pt-BR" altLang="ja-JP" sz="1400">
                    <a:solidFill>
                      <a:srgbClr val="000000"/>
                    </a:solidFill>
                    <a:latin typeface="Arial" pitchFamily="34" charset="0"/>
                  </a:rPr>
                  <a:t>days</a:t>
                </a:r>
              </a:p>
            </p:txBody>
          </p:sp>
          <p:sp>
            <p:nvSpPr>
              <p:cNvPr id="120" name="Rectangle 50"/>
              <p:cNvSpPr>
                <a:spLocks noChangeArrowheads="1"/>
              </p:cNvSpPr>
              <p:nvPr/>
            </p:nvSpPr>
            <p:spPr bwMode="auto">
              <a:xfrm>
                <a:off x="4138" y="1536"/>
                <a:ext cx="201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800">
                    <a:latin typeface="Arial" pitchFamily="34" charset="0"/>
                  </a:rPr>
                  <a:t>*</a:t>
                </a:r>
              </a:p>
            </p:txBody>
          </p:sp>
          <p:sp>
            <p:nvSpPr>
              <p:cNvPr id="121" name="Rectangle 51"/>
              <p:cNvSpPr>
                <a:spLocks noChangeArrowheads="1"/>
              </p:cNvSpPr>
              <p:nvPr/>
            </p:nvSpPr>
            <p:spPr bwMode="auto">
              <a:xfrm>
                <a:off x="3502" y="1872"/>
                <a:ext cx="201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7620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pt-BR" sz="1800">
                    <a:latin typeface="Arial" pitchFamily="34" charset="0"/>
                  </a:rPr>
                  <a:t>*</a:t>
                </a:r>
              </a:p>
            </p:txBody>
          </p:sp>
        </p:grpSp>
        <p:grpSp>
          <p:nvGrpSpPr>
            <p:cNvPr id="122" name="Group 6"/>
            <p:cNvGrpSpPr>
              <a:grpSpLocks/>
            </p:cNvGrpSpPr>
            <p:nvPr/>
          </p:nvGrpSpPr>
          <p:grpSpPr bwMode="auto">
            <a:xfrm>
              <a:off x="1021685" y="577851"/>
              <a:ext cx="3415379" cy="4193001"/>
              <a:chOff x="875" y="578"/>
              <a:chExt cx="3889" cy="4471"/>
            </a:xfrm>
          </p:grpSpPr>
          <p:graphicFrame>
            <p:nvGraphicFramePr>
              <p:cNvPr id="123" name="Object 3"/>
              <p:cNvGraphicFramePr>
                <a:graphicFrameLocks noChangeAspect="1"/>
              </p:cNvGraphicFramePr>
              <p:nvPr/>
            </p:nvGraphicFramePr>
            <p:xfrm>
              <a:off x="960" y="1793"/>
              <a:ext cx="3804" cy="2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87" name="Photo Editor Photo" r:id="rId6" imgW="11031490" imgH="7516274" progId="MSPhotoEd.3">
                      <p:embed/>
                    </p:oleObj>
                  </mc:Choice>
                  <mc:Fallback>
                    <p:oleObj name="Photo Editor Photo" r:id="rId6" imgW="11031490" imgH="7516274" progId="MSPhotoEd.3">
                      <p:embed/>
                      <p:pic>
                        <p:nvPicPr>
                          <p:cNvPr id="8204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0" y="1793"/>
                            <a:ext cx="3804" cy="25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4" name="Text Box 4"/>
              <p:cNvSpPr txBox="1">
                <a:spLocks noChangeArrowheads="1"/>
              </p:cNvSpPr>
              <p:nvPr/>
            </p:nvSpPr>
            <p:spPr bwMode="auto">
              <a:xfrm>
                <a:off x="875" y="4392"/>
                <a:ext cx="1576" cy="6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600" b="1" i="1" dirty="0" err="1">
                    <a:solidFill>
                      <a:srgbClr val="003399"/>
                    </a:solidFill>
                    <a:latin typeface="Arial" pitchFamily="34" charset="0"/>
                  </a:rPr>
                  <a:t>Leishmania</a:t>
                </a:r>
                <a:endParaRPr lang="pt-BR" altLang="pt-BR" sz="1600" b="1" i="1" dirty="0">
                  <a:solidFill>
                    <a:srgbClr val="003399"/>
                  </a:solidFill>
                  <a:latin typeface="Arial" pitchFamily="34" charset="0"/>
                </a:endParaRPr>
              </a:p>
            </p:txBody>
          </p:sp>
          <p:sp>
            <p:nvSpPr>
              <p:cNvPr id="125" name="Text Box 5"/>
              <p:cNvSpPr txBox="1">
                <a:spLocks noChangeArrowheads="1"/>
              </p:cNvSpPr>
              <p:nvPr/>
            </p:nvSpPr>
            <p:spPr bwMode="auto">
              <a:xfrm>
                <a:off x="2185" y="578"/>
                <a:ext cx="2377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600" b="1" i="1" dirty="0" err="1">
                    <a:solidFill>
                      <a:srgbClr val="003399"/>
                    </a:solidFill>
                    <a:latin typeface="Arial" pitchFamily="34" charset="0"/>
                  </a:rPr>
                  <a:t>Leishmania</a:t>
                </a:r>
                <a:endParaRPr lang="pt-BR" altLang="pt-BR" sz="1600" b="1" i="1" dirty="0">
                  <a:solidFill>
                    <a:srgbClr val="003399"/>
                  </a:solidFill>
                  <a:latin typeface="Arial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600" b="1" i="1" dirty="0">
                    <a:solidFill>
                      <a:srgbClr val="003399"/>
                    </a:solidFill>
                    <a:latin typeface="Arial" pitchFamily="34" charset="0"/>
                  </a:rPr>
                  <a:t>+ </a:t>
                </a:r>
                <a:r>
                  <a:rPr lang="pt-BR" altLang="pt-BR" sz="1600" b="1" dirty="0">
                    <a:solidFill>
                      <a:srgbClr val="003399"/>
                    </a:solidFill>
                    <a:latin typeface="Arial" pitchFamily="34" charset="0"/>
                  </a:rPr>
                  <a:t>IGF-I</a:t>
                </a:r>
              </a:p>
            </p:txBody>
          </p:sp>
        </p:grpSp>
        <p:grpSp>
          <p:nvGrpSpPr>
            <p:cNvPr id="126" name="Grupo 4"/>
            <p:cNvGrpSpPr>
              <a:grpSpLocks/>
            </p:cNvGrpSpPr>
            <p:nvPr/>
          </p:nvGrpSpPr>
          <p:grpSpPr bwMode="auto">
            <a:xfrm>
              <a:off x="7829550" y="1065213"/>
              <a:ext cx="990600" cy="614362"/>
              <a:chOff x="7830218" y="1065436"/>
              <a:chExt cx="990126" cy="613886"/>
            </a:xfrm>
          </p:grpSpPr>
          <p:sp>
            <p:nvSpPr>
              <p:cNvPr id="127" name="Retângulo 126"/>
              <p:cNvSpPr/>
              <p:nvPr/>
            </p:nvSpPr>
            <p:spPr>
              <a:xfrm>
                <a:off x="7830218" y="1197096"/>
                <a:ext cx="169782" cy="17131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  <p:sp>
            <p:nvSpPr>
              <p:cNvPr id="128" name="Retângulo 127"/>
              <p:cNvSpPr/>
              <p:nvPr/>
            </p:nvSpPr>
            <p:spPr>
              <a:xfrm>
                <a:off x="7836565" y="1457244"/>
                <a:ext cx="169782" cy="17131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  <p:sp>
            <p:nvSpPr>
              <p:cNvPr id="129" name="CaixaDeTexto 128"/>
              <p:cNvSpPr txBox="1"/>
              <p:nvPr/>
            </p:nvSpPr>
            <p:spPr>
              <a:xfrm>
                <a:off x="8049188" y="1065436"/>
                <a:ext cx="767982" cy="3378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600" dirty="0" err="1">
                    <a:latin typeface="+mn-lt"/>
                  </a:rPr>
                  <a:t>control</a:t>
                </a:r>
                <a:endParaRPr lang="pt-BR" sz="1600" dirty="0">
                  <a:latin typeface="+mn-lt"/>
                </a:endParaRPr>
              </a:p>
            </p:txBody>
          </p:sp>
          <p:sp>
            <p:nvSpPr>
              <p:cNvPr id="130" name="CaixaDeTexto 129"/>
              <p:cNvSpPr txBox="1"/>
              <p:nvPr/>
            </p:nvSpPr>
            <p:spPr>
              <a:xfrm>
                <a:off x="8052362" y="1341447"/>
                <a:ext cx="767982" cy="3378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600" dirty="0">
                    <a:latin typeface="+mn-lt"/>
                  </a:rPr>
                  <a:t>+IGF-I</a:t>
                </a:r>
              </a:p>
            </p:txBody>
          </p:sp>
        </p:grp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BF88619-EA06-4DE2-89B0-075B480B43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0"/>
    </mc:Choice>
    <mc:Fallback xmlns="">
      <p:transition spd="slow" advTm="1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o 1"/>
          <p:cNvGrpSpPr>
            <a:grpSpLocks/>
          </p:cNvGrpSpPr>
          <p:nvPr/>
        </p:nvGrpSpPr>
        <p:grpSpPr bwMode="auto">
          <a:xfrm>
            <a:off x="240504" y="643875"/>
            <a:ext cx="8772525" cy="6143625"/>
            <a:chOff x="185738" y="333375"/>
            <a:chExt cx="8772525" cy="6143625"/>
          </a:xfrm>
        </p:grpSpPr>
        <p:pic>
          <p:nvPicPr>
            <p:cNvPr id="1229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8" y="333375"/>
              <a:ext cx="8772525" cy="614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9" name="Grupo 16"/>
            <p:cNvGrpSpPr>
              <a:grpSpLocks/>
            </p:cNvGrpSpPr>
            <p:nvPr/>
          </p:nvGrpSpPr>
          <p:grpSpPr bwMode="auto">
            <a:xfrm rot="516537">
              <a:off x="6038850" y="4221163"/>
              <a:ext cx="503238" cy="503237"/>
              <a:chOff x="6372200" y="3933056"/>
              <a:chExt cx="864096" cy="864096"/>
            </a:xfrm>
          </p:grpSpPr>
          <p:sp>
            <p:nvSpPr>
              <p:cNvPr id="4" name="Elipse 3"/>
              <p:cNvSpPr/>
              <p:nvPr/>
            </p:nvSpPr>
            <p:spPr>
              <a:xfrm>
                <a:off x="6372200" y="3933056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5" name="Elipse 4"/>
              <p:cNvSpPr/>
              <p:nvPr/>
            </p:nvSpPr>
            <p:spPr>
              <a:xfrm>
                <a:off x="6588224" y="4365104"/>
                <a:ext cx="432048" cy="36004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6" name="Arco 5"/>
              <p:cNvSpPr/>
              <p:nvPr/>
            </p:nvSpPr>
            <p:spPr>
              <a:xfrm rot="19469765">
                <a:off x="6516340" y="4077023"/>
                <a:ext cx="504284" cy="504283"/>
              </a:xfrm>
              <a:prstGeom prst="arc">
                <a:avLst/>
              </a:prstGeom>
              <a:noFill/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</p:grpSp>
        <p:grpSp>
          <p:nvGrpSpPr>
            <p:cNvPr id="12300" name="Grupo 16"/>
            <p:cNvGrpSpPr>
              <a:grpSpLocks/>
            </p:cNvGrpSpPr>
            <p:nvPr/>
          </p:nvGrpSpPr>
          <p:grpSpPr bwMode="auto">
            <a:xfrm rot="516537">
              <a:off x="5280025" y="4421188"/>
              <a:ext cx="503238" cy="504825"/>
              <a:chOff x="6372200" y="3933056"/>
              <a:chExt cx="864096" cy="864096"/>
            </a:xfrm>
          </p:grpSpPr>
          <p:sp>
            <p:nvSpPr>
              <p:cNvPr id="8" name="Elipse 7"/>
              <p:cNvSpPr/>
              <p:nvPr/>
            </p:nvSpPr>
            <p:spPr>
              <a:xfrm>
                <a:off x="6372200" y="3933056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9" name="Elipse 8"/>
              <p:cNvSpPr/>
              <p:nvPr/>
            </p:nvSpPr>
            <p:spPr>
              <a:xfrm>
                <a:off x="6588224" y="4365104"/>
                <a:ext cx="432048" cy="36004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10" name="Arco 9"/>
              <p:cNvSpPr/>
              <p:nvPr/>
            </p:nvSpPr>
            <p:spPr>
              <a:xfrm rot="19469765">
                <a:off x="6516340" y="4076570"/>
                <a:ext cx="504284" cy="505415"/>
              </a:xfrm>
              <a:prstGeom prst="arc">
                <a:avLst/>
              </a:prstGeom>
              <a:noFill/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</p:grpSp>
        <p:grpSp>
          <p:nvGrpSpPr>
            <p:cNvPr id="12301" name="Grupo 16"/>
            <p:cNvGrpSpPr>
              <a:grpSpLocks/>
            </p:cNvGrpSpPr>
            <p:nvPr/>
          </p:nvGrpSpPr>
          <p:grpSpPr bwMode="auto">
            <a:xfrm rot="516537">
              <a:off x="6126163" y="3629025"/>
              <a:ext cx="503237" cy="504825"/>
              <a:chOff x="6372200" y="3933056"/>
              <a:chExt cx="864096" cy="864096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6372200" y="3933056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6588224" y="4365104"/>
                <a:ext cx="432048" cy="36004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14" name="Arco 13"/>
              <p:cNvSpPr/>
              <p:nvPr/>
            </p:nvSpPr>
            <p:spPr>
              <a:xfrm rot="19469765">
                <a:off x="6516136" y="4076585"/>
                <a:ext cx="504283" cy="502698"/>
              </a:xfrm>
              <a:prstGeom prst="arc">
                <a:avLst/>
              </a:prstGeom>
              <a:noFill/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</p:grpSp>
        <p:grpSp>
          <p:nvGrpSpPr>
            <p:cNvPr id="12302" name="Grupo 16"/>
            <p:cNvGrpSpPr>
              <a:grpSpLocks/>
            </p:cNvGrpSpPr>
            <p:nvPr/>
          </p:nvGrpSpPr>
          <p:grpSpPr bwMode="auto">
            <a:xfrm rot="516537">
              <a:off x="5561013" y="3994150"/>
              <a:ext cx="503237" cy="503238"/>
              <a:chOff x="6372200" y="3933056"/>
              <a:chExt cx="864096" cy="864096"/>
            </a:xfrm>
          </p:grpSpPr>
          <p:sp>
            <p:nvSpPr>
              <p:cNvPr id="16" name="Elipse 15"/>
              <p:cNvSpPr/>
              <p:nvPr/>
            </p:nvSpPr>
            <p:spPr>
              <a:xfrm>
                <a:off x="6372200" y="3933056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6588224" y="4365104"/>
                <a:ext cx="432048" cy="36004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18" name="Arco 17"/>
              <p:cNvSpPr/>
              <p:nvPr/>
            </p:nvSpPr>
            <p:spPr>
              <a:xfrm rot="19469765">
                <a:off x="6516340" y="4077023"/>
                <a:ext cx="504283" cy="504284"/>
              </a:xfrm>
              <a:prstGeom prst="arc">
                <a:avLst/>
              </a:prstGeom>
              <a:noFill/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</p:grpSp>
        <p:grpSp>
          <p:nvGrpSpPr>
            <p:cNvPr id="12303" name="Grupo 16"/>
            <p:cNvGrpSpPr>
              <a:grpSpLocks/>
            </p:cNvGrpSpPr>
            <p:nvPr/>
          </p:nvGrpSpPr>
          <p:grpSpPr bwMode="auto">
            <a:xfrm rot="516537">
              <a:off x="5549900" y="3486150"/>
              <a:ext cx="503238" cy="503238"/>
              <a:chOff x="6372200" y="3933056"/>
              <a:chExt cx="864096" cy="864096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6372200" y="3933056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6588224" y="4365104"/>
                <a:ext cx="432048" cy="36004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  <p:sp>
            <p:nvSpPr>
              <p:cNvPr id="22" name="Arco 21"/>
              <p:cNvSpPr/>
              <p:nvPr/>
            </p:nvSpPr>
            <p:spPr>
              <a:xfrm rot="19469765">
                <a:off x="6482136" y="4041993"/>
                <a:ext cx="487928" cy="487927"/>
              </a:xfrm>
              <a:prstGeom prst="arc">
                <a:avLst/>
              </a:prstGeom>
              <a:noFill/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/>
              </a:p>
            </p:txBody>
          </p:sp>
        </p:grpSp>
        <p:sp>
          <p:nvSpPr>
            <p:cNvPr id="12304" name="Text Box 4"/>
            <p:cNvSpPr txBox="1">
              <a:spLocks noChangeArrowheads="1"/>
            </p:cNvSpPr>
            <p:nvPr/>
          </p:nvSpPr>
          <p:spPr bwMode="auto">
            <a:xfrm>
              <a:off x="5159375" y="5732463"/>
              <a:ext cx="3798888" cy="461665"/>
            </a:xfrm>
            <a:prstGeom prst="rect">
              <a:avLst/>
            </a:prstGeom>
            <a:noFill/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 dirty="0">
                  <a:solidFill>
                    <a:schemeClr val="accent1"/>
                  </a:solidFill>
                  <a:latin typeface="Arial" pitchFamily="34" charset="0"/>
                </a:rPr>
                <a:t>Nutrientes para parasito</a:t>
              </a:r>
            </a:p>
          </p:txBody>
        </p:sp>
        <p:sp>
          <p:nvSpPr>
            <p:cNvPr id="12305" name="Oval 5"/>
            <p:cNvSpPr>
              <a:spLocks noChangeArrowheads="1"/>
            </p:cNvSpPr>
            <p:nvPr/>
          </p:nvSpPr>
          <p:spPr bwMode="auto">
            <a:xfrm>
              <a:off x="1497013" y="2516188"/>
              <a:ext cx="808037" cy="942975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t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 err="1">
                  <a:solidFill>
                    <a:srgbClr val="FF3300"/>
                  </a:solidFill>
                  <a:latin typeface="Arial" pitchFamily="34" charset="0"/>
                </a:rPr>
                <a:t>iNOS</a:t>
              </a:r>
              <a:endParaRPr lang="pt-BR" altLang="pt-BR" sz="2000" b="1" dirty="0">
                <a:solidFill>
                  <a:srgbClr val="FF3300"/>
                </a:solidFill>
                <a:latin typeface="Arial" pitchFamily="34" charset="0"/>
              </a:endParaRPr>
            </a:p>
          </p:txBody>
        </p:sp>
        <p:sp>
          <p:nvSpPr>
            <p:cNvPr id="12306" name="Oval 6"/>
            <p:cNvSpPr>
              <a:spLocks noChangeArrowheads="1"/>
            </p:cNvSpPr>
            <p:nvPr/>
          </p:nvSpPr>
          <p:spPr bwMode="auto">
            <a:xfrm>
              <a:off x="1317625" y="3738563"/>
              <a:ext cx="1177925" cy="869950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t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Arial" pitchFamily="34" charset="0"/>
                </a:rPr>
                <a:t>arginase</a:t>
              </a:r>
            </a:p>
          </p:txBody>
        </p:sp>
        <p:sp>
          <p:nvSpPr>
            <p:cNvPr id="12307" name="Line 7"/>
            <p:cNvSpPr>
              <a:spLocks noChangeShapeType="1"/>
            </p:cNvSpPr>
            <p:nvPr/>
          </p:nvSpPr>
          <p:spPr bwMode="auto">
            <a:xfrm flipV="1">
              <a:off x="2528888" y="2732088"/>
              <a:ext cx="620712" cy="576262"/>
            </a:xfrm>
            <a:prstGeom prst="line">
              <a:avLst/>
            </a:prstGeom>
            <a:noFill/>
            <a:ln w="5715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08" name="Line 8"/>
            <p:cNvSpPr>
              <a:spLocks noChangeShapeType="1"/>
            </p:cNvSpPr>
            <p:nvPr/>
          </p:nvSpPr>
          <p:spPr bwMode="auto">
            <a:xfrm>
              <a:off x="2560638" y="3886200"/>
              <a:ext cx="747712" cy="795338"/>
            </a:xfrm>
            <a:prstGeom prst="line">
              <a:avLst/>
            </a:prstGeom>
            <a:noFill/>
            <a:ln w="5715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09" name="Text Box 9"/>
            <p:cNvSpPr txBox="1">
              <a:spLocks noChangeArrowheads="1"/>
            </p:cNvSpPr>
            <p:nvPr/>
          </p:nvSpPr>
          <p:spPr bwMode="auto">
            <a:xfrm>
              <a:off x="2730079" y="2047875"/>
              <a:ext cx="23558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rgbClr val="000000"/>
                  </a:solidFill>
                  <a:latin typeface="Arial" pitchFamily="34" charset="0"/>
                </a:rPr>
                <a:t>L-</a:t>
              </a:r>
              <a:r>
                <a:rPr lang="pt-BR" altLang="pt-BR" sz="2000" b="1" dirty="0" err="1">
                  <a:solidFill>
                    <a:srgbClr val="000000"/>
                  </a:solidFill>
                  <a:latin typeface="Arial" pitchFamily="34" charset="0"/>
                </a:rPr>
                <a:t>hidroxi</a:t>
              </a:r>
              <a:r>
                <a:rPr lang="pt-BR" altLang="pt-BR" sz="2000" b="1" dirty="0">
                  <a:solidFill>
                    <a:srgbClr val="000000"/>
                  </a:solidFill>
                  <a:latin typeface="Arial" pitchFamily="34" charset="0"/>
                </a:rPr>
                <a:t>-arginina</a:t>
              </a:r>
            </a:p>
          </p:txBody>
        </p:sp>
        <p:sp>
          <p:nvSpPr>
            <p:cNvPr id="12310" name="Line 10"/>
            <p:cNvSpPr>
              <a:spLocks noChangeShapeType="1"/>
            </p:cNvSpPr>
            <p:nvPr/>
          </p:nvSpPr>
          <p:spPr bwMode="auto">
            <a:xfrm>
              <a:off x="4864100" y="2470150"/>
              <a:ext cx="436563" cy="46038"/>
            </a:xfrm>
            <a:prstGeom prst="line">
              <a:avLst/>
            </a:prstGeom>
            <a:noFill/>
            <a:ln w="5715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11" name="Text Box 11"/>
            <p:cNvSpPr txBox="1">
              <a:spLocks noChangeArrowheads="1"/>
            </p:cNvSpPr>
            <p:nvPr/>
          </p:nvSpPr>
          <p:spPr bwMode="auto">
            <a:xfrm>
              <a:off x="5526184" y="2298700"/>
              <a:ext cx="3036544" cy="517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400" b="1" u="sng" dirty="0">
                  <a:solidFill>
                    <a:srgbClr val="FF3300"/>
                  </a:solidFill>
                  <a:latin typeface="Arial" pitchFamily="34" charset="0"/>
                </a:rPr>
                <a:t>Óxido nítrico (NO)</a:t>
              </a:r>
            </a:p>
          </p:txBody>
        </p:sp>
        <p:sp>
          <p:nvSpPr>
            <p:cNvPr id="12312" name="Text Box 12"/>
            <p:cNvSpPr txBox="1">
              <a:spLocks noChangeArrowheads="1"/>
            </p:cNvSpPr>
            <p:nvPr/>
          </p:nvSpPr>
          <p:spPr bwMode="auto">
            <a:xfrm>
              <a:off x="5165725" y="1844675"/>
              <a:ext cx="3469010" cy="461665"/>
            </a:xfrm>
            <a:prstGeom prst="rect">
              <a:avLst/>
            </a:prstGeom>
            <a:noFill/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 dirty="0">
                  <a:solidFill>
                    <a:srgbClr val="FF3300"/>
                  </a:solidFill>
                  <a:latin typeface="Arial" pitchFamily="34" charset="0"/>
                </a:rPr>
                <a:t>Elemento parasiticida</a:t>
              </a:r>
            </a:p>
          </p:txBody>
        </p:sp>
        <p:sp>
          <p:nvSpPr>
            <p:cNvPr id="12313" name="Text Box 14"/>
            <p:cNvSpPr txBox="1">
              <a:spLocks noChangeArrowheads="1"/>
            </p:cNvSpPr>
            <p:nvPr/>
          </p:nvSpPr>
          <p:spPr bwMode="auto">
            <a:xfrm>
              <a:off x="3117850" y="4846638"/>
              <a:ext cx="14668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rgbClr val="000000"/>
                  </a:solidFill>
                  <a:latin typeface="Arial" pitchFamily="34" charset="0"/>
                </a:rPr>
                <a:t>L-</a:t>
              </a:r>
              <a:r>
                <a:rPr lang="pt-BR" altLang="pt-BR" sz="2000" b="1" dirty="0" err="1">
                  <a:solidFill>
                    <a:srgbClr val="000000"/>
                  </a:solidFill>
                  <a:latin typeface="Arial" pitchFamily="34" charset="0"/>
                </a:rPr>
                <a:t>ornitina</a:t>
              </a:r>
              <a:endParaRPr lang="pt-BR" altLang="pt-BR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14" name="Text Box 15"/>
            <p:cNvSpPr txBox="1">
              <a:spLocks noChangeArrowheads="1"/>
            </p:cNvSpPr>
            <p:nvPr/>
          </p:nvSpPr>
          <p:spPr bwMode="auto">
            <a:xfrm>
              <a:off x="1412875" y="3346450"/>
              <a:ext cx="223043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r>
                <a:rPr lang="pt-BR" altLang="pt-BR" sz="2400" b="1" dirty="0">
                  <a:solidFill>
                    <a:srgbClr val="990099"/>
                  </a:solidFill>
                  <a:latin typeface="Arial" pitchFamily="34" charset="0"/>
                </a:rPr>
                <a:t>L-arginina</a:t>
              </a:r>
              <a:endParaRPr lang="pt-BR" altLang="pt-BR" sz="2000" b="1" dirty="0">
                <a:solidFill>
                  <a:srgbClr val="990099"/>
                </a:solidFill>
                <a:latin typeface="Arial" pitchFamily="34" charset="0"/>
              </a:endParaRPr>
            </a:p>
          </p:txBody>
        </p:sp>
        <p:sp>
          <p:nvSpPr>
            <p:cNvPr id="12315" name="Line 17"/>
            <p:cNvSpPr>
              <a:spLocks noChangeShapeType="1"/>
            </p:cNvSpPr>
            <p:nvPr/>
          </p:nvSpPr>
          <p:spPr bwMode="auto">
            <a:xfrm>
              <a:off x="4697413" y="5113338"/>
              <a:ext cx="884237" cy="203200"/>
            </a:xfrm>
            <a:prstGeom prst="line">
              <a:avLst/>
            </a:prstGeom>
            <a:noFill/>
            <a:ln w="5715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16" name="Text Box 13"/>
            <p:cNvSpPr txBox="1">
              <a:spLocks noChangeArrowheads="1"/>
            </p:cNvSpPr>
            <p:nvPr/>
          </p:nvSpPr>
          <p:spPr bwMode="auto">
            <a:xfrm>
              <a:off x="5873750" y="5113338"/>
              <a:ext cx="1981200" cy="40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pt-BR" altLang="pt-BR" sz="2400" b="1" u="sng" dirty="0" err="1">
                  <a:solidFill>
                    <a:schemeClr val="accent1"/>
                  </a:solidFill>
                  <a:latin typeface="Arial" pitchFamily="34" charset="0"/>
                </a:rPr>
                <a:t>Poliaminas</a:t>
              </a:r>
              <a:r>
                <a:rPr lang="pt-BR" altLang="pt-BR" sz="2400" b="1" dirty="0">
                  <a:solidFill>
                    <a:schemeClr val="bg2"/>
                  </a:solidFill>
                  <a:latin typeface="Arial" pitchFamily="34" charset="0"/>
                </a:rPr>
                <a:t> </a:t>
              </a:r>
            </a:p>
          </p:txBody>
        </p:sp>
        <p:cxnSp>
          <p:nvCxnSpPr>
            <p:cNvPr id="36" name="Shape 28"/>
            <p:cNvCxnSpPr/>
            <p:nvPr/>
          </p:nvCxnSpPr>
          <p:spPr>
            <a:xfrm rot="16200000" flipH="1">
              <a:off x="-386555" y="2529681"/>
              <a:ext cx="2792412" cy="450850"/>
            </a:xfrm>
            <a:prstGeom prst="curvedConnector3">
              <a:avLst>
                <a:gd name="adj1" fmla="val 99924"/>
              </a:avLst>
            </a:prstGeom>
            <a:ln w="38100" cmpd="tri">
              <a:solidFill>
                <a:srgbClr val="C00000"/>
              </a:solidFill>
              <a:prstDash val="sysDot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2318" name="TextBox 30"/>
            <p:cNvSpPr txBox="1">
              <a:spLocks noChangeArrowheads="1"/>
            </p:cNvSpPr>
            <p:nvPr/>
          </p:nvSpPr>
          <p:spPr bwMode="auto">
            <a:xfrm>
              <a:off x="344488" y="841375"/>
              <a:ext cx="101502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200" b="1" dirty="0" err="1">
                  <a:solidFill>
                    <a:srgbClr val="C00000"/>
                  </a:solidFill>
                  <a:latin typeface="Times New Roman" pitchFamily="18" charset="0"/>
                </a:rPr>
                <a:t>rIGF</a:t>
              </a:r>
              <a:r>
                <a:rPr lang="pt-BR" altLang="pt-BR" sz="2200" b="1" dirty="0">
                  <a:solidFill>
                    <a:srgbClr val="C00000"/>
                  </a:solidFill>
                  <a:latin typeface="Times New Roman" pitchFamily="18" charset="0"/>
                </a:rPr>
                <a:t>-I</a:t>
              </a:r>
            </a:p>
          </p:txBody>
        </p:sp>
        <p:sp>
          <p:nvSpPr>
            <p:cNvPr id="38" name="Elipse 37"/>
            <p:cNvSpPr/>
            <p:nvPr/>
          </p:nvSpPr>
          <p:spPr bwMode="auto">
            <a:xfrm>
              <a:off x="3132138" y="2703512"/>
              <a:ext cx="1866900" cy="1447800"/>
            </a:xfrm>
            <a:prstGeom prst="ellipse">
              <a:avLst/>
            </a:prstGeom>
            <a:solidFill>
              <a:srgbClr val="DD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2291" name="Oval 6"/>
          <p:cNvSpPr>
            <a:spLocks noChangeArrowheads="1"/>
          </p:cNvSpPr>
          <p:nvPr/>
        </p:nvSpPr>
        <p:spPr bwMode="auto">
          <a:xfrm>
            <a:off x="4881563" y="3027363"/>
            <a:ext cx="1177925" cy="534987"/>
          </a:xfrm>
          <a:prstGeom prst="ellips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t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006600"/>
                </a:solidFill>
                <a:latin typeface="Arial" pitchFamily="34" charset="0"/>
              </a:rPr>
              <a:t>arginase</a:t>
            </a:r>
          </a:p>
        </p:txBody>
      </p:sp>
      <p:cxnSp>
        <p:nvCxnSpPr>
          <p:cNvPr id="46" name="Shape 28"/>
          <p:cNvCxnSpPr/>
          <p:nvPr/>
        </p:nvCxnSpPr>
        <p:spPr bwMode="auto">
          <a:xfrm>
            <a:off x="1300858" y="1623268"/>
            <a:ext cx="3342580" cy="1626345"/>
          </a:xfrm>
          <a:prstGeom prst="curvedConnector3">
            <a:avLst>
              <a:gd name="adj1" fmla="val 50000"/>
            </a:avLst>
          </a:prstGeom>
          <a:ln w="38100" cmpd="tri">
            <a:solidFill>
              <a:srgbClr val="C00000"/>
            </a:solidFill>
            <a:prstDash val="sysDot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293" name="Line 10"/>
          <p:cNvSpPr>
            <a:spLocks noChangeShapeType="1"/>
          </p:cNvSpPr>
          <p:nvPr/>
        </p:nvSpPr>
        <p:spPr bwMode="auto">
          <a:xfrm>
            <a:off x="2627313" y="2636838"/>
            <a:ext cx="7937" cy="398462"/>
          </a:xfrm>
          <a:prstGeom prst="line">
            <a:avLst/>
          </a:prstGeom>
          <a:noFill/>
          <a:ln w="57150" cap="sq">
            <a:solidFill>
              <a:srgbClr val="0070C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4" name="Line 10"/>
          <p:cNvSpPr>
            <a:spLocks noChangeShapeType="1"/>
          </p:cNvSpPr>
          <p:nvPr/>
        </p:nvSpPr>
        <p:spPr bwMode="auto">
          <a:xfrm flipV="1">
            <a:off x="2635250" y="4387313"/>
            <a:ext cx="0" cy="434975"/>
          </a:xfrm>
          <a:prstGeom prst="line">
            <a:avLst/>
          </a:prstGeom>
          <a:noFill/>
          <a:ln w="57150" cap="sq">
            <a:solidFill>
              <a:srgbClr val="0070C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V="1">
            <a:off x="4787900" y="3065463"/>
            <a:ext cx="0" cy="434975"/>
          </a:xfrm>
          <a:prstGeom prst="line">
            <a:avLst/>
          </a:prstGeom>
          <a:noFill/>
          <a:ln w="57150" cap="sq">
            <a:solidFill>
              <a:srgbClr val="0070C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>
            <a:off x="8547672" y="2672085"/>
            <a:ext cx="7938" cy="396875"/>
          </a:xfrm>
          <a:prstGeom prst="line">
            <a:avLst/>
          </a:prstGeom>
          <a:noFill/>
          <a:ln w="57150" cap="sq">
            <a:solidFill>
              <a:srgbClr val="0070C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V="1">
            <a:off x="6930132" y="4054534"/>
            <a:ext cx="0" cy="79375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907704" y="260648"/>
            <a:ext cx="1451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/>
              <a:t>In vitro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6250957" y="836712"/>
            <a:ext cx="2353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t" hangingPunct="1">
              <a:spcBef>
                <a:spcPct val="0"/>
              </a:spcBef>
              <a:buFontTx/>
              <a:buNone/>
            </a:pPr>
            <a:r>
              <a:rPr lang="pt-BR" altLang="pt-BR" sz="2000" b="1" i="1" dirty="0">
                <a:solidFill>
                  <a:srgbClr val="000000"/>
                </a:solidFill>
                <a:latin typeface="Arial" pitchFamily="34" charset="0"/>
              </a:rPr>
              <a:t>L. </a:t>
            </a:r>
            <a:r>
              <a:rPr lang="pt-BR" altLang="pt-BR" sz="2000" b="1" i="1" dirty="0" err="1">
                <a:solidFill>
                  <a:srgbClr val="000000"/>
                </a:solidFill>
                <a:latin typeface="Arial" pitchFamily="34" charset="0"/>
              </a:rPr>
              <a:t>amazonensis</a:t>
            </a:r>
            <a:endParaRPr lang="pt-BR" altLang="pt-BR" sz="2000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F274E02A-5DBD-4C2B-9007-7C560625D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2"/>
    </mc:Choice>
    <mc:Fallback xmlns="">
      <p:transition spd="slow" advTm="6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ixaDeTexto 4"/>
          <p:cNvSpPr txBox="1">
            <a:spLocks noChangeArrowheads="1"/>
          </p:cNvSpPr>
          <p:nvPr/>
        </p:nvSpPr>
        <p:spPr bwMode="auto">
          <a:xfrm>
            <a:off x="360363" y="1158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200" b="1" cap="small" dirty="0">
                <a:solidFill>
                  <a:srgbClr val="0033CC"/>
                </a:solidFill>
                <a:latin typeface="Times New Roman" pitchFamily="18" charset="0"/>
              </a:rPr>
              <a:t>IGF-I intrínseco interage com </a:t>
            </a:r>
            <a:r>
              <a:rPr lang="pt-BR" altLang="pt-BR" sz="2200" b="1" i="1" cap="small" dirty="0" err="1">
                <a:solidFill>
                  <a:srgbClr val="0033CC"/>
                </a:solidFill>
                <a:latin typeface="Times New Roman" pitchFamily="18" charset="0"/>
              </a:rPr>
              <a:t>Leishmania</a:t>
            </a:r>
            <a:r>
              <a:rPr lang="pt-BR" altLang="pt-BR" sz="2200" b="1" cap="small" dirty="0">
                <a:solidFill>
                  <a:srgbClr val="0033CC"/>
                </a:solidFill>
                <a:latin typeface="Times New Roman" pitchFamily="18" charset="0"/>
              </a:rPr>
              <a:t> dentro da célula?</a:t>
            </a:r>
          </a:p>
        </p:txBody>
      </p:sp>
      <p:sp>
        <p:nvSpPr>
          <p:cNvPr id="15363" name="CaixaDeTexto 2"/>
          <p:cNvSpPr txBox="1">
            <a:spLocks noChangeArrowheads="1"/>
          </p:cNvSpPr>
          <p:nvPr/>
        </p:nvSpPr>
        <p:spPr bwMode="auto">
          <a:xfrm>
            <a:off x="611188" y="5949280"/>
            <a:ext cx="83534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The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interactions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and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essential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effects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of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intrinsic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insulin-like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growth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factor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-I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on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i="1" dirty="0" err="1">
                <a:solidFill>
                  <a:srgbClr val="0033CC"/>
                </a:solidFill>
                <a:latin typeface="Times New Roman" pitchFamily="18" charset="0"/>
              </a:rPr>
              <a:t>Leishmania</a:t>
            </a:r>
            <a:r>
              <a:rPr lang="pt-BR" altLang="pt-BR" sz="1800" b="1" i="1" dirty="0">
                <a:solidFill>
                  <a:srgbClr val="0033CC"/>
                </a:solidFill>
                <a:latin typeface="Times New Roman" pitchFamily="18" charset="0"/>
              </a:rPr>
              <a:t> (</a:t>
            </a:r>
            <a:r>
              <a:rPr lang="pt-BR" altLang="pt-BR" sz="1800" b="1" i="1" dirty="0" err="1">
                <a:solidFill>
                  <a:srgbClr val="0033CC"/>
                </a:solidFill>
                <a:latin typeface="Times New Roman" pitchFamily="18" charset="0"/>
              </a:rPr>
              <a:t>Leishmania</a:t>
            </a:r>
            <a:r>
              <a:rPr lang="pt-BR" altLang="pt-BR" sz="1800" b="1" i="1" dirty="0">
                <a:solidFill>
                  <a:srgbClr val="0033CC"/>
                </a:solidFill>
                <a:latin typeface="Times New Roman" pitchFamily="18" charset="0"/>
              </a:rPr>
              <a:t>) major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growth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within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pt-BR" altLang="pt-BR" sz="1800" b="1" dirty="0" err="1">
                <a:solidFill>
                  <a:srgbClr val="0033CC"/>
                </a:solidFill>
                <a:latin typeface="Times New Roman" pitchFamily="18" charset="0"/>
              </a:rPr>
              <a:t>macrophages</a:t>
            </a:r>
            <a:r>
              <a:rPr lang="pt-BR" altLang="pt-BR" sz="18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C00000"/>
                </a:solidFill>
                <a:latin typeface="Times New Roman" pitchFamily="18" charset="0"/>
              </a:rPr>
              <a:t>Reis et al., </a:t>
            </a:r>
            <a:r>
              <a:rPr lang="pt-BR" altLang="pt-BR" sz="1800" dirty="0">
                <a:latin typeface="Times New Roman" pitchFamily="18" charset="0"/>
              </a:rPr>
              <a:t>Parasite </a:t>
            </a:r>
            <a:r>
              <a:rPr lang="pt-BR" altLang="pt-BR" sz="1800" dirty="0" err="1">
                <a:latin typeface="Times New Roman" pitchFamily="18" charset="0"/>
              </a:rPr>
              <a:t>Immunology</a:t>
            </a:r>
            <a:r>
              <a:rPr lang="pt-BR" altLang="pt-BR" sz="1800" dirty="0">
                <a:latin typeface="Times New Roman" pitchFamily="18" charset="0"/>
              </a:rPr>
              <a:t> 35:239-44, 2013</a:t>
            </a:r>
          </a:p>
        </p:txBody>
      </p:sp>
      <p:grpSp>
        <p:nvGrpSpPr>
          <p:cNvPr id="15364" name="Grupo 1"/>
          <p:cNvGrpSpPr>
            <a:grpSpLocks/>
          </p:cNvGrpSpPr>
          <p:nvPr/>
        </p:nvGrpSpPr>
        <p:grpSpPr bwMode="auto">
          <a:xfrm>
            <a:off x="514350" y="692150"/>
            <a:ext cx="8094663" cy="5238750"/>
            <a:chOff x="514870" y="1069778"/>
            <a:chExt cx="8093404" cy="5239542"/>
          </a:xfrm>
        </p:grpSpPr>
        <p:grpSp>
          <p:nvGrpSpPr>
            <p:cNvPr id="15365" name="Grupo 5"/>
            <p:cNvGrpSpPr>
              <a:grpSpLocks/>
            </p:cNvGrpSpPr>
            <p:nvPr/>
          </p:nvGrpSpPr>
          <p:grpSpPr bwMode="auto">
            <a:xfrm>
              <a:off x="514870" y="1069778"/>
              <a:ext cx="8093404" cy="4751363"/>
              <a:chOff x="251520" y="116632"/>
              <a:chExt cx="8290462" cy="6194670"/>
            </a:xfrm>
          </p:grpSpPr>
          <p:grpSp>
            <p:nvGrpSpPr>
              <p:cNvPr id="15369" name="Grupo 9"/>
              <p:cNvGrpSpPr>
                <a:grpSpLocks/>
              </p:cNvGrpSpPr>
              <p:nvPr/>
            </p:nvGrpSpPr>
            <p:grpSpPr bwMode="auto">
              <a:xfrm>
                <a:off x="1907704" y="116632"/>
                <a:ext cx="6634278" cy="4603607"/>
                <a:chOff x="981142" y="769609"/>
                <a:chExt cx="7272808" cy="5229146"/>
              </a:xfrm>
            </p:grpSpPr>
            <p:pic>
              <p:nvPicPr>
                <p:cNvPr id="15373" name="Imagem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142" y="1196752"/>
                  <a:ext cx="2232248" cy="2304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74" name="Imagem 1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1422" y="1201657"/>
                  <a:ext cx="2232248" cy="2304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75" name="Picture 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9694" y="1201657"/>
                  <a:ext cx="2304256" cy="2304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5376" name="CaixaDeTexto 16"/>
                <p:cNvSpPr txBox="1">
                  <a:spLocks noChangeArrowheads="1"/>
                </p:cNvSpPr>
                <p:nvPr/>
              </p:nvSpPr>
              <p:spPr bwMode="auto">
                <a:xfrm>
                  <a:off x="1485198" y="769609"/>
                  <a:ext cx="1224136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BR" altLang="pt-BR" sz="1600" b="1">
                      <a:latin typeface="Arial" pitchFamily="34" charset="0"/>
                      <a:cs typeface="Arial" pitchFamily="34" charset="0"/>
                    </a:rPr>
                    <a:t>IGF-I</a:t>
                  </a:r>
                </a:p>
              </p:txBody>
            </p:sp>
            <p:sp>
              <p:nvSpPr>
                <p:cNvPr id="15377" name="CaixaDeTexto 17"/>
                <p:cNvSpPr txBox="1">
                  <a:spLocks noChangeArrowheads="1"/>
                </p:cNvSpPr>
                <p:nvPr/>
              </p:nvSpPr>
              <p:spPr bwMode="auto">
                <a:xfrm>
                  <a:off x="4005478" y="769609"/>
                  <a:ext cx="1224136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BR" altLang="pt-BR" sz="1600" b="1" i="1">
                      <a:latin typeface="Arial" pitchFamily="34" charset="0"/>
                      <a:cs typeface="Arial" pitchFamily="34" charset="0"/>
                    </a:rPr>
                    <a:t>L. major</a:t>
                  </a:r>
                </a:p>
              </p:txBody>
            </p:sp>
            <p:sp>
              <p:nvSpPr>
                <p:cNvPr id="15378" name="CaixaDeTexto 18"/>
                <p:cNvSpPr txBox="1">
                  <a:spLocks noChangeArrowheads="1"/>
                </p:cNvSpPr>
                <p:nvPr/>
              </p:nvSpPr>
              <p:spPr bwMode="auto">
                <a:xfrm>
                  <a:off x="6165718" y="769609"/>
                  <a:ext cx="187220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BR" altLang="pt-BR" sz="1600" b="1">
                      <a:latin typeface="Arial" pitchFamily="34" charset="0"/>
                      <a:cs typeface="Arial" pitchFamily="34" charset="0"/>
                    </a:rPr>
                    <a:t>Overlay + DAPI</a:t>
                  </a:r>
                </a:p>
              </p:txBody>
            </p:sp>
            <p:pic>
              <p:nvPicPr>
                <p:cNvPr id="15379" name="Imagem 19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142" y="3645024"/>
                  <a:ext cx="2232248" cy="2353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80" name="Imagem 20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9766" y="3645024"/>
                  <a:ext cx="2204361" cy="2342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81" name="Picture 2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0152" y="3645024"/>
                  <a:ext cx="2304256" cy="2342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5370" name="CaixaDeTexto 10"/>
              <p:cNvSpPr txBox="1">
                <a:spLocks noChangeArrowheads="1"/>
              </p:cNvSpPr>
              <p:nvPr/>
            </p:nvSpPr>
            <p:spPr bwMode="auto">
              <a:xfrm>
                <a:off x="251520" y="692696"/>
                <a:ext cx="1512168" cy="124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 dirty="0">
                    <a:latin typeface="Arial" pitchFamily="34" charset="0"/>
                    <a:cs typeface="Arial" pitchFamily="34" charset="0"/>
                  </a:rPr>
                  <a:t>(a)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400" b="1" dirty="0"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 dirty="0" err="1">
                    <a:latin typeface="Arial" pitchFamily="34" charset="0"/>
                    <a:cs typeface="Arial" pitchFamily="34" charset="0"/>
                  </a:rPr>
                  <a:t>Macrofagos</a:t>
                </a:r>
                <a:r>
                  <a:rPr lang="pt-BR" altLang="pt-BR" sz="1400" b="1" dirty="0">
                    <a:latin typeface="Arial" pitchFamily="34" charset="0"/>
                    <a:cs typeface="Arial" pitchFamily="34" charset="0"/>
                  </a:rPr>
                  <a:t> + </a:t>
                </a:r>
                <a:r>
                  <a:rPr lang="pt-BR" altLang="pt-BR" sz="1400" b="1" i="1" dirty="0">
                    <a:latin typeface="Arial" pitchFamily="34" charset="0"/>
                    <a:cs typeface="Arial" pitchFamily="34" charset="0"/>
                  </a:rPr>
                  <a:t>L. major</a:t>
                </a:r>
              </a:p>
            </p:txBody>
          </p:sp>
          <p:sp>
            <p:nvSpPr>
              <p:cNvPr id="15371" name="CaixaDeTexto 11"/>
              <p:cNvSpPr txBox="1">
                <a:spLocks noChangeArrowheads="1"/>
              </p:cNvSpPr>
              <p:nvPr/>
            </p:nvSpPr>
            <p:spPr bwMode="auto">
              <a:xfrm>
                <a:off x="251520" y="2834933"/>
                <a:ext cx="1512168" cy="124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 dirty="0">
                    <a:latin typeface="Arial" pitchFamily="34" charset="0"/>
                    <a:cs typeface="Arial" pitchFamily="34" charset="0"/>
                  </a:rPr>
                  <a:t>(b)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400" b="1" dirty="0"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 dirty="0" err="1">
                    <a:latin typeface="Arial" pitchFamily="34" charset="0"/>
                    <a:cs typeface="Arial" pitchFamily="34" charset="0"/>
                  </a:rPr>
                  <a:t>Macrofagos</a:t>
                </a:r>
                <a:r>
                  <a:rPr lang="pt-BR" altLang="pt-BR" sz="1400" b="1" dirty="0">
                    <a:latin typeface="Arial" pitchFamily="34" charset="0"/>
                    <a:cs typeface="Arial" pitchFamily="34" charset="0"/>
                  </a:rPr>
                  <a:t> + </a:t>
                </a:r>
                <a:r>
                  <a:rPr lang="pt-BR" altLang="pt-BR" sz="1400" b="1" i="1" dirty="0">
                    <a:latin typeface="Arial" pitchFamily="34" charset="0"/>
                    <a:cs typeface="Arial" pitchFamily="34" charset="0"/>
                  </a:rPr>
                  <a:t>L. major</a:t>
                </a:r>
              </a:p>
            </p:txBody>
          </p:sp>
          <p:sp>
            <p:nvSpPr>
              <p:cNvPr id="15372" name="CaixaDeTexto 12"/>
              <p:cNvSpPr txBox="1">
                <a:spLocks noChangeArrowheads="1"/>
              </p:cNvSpPr>
              <p:nvPr/>
            </p:nvSpPr>
            <p:spPr bwMode="auto">
              <a:xfrm>
                <a:off x="251520" y="5067181"/>
                <a:ext cx="1512168" cy="124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 dirty="0">
                    <a:latin typeface="Arial" pitchFamily="34" charset="0"/>
                    <a:cs typeface="Arial" pitchFamily="34" charset="0"/>
                  </a:rPr>
                  <a:t>(c)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400" b="1" dirty="0"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 i="1" dirty="0">
                    <a:latin typeface="Arial" pitchFamily="34" charset="0"/>
                    <a:cs typeface="Arial" pitchFamily="34" charset="0"/>
                  </a:rPr>
                  <a:t>L. major livre </a:t>
                </a:r>
                <a:r>
                  <a:rPr lang="pt-BR" altLang="pt-BR" sz="1400" b="1" dirty="0">
                    <a:latin typeface="Arial" pitchFamily="34" charset="0"/>
                    <a:cs typeface="Arial" pitchFamily="34" charset="0"/>
                  </a:rPr>
                  <a:t>em cultura</a:t>
                </a:r>
                <a:endParaRPr lang="pt-BR" altLang="pt-BR" sz="1400" b="1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5366" name="Imagem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689" y="4740516"/>
              <a:ext cx="1987864" cy="156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Imagem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385" y="4715006"/>
              <a:ext cx="1963029" cy="159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Imagem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361" y="4718374"/>
              <a:ext cx="2023835" cy="1590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CB7D1FC-7CB7-465B-9744-05EC378C5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85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220" descr="siR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508500"/>
            <a:ext cx="4762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221" descr="siR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365625"/>
            <a:ext cx="4762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m 222" descr="siR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4778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34"/>
          <p:cNvSpPr txBox="1">
            <a:spLocks noChangeArrowheads="1"/>
          </p:cNvSpPr>
          <p:nvPr/>
        </p:nvSpPr>
        <p:spPr bwMode="auto">
          <a:xfrm>
            <a:off x="7092950" y="4437063"/>
            <a:ext cx="20510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 u="sng" dirty="0" err="1">
                <a:solidFill>
                  <a:srgbClr val="008000"/>
                </a:solidFill>
                <a:latin typeface="Arial" pitchFamily="34" charset="0"/>
              </a:rPr>
              <a:t>Citocinas</a:t>
            </a:r>
            <a:endParaRPr lang="pt-BR" altLang="pt-BR" sz="1800" b="1" u="sng" dirty="0">
              <a:solidFill>
                <a:srgbClr val="008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008000"/>
                </a:solidFill>
                <a:latin typeface="Arial" pitchFamily="34" charset="0"/>
              </a:rPr>
              <a:t>IL-4 </a:t>
            </a:r>
            <a:r>
              <a:rPr lang="pt-BR" altLang="pt-BR" sz="1800" dirty="0">
                <a:solidFill>
                  <a:srgbClr val="008000"/>
                </a:solidFill>
                <a:latin typeface="Arial" pitchFamily="34" charset="0"/>
              </a:rPr>
              <a:t>(2ng/ml)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008000"/>
                </a:solidFill>
                <a:latin typeface="Arial" pitchFamily="34" charset="0"/>
              </a:rPr>
              <a:t>IL-13 </a:t>
            </a:r>
            <a:r>
              <a:rPr lang="pt-BR" altLang="pt-BR" sz="1800" dirty="0">
                <a:solidFill>
                  <a:srgbClr val="008000"/>
                </a:solidFill>
                <a:latin typeface="Arial" pitchFamily="34" charset="0"/>
              </a:rPr>
              <a:t>(5ng/ml)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008000"/>
                </a:solidFill>
                <a:latin typeface="Arial" pitchFamily="34" charset="0"/>
              </a:rPr>
              <a:t>IFN-</a:t>
            </a:r>
            <a:r>
              <a:rPr lang="pt-BR" altLang="pt-BR" sz="1800" b="1" dirty="0">
                <a:solidFill>
                  <a:srgbClr val="008000"/>
                </a:solidFill>
                <a:latin typeface="Arial" pitchFamily="34" charset="0"/>
                <a:sym typeface="Symbol" pitchFamily="18" charset="2"/>
              </a:rPr>
              <a:t></a:t>
            </a:r>
            <a:r>
              <a:rPr lang="pt-BR" altLang="pt-BR" sz="1800" dirty="0">
                <a:solidFill>
                  <a:srgbClr val="008000"/>
                </a:solidFill>
                <a:latin typeface="Arial" pitchFamily="34" charset="0"/>
                <a:sym typeface="Symbol" pitchFamily="18" charset="2"/>
              </a:rPr>
              <a:t> (200U/ml)</a:t>
            </a:r>
          </a:p>
        </p:txBody>
      </p:sp>
      <p:grpSp>
        <p:nvGrpSpPr>
          <p:cNvPr id="20486" name="Group 146"/>
          <p:cNvGrpSpPr>
            <a:grpSpLocks/>
          </p:cNvGrpSpPr>
          <p:nvPr/>
        </p:nvGrpSpPr>
        <p:grpSpPr bwMode="auto">
          <a:xfrm>
            <a:off x="6516688" y="4508500"/>
            <a:ext cx="792162" cy="649288"/>
            <a:chOff x="3696" y="1071"/>
            <a:chExt cx="499" cy="590"/>
          </a:xfrm>
        </p:grpSpPr>
        <p:sp>
          <p:nvSpPr>
            <p:cNvPr id="20573" name="Oval 135"/>
            <p:cNvSpPr>
              <a:spLocks noChangeArrowheads="1"/>
            </p:cNvSpPr>
            <p:nvPr/>
          </p:nvSpPr>
          <p:spPr bwMode="auto">
            <a:xfrm>
              <a:off x="3878" y="1071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  <p:sp>
          <p:nvSpPr>
            <p:cNvPr id="20574" name="Oval 136"/>
            <p:cNvSpPr>
              <a:spLocks noChangeArrowheads="1"/>
            </p:cNvSpPr>
            <p:nvPr/>
          </p:nvSpPr>
          <p:spPr bwMode="auto">
            <a:xfrm>
              <a:off x="3696" y="120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  <p:sp>
          <p:nvSpPr>
            <p:cNvPr id="20575" name="Oval 137"/>
            <p:cNvSpPr>
              <a:spLocks noChangeArrowheads="1"/>
            </p:cNvSpPr>
            <p:nvPr/>
          </p:nvSpPr>
          <p:spPr bwMode="auto">
            <a:xfrm>
              <a:off x="3878" y="129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  <p:sp>
          <p:nvSpPr>
            <p:cNvPr id="20576" name="Oval 138"/>
            <p:cNvSpPr>
              <a:spLocks noChangeArrowheads="1"/>
            </p:cNvSpPr>
            <p:nvPr/>
          </p:nvSpPr>
          <p:spPr bwMode="auto">
            <a:xfrm>
              <a:off x="3696" y="1434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  <p:sp>
          <p:nvSpPr>
            <p:cNvPr id="20577" name="Oval 139"/>
            <p:cNvSpPr>
              <a:spLocks noChangeArrowheads="1"/>
            </p:cNvSpPr>
            <p:nvPr/>
          </p:nvSpPr>
          <p:spPr bwMode="auto">
            <a:xfrm>
              <a:off x="3878" y="1525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  <p:sp>
          <p:nvSpPr>
            <p:cNvPr id="20578" name="Oval 140"/>
            <p:cNvSpPr>
              <a:spLocks noChangeArrowheads="1"/>
            </p:cNvSpPr>
            <p:nvPr/>
          </p:nvSpPr>
          <p:spPr bwMode="auto">
            <a:xfrm>
              <a:off x="4059" y="120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  <p:sp>
          <p:nvSpPr>
            <p:cNvPr id="20579" name="Oval 141"/>
            <p:cNvSpPr>
              <a:spLocks noChangeArrowheads="1"/>
            </p:cNvSpPr>
            <p:nvPr/>
          </p:nvSpPr>
          <p:spPr bwMode="auto">
            <a:xfrm>
              <a:off x="4059" y="1480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2200">
                <a:latin typeface="Times New Roman" pitchFamily="18" charset="0"/>
              </a:endParaRPr>
            </a:p>
          </p:txBody>
        </p:sp>
      </p:grpSp>
      <p:sp>
        <p:nvSpPr>
          <p:cNvPr id="20487" name="Line 163"/>
          <p:cNvSpPr>
            <a:spLocks noChangeShapeType="1"/>
          </p:cNvSpPr>
          <p:nvPr/>
        </p:nvSpPr>
        <p:spPr bwMode="auto">
          <a:xfrm flipH="1" flipV="1">
            <a:off x="6011863" y="4581525"/>
            <a:ext cx="287337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0488" name="Grupo 132"/>
          <p:cNvGrpSpPr>
            <a:grpSpLocks/>
          </p:cNvGrpSpPr>
          <p:nvPr/>
        </p:nvGrpSpPr>
        <p:grpSpPr bwMode="auto">
          <a:xfrm>
            <a:off x="684213" y="1343025"/>
            <a:ext cx="7560195" cy="4765675"/>
            <a:chOff x="683568" y="1928011"/>
            <a:chExt cx="7561419" cy="4453318"/>
          </a:xfrm>
        </p:grpSpPr>
        <p:grpSp>
          <p:nvGrpSpPr>
            <p:cNvPr id="20493" name="Grupo 96"/>
            <p:cNvGrpSpPr>
              <a:grpSpLocks/>
            </p:cNvGrpSpPr>
            <p:nvPr/>
          </p:nvGrpSpPr>
          <p:grpSpPr bwMode="auto">
            <a:xfrm>
              <a:off x="683568" y="1928011"/>
              <a:ext cx="5771400" cy="4453318"/>
              <a:chOff x="179388" y="814390"/>
              <a:chExt cx="6588127" cy="5351460"/>
            </a:xfrm>
          </p:grpSpPr>
          <p:grpSp>
            <p:nvGrpSpPr>
              <p:cNvPr id="20497" name="Group 150"/>
              <p:cNvGrpSpPr>
                <a:grpSpLocks/>
              </p:cNvGrpSpPr>
              <p:nvPr/>
            </p:nvGrpSpPr>
            <p:grpSpPr bwMode="auto">
              <a:xfrm>
                <a:off x="342901" y="814390"/>
                <a:ext cx="6424614" cy="2109790"/>
                <a:chOff x="260" y="138"/>
                <a:chExt cx="4047" cy="1329"/>
              </a:xfrm>
            </p:grpSpPr>
            <p:grpSp>
              <p:nvGrpSpPr>
                <p:cNvPr id="20534" name="Group 126"/>
                <p:cNvGrpSpPr>
                  <a:grpSpLocks/>
                </p:cNvGrpSpPr>
                <p:nvPr/>
              </p:nvGrpSpPr>
              <p:grpSpPr bwMode="auto">
                <a:xfrm>
                  <a:off x="260" y="240"/>
                  <a:ext cx="1175" cy="1227"/>
                  <a:chOff x="1485" y="739"/>
                  <a:chExt cx="1175" cy="1227"/>
                </a:xfrm>
              </p:grpSpPr>
              <p:grpSp>
                <p:nvGrpSpPr>
                  <p:cNvPr id="20568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737" y="1197"/>
                    <a:ext cx="923" cy="769"/>
                    <a:chOff x="3648" y="626"/>
                    <a:chExt cx="1122" cy="899"/>
                  </a:xfrm>
                </p:grpSpPr>
                <p:sp>
                  <p:nvSpPr>
                    <p:cNvPr id="20571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648" y="626"/>
                      <a:ext cx="1122" cy="899"/>
                    </a:xfrm>
                    <a:custGeom>
                      <a:avLst/>
                      <a:gdLst>
                        <a:gd name="T0" fmla="*/ 2676310 w 940"/>
                        <a:gd name="T1" fmla="*/ 263 h 880"/>
                        <a:gd name="T2" fmla="*/ 3163394 w 940"/>
                        <a:gd name="T3" fmla="*/ 90 h 880"/>
                        <a:gd name="T4" fmla="*/ 3880319 w 940"/>
                        <a:gd name="T5" fmla="*/ 4 h 880"/>
                        <a:gd name="T6" fmla="*/ 6141212 w 940"/>
                        <a:gd name="T7" fmla="*/ 149 h 880"/>
                        <a:gd name="T8" fmla="*/ 6612786 w 940"/>
                        <a:gd name="T9" fmla="*/ 592 h 880"/>
                        <a:gd name="T10" fmla="*/ 6970475 w 940"/>
                        <a:gd name="T11" fmla="*/ 668 h 880"/>
                        <a:gd name="T12" fmla="*/ 7330255 w 940"/>
                        <a:gd name="T13" fmla="*/ 776 h 880"/>
                        <a:gd name="T14" fmla="*/ 7808253 w 940"/>
                        <a:gd name="T15" fmla="*/ 810 h 880"/>
                        <a:gd name="T16" fmla="*/ 8878986 w 940"/>
                        <a:gd name="T17" fmla="*/ 957 h 880"/>
                        <a:gd name="T18" fmla="*/ 9115512 w 940"/>
                        <a:gd name="T19" fmla="*/ 1181 h 880"/>
                        <a:gd name="T20" fmla="*/ 8991371 w 940"/>
                        <a:gd name="T21" fmla="*/ 1798 h 880"/>
                        <a:gd name="T22" fmla="*/ 5784714 w 940"/>
                        <a:gd name="T23" fmla="*/ 2126 h 880"/>
                        <a:gd name="T24" fmla="*/ 4580104 w 940"/>
                        <a:gd name="T25" fmla="*/ 2458 h 880"/>
                        <a:gd name="T26" fmla="*/ 3880319 w 940"/>
                        <a:gd name="T27" fmla="*/ 2597 h 880"/>
                        <a:gd name="T28" fmla="*/ 3163394 w 940"/>
                        <a:gd name="T29" fmla="*/ 2677 h 880"/>
                        <a:gd name="T30" fmla="*/ 2318576 w 940"/>
                        <a:gd name="T31" fmla="*/ 2308 h 880"/>
                        <a:gd name="T32" fmla="*/ 2200484 w 940"/>
                        <a:gd name="T33" fmla="*/ 2201 h 880"/>
                        <a:gd name="T34" fmla="*/ 1967545 w 940"/>
                        <a:gd name="T35" fmla="*/ 1834 h 880"/>
                        <a:gd name="T36" fmla="*/ 775321 w 940"/>
                        <a:gd name="T37" fmla="*/ 1762 h 880"/>
                        <a:gd name="T38" fmla="*/ 299141 w 940"/>
                        <a:gd name="T39" fmla="*/ 1251 h 880"/>
                        <a:gd name="T40" fmla="*/ 1016217 w 940"/>
                        <a:gd name="T41" fmla="*/ 1139 h 880"/>
                        <a:gd name="T42" fmla="*/ 1244895 w 940"/>
                        <a:gd name="T43" fmla="*/ 1033 h 880"/>
                        <a:gd name="T44" fmla="*/ 1607526 w 940"/>
                        <a:gd name="T45" fmla="*/ 957 h 880"/>
                        <a:gd name="T46" fmla="*/ 1728150 w 940"/>
                        <a:gd name="T47" fmla="*/ 521 h 880"/>
                        <a:gd name="T48" fmla="*/ 2803204 w 940"/>
                        <a:gd name="T49" fmla="*/ 340 h 880"/>
                        <a:gd name="T50" fmla="*/ 2676310 w 940"/>
                        <a:gd name="T51" fmla="*/ 263 h 88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40"/>
                        <a:gd name="T79" fmla="*/ 0 h 880"/>
                        <a:gd name="T80" fmla="*/ 940 w 940"/>
                        <a:gd name="T81" fmla="*/ 880 h 88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40" h="880">
                          <a:moveTo>
                            <a:pt x="270" y="88"/>
                          </a:moveTo>
                          <a:cubicBezTo>
                            <a:pt x="283" y="49"/>
                            <a:pt x="276" y="47"/>
                            <a:pt x="318" y="28"/>
                          </a:cubicBezTo>
                          <a:cubicBezTo>
                            <a:pt x="341" y="18"/>
                            <a:pt x="390" y="4"/>
                            <a:pt x="390" y="4"/>
                          </a:cubicBezTo>
                          <a:cubicBezTo>
                            <a:pt x="502" y="13"/>
                            <a:pt x="539" y="0"/>
                            <a:pt x="618" y="52"/>
                          </a:cubicBezTo>
                          <a:cubicBezTo>
                            <a:pt x="634" y="100"/>
                            <a:pt x="650" y="148"/>
                            <a:pt x="666" y="196"/>
                          </a:cubicBezTo>
                          <a:cubicBezTo>
                            <a:pt x="671" y="210"/>
                            <a:pt x="691" y="211"/>
                            <a:pt x="702" y="220"/>
                          </a:cubicBezTo>
                          <a:cubicBezTo>
                            <a:pt x="715" y="231"/>
                            <a:pt x="723" y="248"/>
                            <a:pt x="738" y="256"/>
                          </a:cubicBezTo>
                          <a:cubicBezTo>
                            <a:pt x="752" y="264"/>
                            <a:pt x="770" y="263"/>
                            <a:pt x="786" y="268"/>
                          </a:cubicBezTo>
                          <a:cubicBezTo>
                            <a:pt x="864" y="291"/>
                            <a:pt x="841" y="281"/>
                            <a:pt x="894" y="316"/>
                          </a:cubicBezTo>
                          <a:cubicBezTo>
                            <a:pt x="902" y="340"/>
                            <a:pt x="910" y="364"/>
                            <a:pt x="918" y="388"/>
                          </a:cubicBezTo>
                          <a:cubicBezTo>
                            <a:pt x="940" y="453"/>
                            <a:pt x="913" y="524"/>
                            <a:pt x="906" y="592"/>
                          </a:cubicBezTo>
                          <a:cubicBezTo>
                            <a:pt x="895" y="698"/>
                            <a:pt x="641" y="696"/>
                            <a:pt x="582" y="700"/>
                          </a:cubicBezTo>
                          <a:cubicBezTo>
                            <a:pt x="514" y="723"/>
                            <a:pt x="505" y="744"/>
                            <a:pt x="462" y="808"/>
                          </a:cubicBezTo>
                          <a:cubicBezTo>
                            <a:pt x="446" y="832"/>
                            <a:pt x="417" y="847"/>
                            <a:pt x="390" y="856"/>
                          </a:cubicBezTo>
                          <a:cubicBezTo>
                            <a:pt x="366" y="864"/>
                            <a:pt x="318" y="880"/>
                            <a:pt x="318" y="880"/>
                          </a:cubicBezTo>
                          <a:cubicBezTo>
                            <a:pt x="251" y="858"/>
                            <a:pt x="256" y="827"/>
                            <a:pt x="234" y="760"/>
                          </a:cubicBezTo>
                          <a:cubicBezTo>
                            <a:pt x="230" y="748"/>
                            <a:pt x="222" y="724"/>
                            <a:pt x="222" y="724"/>
                          </a:cubicBezTo>
                          <a:cubicBezTo>
                            <a:pt x="216" y="684"/>
                            <a:pt x="227" y="633"/>
                            <a:pt x="198" y="604"/>
                          </a:cubicBezTo>
                          <a:cubicBezTo>
                            <a:pt x="169" y="575"/>
                            <a:pt x="118" y="586"/>
                            <a:pt x="78" y="580"/>
                          </a:cubicBezTo>
                          <a:cubicBezTo>
                            <a:pt x="0" y="554"/>
                            <a:pt x="1" y="498"/>
                            <a:pt x="30" y="412"/>
                          </a:cubicBezTo>
                          <a:cubicBezTo>
                            <a:pt x="36" y="395"/>
                            <a:pt x="88" y="381"/>
                            <a:pt x="102" y="376"/>
                          </a:cubicBezTo>
                          <a:cubicBezTo>
                            <a:pt x="110" y="364"/>
                            <a:pt x="116" y="350"/>
                            <a:pt x="126" y="340"/>
                          </a:cubicBezTo>
                          <a:cubicBezTo>
                            <a:pt x="136" y="330"/>
                            <a:pt x="158" y="330"/>
                            <a:pt x="162" y="316"/>
                          </a:cubicBezTo>
                          <a:cubicBezTo>
                            <a:pt x="175" y="270"/>
                            <a:pt x="162" y="219"/>
                            <a:pt x="174" y="172"/>
                          </a:cubicBezTo>
                          <a:cubicBezTo>
                            <a:pt x="185" y="132"/>
                            <a:pt x="282" y="112"/>
                            <a:pt x="282" y="112"/>
                          </a:cubicBezTo>
                          <a:cubicBezTo>
                            <a:pt x="297" y="68"/>
                            <a:pt x="305" y="70"/>
                            <a:pt x="270" y="8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572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829" y="852"/>
                      <a:ext cx="545" cy="363"/>
                    </a:xfrm>
                    <a:custGeom>
                      <a:avLst/>
                      <a:gdLst>
                        <a:gd name="T0" fmla="*/ 765895406 w 406"/>
                        <a:gd name="T1" fmla="*/ 0 h 300"/>
                        <a:gd name="T2" fmla="*/ 1461117032 w 406"/>
                        <a:gd name="T3" fmla="*/ 731031 h 300"/>
                        <a:gd name="T4" fmla="*/ 1625019969 w 406"/>
                        <a:gd name="T5" fmla="*/ 968186 h 300"/>
                        <a:gd name="T6" fmla="*/ 1677756243 w 406"/>
                        <a:gd name="T7" fmla="*/ 1696395 h 300"/>
                        <a:gd name="T8" fmla="*/ 1783999087 w 406"/>
                        <a:gd name="T9" fmla="*/ 2418951 h 300"/>
                        <a:gd name="T10" fmla="*/ 1515812734 w 406"/>
                        <a:gd name="T11" fmla="*/ 6051535 h 300"/>
                        <a:gd name="T12" fmla="*/ 340030394 w 406"/>
                        <a:gd name="T13" fmla="*/ 5081834 h 300"/>
                        <a:gd name="T14" fmla="*/ 178841755 w 406"/>
                        <a:gd name="T15" fmla="*/ 2675505 h 300"/>
                        <a:gd name="T16" fmla="*/ 496898654 w 406"/>
                        <a:gd name="T17" fmla="*/ 1696395 h 300"/>
                        <a:gd name="T18" fmla="*/ 765895406 w 406"/>
                        <a:gd name="T19" fmla="*/ 0 h 30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300"/>
                        <a:gd name="T32" fmla="*/ 406 w 406"/>
                        <a:gd name="T33" fmla="*/ 300 h 30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300">
                          <a:moveTo>
                            <a:pt x="172" y="0"/>
                          </a:moveTo>
                          <a:cubicBezTo>
                            <a:pt x="281" y="16"/>
                            <a:pt x="229" y="3"/>
                            <a:pt x="328" y="36"/>
                          </a:cubicBezTo>
                          <a:cubicBezTo>
                            <a:pt x="340" y="40"/>
                            <a:pt x="364" y="48"/>
                            <a:pt x="364" y="48"/>
                          </a:cubicBezTo>
                          <a:cubicBezTo>
                            <a:pt x="368" y="60"/>
                            <a:pt x="370" y="73"/>
                            <a:pt x="376" y="84"/>
                          </a:cubicBezTo>
                          <a:cubicBezTo>
                            <a:pt x="382" y="97"/>
                            <a:pt x="399" y="106"/>
                            <a:pt x="400" y="120"/>
                          </a:cubicBezTo>
                          <a:cubicBezTo>
                            <a:pt x="406" y="201"/>
                            <a:pt x="402" y="259"/>
                            <a:pt x="340" y="300"/>
                          </a:cubicBezTo>
                          <a:cubicBezTo>
                            <a:pt x="196" y="252"/>
                            <a:pt x="345" y="269"/>
                            <a:pt x="76" y="252"/>
                          </a:cubicBezTo>
                          <a:cubicBezTo>
                            <a:pt x="38" y="227"/>
                            <a:pt x="0" y="184"/>
                            <a:pt x="40" y="132"/>
                          </a:cubicBezTo>
                          <a:cubicBezTo>
                            <a:pt x="58" y="109"/>
                            <a:pt x="112" y="84"/>
                            <a:pt x="112" y="84"/>
                          </a:cubicBezTo>
                          <a:cubicBezTo>
                            <a:pt x="140" y="0"/>
                            <a:pt x="112" y="20"/>
                            <a:pt x="172" y="0"/>
                          </a:cubicBezTo>
                          <a:close/>
                        </a:path>
                      </a:pathLst>
                    </a:custGeom>
                    <a:solidFill>
                      <a:srgbClr val="B0E4E8"/>
                    </a:solidFill>
                    <a:ln w="12700" cap="sq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2056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954" y="1406"/>
                    <a:ext cx="427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fontAlgn="t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pt-BR" altLang="pt-BR" sz="1800" b="1">
                        <a:solidFill>
                          <a:srgbClr val="FF0000"/>
                        </a:solidFill>
                        <a:latin typeface="Arial" pitchFamily="34" charset="0"/>
                      </a:rPr>
                      <a:t>M</a:t>
                    </a:r>
                    <a:r>
                      <a:rPr lang="en-US" altLang="pt-BR" sz="1800" b="1">
                        <a:solidFill>
                          <a:srgbClr val="FF0000"/>
                        </a:solidFill>
                        <a:latin typeface="Arial" pitchFamily="34" charset="0"/>
                      </a:rPr>
                      <a:t>Ø</a:t>
                    </a:r>
                    <a:endParaRPr lang="pt-BR" altLang="pt-BR" sz="1800" b="1">
                      <a:solidFill>
                        <a:srgbClr val="FF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215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485" y="739"/>
                    <a:ext cx="1073" cy="253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fontAlgn="t">
                      <a:spcBef>
                        <a:spcPct val="50000"/>
                      </a:spcBef>
                      <a:defRPr/>
                    </a:pPr>
                    <a:r>
                      <a:rPr lang="pt-BR" b="1" dirty="0">
                        <a:solidFill>
                          <a:srgbClr val="6600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rPr>
                      <a:t>RAW 264.7</a:t>
                    </a:r>
                  </a:p>
                </p:txBody>
              </p:sp>
            </p:grpSp>
            <p:grpSp>
              <p:nvGrpSpPr>
                <p:cNvPr id="20535" name="Group 127"/>
                <p:cNvGrpSpPr>
                  <a:grpSpLocks/>
                </p:cNvGrpSpPr>
                <p:nvPr/>
              </p:nvGrpSpPr>
              <p:grpSpPr bwMode="auto">
                <a:xfrm>
                  <a:off x="1555" y="138"/>
                  <a:ext cx="2752" cy="1266"/>
                  <a:chOff x="3097" y="637"/>
                  <a:chExt cx="2752" cy="1266"/>
                </a:xfrm>
              </p:grpSpPr>
              <p:grpSp>
                <p:nvGrpSpPr>
                  <p:cNvPr id="2053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3581" y="1117"/>
                    <a:ext cx="1159" cy="786"/>
                    <a:chOff x="1064" y="817"/>
                    <a:chExt cx="1638" cy="957"/>
                  </a:xfrm>
                </p:grpSpPr>
                <p:grpSp>
                  <p:nvGrpSpPr>
                    <p:cNvPr id="20538" name="Group 85"/>
                    <p:cNvGrpSpPr>
                      <a:grpSpLocks/>
                    </p:cNvGrpSpPr>
                    <p:nvPr/>
                  </p:nvGrpSpPr>
                  <p:grpSpPr bwMode="auto">
                    <a:xfrm rot="-377429">
                      <a:off x="1064" y="1253"/>
                      <a:ext cx="651" cy="521"/>
                      <a:chOff x="1226" y="1001"/>
                      <a:chExt cx="521" cy="551"/>
                    </a:xfrm>
                  </p:grpSpPr>
                  <p:sp>
                    <p:nvSpPr>
                      <p:cNvPr id="20563" name="Rectangle 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0" y="1404"/>
                        <a:ext cx="27" cy="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pt-BR" altLang="pt-BR" sz="12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pt-BR" altLang="pt-BR" sz="22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0564" name="Freeform 87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440" y="1095"/>
                        <a:ext cx="266" cy="325"/>
                      </a:xfrm>
                      <a:custGeom>
                        <a:avLst/>
                        <a:gdLst>
                          <a:gd name="T0" fmla="*/ 0 w 895"/>
                          <a:gd name="T1" fmla="*/ 0 h 684"/>
                          <a:gd name="T2" fmla="*/ 0 w 895"/>
                          <a:gd name="T3" fmla="*/ 0 h 684"/>
                          <a:gd name="T4" fmla="*/ 0 w 895"/>
                          <a:gd name="T5" fmla="*/ 0 h 684"/>
                          <a:gd name="T6" fmla="*/ 0 w 895"/>
                          <a:gd name="T7" fmla="*/ 0 h 684"/>
                          <a:gd name="T8" fmla="*/ 0 w 895"/>
                          <a:gd name="T9" fmla="*/ 0 h 684"/>
                          <a:gd name="T10" fmla="*/ 0 w 895"/>
                          <a:gd name="T11" fmla="*/ 0 h 684"/>
                          <a:gd name="T12" fmla="*/ 0 w 895"/>
                          <a:gd name="T13" fmla="*/ 0 h 684"/>
                          <a:gd name="T14" fmla="*/ 0 w 895"/>
                          <a:gd name="T15" fmla="*/ 0 h 684"/>
                          <a:gd name="T16" fmla="*/ 0 w 895"/>
                          <a:gd name="T17" fmla="*/ 0 h 684"/>
                          <a:gd name="T18" fmla="*/ 0 w 895"/>
                          <a:gd name="T19" fmla="*/ 0 h 684"/>
                          <a:gd name="T20" fmla="*/ 0 w 895"/>
                          <a:gd name="T21" fmla="*/ 0 h 684"/>
                          <a:gd name="T22" fmla="*/ 0 w 895"/>
                          <a:gd name="T23" fmla="*/ 0 h 684"/>
                          <a:gd name="T24" fmla="*/ 0 w 895"/>
                          <a:gd name="T25" fmla="*/ 0 h 684"/>
                          <a:gd name="T26" fmla="*/ 0 w 895"/>
                          <a:gd name="T27" fmla="*/ 0 h 684"/>
                          <a:gd name="T28" fmla="*/ 0 w 895"/>
                          <a:gd name="T29" fmla="*/ 0 h 684"/>
                          <a:gd name="T30" fmla="*/ 0 w 895"/>
                          <a:gd name="T31" fmla="*/ 0 h 684"/>
                          <a:gd name="T32" fmla="*/ 0 w 895"/>
                          <a:gd name="T33" fmla="*/ 0 h 684"/>
                          <a:gd name="T34" fmla="*/ 0 w 895"/>
                          <a:gd name="T35" fmla="*/ 0 h 684"/>
                          <a:gd name="T36" fmla="*/ 0 w 895"/>
                          <a:gd name="T37" fmla="*/ 0 h 684"/>
                          <a:gd name="T38" fmla="*/ 0 w 895"/>
                          <a:gd name="T39" fmla="*/ 0 h 684"/>
                          <a:gd name="T40" fmla="*/ 0 w 895"/>
                          <a:gd name="T41" fmla="*/ 0 h 684"/>
                          <a:gd name="T42" fmla="*/ 0 w 895"/>
                          <a:gd name="T43" fmla="*/ 0 h 684"/>
                          <a:gd name="T44" fmla="*/ 0 w 895"/>
                          <a:gd name="T45" fmla="*/ 0 h 684"/>
                          <a:gd name="T46" fmla="*/ 0 w 895"/>
                          <a:gd name="T47" fmla="*/ 0 h 684"/>
                          <a:gd name="T48" fmla="*/ 0 w 895"/>
                          <a:gd name="T49" fmla="*/ 0 h 684"/>
                          <a:gd name="T50" fmla="*/ 0 w 895"/>
                          <a:gd name="T51" fmla="*/ 0 h 684"/>
                          <a:gd name="T52" fmla="*/ 0 w 895"/>
                          <a:gd name="T53" fmla="*/ 0 h 684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895"/>
                          <a:gd name="T82" fmla="*/ 0 h 684"/>
                          <a:gd name="T83" fmla="*/ 895 w 895"/>
                          <a:gd name="T84" fmla="*/ 684 h 684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895" h="684">
                            <a:moveTo>
                              <a:pt x="0" y="72"/>
                            </a:moveTo>
                            <a:cubicBezTo>
                              <a:pt x="28" y="76"/>
                              <a:pt x="57" y="76"/>
                              <a:pt x="84" y="84"/>
                            </a:cubicBezTo>
                            <a:cubicBezTo>
                              <a:pt x="146" y="103"/>
                              <a:pt x="117" y="151"/>
                              <a:pt x="144" y="192"/>
                            </a:cubicBezTo>
                            <a:cubicBezTo>
                              <a:pt x="152" y="204"/>
                              <a:pt x="168" y="208"/>
                              <a:pt x="180" y="216"/>
                            </a:cubicBezTo>
                            <a:cubicBezTo>
                              <a:pt x="198" y="269"/>
                              <a:pt x="254" y="305"/>
                              <a:pt x="300" y="336"/>
                            </a:cubicBezTo>
                            <a:cubicBezTo>
                              <a:pt x="338" y="393"/>
                              <a:pt x="402" y="446"/>
                              <a:pt x="468" y="468"/>
                            </a:cubicBezTo>
                            <a:cubicBezTo>
                              <a:pt x="476" y="480"/>
                              <a:pt x="480" y="496"/>
                              <a:pt x="492" y="504"/>
                            </a:cubicBezTo>
                            <a:cubicBezTo>
                              <a:pt x="513" y="517"/>
                              <a:pt x="543" y="514"/>
                              <a:pt x="564" y="528"/>
                            </a:cubicBezTo>
                            <a:cubicBezTo>
                              <a:pt x="621" y="566"/>
                              <a:pt x="586" y="547"/>
                              <a:pt x="672" y="576"/>
                            </a:cubicBezTo>
                            <a:cubicBezTo>
                              <a:pt x="699" y="585"/>
                              <a:pt x="720" y="608"/>
                              <a:pt x="744" y="624"/>
                            </a:cubicBezTo>
                            <a:cubicBezTo>
                              <a:pt x="765" y="638"/>
                              <a:pt x="795" y="634"/>
                              <a:pt x="816" y="648"/>
                            </a:cubicBezTo>
                            <a:cubicBezTo>
                              <a:pt x="863" y="679"/>
                              <a:pt x="838" y="667"/>
                              <a:pt x="888" y="684"/>
                            </a:cubicBezTo>
                            <a:cubicBezTo>
                              <a:pt x="884" y="644"/>
                              <a:pt x="889" y="602"/>
                              <a:pt x="876" y="564"/>
                            </a:cubicBezTo>
                            <a:cubicBezTo>
                              <a:pt x="871" y="550"/>
                              <a:pt x="849" y="551"/>
                              <a:pt x="840" y="540"/>
                            </a:cubicBezTo>
                            <a:cubicBezTo>
                              <a:pt x="774" y="457"/>
                              <a:pt x="895" y="549"/>
                              <a:pt x="792" y="480"/>
                            </a:cubicBezTo>
                            <a:cubicBezTo>
                              <a:pt x="770" y="414"/>
                              <a:pt x="723" y="358"/>
                              <a:pt x="684" y="300"/>
                            </a:cubicBezTo>
                            <a:cubicBezTo>
                              <a:pt x="677" y="289"/>
                              <a:pt x="681" y="273"/>
                              <a:pt x="672" y="264"/>
                            </a:cubicBezTo>
                            <a:cubicBezTo>
                              <a:pt x="663" y="255"/>
                              <a:pt x="648" y="256"/>
                              <a:pt x="636" y="252"/>
                            </a:cubicBezTo>
                            <a:cubicBezTo>
                              <a:pt x="632" y="240"/>
                              <a:pt x="633" y="225"/>
                              <a:pt x="624" y="216"/>
                            </a:cubicBezTo>
                            <a:cubicBezTo>
                              <a:pt x="611" y="203"/>
                              <a:pt x="591" y="201"/>
                              <a:pt x="576" y="192"/>
                            </a:cubicBezTo>
                            <a:cubicBezTo>
                              <a:pt x="494" y="141"/>
                              <a:pt x="564" y="165"/>
                              <a:pt x="480" y="144"/>
                            </a:cubicBezTo>
                            <a:cubicBezTo>
                              <a:pt x="365" y="29"/>
                              <a:pt x="512" y="165"/>
                              <a:pt x="408" y="96"/>
                            </a:cubicBezTo>
                            <a:cubicBezTo>
                              <a:pt x="394" y="87"/>
                              <a:pt x="386" y="69"/>
                              <a:pt x="372" y="60"/>
                            </a:cubicBezTo>
                            <a:cubicBezTo>
                              <a:pt x="361" y="53"/>
                              <a:pt x="347" y="54"/>
                              <a:pt x="336" y="48"/>
                            </a:cubicBezTo>
                            <a:cubicBezTo>
                              <a:pt x="265" y="12"/>
                              <a:pt x="272" y="13"/>
                              <a:pt x="180" y="0"/>
                            </a:cubicBezTo>
                            <a:cubicBezTo>
                              <a:pt x="148" y="11"/>
                              <a:pt x="101" y="14"/>
                              <a:pt x="72" y="24"/>
                            </a:cubicBezTo>
                            <a:cubicBezTo>
                              <a:pt x="45" y="33"/>
                              <a:pt x="24" y="56"/>
                              <a:pt x="0" y="72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65" name="Freeform 88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226" y="1001"/>
                        <a:ext cx="199" cy="194"/>
                      </a:xfrm>
                      <a:custGeom>
                        <a:avLst/>
                        <a:gdLst>
                          <a:gd name="T0" fmla="*/ 0 w 672"/>
                          <a:gd name="T1" fmla="*/ 0 h 408"/>
                          <a:gd name="T2" fmla="*/ 0 w 672"/>
                          <a:gd name="T3" fmla="*/ 0 h 408"/>
                          <a:gd name="T4" fmla="*/ 0 w 672"/>
                          <a:gd name="T5" fmla="*/ 0 h 408"/>
                          <a:gd name="T6" fmla="*/ 0 w 672"/>
                          <a:gd name="T7" fmla="*/ 0 h 408"/>
                          <a:gd name="T8" fmla="*/ 0 w 672"/>
                          <a:gd name="T9" fmla="*/ 0 h 408"/>
                          <a:gd name="T10" fmla="*/ 0 w 672"/>
                          <a:gd name="T11" fmla="*/ 0 h 408"/>
                          <a:gd name="T12" fmla="*/ 0 w 672"/>
                          <a:gd name="T13" fmla="*/ 0 h 408"/>
                          <a:gd name="T14" fmla="*/ 0 w 672"/>
                          <a:gd name="T15" fmla="*/ 0 h 408"/>
                          <a:gd name="T16" fmla="*/ 0 w 672"/>
                          <a:gd name="T17" fmla="*/ 0 h 408"/>
                          <a:gd name="T18" fmla="*/ 0 w 672"/>
                          <a:gd name="T19" fmla="*/ 0 h 408"/>
                          <a:gd name="T20" fmla="*/ 0 w 672"/>
                          <a:gd name="T21" fmla="*/ 0 h 408"/>
                          <a:gd name="T22" fmla="*/ 0 w 672"/>
                          <a:gd name="T23" fmla="*/ 0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72"/>
                          <a:gd name="T37" fmla="*/ 0 h 408"/>
                          <a:gd name="T38" fmla="*/ 672 w 672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72" h="408">
                            <a:moveTo>
                              <a:pt x="672" y="348"/>
                            </a:moveTo>
                            <a:cubicBezTo>
                              <a:pt x="612" y="368"/>
                              <a:pt x="636" y="388"/>
                              <a:pt x="576" y="408"/>
                            </a:cubicBezTo>
                            <a:cubicBezTo>
                              <a:pt x="544" y="404"/>
                              <a:pt x="510" y="407"/>
                              <a:pt x="480" y="396"/>
                            </a:cubicBezTo>
                            <a:cubicBezTo>
                              <a:pt x="439" y="381"/>
                              <a:pt x="430" y="318"/>
                              <a:pt x="420" y="288"/>
                            </a:cubicBezTo>
                            <a:cubicBezTo>
                              <a:pt x="415" y="274"/>
                              <a:pt x="402" y="265"/>
                              <a:pt x="396" y="252"/>
                            </a:cubicBezTo>
                            <a:cubicBezTo>
                              <a:pt x="383" y="224"/>
                              <a:pt x="372" y="132"/>
                              <a:pt x="336" y="108"/>
                            </a:cubicBezTo>
                            <a:cubicBezTo>
                              <a:pt x="322" y="99"/>
                              <a:pt x="304" y="100"/>
                              <a:pt x="288" y="96"/>
                            </a:cubicBezTo>
                            <a:cubicBezTo>
                              <a:pt x="264" y="100"/>
                              <a:pt x="239" y="100"/>
                              <a:pt x="216" y="108"/>
                            </a:cubicBezTo>
                            <a:cubicBezTo>
                              <a:pt x="191" y="116"/>
                              <a:pt x="169" y="136"/>
                              <a:pt x="144" y="144"/>
                            </a:cubicBezTo>
                            <a:cubicBezTo>
                              <a:pt x="120" y="140"/>
                              <a:pt x="92" y="146"/>
                              <a:pt x="72" y="132"/>
                            </a:cubicBezTo>
                            <a:cubicBezTo>
                              <a:pt x="30" y="102"/>
                              <a:pt x="21" y="42"/>
                              <a:pt x="0" y="0"/>
                            </a:cubicBezTo>
                            <a:lnTo>
                              <a:pt x="61" y="66"/>
                            </a:lnTo>
                          </a:path>
                        </a:pathLst>
                      </a:cu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66" name="Oval 89"/>
                      <p:cNvSpPr>
                        <a:spLocks noChangeArrowheads="1"/>
                      </p:cNvSpPr>
                      <p:nvPr/>
                    </p:nvSpPr>
                    <p:spPr bwMode="auto">
                      <a:xfrm rot="-2845038">
                        <a:off x="1573" y="1199"/>
                        <a:ext cx="40" cy="8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vert="eaVert"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0567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1" y="1117"/>
                        <a:ext cx="45" cy="4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539" name="Group 91"/>
                    <p:cNvGrpSpPr>
                      <a:grpSpLocks/>
                    </p:cNvGrpSpPr>
                    <p:nvPr/>
                  </p:nvGrpSpPr>
                  <p:grpSpPr bwMode="auto">
                    <a:xfrm rot="-1458985">
                      <a:off x="2178" y="1136"/>
                      <a:ext cx="524" cy="550"/>
                      <a:chOff x="1226" y="1001"/>
                      <a:chExt cx="524" cy="550"/>
                    </a:xfrm>
                  </p:grpSpPr>
                  <p:sp>
                    <p:nvSpPr>
                      <p:cNvPr id="20558" name="Rectangle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16" y="1411"/>
                        <a:ext cx="34" cy="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pt-BR" altLang="pt-BR" sz="12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pt-BR" altLang="pt-BR" sz="22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0559" name="Freeform 93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440" y="1095"/>
                        <a:ext cx="266" cy="325"/>
                      </a:xfrm>
                      <a:custGeom>
                        <a:avLst/>
                        <a:gdLst>
                          <a:gd name="T0" fmla="*/ 0 w 895"/>
                          <a:gd name="T1" fmla="*/ 0 h 684"/>
                          <a:gd name="T2" fmla="*/ 0 w 895"/>
                          <a:gd name="T3" fmla="*/ 0 h 684"/>
                          <a:gd name="T4" fmla="*/ 0 w 895"/>
                          <a:gd name="T5" fmla="*/ 0 h 684"/>
                          <a:gd name="T6" fmla="*/ 0 w 895"/>
                          <a:gd name="T7" fmla="*/ 0 h 684"/>
                          <a:gd name="T8" fmla="*/ 0 w 895"/>
                          <a:gd name="T9" fmla="*/ 0 h 684"/>
                          <a:gd name="T10" fmla="*/ 0 w 895"/>
                          <a:gd name="T11" fmla="*/ 0 h 684"/>
                          <a:gd name="T12" fmla="*/ 0 w 895"/>
                          <a:gd name="T13" fmla="*/ 0 h 684"/>
                          <a:gd name="T14" fmla="*/ 0 w 895"/>
                          <a:gd name="T15" fmla="*/ 0 h 684"/>
                          <a:gd name="T16" fmla="*/ 0 w 895"/>
                          <a:gd name="T17" fmla="*/ 0 h 684"/>
                          <a:gd name="T18" fmla="*/ 0 w 895"/>
                          <a:gd name="T19" fmla="*/ 0 h 684"/>
                          <a:gd name="T20" fmla="*/ 0 w 895"/>
                          <a:gd name="T21" fmla="*/ 0 h 684"/>
                          <a:gd name="T22" fmla="*/ 0 w 895"/>
                          <a:gd name="T23" fmla="*/ 0 h 684"/>
                          <a:gd name="T24" fmla="*/ 0 w 895"/>
                          <a:gd name="T25" fmla="*/ 0 h 684"/>
                          <a:gd name="T26" fmla="*/ 0 w 895"/>
                          <a:gd name="T27" fmla="*/ 0 h 684"/>
                          <a:gd name="T28" fmla="*/ 0 w 895"/>
                          <a:gd name="T29" fmla="*/ 0 h 684"/>
                          <a:gd name="T30" fmla="*/ 0 w 895"/>
                          <a:gd name="T31" fmla="*/ 0 h 684"/>
                          <a:gd name="T32" fmla="*/ 0 w 895"/>
                          <a:gd name="T33" fmla="*/ 0 h 684"/>
                          <a:gd name="T34" fmla="*/ 0 w 895"/>
                          <a:gd name="T35" fmla="*/ 0 h 684"/>
                          <a:gd name="T36" fmla="*/ 0 w 895"/>
                          <a:gd name="T37" fmla="*/ 0 h 684"/>
                          <a:gd name="T38" fmla="*/ 0 w 895"/>
                          <a:gd name="T39" fmla="*/ 0 h 684"/>
                          <a:gd name="T40" fmla="*/ 0 w 895"/>
                          <a:gd name="T41" fmla="*/ 0 h 684"/>
                          <a:gd name="T42" fmla="*/ 0 w 895"/>
                          <a:gd name="T43" fmla="*/ 0 h 684"/>
                          <a:gd name="T44" fmla="*/ 0 w 895"/>
                          <a:gd name="T45" fmla="*/ 0 h 684"/>
                          <a:gd name="T46" fmla="*/ 0 w 895"/>
                          <a:gd name="T47" fmla="*/ 0 h 684"/>
                          <a:gd name="T48" fmla="*/ 0 w 895"/>
                          <a:gd name="T49" fmla="*/ 0 h 684"/>
                          <a:gd name="T50" fmla="*/ 0 w 895"/>
                          <a:gd name="T51" fmla="*/ 0 h 684"/>
                          <a:gd name="T52" fmla="*/ 0 w 895"/>
                          <a:gd name="T53" fmla="*/ 0 h 684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895"/>
                          <a:gd name="T82" fmla="*/ 0 h 684"/>
                          <a:gd name="T83" fmla="*/ 895 w 895"/>
                          <a:gd name="T84" fmla="*/ 684 h 684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895" h="684">
                            <a:moveTo>
                              <a:pt x="0" y="72"/>
                            </a:moveTo>
                            <a:cubicBezTo>
                              <a:pt x="28" y="76"/>
                              <a:pt x="57" y="76"/>
                              <a:pt x="84" y="84"/>
                            </a:cubicBezTo>
                            <a:cubicBezTo>
                              <a:pt x="146" y="103"/>
                              <a:pt x="117" y="151"/>
                              <a:pt x="144" y="192"/>
                            </a:cubicBezTo>
                            <a:cubicBezTo>
                              <a:pt x="152" y="204"/>
                              <a:pt x="168" y="208"/>
                              <a:pt x="180" y="216"/>
                            </a:cubicBezTo>
                            <a:cubicBezTo>
                              <a:pt x="198" y="269"/>
                              <a:pt x="254" y="305"/>
                              <a:pt x="300" y="336"/>
                            </a:cubicBezTo>
                            <a:cubicBezTo>
                              <a:pt x="338" y="393"/>
                              <a:pt x="402" y="446"/>
                              <a:pt x="468" y="468"/>
                            </a:cubicBezTo>
                            <a:cubicBezTo>
                              <a:pt x="476" y="480"/>
                              <a:pt x="480" y="496"/>
                              <a:pt x="492" y="504"/>
                            </a:cubicBezTo>
                            <a:cubicBezTo>
                              <a:pt x="513" y="517"/>
                              <a:pt x="543" y="514"/>
                              <a:pt x="564" y="528"/>
                            </a:cubicBezTo>
                            <a:cubicBezTo>
                              <a:pt x="621" y="566"/>
                              <a:pt x="586" y="547"/>
                              <a:pt x="672" y="576"/>
                            </a:cubicBezTo>
                            <a:cubicBezTo>
                              <a:pt x="699" y="585"/>
                              <a:pt x="720" y="608"/>
                              <a:pt x="744" y="624"/>
                            </a:cubicBezTo>
                            <a:cubicBezTo>
                              <a:pt x="765" y="638"/>
                              <a:pt x="795" y="634"/>
                              <a:pt x="816" y="648"/>
                            </a:cubicBezTo>
                            <a:cubicBezTo>
                              <a:pt x="863" y="679"/>
                              <a:pt x="838" y="667"/>
                              <a:pt x="888" y="684"/>
                            </a:cubicBezTo>
                            <a:cubicBezTo>
                              <a:pt x="884" y="644"/>
                              <a:pt x="889" y="602"/>
                              <a:pt x="876" y="564"/>
                            </a:cubicBezTo>
                            <a:cubicBezTo>
                              <a:pt x="871" y="550"/>
                              <a:pt x="849" y="551"/>
                              <a:pt x="840" y="540"/>
                            </a:cubicBezTo>
                            <a:cubicBezTo>
                              <a:pt x="774" y="457"/>
                              <a:pt x="895" y="549"/>
                              <a:pt x="792" y="480"/>
                            </a:cubicBezTo>
                            <a:cubicBezTo>
                              <a:pt x="770" y="414"/>
                              <a:pt x="723" y="358"/>
                              <a:pt x="684" y="300"/>
                            </a:cubicBezTo>
                            <a:cubicBezTo>
                              <a:pt x="677" y="289"/>
                              <a:pt x="681" y="273"/>
                              <a:pt x="672" y="264"/>
                            </a:cubicBezTo>
                            <a:cubicBezTo>
                              <a:pt x="663" y="255"/>
                              <a:pt x="648" y="256"/>
                              <a:pt x="636" y="252"/>
                            </a:cubicBezTo>
                            <a:cubicBezTo>
                              <a:pt x="632" y="240"/>
                              <a:pt x="633" y="225"/>
                              <a:pt x="624" y="216"/>
                            </a:cubicBezTo>
                            <a:cubicBezTo>
                              <a:pt x="611" y="203"/>
                              <a:pt x="591" y="201"/>
                              <a:pt x="576" y="192"/>
                            </a:cubicBezTo>
                            <a:cubicBezTo>
                              <a:pt x="494" y="141"/>
                              <a:pt x="564" y="165"/>
                              <a:pt x="480" y="144"/>
                            </a:cubicBezTo>
                            <a:cubicBezTo>
                              <a:pt x="365" y="29"/>
                              <a:pt x="512" y="165"/>
                              <a:pt x="408" y="96"/>
                            </a:cubicBezTo>
                            <a:cubicBezTo>
                              <a:pt x="394" y="87"/>
                              <a:pt x="386" y="69"/>
                              <a:pt x="372" y="60"/>
                            </a:cubicBezTo>
                            <a:cubicBezTo>
                              <a:pt x="361" y="53"/>
                              <a:pt x="347" y="54"/>
                              <a:pt x="336" y="48"/>
                            </a:cubicBezTo>
                            <a:cubicBezTo>
                              <a:pt x="265" y="12"/>
                              <a:pt x="272" y="13"/>
                              <a:pt x="180" y="0"/>
                            </a:cubicBezTo>
                            <a:cubicBezTo>
                              <a:pt x="148" y="11"/>
                              <a:pt x="101" y="14"/>
                              <a:pt x="72" y="24"/>
                            </a:cubicBezTo>
                            <a:cubicBezTo>
                              <a:pt x="45" y="33"/>
                              <a:pt x="24" y="56"/>
                              <a:pt x="0" y="72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60" name="Freeform 94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226" y="1001"/>
                        <a:ext cx="199" cy="194"/>
                      </a:xfrm>
                      <a:custGeom>
                        <a:avLst/>
                        <a:gdLst>
                          <a:gd name="T0" fmla="*/ 0 w 672"/>
                          <a:gd name="T1" fmla="*/ 0 h 408"/>
                          <a:gd name="T2" fmla="*/ 0 w 672"/>
                          <a:gd name="T3" fmla="*/ 0 h 408"/>
                          <a:gd name="T4" fmla="*/ 0 w 672"/>
                          <a:gd name="T5" fmla="*/ 0 h 408"/>
                          <a:gd name="T6" fmla="*/ 0 w 672"/>
                          <a:gd name="T7" fmla="*/ 0 h 408"/>
                          <a:gd name="T8" fmla="*/ 0 w 672"/>
                          <a:gd name="T9" fmla="*/ 0 h 408"/>
                          <a:gd name="T10" fmla="*/ 0 w 672"/>
                          <a:gd name="T11" fmla="*/ 0 h 408"/>
                          <a:gd name="T12" fmla="*/ 0 w 672"/>
                          <a:gd name="T13" fmla="*/ 0 h 408"/>
                          <a:gd name="T14" fmla="*/ 0 w 672"/>
                          <a:gd name="T15" fmla="*/ 0 h 408"/>
                          <a:gd name="T16" fmla="*/ 0 w 672"/>
                          <a:gd name="T17" fmla="*/ 0 h 408"/>
                          <a:gd name="T18" fmla="*/ 0 w 672"/>
                          <a:gd name="T19" fmla="*/ 0 h 408"/>
                          <a:gd name="T20" fmla="*/ 0 w 672"/>
                          <a:gd name="T21" fmla="*/ 0 h 408"/>
                          <a:gd name="T22" fmla="*/ 0 w 672"/>
                          <a:gd name="T23" fmla="*/ 0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72"/>
                          <a:gd name="T37" fmla="*/ 0 h 408"/>
                          <a:gd name="T38" fmla="*/ 672 w 672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72" h="408">
                            <a:moveTo>
                              <a:pt x="672" y="348"/>
                            </a:moveTo>
                            <a:cubicBezTo>
                              <a:pt x="612" y="368"/>
                              <a:pt x="636" y="388"/>
                              <a:pt x="576" y="408"/>
                            </a:cubicBezTo>
                            <a:cubicBezTo>
                              <a:pt x="544" y="404"/>
                              <a:pt x="510" y="407"/>
                              <a:pt x="480" y="396"/>
                            </a:cubicBezTo>
                            <a:cubicBezTo>
                              <a:pt x="439" y="381"/>
                              <a:pt x="430" y="318"/>
                              <a:pt x="420" y="288"/>
                            </a:cubicBezTo>
                            <a:cubicBezTo>
                              <a:pt x="415" y="274"/>
                              <a:pt x="402" y="265"/>
                              <a:pt x="396" y="252"/>
                            </a:cubicBezTo>
                            <a:cubicBezTo>
                              <a:pt x="383" y="224"/>
                              <a:pt x="372" y="132"/>
                              <a:pt x="336" y="108"/>
                            </a:cubicBezTo>
                            <a:cubicBezTo>
                              <a:pt x="322" y="99"/>
                              <a:pt x="304" y="100"/>
                              <a:pt x="288" y="96"/>
                            </a:cubicBezTo>
                            <a:cubicBezTo>
                              <a:pt x="264" y="100"/>
                              <a:pt x="239" y="100"/>
                              <a:pt x="216" y="108"/>
                            </a:cubicBezTo>
                            <a:cubicBezTo>
                              <a:pt x="191" y="116"/>
                              <a:pt x="169" y="136"/>
                              <a:pt x="144" y="144"/>
                            </a:cubicBezTo>
                            <a:cubicBezTo>
                              <a:pt x="120" y="140"/>
                              <a:pt x="92" y="146"/>
                              <a:pt x="72" y="132"/>
                            </a:cubicBezTo>
                            <a:cubicBezTo>
                              <a:pt x="30" y="102"/>
                              <a:pt x="21" y="42"/>
                              <a:pt x="0" y="0"/>
                            </a:cubicBezTo>
                            <a:lnTo>
                              <a:pt x="61" y="66"/>
                            </a:lnTo>
                          </a:path>
                        </a:pathLst>
                      </a:cu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61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-2845038">
                        <a:off x="1573" y="1199"/>
                        <a:ext cx="40" cy="8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vert="eaVert"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0562" name="Oval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1" y="1117"/>
                        <a:ext cx="45" cy="4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540" name="Group 97"/>
                    <p:cNvGrpSpPr>
                      <a:grpSpLocks/>
                    </p:cNvGrpSpPr>
                    <p:nvPr/>
                  </p:nvGrpSpPr>
                  <p:grpSpPr bwMode="auto">
                    <a:xfrm rot="-841780">
                      <a:off x="1429" y="934"/>
                      <a:ext cx="526" cy="549"/>
                      <a:chOff x="1226" y="1001"/>
                      <a:chExt cx="526" cy="549"/>
                    </a:xfrm>
                  </p:grpSpPr>
                  <p:sp>
                    <p:nvSpPr>
                      <p:cNvPr id="20553" name="Rectangle 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18" y="1410"/>
                        <a:ext cx="34" cy="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pt-BR" altLang="pt-BR" sz="12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pt-BR" altLang="pt-BR" sz="22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0554" name="Freeform 99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440" y="1095"/>
                        <a:ext cx="266" cy="325"/>
                      </a:xfrm>
                      <a:custGeom>
                        <a:avLst/>
                        <a:gdLst>
                          <a:gd name="T0" fmla="*/ 0 w 895"/>
                          <a:gd name="T1" fmla="*/ 0 h 684"/>
                          <a:gd name="T2" fmla="*/ 0 w 895"/>
                          <a:gd name="T3" fmla="*/ 0 h 684"/>
                          <a:gd name="T4" fmla="*/ 0 w 895"/>
                          <a:gd name="T5" fmla="*/ 0 h 684"/>
                          <a:gd name="T6" fmla="*/ 0 w 895"/>
                          <a:gd name="T7" fmla="*/ 0 h 684"/>
                          <a:gd name="T8" fmla="*/ 0 w 895"/>
                          <a:gd name="T9" fmla="*/ 0 h 684"/>
                          <a:gd name="T10" fmla="*/ 0 w 895"/>
                          <a:gd name="T11" fmla="*/ 0 h 684"/>
                          <a:gd name="T12" fmla="*/ 0 w 895"/>
                          <a:gd name="T13" fmla="*/ 0 h 684"/>
                          <a:gd name="T14" fmla="*/ 0 w 895"/>
                          <a:gd name="T15" fmla="*/ 0 h 684"/>
                          <a:gd name="T16" fmla="*/ 0 w 895"/>
                          <a:gd name="T17" fmla="*/ 0 h 684"/>
                          <a:gd name="T18" fmla="*/ 0 w 895"/>
                          <a:gd name="T19" fmla="*/ 0 h 684"/>
                          <a:gd name="T20" fmla="*/ 0 w 895"/>
                          <a:gd name="T21" fmla="*/ 0 h 684"/>
                          <a:gd name="T22" fmla="*/ 0 w 895"/>
                          <a:gd name="T23" fmla="*/ 0 h 684"/>
                          <a:gd name="T24" fmla="*/ 0 w 895"/>
                          <a:gd name="T25" fmla="*/ 0 h 684"/>
                          <a:gd name="T26" fmla="*/ 0 w 895"/>
                          <a:gd name="T27" fmla="*/ 0 h 684"/>
                          <a:gd name="T28" fmla="*/ 0 w 895"/>
                          <a:gd name="T29" fmla="*/ 0 h 684"/>
                          <a:gd name="T30" fmla="*/ 0 w 895"/>
                          <a:gd name="T31" fmla="*/ 0 h 684"/>
                          <a:gd name="T32" fmla="*/ 0 w 895"/>
                          <a:gd name="T33" fmla="*/ 0 h 684"/>
                          <a:gd name="T34" fmla="*/ 0 w 895"/>
                          <a:gd name="T35" fmla="*/ 0 h 684"/>
                          <a:gd name="T36" fmla="*/ 0 w 895"/>
                          <a:gd name="T37" fmla="*/ 0 h 684"/>
                          <a:gd name="T38" fmla="*/ 0 w 895"/>
                          <a:gd name="T39" fmla="*/ 0 h 684"/>
                          <a:gd name="T40" fmla="*/ 0 w 895"/>
                          <a:gd name="T41" fmla="*/ 0 h 684"/>
                          <a:gd name="T42" fmla="*/ 0 w 895"/>
                          <a:gd name="T43" fmla="*/ 0 h 684"/>
                          <a:gd name="T44" fmla="*/ 0 w 895"/>
                          <a:gd name="T45" fmla="*/ 0 h 684"/>
                          <a:gd name="T46" fmla="*/ 0 w 895"/>
                          <a:gd name="T47" fmla="*/ 0 h 684"/>
                          <a:gd name="T48" fmla="*/ 0 w 895"/>
                          <a:gd name="T49" fmla="*/ 0 h 684"/>
                          <a:gd name="T50" fmla="*/ 0 w 895"/>
                          <a:gd name="T51" fmla="*/ 0 h 684"/>
                          <a:gd name="T52" fmla="*/ 0 w 895"/>
                          <a:gd name="T53" fmla="*/ 0 h 684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895"/>
                          <a:gd name="T82" fmla="*/ 0 h 684"/>
                          <a:gd name="T83" fmla="*/ 895 w 895"/>
                          <a:gd name="T84" fmla="*/ 684 h 684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895" h="684">
                            <a:moveTo>
                              <a:pt x="0" y="72"/>
                            </a:moveTo>
                            <a:cubicBezTo>
                              <a:pt x="28" y="76"/>
                              <a:pt x="57" y="76"/>
                              <a:pt x="84" y="84"/>
                            </a:cubicBezTo>
                            <a:cubicBezTo>
                              <a:pt x="146" y="103"/>
                              <a:pt x="117" y="151"/>
                              <a:pt x="144" y="192"/>
                            </a:cubicBezTo>
                            <a:cubicBezTo>
                              <a:pt x="152" y="204"/>
                              <a:pt x="168" y="208"/>
                              <a:pt x="180" y="216"/>
                            </a:cubicBezTo>
                            <a:cubicBezTo>
                              <a:pt x="198" y="269"/>
                              <a:pt x="254" y="305"/>
                              <a:pt x="300" y="336"/>
                            </a:cubicBezTo>
                            <a:cubicBezTo>
                              <a:pt x="338" y="393"/>
                              <a:pt x="402" y="446"/>
                              <a:pt x="468" y="468"/>
                            </a:cubicBezTo>
                            <a:cubicBezTo>
                              <a:pt x="476" y="480"/>
                              <a:pt x="480" y="496"/>
                              <a:pt x="492" y="504"/>
                            </a:cubicBezTo>
                            <a:cubicBezTo>
                              <a:pt x="513" y="517"/>
                              <a:pt x="543" y="514"/>
                              <a:pt x="564" y="528"/>
                            </a:cubicBezTo>
                            <a:cubicBezTo>
                              <a:pt x="621" y="566"/>
                              <a:pt x="586" y="547"/>
                              <a:pt x="672" y="576"/>
                            </a:cubicBezTo>
                            <a:cubicBezTo>
                              <a:pt x="699" y="585"/>
                              <a:pt x="720" y="608"/>
                              <a:pt x="744" y="624"/>
                            </a:cubicBezTo>
                            <a:cubicBezTo>
                              <a:pt x="765" y="638"/>
                              <a:pt x="795" y="634"/>
                              <a:pt x="816" y="648"/>
                            </a:cubicBezTo>
                            <a:cubicBezTo>
                              <a:pt x="863" y="679"/>
                              <a:pt x="838" y="667"/>
                              <a:pt x="888" y="684"/>
                            </a:cubicBezTo>
                            <a:cubicBezTo>
                              <a:pt x="884" y="644"/>
                              <a:pt x="889" y="602"/>
                              <a:pt x="876" y="564"/>
                            </a:cubicBezTo>
                            <a:cubicBezTo>
                              <a:pt x="871" y="550"/>
                              <a:pt x="849" y="551"/>
                              <a:pt x="840" y="540"/>
                            </a:cubicBezTo>
                            <a:cubicBezTo>
                              <a:pt x="774" y="457"/>
                              <a:pt x="895" y="549"/>
                              <a:pt x="792" y="480"/>
                            </a:cubicBezTo>
                            <a:cubicBezTo>
                              <a:pt x="770" y="414"/>
                              <a:pt x="723" y="358"/>
                              <a:pt x="684" y="300"/>
                            </a:cubicBezTo>
                            <a:cubicBezTo>
                              <a:pt x="677" y="289"/>
                              <a:pt x="681" y="273"/>
                              <a:pt x="672" y="264"/>
                            </a:cubicBezTo>
                            <a:cubicBezTo>
                              <a:pt x="663" y="255"/>
                              <a:pt x="648" y="256"/>
                              <a:pt x="636" y="252"/>
                            </a:cubicBezTo>
                            <a:cubicBezTo>
                              <a:pt x="632" y="240"/>
                              <a:pt x="633" y="225"/>
                              <a:pt x="624" y="216"/>
                            </a:cubicBezTo>
                            <a:cubicBezTo>
                              <a:pt x="611" y="203"/>
                              <a:pt x="591" y="201"/>
                              <a:pt x="576" y="192"/>
                            </a:cubicBezTo>
                            <a:cubicBezTo>
                              <a:pt x="494" y="141"/>
                              <a:pt x="564" y="165"/>
                              <a:pt x="480" y="144"/>
                            </a:cubicBezTo>
                            <a:cubicBezTo>
                              <a:pt x="365" y="29"/>
                              <a:pt x="512" y="165"/>
                              <a:pt x="408" y="96"/>
                            </a:cubicBezTo>
                            <a:cubicBezTo>
                              <a:pt x="394" y="87"/>
                              <a:pt x="386" y="69"/>
                              <a:pt x="372" y="60"/>
                            </a:cubicBezTo>
                            <a:cubicBezTo>
                              <a:pt x="361" y="53"/>
                              <a:pt x="347" y="54"/>
                              <a:pt x="336" y="48"/>
                            </a:cubicBezTo>
                            <a:cubicBezTo>
                              <a:pt x="265" y="12"/>
                              <a:pt x="272" y="13"/>
                              <a:pt x="180" y="0"/>
                            </a:cubicBezTo>
                            <a:cubicBezTo>
                              <a:pt x="148" y="11"/>
                              <a:pt x="101" y="14"/>
                              <a:pt x="72" y="24"/>
                            </a:cubicBezTo>
                            <a:cubicBezTo>
                              <a:pt x="45" y="33"/>
                              <a:pt x="24" y="56"/>
                              <a:pt x="0" y="72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55" name="Freeform 100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226" y="1001"/>
                        <a:ext cx="199" cy="194"/>
                      </a:xfrm>
                      <a:custGeom>
                        <a:avLst/>
                        <a:gdLst>
                          <a:gd name="T0" fmla="*/ 0 w 672"/>
                          <a:gd name="T1" fmla="*/ 0 h 408"/>
                          <a:gd name="T2" fmla="*/ 0 w 672"/>
                          <a:gd name="T3" fmla="*/ 0 h 408"/>
                          <a:gd name="T4" fmla="*/ 0 w 672"/>
                          <a:gd name="T5" fmla="*/ 0 h 408"/>
                          <a:gd name="T6" fmla="*/ 0 w 672"/>
                          <a:gd name="T7" fmla="*/ 0 h 408"/>
                          <a:gd name="T8" fmla="*/ 0 w 672"/>
                          <a:gd name="T9" fmla="*/ 0 h 408"/>
                          <a:gd name="T10" fmla="*/ 0 w 672"/>
                          <a:gd name="T11" fmla="*/ 0 h 408"/>
                          <a:gd name="T12" fmla="*/ 0 w 672"/>
                          <a:gd name="T13" fmla="*/ 0 h 408"/>
                          <a:gd name="T14" fmla="*/ 0 w 672"/>
                          <a:gd name="T15" fmla="*/ 0 h 408"/>
                          <a:gd name="T16" fmla="*/ 0 w 672"/>
                          <a:gd name="T17" fmla="*/ 0 h 408"/>
                          <a:gd name="T18" fmla="*/ 0 w 672"/>
                          <a:gd name="T19" fmla="*/ 0 h 408"/>
                          <a:gd name="T20" fmla="*/ 0 w 672"/>
                          <a:gd name="T21" fmla="*/ 0 h 408"/>
                          <a:gd name="T22" fmla="*/ 0 w 672"/>
                          <a:gd name="T23" fmla="*/ 0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72"/>
                          <a:gd name="T37" fmla="*/ 0 h 408"/>
                          <a:gd name="T38" fmla="*/ 672 w 672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72" h="408">
                            <a:moveTo>
                              <a:pt x="672" y="348"/>
                            </a:moveTo>
                            <a:cubicBezTo>
                              <a:pt x="612" y="368"/>
                              <a:pt x="636" y="388"/>
                              <a:pt x="576" y="408"/>
                            </a:cubicBezTo>
                            <a:cubicBezTo>
                              <a:pt x="544" y="404"/>
                              <a:pt x="510" y="407"/>
                              <a:pt x="480" y="396"/>
                            </a:cubicBezTo>
                            <a:cubicBezTo>
                              <a:pt x="439" y="381"/>
                              <a:pt x="430" y="318"/>
                              <a:pt x="420" y="288"/>
                            </a:cubicBezTo>
                            <a:cubicBezTo>
                              <a:pt x="415" y="274"/>
                              <a:pt x="402" y="265"/>
                              <a:pt x="396" y="252"/>
                            </a:cubicBezTo>
                            <a:cubicBezTo>
                              <a:pt x="383" y="224"/>
                              <a:pt x="372" y="132"/>
                              <a:pt x="336" y="108"/>
                            </a:cubicBezTo>
                            <a:cubicBezTo>
                              <a:pt x="322" y="99"/>
                              <a:pt x="304" y="100"/>
                              <a:pt x="288" y="96"/>
                            </a:cubicBezTo>
                            <a:cubicBezTo>
                              <a:pt x="264" y="100"/>
                              <a:pt x="239" y="100"/>
                              <a:pt x="216" y="108"/>
                            </a:cubicBezTo>
                            <a:cubicBezTo>
                              <a:pt x="191" y="116"/>
                              <a:pt x="169" y="136"/>
                              <a:pt x="144" y="144"/>
                            </a:cubicBezTo>
                            <a:cubicBezTo>
                              <a:pt x="120" y="140"/>
                              <a:pt x="92" y="146"/>
                              <a:pt x="72" y="132"/>
                            </a:cubicBezTo>
                            <a:cubicBezTo>
                              <a:pt x="30" y="102"/>
                              <a:pt x="21" y="42"/>
                              <a:pt x="0" y="0"/>
                            </a:cubicBezTo>
                            <a:lnTo>
                              <a:pt x="61" y="66"/>
                            </a:lnTo>
                          </a:path>
                        </a:pathLst>
                      </a:cu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56" name="Oval 101"/>
                      <p:cNvSpPr>
                        <a:spLocks noChangeArrowheads="1"/>
                      </p:cNvSpPr>
                      <p:nvPr/>
                    </p:nvSpPr>
                    <p:spPr bwMode="auto">
                      <a:xfrm rot="-2845038">
                        <a:off x="1573" y="1199"/>
                        <a:ext cx="40" cy="8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vert="eaVert"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0557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1" y="1117"/>
                        <a:ext cx="45" cy="4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541" name="Group 103"/>
                    <p:cNvGrpSpPr>
                      <a:grpSpLocks/>
                    </p:cNvGrpSpPr>
                    <p:nvPr/>
                  </p:nvGrpSpPr>
                  <p:grpSpPr bwMode="auto">
                    <a:xfrm rot="-693606">
                      <a:off x="1654" y="1225"/>
                      <a:ext cx="527" cy="548"/>
                      <a:chOff x="1226" y="1001"/>
                      <a:chExt cx="527" cy="548"/>
                    </a:xfrm>
                  </p:grpSpPr>
                  <p:sp>
                    <p:nvSpPr>
                      <p:cNvPr id="20548" name="Rectangl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19" y="1409"/>
                        <a:ext cx="34" cy="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pt-BR" altLang="pt-BR" sz="12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pt-BR" altLang="pt-BR" sz="22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0549" name="Freeform 105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440" y="1095"/>
                        <a:ext cx="266" cy="325"/>
                      </a:xfrm>
                      <a:custGeom>
                        <a:avLst/>
                        <a:gdLst>
                          <a:gd name="T0" fmla="*/ 0 w 895"/>
                          <a:gd name="T1" fmla="*/ 0 h 684"/>
                          <a:gd name="T2" fmla="*/ 0 w 895"/>
                          <a:gd name="T3" fmla="*/ 0 h 684"/>
                          <a:gd name="T4" fmla="*/ 0 w 895"/>
                          <a:gd name="T5" fmla="*/ 0 h 684"/>
                          <a:gd name="T6" fmla="*/ 0 w 895"/>
                          <a:gd name="T7" fmla="*/ 0 h 684"/>
                          <a:gd name="T8" fmla="*/ 0 w 895"/>
                          <a:gd name="T9" fmla="*/ 0 h 684"/>
                          <a:gd name="T10" fmla="*/ 0 w 895"/>
                          <a:gd name="T11" fmla="*/ 0 h 684"/>
                          <a:gd name="T12" fmla="*/ 0 w 895"/>
                          <a:gd name="T13" fmla="*/ 0 h 684"/>
                          <a:gd name="T14" fmla="*/ 0 w 895"/>
                          <a:gd name="T15" fmla="*/ 0 h 684"/>
                          <a:gd name="T16" fmla="*/ 0 w 895"/>
                          <a:gd name="T17" fmla="*/ 0 h 684"/>
                          <a:gd name="T18" fmla="*/ 0 w 895"/>
                          <a:gd name="T19" fmla="*/ 0 h 684"/>
                          <a:gd name="T20" fmla="*/ 0 w 895"/>
                          <a:gd name="T21" fmla="*/ 0 h 684"/>
                          <a:gd name="T22" fmla="*/ 0 w 895"/>
                          <a:gd name="T23" fmla="*/ 0 h 684"/>
                          <a:gd name="T24" fmla="*/ 0 w 895"/>
                          <a:gd name="T25" fmla="*/ 0 h 684"/>
                          <a:gd name="T26" fmla="*/ 0 w 895"/>
                          <a:gd name="T27" fmla="*/ 0 h 684"/>
                          <a:gd name="T28" fmla="*/ 0 w 895"/>
                          <a:gd name="T29" fmla="*/ 0 h 684"/>
                          <a:gd name="T30" fmla="*/ 0 w 895"/>
                          <a:gd name="T31" fmla="*/ 0 h 684"/>
                          <a:gd name="T32" fmla="*/ 0 w 895"/>
                          <a:gd name="T33" fmla="*/ 0 h 684"/>
                          <a:gd name="T34" fmla="*/ 0 w 895"/>
                          <a:gd name="T35" fmla="*/ 0 h 684"/>
                          <a:gd name="T36" fmla="*/ 0 w 895"/>
                          <a:gd name="T37" fmla="*/ 0 h 684"/>
                          <a:gd name="T38" fmla="*/ 0 w 895"/>
                          <a:gd name="T39" fmla="*/ 0 h 684"/>
                          <a:gd name="T40" fmla="*/ 0 w 895"/>
                          <a:gd name="T41" fmla="*/ 0 h 684"/>
                          <a:gd name="T42" fmla="*/ 0 w 895"/>
                          <a:gd name="T43" fmla="*/ 0 h 684"/>
                          <a:gd name="T44" fmla="*/ 0 w 895"/>
                          <a:gd name="T45" fmla="*/ 0 h 684"/>
                          <a:gd name="T46" fmla="*/ 0 w 895"/>
                          <a:gd name="T47" fmla="*/ 0 h 684"/>
                          <a:gd name="T48" fmla="*/ 0 w 895"/>
                          <a:gd name="T49" fmla="*/ 0 h 684"/>
                          <a:gd name="T50" fmla="*/ 0 w 895"/>
                          <a:gd name="T51" fmla="*/ 0 h 684"/>
                          <a:gd name="T52" fmla="*/ 0 w 895"/>
                          <a:gd name="T53" fmla="*/ 0 h 684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895"/>
                          <a:gd name="T82" fmla="*/ 0 h 684"/>
                          <a:gd name="T83" fmla="*/ 895 w 895"/>
                          <a:gd name="T84" fmla="*/ 684 h 684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895" h="684">
                            <a:moveTo>
                              <a:pt x="0" y="72"/>
                            </a:moveTo>
                            <a:cubicBezTo>
                              <a:pt x="28" y="76"/>
                              <a:pt x="57" y="76"/>
                              <a:pt x="84" y="84"/>
                            </a:cubicBezTo>
                            <a:cubicBezTo>
                              <a:pt x="146" y="103"/>
                              <a:pt x="117" y="151"/>
                              <a:pt x="144" y="192"/>
                            </a:cubicBezTo>
                            <a:cubicBezTo>
                              <a:pt x="152" y="204"/>
                              <a:pt x="168" y="208"/>
                              <a:pt x="180" y="216"/>
                            </a:cubicBezTo>
                            <a:cubicBezTo>
                              <a:pt x="198" y="269"/>
                              <a:pt x="254" y="305"/>
                              <a:pt x="300" y="336"/>
                            </a:cubicBezTo>
                            <a:cubicBezTo>
                              <a:pt x="338" y="393"/>
                              <a:pt x="402" y="446"/>
                              <a:pt x="468" y="468"/>
                            </a:cubicBezTo>
                            <a:cubicBezTo>
                              <a:pt x="476" y="480"/>
                              <a:pt x="480" y="496"/>
                              <a:pt x="492" y="504"/>
                            </a:cubicBezTo>
                            <a:cubicBezTo>
                              <a:pt x="513" y="517"/>
                              <a:pt x="543" y="514"/>
                              <a:pt x="564" y="528"/>
                            </a:cubicBezTo>
                            <a:cubicBezTo>
                              <a:pt x="621" y="566"/>
                              <a:pt x="586" y="547"/>
                              <a:pt x="672" y="576"/>
                            </a:cubicBezTo>
                            <a:cubicBezTo>
                              <a:pt x="699" y="585"/>
                              <a:pt x="720" y="608"/>
                              <a:pt x="744" y="624"/>
                            </a:cubicBezTo>
                            <a:cubicBezTo>
                              <a:pt x="765" y="638"/>
                              <a:pt x="795" y="634"/>
                              <a:pt x="816" y="648"/>
                            </a:cubicBezTo>
                            <a:cubicBezTo>
                              <a:pt x="863" y="679"/>
                              <a:pt x="838" y="667"/>
                              <a:pt x="888" y="684"/>
                            </a:cubicBezTo>
                            <a:cubicBezTo>
                              <a:pt x="884" y="644"/>
                              <a:pt x="889" y="602"/>
                              <a:pt x="876" y="564"/>
                            </a:cubicBezTo>
                            <a:cubicBezTo>
                              <a:pt x="871" y="550"/>
                              <a:pt x="849" y="551"/>
                              <a:pt x="840" y="540"/>
                            </a:cubicBezTo>
                            <a:cubicBezTo>
                              <a:pt x="774" y="457"/>
                              <a:pt x="895" y="549"/>
                              <a:pt x="792" y="480"/>
                            </a:cubicBezTo>
                            <a:cubicBezTo>
                              <a:pt x="770" y="414"/>
                              <a:pt x="723" y="358"/>
                              <a:pt x="684" y="300"/>
                            </a:cubicBezTo>
                            <a:cubicBezTo>
                              <a:pt x="677" y="289"/>
                              <a:pt x="681" y="273"/>
                              <a:pt x="672" y="264"/>
                            </a:cubicBezTo>
                            <a:cubicBezTo>
                              <a:pt x="663" y="255"/>
                              <a:pt x="648" y="256"/>
                              <a:pt x="636" y="252"/>
                            </a:cubicBezTo>
                            <a:cubicBezTo>
                              <a:pt x="632" y="240"/>
                              <a:pt x="633" y="225"/>
                              <a:pt x="624" y="216"/>
                            </a:cubicBezTo>
                            <a:cubicBezTo>
                              <a:pt x="611" y="203"/>
                              <a:pt x="591" y="201"/>
                              <a:pt x="576" y="192"/>
                            </a:cubicBezTo>
                            <a:cubicBezTo>
                              <a:pt x="494" y="141"/>
                              <a:pt x="564" y="165"/>
                              <a:pt x="480" y="144"/>
                            </a:cubicBezTo>
                            <a:cubicBezTo>
                              <a:pt x="365" y="29"/>
                              <a:pt x="512" y="165"/>
                              <a:pt x="408" y="96"/>
                            </a:cubicBezTo>
                            <a:cubicBezTo>
                              <a:pt x="394" y="87"/>
                              <a:pt x="386" y="69"/>
                              <a:pt x="372" y="60"/>
                            </a:cubicBezTo>
                            <a:cubicBezTo>
                              <a:pt x="361" y="53"/>
                              <a:pt x="347" y="54"/>
                              <a:pt x="336" y="48"/>
                            </a:cubicBezTo>
                            <a:cubicBezTo>
                              <a:pt x="265" y="12"/>
                              <a:pt x="272" y="13"/>
                              <a:pt x="180" y="0"/>
                            </a:cubicBezTo>
                            <a:cubicBezTo>
                              <a:pt x="148" y="11"/>
                              <a:pt x="101" y="14"/>
                              <a:pt x="72" y="24"/>
                            </a:cubicBezTo>
                            <a:cubicBezTo>
                              <a:pt x="45" y="33"/>
                              <a:pt x="24" y="56"/>
                              <a:pt x="0" y="72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50" name="Freeform 106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226" y="1001"/>
                        <a:ext cx="199" cy="194"/>
                      </a:xfrm>
                      <a:custGeom>
                        <a:avLst/>
                        <a:gdLst>
                          <a:gd name="T0" fmla="*/ 0 w 672"/>
                          <a:gd name="T1" fmla="*/ 0 h 408"/>
                          <a:gd name="T2" fmla="*/ 0 w 672"/>
                          <a:gd name="T3" fmla="*/ 0 h 408"/>
                          <a:gd name="T4" fmla="*/ 0 w 672"/>
                          <a:gd name="T5" fmla="*/ 0 h 408"/>
                          <a:gd name="T6" fmla="*/ 0 w 672"/>
                          <a:gd name="T7" fmla="*/ 0 h 408"/>
                          <a:gd name="T8" fmla="*/ 0 w 672"/>
                          <a:gd name="T9" fmla="*/ 0 h 408"/>
                          <a:gd name="T10" fmla="*/ 0 w 672"/>
                          <a:gd name="T11" fmla="*/ 0 h 408"/>
                          <a:gd name="T12" fmla="*/ 0 w 672"/>
                          <a:gd name="T13" fmla="*/ 0 h 408"/>
                          <a:gd name="T14" fmla="*/ 0 w 672"/>
                          <a:gd name="T15" fmla="*/ 0 h 408"/>
                          <a:gd name="T16" fmla="*/ 0 w 672"/>
                          <a:gd name="T17" fmla="*/ 0 h 408"/>
                          <a:gd name="T18" fmla="*/ 0 w 672"/>
                          <a:gd name="T19" fmla="*/ 0 h 408"/>
                          <a:gd name="T20" fmla="*/ 0 w 672"/>
                          <a:gd name="T21" fmla="*/ 0 h 408"/>
                          <a:gd name="T22" fmla="*/ 0 w 672"/>
                          <a:gd name="T23" fmla="*/ 0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72"/>
                          <a:gd name="T37" fmla="*/ 0 h 408"/>
                          <a:gd name="T38" fmla="*/ 672 w 672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72" h="408">
                            <a:moveTo>
                              <a:pt x="672" y="348"/>
                            </a:moveTo>
                            <a:cubicBezTo>
                              <a:pt x="612" y="368"/>
                              <a:pt x="636" y="388"/>
                              <a:pt x="576" y="408"/>
                            </a:cubicBezTo>
                            <a:cubicBezTo>
                              <a:pt x="544" y="404"/>
                              <a:pt x="510" y="407"/>
                              <a:pt x="480" y="396"/>
                            </a:cubicBezTo>
                            <a:cubicBezTo>
                              <a:pt x="439" y="381"/>
                              <a:pt x="430" y="318"/>
                              <a:pt x="420" y="288"/>
                            </a:cubicBezTo>
                            <a:cubicBezTo>
                              <a:pt x="415" y="274"/>
                              <a:pt x="402" y="265"/>
                              <a:pt x="396" y="252"/>
                            </a:cubicBezTo>
                            <a:cubicBezTo>
                              <a:pt x="383" y="224"/>
                              <a:pt x="372" y="132"/>
                              <a:pt x="336" y="108"/>
                            </a:cubicBezTo>
                            <a:cubicBezTo>
                              <a:pt x="322" y="99"/>
                              <a:pt x="304" y="100"/>
                              <a:pt x="288" y="96"/>
                            </a:cubicBezTo>
                            <a:cubicBezTo>
                              <a:pt x="264" y="100"/>
                              <a:pt x="239" y="100"/>
                              <a:pt x="216" y="108"/>
                            </a:cubicBezTo>
                            <a:cubicBezTo>
                              <a:pt x="191" y="116"/>
                              <a:pt x="169" y="136"/>
                              <a:pt x="144" y="144"/>
                            </a:cubicBezTo>
                            <a:cubicBezTo>
                              <a:pt x="120" y="140"/>
                              <a:pt x="92" y="146"/>
                              <a:pt x="72" y="132"/>
                            </a:cubicBezTo>
                            <a:cubicBezTo>
                              <a:pt x="30" y="102"/>
                              <a:pt x="21" y="42"/>
                              <a:pt x="0" y="0"/>
                            </a:cubicBezTo>
                            <a:lnTo>
                              <a:pt x="61" y="66"/>
                            </a:lnTo>
                          </a:path>
                        </a:pathLst>
                      </a:cu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51" name="Oval 107"/>
                      <p:cNvSpPr>
                        <a:spLocks noChangeArrowheads="1"/>
                      </p:cNvSpPr>
                      <p:nvPr/>
                    </p:nvSpPr>
                    <p:spPr bwMode="auto">
                      <a:xfrm rot="-2845038">
                        <a:off x="1573" y="1199"/>
                        <a:ext cx="40" cy="8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vert="eaVert"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0552" name="Oval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1" y="1117"/>
                        <a:ext cx="45" cy="4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542" name="Group 109"/>
                    <p:cNvGrpSpPr>
                      <a:grpSpLocks/>
                    </p:cNvGrpSpPr>
                    <p:nvPr/>
                  </p:nvGrpSpPr>
                  <p:grpSpPr bwMode="auto">
                    <a:xfrm rot="-573923">
                      <a:off x="1836" y="817"/>
                      <a:ext cx="527" cy="549"/>
                      <a:chOff x="1226" y="1001"/>
                      <a:chExt cx="527" cy="549"/>
                    </a:xfrm>
                  </p:grpSpPr>
                  <p:sp>
                    <p:nvSpPr>
                      <p:cNvPr id="20543" name="Rectangle 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19" y="1410"/>
                        <a:ext cx="34" cy="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pt-BR" altLang="pt-BR" sz="12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pt-BR" altLang="pt-BR" sz="22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0544" name="Freeform 111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440" y="1095"/>
                        <a:ext cx="266" cy="325"/>
                      </a:xfrm>
                      <a:custGeom>
                        <a:avLst/>
                        <a:gdLst>
                          <a:gd name="T0" fmla="*/ 0 w 895"/>
                          <a:gd name="T1" fmla="*/ 0 h 684"/>
                          <a:gd name="T2" fmla="*/ 0 w 895"/>
                          <a:gd name="T3" fmla="*/ 0 h 684"/>
                          <a:gd name="T4" fmla="*/ 0 w 895"/>
                          <a:gd name="T5" fmla="*/ 0 h 684"/>
                          <a:gd name="T6" fmla="*/ 0 w 895"/>
                          <a:gd name="T7" fmla="*/ 0 h 684"/>
                          <a:gd name="T8" fmla="*/ 0 w 895"/>
                          <a:gd name="T9" fmla="*/ 0 h 684"/>
                          <a:gd name="T10" fmla="*/ 0 w 895"/>
                          <a:gd name="T11" fmla="*/ 0 h 684"/>
                          <a:gd name="T12" fmla="*/ 0 w 895"/>
                          <a:gd name="T13" fmla="*/ 0 h 684"/>
                          <a:gd name="T14" fmla="*/ 0 w 895"/>
                          <a:gd name="T15" fmla="*/ 0 h 684"/>
                          <a:gd name="T16" fmla="*/ 0 w 895"/>
                          <a:gd name="T17" fmla="*/ 0 h 684"/>
                          <a:gd name="T18" fmla="*/ 0 w 895"/>
                          <a:gd name="T19" fmla="*/ 0 h 684"/>
                          <a:gd name="T20" fmla="*/ 0 w 895"/>
                          <a:gd name="T21" fmla="*/ 0 h 684"/>
                          <a:gd name="T22" fmla="*/ 0 w 895"/>
                          <a:gd name="T23" fmla="*/ 0 h 684"/>
                          <a:gd name="T24" fmla="*/ 0 w 895"/>
                          <a:gd name="T25" fmla="*/ 0 h 684"/>
                          <a:gd name="T26" fmla="*/ 0 w 895"/>
                          <a:gd name="T27" fmla="*/ 0 h 684"/>
                          <a:gd name="T28" fmla="*/ 0 w 895"/>
                          <a:gd name="T29" fmla="*/ 0 h 684"/>
                          <a:gd name="T30" fmla="*/ 0 w 895"/>
                          <a:gd name="T31" fmla="*/ 0 h 684"/>
                          <a:gd name="T32" fmla="*/ 0 w 895"/>
                          <a:gd name="T33" fmla="*/ 0 h 684"/>
                          <a:gd name="T34" fmla="*/ 0 w 895"/>
                          <a:gd name="T35" fmla="*/ 0 h 684"/>
                          <a:gd name="T36" fmla="*/ 0 w 895"/>
                          <a:gd name="T37" fmla="*/ 0 h 684"/>
                          <a:gd name="T38" fmla="*/ 0 w 895"/>
                          <a:gd name="T39" fmla="*/ 0 h 684"/>
                          <a:gd name="T40" fmla="*/ 0 w 895"/>
                          <a:gd name="T41" fmla="*/ 0 h 684"/>
                          <a:gd name="T42" fmla="*/ 0 w 895"/>
                          <a:gd name="T43" fmla="*/ 0 h 684"/>
                          <a:gd name="T44" fmla="*/ 0 w 895"/>
                          <a:gd name="T45" fmla="*/ 0 h 684"/>
                          <a:gd name="T46" fmla="*/ 0 w 895"/>
                          <a:gd name="T47" fmla="*/ 0 h 684"/>
                          <a:gd name="T48" fmla="*/ 0 w 895"/>
                          <a:gd name="T49" fmla="*/ 0 h 684"/>
                          <a:gd name="T50" fmla="*/ 0 w 895"/>
                          <a:gd name="T51" fmla="*/ 0 h 684"/>
                          <a:gd name="T52" fmla="*/ 0 w 895"/>
                          <a:gd name="T53" fmla="*/ 0 h 684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895"/>
                          <a:gd name="T82" fmla="*/ 0 h 684"/>
                          <a:gd name="T83" fmla="*/ 895 w 895"/>
                          <a:gd name="T84" fmla="*/ 684 h 684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895" h="684">
                            <a:moveTo>
                              <a:pt x="0" y="72"/>
                            </a:moveTo>
                            <a:cubicBezTo>
                              <a:pt x="28" y="76"/>
                              <a:pt x="57" y="76"/>
                              <a:pt x="84" y="84"/>
                            </a:cubicBezTo>
                            <a:cubicBezTo>
                              <a:pt x="146" y="103"/>
                              <a:pt x="117" y="151"/>
                              <a:pt x="144" y="192"/>
                            </a:cubicBezTo>
                            <a:cubicBezTo>
                              <a:pt x="152" y="204"/>
                              <a:pt x="168" y="208"/>
                              <a:pt x="180" y="216"/>
                            </a:cubicBezTo>
                            <a:cubicBezTo>
                              <a:pt x="198" y="269"/>
                              <a:pt x="254" y="305"/>
                              <a:pt x="300" y="336"/>
                            </a:cubicBezTo>
                            <a:cubicBezTo>
                              <a:pt x="338" y="393"/>
                              <a:pt x="402" y="446"/>
                              <a:pt x="468" y="468"/>
                            </a:cubicBezTo>
                            <a:cubicBezTo>
                              <a:pt x="476" y="480"/>
                              <a:pt x="480" y="496"/>
                              <a:pt x="492" y="504"/>
                            </a:cubicBezTo>
                            <a:cubicBezTo>
                              <a:pt x="513" y="517"/>
                              <a:pt x="543" y="514"/>
                              <a:pt x="564" y="528"/>
                            </a:cubicBezTo>
                            <a:cubicBezTo>
                              <a:pt x="621" y="566"/>
                              <a:pt x="586" y="547"/>
                              <a:pt x="672" y="576"/>
                            </a:cubicBezTo>
                            <a:cubicBezTo>
                              <a:pt x="699" y="585"/>
                              <a:pt x="720" y="608"/>
                              <a:pt x="744" y="624"/>
                            </a:cubicBezTo>
                            <a:cubicBezTo>
                              <a:pt x="765" y="638"/>
                              <a:pt x="795" y="634"/>
                              <a:pt x="816" y="648"/>
                            </a:cubicBezTo>
                            <a:cubicBezTo>
                              <a:pt x="863" y="679"/>
                              <a:pt x="838" y="667"/>
                              <a:pt x="888" y="684"/>
                            </a:cubicBezTo>
                            <a:cubicBezTo>
                              <a:pt x="884" y="644"/>
                              <a:pt x="889" y="602"/>
                              <a:pt x="876" y="564"/>
                            </a:cubicBezTo>
                            <a:cubicBezTo>
                              <a:pt x="871" y="550"/>
                              <a:pt x="849" y="551"/>
                              <a:pt x="840" y="540"/>
                            </a:cubicBezTo>
                            <a:cubicBezTo>
                              <a:pt x="774" y="457"/>
                              <a:pt x="895" y="549"/>
                              <a:pt x="792" y="480"/>
                            </a:cubicBezTo>
                            <a:cubicBezTo>
                              <a:pt x="770" y="414"/>
                              <a:pt x="723" y="358"/>
                              <a:pt x="684" y="300"/>
                            </a:cubicBezTo>
                            <a:cubicBezTo>
                              <a:pt x="677" y="289"/>
                              <a:pt x="681" y="273"/>
                              <a:pt x="672" y="264"/>
                            </a:cubicBezTo>
                            <a:cubicBezTo>
                              <a:pt x="663" y="255"/>
                              <a:pt x="648" y="256"/>
                              <a:pt x="636" y="252"/>
                            </a:cubicBezTo>
                            <a:cubicBezTo>
                              <a:pt x="632" y="240"/>
                              <a:pt x="633" y="225"/>
                              <a:pt x="624" y="216"/>
                            </a:cubicBezTo>
                            <a:cubicBezTo>
                              <a:pt x="611" y="203"/>
                              <a:pt x="591" y="201"/>
                              <a:pt x="576" y="192"/>
                            </a:cubicBezTo>
                            <a:cubicBezTo>
                              <a:pt x="494" y="141"/>
                              <a:pt x="564" y="165"/>
                              <a:pt x="480" y="144"/>
                            </a:cubicBezTo>
                            <a:cubicBezTo>
                              <a:pt x="365" y="29"/>
                              <a:pt x="512" y="165"/>
                              <a:pt x="408" y="96"/>
                            </a:cubicBezTo>
                            <a:cubicBezTo>
                              <a:pt x="394" y="87"/>
                              <a:pt x="386" y="69"/>
                              <a:pt x="372" y="60"/>
                            </a:cubicBezTo>
                            <a:cubicBezTo>
                              <a:pt x="361" y="53"/>
                              <a:pt x="347" y="54"/>
                              <a:pt x="336" y="48"/>
                            </a:cubicBezTo>
                            <a:cubicBezTo>
                              <a:pt x="265" y="12"/>
                              <a:pt x="272" y="13"/>
                              <a:pt x="180" y="0"/>
                            </a:cubicBezTo>
                            <a:cubicBezTo>
                              <a:pt x="148" y="11"/>
                              <a:pt x="101" y="14"/>
                              <a:pt x="72" y="24"/>
                            </a:cubicBezTo>
                            <a:cubicBezTo>
                              <a:pt x="45" y="33"/>
                              <a:pt x="24" y="56"/>
                              <a:pt x="0" y="72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45" name="Freeform 112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226" y="1001"/>
                        <a:ext cx="199" cy="194"/>
                      </a:xfrm>
                      <a:custGeom>
                        <a:avLst/>
                        <a:gdLst>
                          <a:gd name="T0" fmla="*/ 0 w 672"/>
                          <a:gd name="T1" fmla="*/ 0 h 408"/>
                          <a:gd name="T2" fmla="*/ 0 w 672"/>
                          <a:gd name="T3" fmla="*/ 0 h 408"/>
                          <a:gd name="T4" fmla="*/ 0 w 672"/>
                          <a:gd name="T5" fmla="*/ 0 h 408"/>
                          <a:gd name="T6" fmla="*/ 0 w 672"/>
                          <a:gd name="T7" fmla="*/ 0 h 408"/>
                          <a:gd name="T8" fmla="*/ 0 w 672"/>
                          <a:gd name="T9" fmla="*/ 0 h 408"/>
                          <a:gd name="T10" fmla="*/ 0 w 672"/>
                          <a:gd name="T11" fmla="*/ 0 h 408"/>
                          <a:gd name="T12" fmla="*/ 0 w 672"/>
                          <a:gd name="T13" fmla="*/ 0 h 408"/>
                          <a:gd name="T14" fmla="*/ 0 w 672"/>
                          <a:gd name="T15" fmla="*/ 0 h 408"/>
                          <a:gd name="T16" fmla="*/ 0 w 672"/>
                          <a:gd name="T17" fmla="*/ 0 h 408"/>
                          <a:gd name="T18" fmla="*/ 0 w 672"/>
                          <a:gd name="T19" fmla="*/ 0 h 408"/>
                          <a:gd name="T20" fmla="*/ 0 w 672"/>
                          <a:gd name="T21" fmla="*/ 0 h 408"/>
                          <a:gd name="T22" fmla="*/ 0 w 672"/>
                          <a:gd name="T23" fmla="*/ 0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72"/>
                          <a:gd name="T37" fmla="*/ 0 h 408"/>
                          <a:gd name="T38" fmla="*/ 672 w 672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72" h="408">
                            <a:moveTo>
                              <a:pt x="672" y="348"/>
                            </a:moveTo>
                            <a:cubicBezTo>
                              <a:pt x="612" y="368"/>
                              <a:pt x="636" y="388"/>
                              <a:pt x="576" y="408"/>
                            </a:cubicBezTo>
                            <a:cubicBezTo>
                              <a:pt x="544" y="404"/>
                              <a:pt x="510" y="407"/>
                              <a:pt x="480" y="396"/>
                            </a:cubicBezTo>
                            <a:cubicBezTo>
                              <a:pt x="439" y="381"/>
                              <a:pt x="430" y="318"/>
                              <a:pt x="420" y="288"/>
                            </a:cubicBezTo>
                            <a:cubicBezTo>
                              <a:pt x="415" y="274"/>
                              <a:pt x="402" y="265"/>
                              <a:pt x="396" y="252"/>
                            </a:cubicBezTo>
                            <a:cubicBezTo>
                              <a:pt x="383" y="224"/>
                              <a:pt x="372" y="132"/>
                              <a:pt x="336" y="108"/>
                            </a:cubicBezTo>
                            <a:cubicBezTo>
                              <a:pt x="322" y="99"/>
                              <a:pt x="304" y="100"/>
                              <a:pt x="288" y="96"/>
                            </a:cubicBezTo>
                            <a:cubicBezTo>
                              <a:pt x="264" y="100"/>
                              <a:pt x="239" y="100"/>
                              <a:pt x="216" y="108"/>
                            </a:cubicBezTo>
                            <a:cubicBezTo>
                              <a:pt x="191" y="116"/>
                              <a:pt x="169" y="136"/>
                              <a:pt x="144" y="144"/>
                            </a:cubicBezTo>
                            <a:cubicBezTo>
                              <a:pt x="120" y="140"/>
                              <a:pt x="92" y="146"/>
                              <a:pt x="72" y="132"/>
                            </a:cubicBezTo>
                            <a:cubicBezTo>
                              <a:pt x="30" y="102"/>
                              <a:pt x="21" y="42"/>
                              <a:pt x="0" y="0"/>
                            </a:cubicBezTo>
                            <a:lnTo>
                              <a:pt x="61" y="66"/>
                            </a:lnTo>
                          </a:path>
                        </a:pathLst>
                      </a:cu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46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-2845038">
                        <a:off x="1573" y="1199"/>
                        <a:ext cx="40" cy="8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vert="eaVert"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0547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1" y="1117"/>
                        <a:ext cx="45" cy="4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</p:grpSp>
              </p:grpSp>
              <p:sp>
                <p:nvSpPr>
                  <p:cNvPr id="30781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3092" y="637"/>
                    <a:ext cx="2757" cy="4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 fontAlgn="t">
                      <a:spcBef>
                        <a:spcPts val="0"/>
                      </a:spcBef>
                      <a:defRPr/>
                    </a:pPr>
                    <a:r>
                      <a:rPr lang="pt-BR" sz="1800" b="1" i="1" dirty="0">
                        <a:solidFill>
                          <a:srgbClr val="996600"/>
                        </a:solidFill>
                        <a:latin typeface="+mn-lt"/>
                      </a:rPr>
                      <a:t>L (L.) major </a:t>
                    </a:r>
                    <a:r>
                      <a:rPr lang="pt-BR" sz="1800" b="1" dirty="0">
                        <a:solidFill>
                          <a:srgbClr val="996600"/>
                        </a:solidFill>
                      </a:rPr>
                      <a:t>(8:1)</a:t>
                    </a:r>
                    <a:endParaRPr lang="pt-BR" sz="1800" b="1" i="1" dirty="0">
                      <a:solidFill>
                        <a:srgbClr val="996600"/>
                      </a:solidFill>
                      <a:latin typeface="+mn-lt"/>
                    </a:endParaRPr>
                  </a:p>
                  <a:p>
                    <a:pPr algn="ctr" fontAlgn="t">
                      <a:spcBef>
                        <a:spcPts val="0"/>
                      </a:spcBef>
                      <a:defRPr/>
                    </a:pPr>
                    <a:r>
                      <a:rPr lang="pt-BR" sz="1800" i="1" dirty="0">
                        <a:solidFill>
                          <a:srgbClr val="996600"/>
                        </a:solidFill>
                        <a:latin typeface="+mn-lt"/>
                      </a:rPr>
                      <a:t> </a:t>
                    </a:r>
                    <a:r>
                      <a:rPr lang="pt-BR" sz="1800" dirty="0">
                        <a:solidFill>
                          <a:srgbClr val="996600"/>
                        </a:solidFill>
                        <a:latin typeface="+mn-lt"/>
                      </a:rPr>
                      <a:t>LV 39 (MRHO/</a:t>
                    </a:r>
                    <a:r>
                      <a:rPr lang="pt-BR" sz="1800" dirty="0" err="1">
                        <a:solidFill>
                          <a:srgbClr val="996600"/>
                        </a:solidFill>
                        <a:latin typeface="+mn-lt"/>
                      </a:rPr>
                      <a:t>Sv</a:t>
                    </a:r>
                    <a:r>
                      <a:rPr lang="pt-BR" sz="1800" dirty="0">
                        <a:solidFill>
                          <a:srgbClr val="996600"/>
                        </a:solidFill>
                        <a:latin typeface="+mn-lt"/>
                      </a:rPr>
                      <a:t>/59/P) </a:t>
                    </a:r>
                    <a:r>
                      <a:rPr lang="pt-BR" sz="1800" dirty="0" err="1">
                        <a:solidFill>
                          <a:srgbClr val="996600"/>
                        </a:solidFill>
                        <a:latin typeface="+mn-lt"/>
                      </a:rPr>
                      <a:t>strain</a:t>
                    </a:r>
                    <a:endParaRPr lang="pt-BR" sz="1800" dirty="0">
                      <a:solidFill>
                        <a:srgbClr val="996600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20498" name="Group 149"/>
              <p:cNvGrpSpPr>
                <a:grpSpLocks/>
              </p:cNvGrpSpPr>
              <p:nvPr/>
            </p:nvGrpSpPr>
            <p:grpSpPr bwMode="auto">
              <a:xfrm>
                <a:off x="1001713" y="3071813"/>
                <a:ext cx="5083175" cy="3094037"/>
                <a:chOff x="585" y="1616"/>
                <a:chExt cx="3202" cy="1949"/>
              </a:xfrm>
            </p:grpSpPr>
            <p:grpSp>
              <p:nvGrpSpPr>
                <p:cNvPr id="20500" name="Group 125"/>
                <p:cNvGrpSpPr>
                  <a:grpSpLocks/>
                </p:cNvGrpSpPr>
                <p:nvPr/>
              </p:nvGrpSpPr>
              <p:grpSpPr bwMode="auto">
                <a:xfrm>
                  <a:off x="585" y="2976"/>
                  <a:ext cx="1274" cy="419"/>
                  <a:chOff x="1402" y="3704"/>
                  <a:chExt cx="1274" cy="419"/>
                </a:xfrm>
              </p:grpSpPr>
              <p:sp>
                <p:nvSpPr>
                  <p:cNvPr id="20532" name="Oval 3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704"/>
                    <a:ext cx="1122" cy="4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0533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787"/>
                    <a:ext cx="1274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fontAlgn="t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pt-BR" altLang="pt-BR" sz="2000" b="1" dirty="0">
                        <a:solidFill>
                          <a:srgbClr val="CC0099"/>
                        </a:solidFill>
                        <a:latin typeface="Arial" pitchFamily="34" charset="0"/>
                      </a:rPr>
                      <a:t>Parasitismo</a:t>
                    </a:r>
                  </a:p>
                </p:txBody>
              </p:sp>
            </p:grpSp>
            <p:sp>
              <p:nvSpPr>
                <p:cNvPr id="20501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655" y="2523"/>
                  <a:ext cx="436" cy="419"/>
                </a:xfrm>
                <a:prstGeom prst="line">
                  <a:avLst/>
                </a:prstGeom>
                <a:noFill/>
                <a:ln w="12700" cap="sq">
                  <a:solidFill>
                    <a:srgbClr val="FF3300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0502" name="Group 148"/>
                <p:cNvGrpSpPr>
                  <a:grpSpLocks/>
                </p:cNvGrpSpPr>
                <p:nvPr/>
              </p:nvGrpSpPr>
              <p:grpSpPr bwMode="auto">
                <a:xfrm>
                  <a:off x="2531" y="3022"/>
                  <a:ext cx="694" cy="543"/>
                  <a:chOff x="2336" y="3612"/>
                  <a:chExt cx="694" cy="543"/>
                </a:xfrm>
              </p:grpSpPr>
              <p:sp>
                <p:nvSpPr>
                  <p:cNvPr id="20530" name="Oval 2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3612"/>
                    <a:ext cx="621" cy="54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0531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1" y="3748"/>
                    <a:ext cx="649" cy="3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fontAlgn="t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pt-BR" altLang="pt-BR" sz="2000" b="1">
                        <a:solidFill>
                          <a:srgbClr val="CC0099"/>
                        </a:solidFill>
                        <a:latin typeface="Arial" pitchFamily="34" charset="0"/>
                      </a:rPr>
                      <a:t>IGF-I</a:t>
                    </a:r>
                    <a:endParaRPr lang="pt-BR" altLang="pt-BR" sz="2000" b="1" baseline="-40000">
                      <a:solidFill>
                        <a:srgbClr val="CC0099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20503" name="Line 123"/>
                <p:cNvSpPr>
                  <a:spLocks noChangeShapeType="1"/>
                </p:cNvSpPr>
                <p:nvPr/>
              </p:nvSpPr>
              <p:spPr bwMode="auto">
                <a:xfrm>
                  <a:off x="2818" y="2568"/>
                  <a:ext cx="17" cy="363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0504" name="Group 147"/>
                <p:cNvGrpSpPr>
                  <a:grpSpLocks/>
                </p:cNvGrpSpPr>
                <p:nvPr/>
              </p:nvGrpSpPr>
              <p:grpSpPr bwMode="auto">
                <a:xfrm>
                  <a:off x="1927" y="1616"/>
                  <a:ext cx="1860" cy="904"/>
                  <a:chOff x="1746" y="2115"/>
                  <a:chExt cx="1860" cy="904"/>
                </a:xfrm>
              </p:grpSpPr>
              <p:sp>
                <p:nvSpPr>
                  <p:cNvPr id="20505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951" y="2994"/>
                    <a:ext cx="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0506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746" y="2115"/>
                    <a:ext cx="1860" cy="904"/>
                    <a:chOff x="3523" y="2065"/>
                    <a:chExt cx="1081" cy="672"/>
                  </a:xfrm>
                </p:grpSpPr>
                <p:grpSp>
                  <p:nvGrpSpPr>
                    <p:cNvPr id="20507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23" y="2065"/>
                      <a:ext cx="1081" cy="672"/>
                      <a:chOff x="2212" y="1929"/>
                      <a:chExt cx="1353" cy="882"/>
                    </a:xfrm>
                  </p:grpSpPr>
                  <p:sp>
                    <p:nvSpPr>
                      <p:cNvPr id="20514" name="AutoShap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12" y="1929"/>
                        <a:ext cx="1353" cy="775"/>
                      </a:xfrm>
                      <a:prstGeom prst="flowChartMagneticDisk">
                        <a:avLst/>
                      </a:prstGeom>
                      <a:noFill/>
                      <a:ln w="381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grpSp>
                    <p:nvGrpSpPr>
                      <p:cNvPr id="20515" name="Group 61"/>
                      <p:cNvGrpSpPr>
                        <a:grpSpLocks/>
                      </p:cNvGrpSpPr>
                      <p:nvPr/>
                    </p:nvGrpSpPr>
                    <p:grpSpPr bwMode="auto">
                      <a:xfrm rot="-2890329">
                        <a:off x="2360" y="2147"/>
                        <a:ext cx="421" cy="395"/>
                        <a:chOff x="1226" y="1001"/>
                        <a:chExt cx="568" cy="504"/>
                      </a:xfrm>
                    </p:grpSpPr>
                    <p:sp>
                      <p:nvSpPr>
                        <p:cNvPr id="20525" name="Rectangle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398"/>
                          <a:ext cx="31" cy="1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pt-BR" altLang="pt-BR" sz="12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rPr>
                            <a:t> </a:t>
                          </a:r>
                          <a:endParaRPr lang="pt-BR" altLang="pt-BR" sz="2200" b="1">
                            <a:latin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20526" name="Freeform 63"/>
                        <p:cNvSpPr>
                          <a:spLocks/>
                        </p:cNvSpPr>
                        <p:nvPr/>
                      </p:nvSpPr>
                      <p:spPr bwMode="auto">
                        <a:xfrm rot="-515581">
                          <a:off x="1440" y="1095"/>
                          <a:ext cx="266" cy="325"/>
                        </a:xfrm>
                        <a:custGeom>
                          <a:avLst/>
                          <a:gdLst>
                            <a:gd name="T0" fmla="*/ 0 w 895"/>
                            <a:gd name="T1" fmla="*/ 0 h 684"/>
                            <a:gd name="T2" fmla="*/ 0 w 895"/>
                            <a:gd name="T3" fmla="*/ 0 h 684"/>
                            <a:gd name="T4" fmla="*/ 0 w 895"/>
                            <a:gd name="T5" fmla="*/ 0 h 684"/>
                            <a:gd name="T6" fmla="*/ 0 w 895"/>
                            <a:gd name="T7" fmla="*/ 0 h 684"/>
                            <a:gd name="T8" fmla="*/ 0 w 895"/>
                            <a:gd name="T9" fmla="*/ 0 h 684"/>
                            <a:gd name="T10" fmla="*/ 0 w 895"/>
                            <a:gd name="T11" fmla="*/ 0 h 684"/>
                            <a:gd name="T12" fmla="*/ 0 w 895"/>
                            <a:gd name="T13" fmla="*/ 0 h 684"/>
                            <a:gd name="T14" fmla="*/ 0 w 895"/>
                            <a:gd name="T15" fmla="*/ 0 h 684"/>
                            <a:gd name="T16" fmla="*/ 0 w 895"/>
                            <a:gd name="T17" fmla="*/ 0 h 684"/>
                            <a:gd name="T18" fmla="*/ 0 w 895"/>
                            <a:gd name="T19" fmla="*/ 0 h 684"/>
                            <a:gd name="T20" fmla="*/ 0 w 895"/>
                            <a:gd name="T21" fmla="*/ 0 h 684"/>
                            <a:gd name="T22" fmla="*/ 0 w 895"/>
                            <a:gd name="T23" fmla="*/ 0 h 684"/>
                            <a:gd name="T24" fmla="*/ 0 w 895"/>
                            <a:gd name="T25" fmla="*/ 0 h 684"/>
                            <a:gd name="T26" fmla="*/ 0 w 895"/>
                            <a:gd name="T27" fmla="*/ 0 h 684"/>
                            <a:gd name="T28" fmla="*/ 0 w 895"/>
                            <a:gd name="T29" fmla="*/ 0 h 684"/>
                            <a:gd name="T30" fmla="*/ 0 w 895"/>
                            <a:gd name="T31" fmla="*/ 0 h 684"/>
                            <a:gd name="T32" fmla="*/ 0 w 895"/>
                            <a:gd name="T33" fmla="*/ 0 h 684"/>
                            <a:gd name="T34" fmla="*/ 0 w 895"/>
                            <a:gd name="T35" fmla="*/ 0 h 684"/>
                            <a:gd name="T36" fmla="*/ 0 w 895"/>
                            <a:gd name="T37" fmla="*/ 0 h 684"/>
                            <a:gd name="T38" fmla="*/ 0 w 895"/>
                            <a:gd name="T39" fmla="*/ 0 h 684"/>
                            <a:gd name="T40" fmla="*/ 0 w 895"/>
                            <a:gd name="T41" fmla="*/ 0 h 684"/>
                            <a:gd name="T42" fmla="*/ 0 w 895"/>
                            <a:gd name="T43" fmla="*/ 0 h 684"/>
                            <a:gd name="T44" fmla="*/ 0 w 895"/>
                            <a:gd name="T45" fmla="*/ 0 h 684"/>
                            <a:gd name="T46" fmla="*/ 0 w 895"/>
                            <a:gd name="T47" fmla="*/ 0 h 684"/>
                            <a:gd name="T48" fmla="*/ 0 w 895"/>
                            <a:gd name="T49" fmla="*/ 0 h 684"/>
                            <a:gd name="T50" fmla="*/ 0 w 895"/>
                            <a:gd name="T51" fmla="*/ 0 h 684"/>
                            <a:gd name="T52" fmla="*/ 0 w 895"/>
                            <a:gd name="T53" fmla="*/ 0 h 684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w 895"/>
                            <a:gd name="T82" fmla="*/ 0 h 684"/>
                            <a:gd name="T83" fmla="*/ 895 w 895"/>
                            <a:gd name="T84" fmla="*/ 684 h 684"/>
                          </a:gdLst>
                          <a:ahLst/>
                          <a:cxnLst>
                            <a:cxn ang="T54">
                              <a:pos x="T0" y="T1"/>
                            </a:cxn>
                            <a:cxn ang="T55">
                              <a:pos x="T2" y="T3"/>
                            </a:cxn>
                            <a:cxn ang="T56">
                              <a:pos x="T4" y="T5"/>
                            </a:cxn>
                            <a:cxn ang="T57">
                              <a:pos x="T6" y="T7"/>
                            </a:cxn>
                            <a:cxn ang="T58">
                              <a:pos x="T8" y="T9"/>
                            </a:cxn>
                            <a:cxn ang="T59">
                              <a:pos x="T10" y="T11"/>
                            </a:cxn>
                            <a:cxn ang="T60">
                              <a:pos x="T12" y="T13"/>
                            </a:cxn>
                            <a:cxn ang="T61">
                              <a:pos x="T14" y="T15"/>
                            </a:cxn>
                            <a:cxn ang="T62">
                              <a:pos x="T16" y="T17"/>
                            </a:cxn>
                            <a:cxn ang="T63">
                              <a:pos x="T18" y="T19"/>
                            </a:cxn>
                            <a:cxn ang="T64">
                              <a:pos x="T20" y="T21"/>
                            </a:cxn>
                            <a:cxn ang="T65">
                              <a:pos x="T22" y="T23"/>
                            </a:cxn>
                            <a:cxn ang="T66">
                              <a:pos x="T24" y="T25"/>
                            </a:cxn>
                            <a:cxn ang="T67">
                              <a:pos x="T26" y="T27"/>
                            </a:cxn>
                            <a:cxn ang="T68">
                              <a:pos x="T28" y="T29"/>
                            </a:cxn>
                            <a:cxn ang="T69">
                              <a:pos x="T30" y="T31"/>
                            </a:cxn>
                            <a:cxn ang="T70">
                              <a:pos x="T32" y="T33"/>
                            </a:cxn>
                            <a:cxn ang="T71">
                              <a:pos x="T34" y="T35"/>
                            </a:cxn>
                            <a:cxn ang="T72">
                              <a:pos x="T36" y="T37"/>
                            </a:cxn>
                            <a:cxn ang="T73">
                              <a:pos x="T38" y="T39"/>
                            </a:cxn>
                            <a:cxn ang="T74">
                              <a:pos x="T40" y="T41"/>
                            </a:cxn>
                            <a:cxn ang="T75">
                              <a:pos x="T42" y="T43"/>
                            </a:cxn>
                            <a:cxn ang="T76">
                              <a:pos x="T44" y="T45"/>
                            </a:cxn>
                            <a:cxn ang="T77">
                              <a:pos x="T46" y="T47"/>
                            </a:cxn>
                            <a:cxn ang="T78">
                              <a:pos x="T48" y="T49"/>
                            </a:cxn>
                            <a:cxn ang="T79">
                              <a:pos x="T50" y="T51"/>
                            </a:cxn>
                            <a:cxn ang="T80">
                              <a:pos x="T52" y="T53"/>
                            </a:cxn>
                          </a:cxnLst>
                          <a:rect l="T81" t="T82" r="T83" b="T84"/>
                          <a:pathLst>
                            <a:path w="895" h="684">
                              <a:moveTo>
                                <a:pt x="0" y="72"/>
                              </a:moveTo>
                              <a:cubicBezTo>
                                <a:pt x="28" y="76"/>
                                <a:pt x="57" y="76"/>
                                <a:pt x="84" y="84"/>
                              </a:cubicBezTo>
                              <a:cubicBezTo>
                                <a:pt x="146" y="103"/>
                                <a:pt x="117" y="151"/>
                                <a:pt x="144" y="192"/>
                              </a:cubicBezTo>
                              <a:cubicBezTo>
                                <a:pt x="152" y="204"/>
                                <a:pt x="168" y="208"/>
                                <a:pt x="180" y="216"/>
                              </a:cubicBezTo>
                              <a:cubicBezTo>
                                <a:pt x="198" y="269"/>
                                <a:pt x="254" y="305"/>
                                <a:pt x="300" y="336"/>
                              </a:cubicBezTo>
                              <a:cubicBezTo>
                                <a:pt x="338" y="393"/>
                                <a:pt x="402" y="446"/>
                                <a:pt x="468" y="468"/>
                              </a:cubicBezTo>
                              <a:cubicBezTo>
                                <a:pt x="476" y="480"/>
                                <a:pt x="480" y="496"/>
                                <a:pt x="492" y="504"/>
                              </a:cubicBezTo>
                              <a:cubicBezTo>
                                <a:pt x="513" y="517"/>
                                <a:pt x="543" y="514"/>
                                <a:pt x="564" y="528"/>
                              </a:cubicBezTo>
                              <a:cubicBezTo>
                                <a:pt x="621" y="566"/>
                                <a:pt x="586" y="547"/>
                                <a:pt x="672" y="576"/>
                              </a:cubicBezTo>
                              <a:cubicBezTo>
                                <a:pt x="699" y="585"/>
                                <a:pt x="720" y="608"/>
                                <a:pt x="744" y="624"/>
                              </a:cubicBezTo>
                              <a:cubicBezTo>
                                <a:pt x="765" y="638"/>
                                <a:pt x="795" y="634"/>
                                <a:pt x="816" y="648"/>
                              </a:cubicBezTo>
                              <a:cubicBezTo>
                                <a:pt x="863" y="679"/>
                                <a:pt x="838" y="667"/>
                                <a:pt x="888" y="684"/>
                              </a:cubicBezTo>
                              <a:cubicBezTo>
                                <a:pt x="884" y="644"/>
                                <a:pt x="889" y="602"/>
                                <a:pt x="876" y="564"/>
                              </a:cubicBezTo>
                              <a:cubicBezTo>
                                <a:pt x="871" y="550"/>
                                <a:pt x="849" y="551"/>
                                <a:pt x="840" y="540"/>
                              </a:cubicBezTo>
                              <a:cubicBezTo>
                                <a:pt x="774" y="457"/>
                                <a:pt x="895" y="549"/>
                                <a:pt x="792" y="480"/>
                              </a:cubicBezTo>
                              <a:cubicBezTo>
                                <a:pt x="770" y="414"/>
                                <a:pt x="723" y="358"/>
                                <a:pt x="684" y="300"/>
                              </a:cubicBezTo>
                              <a:cubicBezTo>
                                <a:pt x="677" y="289"/>
                                <a:pt x="681" y="273"/>
                                <a:pt x="672" y="264"/>
                              </a:cubicBezTo>
                              <a:cubicBezTo>
                                <a:pt x="663" y="255"/>
                                <a:pt x="648" y="256"/>
                                <a:pt x="636" y="252"/>
                              </a:cubicBezTo>
                              <a:cubicBezTo>
                                <a:pt x="632" y="240"/>
                                <a:pt x="633" y="225"/>
                                <a:pt x="624" y="216"/>
                              </a:cubicBezTo>
                              <a:cubicBezTo>
                                <a:pt x="611" y="203"/>
                                <a:pt x="591" y="201"/>
                                <a:pt x="576" y="192"/>
                              </a:cubicBezTo>
                              <a:cubicBezTo>
                                <a:pt x="494" y="141"/>
                                <a:pt x="564" y="165"/>
                                <a:pt x="480" y="144"/>
                              </a:cubicBezTo>
                              <a:cubicBezTo>
                                <a:pt x="365" y="29"/>
                                <a:pt x="512" y="165"/>
                                <a:pt x="408" y="96"/>
                              </a:cubicBezTo>
                              <a:cubicBezTo>
                                <a:pt x="394" y="87"/>
                                <a:pt x="386" y="69"/>
                                <a:pt x="372" y="60"/>
                              </a:cubicBezTo>
                              <a:cubicBezTo>
                                <a:pt x="361" y="53"/>
                                <a:pt x="347" y="54"/>
                                <a:pt x="336" y="48"/>
                              </a:cubicBezTo>
                              <a:cubicBezTo>
                                <a:pt x="265" y="12"/>
                                <a:pt x="272" y="13"/>
                                <a:pt x="180" y="0"/>
                              </a:cubicBezTo>
                              <a:cubicBezTo>
                                <a:pt x="148" y="11"/>
                                <a:pt x="101" y="14"/>
                                <a:pt x="72" y="24"/>
                              </a:cubicBezTo>
                              <a:cubicBezTo>
                                <a:pt x="45" y="33"/>
                                <a:pt x="24" y="56"/>
                                <a:pt x="0" y="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9900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10800000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0527" name="Freeform 64"/>
                        <p:cNvSpPr>
                          <a:spLocks/>
                        </p:cNvSpPr>
                        <p:nvPr/>
                      </p:nvSpPr>
                      <p:spPr bwMode="auto">
                        <a:xfrm rot="-515581">
                          <a:off x="1226" y="1001"/>
                          <a:ext cx="199" cy="194"/>
                        </a:xfrm>
                        <a:custGeom>
                          <a:avLst/>
                          <a:gdLst>
                            <a:gd name="T0" fmla="*/ 0 w 672"/>
                            <a:gd name="T1" fmla="*/ 0 h 408"/>
                            <a:gd name="T2" fmla="*/ 0 w 672"/>
                            <a:gd name="T3" fmla="*/ 0 h 408"/>
                            <a:gd name="T4" fmla="*/ 0 w 672"/>
                            <a:gd name="T5" fmla="*/ 0 h 408"/>
                            <a:gd name="T6" fmla="*/ 0 w 672"/>
                            <a:gd name="T7" fmla="*/ 0 h 408"/>
                            <a:gd name="T8" fmla="*/ 0 w 672"/>
                            <a:gd name="T9" fmla="*/ 0 h 408"/>
                            <a:gd name="T10" fmla="*/ 0 w 672"/>
                            <a:gd name="T11" fmla="*/ 0 h 408"/>
                            <a:gd name="T12" fmla="*/ 0 w 672"/>
                            <a:gd name="T13" fmla="*/ 0 h 408"/>
                            <a:gd name="T14" fmla="*/ 0 w 672"/>
                            <a:gd name="T15" fmla="*/ 0 h 408"/>
                            <a:gd name="T16" fmla="*/ 0 w 672"/>
                            <a:gd name="T17" fmla="*/ 0 h 408"/>
                            <a:gd name="T18" fmla="*/ 0 w 672"/>
                            <a:gd name="T19" fmla="*/ 0 h 408"/>
                            <a:gd name="T20" fmla="*/ 0 w 672"/>
                            <a:gd name="T21" fmla="*/ 0 h 408"/>
                            <a:gd name="T22" fmla="*/ 0 w 672"/>
                            <a:gd name="T23" fmla="*/ 0 h 408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672"/>
                            <a:gd name="T37" fmla="*/ 0 h 408"/>
                            <a:gd name="T38" fmla="*/ 672 w 672"/>
                            <a:gd name="T39" fmla="*/ 408 h 408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672" h="408">
                              <a:moveTo>
                                <a:pt x="672" y="348"/>
                              </a:moveTo>
                              <a:cubicBezTo>
                                <a:pt x="612" y="368"/>
                                <a:pt x="636" y="388"/>
                                <a:pt x="576" y="408"/>
                              </a:cubicBezTo>
                              <a:cubicBezTo>
                                <a:pt x="544" y="404"/>
                                <a:pt x="510" y="407"/>
                                <a:pt x="480" y="396"/>
                              </a:cubicBezTo>
                              <a:cubicBezTo>
                                <a:pt x="439" y="381"/>
                                <a:pt x="430" y="318"/>
                                <a:pt x="420" y="288"/>
                              </a:cubicBezTo>
                              <a:cubicBezTo>
                                <a:pt x="415" y="274"/>
                                <a:pt x="402" y="265"/>
                                <a:pt x="396" y="252"/>
                              </a:cubicBezTo>
                              <a:cubicBezTo>
                                <a:pt x="383" y="224"/>
                                <a:pt x="372" y="132"/>
                                <a:pt x="336" y="108"/>
                              </a:cubicBezTo>
                              <a:cubicBezTo>
                                <a:pt x="322" y="99"/>
                                <a:pt x="304" y="100"/>
                                <a:pt x="288" y="96"/>
                              </a:cubicBezTo>
                              <a:cubicBezTo>
                                <a:pt x="264" y="100"/>
                                <a:pt x="239" y="100"/>
                                <a:pt x="216" y="108"/>
                              </a:cubicBezTo>
                              <a:cubicBezTo>
                                <a:pt x="191" y="116"/>
                                <a:pt x="169" y="136"/>
                                <a:pt x="144" y="144"/>
                              </a:cubicBezTo>
                              <a:cubicBezTo>
                                <a:pt x="120" y="140"/>
                                <a:pt x="92" y="146"/>
                                <a:pt x="72" y="132"/>
                              </a:cubicBezTo>
                              <a:cubicBezTo>
                                <a:pt x="30" y="102"/>
                                <a:pt x="21" y="42"/>
                                <a:pt x="0" y="0"/>
                              </a:cubicBezTo>
                              <a:lnTo>
                                <a:pt x="61" y="66"/>
                              </a:lnTo>
                            </a:path>
                          </a:pathLst>
                        </a:custGeom>
                        <a:noFill/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0528" name="Oval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845038">
                          <a:off x="1573" y="1199"/>
                          <a:ext cx="40" cy="8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vert="eaVert"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pt-BR" sz="24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0529" name="Oval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1" y="1117"/>
                          <a:ext cx="45" cy="45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vert="eaVert"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pt-BR" sz="24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20516" name="Group 67"/>
                      <p:cNvGrpSpPr>
                        <a:grpSpLocks/>
                      </p:cNvGrpSpPr>
                      <p:nvPr/>
                    </p:nvGrpSpPr>
                    <p:grpSpPr bwMode="auto">
                      <a:xfrm rot="2886888">
                        <a:off x="3090" y="2241"/>
                        <a:ext cx="429" cy="375"/>
                        <a:chOff x="2968" y="709"/>
                        <a:chExt cx="1122" cy="899"/>
                      </a:xfrm>
                    </p:grpSpPr>
                    <p:sp>
                      <p:nvSpPr>
                        <p:cNvPr id="20523" name="Freeform 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68" y="709"/>
                          <a:ext cx="1122" cy="899"/>
                        </a:xfrm>
                        <a:custGeom>
                          <a:avLst/>
                          <a:gdLst>
                            <a:gd name="T0" fmla="*/ 2676310 w 940"/>
                            <a:gd name="T1" fmla="*/ 263 h 880"/>
                            <a:gd name="T2" fmla="*/ 3163394 w 940"/>
                            <a:gd name="T3" fmla="*/ 90 h 880"/>
                            <a:gd name="T4" fmla="*/ 3880319 w 940"/>
                            <a:gd name="T5" fmla="*/ 4 h 880"/>
                            <a:gd name="T6" fmla="*/ 6141212 w 940"/>
                            <a:gd name="T7" fmla="*/ 149 h 880"/>
                            <a:gd name="T8" fmla="*/ 6612786 w 940"/>
                            <a:gd name="T9" fmla="*/ 592 h 880"/>
                            <a:gd name="T10" fmla="*/ 6970475 w 940"/>
                            <a:gd name="T11" fmla="*/ 668 h 880"/>
                            <a:gd name="T12" fmla="*/ 7330255 w 940"/>
                            <a:gd name="T13" fmla="*/ 776 h 880"/>
                            <a:gd name="T14" fmla="*/ 7808253 w 940"/>
                            <a:gd name="T15" fmla="*/ 810 h 880"/>
                            <a:gd name="T16" fmla="*/ 8878986 w 940"/>
                            <a:gd name="T17" fmla="*/ 957 h 880"/>
                            <a:gd name="T18" fmla="*/ 9115512 w 940"/>
                            <a:gd name="T19" fmla="*/ 1181 h 880"/>
                            <a:gd name="T20" fmla="*/ 8991371 w 940"/>
                            <a:gd name="T21" fmla="*/ 1798 h 880"/>
                            <a:gd name="T22" fmla="*/ 5784714 w 940"/>
                            <a:gd name="T23" fmla="*/ 2126 h 880"/>
                            <a:gd name="T24" fmla="*/ 4580104 w 940"/>
                            <a:gd name="T25" fmla="*/ 2458 h 880"/>
                            <a:gd name="T26" fmla="*/ 3880319 w 940"/>
                            <a:gd name="T27" fmla="*/ 2597 h 880"/>
                            <a:gd name="T28" fmla="*/ 3163394 w 940"/>
                            <a:gd name="T29" fmla="*/ 2677 h 880"/>
                            <a:gd name="T30" fmla="*/ 2318576 w 940"/>
                            <a:gd name="T31" fmla="*/ 2308 h 880"/>
                            <a:gd name="T32" fmla="*/ 2200484 w 940"/>
                            <a:gd name="T33" fmla="*/ 2201 h 880"/>
                            <a:gd name="T34" fmla="*/ 1967545 w 940"/>
                            <a:gd name="T35" fmla="*/ 1834 h 880"/>
                            <a:gd name="T36" fmla="*/ 775321 w 940"/>
                            <a:gd name="T37" fmla="*/ 1762 h 880"/>
                            <a:gd name="T38" fmla="*/ 299141 w 940"/>
                            <a:gd name="T39" fmla="*/ 1251 h 880"/>
                            <a:gd name="T40" fmla="*/ 1016217 w 940"/>
                            <a:gd name="T41" fmla="*/ 1139 h 880"/>
                            <a:gd name="T42" fmla="*/ 1244895 w 940"/>
                            <a:gd name="T43" fmla="*/ 1033 h 880"/>
                            <a:gd name="T44" fmla="*/ 1607526 w 940"/>
                            <a:gd name="T45" fmla="*/ 957 h 880"/>
                            <a:gd name="T46" fmla="*/ 1728150 w 940"/>
                            <a:gd name="T47" fmla="*/ 521 h 880"/>
                            <a:gd name="T48" fmla="*/ 2803204 w 940"/>
                            <a:gd name="T49" fmla="*/ 340 h 880"/>
                            <a:gd name="T50" fmla="*/ 2676310 w 940"/>
                            <a:gd name="T51" fmla="*/ 263 h 880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940"/>
                            <a:gd name="T79" fmla="*/ 0 h 880"/>
                            <a:gd name="T80" fmla="*/ 940 w 940"/>
                            <a:gd name="T81" fmla="*/ 880 h 880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940" h="880">
                              <a:moveTo>
                                <a:pt x="270" y="88"/>
                              </a:moveTo>
                              <a:cubicBezTo>
                                <a:pt x="283" y="49"/>
                                <a:pt x="276" y="47"/>
                                <a:pt x="318" y="28"/>
                              </a:cubicBezTo>
                              <a:cubicBezTo>
                                <a:pt x="341" y="18"/>
                                <a:pt x="390" y="4"/>
                                <a:pt x="390" y="4"/>
                              </a:cubicBezTo>
                              <a:cubicBezTo>
                                <a:pt x="502" y="13"/>
                                <a:pt x="539" y="0"/>
                                <a:pt x="618" y="52"/>
                              </a:cubicBezTo>
                              <a:cubicBezTo>
                                <a:pt x="634" y="100"/>
                                <a:pt x="650" y="148"/>
                                <a:pt x="666" y="196"/>
                              </a:cubicBezTo>
                              <a:cubicBezTo>
                                <a:pt x="671" y="210"/>
                                <a:pt x="691" y="211"/>
                                <a:pt x="702" y="220"/>
                              </a:cubicBezTo>
                              <a:cubicBezTo>
                                <a:pt x="715" y="231"/>
                                <a:pt x="723" y="248"/>
                                <a:pt x="738" y="256"/>
                              </a:cubicBezTo>
                              <a:cubicBezTo>
                                <a:pt x="752" y="264"/>
                                <a:pt x="770" y="263"/>
                                <a:pt x="786" y="268"/>
                              </a:cubicBezTo>
                              <a:cubicBezTo>
                                <a:pt x="864" y="291"/>
                                <a:pt x="841" y="281"/>
                                <a:pt x="894" y="316"/>
                              </a:cubicBezTo>
                              <a:cubicBezTo>
                                <a:pt x="902" y="340"/>
                                <a:pt x="910" y="364"/>
                                <a:pt x="918" y="388"/>
                              </a:cubicBezTo>
                              <a:cubicBezTo>
                                <a:pt x="940" y="453"/>
                                <a:pt x="913" y="524"/>
                                <a:pt x="906" y="592"/>
                              </a:cubicBezTo>
                              <a:cubicBezTo>
                                <a:pt x="895" y="698"/>
                                <a:pt x="641" y="696"/>
                                <a:pt x="582" y="700"/>
                              </a:cubicBezTo>
                              <a:cubicBezTo>
                                <a:pt x="514" y="723"/>
                                <a:pt x="505" y="744"/>
                                <a:pt x="462" y="808"/>
                              </a:cubicBezTo>
                              <a:cubicBezTo>
                                <a:pt x="446" y="832"/>
                                <a:pt x="417" y="847"/>
                                <a:pt x="390" y="856"/>
                              </a:cubicBezTo>
                              <a:cubicBezTo>
                                <a:pt x="366" y="864"/>
                                <a:pt x="318" y="880"/>
                                <a:pt x="318" y="880"/>
                              </a:cubicBezTo>
                              <a:cubicBezTo>
                                <a:pt x="251" y="858"/>
                                <a:pt x="256" y="827"/>
                                <a:pt x="234" y="760"/>
                              </a:cubicBezTo>
                              <a:cubicBezTo>
                                <a:pt x="230" y="748"/>
                                <a:pt x="222" y="724"/>
                                <a:pt x="222" y="724"/>
                              </a:cubicBezTo>
                              <a:cubicBezTo>
                                <a:pt x="216" y="684"/>
                                <a:pt x="227" y="633"/>
                                <a:pt x="198" y="604"/>
                              </a:cubicBezTo>
                              <a:cubicBezTo>
                                <a:pt x="169" y="575"/>
                                <a:pt x="118" y="586"/>
                                <a:pt x="78" y="580"/>
                              </a:cubicBezTo>
                              <a:cubicBezTo>
                                <a:pt x="0" y="554"/>
                                <a:pt x="1" y="498"/>
                                <a:pt x="30" y="412"/>
                              </a:cubicBezTo>
                              <a:cubicBezTo>
                                <a:pt x="36" y="395"/>
                                <a:pt x="88" y="381"/>
                                <a:pt x="102" y="376"/>
                              </a:cubicBezTo>
                              <a:cubicBezTo>
                                <a:pt x="110" y="364"/>
                                <a:pt x="116" y="350"/>
                                <a:pt x="126" y="340"/>
                              </a:cubicBezTo>
                              <a:cubicBezTo>
                                <a:pt x="136" y="330"/>
                                <a:pt x="158" y="330"/>
                                <a:pt x="162" y="316"/>
                              </a:cubicBezTo>
                              <a:cubicBezTo>
                                <a:pt x="175" y="270"/>
                                <a:pt x="162" y="219"/>
                                <a:pt x="174" y="172"/>
                              </a:cubicBezTo>
                              <a:cubicBezTo>
                                <a:pt x="185" y="132"/>
                                <a:pt x="282" y="112"/>
                                <a:pt x="282" y="112"/>
                              </a:cubicBezTo>
                              <a:cubicBezTo>
                                <a:pt x="297" y="68"/>
                                <a:pt x="305" y="70"/>
                                <a:pt x="270" y="88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12700" cap="sq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0524" name="Freeform 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49" y="935"/>
                          <a:ext cx="545" cy="363"/>
                        </a:xfrm>
                        <a:custGeom>
                          <a:avLst/>
                          <a:gdLst>
                            <a:gd name="T0" fmla="*/ 765895406 w 406"/>
                            <a:gd name="T1" fmla="*/ 0 h 300"/>
                            <a:gd name="T2" fmla="*/ 1461117032 w 406"/>
                            <a:gd name="T3" fmla="*/ 731031 h 300"/>
                            <a:gd name="T4" fmla="*/ 1625019969 w 406"/>
                            <a:gd name="T5" fmla="*/ 968186 h 300"/>
                            <a:gd name="T6" fmla="*/ 1677756243 w 406"/>
                            <a:gd name="T7" fmla="*/ 1696395 h 300"/>
                            <a:gd name="T8" fmla="*/ 1783999087 w 406"/>
                            <a:gd name="T9" fmla="*/ 2418951 h 300"/>
                            <a:gd name="T10" fmla="*/ 1515812734 w 406"/>
                            <a:gd name="T11" fmla="*/ 6051535 h 300"/>
                            <a:gd name="T12" fmla="*/ 340030394 w 406"/>
                            <a:gd name="T13" fmla="*/ 5081834 h 300"/>
                            <a:gd name="T14" fmla="*/ 178841755 w 406"/>
                            <a:gd name="T15" fmla="*/ 2675505 h 300"/>
                            <a:gd name="T16" fmla="*/ 496898654 w 406"/>
                            <a:gd name="T17" fmla="*/ 1696395 h 300"/>
                            <a:gd name="T18" fmla="*/ 765895406 w 406"/>
                            <a:gd name="T19" fmla="*/ 0 h 30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406"/>
                            <a:gd name="T31" fmla="*/ 0 h 300"/>
                            <a:gd name="T32" fmla="*/ 406 w 406"/>
                            <a:gd name="T33" fmla="*/ 300 h 30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406" h="300">
                              <a:moveTo>
                                <a:pt x="172" y="0"/>
                              </a:moveTo>
                              <a:cubicBezTo>
                                <a:pt x="281" y="16"/>
                                <a:pt x="229" y="3"/>
                                <a:pt x="328" y="36"/>
                              </a:cubicBezTo>
                              <a:cubicBezTo>
                                <a:pt x="340" y="40"/>
                                <a:pt x="364" y="48"/>
                                <a:pt x="364" y="48"/>
                              </a:cubicBezTo>
                              <a:cubicBezTo>
                                <a:pt x="368" y="60"/>
                                <a:pt x="370" y="73"/>
                                <a:pt x="376" y="84"/>
                              </a:cubicBezTo>
                              <a:cubicBezTo>
                                <a:pt x="382" y="97"/>
                                <a:pt x="399" y="106"/>
                                <a:pt x="400" y="120"/>
                              </a:cubicBezTo>
                              <a:cubicBezTo>
                                <a:pt x="406" y="201"/>
                                <a:pt x="402" y="259"/>
                                <a:pt x="340" y="300"/>
                              </a:cubicBezTo>
                              <a:cubicBezTo>
                                <a:pt x="196" y="252"/>
                                <a:pt x="345" y="269"/>
                                <a:pt x="76" y="252"/>
                              </a:cubicBezTo>
                              <a:cubicBezTo>
                                <a:pt x="38" y="227"/>
                                <a:pt x="0" y="184"/>
                                <a:pt x="40" y="132"/>
                              </a:cubicBezTo>
                              <a:cubicBezTo>
                                <a:pt x="58" y="109"/>
                                <a:pt x="112" y="84"/>
                                <a:pt x="112" y="84"/>
                              </a:cubicBezTo>
                              <a:cubicBezTo>
                                <a:pt x="140" y="0"/>
                                <a:pt x="112" y="20"/>
                                <a:pt x="17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0E4E8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20517" name="Group 70"/>
                      <p:cNvGrpSpPr>
                        <a:grpSpLocks/>
                      </p:cNvGrpSpPr>
                      <p:nvPr/>
                    </p:nvGrpSpPr>
                    <p:grpSpPr bwMode="auto">
                      <a:xfrm rot="-2834007">
                        <a:off x="2320" y="2411"/>
                        <a:ext cx="471" cy="330"/>
                        <a:chOff x="1226" y="1001"/>
                        <a:chExt cx="571" cy="513"/>
                      </a:xfrm>
                    </p:grpSpPr>
                    <p:sp>
                      <p:nvSpPr>
                        <p:cNvPr id="20518" name="Rectangle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8" y="1384"/>
                          <a:ext cx="29" cy="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0" tIns="0" rIns="0" bIns="0">
                          <a:spAutoFit/>
                        </a:bodyPr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pt-BR" altLang="pt-BR" sz="12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rPr>
                            <a:t> </a:t>
                          </a:r>
                          <a:endParaRPr lang="pt-BR" altLang="pt-BR" sz="2200" b="1">
                            <a:latin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20519" name="Freeform 72"/>
                        <p:cNvSpPr>
                          <a:spLocks/>
                        </p:cNvSpPr>
                        <p:nvPr/>
                      </p:nvSpPr>
                      <p:spPr bwMode="auto">
                        <a:xfrm rot="-515581">
                          <a:off x="1440" y="1095"/>
                          <a:ext cx="266" cy="325"/>
                        </a:xfrm>
                        <a:custGeom>
                          <a:avLst/>
                          <a:gdLst>
                            <a:gd name="T0" fmla="*/ 0 w 895"/>
                            <a:gd name="T1" fmla="*/ 0 h 684"/>
                            <a:gd name="T2" fmla="*/ 0 w 895"/>
                            <a:gd name="T3" fmla="*/ 0 h 684"/>
                            <a:gd name="T4" fmla="*/ 0 w 895"/>
                            <a:gd name="T5" fmla="*/ 0 h 684"/>
                            <a:gd name="T6" fmla="*/ 0 w 895"/>
                            <a:gd name="T7" fmla="*/ 0 h 684"/>
                            <a:gd name="T8" fmla="*/ 0 w 895"/>
                            <a:gd name="T9" fmla="*/ 0 h 684"/>
                            <a:gd name="T10" fmla="*/ 0 w 895"/>
                            <a:gd name="T11" fmla="*/ 0 h 684"/>
                            <a:gd name="T12" fmla="*/ 0 w 895"/>
                            <a:gd name="T13" fmla="*/ 0 h 684"/>
                            <a:gd name="T14" fmla="*/ 0 w 895"/>
                            <a:gd name="T15" fmla="*/ 0 h 684"/>
                            <a:gd name="T16" fmla="*/ 0 w 895"/>
                            <a:gd name="T17" fmla="*/ 0 h 684"/>
                            <a:gd name="T18" fmla="*/ 0 w 895"/>
                            <a:gd name="T19" fmla="*/ 0 h 684"/>
                            <a:gd name="T20" fmla="*/ 0 w 895"/>
                            <a:gd name="T21" fmla="*/ 0 h 684"/>
                            <a:gd name="T22" fmla="*/ 0 w 895"/>
                            <a:gd name="T23" fmla="*/ 0 h 684"/>
                            <a:gd name="T24" fmla="*/ 0 w 895"/>
                            <a:gd name="T25" fmla="*/ 0 h 684"/>
                            <a:gd name="T26" fmla="*/ 0 w 895"/>
                            <a:gd name="T27" fmla="*/ 0 h 684"/>
                            <a:gd name="T28" fmla="*/ 0 w 895"/>
                            <a:gd name="T29" fmla="*/ 0 h 684"/>
                            <a:gd name="T30" fmla="*/ 0 w 895"/>
                            <a:gd name="T31" fmla="*/ 0 h 684"/>
                            <a:gd name="T32" fmla="*/ 0 w 895"/>
                            <a:gd name="T33" fmla="*/ 0 h 684"/>
                            <a:gd name="T34" fmla="*/ 0 w 895"/>
                            <a:gd name="T35" fmla="*/ 0 h 684"/>
                            <a:gd name="T36" fmla="*/ 0 w 895"/>
                            <a:gd name="T37" fmla="*/ 0 h 684"/>
                            <a:gd name="T38" fmla="*/ 0 w 895"/>
                            <a:gd name="T39" fmla="*/ 0 h 684"/>
                            <a:gd name="T40" fmla="*/ 0 w 895"/>
                            <a:gd name="T41" fmla="*/ 0 h 684"/>
                            <a:gd name="T42" fmla="*/ 0 w 895"/>
                            <a:gd name="T43" fmla="*/ 0 h 684"/>
                            <a:gd name="T44" fmla="*/ 0 w 895"/>
                            <a:gd name="T45" fmla="*/ 0 h 684"/>
                            <a:gd name="T46" fmla="*/ 0 w 895"/>
                            <a:gd name="T47" fmla="*/ 0 h 684"/>
                            <a:gd name="T48" fmla="*/ 0 w 895"/>
                            <a:gd name="T49" fmla="*/ 0 h 684"/>
                            <a:gd name="T50" fmla="*/ 0 w 895"/>
                            <a:gd name="T51" fmla="*/ 0 h 684"/>
                            <a:gd name="T52" fmla="*/ 0 w 895"/>
                            <a:gd name="T53" fmla="*/ 0 h 684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w 895"/>
                            <a:gd name="T82" fmla="*/ 0 h 684"/>
                            <a:gd name="T83" fmla="*/ 895 w 895"/>
                            <a:gd name="T84" fmla="*/ 684 h 684"/>
                          </a:gdLst>
                          <a:ahLst/>
                          <a:cxnLst>
                            <a:cxn ang="T54">
                              <a:pos x="T0" y="T1"/>
                            </a:cxn>
                            <a:cxn ang="T55">
                              <a:pos x="T2" y="T3"/>
                            </a:cxn>
                            <a:cxn ang="T56">
                              <a:pos x="T4" y="T5"/>
                            </a:cxn>
                            <a:cxn ang="T57">
                              <a:pos x="T6" y="T7"/>
                            </a:cxn>
                            <a:cxn ang="T58">
                              <a:pos x="T8" y="T9"/>
                            </a:cxn>
                            <a:cxn ang="T59">
                              <a:pos x="T10" y="T11"/>
                            </a:cxn>
                            <a:cxn ang="T60">
                              <a:pos x="T12" y="T13"/>
                            </a:cxn>
                            <a:cxn ang="T61">
                              <a:pos x="T14" y="T15"/>
                            </a:cxn>
                            <a:cxn ang="T62">
                              <a:pos x="T16" y="T17"/>
                            </a:cxn>
                            <a:cxn ang="T63">
                              <a:pos x="T18" y="T19"/>
                            </a:cxn>
                            <a:cxn ang="T64">
                              <a:pos x="T20" y="T21"/>
                            </a:cxn>
                            <a:cxn ang="T65">
                              <a:pos x="T22" y="T23"/>
                            </a:cxn>
                            <a:cxn ang="T66">
                              <a:pos x="T24" y="T25"/>
                            </a:cxn>
                            <a:cxn ang="T67">
                              <a:pos x="T26" y="T27"/>
                            </a:cxn>
                            <a:cxn ang="T68">
                              <a:pos x="T28" y="T29"/>
                            </a:cxn>
                            <a:cxn ang="T69">
                              <a:pos x="T30" y="T31"/>
                            </a:cxn>
                            <a:cxn ang="T70">
                              <a:pos x="T32" y="T33"/>
                            </a:cxn>
                            <a:cxn ang="T71">
                              <a:pos x="T34" y="T35"/>
                            </a:cxn>
                            <a:cxn ang="T72">
                              <a:pos x="T36" y="T37"/>
                            </a:cxn>
                            <a:cxn ang="T73">
                              <a:pos x="T38" y="T39"/>
                            </a:cxn>
                            <a:cxn ang="T74">
                              <a:pos x="T40" y="T41"/>
                            </a:cxn>
                            <a:cxn ang="T75">
                              <a:pos x="T42" y="T43"/>
                            </a:cxn>
                            <a:cxn ang="T76">
                              <a:pos x="T44" y="T45"/>
                            </a:cxn>
                            <a:cxn ang="T77">
                              <a:pos x="T46" y="T47"/>
                            </a:cxn>
                            <a:cxn ang="T78">
                              <a:pos x="T48" y="T49"/>
                            </a:cxn>
                            <a:cxn ang="T79">
                              <a:pos x="T50" y="T51"/>
                            </a:cxn>
                            <a:cxn ang="T80">
                              <a:pos x="T52" y="T53"/>
                            </a:cxn>
                          </a:cxnLst>
                          <a:rect l="T81" t="T82" r="T83" b="T84"/>
                          <a:pathLst>
                            <a:path w="895" h="684">
                              <a:moveTo>
                                <a:pt x="0" y="72"/>
                              </a:moveTo>
                              <a:cubicBezTo>
                                <a:pt x="28" y="76"/>
                                <a:pt x="57" y="76"/>
                                <a:pt x="84" y="84"/>
                              </a:cubicBezTo>
                              <a:cubicBezTo>
                                <a:pt x="146" y="103"/>
                                <a:pt x="117" y="151"/>
                                <a:pt x="144" y="192"/>
                              </a:cubicBezTo>
                              <a:cubicBezTo>
                                <a:pt x="152" y="204"/>
                                <a:pt x="168" y="208"/>
                                <a:pt x="180" y="216"/>
                              </a:cubicBezTo>
                              <a:cubicBezTo>
                                <a:pt x="198" y="269"/>
                                <a:pt x="254" y="305"/>
                                <a:pt x="300" y="336"/>
                              </a:cubicBezTo>
                              <a:cubicBezTo>
                                <a:pt x="338" y="393"/>
                                <a:pt x="402" y="446"/>
                                <a:pt x="468" y="468"/>
                              </a:cubicBezTo>
                              <a:cubicBezTo>
                                <a:pt x="476" y="480"/>
                                <a:pt x="480" y="496"/>
                                <a:pt x="492" y="504"/>
                              </a:cubicBezTo>
                              <a:cubicBezTo>
                                <a:pt x="513" y="517"/>
                                <a:pt x="543" y="514"/>
                                <a:pt x="564" y="528"/>
                              </a:cubicBezTo>
                              <a:cubicBezTo>
                                <a:pt x="621" y="566"/>
                                <a:pt x="586" y="547"/>
                                <a:pt x="672" y="576"/>
                              </a:cubicBezTo>
                              <a:cubicBezTo>
                                <a:pt x="699" y="585"/>
                                <a:pt x="720" y="608"/>
                                <a:pt x="744" y="624"/>
                              </a:cubicBezTo>
                              <a:cubicBezTo>
                                <a:pt x="765" y="638"/>
                                <a:pt x="795" y="634"/>
                                <a:pt x="816" y="648"/>
                              </a:cubicBezTo>
                              <a:cubicBezTo>
                                <a:pt x="863" y="679"/>
                                <a:pt x="838" y="667"/>
                                <a:pt x="888" y="684"/>
                              </a:cubicBezTo>
                              <a:cubicBezTo>
                                <a:pt x="884" y="644"/>
                                <a:pt x="889" y="602"/>
                                <a:pt x="876" y="564"/>
                              </a:cubicBezTo>
                              <a:cubicBezTo>
                                <a:pt x="871" y="550"/>
                                <a:pt x="849" y="551"/>
                                <a:pt x="840" y="540"/>
                              </a:cubicBezTo>
                              <a:cubicBezTo>
                                <a:pt x="774" y="457"/>
                                <a:pt x="895" y="549"/>
                                <a:pt x="792" y="480"/>
                              </a:cubicBezTo>
                              <a:cubicBezTo>
                                <a:pt x="770" y="414"/>
                                <a:pt x="723" y="358"/>
                                <a:pt x="684" y="300"/>
                              </a:cubicBezTo>
                              <a:cubicBezTo>
                                <a:pt x="677" y="289"/>
                                <a:pt x="681" y="273"/>
                                <a:pt x="672" y="264"/>
                              </a:cubicBezTo>
                              <a:cubicBezTo>
                                <a:pt x="663" y="255"/>
                                <a:pt x="648" y="256"/>
                                <a:pt x="636" y="252"/>
                              </a:cubicBezTo>
                              <a:cubicBezTo>
                                <a:pt x="632" y="240"/>
                                <a:pt x="633" y="225"/>
                                <a:pt x="624" y="216"/>
                              </a:cubicBezTo>
                              <a:cubicBezTo>
                                <a:pt x="611" y="203"/>
                                <a:pt x="591" y="201"/>
                                <a:pt x="576" y="192"/>
                              </a:cubicBezTo>
                              <a:cubicBezTo>
                                <a:pt x="494" y="141"/>
                                <a:pt x="564" y="165"/>
                                <a:pt x="480" y="144"/>
                              </a:cubicBezTo>
                              <a:cubicBezTo>
                                <a:pt x="365" y="29"/>
                                <a:pt x="512" y="165"/>
                                <a:pt x="408" y="96"/>
                              </a:cubicBezTo>
                              <a:cubicBezTo>
                                <a:pt x="394" y="87"/>
                                <a:pt x="386" y="69"/>
                                <a:pt x="372" y="60"/>
                              </a:cubicBezTo>
                              <a:cubicBezTo>
                                <a:pt x="361" y="53"/>
                                <a:pt x="347" y="54"/>
                                <a:pt x="336" y="48"/>
                              </a:cubicBezTo>
                              <a:cubicBezTo>
                                <a:pt x="265" y="12"/>
                                <a:pt x="272" y="13"/>
                                <a:pt x="180" y="0"/>
                              </a:cubicBezTo>
                              <a:cubicBezTo>
                                <a:pt x="148" y="11"/>
                                <a:pt x="101" y="14"/>
                                <a:pt x="72" y="24"/>
                              </a:cubicBezTo>
                              <a:cubicBezTo>
                                <a:pt x="45" y="33"/>
                                <a:pt x="24" y="56"/>
                                <a:pt x="0" y="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9900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10800000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0520" name="Freeform 73"/>
                        <p:cNvSpPr>
                          <a:spLocks/>
                        </p:cNvSpPr>
                        <p:nvPr/>
                      </p:nvSpPr>
                      <p:spPr bwMode="auto">
                        <a:xfrm rot="-515581">
                          <a:off x="1226" y="1001"/>
                          <a:ext cx="199" cy="194"/>
                        </a:xfrm>
                        <a:custGeom>
                          <a:avLst/>
                          <a:gdLst>
                            <a:gd name="T0" fmla="*/ 0 w 672"/>
                            <a:gd name="T1" fmla="*/ 0 h 408"/>
                            <a:gd name="T2" fmla="*/ 0 w 672"/>
                            <a:gd name="T3" fmla="*/ 0 h 408"/>
                            <a:gd name="T4" fmla="*/ 0 w 672"/>
                            <a:gd name="T5" fmla="*/ 0 h 408"/>
                            <a:gd name="T6" fmla="*/ 0 w 672"/>
                            <a:gd name="T7" fmla="*/ 0 h 408"/>
                            <a:gd name="T8" fmla="*/ 0 w 672"/>
                            <a:gd name="T9" fmla="*/ 0 h 408"/>
                            <a:gd name="T10" fmla="*/ 0 w 672"/>
                            <a:gd name="T11" fmla="*/ 0 h 408"/>
                            <a:gd name="T12" fmla="*/ 0 w 672"/>
                            <a:gd name="T13" fmla="*/ 0 h 408"/>
                            <a:gd name="T14" fmla="*/ 0 w 672"/>
                            <a:gd name="T15" fmla="*/ 0 h 408"/>
                            <a:gd name="T16" fmla="*/ 0 w 672"/>
                            <a:gd name="T17" fmla="*/ 0 h 408"/>
                            <a:gd name="T18" fmla="*/ 0 w 672"/>
                            <a:gd name="T19" fmla="*/ 0 h 408"/>
                            <a:gd name="T20" fmla="*/ 0 w 672"/>
                            <a:gd name="T21" fmla="*/ 0 h 408"/>
                            <a:gd name="T22" fmla="*/ 0 w 672"/>
                            <a:gd name="T23" fmla="*/ 0 h 408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672"/>
                            <a:gd name="T37" fmla="*/ 0 h 408"/>
                            <a:gd name="T38" fmla="*/ 672 w 672"/>
                            <a:gd name="T39" fmla="*/ 408 h 408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672" h="408">
                              <a:moveTo>
                                <a:pt x="672" y="348"/>
                              </a:moveTo>
                              <a:cubicBezTo>
                                <a:pt x="612" y="368"/>
                                <a:pt x="636" y="388"/>
                                <a:pt x="576" y="408"/>
                              </a:cubicBezTo>
                              <a:cubicBezTo>
                                <a:pt x="544" y="404"/>
                                <a:pt x="510" y="407"/>
                                <a:pt x="480" y="396"/>
                              </a:cubicBezTo>
                              <a:cubicBezTo>
                                <a:pt x="439" y="381"/>
                                <a:pt x="430" y="318"/>
                                <a:pt x="420" y="288"/>
                              </a:cubicBezTo>
                              <a:cubicBezTo>
                                <a:pt x="415" y="274"/>
                                <a:pt x="402" y="265"/>
                                <a:pt x="396" y="252"/>
                              </a:cubicBezTo>
                              <a:cubicBezTo>
                                <a:pt x="383" y="224"/>
                                <a:pt x="372" y="132"/>
                                <a:pt x="336" y="108"/>
                              </a:cubicBezTo>
                              <a:cubicBezTo>
                                <a:pt x="322" y="99"/>
                                <a:pt x="304" y="100"/>
                                <a:pt x="288" y="96"/>
                              </a:cubicBezTo>
                              <a:cubicBezTo>
                                <a:pt x="264" y="100"/>
                                <a:pt x="239" y="100"/>
                                <a:pt x="216" y="108"/>
                              </a:cubicBezTo>
                              <a:cubicBezTo>
                                <a:pt x="191" y="116"/>
                                <a:pt x="169" y="136"/>
                                <a:pt x="144" y="144"/>
                              </a:cubicBezTo>
                              <a:cubicBezTo>
                                <a:pt x="120" y="140"/>
                                <a:pt x="92" y="146"/>
                                <a:pt x="72" y="132"/>
                              </a:cubicBezTo>
                              <a:cubicBezTo>
                                <a:pt x="30" y="102"/>
                                <a:pt x="21" y="42"/>
                                <a:pt x="0" y="0"/>
                              </a:cubicBezTo>
                              <a:lnTo>
                                <a:pt x="61" y="66"/>
                              </a:lnTo>
                            </a:path>
                          </a:pathLst>
                        </a:custGeom>
                        <a:noFill/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0521" name="Oval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845038">
                          <a:off x="1573" y="1199"/>
                          <a:ext cx="40" cy="8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vert="eaVert"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pt-BR" sz="24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0522" name="Oval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1" y="1117"/>
                          <a:ext cx="45" cy="45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vert="eaVert"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pt-BR" sz="24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508" name="Group 76"/>
                    <p:cNvGrpSpPr>
                      <a:grpSpLocks/>
                    </p:cNvGrpSpPr>
                    <p:nvPr/>
                  </p:nvGrpSpPr>
                  <p:grpSpPr bwMode="auto">
                    <a:xfrm rot="-2061761">
                      <a:off x="3825" y="2302"/>
                      <a:ext cx="371" cy="385"/>
                      <a:chOff x="1226" y="1001"/>
                      <a:chExt cx="516" cy="523"/>
                    </a:xfrm>
                  </p:grpSpPr>
                  <p:sp>
                    <p:nvSpPr>
                      <p:cNvPr id="20509" name="Rectangl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3" y="1408"/>
                        <a:ext cx="19" cy="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pt-BR" altLang="pt-BR" sz="1200">
                            <a:solidFill>
                              <a:srgbClr val="000000"/>
                            </a:solidFill>
                            <a:latin typeface="Times New Roman" pitchFamily="18" charset="0"/>
                          </a:rPr>
                          <a:t> </a:t>
                        </a:r>
                        <a:endParaRPr lang="pt-BR" altLang="pt-BR" sz="22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0510" name="Freeform 78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440" y="1095"/>
                        <a:ext cx="266" cy="325"/>
                      </a:xfrm>
                      <a:custGeom>
                        <a:avLst/>
                        <a:gdLst>
                          <a:gd name="T0" fmla="*/ 0 w 895"/>
                          <a:gd name="T1" fmla="*/ 0 h 684"/>
                          <a:gd name="T2" fmla="*/ 0 w 895"/>
                          <a:gd name="T3" fmla="*/ 0 h 684"/>
                          <a:gd name="T4" fmla="*/ 0 w 895"/>
                          <a:gd name="T5" fmla="*/ 0 h 684"/>
                          <a:gd name="T6" fmla="*/ 0 w 895"/>
                          <a:gd name="T7" fmla="*/ 0 h 684"/>
                          <a:gd name="T8" fmla="*/ 0 w 895"/>
                          <a:gd name="T9" fmla="*/ 0 h 684"/>
                          <a:gd name="T10" fmla="*/ 0 w 895"/>
                          <a:gd name="T11" fmla="*/ 0 h 684"/>
                          <a:gd name="T12" fmla="*/ 0 w 895"/>
                          <a:gd name="T13" fmla="*/ 0 h 684"/>
                          <a:gd name="T14" fmla="*/ 0 w 895"/>
                          <a:gd name="T15" fmla="*/ 0 h 684"/>
                          <a:gd name="T16" fmla="*/ 0 w 895"/>
                          <a:gd name="T17" fmla="*/ 0 h 684"/>
                          <a:gd name="T18" fmla="*/ 0 w 895"/>
                          <a:gd name="T19" fmla="*/ 0 h 684"/>
                          <a:gd name="T20" fmla="*/ 0 w 895"/>
                          <a:gd name="T21" fmla="*/ 0 h 684"/>
                          <a:gd name="T22" fmla="*/ 0 w 895"/>
                          <a:gd name="T23" fmla="*/ 0 h 684"/>
                          <a:gd name="T24" fmla="*/ 0 w 895"/>
                          <a:gd name="T25" fmla="*/ 0 h 684"/>
                          <a:gd name="T26" fmla="*/ 0 w 895"/>
                          <a:gd name="T27" fmla="*/ 0 h 684"/>
                          <a:gd name="T28" fmla="*/ 0 w 895"/>
                          <a:gd name="T29" fmla="*/ 0 h 684"/>
                          <a:gd name="T30" fmla="*/ 0 w 895"/>
                          <a:gd name="T31" fmla="*/ 0 h 684"/>
                          <a:gd name="T32" fmla="*/ 0 w 895"/>
                          <a:gd name="T33" fmla="*/ 0 h 684"/>
                          <a:gd name="T34" fmla="*/ 0 w 895"/>
                          <a:gd name="T35" fmla="*/ 0 h 684"/>
                          <a:gd name="T36" fmla="*/ 0 w 895"/>
                          <a:gd name="T37" fmla="*/ 0 h 684"/>
                          <a:gd name="T38" fmla="*/ 0 w 895"/>
                          <a:gd name="T39" fmla="*/ 0 h 684"/>
                          <a:gd name="T40" fmla="*/ 0 w 895"/>
                          <a:gd name="T41" fmla="*/ 0 h 684"/>
                          <a:gd name="T42" fmla="*/ 0 w 895"/>
                          <a:gd name="T43" fmla="*/ 0 h 684"/>
                          <a:gd name="T44" fmla="*/ 0 w 895"/>
                          <a:gd name="T45" fmla="*/ 0 h 684"/>
                          <a:gd name="T46" fmla="*/ 0 w 895"/>
                          <a:gd name="T47" fmla="*/ 0 h 684"/>
                          <a:gd name="T48" fmla="*/ 0 w 895"/>
                          <a:gd name="T49" fmla="*/ 0 h 684"/>
                          <a:gd name="T50" fmla="*/ 0 w 895"/>
                          <a:gd name="T51" fmla="*/ 0 h 684"/>
                          <a:gd name="T52" fmla="*/ 0 w 895"/>
                          <a:gd name="T53" fmla="*/ 0 h 684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895"/>
                          <a:gd name="T82" fmla="*/ 0 h 684"/>
                          <a:gd name="T83" fmla="*/ 895 w 895"/>
                          <a:gd name="T84" fmla="*/ 684 h 684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895" h="684">
                            <a:moveTo>
                              <a:pt x="0" y="72"/>
                            </a:moveTo>
                            <a:cubicBezTo>
                              <a:pt x="28" y="76"/>
                              <a:pt x="57" y="76"/>
                              <a:pt x="84" y="84"/>
                            </a:cubicBezTo>
                            <a:cubicBezTo>
                              <a:pt x="146" y="103"/>
                              <a:pt x="117" y="151"/>
                              <a:pt x="144" y="192"/>
                            </a:cubicBezTo>
                            <a:cubicBezTo>
                              <a:pt x="152" y="204"/>
                              <a:pt x="168" y="208"/>
                              <a:pt x="180" y="216"/>
                            </a:cubicBezTo>
                            <a:cubicBezTo>
                              <a:pt x="198" y="269"/>
                              <a:pt x="254" y="305"/>
                              <a:pt x="300" y="336"/>
                            </a:cubicBezTo>
                            <a:cubicBezTo>
                              <a:pt x="338" y="393"/>
                              <a:pt x="402" y="446"/>
                              <a:pt x="468" y="468"/>
                            </a:cubicBezTo>
                            <a:cubicBezTo>
                              <a:pt x="476" y="480"/>
                              <a:pt x="480" y="496"/>
                              <a:pt x="492" y="504"/>
                            </a:cubicBezTo>
                            <a:cubicBezTo>
                              <a:pt x="513" y="517"/>
                              <a:pt x="543" y="514"/>
                              <a:pt x="564" y="528"/>
                            </a:cubicBezTo>
                            <a:cubicBezTo>
                              <a:pt x="621" y="566"/>
                              <a:pt x="586" y="547"/>
                              <a:pt x="672" y="576"/>
                            </a:cubicBezTo>
                            <a:cubicBezTo>
                              <a:pt x="699" y="585"/>
                              <a:pt x="720" y="608"/>
                              <a:pt x="744" y="624"/>
                            </a:cubicBezTo>
                            <a:cubicBezTo>
                              <a:pt x="765" y="638"/>
                              <a:pt x="795" y="634"/>
                              <a:pt x="816" y="648"/>
                            </a:cubicBezTo>
                            <a:cubicBezTo>
                              <a:pt x="863" y="679"/>
                              <a:pt x="838" y="667"/>
                              <a:pt x="888" y="684"/>
                            </a:cubicBezTo>
                            <a:cubicBezTo>
                              <a:pt x="884" y="644"/>
                              <a:pt x="889" y="602"/>
                              <a:pt x="876" y="564"/>
                            </a:cubicBezTo>
                            <a:cubicBezTo>
                              <a:pt x="871" y="550"/>
                              <a:pt x="849" y="551"/>
                              <a:pt x="840" y="540"/>
                            </a:cubicBezTo>
                            <a:cubicBezTo>
                              <a:pt x="774" y="457"/>
                              <a:pt x="895" y="549"/>
                              <a:pt x="792" y="480"/>
                            </a:cubicBezTo>
                            <a:cubicBezTo>
                              <a:pt x="770" y="414"/>
                              <a:pt x="723" y="358"/>
                              <a:pt x="684" y="300"/>
                            </a:cubicBezTo>
                            <a:cubicBezTo>
                              <a:pt x="677" y="289"/>
                              <a:pt x="681" y="273"/>
                              <a:pt x="672" y="264"/>
                            </a:cubicBezTo>
                            <a:cubicBezTo>
                              <a:pt x="663" y="255"/>
                              <a:pt x="648" y="256"/>
                              <a:pt x="636" y="252"/>
                            </a:cubicBezTo>
                            <a:cubicBezTo>
                              <a:pt x="632" y="240"/>
                              <a:pt x="633" y="225"/>
                              <a:pt x="624" y="216"/>
                            </a:cubicBezTo>
                            <a:cubicBezTo>
                              <a:pt x="611" y="203"/>
                              <a:pt x="591" y="201"/>
                              <a:pt x="576" y="192"/>
                            </a:cubicBezTo>
                            <a:cubicBezTo>
                              <a:pt x="494" y="141"/>
                              <a:pt x="564" y="165"/>
                              <a:pt x="480" y="144"/>
                            </a:cubicBezTo>
                            <a:cubicBezTo>
                              <a:pt x="365" y="29"/>
                              <a:pt x="512" y="165"/>
                              <a:pt x="408" y="96"/>
                            </a:cubicBezTo>
                            <a:cubicBezTo>
                              <a:pt x="394" y="87"/>
                              <a:pt x="386" y="69"/>
                              <a:pt x="372" y="60"/>
                            </a:cubicBezTo>
                            <a:cubicBezTo>
                              <a:pt x="361" y="53"/>
                              <a:pt x="347" y="54"/>
                              <a:pt x="336" y="48"/>
                            </a:cubicBezTo>
                            <a:cubicBezTo>
                              <a:pt x="265" y="12"/>
                              <a:pt x="272" y="13"/>
                              <a:pt x="180" y="0"/>
                            </a:cubicBezTo>
                            <a:cubicBezTo>
                              <a:pt x="148" y="11"/>
                              <a:pt x="101" y="14"/>
                              <a:pt x="72" y="24"/>
                            </a:cubicBezTo>
                            <a:cubicBezTo>
                              <a:pt x="45" y="33"/>
                              <a:pt x="24" y="56"/>
                              <a:pt x="0" y="72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11" name="Freeform 79"/>
                      <p:cNvSpPr>
                        <a:spLocks/>
                      </p:cNvSpPr>
                      <p:nvPr/>
                    </p:nvSpPr>
                    <p:spPr bwMode="auto">
                      <a:xfrm rot="-515581">
                        <a:off x="1226" y="1001"/>
                        <a:ext cx="199" cy="194"/>
                      </a:xfrm>
                      <a:custGeom>
                        <a:avLst/>
                        <a:gdLst>
                          <a:gd name="T0" fmla="*/ 0 w 672"/>
                          <a:gd name="T1" fmla="*/ 0 h 408"/>
                          <a:gd name="T2" fmla="*/ 0 w 672"/>
                          <a:gd name="T3" fmla="*/ 0 h 408"/>
                          <a:gd name="T4" fmla="*/ 0 w 672"/>
                          <a:gd name="T5" fmla="*/ 0 h 408"/>
                          <a:gd name="T6" fmla="*/ 0 w 672"/>
                          <a:gd name="T7" fmla="*/ 0 h 408"/>
                          <a:gd name="T8" fmla="*/ 0 w 672"/>
                          <a:gd name="T9" fmla="*/ 0 h 408"/>
                          <a:gd name="T10" fmla="*/ 0 w 672"/>
                          <a:gd name="T11" fmla="*/ 0 h 408"/>
                          <a:gd name="T12" fmla="*/ 0 w 672"/>
                          <a:gd name="T13" fmla="*/ 0 h 408"/>
                          <a:gd name="T14" fmla="*/ 0 w 672"/>
                          <a:gd name="T15" fmla="*/ 0 h 408"/>
                          <a:gd name="T16" fmla="*/ 0 w 672"/>
                          <a:gd name="T17" fmla="*/ 0 h 408"/>
                          <a:gd name="T18" fmla="*/ 0 w 672"/>
                          <a:gd name="T19" fmla="*/ 0 h 408"/>
                          <a:gd name="T20" fmla="*/ 0 w 672"/>
                          <a:gd name="T21" fmla="*/ 0 h 408"/>
                          <a:gd name="T22" fmla="*/ 0 w 672"/>
                          <a:gd name="T23" fmla="*/ 0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72"/>
                          <a:gd name="T37" fmla="*/ 0 h 408"/>
                          <a:gd name="T38" fmla="*/ 672 w 672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72" h="408">
                            <a:moveTo>
                              <a:pt x="672" y="348"/>
                            </a:moveTo>
                            <a:cubicBezTo>
                              <a:pt x="612" y="368"/>
                              <a:pt x="636" y="388"/>
                              <a:pt x="576" y="408"/>
                            </a:cubicBezTo>
                            <a:cubicBezTo>
                              <a:pt x="544" y="404"/>
                              <a:pt x="510" y="407"/>
                              <a:pt x="480" y="396"/>
                            </a:cubicBezTo>
                            <a:cubicBezTo>
                              <a:pt x="439" y="381"/>
                              <a:pt x="430" y="318"/>
                              <a:pt x="420" y="288"/>
                            </a:cubicBezTo>
                            <a:cubicBezTo>
                              <a:pt x="415" y="274"/>
                              <a:pt x="402" y="265"/>
                              <a:pt x="396" y="252"/>
                            </a:cubicBezTo>
                            <a:cubicBezTo>
                              <a:pt x="383" y="224"/>
                              <a:pt x="372" y="132"/>
                              <a:pt x="336" y="108"/>
                            </a:cubicBezTo>
                            <a:cubicBezTo>
                              <a:pt x="322" y="99"/>
                              <a:pt x="304" y="100"/>
                              <a:pt x="288" y="96"/>
                            </a:cubicBezTo>
                            <a:cubicBezTo>
                              <a:pt x="264" y="100"/>
                              <a:pt x="239" y="100"/>
                              <a:pt x="216" y="108"/>
                            </a:cubicBezTo>
                            <a:cubicBezTo>
                              <a:pt x="191" y="116"/>
                              <a:pt x="169" y="136"/>
                              <a:pt x="144" y="144"/>
                            </a:cubicBezTo>
                            <a:cubicBezTo>
                              <a:pt x="120" y="140"/>
                              <a:pt x="92" y="146"/>
                              <a:pt x="72" y="132"/>
                            </a:cubicBezTo>
                            <a:cubicBezTo>
                              <a:pt x="30" y="102"/>
                              <a:pt x="21" y="42"/>
                              <a:pt x="0" y="0"/>
                            </a:cubicBezTo>
                            <a:lnTo>
                              <a:pt x="61" y="66"/>
                            </a:lnTo>
                          </a:path>
                        </a:pathLst>
                      </a:cu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0512" name="Oval 80"/>
                      <p:cNvSpPr>
                        <a:spLocks noChangeArrowheads="1"/>
                      </p:cNvSpPr>
                      <p:nvPr/>
                    </p:nvSpPr>
                    <p:spPr bwMode="auto">
                      <a:xfrm rot="-2845038">
                        <a:off x="1573" y="1199"/>
                        <a:ext cx="40" cy="8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vert="eaVert"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0513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1" y="1117"/>
                        <a:ext cx="45" cy="4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pt-BR" sz="2400">
                          <a:latin typeface="Times New Roman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40" name="Rectangle 31"/>
              <p:cNvSpPr>
                <a:spLocks noChangeArrowheads="1"/>
              </p:cNvSpPr>
              <p:nvPr/>
            </p:nvSpPr>
            <p:spPr bwMode="auto">
              <a:xfrm>
                <a:off x="179388" y="2925026"/>
                <a:ext cx="2591796" cy="70235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fontAlgn="t">
                  <a:spcBef>
                    <a:spcPct val="50000"/>
                  </a:spcBef>
                  <a:defRPr/>
                </a:pPr>
                <a:r>
                  <a:rPr lang="pt-BR" sz="1600" b="1" dirty="0" err="1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Macrophage</a:t>
                </a:r>
                <a:r>
                  <a:rPr lang="pt-BR" sz="1600" b="1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pt-BR" sz="1600" b="1" dirty="0" err="1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cell</a:t>
                </a:r>
                <a:r>
                  <a:rPr lang="pt-BR" sz="1600" b="1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pt-BR" sz="1600" b="1" dirty="0" err="1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line</a:t>
                </a:r>
                <a:r>
                  <a:rPr lang="pt-BR" sz="1600" b="1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pt-BR" sz="1600" b="1" dirty="0" err="1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from</a:t>
                </a:r>
                <a:r>
                  <a:rPr lang="pt-BR" sz="1600" b="1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BALB/c</a:t>
                </a:r>
              </a:p>
            </p:txBody>
          </p:sp>
        </p:grpSp>
        <p:pic>
          <p:nvPicPr>
            <p:cNvPr id="20495" name="Picture 43" descr="rna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420888"/>
              <a:ext cx="1540424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7" name="Conector de seta reta 136"/>
            <p:cNvCxnSpPr/>
            <p:nvPr/>
          </p:nvCxnSpPr>
          <p:spPr>
            <a:xfrm flipH="1">
              <a:off x="5940630" y="3358057"/>
              <a:ext cx="431870" cy="3604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4" name="Text Box 49"/>
            <p:cNvSpPr txBox="1">
              <a:spLocks noChangeArrowheads="1"/>
            </p:cNvSpPr>
            <p:nvPr/>
          </p:nvSpPr>
          <p:spPr bwMode="auto">
            <a:xfrm>
              <a:off x="7092462" y="3204381"/>
              <a:ext cx="11525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dirty="0" err="1">
                  <a:latin typeface="Arial" pitchFamily="34" charset="0"/>
                </a:rPr>
                <a:t>siRNA</a:t>
              </a:r>
              <a:endParaRPr lang="pt-BR" altLang="pt-BR" sz="1800" dirty="0">
                <a:latin typeface="Arial" pitchFamily="34" charset="0"/>
              </a:endParaRPr>
            </a:p>
          </p:txBody>
        </p:sp>
      </p:grpSp>
      <p:sp>
        <p:nvSpPr>
          <p:cNvPr id="20489" name="Oval 135"/>
          <p:cNvSpPr>
            <a:spLocks noChangeArrowheads="1"/>
          </p:cNvSpPr>
          <p:nvPr/>
        </p:nvSpPr>
        <p:spPr bwMode="auto">
          <a:xfrm>
            <a:off x="4140200" y="4660900"/>
            <a:ext cx="215900" cy="15081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2200">
              <a:latin typeface="Times New Roman" pitchFamily="18" charset="0"/>
            </a:endParaRPr>
          </a:p>
        </p:txBody>
      </p:sp>
      <p:sp>
        <p:nvSpPr>
          <p:cNvPr id="20490" name="Oval 135"/>
          <p:cNvSpPr>
            <a:spLocks noChangeArrowheads="1"/>
          </p:cNvSpPr>
          <p:nvPr/>
        </p:nvSpPr>
        <p:spPr bwMode="auto">
          <a:xfrm>
            <a:off x="4652963" y="3933825"/>
            <a:ext cx="215900" cy="1492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2200">
              <a:latin typeface="Times New Roman" pitchFamily="18" charset="0"/>
            </a:endParaRPr>
          </a:p>
        </p:txBody>
      </p:sp>
      <p:sp>
        <p:nvSpPr>
          <p:cNvPr id="20491" name="Oval 135"/>
          <p:cNvSpPr>
            <a:spLocks noChangeArrowheads="1"/>
          </p:cNvSpPr>
          <p:nvPr/>
        </p:nvSpPr>
        <p:spPr bwMode="auto">
          <a:xfrm>
            <a:off x="4140200" y="3860800"/>
            <a:ext cx="215900" cy="1492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2200">
              <a:latin typeface="Times New Roman" pitchFamily="18" charset="0"/>
            </a:endParaRPr>
          </a:p>
        </p:txBody>
      </p:sp>
      <p:sp>
        <p:nvSpPr>
          <p:cNvPr id="20492" name="Retângulo 1"/>
          <p:cNvSpPr>
            <a:spLocks noChangeArrowheads="1"/>
          </p:cNvSpPr>
          <p:nvPr/>
        </p:nvSpPr>
        <p:spPr bwMode="auto">
          <a:xfrm>
            <a:off x="220663" y="476250"/>
            <a:ext cx="8239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Efeito de </a:t>
            </a:r>
            <a:r>
              <a:rPr lang="pt-BR" altLang="pt-BR" sz="2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citocinas</a:t>
            </a:r>
            <a:r>
              <a:rPr lang="pt-BR" altLang="pt-BR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Th1 (IFN-</a:t>
            </a:r>
            <a:r>
              <a:rPr lang="pt-BR" altLang="pt-BR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pt-BR" altLang="pt-BR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e Th2 (IL-4 e IL-13) no parasitismo com </a:t>
            </a:r>
            <a:r>
              <a:rPr lang="pt-BR" altLang="pt-BR" sz="2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silenciamento</a:t>
            </a:r>
            <a:r>
              <a:rPr lang="pt-BR" altLang="pt-BR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pt-BR" altLang="pt-BR" sz="22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mRNA</a:t>
            </a:r>
            <a:r>
              <a:rPr lang="pt-BR" altLang="pt-BR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de IGF-I</a:t>
            </a:r>
          </a:p>
        </p:txBody>
      </p:sp>
      <p:sp>
        <p:nvSpPr>
          <p:cNvPr id="3" name="Estrela de 5 Pontas 2"/>
          <p:cNvSpPr/>
          <p:nvPr/>
        </p:nvSpPr>
        <p:spPr>
          <a:xfrm>
            <a:off x="5364088" y="1232600"/>
            <a:ext cx="3528392" cy="2268408"/>
          </a:xfrm>
          <a:prstGeom prst="star5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BF093AD-3970-4EBE-B6F2-89CA978E0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8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grpSp>
        <p:nvGrpSpPr>
          <p:cNvPr id="21507" name="Grupo 21"/>
          <p:cNvGrpSpPr>
            <a:grpSpLocks/>
          </p:cNvGrpSpPr>
          <p:nvPr/>
        </p:nvGrpSpPr>
        <p:grpSpPr bwMode="auto">
          <a:xfrm>
            <a:off x="161925" y="2298700"/>
            <a:ext cx="8226425" cy="3827463"/>
            <a:chOff x="161391" y="2298358"/>
            <a:chExt cx="8227033" cy="3828321"/>
          </a:xfrm>
        </p:grpSpPr>
        <p:pic>
          <p:nvPicPr>
            <p:cNvPr id="21510" name="Imagem 7" descr="siRNA-citocinas-amastigotas-24h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91" y="2636912"/>
              <a:ext cx="3978561" cy="348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Imagem 8" descr="siRNA-citocinas-amastigotas-48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968" y="2636912"/>
              <a:ext cx="3853456" cy="3489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CaixaDeTexto 9"/>
            <p:cNvSpPr txBox="1">
              <a:spLocks noChangeArrowheads="1"/>
            </p:cNvSpPr>
            <p:nvPr/>
          </p:nvSpPr>
          <p:spPr bwMode="auto">
            <a:xfrm>
              <a:off x="1547664" y="2298358"/>
              <a:ext cx="1512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itchFamily="34" charset="0"/>
                  <a:cs typeface="Arial" pitchFamily="34" charset="0"/>
                </a:rPr>
                <a:t>24 horas</a:t>
              </a:r>
            </a:p>
          </p:txBody>
        </p:sp>
        <p:sp>
          <p:nvSpPr>
            <p:cNvPr id="21513" name="CaixaDeTexto 10"/>
            <p:cNvSpPr txBox="1">
              <a:spLocks noChangeArrowheads="1"/>
            </p:cNvSpPr>
            <p:nvPr/>
          </p:nvSpPr>
          <p:spPr bwMode="auto">
            <a:xfrm>
              <a:off x="6300192" y="2298358"/>
              <a:ext cx="1512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itchFamily="34" charset="0"/>
                  <a:cs typeface="Arial" pitchFamily="34" charset="0"/>
                </a:rPr>
                <a:t>48 horas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1836328" y="3860808"/>
              <a:ext cx="287358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2411045" y="3860808"/>
              <a:ext cx="360389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3060380" y="3933850"/>
              <a:ext cx="358802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3708128" y="3860808"/>
              <a:ext cx="287359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1186992" y="3933850"/>
              <a:ext cx="288946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156234" y="3860808"/>
              <a:ext cx="360390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732540" y="3789355"/>
              <a:ext cx="431832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7308844" y="3860808"/>
              <a:ext cx="358802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956592" y="3860808"/>
              <a:ext cx="287359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5508486" y="3860808"/>
              <a:ext cx="360390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1508" name="Retângulo 1"/>
          <p:cNvSpPr>
            <a:spLocks noChangeArrowheads="1"/>
          </p:cNvSpPr>
          <p:nvPr/>
        </p:nvSpPr>
        <p:spPr bwMode="auto">
          <a:xfrm>
            <a:off x="220663" y="476250"/>
            <a:ext cx="8239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Effect of Th1 (IFN-</a:t>
            </a: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and Th2 (IL-4 e IL-13) cytokines on parasitism upon IGF-I silencing</a:t>
            </a:r>
          </a:p>
        </p:txBody>
      </p:sp>
      <p:sp>
        <p:nvSpPr>
          <p:cNvPr id="21509" name="CaixaDeTexto 1"/>
          <p:cNvSpPr txBox="1">
            <a:spLocks noChangeArrowheads="1"/>
          </p:cNvSpPr>
          <p:nvPr/>
        </p:nvSpPr>
        <p:spPr bwMode="auto">
          <a:xfrm>
            <a:off x="3708400" y="1557338"/>
            <a:ext cx="161133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</a:rPr>
              <a:t>amastigotas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8686ECB-9452-4135-B800-D8CEF0D16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97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grpSp>
        <p:nvGrpSpPr>
          <p:cNvPr id="22531" name="Grupo 21"/>
          <p:cNvGrpSpPr>
            <a:grpSpLocks/>
          </p:cNvGrpSpPr>
          <p:nvPr/>
        </p:nvGrpSpPr>
        <p:grpSpPr bwMode="auto">
          <a:xfrm>
            <a:off x="161925" y="2298700"/>
            <a:ext cx="8226425" cy="3827463"/>
            <a:chOff x="161391" y="2298358"/>
            <a:chExt cx="8227033" cy="3828321"/>
          </a:xfrm>
        </p:grpSpPr>
        <p:pic>
          <p:nvPicPr>
            <p:cNvPr id="22535" name="Imagem 7" descr="siRNA-citocinas-amastigotas-24h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91" y="2636912"/>
              <a:ext cx="3978561" cy="348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Imagem 8" descr="siRNA-citocinas-amastigotas-48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968" y="2636912"/>
              <a:ext cx="3853456" cy="3489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CaixaDeTexto 9"/>
            <p:cNvSpPr txBox="1">
              <a:spLocks noChangeArrowheads="1"/>
            </p:cNvSpPr>
            <p:nvPr/>
          </p:nvSpPr>
          <p:spPr bwMode="auto">
            <a:xfrm>
              <a:off x="1547664" y="2298358"/>
              <a:ext cx="1512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itchFamily="34" charset="0"/>
                  <a:cs typeface="Arial" pitchFamily="34" charset="0"/>
                </a:rPr>
                <a:t>24 horas</a:t>
              </a:r>
            </a:p>
          </p:txBody>
        </p:sp>
        <p:sp>
          <p:nvSpPr>
            <p:cNvPr id="22538" name="CaixaDeTexto 10"/>
            <p:cNvSpPr txBox="1">
              <a:spLocks noChangeArrowheads="1"/>
            </p:cNvSpPr>
            <p:nvPr/>
          </p:nvSpPr>
          <p:spPr bwMode="auto">
            <a:xfrm>
              <a:off x="6300192" y="2298358"/>
              <a:ext cx="1512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itchFamily="34" charset="0"/>
                  <a:cs typeface="Arial" pitchFamily="34" charset="0"/>
                </a:rPr>
                <a:t>48 horas</a:t>
              </a: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156234" y="3860808"/>
              <a:ext cx="360390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732540" y="3789355"/>
              <a:ext cx="431832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7308844" y="3860808"/>
              <a:ext cx="358802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956592" y="3860808"/>
              <a:ext cx="287359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5508486" y="3860808"/>
              <a:ext cx="360390" cy="86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2532" name="Retângulo 1"/>
          <p:cNvSpPr>
            <a:spLocks noChangeArrowheads="1"/>
          </p:cNvSpPr>
          <p:nvPr/>
        </p:nvSpPr>
        <p:spPr bwMode="auto">
          <a:xfrm>
            <a:off x="220663" y="476250"/>
            <a:ext cx="8239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Effect of Th1 (IFN-</a:t>
            </a: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and Th2 (IL-4 e IL-13) cytokines on parasitism upon IGF-I silencing</a:t>
            </a:r>
          </a:p>
        </p:txBody>
      </p:sp>
      <p:sp>
        <p:nvSpPr>
          <p:cNvPr id="22533" name="CaixaDeTexto 15"/>
          <p:cNvSpPr txBox="1">
            <a:spLocks noChangeArrowheads="1"/>
          </p:cNvSpPr>
          <p:nvPr/>
        </p:nvSpPr>
        <p:spPr bwMode="auto">
          <a:xfrm>
            <a:off x="3708400" y="1557338"/>
            <a:ext cx="15954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>
                <a:latin typeface="Times New Roman" pitchFamily="18" charset="0"/>
              </a:rPr>
              <a:t>amastigotes</a:t>
            </a:r>
          </a:p>
        </p:txBody>
      </p:sp>
      <p:sp>
        <p:nvSpPr>
          <p:cNvPr id="2" name="Elipse 1"/>
          <p:cNvSpPr/>
          <p:nvPr/>
        </p:nvSpPr>
        <p:spPr>
          <a:xfrm>
            <a:off x="250825" y="5084763"/>
            <a:ext cx="679450" cy="2889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332AE77-C7A7-4077-A3E6-71DD88F1C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5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>
              <a:latin typeface="Times New Roman" pitchFamily="18" charset="0"/>
            </a:endParaRPr>
          </a:p>
        </p:txBody>
      </p:sp>
      <p:grpSp>
        <p:nvGrpSpPr>
          <p:cNvPr id="23555" name="Grupo 21"/>
          <p:cNvGrpSpPr>
            <a:grpSpLocks/>
          </p:cNvGrpSpPr>
          <p:nvPr/>
        </p:nvGrpSpPr>
        <p:grpSpPr bwMode="auto">
          <a:xfrm>
            <a:off x="161925" y="2298700"/>
            <a:ext cx="8226425" cy="3827463"/>
            <a:chOff x="161391" y="2298358"/>
            <a:chExt cx="8227033" cy="3828321"/>
          </a:xfrm>
        </p:grpSpPr>
        <p:pic>
          <p:nvPicPr>
            <p:cNvPr id="23560" name="Imagem 7" descr="siRNA-citocinas-amastigotas-24h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91" y="2636912"/>
              <a:ext cx="3978561" cy="348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Imagem 8" descr="siRNA-citocinas-amastigotas-48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968" y="2636912"/>
              <a:ext cx="3853456" cy="3489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2" name="CaixaDeTexto 9"/>
            <p:cNvSpPr txBox="1">
              <a:spLocks noChangeArrowheads="1"/>
            </p:cNvSpPr>
            <p:nvPr/>
          </p:nvSpPr>
          <p:spPr bwMode="auto">
            <a:xfrm>
              <a:off x="1547664" y="2298358"/>
              <a:ext cx="1512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itchFamily="34" charset="0"/>
                  <a:cs typeface="Arial" pitchFamily="34" charset="0"/>
                </a:rPr>
                <a:t>24 horas</a:t>
              </a:r>
            </a:p>
          </p:txBody>
        </p:sp>
        <p:sp>
          <p:nvSpPr>
            <p:cNvPr id="23563" name="CaixaDeTexto 10"/>
            <p:cNvSpPr txBox="1">
              <a:spLocks noChangeArrowheads="1"/>
            </p:cNvSpPr>
            <p:nvPr/>
          </p:nvSpPr>
          <p:spPr bwMode="auto">
            <a:xfrm>
              <a:off x="6300192" y="2298358"/>
              <a:ext cx="1512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itchFamily="34" charset="0"/>
                  <a:cs typeface="Arial" pitchFamily="34" charset="0"/>
                </a:rPr>
                <a:t>48 horas</a:t>
              </a:r>
            </a:p>
          </p:txBody>
        </p:sp>
      </p:grpSp>
      <p:sp>
        <p:nvSpPr>
          <p:cNvPr id="23556" name="Retângulo 1"/>
          <p:cNvSpPr>
            <a:spLocks noChangeArrowheads="1"/>
          </p:cNvSpPr>
          <p:nvPr/>
        </p:nvSpPr>
        <p:spPr bwMode="auto">
          <a:xfrm>
            <a:off x="220663" y="476250"/>
            <a:ext cx="8239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Effect of Th1 (IFN-</a:t>
            </a: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pt-BR" altLang="pt-BR" sz="2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and Th2 (IL-4 e IL-13) cytokines on parasitism upon IGF-I silencing</a:t>
            </a:r>
          </a:p>
        </p:txBody>
      </p:sp>
      <p:sp>
        <p:nvSpPr>
          <p:cNvPr id="23557" name="CaixaDeTexto 10"/>
          <p:cNvSpPr txBox="1">
            <a:spLocks noChangeArrowheads="1"/>
          </p:cNvSpPr>
          <p:nvPr/>
        </p:nvSpPr>
        <p:spPr bwMode="auto">
          <a:xfrm>
            <a:off x="3708400" y="1557338"/>
            <a:ext cx="15954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>
                <a:latin typeface="Times New Roman" pitchFamily="18" charset="0"/>
              </a:rPr>
              <a:t>amastigotes</a:t>
            </a:r>
          </a:p>
        </p:txBody>
      </p:sp>
      <p:sp>
        <p:nvSpPr>
          <p:cNvPr id="10" name="Elipse 9"/>
          <p:cNvSpPr/>
          <p:nvPr/>
        </p:nvSpPr>
        <p:spPr>
          <a:xfrm>
            <a:off x="4614863" y="5097463"/>
            <a:ext cx="679450" cy="2873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193675" y="5097463"/>
            <a:ext cx="679450" cy="2873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3CE77CE-5E18-4BF5-9E1F-4BD9932C1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0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gura-ama-48h-rIG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748630"/>
            <a:ext cx="5689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348038" y="1268413"/>
            <a:ext cx="1008062" cy="129698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299200" y="1268413"/>
            <a:ext cx="1008063" cy="129698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299200" y="3860800"/>
            <a:ext cx="1008063" cy="12969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3348038" y="3860800"/>
            <a:ext cx="1008062" cy="12969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583" name="Retângulo 1"/>
          <p:cNvSpPr>
            <a:spLocks noChangeArrowheads="1"/>
          </p:cNvSpPr>
          <p:nvPr/>
        </p:nvSpPr>
        <p:spPr bwMode="auto">
          <a:xfrm>
            <a:off x="436563" y="115888"/>
            <a:ext cx="8239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Recuperação do efeito de </a:t>
            </a:r>
            <a:r>
              <a:rPr lang="pt-BR" altLang="pt-BR" sz="18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citocinas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Th1 (IFN-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e Th2 (IL-4 e IL-13) no parasitismo em células com </a:t>
            </a:r>
            <a:r>
              <a:rPr lang="pt-BR" altLang="pt-BR" sz="18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mRNA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de IGF-I silenciadas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F76399E-5168-4574-8E8E-9884E505F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9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gura-ama-48h-rIG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748630"/>
            <a:ext cx="5689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348038" y="1268413"/>
            <a:ext cx="1008062" cy="129698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299200" y="1268413"/>
            <a:ext cx="1008063" cy="129698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583" name="Retângulo 1"/>
          <p:cNvSpPr>
            <a:spLocks noChangeArrowheads="1"/>
          </p:cNvSpPr>
          <p:nvPr/>
        </p:nvSpPr>
        <p:spPr bwMode="auto">
          <a:xfrm>
            <a:off x="436563" y="115888"/>
            <a:ext cx="8239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Recuperação do efeito de </a:t>
            </a:r>
            <a:r>
              <a:rPr lang="pt-BR" altLang="pt-BR" sz="18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citocinas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Th1 (IFN-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e Th2 (IL-4 e IL-13) no parasitismo em células com </a:t>
            </a:r>
            <a:r>
              <a:rPr lang="pt-BR" altLang="pt-BR" sz="18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mRNA</a:t>
            </a:r>
            <a:r>
              <a:rPr lang="pt-BR" altLang="pt-BR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de IGF-I silenciadas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762364F-B456-4837-B56F-9035483540FD}"/>
              </a:ext>
            </a:extLst>
          </p:cNvPr>
          <p:cNvGrpSpPr/>
          <p:nvPr/>
        </p:nvGrpSpPr>
        <p:grpSpPr>
          <a:xfrm>
            <a:off x="755576" y="1772816"/>
            <a:ext cx="7920112" cy="3916373"/>
            <a:chOff x="755576" y="2192996"/>
            <a:chExt cx="7920112" cy="3916373"/>
          </a:xfrm>
        </p:grpSpPr>
        <p:sp>
          <p:nvSpPr>
            <p:cNvPr id="7" name="Elipse 6"/>
            <p:cNvSpPr/>
            <p:nvPr/>
          </p:nvSpPr>
          <p:spPr>
            <a:xfrm>
              <a:off x="6299200" y="3860800"/>
              <a:ext cx="1008063" cy="1296988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3348038" y="3860800"/>
              <a:ext cx="1008062" cy="1296988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6B818939-521D-4F58-935A-82DCDCC22847}"/>
                </a:ext>
              </a:extLst>
            </p:cNvPr>
            <p:cNvGrpSpPr/>
            <p:nvPr/>
          </p:nvGrpSpPr>
          <p:grpSpPr>
            <a:xfrm>
              <a:off x="755576" y="2192996"/>
              <a:ext cx="7920112" cy="3916373"/>
              <a:chOff x="611560" y="5157192"/>
              <a:chExt cx="7920880" cy="1564625"/>
            </a:xfrm>
          </p:grpSpPr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6B3C5098-5F68-47FB-A52E-C2A7B3810FEA}"/>
                  </a:ext>
                </a:extLst>
              </p:cNvPr>
              <p:cNvSpPr/>
              <p:nvPr/>
            </p:nvSpPr>
            <p:spPr>
              <a:xfrm>
                <a:off x="611560" y="5157192"/>
                <a:ext cx="7920880" cy="142408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584" name="CaixaDeTexto 1"/>
              <p:cNvSpPr txBox="1">
                <a:spLocks noChangeArrowheads="1"/>
              </p:cNvSpPr>
              <p:nvPr/>
            </p:nvSpPr>
            <p:spPr bwMode="auto">
              <a:xfrm>
                <a:off x="611560" y="5285134"/>
                <a:ext cx="7830736" cy="1436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4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Esses dados sugerem que IGF-I é elemento efetor das citocinas TH2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400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" name="CaixaDeTexto 2">
              <a:extLst>
                <a:ext uri="{FF2B5EF4-FFF2-40B4-BE49-F238E27FC236}">
                  <a16:creationId xmlns:a16="http://schemas.microsoft.com/office/drawing/2014/main" id="{FD34B68F-885D-4CF7-804C-7FE2DDB5A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80" y="4869160"/>
              <a:ext cx="6843080" cy="734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pt-BR" altLang="pt-BR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Reis et al. </a:t>
              </a:r>
              <a:r>
                <a:rPr lang="en-US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Insulin-Like Growth Factor-I as an Effector Element of the Cytokine IL-4 in the Development of a </a:t>
              </a:r>
              <a:r>
                <a:rPr lang="en-US" sz="1200" b="1" i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Leishmania</a:t>
              </a:r>
              <a:r>
                <a:rPr lang="en-US" sz="1200" b="1" i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major</a:t>
              </a:r>
              <a:r>
                <a:rPr lang="en-US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Infection.</a:t>
              </a:r>
              <a:r>
                <a:rPr lang="pt-BR" altLang="pt-BR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Mediators</a:t>
              </a:r>
              <a:r>
                <a:rPr lang="pt-BR" altLang="pt-BR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pt-BR" altLang="pt-BR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Inflammation</a:t>
              </a:r>
              <a:r>
                <a:rPr lang="pt-BR" altLang="pt-BR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2018, p. 1-17, 2018.</a:t>
              </a:r>
              <a:endParaRPr lang="pt-BR" altLang="pt-BR" sz="1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ADE70916-F742-4228-B930-AF2B2AF39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73845"/>
      </p:ext>
    </p:extLst>
  </p:cSld>
  <p:clrMapOvr>
    <a:masterClrMapping/>
  </p:clrMapOvr>
  <p:transition advTm="17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Conteúdo 2"/>
          <p:cNvSpPr txBox="1">
            <a:spLocks/>
          </p:cNvSpPr>
          <p:nvPr/>
        </p:nvSpPr>
        <p:spPr bwMode="auto">
          <a:xfrm>
            <a:off x="249238" y="1200150"/>
            <a:ext cx="913923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endParaRPr lang="pt-BR" altLang="pt-BR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None/>
            </a:pPr>
            <a:endParaRPr lang="pt-BR" altLang="pt-BR" dirty="0"/>
          </a:p>
          <a:p>
            <a:pPr algn="just">
              <a:buFont typeface="Arial" pitchFamily="34" charset="0"/>
              <a:buNone/>
            </a:pPr>
            <a:endParaRPr lang="pt-BR" altLang="pt-BR" dirty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914400" y="1033463"/>
            <a:ext cx="30543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Leishmanioses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714968" y="2387728"/>
            <a:ext cx="188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Times New Roman" pitchFamily="18" charset="0"/>
                <a:cs typeface="Times New Roman" pitchFamily="18" charset="0"/>
              </a:rPr>
              <a:t>Cutânea</a:t>
            </a:r>
          </a:p>
        </p:txBody>
      </p:sp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7271602" y="2420888"/>
            <a:ext cx="1548870" cy="46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Times New Roman" pitchFamily="18" charset="0"/>
                <a:cs typeface="Times New Roman" pitchFamily="18" charset="0"/>
              </a:rPr>
              <a:t>Mucosa</a:t>
            </a:r>
          </a:p>
        </p:txBody>
      </p:sp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4942804" y="1094830"/>
            <a:ext cx="21494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Visceral (LV)</a:t>
            </a:r>
          </a:p>
        </p:txBody>
      </p:sp>
      <p:grpSp>
        <p:nvGrpSpPr>
          <p:cNvPr id="3079" name="Grupo 6"/>
          <p:cNvGrpSpPr>
            <a:grpSpLocks/>
          </p:cNvGrpSpPr>
          <p:nvPr/>
        </p:nvGrpSpPr>
        <p:grpSpPr bwMode="auto">
          <a:xfrm>
            <a:off x="250825" y="3279776"/>
            <a:ext cx="1822450" cy="1733549"/>
            <a:chOff x="225746" y="3141239"/>
            <a:chExt cx="1683445" cy="1867743"/>
          </a:xfrm>
        </p:grpSpPr>
        <p:pic>
          <p:nvPicPr>
            <p:cNvPr id="3106" name="Picture 16" descr="cutâne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7" y="3186420"/>
              <a:ext cx="1631194" cy="182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7" name="CaixaDeTexto 2"/>
            <p:cNvSpPr txBox="1">
              <a:spLocks noChangeArrowheads="1"/>
            </p:cNvSpPr>
            <p:nvPr/>
          </p:nvSpPr>
          <p:spPr bwMode="auto">
            <a:xfrm>
              <a:off x="225746" y="3141239"/>
              <a:ext cx="753738" cy="43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LCL</a:t>
              </a:r>
            </a:p>
          </p:txBody>
        </p:sp>
      </p:grpSp>
      <p:grpSp>
        <p:nvGrpSpPr>
          <p:cNvPr id="3080" name="Grupo 9"/>
          <p:cNvGrpSpPr>
            <a:grpSpLocks/>
          </p:cNvGrpSpPr>
          <p:nvPr/>
        </p:nvGrpSpPr>
        <p:grpSpPr bwMode="auto">
          <a:xfrm>
            <a:off x="1981200" y="3290888"/>
            <a:ext cx="1674813" cy="1703387"/>
            <a:chOff x="2351778" y="3076824"/>
            <a:chExt cx="1652913" cy="2008360"/>
          </a:xfrm>
        </p:grpSpPr>
        <p:pic>
          <p:nvPicPr>
            <p:cNvPr id="3104" name="Picture 18" descr="disseminad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016" y="3103984"/>
              <a:ext cx="159067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5" name="CaixaDeTexto 20"/>
            <p:cNvSpPr txBox="1">
              <a:spLocks noChangeArrowheads="1"/>
            </p:cNvSpPr>
            <p:nvPr/>
          </p:nvSpPr>
          <p:spPr bwMode="auto">
            <a:xfrm>
              <a:off x="2351778" y="3076824"/>
              <a:ext cx="1104900" cy="736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DCL</a:t>
              </a:r>
            </a:p>
          </p:txBody>
        </p:sp>
      </p:grpSp>
      <p:grpSp>
        <p:nvGrpSpPr>
          <p:cNvPr id="3081" name="Grupo 12"/>
          <p:cNvGrpSpPr>
            <a:grpSpLocks/>
          </p:cNvGrpSpPr>
          <p:nvPr/>
        </p:nvGrpSpPr>
        <p:grpSpPr bwMode="auto">
          <a:xfrm>
            <a:off x="7015163" y="404813"/>
            <a:ext cx="1804987" cy="1717675"/>
            <a:chOff x="7224140" y="630361"/>
            <a:chExt cx="1524324" cy="1498917"/>
          </a:xfrm>
        </p:grpSpPr>
        <p:pic>
          <p:nvPicPr>
            <p:cNvPr id="3101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248" y="630361"/>
              <a:ext cx="1483216" cy="1498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2" name="CaixaDeTexto 23"/>
            <p:cNvSpPr txBox="1">
              <a:spLocks noChangeArrowheads="1"/>
            </p:cNvSpPr>
            <p:nvPr/>
          </p:nvSpPr>
          <p:spPr bwMode="auto">
            <a:xfrm>
              <a:off x="7224140" y="666168"/>
              <a:ext cx="1104900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VL</a:t>
              </a: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882401" y="793829"/>
              <a:ext cx="265450" cy="1440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82" name="Grupo 16"/>
          <p:cNvGrpSpPr>
            <a:grpSpLocks/>
          </p:cNvGrpSpPr>
          <p:nvPr/>
        </p:nvGrpSpPr>
        <p:grpSpPr bwMode="auto">
          <a:xfrm>
            <a:off x="3662363" y="3284538"/>
            <a:ext cx="1790700" cy="1701800"/>
            <a:chOff x="4471416" y="3090470"/>
            <a:chExt cx="1508125" cy="1994714"/>
          </a:xfrm>
        </p:grpSpPr>
        <p:pic>
          <p:nvPicPr>
            <p:cNvPr id="3098" name="Picture 17" descr="difus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416" y="3103984"/>
              <a:ext cx="15081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9" name="CaixaDeTexto 21"/>
            <p:cNvSpPr txBox="1">
              <a:spLocks noChangeArrowheads="1"/>
            </p:cNvSpPr>
            <p:nvPr/>
          </p:nvSpPr>
          <p:spPr bwMode="auto">
            <a:xfrm>
              <a:off x="4502789" y="3090470"/>
              <a:ext cx="1104900" cy="73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DL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5173335" y="3896170"/>
              <a:ext cx="719301" cy="2158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83" name="Grupo 20"/>
          <p:cNvGrpSpPr>
            <a:grpSpLocks/>
          </p:cNvGrpSpPr>
          <p:nvPr/>
        </p:nvGrpSpPr>
        <p:grpSpPr bwMode="auto">
          <a:xfrm>
            <a:off x="6953248" y="3284985"/>
            <a:ext cx="2000986" cy="1689716"/>
            <a:chOff x="7405116" y="3443320"/>
            <a:chExt cx="1949450" cy="1425840"/>
          </a:xfrm>
        </p:grpSpPr>
        <p:pic>
          <p:nvPicPr>
            <p:cNvPr id="3096" name="Picture 15" descr="cutanea+mucos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116" y="3446961"/>
              <a:ext cx="1949450" cy="142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7" name="CaixaDeTexto 22"/>
            <p:cNvSpPr txBox="1">
              <a:spLocks noChangeArrowheads="1"/>
            </p:cNvSpPr>
            <p:nvPr/>
          </p:nvSpPr>
          <p:spPr bwMode="auto">
            <a:xfrm>
              <a:off x="7751027" y="3443320"/>
              <a:ext cx="606102" cy="337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ML</a:t>
              </a:r>
            </a:p>
          </p:txBody>
        </p:sp>
      </p:grpSp>
      <p:sp>
        <p:nvSpPr>
          <p:cNvPr id="3084" name="CaixaDeTexto 23"/>
          <p:cNvSpPr txBox="1">
            <a:spLocks noChangeArrowheads="1"/>
          </p:cNvSpPr>
          <p:nvPr/>
        </p:nvSpPr>
        <p:spPr bwMode="auto">
          <a:xfrm>
            <a:off x="239713" y="5057353"/>
            <a:ext cx="8796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Agente etiológico: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Protozoário: ordem </a:t>
            </a:r>
            <a:r>
              <a:rPr lang="pt-BR" altLang="pt-BR" sz="2000" b="1" dirty="0" err="1">
                <a:latin typeface="Times New Roman" pitchFamily="18" charset="0"/>
                <a:cs typeface="Times New Roman" pitchFamily="18" charset="0"/>
              </a:rPr>
              <a:t>Kinetoplastida</a:t>
            </a: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, família </a:t>
            </a:r>
            <a:r>
              <a:rPr lang="pt-BR" altLang="pt-BR" sz="2000" b="1" dirty="0" err="1">
                <a:latin typeface="Times New Roman" pitchFamily="18" charset="0"/>
                <a:cs typeface="Times New Roman" pitchFamily="18" charset="0"/>
              </a:rPr>
              <a:t>Trypanosomatidae</a:t>
            </a: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		gênero </a:t>
            </a:r>
            <a:r>
              <a:rPr lang="pt-BR" altLang="pt-BR" sz="2000" b="1" i="1" dirty="0" err="1">
                <a:latin typeface="Times New Roman" pitchFamily="18" charset="0"/>
                <a:cs typeface="Times New Roman" pitchFamily="18" charset="0"/>
              </a:rPr>
              <a:t>Leishmania</a:t>
            </a:r>
            <a:endParaRPr lang="pt-BR" altLang="pt-BR" sz="2000" b="1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5" name="CaixaDeTexto 24"/>
          <p:cNvSpPr txBox="1">
            <a:spLocks noChangeArrowheads="1"/>
          </p:cNvSpPr>
          <p:nvPr/>
        </p:nvSpPr>
        <p:spPr bwMode="auto">
          <a:xfrm>
            <a:off x="425450" y="2954338"/>
            <a:ext cx="15582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  <a:cs typeface="Times New Roman" pitchFamily="18" charset="0"/>
              </a:rPr>
              <a:t>Localizada</a:t>
            </a:r>
          </a:p>
        </p:txBody>
      </p:sp>
      <p:sp>
        <p:nvSpPr>
          <p:cNvPr id="3086" name="CaixaDeTexto 25"/>
          <p:cNvSpPr txBox="1">
            <a:spLocks noChangeArrowheads="1"/>
          </p:cNvSpPr>
          <p:nvPr/>
        </p:nvSpPr>
        <p:spPr bwMode="auto">
          <a:xfrm>
            <a:off x="1963738" y="2962275"/>
            <a:ext cx="17827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  <a:cs typeface="Times New Roman" pitchFamily="18" charset="0"/>
              </a:rPr>
              <a:t>Disseminada</a:t>
            </a:r>
          </a:p>
        </p:txBody>
      </p:sp>
      <p:sp>
        <p:nvSpPr>
          <p:cNvPr id="3087" name="CaixaDeTexto 26"/>
          <p:cNvSpPr txBox="1">
            <a:spLocks noChangeArrowheads="1"/>
          </p:cNvSpPr>
          <p:nvPr/>
        </p:nvSpPr>
        <p:spPr bwMode="auto">
          <a:xfrm>
            <a:off x="4016375" y="2951163"/>
            <a:ext cx="1055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  <a:cs typeface="Times New Roman" pitchFamily="18" charset="0"/>
              </a:rPr>
              <a:t>Difusa</a:t>
            </a:r>
          </a:p>
        </p:txBody>
      </p:sp>
      <p:sp>
        <p:nvSpPr>
          <p:cNvPr id="3088" name="CaixaDeTexto 27"/>
          <p:cNvSpPr txBox="1">
            <a:spLocks noChangeArrowheads="1"/>
          </p:cNvSpPr>
          <p:nvPr/>
        </p:nvSpPr>
        <p:spPr bwMode="auto">
          <a:xfrm>
            <a:off x="5219700" y="2947988"/>
            <a:ext cx="1851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b="1">
                <a:latin typeface="Times New Roman" pitchFamily="18" charset="0"/>
                <a:cs typeface="Times New Roman" pitchFamily="18" charset="0"/>
              </a:rPr>
              <a:t>Recidiva cutis</a:t>
            </a:r>
          </a:p>
        </p:txBody>
      </p:sp>
      <p:pic>
        <p:nvPicPr>
          <p:cNvPr id="3089" name="Picture 8" descr="Agno Romário da Silv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290888"/>
            <a:ext cx="2054225" cy="16573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CaixaDeTexto 21"/>
          <p:cNvSpPr txBox="1">
            <a:spLocks noChangeArrowheads="1"/>
          </p:cNvSpPr>
          <p:nvPr/>
        </p:nvSpPr>
        <p:spPr bwMode="auto">
          <a:xfrm>
            <a:off x="5276850" y="3311525"/>
            <a:ext cx="131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LRC</a:t>
            </a:r>
          </a:p>
        </p:txBody>
      </p:sp>
      <p:sp>
        <p:nvSpPr>
          <p:cNvPr id="31" name="Chave esquerda 30"/>
          <p:cNvSpPr/>
          <p:nvPr/>
        </p:nvSpPr>
        <p:spPr>
          <a:xfrm rot="5400000">
            <a:off x="3649662" y="-651217"/>
            <a:ext cx="150813" cy="708501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92" name="Text Box 2"/>
          <p:cNvSpPr txBox="1">
            <a:spLocks noChangeArrowheads="1"/>
          </p:cNvSpPr>
          <p:nvPr/>
        </p:nvSpPr>
        <p:spPr bwMode="auto">
          <a:xfrm>
            <a:off x="3131840" y="1844824"/>
            <a:ext cx="2665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Tegumentar (LT) </a:t>
            </a:r>
          </a:p>
        </p:txBody>
      </p:sp>
      <p:sp>
        <p:nvSpPr>
          <p:cNvPr id="33" name="Chave esquerda 32"/>
          <p:cNvSpPr/>
          <p:nvPr/>
        </p:nvSpPr>
        <p:spPr>
          <a:xfrm rot="5400000">
            <a:off x="3659864" y="-1112166"/>
            <a:ext cx="124066" cy="708501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4" name="Conector de seta reta 33"/>
          <p:cNvCxnSpPr/>
          <p:nvPr/>
        </p:nvCxnSpPr>
        <p:spPr>
          <a:xfrm>
            <a:off x="3729038" y="1398588"/>
            <a:ext cx="482922" cy="54295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V="1">
            <a:off x="3606800" y="1340768"/>
            <a:ext cx="1465263" cy="543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B91302A-E809-4D76-BF5D-A0B6637F2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69"/>
    </mc:Choice>
    <mc:Fallback xmlns="">
      <p:transition spd="slow" advTm="7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1"/>
          <p:cNvSpPr txBox="1">
            <a:spLocks noChangeArrowheads="1"/>
          </p:cNvSpPr>
          <p:nvPr/>
        </p:nvSpPr>
        <p:spPr bwMode="auto">
          <a:xfrm>
            <a:off x="1116013" y="1218902"/>
            <a:ext cx="697706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dirty="0" err="1">
                <a:latin typeface="Times New Roman" pitchFamily="18" charset="0"/>
              </a:rPr>
              <a:t>Serum</a:t>
            </a:r>
            <a:r>
              <a:rPr lang="pt-BR" altLang="pt-BR" sz="2200" dirty="0">
                <a:latin typeface="Times New Roman" pitchFamily="18" charset="0"/>
              </a:rPr>
              <a:t> IGF-I </a:t>
            </a:r>
            <a:r>
              <a:rPr lang="pt-BR" altLang="pt-BR" sz="2200" dirty="0" err="1">
                <a:latin typeface="Times New Roman" pitchFamily="18" charset="0"/>
              </a:rPr>
              <a:t>level</a:t>
            </a:r>
            <a:r>
              <a:rPr lang="pt-BR" altLang="pt-BR" sz="2200" dirty="0">
                <a:latin typeface="Times New Roman" pitchFamily="18" charset="0"/>
              </a:rPr>
              <a:t> in </a:t>
            </a:r>
            <a:r>
              <a:rPr lang="pt-BR" altLang="pt-BR" sz="2200" dirty="0" err="1">
                <a:latin typeface="Times New Roman" pitchFamily="18" charset="0"/>
              </a:rPr>
              <a:t>patients</a:t>
            </a:r>
            <a:r>
              <a:rPr lang="pt-BR" altLang="pt-BR" sz="2200" dirty="0">
                <a:latin typeface="Times New Roman" pitchFamily="18" charset="0"/>
              </a:rPr>
              <a:t> </a:t>
            </a:r>
            <a:r>
              <a:rPr lang="pt-BR" altLang="pt-BR" sz="2200" dirty="0" err="1">
                <a:latin typeface="Times New Roman" pitchFamily="18" charset="0"/>
              </a:rPr>
              <a:t>from</a:t>
            </a:r>
            <a:r>
              <a:rPr lang="pt-BR" altLang="pt-BR" sz="2200" dirty="0">
                <a:latin typeface="Times New Roman" pitchFamily="18" charset="0"/>
              </a:rPr>
              <a:t> </a:t>
            </a:r>
            <a:r>
              <a:rPr lang="pt-BR" altLang="pt-BR" sz="2200" dirty="0" err="1">
                <a:latin typeface="Times New Roman" pitchFamily="18" charset="0"/>
              </a:rPr>
              <a:t>endemic</a:t>
            </a:r>
            <a:r>
              <a:rPr lang="pt-BR" altLang="pt-BR" sz="2200" dirty="0">
                <a:latin typeface="Times New Roman" pitchFamily="18" charset="0"/>
              </a:rPr>
              <a:t> </a:t>
            </a:r>
            <a:r>
              <a:rPr lang="pt-BR" altLang="pt-BR" sz="2200" dirty="0" err="1">
                <a:latin typeface="Times New Roman" pitchFamily="18" charset="0"/>
              </a:rPr>
              <a:t>area</a:t>
            </a:r>
            <a:r>
              <a:rPr lang="pt-BR" altLang="pt-BR" sz="2200" dirty="0">
                <a:latin typeface="Times New Roman" pitchFamily="18" charset="0"/>
              </a:rPr>
              <a:t> for </a:t>
            </a:r>
            <a:r>
              <a:rPr lang="pt-BR" altLang="pt-BR" sz="2200" dirty="0" err="1">
                <a:latin typeface="Times New Roman" pitchFamily="18" charset="0"/>
              </a:rPr>
              <a:t>tegumentary</a:t>
            </a:r>
            <a:r>
              <a:rPr lang="pt-BR" altLang="pt-BR" sz="2200" dirty="0">
                <a:latin typeface="Times New Roman" pitchFamily="18" charset="0"/>
              </a:rPr>
              <a:t> </a:t>
            </a:r>
            <a:r>
              <a:rPr lang="pt-BR" altLang="pt-BR" sz="2200" dirty="0" err="1">
                <a:latin typeface="Times New Roman" pitchFamily="18" charset="0"/>
              </a:rPr>
              <a:t>leishmaniasis</a:t>
            </a:r>
            <a:r>
              <a:rPr lang="pt-BR" altLang="pt-BR" sz="2200" dirty="0">
                <a:latin typeface="Times New Roman" pitchFamily="18" charset="0"/>
              </a:rPr>
              <a:t> – Corte de Pedras, BA</a:t>
            </a:r>
          </a:p>
        </p:txBody>
      </p:sp>
      <p:sp>
        <p:nvSpPr>
          <p:cNvPr id="39939" name="Text Box 63"/>
          <p:cNvSpPr txBox="1">
            <a:spLocks noChangeArrowheads="1"/>
          </p:cNvSpPr>
          <p:nvPr/>
        </p:nvSpPr>
        <p:spPr bwMode="auto">
          <a:xfrm>
            <a:off x="7205663" y="5229225"/>
            <a:ext cx="16144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itchFamily="18" charset="0"/>
              </a:rPr>
              <a:t>Kit – Immulite 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84" y="2205955"/>
            <a:ext cx="504031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aixaDeTexto 1"/>
          <p:cNvSpPr txBox="1">
            <a:spLocks noChangeArrowheads="1"/>
          </p:cNvSpPr>
          <p:nvPr/>
        </p:nvSpPr>
        <p:spPr bwMode="auto">
          <a:xfrm>
            <a:off x="1227138" y="6021388"/>
            <a:ext cx="70897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>
                <a:latin typeface="Times New Roman" pitchFamily="18" charset="0"/>
              </a:rPr>
              <a:t>de Souza, Vendrame et al, Parasite &amp; Vectors 9: 335, 2016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5BF6664-477A-4DD0-8CE1-2950F359ADDB}"/>
              </a:ext>
            </a:extLst>
          </p:cNvPr>
          <p:cNvSpPr txBox="1">
            <a:spLocks/>
          </p:cNvSpPr>
          <p:nvPr/>
        </p:nvSpPr>
        <p:spPr>
          <a:xfrm>
            <a:off x="832104" y="380688"/>
            <a:ext cx="7772344" cy="7074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</a:t>
            </a:r>
            <a:r>
              <a:rPr lang="pt-BR" altLang="pt-BR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IGF-I na leishmaniose tegumentar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805A751-22A2-4CEE-8DA4-F33B1432E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1338"/>
      </p:ext>
    </p:extLst>
  </p:cSld>
  <p:clrMapOvr>
    <a:masterClrMapping/>
  </p:clrMapOvr>
  <p:transition spd="slow" advTm="51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tângulo 1"/>
          <p:cNvSpPr>
            <a:spLocks noChangeArrowheads="1"/>
          </p:cNvSpPr>
          <p:nvPr/>
        </p:nvSpPr>
        <p:spPr bwMode="auto">
          <a:xfrm>
            <a:off x="146305" y="547539"/>
            <a:ext cx="5145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0033CC"/>
                </a:solidFill>
                <a:latin typeface="Arial" panose="020B0604020202020204" pitchFamily="34" charset="0"/>
                <a:ea typeface="?? ?????"/>
                <a:cs typeface="Arial" panose="020B0604020202020204" pitchFamily="34" charset="0"/>
              </a:rPr>
              <a:t>Níveis de IGF-I em indivíduos da área endêmica de leishmaniose visceral </a:t>
            </a:r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30438" y="1916832"/>
            <a:ext cx="5040560" cy="3969320"/>
            <a:chOff x="1691853" y="1916832"/>
            <a:chExt cx="5832475" cy="3897312"/>
          </a:xfrm>
        </p:grpSpPr>
        <p:pic>
          <p:nvPicPr>
            <p:cNvPr id="4403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853" y="2145432"/>
              <a:ext cx="5832475" cy="366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037" name="Grupo 4"/>
            <p:cNvGrpSpPr>
              <a:grpSpLocks/>
            </p:cNvGrpSpPr>
            <p:nvPr/>
          </p:nvGrpSpPr>
          <p:grpSpPr bwMode="auto">
            <a:xfrm>
              <a:off x="2484015" y="1916832"/>
              <a:ext cx="1914525" cy="315912"/>
              <a:chOff x="2339752" y="684999"/>
              <a:chExt cx="1914236" cy="315474"/>
            </a:xfrm>
          </p:grpSpPr>
          <p:sp>
            <p:nvSpPr>
              <p:cNvPr id="44039" name="CaixaDeTexto 2"/>
              <p:cNvSpPr txBox="1">
                <a:spLocks noChangeArrowheads="1"/>
              </p:cNvSpPr>
              <p:nvPr/>
            </p:nvSpPr>
            <p:spPr bwMode="auto">
              <a:xfrm>
                <a:off x="2339752" y="692696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19</a:t>
                </a:r>
              </a:p>
            </p:txBody>
          </p:sp>
          <p:sp>
            <p:nvSpPr>
              <p:cNvPr id="44040" name="CaixaDeTexto 6"/>
              <p:cNvSpPr txBox="1">
                <a:spLocks noChangeArrowheads="1"/>
              </p:cNvSpPr>
              <p:nvPr/>
            </p:nvSpPr>
            <p:spPr bwMode="auto">
              <a:xfrm>
                <a:off x="2839646" y="692696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29</a:t>
                </a:r>
              </a:p>
            </p:txBody>
          </p:sp>
          <p:sp>
            <p:nvSpPr>
              <p:cNvPr id="44041" name="CaixaDeTexto 7"/>
              <p:cNvSpPr txBox="1">
                <a:spLocks noChangeArrowheads="1"/>
              </p:cNvSpPr>
              <p:nvPr/>
            </p:nvSpPr>
            <p:spPr bwMode="auto">
              <a:xfrm>
                <a:off x="3377844" y="692696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37</a:t>
                </a:r>
              </a:p>
            </p:txBody>
          </p:sp>
          <p:sp>
            <p:nvSpPr>
              <p:cNvPr id="44042" name="CaixaDeTexto 8"/>
              <p:cNvSpPr txBox="1">
                <a:spLocks noChangeArrowheads="1"/>
              </p:cNvSpPr>
              <p:nvPr/>
            </p:nvSpPr>
            <p:spPr bwMode="auto">
              <a:xfrm>
                <a:off x="3889786" y="684999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45</a:t>
                </a:r>
              </a:p>
            </p:txBody>
          </p:sp>
        </p:grpSp>
        <p:sp>
          <p:nvSpPr>
            <p:cNvPr id="44038" name="CaixaDeTexto 5"/>
            <p:cNvSpPr txBox="1">
              <a:spLocks noChangeArrowheads="1"/>
            </p:cNvSpPr>
            <p:nvPr/>
          </p:nvSpPr>
          <p:spPr bwMode="auto">
            <a:xfrm>
              <a:off x="1953790" y="1924769"/>
              <a:ext cx="4619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400" b="1">
                  <a:solidFill>
                    <a:srgbClr val="C00000"/>
                  </a:solidFill>
                  <a:latin typeface="Times New Roman" pitchFamily="18" charset="0"/>
                </a:rPr>
                <a:t>N =</a:t>
              </a:r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1A0191D-4970-4437-9DA4-AB1EC6966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3"/>
    </mc:Choice>
    <mc:Fallback xmlns="">
      <p:transition spd="slow" advTm="2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tângulo 1"/>
          <p:cNvSpPr>
            <a:spLocks noChangeArrowheads="1"/>
          </p:cNvSpPr>
          <p:nvPr/>
        </p:nvSpPr>
        <p:spPr bwMode="auto">
          <a:xfrm>
            <a:off x="146305" y="547539"/>
            <a:ext cx="5145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0033CC"/>
                </a:solidFill>
                <a:latin typeface="Arial" panose="020B0604020202020204" pitchFamily="34" charset="0"/>
                <a:ea typeface="?? ?????"/>
                <a:cs typeface="Arial" panose="020B0604020202020204" pitchFamily="34" charset="0"/>
              </a:rPr>
              <a:t>Níveis de IGF-I em indivíduos da área endêmica de leishmaniose visceral </a:t>
            </a:r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30438" y="1916832"/>
            <a:ext cx="5040560" cy="3969320"/>
            <a:chOff x="1691853" y="1916832"/>
            <a:chExt cx="5832475" cy="3897312"/>
          </a:xfrm>
        </p:grpSpPr>
        <p:pic>
          <p:nvPicPr>
            <p:cNvPr id="4403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853" y="2145432"/>
              <a:ext cx="5832475" cy="366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037" name="Grupo 4"/>
            <p:cNvGrpSpPr>
              <a:grpSpLocks/>
            </p:cNvGrpSpPr>
            <p:nvPr/>
          </p:nvGrpSpPr>
          <p:grpSpPr bwMode="auto">
            <a:xfrm>
              <a:off x="2484015" y="1916832"/>
              <a:ext cx="1914525" cy="315912"/>
              <a:chOff x="2339752" y="684999"/>
              <a:chExt cx="1914236" cy="315474"/>
            </a:xfrm>
          </p:grpSpPr>
          <p:sp>
            <p:nvSpPr>
              <p:cNvPr id="44039" name="CaixaDeTexto 2"/>
              <p:cNvSpPr txBox="1">
                <a:spLocks noChangeArrowheads="1"/>
              </p:cNvSpPr>
              <p:nvPr/>
            </p:nvSpPr>
            <p:spPr bwMode="auto">
              <a:xfrm>
                <a:off x="2339752" y="692696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19</a:t>
                </a:r>
              </a:p>
            </p:txBody>
          </p:sp>
          <p:sp>
            <p:nvSpPr>
              <p:cNvPr id="44040" name="CaixaDeTexto 6"/>
              <p:cNvSpPr txBox="1">
                <a:spLocks noChangeArrowheads="1"/>
              </p:cNvSpPr>
              <p:nvPr/>
            </p:nvSpPr>
            <p:spPr bwMode="auto">
              <a:xfrm>
                <a:off x="2839646" y="692696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29</a:t>
                </a:r>
              </a:p>
            </p:txBody>
          </p:sp>
          <p:sp>
            <p:nvSpPr>
              <p:cNvPr id="44041" name="CaixaDeTexto 7"/>
              <p:cNvSpPr txBox="1">
                <a:spLocks noChangeArrowheads="1"/>
              </p:cNvSpPr>
              <p:nvPr/>
            </p:nvSpPr>
            <p:spPr bwMode="auto">
              <a:xfrm>
                <a:off x="3377844" y="692696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37</a:t>
                </a:r>
              </a:p>
            </p:txBody>
          </p:sp>
          <p:sp>
            <p:nvSpPr>
              <p:cNvPr id="44042" name="CaixaDeTexto 8"/>
              <p:cNvSpPr txBox="1">
                <a:spLocks noChangeArrowheads="1"/>
              </p:cNvSpPr>
              <p:nvPr/>
            </p:nvSpPr>
            <p:spPr bwMode="auto">
              <a:xfrm>
                <a:off x="3889786" y="684999"/>
                <a:ext cx="364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400" b="1">
                    <a:solidFill>
                      <a:srgbClr val="C00000"/>
                    </a:solidFill>
                    <a:latin typeface="Times New Roman" pitchFamily="18" charset="0"/>
                  </a:rPr>
                  <a:t>45</a:t>
                </a:r>
              </a:p>
            </p:txBody>
          </p:sp>
        </p:grpSp>
        <p:sp>
          <p:nvSpPr>
            <p:cNvPr id="44038" name="CaixaDeTexto 5"/>
            <p:cNvSpPr txBox="1">
              <a:spLocks noChangeArrowheads="1"/>
            </p:cNvSpPr>
            <p:nvPr/>
          </p:nvSpPr>
          <p:spPr bwMode="auto">
            <a:xfrm>
              <a:off x="1953790" y="1924769"/>
              <a:ext cx="4619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400" b="1">
                  <a:solidFill>
                    <a:srgbClr val="C00000"/>
                  </a:solidFill>
                  <a:latin typeface="Times New Roman" pitchFamily="18" charset="0"/>
                </a:rPr>
                <a:t>N =</a:t>
              </a:r>
            </a:p>
          </p:txBody>
        </p:sp>
      </p:grpSp>
      <p:grpSp>
        <p:nvGrpSpPr>
          <p:cNvPr id="11" name="Grupo 14">
            <a:extLst>
              <a:ext uri="{FF2B5EF4-FFF2-40B4-BE49-F238E27FC236}">
                <a16:creationId xmlns:a16="http://schemas.microsoft.com/office/drawing/2014/main" id="{16384E30-9B86-453A-9326-FA0E608ADBB7}"/>
              </a:ext>
            </a:extLst>
          </p:cNvPr>
          <p:cNvGrpSpPr>
            <a:grpSpLocks/>
          </p:cNvGrpSpPr>
          <p:nvPr/>
        </p:nvGrpSpPr>
        <p:grpSpPr bwMode="auto">
          <a:xfrm>
            <a:off x="5513375" y="3140968"/>
            <a:ext cx="3064884" cy="2000090"/>
            <a:chOff x="2676525" y="651123"/>
            <a:chExt cx="5105855" cy="3209925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B0D16A41-7D1F-448A-9BE4-512523B50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525" y="651123"/>
              <a:ext cx="3790950" cy="320992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ACF28A8-1D58-4352-9E0D-20E5BFB9BDFF}"/>
                </a:ext>
              </a:extLst>
            </p:cNvPr>
            <p:cNvSpPr/>
            <p:nvPr/>
          </p:nvSpPr>
          <p:spPr>
            <a:xfrm>
              <a:off x="4644407" y="1859525"/>
              <a:ext cx="286882" cy="1009272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8AB1EB1A-7A40-4A01-94BA-299127CBDC62}"/>
                </a:ext>
              </a:extLst>
            </p:cNvPr>
            <p:cNvSpPr/>
            <p:nvPr/>
          </p:nvSpPr>
          <p:spPr>
            <a:xfrm>
              <a:off x="5045719" y="2148861"/>
              <a:ext cx="288494" cy="704618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A219F42A-7136-43AE-AC92-93886E9CA494}"/>
                </a:ext>
              </a:extLst>
            </p:cNvPr>
            <p:cNvSpPr/>
            <p:nvPr/>
          </p:nvSpPr>
          <p:spPr>
            <a:xfrm>
              <a:off x="5451867" y="1731878"/>
              <a:ext cx="286882" cy="112160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778F844-A44A-4EA6-9691-8BD4B41D83E0}"/>
                </a:ext>
              </a:extLst>
            </p:cNvPr>
            <p:cNvSpPr/>
            <p:nvPr/>
          </p:nvSpPr>
          <p:spPr>
            <a:xfrm>
              <a:off x="5867684" y="1830592"/>
              <a:ext cx="288494" cy="102288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17" name="Grupo 7">
              <a:extLst>
                <a:ext uri="{FF2B5EF4-FFF2-40B4-BE49-F238E27FC236}">
                  <a16:creationId xmlns:a16="http://schemas.microsoft.com/office/drawing/2014/main" id="{2A58A368-966A-4CAC-9CDA-B722B613B1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8264" y="1227187"/>
              <a:ext cx="834116" cy="1179166"/>
              <a:chOff x="7164288" y="521642"/>
              <a:chExt cx="834116" cy="1179166"/>
            </a:xfrm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B85145B5-6623-4098-BC9B-19FC016691D1}"/>
                  </a:ext>
                </a:extLst>
              </p:cNvPr>
              <p:cNvSpPr/>
              <p:nvPr/>
            </p:nvSpPr>
            <p:spPr>
              <a:xfrm>
                <a:off x="7163545" y="621262"/>
                <a:ext cx="143442" cy="1770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2038F3E7-39F0-4A0B-87CA-3B5B25C1080B}"/>
                  </a:ext>
                </a:extLst>
              </p:cNvPr>
              <p:cNvSpPr/>
              <p:nvPr/>
            </p:nvSpPr>
            <p:spPr>
              <a:xfrm>
                <a:off x="7163545" y="1019525"/>
                <a:ext cx="143442" cy="177005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F6A5893-3E11-48E6-A981-39D3C762ABE9}"/>
                  </a:ext>
                </a:extLst>
              </p:cNvPr>
              <p:cNvSpPr/>
              <p:nvPr/>
            </p:nvSpPr>
            <p:spPr>
              <a:xfrm>
                <a:off x="7163545" y="1451826"/>
                <a:ext cx="143442" cy="17700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2" name="CaixaDeTexto 5">
                <a:extLst>
                  <a:ext uri="{FF2B5EF4-FFF2-40B4-BE49-F238E27FC236}">
                    <a16:creationId xmlns:a16="http://schemas.microsoft.com/office/drawing/2014/main" id="{DFBA77FD-F7B7-41BB-881A-F85DE28A12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0312" y="521642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latin typeface="Times New Roman" pitchFamily="18" charset="0"/>
                  </a:rPr>
                  <a:t>24 h</a:t>
                </a:r>
              </a:p>
            </p:txBody>
          </p:sp>
          <p:sp>
            <p:nvSpPr>
              <p:cNvPr id="23" name="CaixaDeTexto 15">
                <a:extLst>
                  <a:ext uri="{FF2B5EF4-FFF2-40B4-BE49-F238E27FC236}">
                    <a16:creationId xmlns:a16="http://schemas.microsoft.com/office/drawing/2014/main" id="{54C23217-6E6D-4571-9B92-59EC654830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7753" y="899428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latin typeface="Times New Roman" pitchFamily="18" charset="0"/>
                  </a:rPr>
                  <a:t>48 h</a:t>
                </a:r>
              </a:p>
            </p:txBody>
          </p:sp>
          <p:sp>
            <p:nvSpPr>
              <p:cNvPr id="24" name="CaixaDeTexto 16">
                <a:extLst>
                  <a:ext uri="{FF2B5EF4-FFF2-40B4-BE49-F238E27FC236}">
                    <a16:creationId xmlns:a16="http://schemas.microsoft.com/office/drawing/2014/main" id="{41F917F7-C4D4-43EF-928C-AB5E520382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9781" y="1331476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latin typeface="Times New Roman" pitchFamily="18" charset="0"/>
                  </a:rPr>
                  <a:t>72 h</a:t>
                </a:r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41499168-85F1-4777-A870-5AC963E62E07}"/>
                </a:ext>
              </a:extLst>
            </p:cNvPr>
            <p:cNvSpPr/>
            <p:nvPr/>
          </p:nvSpPr>
          <p:spPr>
            <a:xfrm>
              <a:off x="4283387" y="938757"/>
              <a:ext cx="1168480" cy="287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5" name="Retângulo 1">
            <a:extLst>
              <a:ext uri="{FF2B5EF4-FFF2-40B4-BE49-F238E27FC236}">
                <a16:creationId xmlns:a16="http://schemas.microsoft.com/office/drawing/2014/main" id="{E1E89C95-7F36-4DBC-8520-FBC317971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370" y="1695000"/>
            <a:ext cx="28803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99FF"/>
              </a:buClr>
              <a:buSzPct val="140000"/>
              <a:buFontTx/>
              <a:buNone/>
            </a:pPr>
            <a:r>
              <a:rPr lang="pt-BR" alt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Efeito do IGF-I in vitro sobre parasitismo de células THP1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99ECA9-5646-4C11-9110-80B6D63494E3}"/>
              </a:ext>
            </a:extLst>
          </p:cNvPr>
          <p:cNvSpPr/>
          <p:nvPr/>
        </p:nvSpPr>
        <p:spPr>
          <a:xfrm>
            <a:off x="5370998" y="1484784"/>
            <a:ext cx="3665498" cy="373649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1C82649C-2E09-4167-ADF5-AD76663A904E}"/>
              </a:ext>
            </a:extLst>
          </p:cNvPr>
          <p:cNvSpPr/>
          <p:nvPr/>
        </p:nvSpPr>
        <p:spPr>
          <a:xfrm>
            <a:off x="6948264" y="3471982"/>
            <a:ext cx="88430" cy="23062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8610B1FD-2629-4BA5-893D-21105CA11390}"/>
              </a:ext>
            </a:extLst>
          </p:cNvPr>
          <p:cNvSpPr/>
          <p:nvPr/>
        </p:nvSpPr>
        <p:spPr>
          <a:xfrm>
            <a:off x="7471330" y="3438144"/>
            <a:ext cx="88430" cy="23062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08638EE1-C70D-4079-B39D-74597A16E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1"/>
    </mc:Choice>
    <mc:Fallback xmlns="">
      <p:transition spd="slow" advTm="3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DC0FC-399A-497D-800B-C7080DE5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4351868"/>
            <a:ext cx="7791980" cy="1417108"/>
          </a:xfrm>
        </p:spPr>
        <p:txBody>
          <a:bodyPr/>
          <a:lstStyle/>
          <a:p>
            <a:r>
              <a:rPr lang="pt-BR" sz="3200" dirty="0"/>
              <a:t>Resposta imune e </a:t>
            </a:r>
            <a:r>
              <a:rPr lang="pt-BR" sz="3200" dirty="0" err="1"/>
              <a:t>imunopatogenia</a:t>
            </a:r>
            <a:r>
              <a:rPr lang="pt-BR" sz="3200" dirty="0"/>
              <a:t> em leishmanioses humanas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F2B899F-CF1D-47B7-A33F-50BF60D95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4"/>
    </mc:Choice>
    <mc:Fallback xmlns="">
      <p:transition spd="slow" advTm="2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44624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3200" kern="0" dirty="0">
                <a:solidFill>
                  <a:srgbClr val="FFFF00"/>
                </a:solidFill>
                <a:latin typeface="Times New Roman"/>
              </a:rPr>
              <a:t>Leishmaniose cutânea </a:t>
            </a:r>
            <a:r>
              <a:rPr lang="pt-BR" sz="3200" kern="0" dirty="0" err="1">
                <a:solidFill>
                  <a:srgbClr val="FFFF00"/>
                </a:solidFill>
                <a:latin typeface="Times New Roman"/>
              </a:rPr>
              <a:t>murina</a:t>
            </a:r>
            <a:endParaRPr lang="pt-BR" sz="3200" kern="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4000500" y="714375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rgbClr val="FFFF00"/>
                </a:solidFill>
                <a:latin typeface="Arial" pitchFamily="34" charset="0"/>
                <a:ea typeface="?? ?????"/>
                <a:cs typeface="?? ?????"/>
              </a:rPr>
              <a:t>BALB/c</a:t>
            </a:r>
          </a:p>
        </p:txBody>
      </p:sp>
      <p:sp>
        <p:nvSpPr>
          <p:cNvPr id="37892" name="Text Box 11"/>
          <p:cNvSpPr txBox="1">
            <a:spLocks noChangeArrowheads="1"/>
          </p:cNvSpPr>
          <p:nvPr/>
        </p:nvSpPr>
        <p:spPr bwMode="auto">
          <a:xfrm>
            <a:off x="2574925" y="3546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sp>
        <p:nvSpPr>
          <p:cNvPr id="37893" name="Rectangle 12"/>
          <p:cNvSpPr>
            <a:spLocks noChangeArrowheads="1"/>
          </p:cNvSpPr>
          <p:nvPr/>
        </p:nvSpPr>
        <p:spPr bwMode="auto">
          <a:xfrm>
            <a:off x="685800" y="2971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FFFF00"/>
                </a:solidFill>
                <a:latin typeface="Times New Roman" pitchFamily="18" charset="0"/>
                <a:ea typeface="?? ?????"/>
                <a:cs typeface="?? ?????"/>
              </a:rPr>
              <a:t>Leishmaniose tegumentar humana</a:t>
            </a: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2843213" y="3857625"/>
            <a:ext cx="3506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FFFF00"/>
                </a:solidFill>
                <a:latin typeface="Arial" pitchFamily="34" charset="0"/>
                <a:ea typeface="?? ?????"/>
                <a:cs typeface="?? ?????"/>
              </a:rPr>
              <a:t>Leishmaniose cutânea difusa</a:t>
            </a:r>
          </a:p>
        </p:txBody>
      </p:sp>
      <p:sp>
        <p:nvSpPr>
          <p:cNvPr id="37895" name="AutoShape 23" descr="view"/>
          <p:cNvSpPr>
            <a:spLocks noChangeAspect="1" noChangeArrowheads="1"/>
          </p:cNvSpPr>
          <p:nvPr/>
        </p:nvSpPr>
        <p:spPr bwMode="auto">
          <a:xfrm>
            <a:off x="933450" y="1014413"/>
            <a:ext cx="7277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sp>
        <p:nvSpPr>
          <p:cNvPr id="37896" name="AutoShape 25" descr="view"/>
          <p:cNvSpPr>
            <a:spLocks noChangeAspect="1" noChangeArrowheads="1"/>
          </p:cNvSpPr>
          <p:nvPr/>
        </p:nvSpPr>
        <p:spPr bwMode="auto">
          <a:xfrm>
            <a:off x="933450" y="1014413"/>
            <a:ext cx="7277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sp>
        <p:nvSpPr>
          <p:cNvPr id="37897" name="AutoShape 27" descr="view"/>
          <p:cNvSpPr>
            <a:spLocks noChangeAspect="1" noChangeArrowheads="1"/>
          </p:cNvSpPr>
          <p:nvPr/>
        </p:nvSpPr>
        <p:spPr bwMode="auto">
          <a:xfrm>
            <a:off x="933450" y="1014413"/>
            <a:ext cx="7277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sp>
        <p:nvSpPr>
          <p:cNvPr id="37898" name="AutoShape 29" descr="view"/>
          <p:cNvSpPr>
            <a:spLocks noChangeAspect="1" noChangeArrowheads="1"/>
          </p:cNvSpPr>
          <p:nvPr/>
        </p:nvSpPr>
        <p:spPr bwMode="auto">
          <a:xfrm>
            <a:off x="1000125" y="1000125"/>
            <a:ext cx="7277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pic>
        <p:nvPicPr>
          <p:cNvPr id="3789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125538"/>
            <a:ext cx="31146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340225"/>
            <a:ext cx="32575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412875"/>
            <a:ext cx="23241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Retângulo 2"/>
          <p:cNvSpPr>
            <a:spLocks noChangeArrowheads="1"/>
          </p:cNvSpPr>
          <p:nvPr/>
        </p:nvSpPr>
        <p:spPr bwMode="auto">
          <a:xfrm>
            <a:off x="6444208" y="1628775"/>
            <a:ext cx="252028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srgbClr val="92D050"/>
                </a:solidFill>
                <a:latin typeface="Times New Roman" pitchFamily="18" charset="0"/>
              </a:rPr>
              <a:t>Predominantemente macrófagos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AC3154F-9CC0-4A5B-97C8-0D4655F3D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8"/>
    </mc:Choice>
    <mc:Fallback xmlns="">
      <p:transition spd="slow" advTm="2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524000" y="898525"/>
            <a:ext cx="115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rgbClr val="FFFF00"/>
                </a:solidFill>
                <a:latin typeface="Times New Roman" pitchFamily="18" charset="0"/>
                <a:ea typeface="?? ?????"/>
                <a:cs typeface="?? ?????"/>
              </a:rPr>
              <a:t>C57BL/6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2574925" y="3546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sp>
        <p:nvSpPr>
          <p:cNvPr id="38917" name="Text Box 13"/>
          <p:cNvSpPr txBox="1">
            <a:spLocks noChangeArrowheads="1"/>
          </p:cNvSpPr>
          <p:nvPr/>
        </p:nvSpPr>
        <p:spPr bwMode="auto">
          <a:xfrm>
            <a:off x="1254125" y="3429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/>
              <a:cs typeface="?? ?????"/>
            </a:endParaRPr>
          </a:p>
        </p:txBody>
      </p:sp>
      <p:sp>
        <p:nvSpPr>
          <p:cNvPr id="38918" name="TextBox 55"/>
          <p:cNvSpPr txBox="1">
            <a:spLocks noChangeArrowheads="1"/>
          </p:cNvSpPr>
          <p:nvPr/>
        </p:nvSpPr>
        <p:spPr bwMode="auto">
          <a:xfrm>
            <a:off x="714375" y="5715000"/>
            <a:ext cx="3320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FF0000"/>
                </a:solidFill>
                <a:latin typeface="Times New Roman" pitchFamily="18" charset="0"/>
                <a:ea typeface="?? ?????"/>
                <a:cs typeface="?? ?????"/>
              </a:rPr>
              <a:t>Poucos parasitos na lesão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FFFF00"/>
                </a:solidFill>
                <a:latin typeface="Times New Roman" pitchFamily="18" charset="0"/>
                <a:ea typeface="?? ?????"/>
                <a:cs typeface="?? ?????"/>
              </a:rPr>
              <a:t>Presença de linfócitos</a:t>
            </a:r>
          </a:p>
        </p:txBody>
      </p:sp>
      <p:pic>
        <p:nvPicPr>
          <p:cNvPr id="389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27622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722688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3716338"/>
            <a:ext cx="2524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757613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1628775"/>
            <a:ext cx="19907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85800" y="28527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FFFF00"/>
                </a:solidFill>
                <a:latin typeface="Times New Roman" pitchFamily="18" charset="0"/>
                <a:ea typeface="?? ?????"/>
                <a:cs typeface="?? ?????"/>
              </a:rPr>
              <a:t>Leishmaniose tegumentar humana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85800" y="269776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3200" kern="0" dirty="0">
                <a:solidFill>
                  <a:srgbClr val="FFFF00"/>
                </a:solidFill>
                <a:latin typeface="Times New Roman"/>
              </a:rPr>
              <a:t>Leishmaniose cutânea </a:t>
            </a:r>
            <a:r>
              <a:rPr lang="pt-BR" sz="3200" kern="0" dirty="0" err="1">
                <a:solidFill>
                  <a:srgbClr val="FFFF00"/>
                </a:solidFill>
                <a:latin typeface="Times New Roman"/>
              </a:rPr>
              <a:t>murina</a:t>
            </a:r>
            <a:endParaRPr lang="pt-BR" sz="3200" kern="0" dirty="0">
              <a:solidFill>
                <a:srgbClr val="FFFF00"/>
              </a:solidFill>
              <a:latin typeface="Times New Roman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D19B85A-F22C-468D-BFE7-1806F3759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7"/>
    </mc:Choice>
    <mc:Fallback xmlns="">
      <p:transition spd="slow" advTm="2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143000"/>
          </a:xfrm>
        </p:spPr>
        <p:txBody>
          <a:bodyPr/>
          <a:lstStyle/>
          <a:p>
            <a:pPr algn="l" eaLnBrk="1" hangingPunct="1"/>
            <a:r>
              <a:rPr lang="pt-BR" altLang="pt-BR" sz="2400" dirty="0"/>
              <a:t>Resposta imune, determinante da resistência e suscetibilidade observada no modelo experimental de leishmaniose cutânea, não explica o desenvolvimento da lesão na LT humana</a:t>
            </a:r>
            <a:br>
              <a:rPr lang="pt-BR" altLang="pt-BR" sz="2400" dirty="0"/>
            </a:br>
            <a:r>
              <a:rPr lang="pt-BR" altLang="pt-BR" sz="2400" dirty="0"/>
              <a:t/>
            </a:r>
            <a:br>
              <a:rPr lang="pt-BR" altLang="pt-BR" sz="2400" dirty="0"/>
            </a:br>
            <a:r>
              <a:rPr lang="pt-BR" altLang="pt-BR" sz="2400" dirty="0"/>
              <a:t>Tentativas de se ajustar a resposta </a:t>
            </a:r>
            <a:r>
              <a:rPr lang="pt-BR" altLang="pt-BR" sz="2400" dirty="0" err="1"/>
              <a:t>imunopatogenica</a:t>
            </a:r>
            <a:r>
              <a:rPr lang="pt-BR" altLang="pt-BR" sz="2400" dirty="0"/>
              <a:t> da LT humana aos dados do modelo experimental atrasaram a pesquisa neste campo.  </a:t>
            </a:r>
            <a:br>
              <a:rPr lang="pt-BR" altLang="pt-BR" sz="2400" dirty="0"/>
            </a:br>
            <a:r>
              <a:rPr lang="pt-BR" altLang="pt-BR" sz="2400" dirty="0"/>
              <a:t/>
            </a:r>
            <a:br>
              <a:rPr lang="pt-BR" altLang="pt-BR" sz="2400" dirty="0"/>
            </a:br>
            <a:r>
              <a:rPr lang="pt-BR" altLang="pt-BR" sz="2400" dirty="0"/>
              <a:t>Há alguns dados sugerindo que a lesão na LT humana é pela ativação de resposta imune, por hipersensibilidade.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6B43315-1CDD-4BF8-BE99-DF5BBA78C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5"/>
    </mc:Choice>
    <mc:Fallback xmlns="">
      <p:transition spd="slow" advTm="4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1619374" y="1647825"/>
            <a:ext cx="684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03" name="Text Box 7"/>
          <p:cNvSpPr txBox="1">
            <a:spLocks noChangeArrowheads="1"/>
          </p:cNvSpPr>
          <p:nvPr/>
        </p:nvSpPr>
        <p:spPr bwMode="auto">
          <a:xfrm>
            <a:off x="4695949" y="15049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900236" y="981075"/>
            <a:ext cx="849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381000" y="4572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800" dirty="0" err="1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Clinical</a:t>
            </a:r>
            <a:r>
              <a:rPr lang="pt-BR" altLang="pt-BR" sz="28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 </a:t>
            </a:r>
            <a:r>
              <a:rPr lang="pt-BR" altLang="pt-BR" sz="2800" dirty="0" err="1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and</a:t>
            </a:r>
            <a:r>
              <a:rPr lang="pt-BR" altLang="pt-BR" sz="28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 </a:t>
            </a:r>
            <a:r>
              <a:rPr lang="pt-BR" altLang="pt-BR" sz="2800" dirty="0" err="1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immunological</a:t>
            </a:r>
            <a:r>
              <a:rPr lang="pt-BR" altLang="pt-BR" sz="28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 </a:t>
            </a:r>
            <a:r>
              <a:rPr lang="pt-BR" altLang="pt-BR" sz="2800" dirty="0" err="1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spectrun</a:t>
            </a:r>
            <a:r>
              <a:rPr lang="pt-BR" altLang="pt-BR" sz="28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 </a:t>
            </a:r>
            <a:r>
              <a:rPr lang="pt-BR" altLang="pt-BR" sz="2800" dirty="0" err="1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of</a:t>
            </a:r>
            <a:r>
              <a:rPr lang="pt-BR" altLang="pt-BR" sz="28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 </a:t>
            </a:r>
            <a:r>
              <a:rPr lang="pt-BR" altLang="pt-BR" sz="2800" dirty="0" err="1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leishmaniases</a:t>
            </a:r>
            <a:endParaRPr lang="pt-BR" altLang="pt-BR" sz="2800" dirty="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grpSp>
        <p:nvGrpSpPr>
          <p:cNvPr id="51207" name="Group 53"/>
          <p:cNvGrpSpPr>
            <a:grpSpLocks/>
          </p:cNvGrpSpPr>
          <p:nvPr/>
        </p:nvGrpSpPr>
        <p:grpSpPr bwMode="auto">
          <a:xfrm>
            <a:off x="652586" y="2781300"/>
            <a:ext cx="1447800" cy="1255713"/>
            <a:chOff x="48" y="1752"/>
            <a:chExt cx="912" cy="791"/>
          </a:xfrm>
        </p:grpSpPr>
        <p:pic>
          <p:nvPicPr>
            <p:cNvPr id="51244" name="Picture 12" descr="DSC000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752"/>
              <a:ext cx="912" cy="79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45" name="Rectangle 13"/>
            <p:cNvSpPr>
              <a:spLocks noChangeArrowheads="1"/>
            </p:cNvSpPr>
            <p:nvPr/>
          </p:nvSpPr>
          <p:spPr bwMode="auto">
            <a:xfrm>
              <a:off x="96" y="1907"/>
              <a:ext cx="175" cy="1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pt-BR" altLang="pt-BR" sz="2400">
                <a:solidFill>
                  <a:srgbClr val="FFFF00"/>
                </a:solidFill>
                <a:latin typeface="Times New Roman" pitchFamily="18" charset="0"/>
                <a:ea typeface="?? ?????" charset="-128"/>
              </a:endParaRPr>
            </a:p>
          </p:txBody>
        </p:sp>
        <p:sp>
          <p:nvSpPr>
            <p:cNvPr id="51246" name="Rectangle 14"/>
            <p:cNvSpPr>
              <a:spLocks noChangeArrowheads="1"/>
            </p:cNvSpPr>
            <p:nvPr/>
          </p:nvSpPr>
          <p:spPr bwMode="auto">
            <a:xfrm>
              <a:off x="710" y="1895"/>
              <a:ext cx="174" cy="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pt-BR" altLang="pt-BR" sz="2400">
                <a:solidFill>
                  <a:srgbClr val="FFFF00"/>
                </a:solidFill>
                <a:latin typeface="Times New Roman" pitchFamily="18" charset="0"/>
                <a:ea typeface="?? ?????" charset="-128"/>
              </a:endParaRPr>
            </a:p>
          </p:txBody>
        </p:sp>
      </p:grpSp>
      <p:pic>
        <p:nvPicPr>
          <p:cNvPr id="5120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86" y="2830513"/>
            <a:ext cx="1165225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Text Box 17"/>
          <p:cNvSpPr txBox="1">
            <a:spLocks noChangeArrowheads="1"/>
          </p:cNvSpPr>
          <p:nvPr/>
        </p:nvSpPr>
        <p:spPr bwMode="auto">
          <a:xfrm>
            <a:off x="3616449" y="37369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grpSp>
        <p:nvGrpSpPr>
          <p:cNvPr id="51211" name="Group 54"/>
          <p:cNvGrpSpPr>
            <a:grpSpLocks/>
          </p:cNvGrpSpPr>
          <p:nvPr/>
        </p:nvGrpSpPr>
        <p:grpSpPr bwMode="auto">
          <a:xfrm>
            <a:off x="3460874" y="2133600"/>
            <a:ext cx="1482725" cy="1917700"/>
            <a:chOff x="1817" y="1344"/>
            <a:chExt cx="934" cy="1208"/>
          </a:xfrm>
        </p:grpSpPr>
        <p:pic>
          <p:nvPicPr>
            <p:cNvPr id="51241" name="Picture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" y="1344"/>
              <a:ext cx="934" cy="120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2" name="Rectangle 20"/>
            <p:cNvSpPr>
              <a:spLocks noChangeArrowheads="1"/>
            </p:cNvSpPr>
            <p:nvPr/>
          </p:nvSpPr>
          <p:spPr bwMode="auto">
            <a:xfrm>
              <a:off x="2016" y="1832"/>
              <a:ext cx="144" cy="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pt-BR" altLang="pt-BR" sz="2400">
                <a:solidFill>
                  <a:srgbClr val="FFFF00"/>
                </a:solidFill>
                <a:latin typeface="Times New Roman" pitchFamily="18" charset="0"/>
                <a:ea typeface="?? ?????" charset="-128"/>
              </a:endParaRPr>
            </a:p>
          </p:txBody>
        </p:sp>
        <p:sp>
          <p:nvSpPr>
            <p:cNvPr id="51243" name="Rectangle 21"/>
            <p:cNvSpPr>
              <a:spLocks noChangeArrowheads="1"/>
            </p:cNvSpPr>
            <p:nvPr/>
          </p:nvSpPr>
          <p:spPr bwMode="auto">
            <a:xfrm>
              <a:off x="2280" y="1820"/>
              <a:ext cx="144" cy="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pt-BR" altLang="pt-BR" sz="2400">
                <a:solidFill>
                  <a:srgbClr val="FFFF00"/>
                </a:solidFill>
                <a:latin typeface="Times New Roman" pitchFamily="18" charset="0"/>
                <a:ea typeface="?? ?????" charset="-128"/>
              </a:endParaRPr>
            </a:p>
          </p:txBody>
        </p:sp>
      </p:grpSp>
      <p:pic>
        <p:nvPicPr>
          <p:cNvPr id="51213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24" y="2852738"/>
            <a:ext cx="1600200" cy="1212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49" y="1989138"/>
            <a:ext cx="1316037" cy="2095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8" name="Text Box 28"/>
          <p:cNvSpPr txBox="1">
            <a:spLocks noChangeArrowheads="1"/>
          </p:cNvSpPr>
          <p:nvPr/>
        </p:nvSpPr>
        <p:spPr bwMode="auto">
          <a:xfrm>
            <a:off x="1095499" y="21526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19" name="Text Box 30"/>
          <p:cNvSpPr txBox="1">
            <a:spLocks noChangeArrowheads="1"/>
          </p:cNvSpPr>
          <p:nvPr/>
        </p:nvSpPr>
        <p:spPr bwMode="auto">
          <a:xfrm>
            <a:off x="1095499" y="222408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20" name="Text Box 32"/>
          <p:cNvSpPr txBox="1">
            <a:spLocks noChangeArrowheads="1"/>
          </p:cNvSpPr>
          <p:nvPr/>
        </p:nvSpPr>
        <p:spPr bwMode="auto">
          <a:xfrm>
            <a:off x="158750" y="51768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21" name="Line 34"/>
          <p:cNvSpPr>
            <a:spLocks noChangeShapeType="1"/>
          </p:cNvSpPr>
          <p:nvPr/>
        </p:nvSpPr>
        <p:spPr bwMode="auto">
          <a:xfrm flipV="1">
            <a:off x="467544" y="4869160"/>
            <a:ext cx="78263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22" name="Text Box 35"/>
          <p:cNvSpPr txBox="1">
            <a:spLocks noChangeArrowheads="1"/>
          </p:cNvSpPr>
          <p:nvPr/>
        </p:nvSpPr>
        <p:spPr bwMode="auto">
          <a:xfrm>
            <a:off x="158750" y="5105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23" name="Text Box 37"/>
          <p:cNvSpPr txBox="1">
            <a:spLocks noChangeArrowheads="1"/>
          </p:cNvSpPr>
          <p:nvPr/>
        </p:nvSpPr>
        <p:spPr bwMode="auto">
          <a:xfrm>
            <a:off x="0" y="4869160"/>
            <a:ext cx="75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Th1</a:t>
            </a:r>
          </a:p>
        </p:txBody>
      </p:sp>
      <p:sp>
        <p:nvSpPr>
          <p:cNvPr id="51224" name="Text Box 38"/>
          <p:cNvSpPr txBox="1">
            <a:spLocks noChangeArrowheads="1"/>
          </p:cNvSpPr>
          <p:nvPr/>
        </p:nvSpPr>
        <p:spPr bwMode="auto">
          <a:xfrm>
            <a:off x="4267909" y="5027405"/>
            <a:ext cx="37639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IFN-</a:t>
            </a:r>
            <a:r>
              <a:rPr lang="en-US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</a:t>
            </a:r>
            <a:r>
              <a:rPr lang="en-US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, mean </a:t>
            </a:r>
            <a:r>
              <a:rPr lang="pt-BR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± SD, </a:t>
            </a:r>
            <a:r>
              <a:rPr lang="pt-BR" altLang="pt-BR" sz="2400" dirty="0" err="1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pg</a:t>
            </a:r>
            <a:r>
              <a:rPr lang="pt-BR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/ml</a:t>
            </a:r>
            <a:r>
              <a:rPr lang="en-US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25" name="Text Box 39"/>
          <p:cNvSpPr txBox="1">
            <a:spLocks noChangeArrowheads="1"/>
          </p:cNvSpPr>
          <p:nvPr/>
        </p:nvSpPr>
        <p:spPr bwMode="auto">
          <a:xfrm>
            <a:off x="8172400" y="4869160"/>
            <a:ext cx="715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Th2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26" name="Text Box 40"/>
          <p:cNvSpPr txBox="1">
            <a:spLocks noChangeArrowheads="1"/>
          </p:cNvSpPr>
          <p:nvPr/>
        </p:nvSpPr>
        <p:spPr bwMode="auto">
          <a:xfrm>
            <a:off x="683890" y="2135188"/>
            <a:ext cx="149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800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Mucosal</a:t>
            </a:r>
            <a:r>
              <a:rPr lang="pt-BR" altLang="pt-BR" sz="18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 </a:t>
            </a:r>
            <a:r>
              <a:rPr lang="pt-BR" altLang="pt-BR" sz="1800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leishmaniasis</a:t>
            </a:r>
            <a:endParaRPr lang="en-US" altLang="pt-BR" sz="1800" dirty="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1800" dirty="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51227" name="Text Box 41"/>
          <p:cNvSpPr txBox="1">
            <a:spLocks noChangeArrowheads="1"/>
          </p:cNvSpPr>
          <p:nvPr/>
        </p:nvSpPr>
        <p:spPr bwMode="auto">
          <a:xfrm>
            <a:off x="1979736" y="184467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pt-BR" sz="200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Cutaneous leishmaniasis</a:t>
            </a:r>
          </a:p>
        </p:txBody>
      </p:sp>
      <p:sp>
        <p:nvSpPr>
          <p:cNvPr id="51228" name="Text Box 42"/>
          <p:cNvSpPr txBox="1">
            <a:spLocks noChangeArrowheads="1"/>
          </p:cNvSpPr>
          <p:nvPr/>
        </p:nvSpPr>
        <p:spPr bwMode="auto">
          <a:xfrm>
            <a:off x="3456111" y="1731963"/>
            <a:ext cx="1692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pt-BR" sz="200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Disseminated leishmaniasis</a:t>
            </a:r>
            <a:endParaRPr lang="pt-BR" altLang="pt-BR" sz="200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51229" name="Text Box 43"/>
          <p:cNvSpPr txBox="1">
            <a:spLocks noChangeArrowheads="1"/>
          </p:cNvSpPr>
          <p:nvPr/>
        </p:nvSpPr>
        <p:spPr bwMode="auto">
          <a:xfrm>
            <a:off x="5100761" y="1909763"/>
            <a:ext cx="17764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Asymptomatic</a:t>
            </a:r>
            <a:endParaRPr lang="pt-BR" altLang="pt-BR" sz="2000" dirty="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    DTH+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000" dirty="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51230" name="Text Box 44"/>
          <p:cNvSpPr txBox="1">
            <a:spLocks noChangeArrowheads="1"/>
          </p:cNvSpPr>
          <p:nvPr/>
        </p:nvSpPr>
        <p:spPr bwMode="auto">
          <a:xfrm>
            <a:off x="6629524" y="981075"/>
            <a:ext cx="157003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Diffuse cutaneous leishmaniasis</a:t>
            </a:r>
            <a:endParaRPr lang="en-US" altLang="pt-BR" sz="200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00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51232" name="Text Box 46"/>
          <p:cNvSpPr txBox="1">
            <a:spLocks noChangeArrowheads="1"/>
          </p:cNvSpPr>
          <p:nvPr/>
        </p:nvSpPr>
        <p:spPr bwMode="auto">
          <a:xfrm>
            <a:off x="755576" y="4365104"/>
            <a:ext cx="13083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400" dirty="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5,287 ± 6442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33" name="Text Box 47"/>
          <p:cNvSpPr txBox="1">
            <a:spLocks noChangeArrowheads="1"/>
          </p:cNvSpPr>
          <p:nvPr/>
        </p:nvSpPr>
        <p:spPr bwMode="auto">
          <a:xfrm>
            <a:off x="2272654" y="4365104"/>
            <a:ext cx="13874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400" dirty="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2,287 ± 2442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34" name="Text Box 48"/>
          <p:cNvSpPr txBox="1">
            <a:spLocks noChangeArrowheads="1"/>
          </p:cNvSpPr>
          <p:nvPr/>
        </p:nvSpPr>
        <p:spPr bwMode="auto">
          <a:xfrm>
            <a:off x="3660129" y="4403204"/>
            <a:ext cx="13083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400" dirty="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1,639 ± 1245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 dirty="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35" name="Text Box 49"/>
          <p:cNvSpPr txBox="1">
            <a:spLocks noChangeArrowheads="1"/>
          </p:cNvSpPr>
          <p:nvPr/>
        </p:nvSpPr>
        <p:spPr bwMode="auto">
          <a:xfrm>
            <a:off x="5363517" y="4390504"/>
            <a:ext cx="108426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40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287 ± 2442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36" name="Text Box 50"/>
          <p:cNvSpPr txBox="1">
            <a:spLocks noChangeArrowheads="1"/>
          </p:cNvSpPr>
          <p:nvPr/>
        </p:nvSpPr>
        <p:spPr bwMode="auto">
          <a:xfrm>
            <a:off x="7189142" y="4438129"/>
            <a:ext cx="5365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1400">
                <a:solidFill>
                  <a:srgbClr val="FFFF00"/>
                </a:solidFill>
                <a:latin typeface="Arial" pitchFamily="34" charset="0"/>
                <a:ea typeface="?? ?????" charset="-128"/>
                <a:sym typeface="Symbol" pitchFamily="18" charset="2"/>
              </a:rPr>
              <a:t>&lt; 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sp>
        <p:nvSpPr>
          <p:cNvPr id="51238" name="CaixaDeTexto 1"/>
          <p:cNvSpPr txBox="1">
            <a:spLocks noChangeArrowheads="1"/>
          </p:cNvSpPr>
          <p:nvPr/>
        </p:nvSpPr>
        <p:spPr bwMode="auto">
          <a:xfrm>
            <a:off x="5980113" y="6308725"/>
            <a:ext cx="305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E. Carvalho &amp; A. Jesus</a:t>
            </a:r>
          </a:p>
        </p:txBody>
      </p:sp>
      <p:sp>
        <p:nvSpPr>
          <p:cNvPr id="51239" name="Elipse 2"/>
          <p:cNvSpPr>
            <a:spLocks noChangeArrowheads="1"/>
          </p:cNvSpPr>
          <p:nvPr/>
        </p:nvSpPr>
        <p:spPr bwMode="auto">
          <a:xfrm rot="5400000">
            <a:off x="796525" y="623617"/>
            <a:ext cx="3929215" cy="5204767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>
              <a:latin typeface="Times New Roman" pitchFamily="18" charset="0"/>
              <a:ea typeface="?? ?????" charset="-128"/>
            </a:endParaRPr>
          </a:p>
        </p:txBody>
      </p:sp>
      <p:sp>
        <p:nvSpPr>
          <p:cNvPr id="51240" name="CaixaDeTexto 1"/>
          <p:cNvSpPr txBox="1">
            <a:spLocks noChangeArrowheads="1"/>
          </p:cNvSpPr>
          <p:nvPr/>
        </p:nvSpPr>
        <p:spPr bwMode="auto">
          <a:xfrm>
            <a:off x="179388" y="5949950"/>
            <a:ext cx="86356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Immunomodulation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: in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mucosal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leishmaniasis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there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is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lower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expression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altLang="pt-BR" sz="2000" dirty="0" err="1">
                <a:solidFill>
                  <a:schemeClr val="bg1"/>
                </a:solidFill>
                <a:latin typeface="Times New Roman" pitchFamily="18" charset="0"/>
              </a:rPr>
              <a:t>of</a:t>
            </a:r>
            <a:r>
              <a:rPr lang="pt-BR" altLang="pt-BR" sz="2000" dirty="0">
                <a:solidFill>
                  <a:schemeClr val="bg1"/>
                </a:solidFill>
                <a:latin typeface="Times New Roman" pitchFamily="18" charset="0"/>
              </a:rPr>
              <a:t> IL-10R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2631" y="558924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DTH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971600" y="5592388"/>
            <a:ext cx="660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+++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2399074" y="5589240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++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3939002" y="5589240"/>
            <a:ext cx="344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+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5804924" y="5590401"/>
            <a:ext cx="3449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+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7317092" y="5589240"/>
            <a:ext cx="279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-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5724128" y="5374377"/>
            <a:ext cx="5180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+/-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-10386" y="5335042"/>
            <a:ext cx="7823605" cy="470222"/>
            <a:chOff x="-36512" y="5301208"/>
            <a:chExt cx="7823605" cy="470222"/>
          </a:xfrm>
        </p:grpSpPr>
        <p:sp>
          <p:nvSpPr>
            <p:cNvPr id="46" name="CaixaDeTexto 45"/>
            <p:cNvSpPr txBox="1"/>
            <p:nvPr/>
          </p:nvSpPr>
          <p:spPr>
            <a:xfrm>
              <a:off x="-36512" y="5301208"/>
              <a:ext cx="11336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/>
                <a:t>Ab</a:t>
              </a:r>
              <a:r>
                <a:rPr lang="pt-BR" b="1" dirty="0"/>
                <a:t> </a:t>
              </a:r>
              <a:r>
                <a:rPr lang="pt-BR" b="1" dirty="0" err="1"/>
                <a:t>titer</a:t>
              </a:r>
              <a:endParaRPr lang="pt-BR" b="1" dirty="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1124000" y="5301208"/>
              <a:ext cx="3449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+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2339752" y="5301208"/>
              <a:ext cx="5645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+/2</a:t>
              </a: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3950054" y="5334027"/>
              <a:ext cx="3449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+</a:t>
              </a: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7126335" y="5340543"/>
              <a:ext cx="6607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+++</a:t>
              </a:r>
            </a:p>
          </p:txBody>
        </p:sp>
      </p:grp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F8B5C1C9-670C-4EE9-A3ED-CE0DFBD85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1136"/>
      </p:ext>
    </p:extLst>
  </p:cSld>
  <p:clrMapOvr>
    <a:masterClrMapping/>
  </p:clrMapOvr>
  <p:transition advTm="55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6721475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0824" y="-531813"/>
            <a:ext cx="6193383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Tegumentary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</a:t>
            </a: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leishmaniasis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as </a:t>
            </a: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manifestation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</a:t>
            </a: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of</a:t>
            </a:r>
            <a:endParaRPr lang="pt-BR" sz="2000" kern="0" dirty="0">
              <a:solidFill>
                <a:srgbClr val="FFFF00"/>
              </a:solidFill>
              <a:latin typeface="Arial" pitchFamily="34" charset="0"/>
              <a:ea typeface="?? ?????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Immune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</a:t>
            </a: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reconstitution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</a:t>
            </a: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infllammatory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</a:t>
            </a:r>
            <a:r>
              <a:rPr lang="pt-BR" sz="2000" kern="0" dirty="0" err="1">
                <a:solidFill>
                  <a:srgbClr val="FFFF00"/>
                </a:solidFill>
                <a:latin typeface="Arial" pitchFamily="34" charset="0"/>
                <a:ea typeface="?? ?????"/>
              </a:rPr>
              <a:t>syndrome</a:t>
            </a:r>
            <a:r>
              <a:rPr lang="pt-BR" sz="2000" kern="0" dirty="0">
                <a:solidFill>
                  <a:srgbClr val="FFFF00"/>
                </a:solidFill>
                <a:latin typeface="Arial" pitchFamily="34" charset="0"/>
                <a:ea typeface="?? ?????"/>
              </a:rPr>
              <a:t> (IRIS) </a:t>
            </a:r>
            <a:endParaRPr lang="en-GB" sz="2000" kern="0" dirty="0">
              <a:solidFill>
                <a:srgbClr val="FFFF00"/>
              </a:solidFill>
              <a:latin typeface="Arial" pitchFamily="34" charset="0"/>
              <a:ea typeface="?? ?????"/>
            </a:endParaRP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2555875" y="6345238"/>
            <a:ext cx="640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000">
                <a:solidFill>
                  <a:srgbClr val="FFFF00"/>
                </a:solidFill>
                <a:latin typeface="Arial" pitchFamily="34" charset="0"/>
                <a:ea typeface="?? ?????" charset="-128"/>
              </a:rPr>
              <a:t>Posada-Vergara et al. - J. Infect. Dis. 192: 1819, 2005</a:t>
            </a:r>
            <a:endParaRPr lang="en-GB" altLang="pt-BR" sz="2000">
              <a:solidFill>
                <a:srgbClr val="FFFF00"/>
              </a:solidFill>
              <a:latin typeface="Arial" pitchFamily="34" charset="0"/>
              <a:ea typeface="?? ?????" charset="-128"/>
            </a:endParaRPr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BD7A7BC3-7A77-4DB5-92C8-B53B41F41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8"/>
    </mc:Choice>
    <mc:Fallback xmlns="">
      <p:transition spd="slow" advTm="3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66232"/>
            <a:ext cx="3124884" cy="193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31640" y="1772816"/>
            <a:ext cx="2351360" cy="877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L.(L.) </a:t>
            </a:r>
            <a:r>
              <a:rPr lang="pt-BR" i="1" dirty="0" err="1"/>
              <a:t>amazonensis</a:t>
            </a:r>
            <a:endParaRPr lang="pt-BR" i="1" dirty="0"/>
          </a:p>
          <a:p>
            <a:pPr>
              <a:lnSpc>
                <a:spcPct val="150000"/>
              </a:lnSpc>
            </a:pPr>
            <a:r>
              <a:rPr lang="pt-BR" i="1" dirty="0"/>
              <a:t>in </a:t>
            </a:r>
            <a:r>
              <a:rPr lang="pt-BR" i="1" dirty="0" err="1"/>
              <a:t>Cebus</a:t>
            </a:r>
            <a:r>
              <a:rPr lang="pt-BR" i="1" dirty="0"/>
              <a:t> </a:t>
            </a:r>
            <a:r>
              <a:rPr lang="pt-BR" i="1" dirty="0" err="1"/>
              <a:t>apella</a:t>
            </a:r>
            <a:endParaRPr lang="pt-BR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6310481"/>
            <a:ext cx="490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Garcez, Goto .... Shaw. </a:t>
            </a:r>
            <a:r>
              <a:rPr lang="pt-BR" sz="1800" dirty="0" err="1"/>
              <a:t>Int</a:t>
            </a:r>
            <a:r>
              <a:rPr lang="pt-BR" sz="1800" dirty="0"/>
              <a:t> J. Paras. 32: 1755, 2002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89040"/>
            <a:ext cx="59365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631692" y="4284385"/>
            <a:ext cx="2260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Challenge</a:t>
            </a:r>
            <a:r>
              <a:rPr lang="pt-BR" sz="1600" dirty="0"/>
              <a:t> </a:t>
            </a:r>
            <a:r>
              <a:rPr lang="pt-BR" sz="1600" dirty="0" err="1"/>
              <a:t>after</a:t>
            </a:r>
            <a:r>
              <a:rPr lang="pt-BR" sz="1600" dirty="0"/>
              <a:t> 4 </a:t>
            </a:r>
            <a:r>
              <a:rPr lang="pt-BR" sz="1600" dirty="0" err="1"/>
              <a:t>months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cure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24128" y="5517232"/>
            <a:ext cx="301282" cy="244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443355" y="5517232"/>
            <a:ext cx="248994" cy="244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Áudio 13">
            <a:hlinkClick r:id="" action="ppaction://media"/>
            <a:extLst>
              <a:ext uri="{FF2B5EF4-FFF2-40B4-BE49-F238E27FC236}">
                <a16:creationId xmlns:a16="http://schemas.microsoft.com/office/drawing/2014/main" id="{4EEF29CF-0A9F-4F2A-89E7-E36973DC4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5"/>
    </mc:Choice>
    <mc:Fallback xmlns="">
      <p:transition spd="slow" advTm="4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746501" y="698500"/>
            <a:ext cx="1600375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r>
              <a:rPr lang="pt-BR" altLang="pt-BR" sz="1778" b="1" dirty="0">
                <a:cs typeface="Arial" pitchFamily="34" charset="0"/>
              </a:rPr>
              <a:t>TAXONOMY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016000" y="5523729"/>
            <a:ext cx="7366000" cy="66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r>
              <a:rPr lang="en-US" altLang="pt-BR" sz="1244" dirty="0"/>
              <a:t>Taxonomy of </a:t>
            </a:r>
            <a:r>
              <a:rPr lang="en-US" altLang="pt-BR" sz="1244" dirty="0" err="1"/>
              <a:t>Leishmania</a:t>
            </a:r>
            <a:r>
              <a:rPr lang="en-US" altLang="pt-BR" sz="1244" dirty="0"/>
              <a:t>; underlined species are or have been questioned. (Based on the scheme published by the World Health Organization [WHO, 1990] with additions from the literature.</a:t>
            </a:r>
          </a:p>
          <a:p>
            <a:pPr eaLnBrk="1" hangingPunct="1"/>
            <a:r>
              <a:rPr lang="pt-BR" altLang="pt-BR" sz="1244" dirty="0"/>
              <a:t>Anne-</a:t>
            </a:r>
            <a:r>
              <a:rPr lang="pt-BR" altLang="pt-BR" sz="1244" dirty="0" err="1"/>
              <a:t>Laure</a:t>
            </a:r>
            <a:r>
              <a:rPr lang="pt-BR" altLang="pt-BR" sz="1244" dirty="0"/>
              <a:t> </a:t>
            </a:r>
            <a:r>
              <a:rPr lang="pt-BR" altLang="pt-BR" sz="1244" dirty="0" err="1"/>
              <a:t>Bañuls</a:t>
            </a:r>
            <a:r>
              <a:rPr lang="pt-BR" altLang="pt-BR" sz="1244" dirty="0"/>
              <a:t>, </a:t>
            </a:r>
            <a:r>
              <a:rPr lang="pt-BR" altLang="pt-BR" sz="1244" dirty="0" err="1"/>
              <a:t>Mallorie</a:t>
            </a:r>
            <a:r>
              <a:rPr lang="pt-BR" altLang="pt-BR" sz="1244" dirty="0"/>
              <a:t> </a:t>
            </a:r>
            <a:r>
              <a:rPr lang="pt-BR" altLang="pt-BR" sz="1244" dirty="0" err="1"/>
              <a:t>Hide</a:t>
            </a:r>
            <a:r>
              <a:rPr lang="pt-BR" altLang="pt-BR" sz="1244" dirty="0"/>
              <a:t> </a:t>
            </a:r>
            <a:r>
              <a:rPr lang="pt-BR" altLang="pt-BR" sz="1244" dirty="0" err="1"/>
              <a:t>and</a:t>
            </a:r>
            <a:r>
              <a:rPr lang="pt-BR" altLang="pt-BR" sz="1244" dirty="0"/>
              <a:t> </a:t>
            </a:r>
            <a:r>
              <a:rPr lang="pt-BR" altLang="pt-BR" sz="1244" dirty="0" err="1"/>
              <a:t>Franck</a:t>
            </a:r>
            <a:r>
              <a:rPr lang="pt-BR" altLang="pt-BR" sz="1244" dirty="0"/>
              <a:t> </a:t>
            </a:r>
            <a:r>
              <a:rPr lang="pt-BR" altLang="pt-BR" sz="1244" dirty="0" err="1"/>
              <a:t>Prugnolle</a:t>
            </a:r>
            <a:r>
              <a:rPr lang="pt-BR" altLang="pt-BR" sz="1244" dirty="0"/>
              <a:t> Adv. </a:t>
            </a:r>
            <a:r>
              <a:rPr lang="pt-BR" altLang="pt-BR" sz="1244" dirty="0" err="1"/>
              <a:t>Parasitology</a:t>
            </a:r>
            <a:r>
              <a:rPr lang="pt-BR" altLang="pt-BR" sz="1244" dirty="0"/>
              <a:t>  2007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7" y="1253068"/>
            <a:ext cx="7579078" cy="402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6" name="Conector reto 6"/>
          <p:cNvCxnSpPr>
            <a:cxnSpLocks noChangeShapeType="1"/>
          </p:cNvCxnSpPr>
          <p:nvPr/>
        </p:nvCxnSpPr>
        <p:spPr bwMode="auto">
          <a:xfrm>
            <a:off x="1405468" y="4005064"/>
            <a:ext cx="512234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ector reto 7"/>
          <p:cNvCxnSpPr>
            <a:cxnSpLocks noChangeShapeType="1"/>
          </p:cNvCxnSpPr>
          <p:nvPr/>
        </p:nvCxnSpPr>
        <p:spPr bwMode="auto">
          <a:xfrm>
            <a:off x="5445478" y="3620911"/>
            <a:ext cx="51223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ector reto 8"/>
          <p:cNvCxnSpPr>
            <a:cxnSpLocks noChangeShapeType="1"/>
          </p:cNvCxnSpPr>
          <p:nvPr/>
        </p:nvCxnSpPr>
        <p:spPr bwMode="auto">
          <a:xfrm>
            <a:off x="6081890" y="3790244"/>
            <a:ext cx="512234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ector reto 9"/>
          <p:cNvCxnSpPr>
            <a:cxnSpLocks noChangeShapeType="1"/>
          </p:cNvCxnSpPr>
          <p:nvPr/>
        </p:nvCxnSpPr>
        <p:spPr bwMode="auto">
          <a:xfrm>
            <a:off x="5957712" y="4004733"/>
            <a:ext cx="512234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to 10"/>
          <p:cNvCxnSpPr>
            <a:cxnSpLocks noChangeShapeType="1"/>
          </p:cNvCxnSpPr>
          <p:nvPr/>
        </p:nvCxnSpPr>
        <p:spPr bwMode="auto">
          <a:xfrm>
            <a:off x="6589890" y="3620911"/>
            <a:ext cx="512234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to 11"/>
          <p:cNvCxnSpPr>
            <a:cxnSpLocks noChangeShapeType="1"/>
          </p:cNvCxnSpPr>
          <p:nvPr/>
        </p:nvCxnSpPr>
        <p:spPr bwMode="auto">
          <a:xfrm>
            <a:off x="7120468" y="3620911"/>
            <a:ext cx="512234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to 12"/>
          <p:cNvCxnSpPr>
            <a:cxnSpLocks noChangeShapeType="1"/>
          </p:cNvCxnSpPr>
          <p:nvPr/>
        </p:nvCxnSpPr>
        <p:spPr bwMode="auto">
          <a:xfrm>
            <a:off x="3687234" y="3609622"/>
            <a:ext cx="51223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Elipse 13"/>
          <p:cNvSpPr>
            <a:spLocks noChangeArrowheads="1"/>
          </p:cNvSpPr>
          <p:nvPr/>
        </p:nvSpPr>
        <p:spPr bwMode="auto">
          <a:xfrm>
            <a:off x="3484035" y="2724858"/>
            <a:ext cx="4416778" cy="1559277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endParaRPr lang="pt-BR" altLang="pt-BR" sz="2133"/>
          </a:p>
        </p:txBody>
      </p:sp>
      <p:cxnSp>
        <p:nvCxnSpPr>
          <p:cNvPr id="14" name="Conector reto 6"/>
          <p:cNvCxnSpPr>
            <a:cxnSpLocks noChangeShapeType="1"/>
          </p:cNvCxnSpPr>
          <p:nvPr/>
        </p:nvCxnSpPr>
        <p:spPr bwMode="auto">
          <a:xfrm>
            <a:off x="1403986" y="3813043"/>
            <a:ext cx="512234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Elipse 13"/>
          <p:cNvSpPr>
            <a:spLocks noChangeArrowheads="1"/>
          </p:cNvSpPr>
          <p:nvPr/>
        </p:nvSpPr>
        <p:spPr bwMode="auto">
          <a:xfrm>
            <a:off x="1958622" y="2839542"/>
            <a:ext cx="1653271" cy="1144411"/>
          </a:xfrm>
          <a:prstGeom prst="ellipse">
            <a:avLst/>
          </a:prstGeom>
          <a:noFill/>
          <a:ln w="28575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endParaRPr lang="pt-BR" altLang="pt-BR" sz="2133"/>
          </a:p>
        </p:txBody>
      </p:sp>
      <p:pic>
        <p:nvPicPr>
          <p:cNvPr id="16" name="Áudio 15">
            <a:hlinkClick r:id="" action="ppaction://media"/>
            <a:extLst>
              <a:ext uri="{FF2B5EF4-FFF2-40B4-BE49-F238E27FC236}">
                <a16:creationId xmlns:a16="http://schemas.microsoft.com/office/drawing/2014/main" id="{DAD938FD-B302-41AA-96AB-A3533EC50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1"/>
    </mc:Choice>
    <mc:Fallback xmlns="">
      <p:transition spd="slow" advTm="3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7FCD1C4-3FF8-44B1-B5C4-8AE6530C0686}"/>
              </a:ext>
            </a:extLst>
          </p:cNvPr>
          <p:cNvGrpSpPr/>
          <p:nvPr/>
        </p:nvGrpSpPr>
        <p:grpSpPr>
          <a:xfrm>
            <a:off x="372309" y="3861048"/>
            <a:ext cx="5748629" cy="2643618"/>
            <a:chOff x="372309" y="3812638"/>
            <a:chExt cx="5748629" cy="2643618"/>
          </a:xfrm>
        </p:grpSpPr>
        <p:pic>
          <p:nvPicPr>
            <p:cNvPr id="2" name="Picture 4" descr="Figure 5">
              <a:extLst>
                <a:ext uri="{FF2B5EF4-FFF2-40B4-BE49-F238E27FC236}">
                  <a16:creationId xmlns:a16="http://schemas.microsoft.com/office/drawing/2014/main" id="{6064E566-1119-499E-B178-BA2EEB35C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650" y="3935165"/>
              <a:ext cx="2917288" cy="203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8C21F7A-FD94-4585-881E-39AAB3595415}"/>
                </a:ext>
              </a:extLst>
            </p:cNvPr>
            <p:cNvSpPr/>
            <p:nvPr/>
          </p:nvSpPr>
          <p:spPr>
            <a:xfrm>
              <a:off x="1014156" y="6179257"/>
              <a:ext cx="40482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/>
                <a:t>Giudice et al. BMC Infectious Diseases 2012, 12:75</a:t>
              </a:r>
              <a:endParaRPr lang="pt-BR" sz="1200" b="1" dirty="0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759F7932-0B0A-4823-8211-03CCF2F5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09" y="3812638"/>
              <a:ext cx="2762469" cy="2383669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1598093-B77C-4BEF-9C55-2237B9AE9077}"/>
              </a:ext>
            </a:extLst>
          </p:cNvPr>
          <p:cNvGrpSpPr/>
          <p:nvPr/>
        </p:nvGrpSpPr>
        <p:grpSpPr>
          <a:xfrm>
            <a:off x="876697" y="401744"/>
            <a:ext cx="4703415" cy="3186903"/>
            <a:chOff x="876697" y="401744"/>
            <a:chExt cx="4703415" cy="3186903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4A6B527C-06BA-481D-88F0-E5BF02321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697" y="698269"/>
              <a:ext cx="2074322" cy="2527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36EF4540-3D3A-4A70-9FEA-B7CF73E18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650" y="1356564"/>
              <a:ext cx="2148856" cy="1172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AAB8296-D108-4F80-9FA9-82CDD7DE2D5C}"/>
                </a:ext>
              </a:extLst>
            </p:cNvPr>
            <p:cNvSpPr txBox="1"/>
            <p:nvPr/>
          </p:nvSpPr>
          <p:spPr>
            <a:xfrm>
              <a:off x="980902" y="3311648"/>
              <a:ext cx="4599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Bacelar et al, </a:t>
              </a:r>
              <a:r>
                <a:rPr lang="en-US" sz="1200" b="1" dirty="0"/>
                <a:t>INFECTION AND IMMUNITY, 70:  6734–6740, 2002</a:t>
              </a:r>
              <a:endParaRPr lang="pt-BR" sz="1200" b="1" dirty="0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E4CEA2AE-8A6E-44BF-8494-1792C51E6BEB}"/>
                </a:ext>
              </a:extLst>
            </p:cNvPr>
            <p:cNvGrpSpPr/>
            <p:nvPr/>
          </p:nvGrpSpPr>
          <p:grpSpPr>
            <a:xfrm>
              <a:off x="1099005" y="401744"/>
              <a:ext cx="922707" cy="254960"/>
              <a:chOff x="8171411" y="185650"/>
              <a:chExt cx="710925" cy="223039"/>
            </a:xfrm>
          </p:grpSpPr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409CAC1B-8258-4F83-98A2-93AAAEF35582}"/>
                  </a:ext>
                </a:extLst>
              </p:cNvPr>
              <p:cNvSpPr txBox="1"/>
              <p:nvPr/>
            </p:nvSpPr>
            <p:spPr>
              <a:xfrm>
                <a:off x="8171411" y="191192"/>
                <a:ext cx="324196" cy="153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/>
                  <a:t>ML</a:t>
                </a: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F14D1CA-3AB7-401D-8EF8-3B2AC1F33DC6}"/>
                  </a:ext>
                </a:extLst>
              </p:cNvPr>
              <p:cNvSpPr txBox="1"/>
              <p:nvPr/>
            </p:nvSpPr>
            <p:spPr>
              <a:xfrm>
                <a:off x="8490066" y="185650"/>
                <a:ext cx="392270" cy="223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/>
                  <a:t>CL</a:t>
                </a:r>
              </a:p>
            </p:txBody>
          </p:sp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CDF45488-90B5-4076-9253-44D3539E408F}"/>
                </a:ext>
              </a:extLst>
            </p:cNvPr>
            <p:cNvGrpSpPr/>
            <p:nvPr/>
          </p:nvGrpSpPr>
          <p:grpSpPr>
            <a:xfrm>
              <a:off x="1858237" y="404510"/>
              <a:ext cx="922707" cy="254960"/>
              <a:chOff x="8171411" y="185650"/>
              <a:chExt cx="710925" cy="223039"/>
            </a:xfrm>
          </p:grpSpPr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DE37F23-D278-46D8-A6ED-C3B1B04908E4}"/>
                  </a:ext>
                </a:extLst>
              </p:cNvPr>
              <p:cNvSpPr txBox="1"/>
              <p:nvPr/>
            </p:nvSpPr>
            <p:spPr>
              <a:xfrm>
                <a:off x="8171411" y="191192"/>
                <a:ext cx="324196" cy="153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/>
                  <a:t>ML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F81D7DFF-F100-4963-8963-D3E7CB93DD52}"/>
                  </a:ext>
                </a:extLst>
              </p:cNvPr>
              <p:cNvSpPr txBox="1"/>
              <p:nvPr/>
            </p:nvSpPr>
            <p:spPr>
              <a:xfrm>
                <a:off x="8490066" y="185650"/>
                <a:ext cx="392270" cy="223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dirty="0"/>
                  <a:t>CL</a:t>
                </a:r>
              </a:p>
            </p:txBody>
          </p:sp>
        </p:grp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AB5A063-9D6F-440A-9FF6-77FF987F301C}"/>
              </a:ext>
            </a:extLst>
          </p:cNvPr>
          <p:cNvGrpSpPr/>
          <p:nvPr/>
        </p:nvGrpSpPr>
        <p:grpSpPr>
          <a:xfrm>
            <a:off x="5958128" y="1688842"/>
            <a:ext cx="3170928" cy="3900398"/>
            <a:chOff x="5849608" y="873593"/>
            <a:chExt cx="3170928" cy="3900398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85FDA3E9-9387-4052-9990-225460919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608" y="873593"/>
              <a:ext cx="2941608" cy="327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0E0EC19-7EBD-42A6-87A5-A8CF7DF5C472}"/>
                </a:ext>
              </a:extLst>
            </p:cNvPr>
            <p:cNvSpPr txBox="1"/>
            <p:nvPr/>
          </p:nvSpPr>
          <p:spPr>
            <a:xfrm>
              <a:off x="5903640" y="4496992"/>
              <a:ext cx="3116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Cardoso et al. </a:t>
              </a:r>
              <a:r>
                <a:rPr lang="pt-BR" sz="1200" b="1" dirty="0" err="1"/>
                <a:t>Infect</a:t>
              </a:r>
              <a:r>
                <a:rPr lang="pt-BR" sz="1200" b="1" dirty="0"/>
                <a:t> </a:t>
              </a:r>
              <a:r>
                <a:rPr lang="en-US" sz="1200" b="1" dirty="0"/>
                <a:t>Immun. 83: 898, 2015</a:t>
              </a:r>
              <a:endParaRPr lang="pt-BR" sz="1200" b="1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8F113F02-E12C-465E-A4BE-5C14916E3ED8}"/>
              </a:ext>
            </a:extLst>
          </p:cNvPr>
          <p:cNvSpPr/>
          <p:nvPr/>
        </p:nvSpPr>
        <p:spPr>
          <a:xfrm>
            <a:off x="372309" y="152064"/>
            <a:ext cx="5207803" cy="3541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38109CB-367A-4B9D-A8EC-8A29A2E1AF65}"/>
              </a:ext>
            </a:extLst>
          </p:cNvPr>
          <p:cNvSpPr/>
          <p:nvPr/>
        </p:nvSpPr>
        <p:spPr>
          <a:xfrm>
            <a:off x="5534393" y="18864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B506868-39F6-4E28-8E27-11B842E9AD43}"/>
              </a:ext>
            </a:extLst>
          </p:cNvPr>
          <p:cNvSpPr/>
          <p:nvPr/>
        </p:nvSpPr>
        <p:spPr>
          <a:xfrm>
            <a:off x="5777848" y="1268760"/>
            <a:ext cx="3312368" cy="4536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AEC7D87-B286-4A1D-B84B-30565B248216}"/>
              </a:ext>
            </a:extLst>
          </p:cNvPr>
          <p:cNvSpPr/>
          <p:nvPr/>
        </p:nvSpPr>
        <p:spPr>
          <a:xfrm>
            <a:off x="407741" y="3861048"/>
            <a:ext cx="5207803" cy="27250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50B6C11-3FD4-4DA5-9CB0-70D7641636B1}"/>
              </a:ext>
            </a:extLst>
          </p:cNvPr>
          <p:cNvGrpSpPr/>
          <p:nvPr/>
        </p:nvGrpSpPr>
        <p:grpSpPr>
          <a:xfrm>
            <a:off x="5775584" y="477833"/>
            <a:ext cx="3476936" cy="430887"/>
            <a:chOff x="5775584" y="477833"/>
            <a:chExt cx="3476936" cy="430887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006E109-E602-498C-BBC1-86DD66774599}"/>
                </a:ext>
              </a:extLst>
            </p:cNvPr>
            <p:cNvSpPr txBox="1"/>
            <p:nvPr/>
          </p:nvSpPr>
          <p:spPr>
            <a:xfrm flipH="1">
              <a:off x="5775584" y="477833"/>
              <a:ext cx="34769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n-lt"/>
                </a:rPr>
                <a:t>Resposta imune          lesão</a:t>
              </a:r>
            </a:p>
          </p:txBody>
        </p:sp>
        <p:sp>
          <p:nvSpPr>
            <p:cNvPr id="24" name="Seta: para a Direita 23">
              <a:extLst>
                <a:ext uri="{FF2B5EF4-FFF2-40B4-BE49-F238E27FC236}">
                  <a16:creationId xmlns:a16="http://schemas.microsoft.com/office/drawing/2014/main" id="{E98FED2C-F888-4F44-A537-734E72588D2C}"/>
                </a:ext>
              </a:extLst>
            </p:cNvPr>
            <p:cNvSpPr/>
            <p:nvPr/>
          </p:nvSpPr>
          <p:spPr>
            <a:xfrm>
              <a:off x="7874163" y="597319"/>
              <a:ext cx="326701" cy="167385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E021AA8-5D4C-4E73-9E3F-33871A7FE95A}"/>
              </a:ext>
            </a:extLst>
          </p:cNvPr>
          <p:cNvSpPr txBox="1"/>
          <p:nvPr/>
        </p:nvSpPr>
        <p:spPr>
          <a:xfrm>
            <a:off x="4067943" y="698269"/>
            <a:ext cx="123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Symbol" panose="05050102010706020507" pitchFamily="18" charset="2"/>
              </a:rPr>
              <a:t>a</a:t>
            </a:r>
            <a:r>
              <a:rPr lang="pt-BR" sz="1600" dirty="0"/>
              <a:t> – IL10</a:t>
            </a:r>
          </a:p>
        </p:txBody>
      </p:sp>
      <p:pic>
        <p:nvPicPr>
          <p:cNvPr id="28" name="Áudio 27">
            <a:hlinkClick r:id="" action="ppaction://media"/>
            <a:extLst>
              <a:ext uri="{FF2B5EF4-FFF2-40B4-BE49-F238E27FC236}">
                <a16:creationId xmlns:a16="http://schemas.microsoft.com/office/drawing/2014/main" id="{3D6C8082-5F9B-454E-BAC2-9C5E84312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42"/>
    </mc:Choice>
    <mc:Fallback xmlns="">
      <p:transition spd="slow" advTm="13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176C554-2780-44DD-9526-5B1EB154B739}"/>
              </a:ext>
            </a:extLst>
          </p:cNvPr>
          <p:cNvGrpSpPr/>
          <p:nvPr/>
        </p:nvGrpSpPr>
        <p:grpSpPr>
          <a:xfrm>
            <a:off x="251520" y="3138677"/>
            <a:ext cx="7128792" cy="3386667"/>
            <a:chOff x="499152" y="3063011"/>
            <a:chExt cx="7488832" cy="3449754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39847A4-690F-49E5-B494-2E59347D8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152" y="3063011"/>
              <a:ext cx="7488832" cy="3168352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B5CF2BA-8D4A-410E-BA6D-59BD6E77B571}"/>
                </a:ext>
              </a:extLst>
            </p:cNvPr>
            <p:cNvSpPr txBox="1"/>
            <p:nvPr/>
          </p:nvSpPr>
          <p:spPr>
            <a:xfrm>
              <a:off x="2159763" y="6230606"/>
              <a:ext cx="4239681" cy="28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Amorim et al. </a:t>
              </a:r>
              <a:r>
                <a:rPr lang="pt-BR" sz="1200" b="1" dirty="0" err="1"/>
                <a:t>Sci</a:t>
              </a:r>
              <a:r>
                <a:rPr lang="pt-BR" sz="1200" b="1" dirty="0"/>
                <a:t>. </a:t>
              </a:r>
              <a:r>
                <a:rPr lang="pt-BR" sz="1200" b="1" dirty="0" err="1"/>
                <a:t>Transl</a:t>
              </a:r>
              <a:r>
                <a:rPr lang="pt-BR" sz="1200" b="1" dirty="0"/>
                <a:t>. Med. 11: eaax4204, 2019</a:t>
              </a: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2014D52-58EE-475F-9B1A-A4CDCAE9F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872" y="3134480"/>
              <a:ext cx="2332598" cy="751720"/>
            </a:xfrm>
            <a:prstGeom prst="rect">
              <a:avLst/>
            </a:prstGeom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8345C638-30BD-40F8-80AB-7270E3759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584" y="3356992"/>
            <a:ext cx="1689904" cy="2170253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A90339E-FCC8-492E-B42B-C1077AA4482D}"/>
              </a:ext>
            </a:extLst>
          </p:cNvPr>
          <p:cNvGrpSpPr/>
          <p:nvPr/>
        </p:nvGrpSpPr>
        <p:grpSpPr>
          <a:xfrm>
            <a:off x="516325" y="188640"/>
            <a:ext cx="5999891" cy="2595495"/>
            <a:chOff x="1164397" y="188640"/>
            <a:chExt cx="6287923" cy="2595495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1B64B729-6F69-4155-B5FD-0C977CAC0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7624" y="620687"/>
              <a:ext cx="6264696" cy="1656185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322B5A6F-D4B2-4AEF-A638-C78AA9E5F28F}"/>
                </a:ext>
              </a:extLst>
            </p:cNvPr>
            <p:cNvSpPr txBox="1"/>
            <p:nvPr/>
          </p:nvSpPr>
          <p:spPr>
            <a:xfrm>
              <a:off x="1741714" y="2405607"/>
              <a:ext cx="4270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err="1"/>
                <a:t>Christensen</a:t>
              </a:r>
              <a:r>
                <a:rPr lang="pt-BR" sz="1200" b="1" dirty="0"/>
                <a:t> et al. </a:t>
              </a:r>
              <a:r>
                <a:rPr lang="pt-BR" sz="1200" b="1" dirty="0" err="1"/>
                <a:t>Plos</a:t>
              </a:r>
              <a:r>
                <a:rPr lang="pt-BR" sz="1200" b="1" dirty="0"/>
                <a:t> </a:t>
              </a:r>
              <a:r>
                <a:rPr lang="pt-BR" sz="1200" b="1" dirty="0" err="1"/>
                <a:t>Negl</a:t>
              </a:r>
              <a:r>
                <a:rPr lang="pt-BR" sz="1200" b="1" dirty="0"/>
                <a:t> </a:t>
              </a:r>
              <a:r>
                <a:rPr lang="pt-BR" sz="1200" b="1" dirty="0" err="1"/>
                <a:t>Trop</a:t>
              </a:r>
              <a:r>
                <a:rPr lang="pt-BR" sz="1200" b="1" dirty="0"/>
                <a:t> </a:t>
              </a:r>
              <a:r>
                <a:rPr lang="pt-BR" sz="1200" b="1" dirty="0" err="1"/>
                <a:t>Dis</a:t>
              </a:r>
              <a:r>
                <a:rPr lang="en-US" sz="1200" b="1" dirty="0"/>
                <a:t>. 10: e0004992 2016</a:t>
              </a:r>
              <a:endParaRPr lang="pt-BR" sz="1200" b="1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CADFA34-6404-46F0-9E26-74D69BF75504}"/>
                </a:ext>
              </a:extLst>
            </p:cNvPr>
            <p:cNvSpPr/>
            <p:nvPr/>
          </p:nvSpPr>
          <p:spPr>
            <a:xfrm>
              <a:off x="1164397" y="188640"/>
              <a:ext cx="6110187" cy="25954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F6C4E3-70A5-420D-98AE-6D3DCC525E76}"/>
              </a:ext>
            </a:extLst>
          </p:cNvPr>
          <p:cNvSpPr txBox="1"/>
          <p:nvPr/>
        </p:nvSpPr>
        <p:spPr>
          <a:xfrm flipH="1">
            <a:off x="6588224" y="736828"/>
            <a:ext cx="2468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n-lt"/>
              </a:rPr>
              <a:t>Análise </a:t>
            </a:r>
            <a:r>
              <a:rPr lang="pt-BR" b="1" dirty="0" err="1">
                <a:latin typeface="+mn-lt"/>
              </a:rPr>
              <a:t>transcriptomica</a:t>
            </a:r>
            <a:r>
              <a:rPr lang="pt-BR" b="1" dirty="0">
                <a:latin typeface="+mn-lt"/>
              </a:rPr>
              <a:t> da lesão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F5D4C21-1C1E-4725-B049-0125D04BC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25"/>
    </mc:Choice>
    <mc:Fallback xmlns="">
      <p:transition spd="slow" advTm="152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5356E36-5079-B84E-B4E4-C041EAB89D59}"/>
              </a:ext>
            </a:extLst>
          </p:cNvPr>
          <p:cNvCxnSpPr/>
          <p:nvPr/>
        </p:nvCxnSpPr>
        <p:spPr bwMode="auto">
          <a:xfrm>
            <a:off x="676258" y="1585695"/>
            <a:ext cx="379900" cy="384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BCE897-75FC-414A-9CA0-9822C0D77FEF}"/>
              </a:ext>
            </a:extLst>
          </p:cNvPr>
          <p:cNvSpPr txBox="1"/>
          <p:nvPr/>
        </p:nvSpPr>
        <p:spPr>
          <a:xfrm>
            <a:off x="0" y="2017162"/>
            <a:ext cx="1547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b="1" dirty="0"/>
              <a:t>biopsy Formalin-fixed </a:t>
            </a:r>
            <a:r>
              <a:rPr lang="en-US" sz="1400" b="1" dirty="0" err="1"/>
              <a:t>Parafin-embeded</a:t>
            </a:r>
            <a:endParaRPr lang="en-US" sz="1400" b="1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EC42D20-03C2-CD4D-A3B5-B19C6BCC68A0}"/>
              </a:ext>
            </a:extLst>
          </p:cNvPr>
          <p:cNvCxnSpPr/>
          <p:nvPr/>
        </p:nvCxnSpPr>
        <p:spPr bwMode="auto">
          <a:xfrm>
            <a:off x="2555776" y="1852013"/>
            <a:ext cx="603875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50953DB-E189-714C-9BBE-2EF153988C70}"/>
              </a:ext>
            </a:extLst>
          </p:cNvPr>
          <p:cNvSpPr txBox="1"/>
          <p:nvPr/>
        </p:nvSpPr>
        <p:spPr>
          <a:xfrm>
            <a:off x="3275856" y="1585695"/>
            <a:ext cx="200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</a:rPr>
              <a:t>Nanostring</a:t>
            </a:r>
            <a:endParaRPr lang="en-US" sz="2800" dirty="0">
              <a:solidFill>
                <a:srgbClr val="003399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90C82D5-2189-214C-8752-7A13438D1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2" y="1052736"/>
            <a:ext cx="951734" cy="713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5736" y="1100803"/>
            <a:ext cx="4212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Low resolution transcriptome profiling 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462392" y="292714"/>
            <a:ext cx="8358080" cy="39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1" tIns="45657" rIns="91311" bIns="45657">
            <a:spAutoFit/>
          </a:bodyPr>
          <a:lstStyle/>
          <a:p>
            <a:pPr defTabSz="456560"/>
            <a:r>
              <a:rPr lang="en-US" sz="2000" b="1" dirty="0" err="1">
                <a:latin typeface="Calibri"/>
                <a:cs typeface="Calibri"/>
              </a:rPr>
              <a:t>Método</a:t>
            </a:r>
            <a:r>
              <a:rPr lang="en-US" sz="2000" b="1" dirty="0">
                <a:latin typeface="Calibri"/>
                <a:cs typeface="Calibri"/>
              </a:rPr>
              <a:t> alternativo para </a:t>
            </a:r>
            <a:r>
              <a:rPr lang="en-US" sz="2000" b="1" dirty="0" err="1">
                <a:latin typeface="Calibri"/>
                <a:cs typeface="Calibri"/>
              </a:rPr>
              <a:t>realizar</a:t>
            </a:r>
            <a:r>
              <a:rPr lang="en-US" sz="2000" b="1" dirty="0">
                <a:latin typeface="Calibri"/>
                <a:cs typeface="Calibri"/>
              </a:rPr>
              <a:t> o </a:t>
            </a:r>
            <a:r>
              <a:rPr lang="en-US" sz="2000" b="1" dirty="0" err="1">
                <a:latin typeface="Calibri"/>
                <a:cs typeface="Calibri"/>
              </a:rPr>
              <a:t>sequenciamento</a:t>
            </a:r>
            <a:r>
              <a:rPr lang="en-US" sz="2000" b="1" dirty="0">
                <a:latin typeface="Calibri"/>
                <a:cs typeface="Calibri"/>
              </a:rPr>
              <a:t> – </a:t>
            </a:r>
            <a:r>
              <a:rPr lang="en-US" sz="2000" b="1" dirty="0" err="1">
                <a:latin typeface="Calibri"/>
                <a:cs typeface="Calibri"/>
              </a:rPr>
              <a:t>nCounter</a:t>
            </a:r>
            <a:r>
              <a:rPr lang="en-US" sz="2000" b="1" dirty="0">
                <a:latin typeface="Calibri"/>
                <a:cs typeface="Calibri"/>
              </a:rPr>
              <a:t> technology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64704"/>
            <a:ext cx="2808312" cy="213946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59" y="1112622"/>
            <a:ext cx="589952" cy="1380993"/>
          </a:xfrm>
          <a:prstGeom prst="rect">
            <a:avLst/>
          </a:prstGeom>
        </p:spPr>
      </p:pic>
      <p:sp>
        <p:nvSpPr>
          <p:cNvPr id="32" name="TextBox 13">
            <a:extLst>
              <a:ext uri="{FF2B5EF4-FFF2-40B4-BE49-F238E27FC236}">
                <a16:creationId xmlns:a16="http://schemas.microsoft.com/office/drawing/2014/main" id="{64BCE897-75FC-414A-9CA0-9822C0D77FEF}"/>
              </a:ext>
            </a:extLst>
          </p:cNvPr>
          <p:cNvSpPr txBox="1"/>
          <p:nvPr/>
        </p:nvSpPr>
        <p:spPr>
          <a:xfrm>
            <a:off x="2778532" y="2204864"/>
            <a:ext cx="1577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 purification No amplification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51" y="3303144"/>
            <a:ext cx="1713357" cy="1062797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3253"/>
            <a:ext cx="1802181" cy="1111418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38" y="3329299"/>
            <a:ext cx="1727569" cy="109933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04" y="3372762"/>
            <a:ext cx="1732192" cy="1069763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4" y="4966527"/>
            <a:ext cx="1783127" cy="110491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26" y="4966526"/>
            <a:ext cx="1754882" cy="1104919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26" y="4966525"/>
            <a:ext cx="1683122" cy="1104919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6" y="4725144"/>
            <a:ext cx="1488456" cy="143272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6E1267-496C-4B38-AC4D-8458D9D305D8}"/>
              </a:ext>
            </a:extLst>
          </p:cNvPr>
          <p:cNvSpPr txBox="1"/>
          <p:nvPr/>
        </p:nvSpPr>
        <p:spPr>
          <a:xfrm>
            <a:off x="2115576" y="2780928"/>
            <a:ext cx="3896584" cy="42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16" tooltip="Share link"/>
              </a:rPr>
              <a:t>https://youtu.be/dlz3q3Bq5B4</a:t>
            </a:r>
            <a:endParaRPr lang="pt-BR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BF80E7C5-2ADB-4CB1-B4BF-86BC90491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77"/>
    </mc:Choice>
    <mc:Fallback xmlns="">
      <p:transition spd="slow" advTm="9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450953DB-E189-714C-9BBE-2EF153988C70}"/>
              </a:ext>
            </a:extLst>
          </p:cNvPr>
          <p:cNvSpPr txBox="1"/>
          <p:nvPr/>
        </p:nvSpPr>
        <p:spPr>
          <a:xfrm>
            <a:off x="2699792" y="764704"/>
            <a:ext cx="4550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3399"/>
                </a:solidFill>
              </a:rPr>
              <a:t>Nanostring</a:t>
            </a:r>
            <a:r>
              <a:rPr lang="en-US" sz="2000" b="1" dirty="0">
                <a:solidFill>
                  <a:srgbClr val="003399"/>
                </a:solidFill>
              </a:rPr>
              <a:t> Digital Spatial Profiling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467544" y="3647469"/>
            <a:ext cx="8352928" cy="2527346"/>
            <a:chOff x="418054" y="3646765"/>
            <a:chExt cx="8727390" cy="2823146"/>
          </a:xfrm>
        </p:grpSpPr>
        <p:sp>
          <p:nvSpPr>
            <p:cNvPr id="10" name="TextBox 9"/>
            <p:cNvSpPr txBox="1"/>
            <p:nvPr/>
          </p:nvSpPr>
          <p:spPr>
            <a:xfrm>
              <a:off x="5198071" y="3646765"/>
              <a:ext cx="3406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Spatially resolved multiplex imaging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70" t="53096" r="32485" b="24444"/>
            <a:stretch/>
          </p:blipFill>
          <p:spPr>
            <a:xfrm>
              <a:off x="418054" y="3705850"/>
              <a:ext cx="4273802" cy="27640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04048" y="4471640"/>
              <a:ext cx="414139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Non-destructive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Multiplexing (to 800 probes)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Self labelling options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Low cost (!)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Relatively simple bioinformatics 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7229"/>
            <a:ext cx="1791879" cy="19154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38" y="1487229"/>
            <a:ext cx="1872208" cy="19154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80" y="1487229"/>
            <a:ext cx="1882180" cy="187195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84784"/>
            <a:ext cx="2808312" cy="1890230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534F448E-82CF-4E2E-AC1C-8F7B63B9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520" y="292714"/>
            <a:ext cx="6125832" cy="39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1" tIns="45657" rIns="91311" bIns="45657">
            <a:spAutoFit/>
          </a:bodyPr>
          <a:lstStyle/>
          <a:p>
            <a:pPr defTabSz="456560"/>
            <a:r>
              <a:rPr lang="en-US" sz="2000" b="1" dirty="0">
                <a:latin typeface="Calibri"/>
                <a:cs typeface="Calibri"/>
              </a:rPr>
              <a:t>De </a:t>
            </a:r>
            <a:r>
              <a:rPr lang="en-US" sz="2000" b="1" dirty="0" err="1">
                <a:latin typeface="Calibri"/>
                <a:cs typeface="Calibri"/>
              </a:rPr>
              <a:t>transcriptomica</a:t>
            </a:r>
            <a:r>
              <a:rPr lang="en-US" sz="2000" b="1" dirty="0">
                <a:latin typeface="Calibri"/>
                <a:cs typeface="Calibri"/>
              </a:rPr>
              <a:t> para </a:t>
            </a:r>
            <a:r>
              <a:rPr lang="en-US" sz="2000" b="1" dirty="0" err="1">
                <a:latin typeface="Calibri"/>
                <a:cs typeface="Calibri"/>
              </a:rPr>
              <a:t>proteomica</a:t>
            </a:r>
            <a:r>
              <a:rPr lang="en-US" sz="2000" b="1" dirty="0">
                <a:latin typeface="Calibri"/>
                <a:cs typeface="Calibri"/>
              </a:rPr>
              <a:t> com </a:t>
            </a:r>
            <a:r>
              <a:rPr lang="en-US" sz="2000" b="1" dirty="0" err="1">
                <a:latin typeface="Calibri"/>
                <a:cs typeface="Calibri"/>
              </a:rPr>
              <a:t>visão</a:t>
            </a:r>
            <a:r>
              <a:rPr lang="en-US" sz="2000" b="1" dirty="0">
                <a:latin typeface="Calibri"/>
                <a:cs typeface="Calibri"/>
              </a:rPr>
              <a:t> especial </a:t>
            </a:r>
          </a:p>
        </p:txBody>
      </p:sp>
      <p:pic>
        <p:nvPicPr>
          <p:cNvPr id="14" name="Áudio 13">
            <a:hlinkClick r:id="" action="ppaction://media"/>
            <a:extLst>
              <a:ext uri="{FF2B5EF4-FFF2-40B4-BE49-F238E27FC236}">
                <a16:creationId xmlns:a16="http://schemas.microsoft.com/office/drawing/2014/main" id="{E4B99814-BF71-4F53-B8E8-9B7120D6C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29"/>
    </mc:Choice>
    <mc:Fallback xmlns="">
      <p:transition spd="slow" advTm="7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>
            <a:extLst>
              <a:ext uri="{FF2B5EF4-FFF2-40B4-BE49-F238E27FC236}">
                <a16:creationId xmlns:a16="http://schemas.microsoft.com/office/drawing/2014/main" id="{C1766D3D-DE01-4A6A-B5B3-267259D36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579" y="1560940"/>
            <a:ext cx="5452860" cy="439589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9ACE3DC-93EE-4762-836E-16C34258A10C}"/>
              </a:ext>
            </a:extLst>
          </p:cNvPr>
          <p:cNvSpPr txBox="1"/>
          <p:nvPr/>
        </p:nvSpPr>
        <p:spPr>
          <a:xfrm>
            <a:off x="137162" y="958632"/>
            <a:ext cx="2898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50" dirty="0" err="1"/>
              <a:t>Appearance</a:t>
            </a:r>
            <a:r>
              <a:rPr lang="pt-BR" sz="1650" dirty="0"/>
              <a:t> </a:t>
            </a:r>
            <a:r>
              <a:rPr lang="pt-BR" sz="1650" dirty="0" err="1"/>
              <a:t>of</a:t>
            </a:r>
            <a:r>
              <a:rPr lang="pt-BR" sz="1650" dirty="0"/>
              <a:t> </a:t>
            </a:r>
            <a:r>
              <a:rPr lang="pt-BR" sz="1650" dirty="0" err="1"/>
              <a:t>the</a:t>
            </a:r>
            <a:r>
              <a:rPr lang="pt-BR" sz="1650" dirty="0"/>
              <a:t> </a:t>
            </a:r>
            <a:r>
              <a:rPr lang="pt-BR" sz="1650" dirty="0" err="1"/>
              <a:t>lesion</a:t>
            </a:r>
            <a:r>
              <a:rPr lang="pt-BR" sz="1650" dirty="0"/>
              <a:t>:</a:t>
            </a:r>
          </a:p>
          <a:p>
            <a:r>
              <a:rPr lang="pt-BR" sz="1650" dirty="0" err="1"/>
              <a:t>Improvement</a:t>
            </a:r>
            <a:r>
              <a:rPr lang="pt-BR" sz="1650" dirty="0"/>
              <a:t> </a:t>
            </a:r>
            <a:r>
              <a:rPr lang="pt-BR" sz="1650" dirty="0" err="1"/>
              <a:t>upon</a:t>
            </a:r>
            <a:r>
              <a:rPr lang="pt-BR" sz="1650" dirty="0"/>
              <a:t> </a:t>
            </a:r>
            <a:r>
              <a:rPr lang="pt-BR" sz="1650" dirty="0" err="1"/>
              <a:t>treatment</a:t>
            </a:r>
            <a:r>
              <a:rPr lang="pt-BR" sz="1650" dirty="0"/>
              <a:t>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0650E6-727B-4570-920E-4618157B2AE2}"/>
              </a:ext>
            </a:extLst>
          </p:cNvPr>
          <p:cNvSpPr txBox="1"/>
          <p:nvPr/>
        </p:nvSpPr>
        <p:spPr>
          <a:xfrm>
            <a:off x="3389242" y="979019"/>
            <a:ext cx="97105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50" dirty="0"/>
              <a:t>&lt; 3 </a:t>
            </a:r>
            <a:r>
              <a:rPr lang="pt-BR" sz="1650" dirty="0" err="1"/>
              <a:t>months</a:t>
            </a:r>
            <a:endParaRPr lang="pt-BR" sz="1650" dirty="0"/>
          </a:p>
          <a:p>
            <a:pPr algn="ctr"/>
            <a:r>
              <a:rPr lang="pt-BR" sz="1650" dirty="0"/>
              <a:t>Yes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6D764B-C512-4035-873C-828483EDD740}"/>
              </a:ext>
            </a:extLst>
          </p:cNvPr>
          <p:cNvSpPr txBox="1"/>
          <p:nvPr/>
        </p:nvSpPr>
        <p:spPr>
          <a:xfrm>
            <a:off x="6335202" y="983983"/>
            <a:ext cx="97105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50" dirty="0"/>
              <a:t>&gt; 3 </a:t>
            </a:r>
            <a:r>
              <a:rPr lang="pt-BR" sz="1650" dirty="0" err="1"/>
              <a:t>months</a:t>
            </a:r>
            <a:endParaRPr lang="pt-BR" sz="1650" dirty="0"/>
          </a:p>
          <a:p>
            <a:pPr algn="ctr"/>
            <a:r>
              <a:rPr lang="pt-BR" sz="1650" dirty="0"/>
              <a:t>No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82593D2-BE3C-4A94-A7B6-278CFCFE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664" y="292714"/>
            <a:ext cx="4541656" cy="39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1" tIns="45657" rIns="91311" bIns="45657">
            <a:spAutoFit/>
          </a:bodyPr>
          <a:lstStyle/>
          <a:p>
            <a:pPr defTabSz="456560"/>
            <a:r>
              <a:rPr lang="en-US" sz="2000" b="1" dirty="0" err="1">
                <a:latin typeface="Calibri"/>
                <a:cs typeface="Calibri"/>
              </a:rPr>
              <a:t>Seleção</a:t>
            </a:r>
            <a:r>
              <a:rPr lang="en-US" sz="2000" b="1" dirty="0">
                <a:latin typeface="Calibri"/>
                <a:cs typeface="Calibri"/>
              </a:rPr>
              <a:t> de </a:t>
            </a:r>
            <a:r>
              <a:rPr lang="en-US" sz="2000" b="1" dirty="0" err="1">
                <a:latin typeface="Calibri"/>
                <a:cs typeface="Calibri"/>
              </a:rPr>
              <a:t>pacientes</a:t>
            </a:r>
            <a:r>
              <a:rPr lang="en-US" sz="2000" b="1" dirty="0">
                <a:latin typeface="Calibri"/>
                <a:cs typeface="Calibri"/>
              </a:rPr>
              <a:t> para </a:t>
            </a:r>
            <a:r>
              <a:rPr lang="en-US" sz="2000" b="1" dirty="0" err="1">
                <a:latin typeface="Calibri"/>
                <a:cs typeface="Calibri"/>
              </a:rPr>
              <a:t>análise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inicial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833E6DC-7190-4DA7-858C-7429BD03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4"/>
    </mc:Choice>
    <mc:Fallback xmlns="">
      <p:transition spd="slow" advTm="1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8FD916E-E9D5-47BB-8234-6B532A903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54" y="946189"/>
            <a:ext cx="8266892" cy="4965623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B0A0F37-9CFC-416F-A5D5-1552D7434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9"/>
    </mc:Choice>
    <mc:Fallback xmlns="">
      <p:transition spd="slow" advTm="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D6BDC04-92B5-4BD6-8DE3-3ED28098E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716" y="1341701"/>
            <a:ext cx="6730568" cy="417459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FAE9BF8-AAF4-4E45-BE9C-5884855E6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"/>
    </mc:Choice>
    <mc:Fallback xmlns="">
      <p:transition spd="slow" advTm="6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3F3F36-B2EE-4CA0-8A5B-6393D704C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69" y="916468"/>
            <a:ext cx="8801863" cy="5025064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4F47DA8-5FC7-4E94-8FEE-20FB4D9B2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"/>
    </mc:Choice>
    <mc:Fallback xmlns="">
      <p:transition spd="slow" advTm="1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D190C4E0-5586-414E-A436-DBD88D91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16" y="991818"/>
            <a:ext cx="3293984" cy="251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7284B5B5-BA16-4B3D-95ED-DEF9D76B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1818"/>
            <a:ext cx="3533744" cy="25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2ABB8B30-FB08-4BA0-A935-CAA3A72D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79" y="3830164"/>
            <a:ext cx="3409053" cy="233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CE249B1-9A1F-4AB3-9DEA-6A8E48DB3301}"/>
              </a:ext>
            </a:extLst>
          </p:cNvPr>
          <p:cNvSpPr txBox="1"/>
          <p:nvPr/>
        </p:nvSpPr>
        <p:spPr>
          <a:xfrm>
            <a:off x="1068404" y="172239"/>
            <a:ext cx="7608052" cy="787003"/>
          </a:xfrm>
          <a:prstGeom prst="rect">
            <a:avLst/>
          </a:prstGeom>
          <a:noFill/>
        </p:spPr>
        <p:txBody>
          <a:bodyPr wrap="square" lIns="108832" tIns="54416" rIns="108832" bIns="54416" rtlCol="0">
            <a:spAutoFit/>
          </a:bodyPr>
          <a:lstStyle/>
          <a:p>
            <a:pPr algn="ctr"/>
            <a:r>
              <a:rPr lang="pt-BR" b="1" dirty="0"/>
              <a:t>Exemplo</a:t>
            </a:r>
          </a:p>
          <a:p>
            <a:pPr algn="ctr"/>
            <a:r>
              <a:rPr lang="pt-BR" b="1" dirty="0"/>
              <a:t>Expressão diferente de moléculas na área de células T CD8</a:t>
            </a:r>
            <a:r>
              <a:rPr lang="pt-BR" b="1" baseline="30000" dirty="0"/>
              <a:t>+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110AC3E-8F55-4C1D-B10E-C00A8832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85" y="3974180"/>
            <a:ext cx="3325283" cy="21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0D4C3B9-CEA3-4C29-9A1A-E8E200E8894F}"/>
              </a:ext>
            </a:extLst>
          </p:cNvPr>
          <p:cNvSpPr txBox="1"/>
          <p:nvPr/>
        </p:nvSpPr>
        <p:spPr>
          <a:xfrm>
            <a:off x="2099218" y="1465040"/>
            <a:ext cx="864734" cy="293767"/>
          </a:xfrm>
          <a:prstGeom prst="rect">
            <a:avLst/>
          </a:prstGeom>
          <a:noFill/>
        </p:spPr>
        <p:txBody>
          <a:bodyPr wrap="square" lIns="108832" tIns="54416" rIns="108832" bIns="54416" rtlCol="0">
            <a:spAutoFit/>
          </a:bodyPr>
          <a:lstStyle/>
          <a:p>
            <a:r>
              <a:rPr lang="pt-BR" sz="1200" dirty="0"/>
              <a:t>p &lt; 0,001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D98AF1-B337-4B8F-B61E-8DC03F3E610C}"/>
              </a:ext>
            </a:extLst>
          </p:cNvPr>
          <p:cNvSpPr txBox="1"/>
          <p:nvPr/>
        </p:nvSpPr>
        <p:spPr>
          <a:xfrm>
            <a:off x="6372200" y="1464246"/>
            <a:ext cx="1142677" cy="294561"/>
          </a:xfrm>
          <a:prstGeom prst="rect">
            <a:avLst/>
          </a:prstGeom>
          <a:noFill/>
        </p:spPr>
        <p:txBody>
          <a:bodyPr wrap="square" lIns="108832" tIns="54416" rIns="108832" bIns="54416" rtlCol="0">
            <a:spAutoFit/>
          </a:bodyPr>
          <a:lstStyle/>
          <a:p>
            <a:r>
              <a:rPr lang="pt-BR" sz="1200" dirty="0"/>
              <a:t>p &lt; 0,004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B5B4B53-65CB-49F7-AA32-17AC08762C75}"/>
              </a:ext>
            </a:extLst>
          </p:cNvPr>
          <p:cNvSpPr txBox="1"/>
          <p:nvPr/>
        </p:nvSpPr>
        <p:spPr>
          <a:xfrm>
            <a:off x="2066046" y="4335181"/>
            <a:ext cx="1641858" cy="294561"/>
          </a:xfrm>
          <a:prstGeom prst="rect">
            <a:avLst/>
          </a:prstGeom>
          <a:noFill/>
        </p:spPr>
        <p:txBody>
          <a:bodyPr wrap="square" lIns="108832" tIns="54416" rIns="108832" bIns="54416" rtlCol="0">
            <a:spAutoFit/>
          </a:bodyPr>
          <a:lstStyle/>
          <a:p>
            <a:r>
              <a:rPr lang="pt-BR" sz="1200" dirty="0"/>
              <a:t>p &lt; 0,01 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4C355A-DF36-469E-B503-AF03CEB0E2FD}"/>
              </a:ext>
            </a:extLst>
          </p:cNvPr>
          <p:cNvSpPr txBox="1"/>
          <p:nvPr/>
        </p:nvSpPr>
        <p:spPr>
          <a:xfrm>
            <a:off x="6458534" y="4334220"/>
            <a:ext cx="1641858" cy="294561"/>
          </a:xfrm>
          <a:prstGeom prst="rect">
            <a:avLst/>
          </a:prstGeom>
          <a:noFill/>
        </p:spPr>
        <p:txBody>
          <a:bodyPr wrap="square" lIns="108832" tIns="54416" rIns="108832" bIns="54416" rtlCol="0">
            <a:spAutoFit/>
          </a:bodyPr>
          <a:lstStyle/>
          <a:p>
            <a:r>
              <a:rPr lang="pt-BR" sz="1200" dirty="0"/>
              <a:t>p &lt; 0,03  </a:t>
            </a:r>
          </a:p>
        </p:txBody>
      </p:sp>
      <p:pic>
        <p:nvPicPr>
          <p:cNvPr id="22" name="Áudio 21">
            <a:hlinkClick r:id="" action="ppaction://media"/>
            <a:extLst>
              <a:ext uri="{FF2B5EF4-FFF2-40B4-BE49-F238E27FC236}">
                <a16:creationId xmlns:a16="http://schemas.microsoft.com/office/drawing/2014/main" id="{A8E5A0DA-B2C6-4495-8211-8A7884288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3"/>
    </mc:Choice>
    <mc:Fallback xmlns="">
      <p:transition spd="slow" advTm="6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86297" y="663079"/>
            <a:ext cx="35413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r>
              <a:rPr lang="pt-BR" altLang="pt-BR" sz="2800" b="1" dirty="0">
                <a:solidFill>
                  <a:srgbClr val="000000"/>
                </a:solidFill>
              </a:rPr>
              <a:t>Leishmaniose visceral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076055" y="5737899"/>
            <a:ext cx="31493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003399"/>
                </a:solidFill>
              </a:rPr>
              <a:t>Imunossupressão na fase ativa </a:t>
            </a:r>
          </a:p>
        </p:txBody>
      </p:sp>
      <p:sp>
        <p:nvSpPr>
          <p:cNvPr id="4" name="Text Box 55"/>
          <p:cNvSpPr txBox="1">
            <a:spLocks noChangeArrowheads="1"/>
          </p:cNvSpPr>
          <p:nvPr/>
        </p:nvSpPr>
        <p:spPr bwMode="auto">
          <a:xfrm>
            <a:off x="4554165" y="1412776"/>
            <a:ext cx="3978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u="sng" dirty="0">
                <a:solidFill>
                  <a:srgbClr val="000000"/>
                </a:solidFill>
              </a:rPr>
              <a:t>Reação de hipersensibilidade tardia negativa</a:t>
            </a: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3918520" y="4182179"/>
            <a:ext cx="533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u="sng" dirty="0">
                <a:solidFill>
                  <a:srgbClr val="000000"/>
                </a:solidFill>
              </a:rPr>
              <a:t>Não proliferação de PBMC induzida por </a:t>
            </a:r>
            <a:r>
              <a:rPr lang="pt-BR" altLang="pt-BR" b="1" u="sng" dirty="0" err="1">
                <a:solidFill>
                  <a:srgbClr val="000000"/>
                </a:solidFill>
              </a:rPr>
              <a:t>antigenos</a:t>
            </a:r>
            <a:r>
              <a:rPr lang="pt-BR" altLang="pt-BR" b="1" u="sng" dirty="0">
                <a:solidFill>
                  <a:srgbClr val="000000"/>
                </a:solidFill>
              </a:rPr>
              <a:t> de </a:t>
            </a:r>
            <a:r>
              <a:rPr lang="pt-BR" altLang="pt-BR" b="1" i="1" u="sng" dirty="0" err="1">
                <a:solidFill>
                  <a:srgbClr val="000000"/>
                </a:solidFill>
              </a:rPr>
              <a:t>Leishmania</a:t>
            </a:r>
            <a:r>
              <a:rPr lang="pt-BR" altLang="pt-BR" b="1" u="sng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6604"/>
            <a:ext cx="2179832" cy="24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 flipH="1">
            <a:off x="6444208" y="2278033"/>
            <a:ext cx="262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Manson-Bahr</a:t>
            </a:r>
            <a:r>
              <a:rPr lang="pt-BR" dirty="0"/>
              <a:t> 1961</a:t>
            </a:r>
          </a:p>
        </p:txBody>
      </p:sp>
      <p:sp>
        <p:nvSpPr>
          <p:cNvPr id="8" name="CaixaDeTexto 7"/>
          <p:cNvSpPr txBox="1"/>
          <p:nvPr/>
        </p:nvSpPr>
        <p:spPr>
          <a:xfrm flipH="1">
            <a:off x="6336704" y="5069786"/>
            <a:ext cx="2627784" cy="44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Carvalho et al, 1981</a:t>
            </a:r>
          </a:p>
        </p:txBody>
      </p:sp>
      <p:sp>
        <p:nvSpPr>
          <p:cNvPr id="9" name="Text Box 56"/>
          <p:cNvSpPr txBox="1">
            <a:spLocks noChangeArrowheads="1"/>
          </p:cNvSpPr>
          <p:nvPr/>
        </p:nvSpPr>
        <p:spPr bwMode="auto">
          <a:xfrm>
            <a:off x="3923928" y="2742019"/>
            <a:ext cx="533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u="sng" dirty="0">
                <a:solidFill>
                  <a:srgbClr val="000000"/>
                </a:solidFill>
              </a:rPr>
              <a:t>Não proliferação de PBMC induzida por </a:t>
            </a:r>
            <a:r>
              <a:rPr lang="pt-BR" altLang="pt-BR" b="1" u="sng" dirty="0" err="1">
                <a:solidFill>
                  <a:srgbClr val="000000"/>
                </a:solidFill>
              </a:rPr>
              <a:t>fitohemaglutinina</a:t>
            </a:r>
            <a:endParaRPr lang="pt-BR" altLang="pt-BR" b="1" u="sng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flipH="1">
            <a:off x="6588224" y="3574177"/>
            <a:ext cx="262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Ghose</a:t>
            </a:r>
            <a:r>
              <a:rPr lang="pt-BR" dirty="0"/>
              <a:t> et al, 1979</a:t>
            </a:r>
          </a:p>
        </p:txBody>
      </p:sp>
      <p:pic>
        <p:nvPicPr>
          <p:cNvPr id="46082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2544217" cy="16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95536" y="5805264"/>
            <a:ext cx="4680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ea typeface="?? ?????" charset="-128"/>
              </a:rPr>
              <a:t>Muitos parasitos na lesão</a:t>
            </a:r>
          </a:p>
          <a:p>
            <a:r>
              <a:rPr lang="pt-BR" altLang="pt-BR" sz="2000" b="1" dirty="0">
                <a:ea typeface="?? ?????" charset="-128"/>
              </a:rPr>
              <a:t>Hiperplasia e hipertrofia de macrófagos </a:t>
            </a:r>
          </a:p>
          <a:p>
            <a:r>
              <a:rPr lang="pt-BR" altLang="pt-BR" sz="2000" b="1" dirty="0">
                <a:ea typeface="?? ?????" charset="-128"/>
              </a:rPr>
              <a:t>Escassos linfócitos</a:t>
            </a:r>
          </a:p>
        </p:txBody>
      </p: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833CDF7A-FC91-425E-86B0-F119F7314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9"/>
    </mc:Choice>
    <mc:Fallback xmlns="">
      <p:transition spd="slow" advTm="2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923595" y="682644"/>
            <a:ext cx="7189382" cy="5248583"/>
            <a:chOff x="606996" y="404664"/>
            <a:chExt cx="8088055" cy="5904656"/>
          </a:xfrm>
        </p:grpSpPr>
        <p:grpSp>
          <p:nvGrpSpPr>
            <p:cNvPr id="3" name="Grupo 2"/>
            <p:cNvGrpSpPr/>
            <p:nvPr/>
          </p:nvGrpSpPr>
          <p:grpSpPr>
            <a:xfrm>
              <a:off x="606996" y="666991"/>
              <a:ext cx="8088055" cy="5642329"/>
              <a:chOff x="534988" y="332656"/>
              <a:chExt cx="8088055" cy="5642329"/>
            </a:xfrm>
          </p:grpSpPr>
          <p:pic>
            <p:nvPicPr>
              <p:cNvPr id="5122" name="Picture 2" descr="Resultado de imagem para leishmania cyc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988" y="332656"/>
                <a:ext cx="6723112" cy="5642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Resultado de imagem para brown do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0000">
                <a:off x="6775879" y="3413391"/>
                <a:ext cx="1847164" cy="1350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7551" y="4581128"/>
                <a:ext cx="1290285" cy="756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tângulo 1"/>
              <p:cNvSpPr/>
              <p:nvPr/>
            </p:nvSpPr>
            <p:spPr>
              <a:xfrm>
                <a:off x="5287516" y="4725144"/>
                <a:ext cx="1440160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956"/>
              </a:p>
            </p:txBody>
          </p:sp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3541" y="4746756"/>
                <a:ext cx="792088" cy="491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448" y="404664"/>
              <a:ext cx="1076929" cy="3285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ector de seta reta 4"/>
            <p:cNvCxnSpPr/>
            <p:nvPr/>
          </p:nvCxnSpPr>
          <p:spPr>
            <a:xfrm flipV="1">
              <a:off x="6949559" y="1484784"/>
              <a:ext cx="380549" cy="21602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/>
            <p:nvPr/>
          </p:nvCxnSpPr>
          <p:spPr>
            <a:xfrm>
              <a:off x="6079604" y="4453802"/>
              <a:ext cx="6424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5889329" y="4756056"/>
              <a:ext cx="1060230" cy="30342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>
              <a:off x="5702702" y="4887219"/>
              <a:ext cx="160608" cy="1722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 flipV="1">
              <a:off x="5721362" y="2204864"/>
              <a:ext cx="232704" cy="24426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ixaDeTexto 3"/>
          <p:cNvSpPr txBox="1"/>
          <p:nvPr/>
        </p:nvSpPr>
        <p:spPr>
          <a:xfrm>
            <a:off x="6428206" y="5871078"/>
            <a:ext cx="6543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67" b="1" dirty="0" err="1"/>
              <a:t>adapted</a:t>
            </a:r>
            <a:endParaRPr lang="pt-BR" sz="1067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67567" y="2515349"/>
            <a:ext cx="1533135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44" i="1" dirty="0" err="1"/>
              <a:t>Lutzomyia</a:t>
            </a:r>
            <a:r>
              <a:rPr lang="pt-BR" sz="1244" i="1" dirty="0"/>
              <a:t> </a:t>
            </a:r>
            <a:r>
              <a:rPr lang="pt-BR" sz="1244" i="1" dirty="0" err="1"/>
              <a:t>spp</a:t>
            </a:r>
            <a:endParaRPr lang="pt-BR" sz="1244" i="1" dirty="0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9CC9A2BB-58D0-474D-B085-749E6BE3E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5"/>
    </mc:Choice>
    <mc:Fallback xmlns="">
      <p:transition spd="slow" advTm="6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7512" y="152400"/>
            <a:ext cx="7790688" cy="1210056"/>
          </a:xfrm>
        </p:spPr>
        <p:txBody>
          <a:bodyPr/>
          <a:lstStyle/>
          <a:p>
            <a:pPr eaLnBrk="1" hangingPunct="1"/>
            <a:r>
              <a:rPr lang="pt-BR" altLang="pt-BR" sz="3400" dirty="0">
                <a:solidFill>
                  <a:schemeClr val="accent2"/>
                </a:solidFill>
              </a:rPr>
              <a:t>Imunossupressão é por anergia?</a:t>
            </a:r>
            <a:br>
              <a:rPr lang="pt-BR" altLang="pt-BR" sz="3400" dirty="0">
                <a:solidFill>
                  <a:schemeClr val="accent2"/>
                </a:solidFill>
              </a:rPr>
            </a:br>
            <a:r>
              <a:rPr lang="pt-BR" altLang="pt-BR" sz="3400" u="sng" dirty="0">
                <a:solidFill>
                  <a:schemeClr val="accent2"/>
                </a:solidFill>
              </a:rPr>
              <a:t>Parâmetros de ativação de linfócitos 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" y="1545336"/>
            <a:ext cx="8351520" cy="4126256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/>
              <a:t>Ativação </a:t>
            </a:r>
            <a:r>
              <a:rPr lang="pt-BR" altLang="pt-BR" sz="2400" dirty="0" err="1"/>
              <a:t>policlonal</a:t>
            </a:r>
            <a:r>
              <a:rPr lang="pt-BR" altLang="pt-BR" sz="2400" dirty="0"/>
              <a:t> de linfócitos B e </a:t>
            </a:r>
            <a:r>
              <a:rPr lang="pt-BR" altLang="pt-BR" sz="2400" dirty="0" err="1"/>
              <a:t>hipergamaglobulinemia</a:t>
            </a:r>
            <a:endParaRPr lang="pt-BR" altLang="pt-BR" sz="2400" dirty="0"/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 err="1"/>
              <a:t>Linfoproliferação</a:t>
            </a:r>
            <a:r>
              <a:rPr lang="pt-BR" altLang="pt-BR" sz="2400" dirty="0"/>
              <a:t> presente em linfócitos do baço (hamster com LV) na fase inicial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/>
              <a:t>Presença de sIL-2R na circulação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/>
              <a:t>Presença de mRNA e proteína de </a:t>
            </a:r>
            <a:r>
              <a:rPr lang="pt-BR" altLang="pt-BR" sz="2400" dirty="0" err="1"/>
              <a:t>IFN</a:t>
            </a:r>
            <a:r>
              <a:rPr lang="pt-BR" altLang="pt-BR" sz="2400" dirty="0" err="1">
                <a:latin typeface="Symbol" panose="05050102010706020507" pitchFamily="18" charset="2"/>
              </a:rPr>
              <a:t>g</a:t>
            </a:r>
            <a:r>
              <a:rPr lang="pt-BR" altLang="pt-BR" sz="2400" dirty="0"/>
              <a:t>, IL-4 e IL-10 na medula óssea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/>
              <a:t>Presença de </a:t>
            </a:r>
            <a:r>
              <a:rPr lang="pt-BR" altLang="pt-BR" sz="2400" dirty="0" err="1"/>
              <a:t>IFN</a:t>
            </a:r>
            <a:r>
              <a:rPr lang="pt-BR" altLang="pt-BR" sz="2400" dirty="0" err="1">
                <a:latin typeface="Symbol" panose="05050102010706020507" pitchFamily="18" charset="2"/>
              </a:rPr>
              <a:t>g</a:t>
            </a:r>
            <a:r>
              <a:rPr lang="pt-BR" altLang="pt-BR" sz="2400" dirty="0"/>
              <a:t>, IL-4 e IL-10 no soro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/>
              <a:t>Ligação de B7-1 a CTLA-4 (ao invés da CD28) com produção de TGF-</a:t>
            </a:r>
            <a:r>
              <a:rPr lang="pt-BR" altLang="pt-BR" sz="2400" dirty="0">
                <a:latin typeface="Symbol" panose="05050102010706020507" pitchFamily="18" charset="2"/>
              </a:rPr>
              <a:t>b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pt-BR" altLang="pt-BR" sz="2400" dirty="0"/>
              <a:t>Fenótipo de exaustão de linfócitos CD8</a:t>
            </a:r>
            <a:r>
              <a:rPr lang="pt-BR" altLang="pt-BR" sz="2400" baseline="30000" dirty="0"/>
              <a:t>+</a:t>
            </a:r>
            <a:r>
              <a:rPr lang="pt-BR" altLang="pt-BR" sz="2400" dirty="0"/>
              <a:t> (por ativação continuada?)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B44E493-E989-4DE5-8CD7-48E85482B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82"/>
    </mc:Choice>
    <mc:Fallback xmlns="">
      <p:transition spd="slow" advTm="6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pt-BR" sz="3800">
                <a:solidFill>
                  <a:schemeClr val="accent2"/>
                </a:solidFill>
              </a:rPr>
              <a:t>Imunossupressão é anergia?</a:t>
            </a:r>
            <a:br>
              <a:rPr lang="pt-BR" altLang="pt-BR" sz="3800">
                <a:solidFill>
                  <a:schemeClr val="accent2"/>
                </a:solidFill>
              </a:rPr>
            </a:br>
            <a:r>
              <a:rPr lang="pt-BR" altLang="pt-BR" sz="3800" u="sng">
                <a:solidFill>
                  <a:schemeClr val="accent2"/>
                </a:solidFill>
              </a:rPr>
              <a:t>Controvérsia sobre citocinas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3810000" cy="2438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600" dirty="0">
                <a:latin typeface="Arial" panose="020B0604020202020204" pitchFamily="34" charset="0"/>
              </a:rPr>
              <a:t>SN de cultura de células do sangue periférico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</a:pPr>
            <a:r>
              <a:rPr lang="pt-BR" altLang="pt-BR" sz="2600" dirty="0" err="1"/>
              <a:t>IFN</a:t>
            </a:r>
            <a:r>
              <a:rPr lang="pt-BR" altLang="pt-BR" sz="2600" dirty="0" err="1">
                <a:latin typeface="Symbol" panose="05050102010706020507" pitchFamily="18" charset="2"/>
              </a:rPr>
              <a:t>g</a:t>
            </a:r>
            <a:r>
              <a:rPr lang="pt-BR" altLang="pt-BR" sz="2600" dirty="0"/>
              <a:t> 	(Ag. </a:t>
            </a:r>
            <a:r>
              <a:rPr lang="pt-BR" altLang="pt-BR" sz="2600" dirty="0" err="1"/>
              <a:t>Leish</a:t>
            </a:r>
            <a:r>
              <a:rPr lang="pt-BR" altLang="pt-BR" sz="26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600" dirty="0"/>
              <a:t>IL-10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600" dirty="0"/>
              <a:t>IL-4   	(</a:t>
            </a:r>
            <a:r>
              <a:rPr lang="pt-BR" altLang="pt-BR" sz="2600" dirty="0" err="1"/>
              <a:t>mitógeno</a:t>
            </a:r>
            <a:r>
              <a:rPr lang="pt-BR" altLang="pt-BR" sz="2600" dirty="0"/>
              <a:t>)</a:t>
            </a:r>
          </a:p>
        </p:txBody>
      </p:sp>
      <p:sp>
        <p:nvSpPr>
          <p:cNvPr id="3379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752600"/>
            <a:ext cx="4419600" cy="2438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60000"/>
              </a:spcBef>
              <a:buFontTx/>
              <a:buNone/>
            </a:pPr>
            <a:r>
              <a:rPr lang="pt-BR" altLang="pt-BR" sz="2600">
                <a:latin typeface="Arial" panose="020B0604020202020204" pitchFamily="34" charset="0"/>
              </a:rPr>
              <a:t>mRNA na medula óssea/LN</a:t>
            </a:r>
          </a:p>
          <a:p>
            <a:pPr eaLnBrk="1" hangingPunct="1">
              <a:spcBef>
                <a:spcPct val="100000"/>
              </a:spcBef>
            </a:pPr>
            <a:r>
              <a:rPr lang="pt-BR" altLang="pt-BR" sz="2600">
                <a:latin typeface="Arial" panose="020B0604020202020204" pitchFamily="34" charset="0"/>
              </a:rPr>
              <a:t>IFN</a:t>
            </a:r>
            <a:r>
              <a:rPr lang="pt-BR" altLang="pt-BR" sz="2600">
                <a:latin typeface="Symbol" panose="05050102010706020507" pitchFamily="18" charset="2"/>
              </a:rPr>
              <a:t>g</a:t>
            </a:r>
          </a:p>
          <a:p>
            <a:pPr eaLnBrk="1" hangingPunct="1"/>
            <a:r>
              <a:rPr lang="pt-BR" altLang="pt-BR" sz="2600">
                <a:latin typeface="Arial" panose="020B0604020202020204" pitchFamily="34" charset="0"/>
              </a:rPr>
              <a:t>IL-10	(1/2)</a:t>
            </a:r>
          </a:p>
          <a:p>
            <a:pPr eaLnBrk="1" hangingPunct="1"/>
            <a:r>
              <a:rPr lang="pt-BR" altLang="pt-BR" sz="2600">
                <a:latin typeface="Arial" panose="020B0604020202020204" pitchFamily="34" charset="0"/>
              </a:rPr>
              <a:t>IL-4		(1/2)  </a:t>
            </a:r>
          </a:p>
          <a:p>
            <a:pPr eaLnBrk="1" hangingPunct="1">
              <a:buFontTx/>
              <a:buNone/>
            </a:pPr>
            <a:endParaRPr lang="pt-BR" altLang="pt-BR" sz="2600">
              <a:latin typeface="Arial" panose="020B0604020202020204" pitchFamily="34" charset="0"/>
            </a:endParaRP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1987550" y="27606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 flipV="1">
            <a:off x="19050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>
            <a:off x="1987550" y="32353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0" name="Line 10"/>
          <p:cNvSpPr>
            <a:spLocks noChangeShapeType="1"/>
          </p:cNvSpPr>
          <p:nvPr/>
        </p:nvSpPr>
        <p:spPr bwMode="auto">
          <a:xfrm flipV="1">
            <a:off x="5949950" y="2590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7343775" y="3810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 flipV="1">
            <a:off x="5978525" y="31067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 flipV="1">
            <a:off x="5972175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4" name="Rectangle 15"/>
          <p:cNvSpPr>
            <a:spLocks noChangeArrowheads="1"/>
          </p:cNvSpPr>
          <p:nvPr/>
        </p:nvSpPr>
        <p:spPr bwMode="auto">
          <a:xfrm>
            <a:off x="4495800" y="4343400"/>
            <a:ext cx="3165475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altLang="pt-BR" sz="2600">
                <a:latin typeface="Arial" panose="020B0604020202020204" pitchFamily="34" charset="0"/>
              </a:rPr>
              <a:t>No soro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600">
                <a:latin typeface="Arial" panose="020B0604020202020204" pitchFamily="34" charset="0"/>
              </a:rPr>
              <a:t>IFN</a:t>
            </a:r>
            <a:r>
              <a:rPr lang="pt-BR" altLang="pt-BR" sz="2600">
                <a:latin typeface="Symbol" panose="05050102010706020507" pitchFamily="18" charset="2"/>
              </a:rPr>
              <a:t>g  +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600">
                <a:latin typeface="Arial" panose="020B0604020202020204" pitchFamily="34" charset="0"/>
              </a:rPr>
              <a:t>IL-10	(1/2)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600">
                <a:latin typeface="Arial" panose="020B0604020202020204" pitchFamily="34" charset="0"/>
              </a:rPr>
              <a:t>IL-4	   +	(1/2)  </a:t>
            </a:r>
          </a:p>
          <a:p>
            <a:pPr eaLnBrk="1" hangingPunct="1">
              <a:spcBef>
                <a:spcPct val="20000"/>
              </a:spcBef>
            </a:pPr>
            <a:endParaRPr lang="pt-BR" altLang="pt-BR" sz="2600">
              <a:latin typeface="Arial" panose="020B0604020202020204" pitchFamily="34" charset="0"/>
            </a:endParaRPr>
          </a:p>
        </p:txBody>
      </p:sp>
      <p:sp>
        <p:nvSpPr>
          <p:cNvPr id="33805" name="Line 16"/>
          <p:cNvSpPr>
            <a:spLocks noChangeShapeType="1"/>
          </p:cNvSpPr>
          <p:nvPr/>
        </p:nvSpPr>
        <p:spPr bwMode="auto">
          <a:xfrm flipV="1">
            <a:off x="6172200" y="49355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6" name="Line 17"/>
          <p:cNvSpPr>
            <a:spLocks noChangeShapeType="1"/>
          </p:cNvSpPr>
          <p:nvPr/>
        </p:nvSpPr>
        <p:spPr bwMode="auto">
          <a:xfrm flipV="1">
            <a:off x="6189663" y="54340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7" name="Text Box 18"/>
          <p:cNvSpPr txBox="1">
            <a:spLocks noChangeArrowheads="1"/>
          </p:cNvSpPr>
          <p:nvPr/>
        </p:nvSpPr>
        <p:spPr bwMode="auto">
          <a:xfrm>
            <a:off x="593725" y="4816475"/>
            <a:ext cx="321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accent2"/>
                </a:solidFill>
              </a:rPr>
              <a:t>Pensando nos compartimentos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788AA8B-D94B-4CCC-B0DA-370608626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3"/>
    </mc:Choice>
    <mc:Fallback xmlns="">
      <p:transition spd="slow" advTm="1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914400" y="381000"/>
            <a:ext cx="7696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3600">
                <a:solidFill>
                  <a:schemeClr val="accent2"/>
                </a:solidFill>
              </a:rPr>
              <a:t>População e tempo de trânsito de linfócitos nos órgãos linfóides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546100" y="2057400"/>
            <a:ext cx="8369300" cy="4025900"/>
            <a:chOff x="340" y="1480"/>
            <a:chExt cx="5272" cy="2536"/>
          </a:xfrm>
        </p:grpSpPr>
        <p:sp>
          <p:nvSpPr>
            <p:cNvPr id="34820" name="Rectangle 4"/>
            <p:cNvSpPr>
              <a:spLocks noChangeArrowheads="1"/>
            </p:cNvSpPr>
            <p:nvPr/>
          </p:nvSpPr>
          <p:spPr bwMode="auto">
            <a:xfrm>
              <a:off x="2212" y="1480"/>
              <a:ext cx="1576" cy="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4821" name="Rectangle 5"/>
            <p:cNvSpPr>
              <a:spLocks noChangeArrowheads="1"/>
            </p:cNvSpPr>
            <p:nvPr/>
          </p:nvSpPr>
          <p:spPr bwMode="auto">
            <a:xfrm>
              <a:off x="566" y="2618"/>
              <a:ext cx="1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pt-BR" altLang="pt-BR" b="1"/>
                <a:t>medula óssea</a:t>
              </a:r>
            </a:p>
          </p:txBody>
        </p:sp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2764" y="3242"/>
              <a:ext cx="500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b="1"/>
                <a:t>baço</a:t>
              </a:r>
            </a:p>
            <a:p>
              <a:pPr algn="ctr" eaLnBrk="1" hangingPunct="1"/>
              <a:r>
                <a:rPr lang="pt-BR" altLang="pt-BR" b="1"/>
                <a:t>25%</a:t>
              </a:r>
            </a:p>
            <a:p>
              <a:pPr algn="ctr" eaLnBrk="1" hangingPunct="1"/>
              <a:r>
                <a:rPr lang="pt-BR" altLang="pt-BR" b="1"/>
                <a:t>5 H</a:t>
              </a:r>
            </a:p>
          </p:txBody>
        </p:sp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2560" y="1486"/>
              <a:ext cx="895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b="1"/>
                <a:t>linfonodo</a:t>
              </a:r>
            </a:p>
            <a:p>
              <a:pPr algn="ctr" eaLnBrk="1" hangingPunct="1"/>
              <a:r>
                <a:rPr lang="pt-BR" altLang="pt-BR" b="1"/>
                <a:t>70%</a:t>
              </a:r>
            </a:p>
            <a:p>
              <a:pPr algn="ctr" eaLnBrk="1" hangingPunct="1"/>
              <a:r>
                <a:rPr lang="pt-BR" altLang="pt-BR" b="1"/>
                <a:t>15 H</a:t>
              </a:r>
            </a:p>
          </p:txBody>
        </p:sp>
        <p:sp>
          <p:nvSpPr>
            <p:cNvPr id="34824" name="Rectangle 8"/>
            <p:cNvSpPr>
              <a:spLocks noChangeArrowheads="1"/>
            </p:cNvSpPr>
            <p:nvPr/>
          </p:nvSpPr>
          <p:spPr bwMode="auto">
            <a:xfrm>
              <a:off x="2212" y="2378"/>
              <a:ext cx="152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b="1"/>
                <a:t>sangue periférico</a:t>
              </a:r>
            </a:p>
            <a:p>
              <a:pPr algn="ctr" eaLnBrk="1" hangingPunct="1"/>
              <a:r>
                <a:rPr lang="pt-BR" altLang="pt-BR" b="1"/>
                <a:t>5%</a:t>
              </a:r>
            </a:p>
            <a:p>
              <a:pPr algn="ctr" eaLnBrk="1" hangingPunct="1"/>
              <a:r>
                <a:rPr lang="pt-BR" altLang="pt-BR" b="1"/>
                <a:t>1 H</a:t>
              </a:r>
            </a:p>
          </p:txBody>
        </p:sp>
        <p:sp>
          <p:nvSpPr>
            <p:cNvPr id="34825" name="Rectangle 9"/>
            <p:cNvSpPr>
              <a:spLocks noChangeArrowheads="1"/>
            </p:cNvSpPr>
            <p:nvPr/>
          </p:nvSpPr>
          <p:spPr bwMode="auto">
            <a:xfrm>
              <a:off x="4214" y="2618"/>
              <a:ext cx="125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pt-BR" altLang="pt-BR" b="1"/>
                <a:t>ou</a:t>
              </a:r>
              <a:r>
                <a:rPr lang="pt-BR" altLang="pt-BR" b="1">
                  <a:latin typeface="?? ?????" charset="-128"/>
                </a:rPr>
                <a:t>tros </a:t>
              </a:r>
              <a:r>
                <a:rPr lang="pt-BR" altLang="pt-BR" b="1"/>
                <a:t>tecidos</a:t>
              </a:r>
            </a:p>
          </p:txBody>
        </p:sp>
        <p:sp>
          <p:nvSpPr>
            <p:cNvPr id="34826" name="Rectangle 10"/>
            <p:cNvSpPr>
              <a:spLocks noChangeArrowheads="1"/>
            </p:cNvSpPr>
            <p:nvPr/>
          </p:nvSpPr>
          <p:spPr bwMode="auto">
            <a:xfrm>
              <a:off x="4036" y="2392"/>
              <a:ext cx="1576" cy="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4827" name="Rectangle 11"/>
            <p:cNvSpPr>
              <a:spLocks noChangeArrowheads="1"/>
            </p:cNvSpPr>
            <p:nvPr/>
          </p:nvSpPr>
          <p:spPr bwMode="auto">
            <a:xfrm>
              <a:off x="2212" y="2392"/>
              <a:ext cx="1576" cy="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4828" name="Rectangle 12"/>
            <p:cNvSpPr>
              <a:spLocks noChangeArrowheads="1"/>
            </p:cNvSpPr>
            <p:nvPr/>
          </p:nvSpPr>
          <p:spPr bwMode="auto">
            <a:xfrm>
              <a:off x="2212" y="3256"/>
              <a:ext cx="1576" cy="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340" y="2392"/>
              <a:ext cx="1576" cy="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4830" name="Arc 14"/>
            <p:cNvSpPr>
              <a:spLocks/>
            </p:cNvSpPr>
            <p:nvPr/>
          </p:nvSpPr>
          <p:spPr bwMode="auto">
            <a:xfrm rot="-3240000">
              <a:off x="1897" y="2077"/>
              <a:ext cx="480" cy="432"/>
            </a:xfrm>
            <a:custGeom>
              <a:avLst/>
              <a:gdLst>
                <a:gd name="T0" fmla="*/ 0 w 21600"/>
                <a:gd name="T1" fmla="*/ 9 h 21600"/>
                <a:gd name="T2" fmla="*/ 11 w 21600"/>
                <a:gd name="T3" fmla="*/ 0 h 21600"/>
                <a:gd name="T4" fmla="*/ 11 w 21600"/>
                <a:gd name="T5" fmla="*/ 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8"/>
                    <a:pt x="9643" y="24"/>
                    <a:pt x="21555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8"/>
                    <a:pt x="9643" y="24"/>
                    <a:pt x="21555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1" name="Arc 15"/>
            <p:cNvSpPr>
              <a:spLocks/>
            </p:cNvSpPr>
            <p:nvPr/>
          </p:nvSpPr>
          <p:spPr bwMode="auto">
            <a:xfrm rot="2160000">
              <a:off x="3648" y="3061"/>
              <a:ext cx="433" cy="480"/>
            </a:xfrm>
            <a:custGeom>
              <a:avLst/>
              <a:gdLst>
                <a:gd name="T0" fmla="*/ 0 w 21650"/>
                <a:gd name="T1" fmla="*/ 0 h 21600"/>
                <a:gd name="T2" fmla="*/ 9 w 21650"/>
                <a:gd name="T3" fmla="*/ 11 h 21600"/>
                <a:gd name="T4" fmla="*/ 0 w 21650"/>
                <a:gd name="T5" fmla="*/ 11 h 21600"/>
                <a:gd name="T6" fmla="*/ 0 60000 65536"/>
                <a:gd name="T7" fmla="*/ 0 60000 65536"/>
                <a:gd name="T8" fmla="*/ 0 60000 65536"/>
                <a:gd name="T9" fmla="*/ 0 w 21650"/>
                <a:gd name="T10" fmla="*/ 0 h 21600"/>
                <a:gd name="T11" fmla="*/ 21650 w 21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50" h="21600" fill="none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</a:path>
                <a:path w="21650" h="21600" stroke="0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  <a:lnTo>
                    <a:pt x="5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2" name="Arc 16"/>
            <p:cNvSpPr>
              <a:spLocks/>
            </p:cNvSpPr>
            <p:nvPr/>
          </p:nvSpPr>
          <p:spPr bwMode="auto">
            <a:xfrm>
              <a:off x="4032" y="1813"/>
              <a:ext cx="433" cy="480"/>
            </a:xfrm>
            <a:custGeom>
              <a:avLst/>
              <a:gdLst>
                <a:gd name="T0" fmla="*/ 0 w 21650"/>
                <a:gd name="T1" fmla="*/ 0 h 21600"/>
                <a:gd name="T2" fmla="*/ 9 w 21650"/>
                <a:gd name="T3" fmla="*/ 11 h 21600"/>
                <a:gd name="T4" fmla="*/ 0 w 21650"/>
                <a:gd name="T5" fmla="*/ 11 h 21600"/>
                <a:gd name="T6" fmla="*/ 0 60000 65536"/>
                <a:gd name="T7" fmla="*/ 0 60000 65536"/>
                <a:gd name="T8" fmla="*/ 0 60000 65536"/>
                <a:gd name="T9" fmla="*/ 0 w 21650"/>
                <a:gd name="T10" fmla="*/ 0 h 21600"/>
                <a:gd name="T11" fmla="*/ 21650 w 21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50" h="21600" fill="none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</a:path>
                <a:path w="21650" h="21600" stroke="0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  <a:lnTo>
                    <a:pt x="5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3" name="Arc 17"/>
            <p:cNvSpPr>
              <a:spLocks/>
            </p:cNvSpPr>
            <p:nvPr/>
          </p:nvSpPr>
          <p:spPr bwMode="auto">
            <a:xfrm rot="2460000">
              <a:off x="1921" y="3060"/>
              <a:ext cx="432" cy="480"/>
            </a:xfrm>
            <a:custGeom>
              <a:avLst/>
              <a:gdLst>
                <a:gd name="T0" fmla="*/ 9 w 21600"/>
                <a:gd name="T1" fmla="*/ 11 h 21600"/>
                <a:gd name="T2" fmla="*/ 0 w 21600"/>
                <a:gd name="T3" fmla="*/ 0 h 21600"/>
                <a:gd name="T4" fmla="*/ 9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>
              <a:off x="1968" y="2868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968" y="272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>
              <a:off x="3840" y="2772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9B3ECBE-F5C9-4D3A-9483-F4DAB45AA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5"/>
    </mc:Choice>
    <mc:Fallback xmlns="">
      <p:transition spd="slow" advTm="4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altLang="pt-BR" sz="3600" dirty="0" err="1">
                <a:solidFill>
                  <a:srgbClr val="002060"/>
                </a:solidFill>
              </a:rPr>
              <a:t>Immune</a:t>
            </a:r>
            <a:r>
              <a:rPr lang="pt-BR" altLang="pt-BR" sz="3600" dirty="0">
                <a:solidFill>
                  <a:srgbClr val="002060"/>
                </a:solidFill>
              </a:rPr>
              <a:t> </a:t>
            </a:r>
            <a:r>
              <a:rPr lang="pt-BR" altLang="pt-BR" sz="3600" dirty="0" err="1">
                <a:solidFill>
                  <a:srgbClr val="002060"/>
                </a:solidFill>
              </a:rPr>
              <a:t>suppression</a:t>
            </a:r>
            <a:r>
              <a:rPr lang="pt-BR" altLang="pt-BR" sz="3600" dirty="0">
                <a:solidFill>
                  <a:srgbClr val="002060"/>
                </a:solidFill>
              </a:rPr>
              <a:t>/</a:t>
            </a:r>
            <a:r>
              <a:rPr lang="pt-BR" altLang="pt-BR" sz="3600" dirty="0" err="1">
                <a:solidFill>
                  <a:srgbClr val="002060"/>
                </a:solidFill>
              </a:rPr>
              <a:t>immune</a:t>
            </a:r>
            <a:r>
              <a:rPr lang="pt-BR" altLang="pt-BR" sz="3600" dirty="0">
                <a:solidFill>
                  <a:srgbClr val="002060"/>
                </a:solidFill>
              </a:rPr>
              <a:t> </a:t>
            </a:r>
            <a:r>
              <a:rPr lang="pt-BR" altLang="pt-BR" sz="3600" dirty="0" err="1">
                <a:solidFill>
                  <a:srgbClr val="002060"/>
                </a:solidFill>
              </a:rPr>
              <a:t>activation</a:t>
            </a:r>
            <a:r>
              <a:rPr lang="pt-BR" altLang="pt-BR" sz="3800" dirty="0">
                <a:solidFill>
                  <a:schemeClr val="accent2"/>
                </a:solidFill>
              </a:rPr>
              <a:t/>
            </a:r>
            <a:br>
              <a:rPr lang="pt-BR" altLang="pt-BR" sz="3800" dirty="0">
                <a:solidFill>
                  <a:schemeClr val="accent2"/>
                </a:solidFill>
              </a:rPr>
            </a:br>
            <a:r>
              <a:rPr lang="pt-BR" altLang="pt-BR" sz="3400" u="sng" dirty="0" err="1">
                <a:solidFill>
                  <a:schemeClr val="accent2"/>
                </a:solidFill>
              </a:rPr>
              <a:t>Controversial</a:t>
            </a:r>
            <a:r>
              <a:rPr lang="pt-BR" altLang="pt-BR" sz="3400" u="sng" dirty="0">
                <a:solidFill>
                  <a:schemeClr val="accent2"/>
                </a:solidFill>
              </a:rPr>
              <a:t> data </a:t>
            </a:r>
            <a:r>
              <a:rPr lang="pt-BR" altLang="pt-BR" sz="3400" u="sng" dirty="0" err="1">
                <a:solidFill>
                  <a:schemeClr val="accent2"/>
                </a:solidFill>
              </a:rPr>
              <a:t>on</a:t>
            </a:r>
            <a:r>
              <a:rPr lang="pt-BR" altLang="pt-BR" sz="3400" u="sng" dirty="0">
                <a:solidFill>
                  <a:schemeClr val="accent2"/>
                </a:solidFill>
              </a:rPr>
              <a:t> </a:t>
            </a:r>
            <a:r>
              <a:rPr lang="pt-BR" altLang="pt-BR" sz="3400" u="sng" dirty="0" err="1">
                <a:solidFill>
                  <a:schemeClr val="accent2"/>
                </a:solidFill>
              </a:rPr>
              <a:t>cytokines</a:t>
            </a:r>
            <a:endParaRPr lang="pt-BR" altLang="pt-BR" sz="3400" u="sng" dirty="0">
              <a:solidFill>
                <a:schemeClr val="accent2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57200" y="1752600"/>
            <a:ext cx="3810000" cy="1892424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altLang="pt-BR" sz="2000">
                <a:latin typeface="Arial" pitchFamily="34" charset="0"/>
              </a:rPr>
              <a:t>In SN of </a:t>
            </a:r>
            <a:r>
              <a:rPr lang="pt-BR" altLang="pt-BR" sz="2000" i="1">
                <a:latin typeface="Arial" pitchFamily="34" charset="0"/>
              </a:rPr>
              <a:t>Leishmania</a:t>
            </a:r>
            <a:r>
              <a:rPr lang="pt-BR" altLang="pt-BR" sz="2000">
                <a:latin typeface="Arial" pitchFamily="34" charset="0"/>
              </a:rPr>
              <a:t> Ag- stimulated PBMC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</a:pPr>
            <a:r>
              <a:rPr lang="pt-BR" altLang="pt-BR" sz="2000"/>
              <a:t>IFN</a:t>
            </a:r>
            <a:r>
              <a:rPr lang="pt-BR" altLang="pt-BR" sz="2000">
                <a:latin typeface="Symbol" pitchFamily="18" charset="2"/>
              </a:rPr>
              <a:t>g</a:t>
            </a:r>
            <a:r>
              <a:rPr lang="pt-BR" altLang="pt-BR" sz="2000"/>
              <a:t> 	(Ag. Leish)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/>
              <a:t>IL-10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/>
              <a:t>IL-4 	(mitógeno)</a:t>
            </a:r>
            <a:endParaRPr lang="pt-BR" altLang="pt-BR" sz="2000" dirty="0"/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4495800" y="1752600"/>
            <a:ext cx="4343400" cy="18924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60000"/>
              </a:spcBef>
              <a:buFontTx/>
              <a:buNone/>
              <a:defRPr/>
            </a:pPr>
            <a:r>
              <a:rPr lang="pt-BR" sz="2000">
                <a:latin typeface="Arial" pitchFamily="34" charset="0"/>
              </a:rPr>
              <a:t>Bone marrow/lymph node mRNA</a:t>
            </a:r>
          </a:p>
          <a:p>
            <a:pPr eaLnBrk="1" hangingPunct="1">
              <a:spcBef>
                <a:spcPct val="100000"/>
              </a:spcBef>
              <a:defRPr/>
            </a:pPr>
            <a:r>
              <a:rPr lang="pt-BR" sz="2000">
                <a:latin typeface="Arial" pitchFamily="34" charset="0"/>
              </a:rPr>
              <a:t>IFN</a:t>
            </a:r>
            <a:r>
              <a:rPr lang="pt-BR" sz="2000">
                <a:latin typeface="Symbol" pitchFamily="18" charset="2"/>
              </a:rPr>
              <a:t>g</a:t>
            </a:r>
          </a:p>
          <a:p>
            <a:pPr eaLnBrk="1" hangingPunct="1">
              <a:defRPr/>
            </a:pPr>
            <a:r>
              <a:rPr lang="pt-BR" sz="2000">
                <a:latin typeface="Arial" pitchFamily="34" charset="0"/>
              </a:rPr>
              <a:t>IL-10	(1/2)</a:t>
            </a:r>
          </a:p>
          <a:p>
            <a:pPr eaLnBrk="1" hangingPunct="1">
              <a:defRPr/>
            </a:pPr>
            <a:r>
              <a:rPr lang="pt-BR" sz="2000">
                <a:latin typeface="Arial" pitchFamily="34" charset="0"/>
              </a:rPr>
              <a:t>IL-4		(1/2)  </a:t>
            </a:r>
          </a:p>
          <a:p>
            <a:pPr eaLnBrk="1" hangingPunct="1">
              <a:buFontTx/>
              <a:buNone/>
              <a:defRPr/>
            </a:pPr>
            <a:endParaRPr lang="pt-BR" sz="2000" dirty="0">
              <a:latin typeface="Arial" pitchFamily="34" charset="0"/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2699792" y="249074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43808" y="321297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2699792" y="290653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V="1">
            <a:off x="5949950" y="24003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7342959" y="330059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V="1">
            <a:off x="5773375" y="275413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flipV="1">
            <a:off x="5972175" y="314819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6300192" y="4221088"/>
            <a:ext cx="2571703" cy="15841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</a:rPr>
              <a:t>In </a:t>
            </a:r>
            <a:r>
              <a:rPr lang="pt-BR" sz="2000" dirty="0" err="1">
                <a:solidFill>
                  <a:srgbClr val="000000"/>
                </a:solidFill>
                <a:latin typeface="Arial" pitchFamily="34" charset="0"/>
              </a:rPr>
              <a:t>the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Arial" pitchFamily="34" charset="0"/>
              </a:rPr>
              <a:t>serum</a:t>
            </a:r>
            <a:endParaRPr lang="pt-BR" sz="2000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2000" dirty="0" err="1">
                <a:solidFill>
                  <a:srgbClr val="000000"/>
                </a:solidFill>
                <a:latin typeface="Arial" pitchFamily="34" charset="0"/>
              </a:rPr>
              <a:t>IFN</a:t>
            </a:r>
            <a:r>
              <a:rPr lang="pt-BR" sz="2000" dirty="0" err="1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pt-BR" sz="2000" dirty="0">
                <a:solidFill>
                  <a:srgbClr val="000000"/>
                </a:solidFill>
                <a:latin typeface="Symbol" pitchFamily="18" charset="2"/>
              </a:rPr>
              <a:t>  +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</a:rPr>
              <a:t>IL-10	(1/2)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</a:rPr>
              <a:t>IL-4	    +	(1/2)  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V="1">
            <a:off x="7786648" y="468723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V="1">
            <a:off x="7786648" y="503409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" name="Retângulo 15"/>
          <p:cNvSpPr>
            <a:spLocks noChangeArrowheads="1"/>
          </p:cNvSpPr>
          <p:nvPr/>
        </p:nvSpPr>
        <p:spPr bwMode="auto">
          <a:xfrm>
            <a:off x="2322513" y="6484938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da-DK" altLang="pt-BR" sz="2000">
                <a:solidFill>
                  <a:srgbClr val="00664D"/>
                </a:solidFill>
                <a:latin typeface="Arial" pitchFamily="34" charset="0"/>
                <a:cs typeface="Arial" pitchFamily="34" charset="0"/>
              </a:rPr>
              <a:t>Goto &amp; Prianti, Rev. Inst. Med. trop. S. Paulo </a:t>
            </a:r>
            <a:r>
              <a:rPr lang="pt-BR" altLang="pt-BR" sz="2000">
                <a:solidFill>
                  <a:srgbClr val="00664D"/>
                </a:solidFill>
                <a:latin typeface="Arial" pitchFamily="34" charset="0"/>
                <a:cs typeface="Arial" pitchFamily="34" charset="0"/>
              </a:rPr>
              <a:t>51:241, 2009</a:t>
            </a:r>
          </a:p>
        </p:txBody>
      </p:sp>
      <p:grpSp>
        <p:nvGrpSpPr>
          <p:cNvPr id="33" name="Grupo 33"/>
          <p:cNvGrpSpPr/>
          <p:nvPr/>
        </p:nvGrpSpPr>
        <p:grpSpPr>
          <a:xfrm>
            <a:off x="107504" y="3961639"/>
            <a:ext cx="5976664" cy="2131657"/>
            <a:chOff x="1727870" y="3233861"/>
            <a:chExt cx="6396360" cy="1843625"/>
          </a:xfrm>
        </p:grpSpPr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1727870" y="3993223"/>
              <a:ext cx="183356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pt-BR" altLang="pt-BR" b="1" dirty="0" err="1">
                  <a:solidFill>
                    <a:srgbClr val="000000"/>
                  </a:solidFill>
                </a:rPr>
                <a:t>Bone</a:t>
              </a:r>
              <a:r>
                <a:rPr lang="pt-BR" altLang="pt-BR" b="1" dirty="0">
                  <a:solidFill>
                    <a:srgbClr val="000000"/>
                  </a:solidFill>
                </a:rPr>
                <a:t> </a:t>
              </a:r>
              <a:r>
                <a:rPr lang="pt-BR" altLang="pt-BR" b="1" dirty="0" err="1">
                  <a:solidFill>
                    <a:srgbClr val="000000"/>
                  </a:solidFill>
                </a:rPr>
                <a:t>marrow</a:t>
              </a:r>
              <a:endParaRPr lang="pt-BR" alt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4567908" y="4625048"/>
              <a:ext cx="9382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pt-BR" altLang="pt-BR" b="1" dirty="0" err="1">
                  <a:solidFill>
                    <a:srgbClr val="000000"/>
                  </a:solidFill>
                </a:rPr>
                <a:t>spleen</a:t>
              </a:r>
              <a:endParaRPr lang="pt-BR" altLang="pt-BR" b="1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4098008" y="3256623"/>
              <a:ext cx="16605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pt-BR" altLang="pt-BR" sz="2000" b="1" dirty="0" err="1">
                  <a:solidFill>
                    <a:srgbClr val="000000"/>
                  </a:solidFill>
                </a:rPr>
                <a:t>Lymph</a:t>
              </a:r>
              <a:r>
                <a:rPr lang="pt-BR" altLang="pt-BR" sz="2000" b="1" dirty="0">
                  <a:solidFill>
                    <a:srgbClr val="000000"/>
                  </a:solidFill>
                </a:rPr>
                <a:t> nodes</a:t>
              </a: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3848770" y="3977348"/>
              <a:ext cx="2217738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pt-BR" altLang="pt-BR" b="1" dirty="0" err="1">
                  <a:solidFill>
                    <a:srgbClr val="FF0000"/>
                  </a:solidFill>
                </a:rPr>
                <a:t>Peripheral</a:t>
              </a:r>
              <a:r>
                <a:rPr lang="pt-BR" altLang="pt-BR" b="1" dirty="0">
                  <a:solidFill>
                    <a:srgbClr val="FF0000"/>
                  </a:solidFill>
                </a:rPr>
                <a:t> </a:t>
              </a:r>
              <a:r>
                <a:rPr lang="pt-BR" altLang="pt-BR" b="1" dirty="0" err="1">
                  <a:solidFill>
                    <a:srgbClr val="FF0000"/>
                  </a:solidFill>
                </a:rPr>
                <a:t>blood</a:t>
              </a:r>
              <a:endParaRPr lang="pt-BR" alt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6372200" y="4005560"/>
              <a:ext cx="16097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  <a:ea typeface="?? ?????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2000" b="1" dirty="0" err="1">
                  <a:solidFill>
                    <a:srgbClr val="000000"/>
                  </a:solidFill>
                </a:rPr>
                <a:t>Other</a:t>
              </a:r>
              <a:r>
                <a:rPr lang="pt-BR" altLang="pt-BR" sz="2000" b="1" dirty="0">
                  <a:solidFill>
                    <a:srgbClr val="000000"/>
                  </a:solidFill>
                </a:rPr>
                <a:t> </a:t>
              </a:r>
              <a:r>
                <a:rPr lang="pt-BR" altLang="pt-BR" sz="2000" b="1" dirty="0" err="1">
                  <a:solidFill>
                    <a:srgbClr val="000000"/>
                  </a:solidFill>
                </a:rPr>
                <a:t>tissues</a:t>
              </a:r>
              <a:endParaRPr lang="pt-BR" altLang="pt-BR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11"/>
            <p:cNvSpPr>
              <a:spLocks noChangeArrowheads="1"/>
            </p:cNvSpPr>
            <p:nvPr/>
          </p:nvSpPr>
          <p:spPr bwMode="auto">
            <a:xfrm>
              <a:off x="3921795" y="3963061"/>
              <a:ext cx="2170113" cy="5175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4569495" y="4696486"/>
              <a:ext cx="938213" cy="381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41" name="Rectangle 13"/>
            <p:cNvSpPr>
              <a:spLocks noChangeArrowheads="1"/>
            </p:cNvSpPr>
            <p:nvPr/>
          </p:nvSpPr>
          <p:spPr bwMode="auto">
            <a:xfrm>
              <a:off x="1737395" y="4044023"/>
              <a:ext cx="1824038" cy="4111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42" name="Arc 16"/>
            <p:cNvSpPr>
              <a:spLocks/>
            </p:cNvSpPr>
            <p:nvPr/>
          </p:nvSpPr>
          <p:spPr bwMode="auto">
            <a:xfrm>
              <a:off x="6043138" y="3456647"/>
              <a:ext cx="393258" cy="384175"/>
            </a:xfrm>
            <a:custGeom>
              <a:avLst/>
              <a:gdLst>
                <a:gd name="T0" fmla="*/ 0 w 21650"/>
                <a:gd name="T1" fmla="*/ 0 h 21600"/>
                <a:gd name="T2" fmla="*/ 0 w 21650"/>
                <a:gd name="T3" fmla="*/ 0 h 21600"/>
                <a:gd name="T4" fmla="*/ 0 w 21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50"/>
                <a:gd name="T10" fmla="*/ 0 h 21600"/>
                <a:gd name="T11" fmla="*/ 21650 w 21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50" h="21600" fill="none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</a:path>
                <a:path w="21650" h="21600" stroke="0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  <a:lnTo>
                    <a:pt x="5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3534445" y="4390098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3534445" y="4161498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940152" y="4237698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4044106" y="3233861"/>
              <a:ext cx="1824038" cy="4111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6300192" y="4025949"/>
              <a:ext cx="1824038" cy="4111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48" name="Arc 16"/>
            <p:cNvSpPr>
              <a:spLocks/>
            </p:cNvSpPr>
            <p:nvPr/>
          </p:nvSpPr>
          <p:spPr bwMode="auto">
            <a:xfrm rot="5400000" flipH="1" flipV="1">
              <a:off x="3559537" y="3387632"/>
              <a:ext cx="390074" cy="516303"/>
            </a:xfrm>
            <a:custGeom>
              <a:avLst/>
              <a:gdLst>
                <a:gd name="T0" fmla="*/ 0 w 21650"/>
                <a:gd name="T1" fmla="*/ 0 h 21600"/>
                <a:gd name="T2" fmla="*/ 0 w 21650"/>
                <a:gd name="T3" fmla="*/ 0 h 21600"/>
                <a:gd name="T4" fmla="*/ 0 w 21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50"/>
                <a:gd name="T10" fmla="*/ 0 h 21600"/>
                <a:gd name="T11" fmla="*/ 21650 w 21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50" h="21600" fill="none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</a:path>
                <a:path w="21650" h="21600" stroke="0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  <a:lnTo>
                    <a:pt x="5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Arc 16"/>
            <p:cNvSpPr>
              <a:spLocks/>
            </p:cNvSpPr>
            <p:nvPr/>
          </p:nvSpPr>
          <p:spPr bwMode="auto">
            <a:xfrm rot="16200000" flipH="1">
              <a:off x="3686763" y="4559987"/>
              <a:ext cx="390074" cy="516303"/>
            </a:xfrm>
            <a:custGeom>
              <a:avLst/>
              <a:gdLst>
                <a:gd name="T0" fmla="*/ 0 w 21650"/>
                <a:gd name="T1" fmla="*/ 0 h 21600"/>
                <a:gd name="T2" fmla="*/ 0 w 21650"/>
                <a:gd name="T3" fmla="*/ 0 h 21600"/>
                <a:gd name="T4" fmla="*/ 0 w 21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50"/>
                <a:gd name="T10" fmla="*/ 0 h 21600"/>
                <a:gd name="T11" fmla="*/ 21650 w 21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50" h="21600" fill="none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</a:path>
                <a:path w="21650" h="21600" stroke="0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  <a:lnTo>
                    <a:pt x="5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Arc 16"/>
            <p:cNvSpPr>
              <a:spLocks/>
            </p:cNvSpPr>
            <p:nvPr/>
          </p:nvSpPr>
          <p:spPr bwMode="auto">
            <a:xfrm flipV="1">
              <a:off x="5758534" y="4581128"/>
              <a:ext cx="541658" cy="444961"/>
            </a:xfrm>
            <a:custGeom>
              <a:avLst/>
              <a:gdLst>
                <a:gd name="T0" fmla="*/ 0 w 21650"/>
                <a:gd name="T1" fmla="*/ 0 h 21600"/>
                <a:gd name="T2" fmla="*/ 0 w 21650"/>
                <a:gd name="T3" fmla="*/ 0 h 21600"/>
                <a:gd name="T4" fmla="*/ 0 w 21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50"/>
                <a:gd name="T10" fmla="*/ 0 h 21600"/>
                <a:gd name="T11" fmla="*/ 21650 w 21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50" h="21600" fill="none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</a:path>
                <a:path w="21650" h="21600" stroke="0" extrusionOk="0">
                  <a:moveTo>
                    <a:pt x="0" y="0"/>
                  </a:moveTo>
                  <a:cubicBezTo>
                    <a:pt x="16" y="0"/>
                    <a:pt x="33" y="-1"/>
                    <a:pt x="50" y="0"/>
                  </a:cubicBezTo>
                  <a:cubicBezTo>
                    <a:pt x="11979" y="0"/>
                    <a:pt x="21650" y="9670"/>
                    <a:pt x="21650" y="21600"/>
                  </a:cubicBezTo>
                  <a:lnTo>
                    <a:pt x="5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F669AE6-7C71-4276-A31D-0BD37E9E5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5"/>
    </mc:Choice>
    <mc:Fallback xmlns="">
      <p:transition spd="slow" advTm="5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dirty="0">
                <a:solidFill>
                  <a:schemeClr val="accent2"/>
                </a:solidFill>
                <a:latin typeface="Arial" panose="020B0604020202020204" pitchFamily="34" charset="0"/>
              </a:rPr>
              <a:t>Imunidade protetora na leishmaniose visceral humana</a:t>
            </a:r>
            <a:br>
              <a:rPr lang="pt-BR" altLang="pt-BR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pt-BR" altLang="pt-BR" dirty="0">
                <a:solidFill>
                  <a:schemeClr val="accent2"/>
                </a:solidFill>
                <a:latin typeface="Arial" panose="020B0604020202020204" pitchFamily="34" charset="0"/>
              </a:rPr>
              <a:t>?????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086E0EA-956D-4A7A-9A7A-1CF2C35AB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0"/>
    </mc:Choice>
    <mc:Fallback xmlns="">
      <p:transition spd="slow" advTm="2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>
                <a:solidFill>
                  <a:srgbClr val="0070C0"/>
                </a:solidFill>
              </a:rPr>
              <a:t>Evolução da infecção por </a:t>
            </a:r>
            <a:r>
              <a:rPr lang="pt-BR" sz="3200" b="1" i="1" dirty="0">
                <a:solidFill>
                  <a:srgbClr val="0070C0"/>
                </a:solidFill>
              </a:rPr>
              <a:t>Leishmania </a:t>
            </a:r>
            <a:r>
              <a:rPr lang="pt-BR" sz="3200" b="1" i="1" dirty="0" err="1">
                <a:solidFill>
                  <a:srgbClr val="0070C0"/>
                </a:solidFill>
              </a:rPr>
              <a:t>infantum</a:t>
            </a:r>
            <a:r>
              <a:rPr lang="pt-BR" sz="3200" b="1" dirty="0">
                <a:solidFill>
                  <a:srgbClr val="0070C0"/>
                </a:solidFill>
              </a:rPr>
              <a:t> na área endêmica no Brasil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pt-BR" sz="2400" dirty="0">
                <a:cs typeface="Arial" pitchFamily="34" charset="0"/>
              </a:rPr>
              <a:t>95% dos indivíduos infectados não desenvolvem doença e adquirem imunidade protetora permanente.</a:t>
            </a:r>
          </a:p>
          <a:p>
            <a:pPr>
              <a:spcBef>
                <a:spcPts val="1200"/>
              </a:spcBef>
            </a:pPr>
            <a:r>
              <a:rPr lang="pt-BR" sz="2400" dirty="0">
                <a:cs typeface="Arial" pitchFamily="34" charset="0"/>
              </a:rPr>
              <a:t>Fatores de suscetibilidade levando a desenvolvimento da doença não devem pertencer ao sistema imune adaptativo.</a:t>
            </a:r>
          </a:p>
          <a:p>
            <a:pPr>
              <a:spcBef>
                <a:spcPts val="1200"/>
              </a:spcBef>
            </a:pPr>
            <a:r>
              <a:rPr lang="pt-BR" sz="2400" dirty="0">
                <a:cs typeface="Arial" pitchFamily="34" charset="0"/>
              </a:rPr>
              <a:t>Pacientes com LV apresentam alterações no nível de lipoproteínas: níveis elevados de TG, VLDL e baixo de HDL</a:t>
            </a:r>
          </a:p>
          <a:p>
            <a:pPr>
              <a:spcBef>
                <a:spcPts val="1200"/>
              </a:spcBef>
            </a:pPr>
            <a:r>
              <a:rPr lang="pt-BR" sz="2400" dirty="0">
                <a:cs typeface="Arial" pitchFamily="34" charset="0"/>
              </a:rPr>
              <a:t>Análise </a:t>
            </a:r>
            <a:r>
              <a:rPr lang="pt-BR" sz="2400" dirty="0" err="1">
                <a:cs typeface="Arial" pitchFamily="34" charset="0"/>
              </a:rPr>
              <a:t>proteomica</a:t>
            </a:r>
            <a:r>
              <a:rPr lang="pt-BR" sz="2400" dirty="0">
                <a:cs typeface="Arial" pitchFamily="34" charset="0"/>
              </a:rPr>
              <a:t> sugere que amastigotas precisam de proteínas e </a:t>
            </a:r>
            <a:r>
              <a:rPr lang="pt-BR" sz="2400" dirty="0" err="1">
                <a:cs typeface="Arial" pitchFamily="34" charset="0"/>
              </a:rPr>
              <a:t>lípides</a:t>
            </a:r>
            <a:r>
              <a:rPr lang="pt-BR" sz="2400" dirty="0">
                <a:cs typeface="Arial" pitchFamily="34" charset="0"/>
              </a:rPr>
              <a:t> para gerar energia dentro da célula hospedeira. </a:t>
            </a:r>
          </a:p>
          <a:p>
            <a:pPr>
              <a:spcBef>
                <a:spcPts val="1200"/>
              </a:spcBef>
            </a:pPr>
            <a:r>
              <a:rPr lang="pt-BR" sz="2400" dirty="0">
                <a:cs typeface="Arial" pitchFamily="34" charset="0"/>
              </a:rPr>
              <a:t>Alterações no nível de lipoproteína favorece a progressão de infecção por Leishmania? </a:t>
            </a:r>
          </a:p>
          <a:p>
            <a:endParaRPr lang="pt-BR" sz="2400" dirty="0">
              <a:cs typeface="Arial" pitchFamily="34" charset="0"/>
            </a:endParaRPr>
          </a:p>
          <a:p>
            <a:endParaRPr lang="pt-BR" sz="2400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08BA621-604D-4014-A177-8B63F787D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23"/>
    </mc:Choice>
    <mc:Fallback xmlns="">
      <p:transition spd="slow" advTm="8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50" y="3112634"/>
            <a:ext cx="8342834" cy="362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6" y="260648"/>
            <a:ext cx="8450888" cy="120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38" y="1373907"/>
            <a:ext cx="25717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17902" y="2348880"/>
            <a:ext cx="6594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Polymorphism</a:t>
            </a:r>
            <a:r>
              <a:rPr lang="pt-BR" dirty="0"/>
              <a:t> in </a:t>
            </a:r>
            <a:r>
              <a:rPr lang="pt-BR" dirty="0" err="1"/>
              <a:t>lipoprotein</a:t>
            </a:r>
            <a:r>
              <a:rPr lang="pt-BR" dirty="0"/>
              <a:t> lipase (LPL) gene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94544" y="4049899"/>
            <a:ext cx="14584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800" dirty="0"/>
              <a:t>VL </a:t>
            </a:r>
            <a:r>
              <a:rPr lang="pt-BR" sz="1800" dirty="0" err="1"/>
              <a:t>vs</a:t>
            </a:r>
            <a:r>
              <a:rPr lang="pt-BR" sz="1800" dirty="0"/>
              <a:t> </a:t>
            </a:r>
            <a:r>
              <a:rPr lang="pt-BR" sz="1800" dirty="0" err="1"/>
              <a:t>control</a:t>
            </a:r>
            <a:endParaRPr lang="pt-BR" sz="1800" dirty="0"/>
          </a:p>
        </p:txBody>
      </p:sp>
      <p:sp>
        <p:nvSpPr>
          <p:cNvPr id="4" name="Triângulo isósceles 3"/>
          <p:cNvSpPr/>
          <p:nvPr/>
        </p:nvSpPr>
        <p:spPr>
          <a:xfrm>
            <a:off x="7351188" y="4301056"/>
            <a:ext cx="101132" cy="10772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427984" y="1413937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Carvalho et al.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76256" y="3573016"/>
            <a:ext cx="2230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800" dirty="0"/>
              <a:t>H - </a:t>
            </a:r>
            <a:r>
              <a:rPr lang="pt-BR" sz="1800" dirty="0" err="1"/>
              <a:t>HindIII</a:t>
            </a:r>
            <a:r>
              <a:rPr lang="pt-BR" sz="1800" dirty="0"/>
              <a:t> </a:t>
            </a:r>
            <a:r>
              <a:rPr lang="pt-BR" sz="1800" dirty="0" err="1"/>
              <a:t>restriction</a:t>
            </a:r>
            <a:endParaRPr lang="pt-BR" sz="1800" dirty="0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E4D863AF-BC35-47F5-99AE-305B1AC75862}"/>
              </a:ext>
            </a:extLst>
          </p:cNvPr>
          <p:cNvSpPr/>
          <p:nvPr/>
        </p:nvSpPr>
        <p:spPr>
          <a:xfrm>
            <a:off x="107504" y="4446256"/>
            <a:ext cx="1080120" cy="278888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EB734BF2-E0A0-40A8-9158-A4B9405BE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0"/>
    </mc:Choice>
    <mc:Fallback xmlns="">
      <p:transition spd="slow" advTm="4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252535" y="430438"/>
            <a:ext cx="9432854" cy="5985334"/>
            <a:chOff x="-252535" y="430438"/>
            <a:chExt cx="9432854" cy="5985334"/>
          </a:xfrm>
        </p:grpSpPr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723455" y="901358"/>
              <a:ext cx="5924763" cy="498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55501" y="1190954"/>
              <a:ext cx="5985333" cy="4464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F0877589-3EC8-4B9B-9A44-108940F84E1C}"/>
              </a:ext>
            </a:extLst>
          </p:cNvPr>
          <p:cNvSpPr/>
          <p:nvPr/>
        </p:nvSpPr>
        <p:spPr>
          <a:xfrm>
            <a:off x="3131839" y="890432"/>
            <a:ext cx="5904657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2F11C99-8506-4AC6-80B4-975767DA0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1"/>
    </mc:Choice>
    <mc:Fallback xmlns="">
      <p:transition spd="slow" advTm="2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" y="80056"/>
            <a:ext cx="8802101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6951" y="1727096"/>
            <a:ext cx="4320481" cy="198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51520" y="4005064"/>
            <a:ext cx="4320481" cy="198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788023" y="4608560"/>
            <a:ext cx="4129317" cy="198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BC80BE0-AC71-4BC6-981F-D3DE7403F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71" y="5520333"/>
            <a:ext cx="4129317" cy="130218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E605A3F-0C68-43DB-838B-562167C79877}"/>
              </a:ext>
            </a:extLst>
          </p:cNvPr>
          <p:cNvSpPr/>
          <p:nvPr/>
        </p:nvSpPr>
        <p:spPr>
          <a:xfrm>
            <a:off x="233232" y="4608560"/>
            <a:ext cx="4320481" cy="198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E38EBCCB-99B0-4866-8510-EE2846B02BE9}"/>
              </a:ext>
            </a:extLst>
          </p:cNvPr>
          <p:cNvSpPr/>
          <p:nvPr/>
        </p:nvSpPr>
        <p:spPr>
          <a:xfrm>
            <a:off x="3563888" y="6093296"/>
            <a:ext cx="1080120" cy="278888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0A60F0D-13B1-43BF-BB88-DEFE602ACF0D}"/>
              </a:ext>
            </a:extLst>
          </p:cNvPr>
          <p:cNvSpPr/>
          <p:nvPr/>
        </p:nvSpPr>
        <p:spPr>
          <a:xfrm>
            <a:off x="1466512" y="1708808"/>
            <a:ext cx="459480" cy="26174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394F5E4-1C7D-4189-931D-4EF17022B3A2}"/>
              </a:ext>
            </a:extLst>
          </p:cNvPr>
          <p:cNvSpPr/>
          <p:nvPr/>
        </p:nvSpPr>
        <p:spPr>
          <a:xfrm>
            <a:off x="5453240" y="6021288"/>
            <a:ext cx="432048" cy="7200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Áudio 15">
            <a:hlinkClick r:id="" action="ppaction://media"/>
            <a:extLst>
              <a:ext uri="{FF2B5EF4-FFF2-40B4-BE49-F238E27FC236}">
                <a16:creationId xmlns:a16="http://schemas.microsoft.com/office/drawing/2014/main" id="{10CEBD0C-CF2C-4AB4-8D5A-3A492EB8E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86"/>
    </mc:Choice>
    <mc:Fallback xmlns="">
      <p:transition spd="slow" advTm="6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small" dirty="0"/>
              <a:t>Resposta imune e lesões na leishmaniose visceral 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8F6448B-8347-4370-83DC-7F56F741E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6"/>
    </mc:Choice>
    <mc:Fallback xmlns="">
      <p:transition spd="slow" advTm="1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DC0FC-399A-497D-800B-C7080DE5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434083"/>
          </a:xfrm>
        </p:spPr>
        <p:txBody>
          <a:bodyPr/>
          <a:lstStyle/>
          <a:p>
            <a:pPr algn="ctr"/>
            <a:r>
              <a:rPr lang="pt-BR" sz="3200" dirty="0"/>
              <a:t>O desenvolvimento da LV e LT ocorre por deficiência na resposta imune?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38D9597-7FFB-4859-9CF2-61F65EA8B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9"/>
    </mc:Choice>
    <mc:Fallback xmlns="">
      <p:transition spd="slow" advTm="1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96752"/>
            <a:ext cx="7848600" cy="391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B4DCA3C-7E97-44FB-8F8D-9BF2A7CBB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"/>
    </mc:Choice>
    <mc:Fallback xmlns="">
      <p:transition spd="slow" advTm="1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>
            <a:normAutofit/>
          </a:bodyPr>
          <a:lstStyle/>
          <a:p>
            <a:r>
              <a:rPr lang="pt-BR" sz="3200" b="1" dirty="0"/>
              <a:t>Patogenia da glomerulonefrite na LV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0040" y="1407056"/>
            <a:ext cx="7772400" cy="2670016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Mecanismo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patogênico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glomerulonefrite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LV </a:t>
            </a:r>
            <a:r>
              <a:rPr lang="en-US" sz="2000" dirty="0" err="1">
                <a:solidFill>
                  <a:srgbClr val="000000"/>
                </a:solidFill>
              </a:rPr>
              <a:t>aceito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literatura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deposição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imunocomplexos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não</a:t>
            </a:r>
            <a:r>
              <a:rPr lang="en-US" sz="2000" dirty="0">
                <a:solidFill>
                  <a:srgbClr val="000000"/>
                </a:solidFill>
              </a:rPr>
              <a:t> é </a:t>
            </a:r>
            <a:r>
              <a:rPr lang="en-US" sz="2000" dirty="0" err="1">
                <a:solidFill>
                  <a:srgbClr val="000000"/>
                </a:solidFill>
              </a:rPr>
              <a:t>corroborado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totalmente</a:t>
            </a:r>
            <a:r>
              <a:rPr lang="en-US" sz="2000" dirty="0">
                <a:solidFill>
                  <a:srgbClr val="000000"/>
                </a:solidFill>
              </a:rPr>
              <a:t> por dados da literature.</a:t>
            </a:r>
          </a:p>
          <a:p>
            <a:pPr marL="539750" indent="-539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Na LV </a:t>
            </a:r>
            <a:r>
              <a:rPr lang="en-US" sz="2000" dirty="0" err="1">
                <a:solidFill>
                  <a:srgbClr val="000000"/>
                </a:solidFill>
              </a:rPr>
              <a:t>humana</a:t>
            </a:r>
            <a:r>
              <a:rPr lang="en-US" sz="2000" dirty="0">
                <a:solidFill>
                  <a:srgbClr val="000000"/>
                </a:solidFill>
              </a:rPr>
              <a:t> e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LVC, </a:t>
            </a:r>
            <a:r>
              <a:rPr lang="en-US" sz="2000" dirty="0" err="1">
                <a:solidFill>
                  <a:srgbClr val="000000"/>
                </a:solidFill>
              </a:rPr>
              <a:t>depósitos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FF0000"/>
                </a:solidFill>
              </a:rPr>
              <a:t>antígenos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não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foram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detectados</a:t>
            </a:r>
            <a:r>
              <a:rPr lang="en-US" sz="2000" dirty="0">
                <a:solidFill>
                  <a:srgbClr val="FF0000"/>
                </a:solidFill>
              </a:rPr>
              <a:t> no rim. </a:t>
            </a:r>
          </a:p>
          <a:p>
            <a:pPr marL="539750" indent="-539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Na LV </a:t>
            </a:r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hamster, </a:t>
            </a:r>
            <a:r>
              <a:rPr lang="en-US" sz="2000" dirty="0" err="1">
                <a:solidFill>
                  <a:srgbClr val="000000"/>
                </a:solidFill>
              </a:rPr>
              <a:t>antígeno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i="1" dirty="0" err="1">
                <a:solidFill>
                  <a:srgbClr val="000000"/>
                </a:solidFill>
              </a:rPr>
              <a:t>Leishmania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foi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FF0000"/>
                </a:solidFill>
              </a:rPr>
              <a:t>detectado</a:t>
            </a:r>
            <a:r>
              <a:rPr lang="en-US" sz="2000" dirty="0">
                <a:solidFill>
                  <a:srgbClr val="FF0000"/>
                </a:solidFill>
              </a:rPr>
              <a:t> no rim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C00000"/>
                </a:solidFill>
              </a:rPr>
              <a:t>Infecção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por</a:t>
            </a:r>
            <a:r>
              <a:rPr lang="en-US" sz="2000" dirty="0">
                <a:solidFill>
                  <a:srgbClr val="C00000"/>
                </a:solidFill>
              </a:rPr>
              <a:t> via EV</a:t>
            </a:r>
            <a:r>
              <a:rPr lang="en-US" sz="2000" dirty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67544" y="4221088"/>
            <a:ext cx="849694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>
                <a:solidFill>
                  <a:srgbClr val="7030A0"/>
                </a:solidFill>
                <a:latin typeface="+mj-lt"/>
              </a:rPr>
              <a:t>Imunopatogenia</a:t>
            </a:r>
            <a:r>
              <a:rPr lang="pt-BR" sz="2400" b="1" dirty="0">
                <a:solidFill>
                  <a:srgbClr val="7030A0"/>
                </a:solidFill>
                <a:latin typeface="+mj-lt"/>
              </a:rPr>
              <a:t> GN na LVC?</a:t>
            </a:r>
          </a:p>
          <a:p>
            <a:pPr>
              <a:spcBef>
                <a:spcPts val="1200"/>
              </a:spcBef>
            </a:pPr>
            <a:r>
              <a:rPr lang="pt-BR" sz="2400" b="1" u="sng" dirty="0">
                <a:solidFill>
                  <a:srgbClr val="7030A0"/>
                </a:solidFill>
                <a:latin typeface="+mj-lt"/>
              </a:rPr>
              <a:t>Projeto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7030A0"/>
                </a:solidFill>
                <a:latin typeface="+mj-lt"/>
              </a:rPr>
              <a:t>Cães com LV da área endêmica,  naturalmente infectados (N = 55)</a:t>
            </a:r>
          </a:p>
          <a:p>
            <a:r>
              <a:rPr lang="pt-BR" sz="2400" b="1" dirty="0">
                <a:solidFill>
                  <a:srgbClr val="7030A0"/>
                </a:solidFill>
                <a:latin typeface="+mj-lt"/>
              </a:rPr>
              <a:t>Controles não infectados da mesma área (N = 8)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1D798D7C-73B1-4A09-8433-D5EC819E8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5"/>
    </mc:Choice>
    <mc:Fallback xmlns="">
      <p:transition spd="slow" advTm="6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1142" y="2083744"/>
            <a:ext cx="2834780" cy="198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7738" y="2084202"/>
            <a:ext cx="2901599" cy="192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13"/>
          <p:cNvSpPr txBox="1">
            <a:spLocks noChangeArrowheads="1"/>
          </p:cNvSpPr>
          <p:nvPr/>
        </p:nvSpPr>
        <p:spPr bwMode="auto">
          <a:xfrm>
            <a:off x="669680" y="1340768"/>
            <a:ext cx="5918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600" b="1" dirty="0"/>
              <a:t>Detecção de células T CD4</a:t>
            </a:r>
            <a:r>
              <a:rPr lang="pt-BR" sz="2600" b="1" baseline="30000" dirty="0"/>
              <a:t>+</a:t>
            </a:r>
            <a:r>
              <a:rPr lang="pt-BR" sz="2600" b="1" dirty="0"/>
              <a:t> e T CD8</a:t>
            </a:r>
            <a:r>
              <a:rPr lang="pt-BR" sz="2600" b="1" baseline="30000" dirty="0"/>
              <a:t>+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862883" y="6237312"/>
            <a:ext cx="409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Costa </a:t>
            </a:r>
            <a:r>
              <a:rPr lang="pt-BR" dirty="0" err="1"/>
              <a:t>et</a:t>
            </a:r>
            <a:r>
              <a:rPr lang="pt-BR" dirty="0"/>
              <a:t> </a:t>
            </a:r>
            <a:r>
              <a:rPr lang="pt-BR" dirty="0" err="1"/>
              <a:t>al</a:t>
            </a:r>
            <a:r>
              <a:rPr lang="pt-BR" dirty="0"/>
              <a:t>  - BMC </a:t>
            </a:r>
            <a:r>
              <a:rPr lang="pt-BR" dirty="0" err="1"/>
              <a:t>Infect</a:t>
            </a:r>
            <a:r>
              <a:rPr lang="pt-BR" dirty="0"/>
              <a:t> </a:t>
            </a:r>
            <a:r>
              <a:rPr lang="pt-BR" dirty="0" err="1"/>
              <a:t>Dis</a:t>
            </a:r>
            <a:r>
              <a:rPr lang="pt-BR" dirty="0"/>
              <a:t> 10: 112, 2010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09972" y="4105227"/>
            <a:ext cx="7804844" cy="196669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/>
              <a:t> 55 </a:t>
            </a:r>
            <a:r>
              <a:rPr lang="en-US" dirty="0" err="1"/>
              <a:t>animais</a:t>
            </a:r>
            <a:r>
              <a:rPr lang="en-US" dirty="0"/>
              <a:t> com LV		    N</a:t>
            </a:r>
            <a:r>
              <a:rPr lang="en-US" u="sng" baseline="30000" dirty="0"/>
              <a:t>0</a:t>
            </a:r>
            <a:r>
              <a:rPr lang="en-US" dirty="0"/>
              <a:t> de </a:t>
            </a:r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positivos</a:t>
            </a:r>
            <a:endParaRPr lang="en-US" dirty="0"/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CD4</a:t>
            </a:r>
            <a:r>
              <a:rPr lang="en-US" baseline="30000" dirty="0"/>
              <a:t>+ </a:t>
            </a:r>
            <a:r>
              <a:rPr lang="en-US" dirty="0"/>
              <a:t>T Cells</a:t>
            </a:r>
            <a:r>
              <a:rPr lang="en-US" baseline="30000" dirty="0"/>
              <a:t> </a:t>
            </a:r>
            <a:r>
              <a:rPr lang="en-US" dirty="0"/>
              <a:t>                                          		 44    (80%)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dirty="0"/>
              <a:t>CD8</a:t>
            </a:r>
            <a:r>
              <a:rPr lang="en-US" baseline="30000" dirty="0"/>
              <a:t>+</a:t>
            </a:r>
            <a:r>
              <a:rPr lang="en-US" dirty="0"/>
              <a:t> T Cells                                           	 	 17  (30,9%)</a:t>
            </a:r>
          </a:p>
          <a:p>
            <a:pPr algn="just">
              <a:lnSpc>
                <a:spcPct val="50000"/>
              </a:lnSpc>
              <a:spcBef>
                <a:spcPts val="1200"/>
              </a:spcBef>
            </a:pPr>
            <a:r>
              <a:rPr lang="en-US" dirty="0"/>
              <a:t>    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 com </a:t>
            </a:r>
            <a:r>
              <a:rPr lang="en-US" dirty="0" err="1"/>
              <a:t>células</a:t>
            </a:r>
            <a:r>
              <a:rPr lang="en-US" dirty="0"/>
              <a:t> T CD8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err="1"/>
              <a:t>tinham</a:t>
            </a:r>
            <a:r>
              <a:rPr lang="en-US" dirty="0"/>
              <a:t> </a:t>
            </a:r>
            <a:r>
              <a:rPr lang="en-US" dirty="0" err="1"/>
              <a:t>células</a:t>
            </a:r>
            <a:r>
              <a:rPr lang="en-US" dirty="0"/>
              <a:t> T CD4</a:t>
            </a:r>
            <a:r>
              <a:rPr lang="en-US" baseline="30000" dirty="0"/>
              <a:t>+</a:t>
            </a:r>
            <a:endParaRPr lang="en-US" dirty="0"/>
          </a:p>
          <a:p>
            <a:pPr algn="just">
              <a:lnSpc>
                <a:spcPct val="80000"/>
              </a:lnSpc>
              <a:spcBef>
                <a:spcPts val="1800"/>
              </a:spcBef>
              <a:buFontTx/>
              <a:buChar char="•"/>
            </a:pPr>
            <a:r>
              <a:rPr lang="en-US" dirty="0"/>
              <a:t> 8 </a:t>
            </a:r>
            <a:r>
              <a:rPr lang="en-US" dirty="0" err="1"/>
              <a:t>cães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infectados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apresentavam</a:t>
            </a:r>
            <a:r>
              <a:rPr lang="en-US" dirty="0"/>
              <a:t> </a:t>
            </a:r>
            <a:r>
              <a:rPr lang="en-US" dirty="0" err="1"/>
              <a:t>células</a:t>
            </a:r>
            <a:r>
              <a:rPr lang="en-US" dirty="0"/>
              <a:t> T CD4</a:t>
            </a:r>
            <a:r>
              <a:rPr lang="en-US" baseline="30000" dirty="0"/>
              <a:t>+ </a:t>
            </a:r>
            <a:r>
              <a:rPr lang="en-US" dirty="0" err="1"/>
              <a:t>ou</a:t>
            </a:r>
            <a:r>
              <a:rPr lang="en-US" dirty="0"/>
              <a:t> CD8</a:t>
            </a:r>
            <a:r>
              <a:rPr lang="en-US" baseline="30000" dirty="0"/>
              <a:t>+</a:t>
            </a:r>
            <a:endParaRPr lang="pt-BR" dirty="0"/>
          </a:p>
        </p:txBody>
      </p:sp>
      <p:sp>
        <p:nvSpPr>
          <p:cNvPr id="10" name="CaixaDeTexto 13">
            <a:extLst>
              <a:ext uri="{FF2B5EF4-FFF2-40B4-BE49-F238E27FC236}">
                <a16:creationId xmlns:a16="http://schemas.microsoft.com/office/drawing/2014/main" id="{E19149F5-E265-433C-AFE1-6A7FBC97B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24" y="349832"/>
            <a:ext cx="8093584" cy="91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b="1" dirty="0"/>
              <a:t>Depósitos de antígeno de </a:t>
            </a:r>
            <a:r>
              <a:rPr lang="pt-BR" sz="2600" b="1" i="1" dirty="0"/>
              <a:t>Leishmania</a:t>
            </a:r>
            <a:r>
              <a:rPr lang="pt-BR" sz="2600" b="1" dirty="0"/>
              <a:t>, IgG e C3b foram semelhantes entre cães infectados e controles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E572645-AF79-460F-BE4A-94F83CC8B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0D1794-0D28-437A-B873-04F72A878E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08" t="20088" r="16808" b="16086"/>
          <a:stretch/>
        </p:blipFill>
        <p:spPr>
          <a:xfrm>
            <a:off x="368550" y="686739"/>
            <a:ext cx="8235898" cy="5320166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580AD6A-EA6B-4976-9615-8EE32F468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2"/>
    </mc:Choice>
    <mc:Fallback xmlns="">
      <p:transition spd="slow" advTm="1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BA5DCCB-69B5-4F97-8A75-F03FB917D350}"/>
              </a:ext>
            </a:extLst>
          </p:cNvPr>
          <p:cNvSpPr txBox="1"/>
          <p:nvPr/>
        </p:nvSpPr>
        <p:spPr>
          <a:xfrm>
            <a:off x="323528" y="260648"/>
            <a:ext cx="8784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/>
              <a:t>Anemia na LV está associada a resposta imune adaptativa?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09A7F3-8842-4C40-8D11-3A503E8570A1}"/>
              </a:ext>
            </a:extLst>
          </p:cNvPr>
          <p:cNvSpPr txBox="1"/>
          <p:nvPr/>
        </p:nvSpPr>
        <p:spPr>
          <a:xfrm>
            <a:off x="179512" y="5622339"/>
            <a:ext cx="393395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7030A0"/>
                </a:solidFill>
              </a:rPr>
              <a:t>Aumento significante de linfócitos T na medula óssea nos camundongos  infectados.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7030A0"/>
                </a:solidFill>
              </a:rPr>
              <a:t>Esplenectomia, não altera o número de células na medula óssea. </a:t>
            </a:r>
          </a:p>
        </p:txBody>
      </p:sp>
      <p:grpSp>
        <p:nvGrpSpPr>
          <p:cNvPr id="7" name="Agrupar 5">
            <a:extLst>
              <a:ext uri="{FF2B5EF4-FFF2-40B4-BE49-F238E27FC236}">
                <a16:creationId xmlns:a16="http://schemas.microsoft.com/office/drawing/2014/main" id="{84FDF1F1-9CC5-4453-BAC6-A5ED0A48E053}"/>
              </a:ext>
            </a:extLst>
          </p:cNvPr>
          <p:cNvGrpSpPr/>
          <p:nvPr/>
        </p:nvGrpSpPr>
        <p:grpSpPr>
          <a:xfrm>
            <a:off x="2050886" y="1324753"/>
            <a:ext cx="865764" cy="1014328"/>
            <a:chOff x="675249" y="3028226"/>
            <a:chExt cx="2024332" cy="1751946"/>
          </a:xfrm>
        </p:grpSpPr>
        <p:pic>
          <p:nvPicPr>
            <p:cNvPr id="8" name="Picture 4" descr="Resultado de imagem para mouse cartoon">
              <a:extLst>
                <a:ext uri="{FF2B5EF4-FFF2-40B4-BE49-F238E27FC236}">
                  <a16:creationId xmlns:a16="http://schemas.microsoft.com/office/drawing/2014/main" id="{2F1DD76D-01F4-4B13-8143-A7E8AFD04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49" y="3397558"/>
              <a:ext cx="1702044" cy="851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9ABA0B9-210C-4BCE-9D09-16932CF015F0}"/>
                </a:ext>
              </a:extLst>
            </p:cNvPr>
            <p:cNvSpPr txBox="1"/>
            <p:nvPr/>
          </p:nvSpPr>
          <p:spPr>
            <a:xfrm>
              <a:off x="836003" y="4248580"/>
              <a:ext cx="1863578" cy="531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C57BL/6</a:t>
              </a:r>
            </a:p>
          </p:txBody>
        </p:sp>
        <p:pic>
          <p:nvPicPr>
            <p:cNvPr id="10" name="Picture 6" descr="Resultado de imagem para injeÃ§Ã£o cartoon">
              <a:extLst>
                <a:ext uri="{FF2B5EF4-FFF2-40B4-BE49-F238E27FC236}">
                  <a16:creationId xmlns:a16="http://schemas.microsoft.com/office/drawing/2014/main" id="{E1A6F32E-3591-4AFF-BE0E-252F044B5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46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603" y="3028226"/>
              <a:ext cx="459690" cy="460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18" y="1735088"/>
            <a:ext cx="462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51" y="1228750"/>
            <a:ext cx="477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314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125E042-E7E4-44E8-8AB2-9400EAF0D0EC}"/>
              </a:ext>
            </a:extLst>
          </p:cNvPr>
          <p:cNvSpPr txBox="1"/>
          <p:nvPr/>
        </p:nvSpPr>
        <p:spPr>
          <a:xfrm>
            <a:off x="496432" y="1170864"/>
            <a:ext cx="135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/>
              <a:t>L. </a:t>
            </a:r>
            <a:r>
              <a:rPr lang="pt-BR" sz="1400" b="1" i="1" dirty="0" err="1"/>
              <a:t>donovani</a:t>
            </a:r>
            <a:r>
              <a:rPr lang="pt-BR" sz="1400" b="1" i="1" dirty="0"/>
              <a:t> EV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4355976" y="2780928"/>
            <a:ext cx="4724897" cy="3888432"/>
            <a:chOff x="4419103" y="2852936"/>
            <a:chExt cx="4724897" cy="3888432"/>
          </a:xfrm>
        </p:grpSpPr>
        <p:pic>
          <p:nvPicPr>
            <p:cNvPr id="16" name="Picture 2" descr="https://www.frontiersin.org/files/Articles/425252/fimmu-09-02958-HTML-r1/image_m/fimmu-09-02958-g005.jpg">
              <a:extLst>
                <a:ext uri="{FF2B5EF4-FFF2-40B4-BE49-F238E27FC236}">
                  <a16:creationId xmlns:a16="http://schemas.microsoft.com/office/drawing/2014/main" id="{BE1AF37C-ACA4-4C97-A117-786D15C8E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66" r="32538" b="46341"/>
            <a:stretch/>
          </p:blipFill>
          <p:spPr bwMode="auto">
            <a:xfrm>
              <a:off x="4419103" y="4183335"/>
              <a:ext cx="4185345" cy="227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Agrupar 5">
              <a:extLst>
                <a:ext uri="{FF2B5EF4-FFF2-40B4-BE49-F238E27FC236}">
                  <a16:creationId xmlns:a16="http://schemas.microsoft.com/office/drawing/2014/main" id="{84FDF1F1-9CC5-4453-BAC6-A5ED0A48E053}"/>
                </a:ext>
              </a:extLst>
            </p:cNvPr>
            <p:cNvGrpSpPr/>
            <p:nvPr/>
          </p:nvGrpSpPr>
          <p:grpSpPr>
            <a:xfrm>
              <a:off x="4788024" y="3212976"/>
              <a:ext cx="1431625" cy="1014328"/>
              <a:chOff x="675249" y="3028226"/>
              <a:chExt cx="3347433" cy="1751946"/>
            </a:xfrm>
          </p:grpSpPr>
          <p:pic>
            <p:nvPicPr>
              <p:cNvPr id="18" name="Picture 4" descr="Resultado de imagem para mouse cartoon">
                <a:extLst>
                  <a:ext uri="{FF2B5EF4-FFF2-40B4-BE49-F238E27FC236}">
                    <a16:creationId xmlns:a16="http://schemas.microsoft.com/office/drawing/2014/main" id="{2F1DD76D-01F4-4B13-8143-A7E8AFD043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249" y="3397558"/>
                <a:ext cx="1702044" cy="851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C9ABA0B9-210C-4BCE-9D09-16932CF015F0}"/>
                  </a:ext>
                </a:extLst>
              </p:cNvPr>
              <p:cNvSpPr txBox="1"/>
              <p:nvPr/>
            </p:nvSpPr>
            <p:spPr>
              <a:xfrm>
                <a:off x="836003" y="4248580"/>
                <a:ext cx="3186679" cy="531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C57BL/6.Rag2</a:t>
                </a:r>
                <a:r>
                  <a:rPr lang="pt-BR" sz="1400" baseline="30000" dirty="0"/>
                  <a:t>-/-</a:t>
                </a:r>
              </a:p>
            </p:txBody>
          </p:sp>
          <p:pic>
            <p:nvPicPr>
              <p:cNvPr id="20" name="Picture 6" descr="Resultado de imagem para injeÃ§Ã£o cartoon">
                <a:extLst>
                  <a:ext uri="{FF2B5EF4-FFF2-40B4-BE49-F238E27FC236}">
                    <a16:creationId xmlns:a16="http://schemas.microsoft.com/office/drawing/2014/main" id="{E1A6F32E-3591-4AFF-BE0E-252F044B5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46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7603" y="3028226"/>
                <a:ext cx="459690" cy="460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A09A7F3-8842-4C40-8D11-3A503E8570A1}"/>
                </a:ext>
              </a:extLst>
            </p:cNvPr>
            <p:cNvSpPr txBox="1"/>
            <p:nvPr/>
          </p:nvSpPr>
          <p:spPr>
            <a:xfrm>
              <a:off x="6264449" y="3068960"/>
              <a:ext cx="27720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7030A0"/>
                  </a:solidFill>
                </a:rPr>
                <a:t>Na ausência de linfócitos T, não há queda no número de </a:t>
              </a:r>
              <a:r>
                <a:rPr lang="pt-BR" sz="1400" b="1" dirty="0" err="1">
                  <a:solidFill>
                    <a:srgbClr val="7030A0"/>
                  </a:solidFill>
                </a:rPr>
                <a:t>eritroblastos</a:t>
              </a:r>
              <a:r>
                <a:rPr lang="pt-BR" sz="1400" b="1" dirty="0">
                  <a:solidFill>
                    <a:srgbClr val="7030A0"/>
                  </a:solidFill>
                </a:rPr>
                <a:t> na medula óssea nos camundongos  infectados </a:t>
              </a: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419103" y="2852936"/>
              <a:ext cx="4724897" cy="38884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908454" y="1454587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i="1" dirty="0" err="1"/>
              <a:t>Ld</a:t>
            </a:r>
            <a:r>
              <a:rPr lang="pt-BR" sz="1000" b="1" dirty="0" err="1"/>
              <a:t>-infected</a:t>
            </a:r>
            <a:endParaRPr lang="pt-BR" sz="1000" b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674043" y="5182346"/>
            <a:ext cx="1008860" cy="478902"/>
            <a:chOff x="889372" y="5112424"/>
            <a:chExt cx="1008860" cy="478902"/>
          </a:xfrm>
        </p:grpSpPr>
        <p:grpSp>
          <p:nvGrpSpPr>
            <p:cNvPr id="6" name="Grupo 5"/>
            <p:cNvGrpSpPr/>
            <p:nvPr/>
          </p:nvGrpSpPr>
          <p:grpSpPr>
            <a:xfrm>
              <a:off x="894413" y="5293399"/>
              <a:ext cx="923669" cy="297927"/>
              <a:chOff x="932513" y="5274349"/>
              <a:chExt cx="923669" cy="297927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932513" y="5328911"/>
                <a:ext cx="100824" cy="1098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1075199" y="5274349"/>
                <a:ext cx="780983" cy="29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b="1" i="1" dirty="0" err="1"/>
                  <a:t>Ld</a:t>
                </a:r>
                <a:r>
                  <a:rPr lang="pt-BR" sz="1000" b="1" dirty="0" err="1"/>
                  <a:t>-infected</a:t>
                </a:r>
                <a:endParaRPr lang="pt-BR" sz="1000" b="1" dirty="0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889372" y="5112424"/>
              <a:ext cx="1008860" cy="246221"/>
              <a:chOff x="927472" y="5274349"/>
              <a:chExt cx="1008860" cy="246221"/>
            </a:xfrm>
          </p:grpSpPr>
          <p:sp>
            <p:nvSpPr>
              <p:cNvPr id="26" name="Retângulo 25"/>
              <p:cNvSpPr/>
              <p:nvPr/>
            </p:nvSpPr>
            <p:spPr>
              <a:xfrm>
                <a:off x="927472" y="5328911"/>
                <a:ext cx="110906" cy="1098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1075199" y="5274349"/>
                <a:ext cx="8611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b="1" dirty="0"/>
                  <a:t>non-</a:t>
                </a:r>
                <a:r>
                  <a:rPr lang="pt-BR" sz="1000" b="1" dirty="0" err="1"/>
                  <a:t>infected</a:t>
                </a:r>
                <a:endParaRPr lang="pt-BR" sz="1000" b="1" dirty="0"/>
              </a:p>
            </p:txBody>
          </p:sp>
        </p:grp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84B60E-08B5-4C6D-B6DA-6A4DDBCFBD6D}"/>
              </a:ext>
            </a:extLst>
          </p:cNvPr>
          <p:cNvSpPr txBox="1"/>
          <p:nvPr/>
        </p:nvSpPr>
        <p:spPr>
          <a:xfrm>
            <a:off x="8028384" y="1701969"/>
            <a:ext cx="1102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33CC"/>
                </a:solidFill>
              </a:rPr>
              <a:t>anemia</a:t>
            </a:r>
          </a:p>
        </p:txBody>
      </p:sp>
      <p:sp>
        <p:nvSpPr>
          <p:cNvPr id="15" name="Chave Direita 14">
            <a:extLst>
              <a:ext uri="{FF2B5EF4-FFF2-40B4-BE49-F238E27FC236}">
                <a16:creationId xmlns:a16="http://schemas.microsoft.com/office/drawing/2014/main" id="{E378996A-78E8-411A-ADD4-C63D31F01902}"/>
              </a:ext>
            </a:extLst>
          </p:cNvPr>
          <p:cNvSpPr/>
          <p:nvPr/>
        </p:nvSpPr>
        <p:spPr>
          <a:xfrm>
            <a:off x="7884368" y="1735088"/>
            <a:ext cx="117727" cy="603993"/>
          </a:xfrm>
          <a:prstGeom prst="rightBrac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Áudio 28">
            <a:hlinkClick r:id="" action="ppaction://media"/>
            <a:extLst>
              <a:ext uri="{FF2B5EF4-FFF2-40B4-BE49-F238E27FC236}">
                <a16:creationId xmlns:a16="http://schemas.microsoft.com/office/drawing/2014/main" id="{2564A391-1AB7-45D9-942A-B8E802FCFE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8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3"/>
    </mc:Choice>
    <mc:Fallback xmlns="">
      <p:transition spd="slow" advTm="5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8">
            <a:extLst>
              <a:ext uri="{FF2B5EF4-FFF2-40B4-BE49-F238E27FC236}">
                <a16:creationId xmlns:a16="http://schemas.microsoft.com/office/drawing/2014/main" id="{06D5E638-68C8-45E0-A2C1-4149D05FF6B0}"/>
              </a:ext>
            </a:extLst>
          </p:cNvPr>
          <p:cNvGrpSpPr/>
          <p:nvPr/>
        </p:nvGrpSpPr>
        <p:grpSpPr>
          <a:xfrm>
            <a:off x="6996433" y="645739"/>
            <a:ext cx="1537357" cy="1240317"/>
            <a:chOff x="675249" y="3301351"/>
            <a:chExt cx="2116333" cy="1259854"/>
          </a:xfrm>
        </p:grpSpPr>
        <p:pic>
          <p:nvPicPr>
            <p:cNvPr id="8" name="Picture 4" descr="Resultado de imagem para mouse cartoon">
              <a:extLst>
                <a:ext uri="{FF2B5EF4-FFF2-40B4-BE49-F238E27FC236}">
                  <a16:creationId xmlns:a16="http://schemas.microsoft.com/office/drawing/2014/main" id="{6729E415-F93D-41D8-8E4E-80B41D007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49" y="3301351"/>
              <a:ext cx="1702044" cy="851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9BA9D74-835B-4327-B0FD-D771A1CD10D4}"/>
                </a:ext>
              </a:extLst>
            </p:cNvPr>
            <p:cNvSpPr txBox="1"/>
            <p:nvPr/>
          </p:nvSpPr>
          <p:spPr>
            <a:xfrm>
              <a:off x="836002" y="4248580"/>
              <a:ext cx="1955580" cy="312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C57BL/6.</a:t>
              </a:r>
              <a:r>
                <a:rPr lang="pt-BR" sz="1400" b="1" i="1" dirty="0"/>
                <a:t>IFN-Y</a:t>
              </a:r>
              <a:r>
                <a:rPr lang="pt-BR" sz="1400" b="1" baseline="30000" dirty="0"/>
                <a:t>−/−</a:t>
              </a:r>
            </a:p>
          </p:txBody>
        </p:sp>
      </p:grpSp>
      <p:grpSp>
        <p:nvGrpSpPr>
          <p:cNvPr id="10" name="Agrupar 13">
            <a:extLst>
              <a:ext uri="{FF2B5EF4-FFF2-40B4-BE49-F238E27FC236}">
                <a16:creationId xmlns:a16="http://schemas.microsoft.com/office/drawing/2014/main" id="{9C2B723D-3CA4-41D5-B122-ED77D43A7A18}"/>
              </a:ext>
            </a:extLst>
          </p:cNvPr>
          <p:cNvGrpSpPr/>
          <p:nvPr/>
        </p:nvGrpSpPr>
        <p:grpSpPr>
          <a:xfrm>
            <a:off x="436415" y="548679"/>
            <a:ext cx="1319648" cy="1194216"/>
            <a:chOff x="675249" y="3397558"/>
            <a:chExt cx="1702044" cy="1146502"/>
          </a:xfrm>
        </p:grpSpPr>
        <p:pic>
          <p:nvPicPr>
            <p:cNvPr id="11" name="Picture 4" descr="Resultado de imagem para mouse cartoon">
              <a:extLst>
                <a:ext uri="{FF2B5EF4-FFF2-40B4-BE49-F238E27FC236}">
                  <a16:creationId xmlns:a16="http://schemas.microsoft.com/office/drawing/2014/main" id="{C1C9A112-DA71-40B1-BCCF-01BF0C7CA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49" y="3397558"/>
              <a:ext cx="1702044" cy="851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C3B6A16-F24C-4F03-8E53-1DF1B2130214}"/>
                </a:ext>
              </a:extLst>
            </p:cNvPr>
            <p:cNvSpPr txBox="1"/>
            <p:nvPr/>
          </p:nvSpPr>
          <p:spPr>
            <a:xfrm>
              <a:off x="836002" y="4248580"/>
              <a:ext cx="1426994" cy="295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C57BL/6.</a:t>
              </a:r>
              <a:r>
                <a:rPr lang="pt-BR" sz="1400" b="1" i="1" dirty="0"/>
                <a:t>WT</a:t>
              </a:r>
              <a:endParaRPr lang="pt-BR" sz="1400" b="1" dirty="0"/>
            </a:p>
          </p:txBody>
        </p:sp>
      </p:grpSp>
      <p:sp>
        <p:nvSpPr>
          <p:cNvPr id="14" name="Seta: Curva para a Direita 19">
            <a:extLst>
              <a:ext uri="{FF2B5EF4-FFF2-40B4-BE49-F238E27FC236}">
                <a16:creationId xmlns:a16="http://schemas.microsoft.com/office/drawing/2014/main" id="{2DF7A470-19C7-4388-B4F5-38286334B121}"/>
              </a:ext>
            </a:extLst>
          </p:cNvPr>
          <p:cNvSpPr/>
          <p:nvPr/>
        </p:nvSpPr>
        <p:spPr>
          <a:xfrm rot="16200000" flipH="1">
            <a:off x="2634297" y="265643"/>
            <a:ext cx="369986" cy="19043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B772C6A-CD1B-4777-BE76-D41431297B50}"/>
              </a:ext>
            </a:extLst>
          </p:cNvPr>
          <p:cNvSpPr txBox="1"/>
          <p:nvPr/>
        </p:nvSpPr>
        <p:spPr>
          <a:xfrm>
            <a:off x="2425271" y="1412776"/>
            <a:ext cx="85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T CD4+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616551" y="757431"/>
            <a:ext cx="2129524" cy="1430266"/>
            <a:chOff x="3301013" y="4984826"/>
            <a:chExt cx="2129524" cy="1430266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0BCC256-EA6C-41CD-A9B0-34757FD25939}"/>
                </a:ext>
              </a:extLst>
            </p:cNvPr>
            <p:cNvGrpSpPr/>
            <p:nvPr/>
          </p:nvGrpSpPr>
          <p:grpSpPr>
            <a:xfrm>
              <a:off x="3455938" y="5261362"/>
              <a:ext cx="1520350" cy="1153730"/>
              <a:chOff x="675249" y="3397558"/>
              <a:chExt cx="2140188" cy="1160643"/>
            </a:xfrm>
          </p:grpSpPr>
          <p:pic>
            <p:nvPicPr>
              <p:cNvPr id="5" name="Picture 4" descr="Resultado de imagem para mouse cartoon">
                <a:extLst>
                  <a:ext uri="{FF2B5EF4-FFF2-40B4-BE49-F238E27FC236}">
                    <a16:creationId xmlns:a16="http://schemas.microsoft.com/office/drawing/2014/main" id="{420FA7C2-DD1F-499F-95E7-44B501D96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249" y="3397558"/>
                <a:ext cx="1702044" cy="851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6F1C382-6255-4253-BECF-139B1029F895}"/>
                  </a:ext>
                </a:extLst>
              </p:cNvPr>
              <p:cNvSpPr txBox="1"/>
              <p:nvPr/>
            </p:nvSpPr>
            <p:spPr>
              <a:xfrm>
                <a:off x="836002" y="4248580"/>
                <a:ext cx="1979435" cy="3096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/>
                  <a:t>C57BL/6.</a:t>
                </a:r>
                <a:r>
                  <a:rPr lang="pt-BR" sz="1400" b="1" i="1" dirty="0"/>
                  <a:t>Rag2</a:t>
                </a:r>
                <a:r>
                  <a:rPr lang="pt-BR" sz="1400" b="1" baseline="30000" dirty="0"/>
                  <a:t>−/−</a:t>
                </a:r>
                <a:endParaRPr lang="pt-BR" sz="1400" b="1" dirty="0"/>
              </a:p>
            </p:txBody>
          </p:sp>
        </p:grpSp>
        <p:pic>
          <p:nvPicPr>
            <p:cNvPr id="17" name="Picture 6" descr="Resultado de imagem para injeÃ§Ã£o cartoon">
              <a:extLst>
                <a:ext uri="{FF2B5EF4-FFF2-40B4-BE49-F238E27FC236}">
                  <a16:creationId xmlns:a16="http://schemas.microsoft.com/office/drawing/2014/main" id="{B2F6FD9B-B2DA-46E6-A5C7-B107DB02D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46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984826"/>
              <a:ext cx="459690" cy="460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3F52E6D-6D01-4909-907B-3F2D277E119B}"/>
                </a:ext>
              </a:extLst>
            </p:cNvPr>
            <p:cNvSpPr txBox="1"/>
            <p:nvPr/>
          </p:nvSpPr>
          <p:spPr>
            <a:xfrm>
              <a:off x="3301013" y="5013176"/>
              <a:ext cx="2129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i="1" dirty="0"/>
                <a:t>L. </a:t>
              </a:r>
              <a:r>
                <a:rPr lang="pt-BR" i="1" dirty="0" err="1"/>
                <a:t>donovani</a:t>
              </a:r>
              <a:endParaRPr lang="pt-BR" i="1" dirty="0"/>
            </a:p>
          </p:txBody>
        </p:sp>
      </p:grpSp>
      <p:sp>
        <p:nvSpPr>
          <p:cNvPr id="21" name="Seta: Curva para a Direita 19">
            <a:extLst>
              <a:ext uri="{FF2B5EF4-FFF2-40B4-BE49-F238E27FC236}">
                <a16:creationId xmlns:a16="http://schemas.microsoft.com/office/drawing/2014/main" id="{2DF7A470-19C7-4388-B4F5-38286334B121}"/>
              </a:ext>
            </a:extLst>
          </p:cNvPr>
          <p:cNvSpPr/>
          <p:nvPr/>
        </p:nvSpPr>
        <p:spPr>
          <a:xfrm rot="5400000">
            <a:off x="5955101" y="276019"/>
            <a:ext cx="369986" cy="19043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B772C6A-CD1B-4777-BE76-D41431297B50}"/>
              </a:ext>
            </a:extLst>
          </p:cNvPr>
          <p:cNvSpPr txBox="1"/>
          <p:nvPr/>
        </p:nvSpPr>
        <p:spPr>
          <a:xfrm>
            <a:off x="5746075" y="1423152"/>
            <a:ext cx="986165" cy="31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T CD4+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251520" y="2780928"/>
            <a:ext cx="8640960" cy="3916308"/>
            <a:chOff x="-135372" y="1840043"/>
            <a:chExt cx="12231455" cy="5749847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36599399-B03D-4EC3-885C-2729550FD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8730" r="18388"/>
            <a:stretch/>
          </p:blipFill>
          <p:spPr>
            <a:xfrm>
              <a:off x="883916" y="1840043"/>
              <a:ext cx="10424167" cy="3177914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359FACB-C45B-4586-A8F0-01B7217E2671}"/>
                </a:ext>
              </a:extLst>
            </p:cNvPr>
            <p:cNvSpPr txBox="1"/>
            <p:nvPr/>
          </p:nvSpPr>
          <p:spPr>
            <a:xfrm>
              <a:off x="-135372" y="5963152"/>
              <a:ext cx="12231455" cy="162673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Esses dados sugerem que a supressão da eritropoiese na medula óssea em camundongos infectados com </a:t>
              </a:r>
              <a:r>
                <a:rPr lang="pt-BR" b="1" i="1" dirty="0"/>
                <a:t>L. </a:t>
              </a:r>
              <a:r>
                <a:rPr lang="pt-BR" b="1" i="1" dirty="0" err="1"/>
                <a:t>donovani</a:t>
              </a:r>
              <a:r>
                <a:rPr lang="pt-BR" b="1" i="1" dirty="0"/>
                <a:t> </a:t>
              </a:r>
              <a:r>
                <a:rPr lang="pt-BR" b="1" dirty="0"/>
                <a:t>é mediada por linfócitos T, em particular, linfócito T CD4 produtores de IFN-y.</a:t>
              </a:r>
            </a:p>
          </p:txBody>
        </p:sp>
      </p:grp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9697C85E-D772-4E16-966C-0D785FFEC7B5}"/>
              </a:ext>
            </a:extLst>
          </p:cNvPr>
          <p:cNvCxnSpPr/>
          <p:nvPr/>
        </p:nvCxnSpPr>
        <p:spPr>
          <a:xfrm>
            <a:off x="2843808" y="5013176"/>
            <a:ext cx="1532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9697C85E-D772-4E16-966C-0D785FFEC7B5}"/>
              </a:ext>
            </a:extLst>
          </p:cNvPr>
          <p:cNvCxnSpPr/>
          <p:nvPr/>
        </p:nvCxnSpPr>
        <p:spPr>
          <a:xfrm>
            <a:off x="6784198" y="5013176"/>
            <a:ext cx="1532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6F1C382-6255-4253-BECF-139B1029F895}"/>
              </a:ext>
            </a:extLst>
          </p:cNvPr>
          <p:cNvSpPr txBox="1"/>
          <p:nvPr/>
        </p:nvSpPr>
        <p:spPr>
          <a:xfrm>
            <a:off x="2913474" y="5077204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C57BL/6.</a:t>
            </a:r>
            <a:r>
              <a:rPr lang="pt-BR" sz="1400" b="1" i="1" dirty="0"/>
              <a:t>Rag2</a:t>
            </a:r>
            <a:r>
              <a:rPr lang="pt-BR" sz="1400" b="1" baseline="30000" dirty="0"/>
              <a:t>−/−</a:t>
            </a:r>
            <a:endParaRPr lang="pt-BR" sz="1400" b="1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6F1C382-6255-4253-BECF-139B1029F895}"/>
              </a:ext>
            </a:extLst>
          </p:cNvPr>
          <p:cNvSpPr txBox="1"/>
          <p:nvPr/>
        </p:nvSpPr>
        <p:spPr>
          <a:xfrm>
            <a:off x="6826686" y="5075715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C57BL/6.</a:t>
            </a:r>
            <a:r>
              <a:rPr lang="pt-BR" sz="1400" b="1" i="1" dirty="0"/>
              <a:t>Rag2</a:t>
            </a:r>
            <a:r>
              <a:rPr lang="pt-BR" sz="1400" b="1" baseline="30000" dirty="0"/>
              <a:t>−/−</a:t>
            </a:r>
            <a:endParaRPr lang="pt-BR" sz="1400" b="1" dirty="0"/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2E55187F-EAB7-4371-988D-3DF304663464}"/>
              </a:ext>
            </a:extLst>
          </p:cNvPr>
          <p:cNvCxnSpPr>
            <a:cxnSpLocks/>
          </p:cNvCxnSpPr>
          <p:nvPr/>
        </p:nvCxnSpPr>
        <p:spPr>
          <a:xfrm>
            <a:off x="3059832" y="1879920"/>
            <a:ext cx="360040" cy="13330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3D928909-5213-466D-AB1B-E9EC73552592}"/>
              </a:ext>
            </a:extLst>
          </p:cNvPr>
          <p:cNvCxnSpPr>
            <a:cxnSpLocks/>
          </p:cNvCxnSpPr>
          <p:nvPr/>
        </p:nvCxnSpPr>
        <p:spPr>
          <a:xfrm flipH="1">
            <a:off x="4202816" y="1782774"/>
            <a:ext cx="1937278" cy="14302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Áudio 25">
            <a:hlinkClick r:id="" action="ppaction://media"/>
            <a:extLst>
              <a:ext uri="{FF2B5EF4-FFF2-40B4-BE49-F238E27FC236}">
                <a16:creationId xmlns:a16="http://schemas.microsoft.com/office/drawing/2014/main" id="{17C63851-1E24-4E50-9B3B-99ECF034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2"/>
    </mc:Choice>
    <mc:Fallback xmlns="">
      <p:transition spd="slow" advTm="4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 animBg="1"/>
      <p:bldP spid="15" grpId="0"/>
      <p:bldP spid="21" grpId="0" animBg="1"/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042322-009B-4CAF-993D-C03159EBF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" t="20499" r="11616" b="26348"/>
          <a:stretch/>
        </p:blipFill>
        <p:spPr>
          <a:xfrm>
            <a:off x="126609" y="1125415"/>
            <a:ext cx="8716973" cy="405149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27E5501-9646-4577-9519-2ACC55CDC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2"/>
    </mc:Choice>
    <mc:Fallback xmlns="">
      <p:transition spd="slow" advTm="9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246492" y="285822"/>
            <a:ext cx="6576981" cy="2968698"/>
            <a:chOff x="1070102" y="236340"/>
            <a:chExt cx="6753371" cy="336907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36340"/>
              <a:ext cx="2531393" cy="325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upo 15"/>
            <p:cNvGrpSpPr/>
            <p:nvPr/>
          </p:nvGrpSpPr>
          <p:grpSpPr>
            <a:xfrm>
              <a:off x="1070102" y="1047306"/>
              <a:ext cx="3832102" cy="2250333"/>
              <a:chOff x="1070102" y="1355083"/>
              <a:chExt cx="3832102" cy="2250333"/>
            </a:xfrm>
          </p:grpSpPr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3B35CC2F-8357-43FB-A7C2-334E5BE4D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07" t="33872" r="29918" b="23265"/>
              <a:stretch/>
            </p:blipFill>
            <p:spPr>
              <a:xfrm>
                <a:off x="1070102" y="1355083"/>
                <a:ext cx="3832102" cy="2073917"/>
              </a:xfrm>
              <a:prstGeom prst="rect">
                <a:avLst/>
              </a:prstGeom>
            </p:spPr>
          </p:pic>
          <p:sp>
            <p:nvSpPr>
              <p:cNvPr id="12" name="Seta para baixo 11"/>
              <p:cNvSpPr/>
              <p:nvPr/>
            </p:nvSpPr>
            <p:spPr>
              <a:xfrm>
                <a:off x="1960662" y="1412776"/>
                <a:ext cx="288032" cy="504056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1547664" y="3328417"/>
                <a:ext cx="30011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N =         19               29                  37              45</a:t>
                </a:r>
              </a:p>
            </p:txBody>
          </p: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DE944D8-A37D-4E5B-8E9F-919E2128A8AB}"/>
                </a:ext>
              </a:extLst>
            </p:cNvPr>
            <p:cNvSpPr txBox="1"/>
            <p:nvPr/>
          </p:nvSpPr>
          <p:spPr>
            <a:xfrm>
              <a:off x="1246492" y="3297639"/>
              <a:ext cx="1428340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1400" dirty="0" err="1"/>
                <a:t>Hb</a:t>
              </a:r>
              <a:r>
                <a:rPr lang="pt-BR" sz="1400" dirty="0"/>
                <a:t> (g/</a:t>
              </a:r>
              <a:r>
                <a:rPr lang="pt-BR" sz="1400" dirty="0" err="1"/>
                <a:t>dL</a:t>
              </a:r>
              <a:r>
                <a:rPr lang="pt-BR" sz="1400" dirty="0"/>
                <a:t>)= 7.6</a:t>
              </a:r>
              <a:r>
                <a:rPr lang="pt-BR" sz="1400" u="sng" dirty="0"/>
                <a:t>+</a:t>
              </a:r>
              <a:r>
                <a:rPr lang="pt-BR" sz="1400" dirty="0"/>
                <a:t>2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004AC5-E742-41A7-9E10-AA7C0D27E30A}"/>
              </a:ext>
            </a:extLst>
          </p:cNvPr>
          <p:cNvSpPr txBox="1"/>
          <p:nvPr/>
        </p:nvSpPr>
        <p:spPr>
          <a:xfrm>
            <a:off x="422030" y="241484"/>
            <a:ext cx="83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cs typeface="Times New Roman" panose="02020603050405020304" pitchFamily="18" charset="0"/>
              </a:rPr>
              <a:t>IGF-I e anemia na LV humana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B004AC5-E742-41A7-9E10-AA7C0D27E30A}"/>
              </a:ext>
            </a:extLst>
          </p:cNvPr>
          <p:cNvSpPr txBox="1"/>
          <p:nvPr/>
        </p:nvSpPr>
        <p:spPr>
          <a:xfrm>
            <a:off x="539552" y="3356992"/>
            <a:ext cx="83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cs typeface="Times New Roman" panose="02020603050405020304" pitchFamily="18" charset="0"/>
              </a:rPr>
              <a:t>IGF-I e anemia na LV canina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79512" y="3933056"/>
            <a:ext cx="8868514" cy="2966396"/>
            <a:chOff x="323528" y="4063004"/>
            <a:chExt cx="8868514" cy="2966396"/>
          </a:xfrm>
        </p:grpSpPr>
        <p:grpSp>
          <p:nvGrpSpPr>
            <p:cNvPr id="7" name="Grupo 6"/>
            <p:cNvGrpSpPr/>
            <p:nvPr/>
          </p:nvGrpSpPr>
          <p:grpSpPr>
            <a:xfrm>
              <a:off x="323528" y="4221088"/>
              <a:ext cx="5959848" cy="2520280"/>
              <a:chOff x="1475656" y="4221088"/>
              <a:chExt cx="6591378" cy="2520280"/>
            </a:xfrm>
          </p:grpSpPr>
          <p:grpSp>
            <p:nvGrpSpPr>
              <p:cNvPr id="4" name="Grupo 3"/>
              <p:cNvGrpSpPr/>
              <p:nvPr/>
            </p:nvGrpSpPr>
            <p:grpSpPr>
              <a:xfrm>
                <a:off x="1475656" y="4221088"/>
                <a:ext cx="6591378" cy="2448272"/>
                <a:chOff x="1691680" y="4005064"/>
                <a:chExt cx="6591378" cy="2592288"/>
              </a:xfrm>
            </p:grpSpPr>
            <p:pic>
              <p:nvPicPr>
                <p:cNvPr id="11" name="Imagem 10">
                  <a:extLst>
                    <a:ext uri="{FF2B5EF4-FFF2-40B4-BE49-F238E27FC236}">
                      <a16:creationId xmlns:a16="http://schemas.microsoft.com/office/drawing/2014/main" id="{8461176B-27EF-472A-BDE2-73BE41DC72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000" t="38938" r="9404" b="13421"/>
                <a:stretch/>
              </p:blipFill>
              <p:spPr>
                <a:xfrm>
                  <a:off x="1691680" y="4005064"/>
                  <a:ext cx="6591378" cy="2473265"/>
                </a:xfrm>
                <a:prstGeom prst="rect">
                  <a:avLst/>
                </a:prstGeom>
              </p:spPr>
            </p:pic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id="{8EE70EC2-9BC7-4E87-B6BA-65EC39E05B82}"/>
                    </a:ext>
                  </a:extLst>
                </p:cNvPr>
                <p:cNvSpPr/>
                <p:nvPr/>
              </p:nvSpPr>
              <p:spPr>
                <a:xfrm>
                  <a:off x="3043157" y="5505095"/>
                  <a:ext cx="721087" cy="109225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" name="Elipse 13">
                  <a:extLst>
                    <a:ext uri="{FF2B5EF4-FFF2-40B4-BE49-F238E27FC236}">
                      <a16:creationId xmlns:a16="http://schemas.microsoft.com/office/drawing/2014/main" id="{9C8D2F50-6887-424B-976C-1CEF6F89B684}"/>
                    </a:ext>
                  </a:extLst>
                </p:cNvPr>
                <p:cNvSpPr/>
                <p:nvPr/>
              </p:nvSpPr>
              <p:spPr>
                <a:xfrm>
                  <a:off x="6537540" y="5505095"/>
                  <a:ext cx="721087" cy="109225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2DE944D8-A37D-4E5B-8E9F-919E2128A8AB}"/>
                  </a:ext>
                </a:extLst>
              </p:cNvPr>
              <p:cNvSpPr txBox="1"/>
              <p:nvPr/>
            </p:nvSpPr>
            <p:spPr>
              <a:xfrm>
                <a:off x="2171138" y="6464369"/>
                <a:ext cx="1993621" cy="27699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sz="1200" dirty="0" err="1"/>
                  <a:t>Ht</a:t>
                </a:r>
                <a:r>
                  <a:rPr lang="pt-BR" sz="1200" dirty="0"/>
                  <a:t> &lt; 19% = </a:t>
                </a:r>
                <a:r>
                  <a:rPr lang="pt-BR" sz="1200" dirty="0" err="1"/>
                  <a:t>severe</a:t>
                </a:r>
                <a:r>
                  <a:rPr lang="pt-BR" sz="1200" dirty="0"/>
                  <a:t> anemia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5" y="4063004"/>
              <a:ext cx="3035867" cy="296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77C5C37C-B980-420B-B170-2BB1B8569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1"/>
    </mc:Choice>
    <mc:Fallback xmlns="">
      <p:transition spd="slow" advTm="4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7124"/>
            <a:ext cx="4752528" cy="26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B004AC5-E742-41A7-9E10-AA7C0D27E30A}"/>
              </a:ext>
            </a:extLst>
          </p:cNvPr>
          <p:cNvSpPr txBox="1"/>
          <p:nvPr/>
        </p:nvSpPr>
        <p:spPr>
          <a:xfrm>
            <a:off x="422030" y="241484"/>
            <a:ext cx="83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cs typeface="Times New Roman" panose="02020603050405020304" pitchFamily="18" charset="0"/>
              </a:rPr>
              <a:t>Mielograma</a:t>
            </a:r>
            <a:r>
              <a:rPr lang="pt-BR" sz="2800" b="1" dirty="0">
                <a:cs typeface="Times New Roman" panose="02020603050405020304" pitchFamily="18" charset="0"/>
              </a:rPr>
              <a:t> – LV canina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908720"/>
            <a:ext cx="838842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15"/>
          <p:cNvSpPr txBox="1">
            <a:spLocks noChangeArrowheads="1"/>
          </p:cNvSpPr>
          <p:nvPr/>
        </p:nvSpPr>
        <p:spPr bwMode="auto">
          <a:xfrm>
            <a:off x="6228184" y="4005064"/>
            <a:ext cx="2232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latin typeface="+mn-lt"/>
              </a:rPr>
              <a:t>Baixo nível de IGF-I</a:t>
            </a:r>
            <a:endParaRPr lang="pt-BR" sz="1200" dirty="0"/>
          </a:p>
        </p:txBody>
      </p:sp>
      <p:sp>
        <p:nvSpPr>
          <p:cNvPr id="27" name="CaixaDeTexto 15"/>
          <p:cNvSpPr txBox="1">
            <a:spLocks noChangeArrowheads="1"/>
          </p:cNvSpPr>
          <p:nvPr/>
        </p:nvSpPr>
        <p:spPr bwMode="auto">
          <a:xfrm>
            <a:off x="5876528" y="5005625"/>
            <a:ext cx="28719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sz="2000" dirty="0">
                <a:latin typeface="+mn-lt"/>
              </a:rPr>
              <a:t>Inibição do processo de  maturação da linhagem </a:t>
            </a:r>
            <a:r>
              <a:rPr lang="pt-BR" altLang="pt-BR" sz="2000" dirty="0" err="1">
                <a:latin typeface="+mn-lt"/>
              </a:rPr>
              <a:t>eritroblastica</a:t>
            </a:r>
            <a:r>
              <a:rPr lang="pt-BR" altLang="pt-BR" sz="2000" dirty="0">
                <a:latin typeface="+mn-lt"/>
              </a:rPr>
              <a:t>?</a:t>
            </a:r>
            <a:endParaRPr lang="pt-BR" sz="1200" dirty="0"/>
          </a:p>
        </p:txBody>
      </p:sp>
      <p:cxnSp>
        <p:nvCxnSpPr>
          <p:cNvPr id="24" name="Conector de seta reta 23"/>
          <p:cNvCxnSpPr>
            <a:endCxn id="27" idx="0"/>
          </p:cNvCxnSpPr>
          <p:nvPr/>
        </p:nvCxnSpPr>
        <p:spPr>
          <a:xfrm>
            <a:off x="7312496" y="4509120"/>
            <a:ext cx="0" cy="49650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H="1" flipV="1">
            <a:off x="8657406" y="2968377"/>
            <a:ext cx="288032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27BF8E5-9758-4EC6-B20F-35841B5C2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5"/>
    </mc:Choice>
    <mc:Fallback xmlns="">
      <p:transition spd="slow" advTm="1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1FE7C1F-B464-49B5-B287-D654FF8BB43E}"/>
              </a:ext>
            </a:extLst>
          </p:cNvPr>
          <p:cNvSpPr txBox="1"/>
          <p:nvPr/>
        </p:nvSpPr>
        <p:spPr>
          <a:xfrm>
            <a:off x="530027" y="2852936"/>
            <a:ext cx="482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                        </a:t>
            </a:r>
            <a:r>
              <a:rPr lang="pt-BR" sz="1400" b="1" dirty="0" err="1"/>
              <a:t>TNF</a:t>
            </a:r>
            <a:r>
              <a:rPr lang="pt-BR" sz="1400" b="1" dirty="0" err="1">
                <a:latin typeface="Symbol" panose="05050102010706020507" pitchFamily="18" charset="2"/>
              </a:rPr>
              <a:t>a</a:t>
            </a:r>
            <a:r>
              <a:rPr lang="pt-BR" sz="1400" b="1" dirty="0"/>
              <a:t> elevado em 7 de 19 pacientes com LV</a:t>
            </a:r>
          </a:p>
          <a:p>
            <a:r>
              <a:rPr lang="pt-BR" sz="1400" b="1" dirty="0" err="1">
                <a:solidFill>
                  <a:srgbClr val="7030A0"/>
                </a:solidFill>
              </a:rPr>
              <a:t>Niveis</a:t>
            </a:r>
            <a:r>
              <a:rPr lang="pt-BR" sz="1400" b="1" dirty="0">
                <a:solidFill>
                  <a:srgbClr val="7030A0"/>
                </a:solidFill>
              </a:rPr>
              <a:t> de </a:t>
            </a:r>
            <a:r>
              <a:rPr lang="pt-BR" sz="1400" b="1" dirty="0" err="1">
                <a:solidFill>
                  <a:srgbClr val="7030A0"/>
                </a:solidFill>
              </a:rPr>
              <a:t>citocinas</a:t>
            </a:r>
            <a:r>
              <a:rPr lang="pt-BR" sz="1400" b="1" dirty="0">
                <a:solidFill>
                  <a:srgbClr val="7030A0"/>
                </a:solidFill>
              </a:rPr>
              <a:t> sem correlação com níveis séricos IGF-I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39552" y="836712"/>
            <a:ext cx="4680520" cy="1944216"/>
            <a:chOff x="1540413" y="1860802"/>
            <a:chExt cx="5917783" cy="4613853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E10129E6-7817-492A-B4B6-472E719FD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384" t="23988" r="12885" b="14855"/>
            <a:stretch/>
          </p:blipFill>
          <p:spPr>
            <a:xfrm>
              <a:off x="1547664" y="1860802"/>
              <a:ext cx="5910532" cy="4613853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3000713-69CB-445E-8647-B610EBB50D9F}"/>
                </a:ext>
              </a:extLst>
            </p:cNvPr>
            <p:cNvSpPr/>
            <p:nvPr/>
          </p:nvSpPr>
          <p:spPr>
            <a:xfrm>
              <a:off x="1540413" y="2518117"/>
              <a:ext cx="2373923" cy="3956538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18C46AEB-EC90-4485-8D6E-147EFDD5F8E1}"/>
              </a:ext>
            </a:extLst>
          </p:cNvPr>
          <p:cNvSpPr txBox="1"/>
          <p:nvPr/>
        </p:nvSpPr>
        <p:spPr>
          <a:xfrm>
            <a:off x="374898" y="6197823"/>
            <a:ext cx="8733606" cy="61555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/>
              <a:t>Alteração na produção de IGF-I na infecção por </a:t>
            </a:r>
            <a:r>
              <a:rPr lang="pt-BR" sz="1700" b="1" i="1" dirty="0"/>
              <a:t>L. </a:t>
            </a:r>
            <a:r>
              <a:rPr lang="pt-BR" sz="1700" b="1" i="1" dirty="0" err="1"/>
              <a:t>infantum</a:t>
            </a:r>
            <a:r>
              <a:rPr lang="pt-BR" sz="1700" b="1" i="1" dirty="0"/>
              <a:t> </a:t>
            </a:r>
            <a:r>
              <a:rPr lang="pt-BR" sz="1700" b="1" dirty="0"/>
              <a:t>não depende de </a:t>
            </a:r>
            <a:r>
              <a:rPr lang="pt-BR" sz="1700" b="1" dirty="0" err="1"/>
              <a:t>citocinas</a:t>
            </a:r>
            <a:r>
              <a:rPr lang="pt-BR" sz="1700" b="1" dirty="0"/>
              <a:t> inflamatórias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B004AC5-E742-41A7-9E10-AA7C0D27E30A}"/>
              </a:ext>
            </a:extLst>
          </p:cNvPr>
          <p:cNvSpPr txBox="1"/>
          <p:nvPr/>
        </p:nvSpPr>
        <p:spPr>
          <a:xfrm>
            <a:off x="422030" y="241484"/>
            <a:ext cx="83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cs typeface="Times New Roman" panose="02020603050405020304" pitchFamily="18" charset="0"/>
              </a:rPr>
              <a:t>Citocinas</a:t>
            </a:r>
            <a:r>
              <a:rPr lang="pt-BR" sz="2800" b="1" dirty="0">
                <a:cs typeface="Times New Roman" panose="02020603050405020304" pitchFamily="18" charset="0"/>
              </a:rPr>
              <a:t> e anemia na LV humana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378974" cy="231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B004AC5-E742-41A7-9E10-AA7C0D27E30A}"/>
              </a:ext>
            </a:extLst>
          </p:cNvPr>
          <p:cNvSpPr txBox="1"/>
          <p:nvPr/>
        </p:nvSpPr>
        <p:spPr>
          <a:xfrm>
            <a:off x="539552" y="3337828"/>
            <a:ext cx="83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cs typeface="Times New Roman" panose="02020603050405020304" pitchFamily="18" charset="0"/>
              </a:rPr>
              <a:t>Citocinas</a:t>
            </a:r>
            <a:r>
              <a:rPr lang="pt-BR" sz="2800" b="1" dirty="0">
                <a:cs typeface="Times New Roman" panose="02020603050405020304" pitchFamily="18" charset="0"/>
              </a:rPr>
              <a:t> e anemia na LV canina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EE961DC-98C1-4BCB-AB4B-C24626881E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61" t="37327" r="10116" b="10750"/>
          <a:stretch/>
        </p:blipFill>
        <p:spPr>
          <a:xfrm>
            <a:off x="1115616" y="3861048"/>
            <a:ext cx="7056784" cy="205294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1FE7C1F-B464-49B5-B287-D654FF8BB43E}"/>
              </a:ext>
            </a:extLst>
          </p:cNvPr>
          <p:cNvSpPr txBox="1"/>
          <p:nvPr/>
        </p:nvSpPr>
        <p:spPr>
          <a:xfrm>
            <a:off x="467544" y="5913996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7030A0"/>
                </a:solidFill>
              </a:rPr>
              <a:t>Expressão de IFN-</a:t>
            </a:r>
            <a:r>
              <a:rPr lang="pt-BR" sz="1400" b="1" dirty="0">
                <a:solidFill>
                  <a:srgbClr val="7030A0"/>
                </a:solidFill>
                <a:latin typeface="Symbol" panose="05050102010706020507" pitchFamily="18" charset="2"/>
              </a:rPr>
              <a:t>g</a:t>
            </a:r>
            <a:r>
              <a:rPr lang="pt-BR" sz="1400" b="1" dirty="0">
                <a:solidFill>
                  <a:srgbClr val="7030A0"/>
                </a:solidFill>
              </a:rPr>
              <a:t> ad </a:t>
            </a:r>
            <a:r>
              <a:rPr lang="pt-BR" sz="1400" b="1" dirty="0" err="1">
                <a:solidFill>
                  <a:srgbClr val="7030A0"/>
                </a:solidFill>
              </a:rPr>
              <a:t>TNF-</a:t>
            </a:r>
            <a:r>
              <a:rPr lang="pt-BR" sz="1400" b="1" dirty="0" err="1">
                <a:solidFill>
                  <a:srgbClr val="7030A0"/>
                </a:solidFill>
                <a:latin typeface="Symbol" panose="05050102010706020507" pitchFamily="18" charset="2"/>
              </a:rPr>
              <a:t>a</a:t>
            </a:r>
            <a:r>
              <a:rPr lang="pt-BR" sz="1400" b="1" dirty="0">
                <a:solidFill>
                  <a:srgbClr val="7030A0"/>
                </a:solidFill>
              </a:rPr>
              <a:t> sem correlação com níveis séricos IGF-I  e </a:t>
            </a:r>
            <a:r>
              <a:rPr lang="pt-BR" sz="1400" b="1" dirty="0" err="1">
                <a:solidFill>
                  <a:srgbClr val="7030A0"/>
                </a:solidFill>
              </a:rPr>
              <a:t>expresão</a:t>
            </a:r>
            <a:r>
              <a:rPr lang="pt-BR" sz="1400" b="1" dirty="0">
                <a:solidFill>
                  <a:srgbClr val="7030A0"/>
                </a:solidFill>
              </a:rPr>
              <a:t> de IGF-I na medula óssea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705087A1-308E-4950-AD3B-11C301370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9"/>
    </mc:Choice>
    <mc:Fallback xmlns="">
      <p:transition spd="slow" advTm="3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86297" y="663079"/>
            <a:ext cx="35413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r>
              <a:rPr lang="pt-BR" altLang="pt-BR" sz="2800" b="1" dirty="0">
                <a:solidFill>
                  <a:srgbClr val="000000"/>
                </a:solidFill>
              </a:rPr>
              <a:t>Leishmaniose visceral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076055" y="5737899"/>
            <a:ext cx="31493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003399"/>
                </a:solidFill>
              </a:rPr>
              <a:t>Imunossupressão na fase ativa </a:t>
            </a:r>
          </a:p>
        </p:txBody>
      </p:sp>
      <p:sp>
        <p:nvSpPr>
          <p:cNvPr id="4" name="Text Box 55"/>
          <p:cNvSpPr txBox="1">
            <a:spLocks noChangeArrowheads="1"/>
          </p:cNvSpPr>
          <p:nvPr/>
        </p:nvSpPr>
        <p:spPr bwMode="auto">
          <a:xfrm>
            <a:off x="4554165" y="1412776"/>
            <a:ext cx="3978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u="sng" dirty="0">
                <a:solidFill>
                  <a:srgbClr val="000000"/>
                </a:solidFill>
              </a:rPr>
              <a:t>Reação de hipersensibilidade tardia negativa</a:t>
            </a: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3918520" y="4182179"/>
            <a:ext cx="533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u="sng" dirty="0">
                <a:solidFill>
                  <a:srgbClr val="000000"/>
                </a:solidFill>
              </a:rPr>
              <a:t>Não proliferação de PBMC induzida por </a:t>
            </a:r>
            <a:r>
              <a:rPr lang="pt-BR" altLang="pt-BR" b="1" u="sng" dirty="0" err="1">
                <a:solidFill>
                  <a:srgbClr val="000000"/>
                </a:solidFill>
              </a:rPr>
              <a:t>antigenos</a:t>
            </a:r>
            <a:r>
              <a:rPr lang="pt-BR" altLang="pt-BR" b="1" u="sng" dirty="0">
                <a:solidFill>
                  <a:srgbClr val="000000"/>
                </a:solidFill>
              </a:rPr>
              <a:t> de </a:t>
            </a:r>
            <a:r>
              <a:rPr lang="pt-BR" altLang="pt-BR" b="1" i="1" u="sng" dirty="0" err="1">
                <a:solidFill>
                  <a:srgbClr val="000000"/>
                </a:solidFill>
              </a:rPr>
              <a:t>Leishmania</a:t>
            </a:r>
            <a:r>
              <a:rPr lang="pt-BR" altLang="pt-BR" b="1" u="sng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6604"/>
            <a:ext cx="2179832" cy="24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 flipH="1">
            <a:off x="6444208" y="2278033"/>
            <a:ext cx="262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Manson-Bahr</a:t>
            </a:r>
            <a:r>
              <a:rPr lang="pt-BR" dirty="0"/>
              <a:t> 1961</a:t>
            </a:r>
          </a:p>
        </p:txBody>
      </p:sp>
      <p:sp>
        <p:nvSpPr>
          <p:cNvPr id="8" name="CaixaDeTexto 7"/>
          <p:cNvSpPr txBox="1"/>
          <p:nvPr/>
        </p:nvSpPr>
        <p:spPr>
          <a:xfrm flipH="1">
            <a:off x="6336704" y="5069786"/>
            <a:ext cx="2627784" cy="44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Carvalho et al, 1981</a:t>
            </a:r>
          </a:p>
        </p:txBody>
      </p:sp>
      <p:sp>
        <p:nvSpPr>
          <p:cNvPr id="9" name="Text Box 56"/>
          <p:cNvSpPr txBox="1">
            <a:spLocks noChangeArrowheads="1"/>
          </p:cNvSpPr>
          <p:nvPr/>
        </p:nvSpPr>
        <p:spPr bwMode="auto">
          <a:xfrm>
            <a:off x="3923928" y="2742019"/>
            <a:ext cx="533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u="sng" dirty="0">
                <a:solidFill>
                  <a:srgbClr val="000000"/>
                </a:solidFill>
              </a:rPr>
              <a:t>Não proliferação de PBMC induzida por </a:t>
            </a:r>
            <a:r>
              <a:rPr lang="pt-BR" altLang="pt-BR" b="1" u="sng" dirty="0" err="1">
                <a:solidFill>
                  <a:srgbClr val="000000"/>
                </a:solidFill>
              </a:rPr>
              <a:t>fitohemaglutinina</a:t>
            </a:r>
            <a:endParaRPr lang="pt-BR" altLang="pt-BR" b="1" u="sng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flipH="1">
            <a:off x="6588224" y="3574177"/>
            <a:ext cx="262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Ghose</a:t>
            </a:r>
            <a:r>
              <a:rPr lang="pt-BR" dirty="0"/>
              <a:t> et al, 1979</a:t>
            </a:r>
          </a:p>
        </p:txBody>
      </p:sp>
      <p:pic>
        <p:nvPicPr>
          <p:cNvPr id="46082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2544217" cy="16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95536" y="5805264"/>
            <a:ext cx="4680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ea typeface="?? ?????" charset="-128"/>
              </a:rPr>
              <a:t>Muitos parasitos na lesão</a:t>
            </a:r>
          </a:p>
          <a:p>
            <a:r>
              <a:rPr lang="pt-BR" altLang="pt-BR" sz="2000" b="1" dirty="0">
                <a:ea typeface="?? ?????" charset="-128"/>
              </a:rPr>
              <a:t>Hiperplasia e hipertrofia de macrófagos </a:t>
            </a:r>
          </a:p>
          <a:p>
            <a:r>
              <a:rPr lang="pt-BR" altLang="pt-BR" sz="2000" b="1" dirty="0">
                <a:ea typeface="?? ?????" charset="-128"/>
              </a:rPr>
              <a:t>Escassos linfócitos</a:t>
            </a:r>
          </a:p>
        </p:txBody>
      </p: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E958A72E-73CA-494C-AB0A-9D95088ED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11"/>
    </mc:Choice>
    <mc:Fallback xmlns="">
      <p:transition spd="slow" advTm="5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3BE15-79C0-42EA-ACC1-5FC05B3E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8301789" cy="1178777"/>
          </a:xfrm>
        </p:spPr>
        <p:txBody>
          <a:bodyPr/>
          <a:lstStyle/>
          <a:p>
            <a:r>
              <a:rPr lang="pt-BR" sz="3600" dirty="0"/>
              <a:t>Resumo da aula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7989C6-E7D6-4D10-BA93-B0CA3D6D2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33" y="1268761"/>
            <a:ext cx="8229600" cy="4392488"/>
          </a:xfrm>
        </p:spPr>
        <p:txBody>
          <a:bodyPr/>
          <a:lstStyle/>
          <a:p>
            <a:r>
              <a:rPr lang="pt-BR" sz="2400" dirty="0"/>
              <a:t>Análise crítica da resposta imune na leishmaniose experimental ligada a suscetibilidade e resistência.</a:t>
            </a:r>
          </a:p>
          <a:p>
            <a:r>
              <a:rPr lang="pt-BR" sz="2400" dirty="0"/>
              <a:t>Importância da resposta não específica na suscetibilidade e resistência a infecção Leishmania e evolução para a doença (IGF-I e </a:t>
            </a:r>
            <a:r>
              <a:rPr lang="pt-BR" sz="2400" dirty="0" err="1"/>
              <a:t>lípides</a:t>
            </a:r>
            <a:r>
              <a:rPr lang="pt-BR" sz="2400" dirty="0"/>
              <a:t>) </a:t>
            </a:r>
          </a:p>
          <a:p>
            <a:r>
              <a:rPr lang="pt-BR" sz="2400" dirty="0"/>
              <a:t>Semelhanças e diferenças entre leishmaniose experimental e leishmaniose humana</a:t>
            </a:r>
          </a:p>
          <a:p>
            <a:r>
              <a:rPr lang="pt-BR" sz="2400" dirty="0" err="1"/>
              <a:t>Imunopatogenia</a:t>
            </a:r>
            <a:r>
              <a:rPr lang="pt-BR" sz="2400" dirty="0"/>
              <a:t> da leishmaniose tegumentar</a:t>
            </a:r>
          </a:p>
          <a:p>
            <a:r>
              <a:rPr lang="pt-BR" sz="2400" dirty="0" err="1"/>
              <a:t>Imunopatogenia</a:t>
            </a:r>
            <a:r>
              <a:rPr lang="pt-BR" sz="2400" dirty="0"/>
              <a:t> da leishmaniose visceral</a:t>
            </a:r>
          </a:p>
          <a:p>
            <a:endParaRPr lang="pt-BR" sz="2400" dirty="0"/>
          </a:p>
          <a:p>
            <a:pPr marL="0" indent="0">
              <a:buNone/>
            </a:pPr>
            <a:r>
              <a:rPr lang="pt-BR" sz="2400" dirty="0"/>
              <a:t>						Obrigada    </a:t>
            </a:r>
          </a:p>
          <a:p>
            <a:endParaRPr lang="pt-BR" sz="2400" dirty="0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219F9A6F-A91C-4B8E-BA2C-173E07F65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2"/>
    </mc:Choice>
    <mc:Fallback xmlns="">
      <p:transition spd="slow" advTm="4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-242888"/>
            <a:ext cx="7772400" cy="1143001"/>
          </a:xfrm>
        </p:spPr>
        <p:txBody>
          <a:bodyPr/>
          <a:lstStyle/>
          <a:p>
            <a:pPr eaLnBrk="1" hangingPunct="1"/>
            <a:r>
              <a:rPr lang="pt-BR" altLang="pt-BR" sz="3600" dirty="0"/>
              <a:t>Agradecimentos</a:t>
            </a:r>
          </a:p>
        </p:txBody>
      </p:sp>
      <p:sp>
        <p:nvSpPr>
          <p:cNvPr id="49155" name="Rectangle 8"/>
          <p:cNvSpPr>
            <a:spLocks noGrp="1" noChangeArrowheads="1"/>
          </p:cNvSpPr>
          <p:nvPr>
            <p:ph idx="1"/>
          </p:nvPr>
        </p:nvSpPr>
        <p:spPr>
          <a:xfrm>
            <a:off x="467544" y="826368"/>
            <a:ext cx="4103687" cy="4114800"/>
          </a:xfrm>
        </p:spPr>
        <p:txBody>
          <a:bodyPr/>
          <a:lstStyle/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Alline M. R. Santos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Ariane Leal</a:t>
            </a:r>
          </a:p>
          <a:p>
            <a:pPr eaLnBrk="1" hangingPunct="1"/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Bernardina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Amorin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Uscata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Célia Maria Vieira Vendrame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Christiane Y, Ozaki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Cláudia Maria C. Gomes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Fernanda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Narangeira</a:t>
            </a:r>
            <a:r>
              <a:rPr lang="pt-BR" altLang="pt-B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Fabrício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Petitto</a:t>
            </a:r>
            <a:r>
              <a:rPr lang="pt-BR" altLang="pt-BR" sz="1600" dirty="0">
                <a:latin typeface="Arial" pitchFamily="34" charset="0"/>
                <a:cs typeface="Arial" pitchFamily="34" charset="0"/>
              </a:rPr>
              <a:t>-Assis</a:t>
            </a:r>
          </a:p>
          <a:p>
            <a:pPr eaLnBrk="1" hangingPunct="1">
              <a:spcBef>
                <a:spcPts val="500"/>
              </a:spcBef>
            </a:pP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Flaviane</a:t>
            </a:r>
            <a:r>
              <a:rPr lang="pt-BR" altLang="pt-BR" sz="1600" dirty="0">
                <a:latin typeface="Arial" pitchFamily="34" charset="0"/>
                <a:cs typeface="Arial" pitchFamily="34" charset="0"/>
              </a:rPr>
              <a:t> Alves de Pinho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Luana Dias Souza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Luiza de Campos Reis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Orlando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Sevillano</a:t>
            </a:r>
            <a:r>
              <a:rPr lang="pt-BR" altLang="pt-B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Acuña</a:t>
            </a:r>
            <a:endParaRPr lang="pt-BR" altLang="pt-BR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Magnus Gidlund</a:t>
            </a:r>
          </a:p>
          <a:p>
            <a:pPr eaLnBrk="1" hangingPunct="1"/>
            <a:r>
              <a:rPr lang="pt-BR" altLang="pt-BR" sz="1600" dirty="0">
                <a:latin typeface="Arial" pitchFamily="34" charset="0"/>
                <a:cs typeface="Arial" pitchFamily="34" charset="0"/>
              </a:rPr>
              <a:t>Hiro Goto</a:t>
            </a:r>
          </a:p>
        </p:txBody>
      </p:sp>
      <p:grpSp>
        <p:nvGrpSpPr>
          <p:cNvPr id="49156" name="Group 17"/>
          <p:cNvGrpSpPr>
            <a:grpSpLocks/>
          </p:cNvGrpSpPr>
          <p:nvPr/>
        </p:nvGrpSpPr>
        <p:grpSpPr bwMode="auto">
          <a:xfrm>
            <a:off x="281160" y="6319097"/>
            <a:ext cx="1628775" cy="88657"/>
            <a:chOff x="3277" y="3162"/>
            <a:chExt cx="1026" cy="213"/>
          </a:xfrm>
        </p:grpSpPr>
        <p:sp>
          <p:nvSpPr>
            <p:cNvPr id="49163" name="Rectangle 22"/>
            <p:cNvSpPr>
              <a:spLocks noChangeArrowheads="1"/>
            </p:cNvSpPr>
            <p:nvPr/>
          </p:nvSpPr>
          <p:spPr bwMode="auto">
            <a:xfrm>
              <a:off x="3277" y="3162"/>
              <a:ext cx="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Arial" pitchFamily="34" charset="0"/>
              </a:endParaRPr>
            </a:p>
          </p:txBody>
        </p:sp>
        <p:sp>
          <p:nvSpPr>
            <p:cNvPr id="49164" name="Rectangle 27"/>
            <p:cNvSpPr>
              <a:spLocks noChangeArrowheads="1"/>
            </p:cNvSpPr>
            <p:nvPr/>
          </p:nvSpPr>
          <p:spPr bwMode="auto">
            <a:xfrm>
              <a:off x="4303" y="3162"/>
              <a:ext cx="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Arial" pitchFamily="34" charset="0"/>
              </a:endParaRPr>
            </a:p>
          </p:txBody>
        </p:sp>
      </p:grpSp>
      <p:sp>
        <p:nvSpPr>
          <p:cNvPr id="49157" name="CaixaDeTexto 1"/>
          <p:cNvSpPr txBox="1">
            <a:spLocks noChangeArrowheads="1"/>
          </p:cNvSpPr>
          <p:nvPr/>
        </p:nvSpPr>
        <p:spPr bwMode="auto">
          <a:xfrm>
            <a:off x="4828033" y="536323"/>
            <a:ext cx="3470822" cy="561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Amélia de Jesus 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Antonio Carlos Magnanelli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Bruna Leal Lima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Carlos E.P.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Corbett</a:t>
            </a:r>
            <a:endParaRPr lang="pt-BR" altLang="pt-BR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Célio Xavier Costa dos Santos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Diego Perez Alonso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Edgar Marcelino de Souza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Eduardo Milton Ramos Sanchez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Erika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Manuli</a:t>
            </a:r>
            <a:endParaRPr lang="pt-BR" altLang="pt-BR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Francisco Assis Lima Costa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Francisco J. O. Rios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Hugo Pequeno Monteiro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Márcia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Dalastra</a:t>
            </a:r>
            <a:r>
              <a:rPr lang="pt-BR" altLang="pt-B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1600" dirty="0" err="1">
                <a:latin typeface="Arial" pitchFamily="34" charset="0"/>
                <a:cs typeface="Arial" pitchFamily="34" charset="0"/>
              </a:rPr>
              <a:t>Laurenti</a:t>
            </a:r>
            <a:endParaRPr lang="pt-BR" altLang="pt-BR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Márcia Dias T. Carvalho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latin typeface="Arial" pitchFamily="34" charset="0"/>
                <a:cs typeface="Arial" pitchFamily="34" charset="0"/>
              </a:rPr>
              <a:t>Marina de Assis Souza</a:t>
            </a: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Paulo Martins </a:t>
            </a:r>
            <a:r>
              <a:rPr lang="pt-BR" altLang="pt-BR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Ribolla</a:t>
            </a:r>
            <a:endParaRPr lang="pt-BR" altLang="pt-B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00"/>
              </a:spcBef>
              <a:buFontTx/>
              <a:buChar char="•"/>
            </a:pPr>
            <a:r>
              <a:rPr lang="pt-BR" altLang="pt-B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Selma M. Bezerra Jeronimo</a:t>
            </a:r>
            <a:endParaRPr lang="pt-BR" altLang="pt-BR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00"/>
              </a:spcBef>
              <a:buFontTx/>
              <a:buChar char="•"/>
            </a:pPr>
            <a:endParaRPr lang="pt-BR" altLang="pt-BR" sz="1600" dirty="0">
              <a:latin typeface="Times New Roman" pitchFamily="18" charset="0"/>
            </a:endParaRPr>
          </a:p>
        </p:txBody>
      </p:sp>
      <p:pic>
        <p:nvPicPr>
          <p:cNvPr id="49158" name="Picture 5" descr="http://www.google.com.br/url?source=imglanding&amp;ct=img&amp;q=http://scholarshipstimes.com/wp-content/uploads/2012/09/fapesp1.jpg&amp;sa=X&amp;ei=7XFcUKzuOsnm0QHwt4HACw&amp;ved=0CAsQ8wc&amp;usg=AFQjCNEBHJoLj7JCudvEh2XM7kQpFoHW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37" y="6150680"/>
            <a:ext cx="1698193" cy="3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">
            <a:extLst>
              <a:ext uri="{FF2B5EF4-FFF2-40B4-BE49-F238E27FC236}">
                <a16:creationId xmlns:a16="http://schemas.microsoft.com/office/drawing/2014/main" id="{49BC4E22-65DC-4E66-B7B9-7DF1FFD8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386" y="6044665"/>
            <a:ext cx="1671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LIM-38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 - FMUSP                                                                                       </a:t>
            </a: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CAF48800-756C-49CF-84D6-B58113F2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7" y="5791918"/>
            <a:ext cx="1864959" cy="8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pes e CNPq divulgam edital com incentivos para publicação de ...">
            <a:extLst>
              <a:ext uri="{FF2B5EF4-FFF2-40B4-BE49-F238E27FC236}">
                <a16:creationId xmlns:a16="http://schemas.microsoft.com/office/drawing/2014/main" id="{470C25E2-F53C-43BB-A975-815CAA02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24" y="5661249"/>
            <a:ext cx="246701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998761F-CAD3-478F-B343-DEED63609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1"/>
    </mc:Choice>
    <mc:Fallback xmlns="">
      <p:transition spd="slow" advTm="1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aixaDeTexto 3">
            <a:extLst>
              <a:ext uri="{FF2B5EF4-FFF2-40B4-BE49-F238E27FC236}">
                <a16:creationId xmlns:a16="http://schemas.microsoft.com/office/drawing/2014/main" id="{03640EB2-CBD2-4CFB-9F3D-D0C8BDC6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056" y="116632"/>
            <a:ext cx="3995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Agradecimentos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4289B4D-F0AD-40C1-9F08-ACBF6A5B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3" y="879718"/>
            <a:ext cx="3744416" cy="25492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  <a:defRPr/>
            </a:pP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Universidade de São Paulo</a:t>
            </a:r>
          </a:p>
          <a:p>
            <a:pPr marL="432000" indent="0">
              <a:spcBef>
                <a:spcPts val="600"/>
              </a:spcBef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Hiro Goto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Flaviane Alves Pinho (IMT)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Célia Maria V. Vendrame (IMT)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José Luiz Guerra (FMVZ)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Tereza C. Silva (FMVZ)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Samantha Miyashiro (FMVZ)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José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Angelo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Lauletta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Lindoso</a:t>
            </a:r>
            <a:endParaRPr lang="pt-BR" sz="1700" dirty="0">
              <a:latin typeface="Times New Roman" pitchFamily="18" charset="0"/>
              <a:cs typeface="Times New Roman" pitchFamily="18" charset="0"/>
            </a:endParaRP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Mirian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Nacagami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sotto</a:t>
            </a:r>
            <a:endParaRPr lang="pt-BR" sz="1700" dirty="0">
              <a:latin typeface="Times New Roman" pitchFamily="18" charset="0"/>
              <a:cs typeface="Times New Roman" pitchFamily="18" charset="0"/>
            </a:endParaRPr>
          </a:p>
          <a:p>
            <a:pPr marL="360000" indent="0">
              <a:buNone/>
              <a:defRPr/>
            </a:pPr>
            <a:endParaRPr lang="pt-BR" sz="1700" dirty="0">
              <a:latin typeface="Times New Roman" pitchFamily="18" charset="0"/>
              <a:cs typeface="Times New Roman" pitchFamily="18" charset="0"/>
            </a:endParaRPr>
          </a:p>
          <a:p>
            <a:pPr marL="432000" indent="0">
              <a:buNone/>
              <a:defRPr/>
            </a:pPr>
            <a:endParaRPr lang="pt-BR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2" name="AutoShape 2" descr="data:image/jpeg;base64,/9j/4AAQSkZJRgABAQAAAQABAAD/2wCEAAkGBxQHEhUUEhQWFhUXGBwVFxgWGBkWGhsWGxgXGBgYGBgaHCgiHhspHBgWITEhMTUtLi4uFx81ODMsNygtLisBCgoKDg0OGhAQGzckICQsLCwsLSwvLCw0NiwwLCwsLCwsLywvLC8sLCwsLywsLCwsLCwsLCwsLCwsLCwsLCwsLP/AABEIAM4A9AMBEQACEQEDEQH/xAAcAAEAAgMBAQEAAAAAAAAAAAAABQYDBAcBAgj/xABLEAABAwIDBAYFBgoIBwEAAAABAAIDBBEFBiESMUFRBxNhcYGRFCIyobEjM0JScpIVFjRDYmOCwdHxJERTc6KywvAXJlWTw9LhJf/EABoBAQACAwEAAAAAAAAAAAAAAAACAwEEBQb/xABDEQACAQIDBAYGBgkCBwAAAAAAAQIDBBEhMQUSQVETMmFxgZEiobHB0fAUFSMzQnIGNFJUYpKi4fFT0hYlNUNjgsL/2gAMAwEAAhEDEQA/AO4IAgCAIAgCAIAgCAIAgCAIAgCAIAgCAIAgCAIAgCAIAgCAIAgCAIAgCAIAgCAIAgCAIAgCAIAgCAIAgCAIAgCAIAgCAIAgCAIAgCAIAgCAIAgCAIAgCAIAgCAIAgCAIAgCAIAgCAE2QEHieb6HC7iWqiBG9ocHO+625W7R2ddVs6dNvwy82Rc4rVlfm6U6aTSmgqqk/qojbzOvuW/HYFdffTjD80kQ6VcMzXfm7F6z5jCSzkZZPfYhqtjs7ZsH9pc49y9+Y358EVOTMONw4nHHKHgmRt4mMBiMZtexsQRYm7r6Edi6ys9kysJTg1o82/Sx7vcV71TeO4LxBshAEAQBAEAQBAEAQBAEAQBAEAQBAEAQBAEAQBAYqioZStLpHNY0by4ho8ypRjKTwisWCpVvSPSh/V0rZayTds07C5o73nS3aLrrU9iXG7v1mqcecnh6tSt1FwzMJqcaxn2IoKJh4yHrpeywb6o8VLc2ZQ60pVH2eivXmMZvsB6PTiGtdXVVRzYHiKM33+o0bvEJ9cKn+r0Yw7cN5+bHR46sl8OyPh+G2MdLFcbi9oee+7r6rVq7VvKuUqj88PYZUIrgT8bBGLNAA5AWWg23myZ9LACAIAgCAIAgCAIAgCAIAgCAIAgCAIAgCAIAgCAhsfzTS5eH9Ima13Bg9Z54aMGq3LWwuLp/ZRxXPReehGUlHUrgx7E8yW9CphSxH89VD1iObIvfrcFdF2ljafrFTpJfsw08ZfAhvSlosDPB0dRVZD8QmlrZBqOscWRg/oxsNgFXLbVSC3bWKpx7M34tmejT62ZbqOjjoGhkTGsaNzWNDR5BcmpUnUlvTeL7cyaWBnUDIQBAEAQBAEAQBAEAQBAEAQBAEAQBAEAQBAEAQBAEBCZlzZS5ZbeolDSfZYPWe7uaPidFu2ez7i7lhRjjzfBeJGU1HUrQqMUzf80PwfSnUPdrUPbbgNzePI966O5s+y6/2s+S6iffx9hD05diJvAMj0mCHbDOtmvczTfKSF3O53eC0rratzcLdb3Y/sxyXl8SUYJFlXOJhAEAQBAEAQBAEAQBAEAQBAEAQBAEAQBAEAQBAeOcGak2HbogI6ox+lptX1MLe+Rn8VsRtK8nhGD8mY3kaMud8PiFzWQ+DwfcFfHZd5J4KlLyMb8eZgf0hYaz+tx+G0fgFZ9TX3+kzHSR5lJx7pT/AArL6PQyMp2H2qqfTTjsMtv5X1PIb127X9Huhp9Ncxc3whH3v58dCqVXF4IkcpMwfCHda+tiqKk6ummfrf8ARa4+r8e1at+9pVluKk4Q4RisvHDX2Eo7izxzLzT5hpKn2KmF3dIz+K4c7O4g8JQa8GW7y5m96QzZ2tpuza+1cWtzvyVO7LHDDMyVSq6RqTrepphLVy/Vp2bQ4fTNm2137l1YbEuej6SrhTjzk8PVmyvpFjgsz7ixbFK32KCGEaWM9RtG3PZjabd11GVvYU9azl+WPvbRnGT4GQ0eK1G+ppYhyZC+Qjxc8X8lDpLCKwUJPtckv/ljCfMDL9dJfrMUk7oqeGO3iQ4o7u1WG7brxlJ+xxQ3Zcx+K1QQb4nV+AhH/jWfp9H93h/V/uG6+ZjOUqn/AKpV+UX/AKp9Po/u8P6v9w3XzMIyzicI9TF3E/rKaJw+N1c76wk1vW3lOSMbsuZ9bGM0W51HUgcw+Fx8ri/8VHHZlTVTh5SXuY9NHwM6z0H5bh1REOL4i2oZ4lmoG5ZezKVT9Xrxl2P0X6xvtaomsHzZR40bQVEbnfVJ2X/cdYrTuNn3NvnUg0ueq81kSU4vQmlpkggCAIAgCAIAgCAIDWr6+LDWF80jI2ji9waPerKVKdWW7Ti2+zMw2lqUmq6TG1bzHh1NNWPGm01pbHftcRf3Adq7UNhypxU7uoqa5PN+RX0uPVWJjGH47jZBlqIKJnKEbb+7W/x4qXTbJt+pCVR/xPBer4DCo+w8HRRFVm9XWVVQb3s59hfnY3N/FP8AiGpTyoUow7l/gdEnqzfh6KsMiA+QLrcXSPN+/VVS/SG/ePp+pGeiiRWbcMwbKjAXUjJJn6RQtu57yTYaX0bfj5X3LYsK+07yTSqtRWsnovHmRkoR4Efl3oz/AAxKKqvijgZvZSwN2AG8OtI1v7zxI3LYutu/R6fQWsnJ8ZyeL8Mfn2mI0sXjLyL6Mm4eBb0Km/7TL+drrg/WV5/qy/mfxLdyPIwyZDw6TfRw+Ddn4KcNrXsdKsvF4+0x0ceRqVHRphk/9VaPsue34OV0Nu38P+5j34Mx0UeRGz9EFA8O2DPHtb9iThys5p0/gthfpHe5b268OaMdDE16DorOBuc+hrpoXluzdzGP0vex0GlwFbV/SH6RFRuaMZLHHVr4mFSw0ZJtpMbofZno6kfrWPicfuaBajqbLqawnDuaa9eZLCaMn4zV9F+UYZI4c6aRsv8AhNisfQbSp91cJfmTj680N6S1R9UfSRRSkNldJTP+rURujtu46t9/ApU2Jdpb0EprnFp/39QVSPEs9FXxV7Q6KRkjTqCxwcPcVy6lKdN7s00+1YE08TYUDIQBAEBBY5lCjx3WaBhdwe31Hjuc3VbtttG5tsqc3hy1XkyLgnqVuXBsUysdqim9MgH5ioPygHJknH/ehXSjc2F4sLiHRy/ahp4r4EN2UdMyZyvnmnx9xiO1BUDR0Ew2X3/Rvv8Aj2LUvdk1rZb/AFoPSUc1/YlGopZFoXLJhAEAQBAEB452yLnQDUlAc/xfPkuKSmmwiLr5AbPndpFHrY79Hd+7kHL0FDZFOjDpr+W7HhFdZ/D5xwKnUbeET6w3o2FU8T4pO6sl37JJbE3sDRvHkOxRrbccIdFZwVOPPVvx+X2hU+Msy80tKyjaGRsaxo3NaA0DwC4c5ynLek8X2luGBmUQEBUs45v/AAU5tLSs6+tl0ZGNzL/TkPAWubdnAarq7P2b0ydas92lHV8+xdvzqQnPDJanzlDJYwlxqap/pFa/V0rtQy/0YxwA5+Vhos3+1HXj0NGO5SWkVx7XzfzmYjDDN6lvXJLAgCAIAgCAIAgMVRTMqhaRjXjk4Bw8ipQnKDxi8O4FYrujuhqHbcbHU8nB9O90RHgDs+5dOltq7it2b348pJS9ufrIOnExDDMUwbWCpZVsH5upb1cluQmZvPaQpdPYV/vKbpvnF4r+V+5mMJLR4mekzvHE5sddFJRSuNgJdYnHkydvqnxsoT2XOUXO3kqkVy18YvP2md/nkWlrg8XBuDuI1XLawJnqAIAgK3m/JsGaGgvHVzN1jmZo9pG69t4vrbysujYbTq2cvRzi9YvRkJQUiAy7mqfAqgUGK22jpT1O5so3AOP1jz5mx4E793s+lcUfpdlp+KHGPd2fK7Ixm092R0NefLQgCAIDwnZ3oDmldWS9JM76eneY8PiNppW75zfVjDu2f5neAvS06VPZVKNaqt6tLqxf4e19pS25vBaF/wAHwmHBYmxQMDGN4DieJJ4k81wLi4qXFR1KrxbLUklgjdVJkIAgKrnTNJwrZpqVvW1s2kcY12AfzsnJo39tuQK6mz9nqunWrPdpR1fPsXaQnPDJamfJuVm5fYXyHrKqX1p5nalzzvAJ3NHAKvaF87mW7FbtOOUY8l8XxEI4d5Y1zyYQBAEAQBAEAQBAEAQBAYqqmZWNLJGNew6FrgHAjtBU4TlCSlB4NcUGsSrTZUlwc7eGTdVbU08pc+nd3C+1Gd2o07F0lfwr+jdx3v4o4KXwl4+ZDca6pmwnOLZJBT1jDS1PBshGxJ2wybnDs3qFfZslDpaD34c1qvzLh7Ap8HkWhc0mEAQENmvLkOaKd0Mw7WOHtMfwc0/EcQtyxvqtnVVSm+9cGuTIyipLBkB0c45LeTD6w/0ql0uTcyRfReCd+hbryLeN1v7Xtafo3dD7up6pcV89pGnJ9V6ovC4hYEAQFH6VcVkihio6c2nrH9SNbER/TPvA8Su3sS3hKpK4qr0Ka3n38F7yuo3hguJZ8vYNHgFPHBELNYLX4l29zj2k6rmXVzO5qyq1Hm/nDwJxSSwRIrXMhAEBBZyzKzK9OZXDaefVijG98h3NFuHEre2fYzvKqhHJayfJcyM5bqxI7IeXH0AdVVZ262o9aRx+g07om8gNL93Yr9p3sarVChlShouf8T7WRhHDN6luXKLAgCAIAgCApmZukSDBnGOMGaQaOANmtPIutqewLVq3UKbw1Zp172FJ4asq7elma+tPHbltOv5rX+nvkan1m/2S35Xz7T48RGbxSncxxuHfZdax7tCtqlcwqZaM3KF5Tq5aPkWxbBthAEAQBAEBH43gsGOxGKojD2nnvB5tdvB7Qr7a5q281UpPB/OvMw4prBlNdiVT0fuDaovqaA2DJ7Xkh1sGyge03d62/wCC7PQUNpreo4Qq8Y8JdseT7P8AJXi4a6F9pKllYxskbg5jwHNc03BB1BC4M4ShJxksGsmi0yqICA590mRnBZqTEo9DDIIpv0oXm2vdqP2l39jNXFOrZS/EsY/mXz6iqpk1I6A1weARuOo7lwMMC09QBAc+x13X5hoWO9llO+RvD13dYD36NGi9BbLd2PWktXNJ9yw+JVL7xHQV58tCAIDx7gwEk2A1JO4DiSiWIOb5aYc84g+vkF6WmcY6Rp3Of9KS3Hgb/Z5L0d4/q60VrH7yec+7hH57eZTH05b3BaHSV5wuCAIAgCAICn9JuPuwWmDYzaSYlgPJoHrkduoHita6qunDLVmne1nSp5as4guOcALAPWu2TcaEagjmshPA73kHHDj1I17zeRhMb+0jcfEEHzXbt6nSQT4no7Wt0tNSevEsauNgIAgCAIAgPieFtQ0teA5rgQ4EXBB0II5KUZOLUovBoHNyH9GdQLbTsMndre59GkJ4H6h0/mPW9F6O1qLeleK/nXxXzlpT92+w6U1wcLjUHUELzZceoCsdJsAqMLqweEe14tIcPgulsee5fUn/ABYeeRCp1Wb+TpjUUFI52pNPESeZ6ttyte/io3VWK0Upe1mY9VEwtUkEBz/pRhdhclJiTGFxpZNmW2/qX6H3kj9td/YslWjVspPDpFl+ZfPqKqmWEuReqOqZXRtkjcHMe0Oa4bi0i4K4dSnKnJwmsGsmWp4mZQAQFG6W8VfTUrKaH56reIGj9A+2fe1v7S7ewreM67rVOrTW8+/gvf4FVV5YLiWfLmDswCmip490bbE83b3OPaSSfFcy7uZXNaVWerf+F4FkVgsCSWuZCAIAgCAIDlfTU07dMeGzIPG7P/i51/8Ah8fccraf4fH3HNFzjkhAEB13oYYRTzHgZQB4NF/iF1bHqPvO1s1fZvvOhLdOiEAQBAEAQBAauJ0EeKRPhlbtMe0tcOz+PHwVtGtOjUVSDwazRhrFYFW6OqmSkE+Hzm8lI4NY473wO1jd4DTyXT2tCE3C6prKosWuUlqveQpvD0XwLmuOWFR6Va0UmGTj6UgELRzc9wFtey/kutsOl0l9T5L0n4LErqPCLLBgdH+DqaCL+ziZH91oH7lz7ir0tadTm2/N4k0sFgbypMhAYaylZWsdHI0OY9pa5p3EEWIU6c5U5KcXg1mg1icxw2tl6L5hTVO1Jh8jj1E1r9USblr7DmSSPEcQvS1qdPbFN1qWVZL0o/tdq+ex8GUJum8HodPpallYxr43Nexwu1zSCCDuIIXmZwlCTjJYNaovMqiDn+IMbi2YYGOFxS0xmHLbc617ftNPgF3qTdHZE5L8c1HwSxKnnUXYdAXBLQgCAIAgCAICv53y/wDjFTGNthI07cZO7aAOhPIgkKmvS6SGBRc0elpuPHgcFqqZ9I4skaWuabEEWIK4souLwZ52UHF4SMSiRNnDqCTE5GxxNLnuNgB8TyHapwg5vBE6dOVSW7E/QOV8GGA00cI1IF3Hm86uP7u4BdulTVOKij0dGkqUFFEqrC0IAgCAIAgCAICp4rH6Hi9HKPz0MsDrfobMjSR97zXVoy39n1YP8MoyXjjF+4g+ui2LlEzm+PSjN+LwUrPWhoj185+iZNNht+YNhbtdyXoraLsdnzry61X0Y93F/PZzKZelNLkdIXnS4IAgCA1sRoI8TjdFMxr2O0LXC4/n2qylVnSmp03g1xRhpPU527Ktdkl5kwt/X051dSynUdrDoL9uh57S9D9YWm0IqF6t2fCaXt+cO4q3JQ6pYMv9INLiruqkJpqgaOhn9Q35NcdD8exaF1se4ox6SHpw4Sjn/glGonkamC2/Dtd9b0eK3dpf/Sp3H/S6P55Bddl4XGLAgCAIAgCAIAgInG8uU2Oj5eIONrBw9V4HY4a27NyrnShPrIqqUIVOsitjoso9q+3Nb6u0347N1R9Cp4mt9X0sccy0YLgNPgjdmCNrb73b3HvcdStiFOMFhFG1TpQprCKwJJTLAgCAIAgCAIAgCAp2Nz+k4xQxN3xRzTv7GuaGN9669vDd2dWqP8TjFeDxZW36aR50h5v/AAEwQU/r1k1mxMGpbtabbh525nsBWdlbN+kydWrlSjnJ+5e//AnPDJamx0eZV/Fens87VRKesnfe936+rfiBc68SSeKr2ttD6ZWxisIRyiuz+5mnDdRalyyYQBAEAQBARWO5cpswN2amFsnAE6OHc4ahbVte17Z40ZtfPLQjKKlqcqq8AmyXi8LKGYNFREWRmo9duhuYSbXA9WOxGuoXqYXtO/2dN3Mcdxpvdyf5uWObx4FO64zyLt+NlZhJtXYfIRxlpD1zO8s9poXE+r7Wtnb1l+Wfovz0ZZvyWqJHDs9UGIGzaljXfVlvE7yfZUVtk3lLN021zWa9WJlVIviWJjg8XBBHMarnNYakz1AEAQBAEAQBAEAQBAEAQBAEAQBAaGOYvFgUL5p3BrGjxJ4NaOLjyV9tbVLmoqdJYt/OfYYbSWLORZazNNWTTz08XX19XYNaLmKmgGjesfuvuNv0dbE2XrbywpU6cKVWW5Sp6vjOXHBe/wBqzKIybeK1ZfcmZKGCudU1L+vrJNXyu3NvvbHyHbp3AaLg7R2m7hKlSW5TjpFe1lkIYZvUt65JYEAQBAEAQBAEBVOkfAH41TB8H5TTuE8JG/abqW+I94C6uyLuNCvu1OpNbsu58fAhUjistSRyhmBmZaZkzNHezI3i2QaOaR7x2ELWv7OVpXdKXg+a4MzGW8sTPimXqXF/n6eKQ8C5jS4X32da4UKN5cUPuptdzZlxT1K5L0bQQm9JUVVKeUMztnffVpvp2LoR23VllXhGp+aKx80Q6NcMjx2DYxh/zFdFOOAqIrG3IuZv79FlXOzan3lFxf8ABL3MYTWjPluYMWoPyjDmyji6mlHuY4krLs9nVPuq+72Tj71kN6a1QHSbT0+lVT1VMR/aREjTkW3T6irTzozjPul8R0q4olsPz1h+I6R1cV+TiYz4B4F1qVdk3tLr0n4Z+zEyqkXxJymrI6rWN7H/AGXB3wK0ZwlB4SWHeTM6iAgCAIAgCAIAgPmSQRC7iAOZNkSxyQIPE850OF362qiBH0Wu23fdbcreo7Mu63UpvywXmyLnFasqWJdL8O31VJTzTynRoI2ATw01cfJdaj+jdbd3601CPF44/wBvWVustEfbMmVOcnNmxeQsYNWUsPqht+L3XPrcDx038Fj60oWCdOxWL4zlx7ly+cBuOWci94ThMODsEdPEyNg4NFr9pO8ntK4Ve4q15b9WTb7S1JLQ3VSZCAIAgCAIAgCAIAgKLjeDT5aqH12Hs6xsmtVTDTbt+cj5PFybcdV27e5pXdFWt1Ld3epPl2S7PYVtOL3olny/j8GYI+sgeHcHNOj2O4te3eCubdWlW2nuVFhyfBrmnxJRkpaEmtYkEAQHhG1oUBG1uXaWv+dpoX/ajaf3LYpXdel1JtdzZhxT1IGo6MMNlJc2AxuPGOSRvkNqw8lvx27fJJOeKXNJ+7H1kOijyMf/AA9FP8xXVsXYJdtoHIB3gpfXG8vtaMJf+uGfPIdHyYkyriMfzWLyW/WQRvPnxWI39lm52y8JSXxG7LmYhguNQiwxGF55vgaD7gpu52XJ49BJd0hhPmY+ozA1oHWUBPO0lz/gAUt7Y2OOFTu9H4mPtOw9/wCYL/1DvvJ/BQ/5R/5P6TP2nYYjTZheT8rQt8HW/wAhKujU2Klg4Tfl8TGFTsMceB4/UE9ZiEEY4dXG13xiBCk7rY8ElGhKXe8PY2Y3anM+Zcj18ovU4zKG7zsDYH3tsW4JHatpF4UbVY8MXj6sPeNyXGRV6zCMIp37L6mrxCYknYhcZC43tvaLXv2rqQudpSjvRpxoxXGSww8/gQahzxJfCsjzV1uqpocNi5n+kVTh9t99i/ZqFp19q0qf3lR1pfyw8lr7ySg3osC+5bypTZdHyLLyH25XnbkceZcfgLBcK72hXun9o8lpFZJdyLYwUdCcWkSCAIAgCAIAgCAIAgCAIAgKpmDJTK+T0ilkdSVO/rYdA8/rWbni/wDsrqWu1JU4dFWiqkOUuH5XwIShjmsmR7cy4hl/SvpDNGNPSKT1rjm6Im47dw5LYdlZXOdtV3ZP8M8vKWhHektUS+E57oMVsGVLA46bMh6t1+VnW1WpX2TeUM5U3hzWa9RJVIviWKOQSi7SCOYNx5hc5rDJkz6QBAEAQBAEBq1WJQ0YJkljYBv2ntb8SrKdKpUeEIt9yxMNpFfrukbDaK96pjrcIw5/+ULoUti31TSm135e0i6kVxIo9JfpxtRUNVUcnbGww6X0Ov7ls/UnR53FaMOzHF+RHpMdEeCTHcaGjaahaeJPWyb+G8buGm5Z3dkW7zcqr/lXuY+0fYZIejZtYQ6vq6irO/Yc8sjvv9ga+8KL25KmsLanGn2pYvzfwHRY6vEtuE4LT4M3Zp4Y4hx2GgE953nxXKr3Vau8asnLvZYopaG+qDIQBAEAQBAEAQBAEAQBAEAQBAEAQEXiuXKXGPn6eOTtLRtfeGq2aF5cUH9lNrufuMOKepXJei+jYSYHT07jfWGZwtc3438l0lt66eCqqM/zRRDoo8DG7I1ZCbw4vUtHKRok/wBQ+Cx9aW0lhUtovubj8RuPgz4ZlrGIjcYs0/ap2FWSvtmSWDtsO6TMbs+ZlOCY063/AOnEO6nZ/BV/Stl/u7/nZndnzMcuWsYlIvizR9mnYPgrI32zIr9Wb75Mxuz5nrsl185+Uxia3JkTWe8OUFtO0j1bWOPbJv1YGdyX7R5/wyZUX9Irq2YH2mmWzSdOFlJbdlBLo6MI4cVEx0XNmxSdFeGU+pgc883yPPuBAVc/0gv5aTw7kvgZ6KJPYblijwv5mmiZ2hgJ+8dbrQrX1zW+8m34klFLREuBZapIIAgCAIAgCAIAgCAIAgCAIAgCAIAgCAIAgCAIAgCAIAgCAIAgCAIAgCAIAgCAIAgCAIAgCAIAgCAIAgKp0g5zblGKPZj66omd1cMQNi4/WPYCQO0uA7UBXKfCMxYmOufXQ0rjqIGxMeG9jiWnXxKAt2TX15jkbiTYusa/ZY+L2ZI9lp27X0NyRuG7cgLAgCAIDjlD0oSy40WF18PkkNLGdkBvWjZG3t2uTtHnazggOxoAgCA5z0tY/W4TLQQ0MwidUymIksY8XJja2+202ALydEBF4hj2MZFlgfiE0NVTTSNhcWMbG5jnXOmyxvAE8b24IDrSAIDXxCQwxSOboWscQe0NJCA5Bk2ozBmymbUxYhC1rnObZ8MV7tNjuisgOq5dhqKenjbWSNlnAO29gDWu9Y2IAAA0twQEkgCA5rjGO4jmLEKihw2WKmbTNaZJZGh7nOdY2a0tItw/mgLTkz09kcjMS6t0jX2ZJEAA+PZBDiBuN7i1hu8UBYUAQBAEAQBAEAQBAEByrPr20OYMMmqLiDYLGuPsia7wL37XRny5IDqqAIAgCAqXSlmI5aw6WRhtK/5KLntv0uO5u0fBAchqo3HB46FuGV7Z43CYTdUQOu+k6+/ZsSPAIDsnRtmIZnw+GYm8gb1cv940AOPjo79pAWdAEByPp1bI+owkQuDJTUERuIuGv24dlxFjcA2KA3Y+jyuxyaF+LVzZo4XbbYombILhqC47LR2HQ6ckB09AEBqYt8xL/dv/AMpQHEOjDBMXrqBj6KvjghL3gRuYHEEO9Y3LDvOqA7ZgcE1NTxsqZBLM1tpHgWDncwLBAbyAICg51yE7Ep/TsPnNPXNFiQbMksBZslhvsAL6iwFwgNro0zXNmFk0VXGGVVK/qpbCwcdbOA4HQ9nEb0BdEAQBAEAQBAEAQBAEBC5tyxBmynMFQ0lt9prho5jxcBzTz1PegKXBkfGMOHVQYx8kNG9ZEHPDeVztcO3yQFtyZl2TL8cgnqpKqWV+2+R4trYANaLmwsEBYUAQFTzTlA5jrKSaSUej0xLzDsk7ch3OJvbSzeHA80BbEBU8oZQdlipq3xyg09Q/rWw7Nurf9Ih19RrbuA5IC2IAgKfnnJ78zz0MrZWsFLL1rg4Elw2o3WFt3se9AXBAEAQGGth9IjewaFzXNv3ghAcqwTo7xjAYhDTYpHHGCSGiIHUm51c0negOjZYo6ihp2sq5hPMC7akDQ0EFxLdABuFh4ICVQBAULGsp4jFVTVGHV4ibOQ58MrA5oeGtZtNNjwaOHmgJPIeUTlhszpZjPUVD+tmlI2QTwDW33C58+G5AWpAEAQBAEAQBAEAQBAEAQBAEAQBAEAQBAEAQBAEAQBAEAQBAEAQBAEAQBAEAQBAEAQBAEAQBAEAQBAEAQBAEAQBAEAQBAEAQBAEAQBAEAQBAEAQBAf/Z">
            <a:extLst>
              <a:ext uri="{FF2B5EF4-FFF2-40B4-BE49-F238E27FC236}">
                <a16:creationId xmlns:a16="http://schemas.microsoft.com/office/drawing/2014/main" id="{0EDD57D3-D45B-4EE1-B2FB-07EDB3F4F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70663" name="AutoShape 4" descr="data:image/jpeg;base64,/9j/4AAQSkZJRgABAQAAAQABAAD/2wCEAAkGBxQHEhUUEhQWFhUXGBwVFxgWGBkWGhsWGxgXGBgYGBgaHCgiHhspHBgWITEhMTUtLi4uFx81ODMsNygtLisBCgoKDg0OGhAQGzckICQsLCwsLSwvLCw0NiwwLCwsLCwsLywvLC8sLCwsLywsLCwsLCwsLCwsLCwsLCwsLCwsLP/AABEIAM4A9AMBEQACEQEDEQH/xAAcAAEAAgMBAQEAAAAAAAAAAAAABQYDBAcBAgj/xABLEAABAwIDBAYFBgoIBwEAAAABAAIDBBEFBiESMUFRBxNhcYGRFCIyobEjM0JScpIVFjRDYmOCwdHxJERTc6KywvAXJlWTw9LhJf/EABoBAQACAwEAAAAAAAAAAAAAAAACAwEEBQb/xABDEQACAQIDBAYGBgkCBwAAAAAAAQIDBBEhMQUSQVETMmFxgZEiobHB0fAUFSMzQnIGNFJUYpKi4fFT0hYlNUNjgsL/2gAMAwEAAhEDEQA/AO4IAgCAIAgCAIAgCAIAgCAIAgCAIAgCAIAgCAIAgCAIAgCAIAgCAIAgCAIAgCAIAgCAIAgCAIAgCAIAgCAIAgCAIAgCAIAgCAIAgCAIAgCAIAgCAIAgCAIAgCAIAgCAIAgCAIAgCAE2QEHieb6HC7iWqiBG9ocHO+625W7R2ddVs6dNvwy82Rc4rVlfm6U6aTSmgqqk/qojbzOvuW/HYFdffTjD80kQ6VcMzXfm7F6z5jCSzkZZPfYhqtjs7ZsH9pc49y9+Y358EVOTMONw4nHHKHgmRt4mMBiMZtexsQRYm7r6Edi6ys9kysJTg1o82/Sx7vcV71TeO4LxBshAEAQBAEAQBAEAQBAEAQBAEAQBAEAQBAEAQBAYqioZStLpHNY0by4ho8ypRjKTwisWCpVvSPSh/V0rZayTds07C5o73nS3aLrrU9iXG7v1mqcecnh6tSt1FwzMJqcaxn2IoKJh4yHrpeywb6o8VLc2ZQ60pVH2eivXmMZvsB6PTiGtdXVVRzYHiKM33+o0bvEJ9cKn+r0Yw7cN5+bHR46sl8OyPh+G2MdLFcbi9oee+7r6rVq7VvKuUqj88PYZUIrgT8bBGLNAA5AWWg23myZ9LACAIAgCAIAgCAIAgCAIAgCAIAgCAIAgCAIAgCAhsfzTS5eH9Ima13Bg9Z54aMGq3LWwuLp/ZRxXPReehGUlHUrgx7E8yW9CphSxH89VD1iObIvfrcFdF2ljafrFTpJfsw08ZfAhvSlosDPB0dRVZD8QmlrZBqOscWRg/oxsNgFXLbVSC3bWKpx7M34tmejT62ZbqOjjoGhkTGsaNzWNDR5BcmpUnUlvTeL7cyaWBnUDIQBAEAQBAEAQBAEAQBAEAQBAEAQBAEAQBAEAQBAEBCZlzZS5ZbeolDSfZYPWe7uaPidFu2ez7i7lhRjjzfBeJGU1HUrQqMUzf80PwfSnUPdrUPbbgNzePI966O5s+y6/2s+S6iffx9hD05diJvAMj0mCHbDOtmvczTfKSF3O53eC0rratzcLdb3Y/sxyXl8SUYJFlXOJhAEAQBAEAQBAEAQBAEAQBAEAQBAEAQBAEAQBAeOcGak2HbogI6ox+lptX1MLe+Rn8VsRtK8nhGD8mY3kaMud8PiFzWQ+DwfcFfHZd5J4KlLyMb8eZgf0hYaz+tx+G0fgFZ9TX3+kzHSR5lJx7pT/AArL6PQyMp2H2qqfTTjsMtv5X1PIb127X9Huhp9Ncxc3whH3v58dCqVXF4IkcpMwfCHda+tiqKk6ummfrf8ARa4+r8e1at+9pVluKk4Q4RisvHDX2Eo7izxzLzT5hpKn2KmF3dIz+K4c7O4g8JQa8GW7y5m96QzZ2tpuza+1cWtzvyVO7LHDDMyVSq6RqTrepphLVy/Vp2bQ4fTNm2137l1YbEuej6SrhTjzk8PVmyvpFjgsz7ixbFK32KCGEaWM9RtG3PZjabd11GVvYU9azl+WPvbRnGT4GQ0eK1G+ppYhyZC+Qjxc8X8lDpLCKwUJPtckv/ljCfMDL9dJfrMUk7oqeGO3iQ4o7u1WG7brxlJ+xxQ3Zcx+K1QQb4nV+AhH/jWfp9H93h/V/uG6+ZjOUqn/AKpV+UX/AKp9Po/u8P6v9w3XzMIyzicI9TF3E/rKaJw+N1c76wk1vW3lOSMbsuZ9bGM0W51HUgcw+Fx8ri/8VHHZlTVTh5SXuY9NHwM6z0H5bh1REOL4i2oZ4lmoG5ZezKVT9Xrxl2P0X6xvtaomsHzZR40bQVEbnfVJ2X/cdYrTuNn3NvnUg0ueq81kSU4vQmlpkggCAIAgCAIAgCAIDWr6+LDWF80jI2ji9waPerKVKdWW7Ti2+zMw2lqUmq6TG1bzHh1NNWPGm01pbHftcRf3Adq7UNhypxU7uoqa5PN+RX0uPVWJjGH47jZBlqIKJnKEbb+7W/x4qXTbJt+pCVR/xPBer4DCo+w8HRRFVm9XWVVQb3s59hfnY3N/FP8AiGpTyoUow7l/gdEnqzfh6KsMiA+QLrcXSPN+/VVS/SG/ePp+pGeiiRWbcMwbKjAXUjJJn6RQtu57yTYaX0bfj5X3LYsK+07yTSqtRWsnovHmRkoR4Efl3oz/AAxKKqvijgZvZSwN2AG8OtI1v7zxI3LYutu/R6fQWsnJ8ZyeL8Mfn2mI0sXjLyL6Mm4eBb0Km/7TL+drrg/WV5/qy/mfxLdyPIwyZDw6TfRw+Ddn4KcNrXsdKsvF4+0x0ceRqVHRphk/9VaPsue34OV0Nu38P+5j34Mx0UeRGz9EFA8O2DPHtb9iThys5p0/gthfpHe5b268OaMdDE16DorOBuc+hrpoXluzdzGP0vex0GlwFbV/SH6RFRuaMZLHHVr4mFSw0ZJtpMbofZno6kfrWPicfuaBajqbLqawnDuaa9eZLCaMn4zV9F+UYZI4c6aRsv8AhNisfQbSp91cJfmTj680N6S1R9UfSRRSkNldJTP+rURujtu46t9/ApU2Jdpb0EprnFp/39QVSPEs9FXxV7Q6KRkjTqCxwcPcVy6lKdN7s00+1YE08TYUDIQBAEBBY5lCjx3WaBhdwe31Hjuc3VbtttG5tsqc3hy1XkyLgnqVuXBsUysdqim9MgH5ioPygHJknH/ehXSjc2F4sLiHRy/ahp4r4EN2UdMyZyvnmnx9xiO1BUDR0Ew2X3/Rvv8Aj2LUvdk1rZb/AFoPSUc1/YlGopZFoXLJhAEAQBAEB452yLnQDUlAc/xfPkuKSmmwiLr5AbPndpFHrY79Hd+7kHL0FDZFOjDpr+W7HhFdZ/D5xwKnUbeET6w3o2FU8T4pO6sl37JJbE3sDRvHkOxRrbccIdFZwVOPPVvx+X2hU+Msy80tKyjaGRsaxo3NaA0DwC4c5ynLek8X2luGBmUQEBUs45v/AAU5tLSs6+tl0ZGNzL/TkPAWubdnAarq7P2b0ydas92lHV8+xdvzqQnPDJanzlDJYwlxqap/pFa/V0rtQy/0YxwA5+Vhos3+1HXj0NGO5SWkVx7XzfzmYjDDN6lvXJLAgCAIAgCAIAgMVRTMqhaRjXjk4Bw8ipQnKDxi8O4FYrujuhqHbcbHU8nB9O90RHgDs+5dOltq7it2b348pJS9ufrIOnExDDMUwbWCpZVsH5upb1cluQmZvPaQpdPYV/vKbpvnF4r+V+5mMJLR4mekzvHE5sddFJRSuNgJdYnHkydvqnxsoT2XOUXO3kqkVy18YvP2md/nkWlrg8XBuDuI1XLawJnqAIAgK3m/JsGaGgvHVzN1jmZo9pG69t4vrbysujYbTq2cvRzi9YvRkJQUiAy7mqfAqgUGK22jpT1O5so3AOP1jz5mx4E793s+lcUfpdlp+KHGPd2fK7Ixm092R0NefLQgCAIDwnZ3oDmldWS9JM76eneY8PiNppW75zfVjDu2f5neAvS06VPZVKNaqt6tLqxf4e19pS25vBaF/wAHwmHBYmxQMDGN4DieJJ4k81wLi4qXFR1KrxbLUklgjdVJkIAgKrnTNJwrZpqVvW1s2kcY12AfzsnJo39tuQK6mz9nqunWrPdpR1fPsXaQnPDJamfJuVm5fYXyHrKqX1p5nalzzvAJ3NHAKvaF87mW7FbtOOUY8l8XxEI4d5Y1zyYQBAEAQBAEAQBAEAQBAYqqmZWNLJGNew6FrgHAjtBU4TlCSlB4NcUGsSrTZUlwc7eGTdVbU08pc+nd3C+1Gd2o07F0lfwr+jdx3v4o4KXwl4+ZDca6pmwnOLZJBT1jDS1PBshGxJ2wybnDs3qFfZslDpaD34c1qvzLh7Ap8HkWhc0mEAQENmvLkOaKd0Mw7WOHtMfwc0/EcQtyxvqtnVVSm+9cGuTIyipLBkB0c45LeTD6w/0ql0uTcyRfReCd+hbryLeN1v7Xtafo3dD7up6pcV89pGnJ9V6ovC4hYEAQFH6VcVkihio6c2nrH9SNbER/TPvA8Su3sS3hKpK4qr0Ka3n38F7yuo3hguJZ8vYNHgFPHBELNYLX4l29zj2k6rmXVzO5qyq1Hm/nDwJxSSwRIrXMhAEBBZyzKzK9OZXDaefVijG98h3NFuHEre2fYzvKqhHJayfJcyM5bqxI7IeXH0AdVVZ262o9aRx+g07om8gNL93Yr9p3sarVChlShouf8T7WRhHDN6luXKLAgCAIAgCApmZukSDBnGOMGaQaOANmtPIutqewLVq3UKbw1Zp172FJ4asq7elma+tPHbltOv5rX+nvkan1m/2S35Xz7T48RGbxSncxxuHfZdax7tCtqlcwqZaM3KF5Tq5aPkWxbBthAEAQBAEBH43gsGOxGKojD2nnvB5tdvB7Qr7a5q281UpPB/OvMw4prBlNdiVT0fuDaovqaA2DJ7Xkh1sGyge03d62/wCC7PQUNpreo4Qq8Y8JdseT7P8AJXi4a6F9pKllYxskbg5jwHNc03BB1BC4M4ShJxksGsmi0yqICA590mRnBZqTEo9DDIIpv0oXm2vdqP2l39jNXFOrZS/EsY/mXz6iqpk1I6A1weARuOo7lwMMC09QBAc+x13X5hoWO9llO+RvD13dYD36NGi9BbLd2PWktXNJ9yw+JVL7xHQV58tCAIDx7gwEk2A1JO4DiSiWIOb5aYc84g+vkF6WmcY6Rp3Of9KS3Hgb/Z5L0d4/q60VrH7yec+7hH57eZTH05b3BaHSV5wuCAIAgCAICn9JuPuwWmDYzaSYlgPJoHrkduoHita6qunDLVmne1nSp5as4guOcALAPWu2TcaEagjmshPA73kHHDj1I17zeRhMb+0jcfEEHzXbt6nSQT4no7Wt0tNSevEsauNgIAgCAIAgPieFtQ0teA5rgQ4EXBB0II5KUZOLUovBoHNyH9GdQLbTsMndre59GkJ4H6h0/mPW9F6O1qLeleK/nXxXzlpT92+w6U1wcLjUHUELzZceoCsdJsAqMLqweEe14tIcPgulsee5fUn/ABYeeRCp1Wb+TpjUUFI52pNPESeZ6ttyte/io3VWK0Upe1mY9VEwtUkEBz/pRhdhclJiTGFxpZNmW2/qX6H3kj9td/YslWjVspPDpFl+ZfPqKqmWEuReqOqZXRtkjcHMe0Oa4bi0i4K4dSnKnJwmsGsmWp4mZQAQFG6W8VfTUrKaH56reIGj9A+2fe1v7S7ewreM67rVOrTW8+/gvf4FVV5YLiWfLmDswCmip490bbE83b3OPaSSfFcy7uZXNaVWerf+F4FkVgsCSWuZCAIAgCAIDlfTU07dMeGzIPG7P/i51/8Ah8fccraf4fH3HNFzjkhAEB13oYYRTzHgZQB4NF/iF1bHqPvO1s1fZvvOhLdOiEAQBAEAQBAauJ0EeKRPhlbtMe0tcOz+PHwVtGtOjUVSDwazRhrFYFW6OqmSkE+Hzm8lI4NY473wO1jd4DTyXT2tCE3C6prKosWuUlqveQpvD0XwLmuOWFR6Va0UmGTj6UgELRzc9wFtey/kutsOl0l9T5L0n4LErqPCLLBgdH+DqaCL+ziZH91oH7lz7ir0tadTm2/N4k0sFgbypMhAYaylZWsdHI0OY9pa5p3EEWIU6c5U5KcXg1mg1icxw2tl6L5hTVO1Jh8jj1E1r9USblr7DmSSPEcQvS1qdPbFN1qWVZL0o/tdq+ex8GUJum8HodPpallYxr43Nexwu1zSCCDuIIXmZwlCTjJYNaovMqiDn+IMbi2YYGOFxS0xmHLbc617ftNPgF3qTdHZE5L8c1HwSxKnnUXYdAXBLQgCAIAgCAICv53y/wDjFTGNthI07cZO7aAOhPIgkKmvS6SGBRc0elpuPHgcFqqZ9I4skaWuabEEWIK4souLwZ52UHF4SMSiRNnDqCTE5GxxNLnuNgB8TyHapwg5vBE6dOVSW7E/QOV8GGA00cI1IF3Hm86uP7u4BdulTVOKij0dGkqUFFEqrC0IAgCAIAgCAICp4rH6Hi9HKPz0MsDrfobMjSR97zXVoy39n1YP8MoyXjjF+4g+ui2LlEzm+PSjN+LwUrPWhoj185+iZNNht+YNhbtdyXoraLsdnzry61X0Y93F/PZzKZelNLkdIXnS4IAgCA1sRoI8TjdFMxr2O0LXC4/n2qylVnSmp03g1xRhpPU527Ktdkl5kwt/X051dSynUdrDoL9uh57S9D9YWm0IqF6t2fCaXt+cO4q3JQ6pYMv9INLiruqkJpqgaOhn9Q35NcdD8exaF1se4ox6SHpw4Sjn/glGonkamC2/Dtd9b0eK3dpf/Sp3H/S6P55Bddl4XGLAgCAIAgCAIAgInG8uU2Oj5eIONrBw9V4HY4a27NyrnShPrIqqUIVOsitjoso9q+3Nb6u0347N1R9Cp4mt9X0sccy0YLgNPgjdmCNrb73b3HvcdStiFOMFhFG1TpQprCKwJJTLAgCAIAgCAIAgCAp2Nz+k4xQxN3xRzTv7GuaGN9669vDd2dWqP8TjFeDxZW36aR50h5v/AAEwQU/r1k1mxMGpbtabbh525nsBWdlbN+kydWrlSjnJ+5e//AnPDJamx0eZV/Fens87VRKesnfe936+rfiBc68SSeKr2ttD6ZWxisIRyiuz+5mnDdRalyyYQBAEAQBARWO5cpswN2amFsnAE6OHc4ahbVte17Z40ZtfPLQjKKlqcqq8AmyXi8LKGYNFREWRmo9duhuYSbXA9WOxGuoXqYXtO/2dN3Mcdxpvdyf5uWObx4FO64zyLt+NlZhJtXYfIRxlpD1zO8s9poXE+r7Wtnb1l+Wfovz0ZZvyWqJHDs9UGIGzaljXfVlvE7yfZUVtk3lLN021zWa9WJlVIviWJjg8XBBHMarnNYakz1AEAQBAEAQBAEAQBAEAQBAEAQBAaGOYvFgUL5p3BrGjxJ4NaOLjyV9tbVLmoqdJYt/OfYYbSWLORZazNNWTTz08XX19XYNaLmKmgGjesfuvuNv0dbE2XrbywpU6cKVWW5Sp6vjOXHBe/wBqzKIybeK1ZfcmZKGCudU1L+vrJNXyu3NvvbHyHbp3AaLg7R2m7hKlSW5TjpFe1lkIYZvUt65JYEAQBAEAQBAEBVOkfAH41TB8H5TTuE8JG/abqW+I94C6uyLuNCvu1OpNbsu58fAhUjistSRyhmBmZaZkzNHezI3i2QaOaR7x2ELWv7OVpXdKXg+a4MzGW8sTPimXqXF/n6eKQ8C5jS4X32da4UKN5cUPuptdzZlxT1K5L0bQQm9JUVVKeUMztnffVpvp2LoR23VllXhGp+aKx80Q6NcMjx2DYxh/zFdFOOAqIrG3IuZv79FlXOzan3lFxf8ABL3MYTWjPluYMWoPyjDmyji6mlHuY4krLs9nVPuq+72Tj71kN6a1QHSbT0+lVT1VMR/aREjTkW3T6irTzozjPul8R0q4olsPz1h+I6R1cV+TiYz4B4F1qVdk3tLr0n4Z+zEyqkXxJymrI6rWN7H/AGXB3wK0ZwlB4SWHeTM6iAgCAIAgCAIAgPmSQRC7iAOZNkSxyQIPE850OF362qiBH0Wu23fdbcreo7Mu63UpvywXmyLnFasqWJdL8O31VJTzTynRoI2ATw01cfJdaj+jdbd3601CPF44/wBvWVustEfbMmVOcnNmxeQsYNWUsPqht+L3XPrcDx038Fj60oWCdOxWL4zlx7ly+cBuOWci94ThMODsEdPEyNg4NFr9pO8ntK4Ve4q15b9WTb7S1JLQ3VSZCAIAgCAIAgCAIAgKLjeDT5aqH12Hs6xsmtVTDTbt+cj5PFybcdV27e5pXdFWt1Ld3epPl2S7PYVtOL3olny/j8GYI+sgeHcHNOj2O4te3eCubdWlW2nuVFhyfBrmnxJRkpaEmtYkEAQHhG1oUBG1uXaWv+dpoX/ajaf3LYpXdel1JtdzZhxT1IGo6MMNlJc2AxuPGOSRvkNqw8lvx27fJJOeKXNJ+7H1kOijyMf/AA9FP8xXVsXYJdtoHIB3gpfXG8vtaMJf+uGfPIdHyYkyriMfzWLyW/WQRvPnxWI39lm52y8JSXxG7LmYhguNQiwxGF55vgaD7gpu52XJ49BJd0hhPmY+ozA1oHWUBPO0lz/gAUt7Y2OOFTu9H4mPtOw9/wCYL/1DvvJ/BQ/5R/5P6TP2nYYjTZheT8rQt8HW/wAhKujU2Klg4Tfl8TGFTsMceB4/UE9ZiEEY4dXG13xiBCk7rY8ElGhKXe8PY2Y3anM+Zcj18ovU4zKG7zsDYH3tsW4JHatpF4UbVY8MXj6sPeNyXGRV6zCMIp37L6mrxCYknYhcZC43tvaLXv2rqQudpSjvRpxoxXGSww8/gQahzxJfCsjzV1uqpocNi5n+kVTh9t99i/ZqFp19q0qf3lR1pfyw8lr7ySg3osC+5bypTZdHyLLyH25XnbkceZcfgLBcK72hXun9o8lpFZJdyLYwUdCcWkSCAIAgCAIAgCAIAgCAIAgKpmDJTK+T0ilkdSVO/rYdA8/rWbni/wDsrqWu1JU4dFWiqkOUuH5XwIShjmsmR7cy4hl/SvpDNGNPSKT1rjm6Im47dw5LYdlZXOdtV3ZP8M8vKWhHektUS+E57oMVsGVLA46bMh6t1+VnW1WpX2TeUM5U3hzWa9RJVIviWKOQSi7SCOYNx5hc5rDJkz6QBAEAQBAEBq1WJQ0YJkljYBv2ntb8SrKdKpUeEIt9yxMNpFfrukbDaK96pjrcIw5/+ULoUti31TSm135e0i6kVxIo9JfpxtRUNVUcnbGww6X0Ov7ls/UnR53FaMOzHF+RHpMdEeCTHcaGjaahaeJPWyb+G8buGm5Z3dkW7zcqr/lXuY+0fYZIejZtYQ6vq6irO/Yc8sjvv9ga+8KL25KmsLanGn2pYvzfwHRY6vEtuE4LT4M3Zp4Y4hx2GgE953nxXKr3Vau8asnLvZYopaG+qDIQBAEAQBAEAQBAEAQBAEAQBAEAQEXiuXKXGPn6eOTtLRtfeGq2aF5cUH9lNrufuMOKepXJei+jYSYHT07jfWGZwtc3438l0lt66eCqqM/zRRDoo8DG7I1ZCbw4vUtHKRok/wBQ+Cx9aW0lhUtovubj8RuPgz4ZlrGIjcYs0/ap2FWSvtmSWDtsO6TMbs+ZlOCY063/AOnEO6nZ/BV/Stl/u7/nZndnzMcuWsYlIvizR9mnYPgrI32zIr9Wb75Mxuz5nrsl185+Uxia3JkTWe8OUFtO0j1bWOPbJv1YGdyX7R5/wyZUX9Irq2YH2mmWzSdOFlJbdlBLo6MI4cVEx0XNmxSdFeGU+pgc883yPPuBAVc/0gv5aTw7kvgZ6KJPYblijwv5mmiZ2hgJ+8dbrQrX1zW+8m34klFLREuBZapIIAgCAIAgCAIAgCAIAgCAIAgCAIAgCAIAgCAIAgCAIAgCAIAgCAIAgCAIAgCAIAgCAIAgCAIAgCAIAgKp0g5zblGKPZj66omd1cMQNi4/WPYCQO0uA7UBXKfCMxYmOufXQ0rjqIGxMeG9jiWnXxKAt2TX15jkbiTYusa/ZY+L2ZI9lp27X0NyRuG7cgLAgCAIDjlD0oSy40WF18PkkNLGdkBvWjZG3t2uTtHnazggOxoAgCA5z0tY/W4TLQQ0MwidUymIksY8XJja2+202ALydEBF4hj2MZFlgfiE0NVTTSNhcWMbG5jnXOmyxvAE8b24IDrSAIDXxCQwxSOboWscQe0NJCA5Bk2ozBmymbUxYhC1rnObZ8MV7tNjuisgOq5dhqKenjbWSNlnAO29gDWu9Y2IAAA0twQEkgCA5rjGO4jmLEKihw2WKmbTNaZJZGh7nOdY2a0tItw/mgLTkz09kcjMS6t0jX2ZJEAA+PZBDiBuN7i1hu8UBYUAQBAEAQBAEAQBAEByrPr20OYMMmqLiDYLGuPsia7wL37XRny5IDqqAIAgCAqXSlmI5aw6WRhtK/5KLntv0uO5u0fBAchqo3HB46FuGV7Z43CYTdUQOu+k6+/ZsSPAIDsnRtmIZnw+GYm8gb1cv940AOPjo79pAWdAEByPp1bI+owkQuDJTUERuIuGv24dlxFjcA2KA3Y+jyuxyaF+LVzZo4XbbYombILhqC47LR2HQ6ckB09AEBqYt8xL/dv/AMpQHEOjDBMXrqBj6KvjghL3gRuYHEEO9Y3LDvOqA7ZgcE1NTxsqZBLM1tpHgWDncwLBAbyAICg51yE7Ep/TsPnNPXNFiQbMksBZslhvsAL6iwFwgNro0zXNmFk0VXGGVVK/qpbCwcdbOA4HQ9nEb0BdEAQBAEAQBAEAQBAEBC5tyxBmynMFQ0lt9prho5jxcBzTz1PegKXBkfGMOHVQYx8kNG9ZEHPDeVztcO3yQFtyZl2TL8cgnqpKqWV+2+R4trYANaLmwsEBYUAQFTzTlA5jrKSaSUej0xLzDsk7ch3OJvbSzeHA80BbEBU8oZQdlipq3xyg09Q/rWw7Nurf9Ih19RrbuA5IC2IAgKfnnJ78zz0MrZWsFLL1rg4Elw2o3WFt3se9AXBAEAQGGth9IjewaFzXNv3ghAcqwTo7xjAYhDTYpHHGCSGiIHUm51c0negOjZYo6ihp2sq5hPMC7akDQ0EFxLdABuFh4ICVQBAULGsp4jFVTVGHV4ibOQ58MrA5oeGtZtNNjwaOHmgJPIeUTlhszpZjPUVD+tmlI2QTwDW33C58+G5AWpAEAQBAEAQBAEAQBAEAQBAEAQBAEAQBAEAQBAEAQBAEAQBAEAQBAEAQBAEAQBAEAQBAEAQBAEAQBAEAQBAEAQBAEAQBAEAQBAEAQBAEAQBAEAQBAf/Z">
            <a:extLst>
              <a:ext uri="{FF2B5EF4-FFF2-40B4-BE49-F238E27FC236}">
                <a16:creationId xmlns:a16="http://schemas.microsoft.com/office/drawing/2014/main" id="{0CE876A4-417C-4C17-A466-ADE025F437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035281" y="720566"/>
            <a:ext cx="372348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>
              <a:defRPr/>
            </a:pPr>
            <a:r>
              <a:rPr lang="pt-BR" sz="1700" b="1" dirty="0" err="1">
                <a:latin typeface="Times New Roman" pitchFamily="18" charset="0"/>
                <a:cs typeface="Times New Roman" pitchFamily="18" charset="0"/>
              </a:rPr>
              <a:t>University</a:t>
            </a: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700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 York</a:t>
            </a:r>
          </a:p>
          <a:p>
            <a:pPr marL="832050" lvl="1">
              <a:buFont typeface="Arial" charset="0"/>
              <a:buNone/>
              <a:defRPr/>
            </a:pPr>
            <a:endParaRPr lang="pt-BR" sz="1700" dirty="0">
              <a:latin typeface="Times New Roman" pitchFamily="18" charset="0"/>
              <a:cs typeface="Times New Roman" pitchFamily="18" charset="0"/>
            </a:endParaRPr>
          </a:p>
          <a:p>
            <a:pPr marL="832050" lvl="1">
              <a:buFont typeface="Arial" charset="0"/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Paul M.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Kaye</a:t>
            </a:r>
            <a:endParaRPr lang="pt-BR" sz="1700" dirty="0">
              <a:latin typeface="Times New Roman" pitchFamily="18" charset="0"/>
              <a:cs typeface="Times New Roman" pitchFamily="18" charset="0"/>
            </a:endParaRPr>
          </a:p>
          <a:p>
            <a:pPr marL="832050" lvl="1">
              <a:buFont typeface="Arial" charset="0"/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Ana Isabel Pinto</a:t>
            </a:r>
          </a:p>
          <a:p>
            <a:pPr marL="832050" lvl="1">
              <a:buFont typeface="Arial" charset="0"/>
              <a:buNone/>
              <a:defRPr/>
            </a:pP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Najmeeya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Brown</a:t>
            </a:r>
          </a:p>
          <a:p>
            <a:pPr marL="832050" lvl="1">
              <a:buFont typeface="Arial" charset="0"/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Ian S. Hitchcock</a:t>
            </a:r>
          </a:p>
          <a:p>
            <a:pPr marL="832050" lvl="1">
              <a:buFont typeface="Arial" charset="0"/>
              <a:buNone/>
              <a:defRPr/>
            </a:pP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Gulab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F. Rani</a:t>
            </a:r>
          </a:p>
          <a:p>
            <a:pPr marL="832050" lvl="1">
              <a:buFont typeface="Arial" charset="0"/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Olivier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Preham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32050" lvl="1">
              <a:buFont typeface="Arial" charset="0"/>
              <a:buNone/>
              <a:defRPr/>
            </a:pP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Nidhi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Dey</a:t>
            </a:r>
            <a:endParaRPr lang="pt-BR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58078" y="3287335"/>
            <a:ext cx="506344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  <a:defRPr/>
            </a:pPr>
            <a:endParaRPr lang="pt-BR" sz="17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Universidade Federal do Rio Grande do Norte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	Selma Maria B. Jeronimo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	Bruna Leal L. Maciel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5538" y="3379669"/>
            <a:ext cx="42773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Universidade Federal do Piauí</a:t>
            </a:r>
          </a:p>
          <a:p>
            <a:pPr marL="432000" indent="0">
              <a:spcBef>
                <a:spcPts val="600"/>
              </a:spcBef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Francisco Assis Lima Costa (FMV)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Silvana Maria S.S. Silva (FMV)</a:t>
            </a:r>
          </a:p>
          <a:p>
            <a:pPr marL="432000" indent="0"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Lucilene S. Silva (FMV)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F51029-D549-493E-884F-B2D742CEFBE3}"/>
              </a:ext>
            </a:extLst>
          </p:cNvPr>
          <p:cNvSpPr txBox="1"/>
          <p:nvPr/>
        </p:nvSpPr>
        <p:spPr>
          <a:xfrm>
            <a:off x="331126" y="4365104"/>
            <a:ext cx="5032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pt-BR" sz="17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Instituto  de Pesquisa </a:t>
            </a:r>
            <a:r>
              <a:rPr lang="pt-BR" sz="1700" b="1" dirty="0" err="1">
                <a:latin typeface="Times New Roman" pitchFamily="18" charset="0"/>
                <a:cs typeface="Times New Roman" pitchFamily="18" charset="0"/>
              </a:rPr>
              <a:t>Aggeu</a:t>
            </a:r>
            <a:r>
              <a:rPr lang="pt-BR" sz="1700" b="1" dirty="0">
                <a:latin typeface="Times New Roman" pitchFamily="18" charset="0"/>
                <a:cs typeface="Times New Roman" pitchFamily="18" charset="0"/>
              </a:rPr>
              <a:t> Magalhães, PE</a:t>
            </a:r>
          </a:p>
          <a:p>
            <a:pPr marL="432000" indent="0">
              <a:spcBef>
                <a:spcPts val="600"/>
              </a:spcBef>
              <a:buNone/>
              <a:defRPr/>
            </a:pP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Maria </a:t>
            </a:r>
            <a:r>
              <a:rPr lang="pt-BR" sz="1700" dirty="0" err="1">
                <a:latin typeface="Times New Roman" pitchFamily="18" charset="0"/>
                <a:cs typeface="Times New Roman" pitchFamily="18" charset="0"/>
              </a:rPr>
              <a:t>Edileuza</a:t>
            </a:r>
            <a:r>
              <a:rPr lang="pt-BR" sz="1700" dirty="0">
                <a:latin typeface="Times New Roman" pitchFamily="18" charset="0"/>
                <a:cs typeface="Times New Roman" pitchFamily="18" charset="0"/>
              </a:rPr>
              <a:t> Brito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1BFED2-C6F9-4337-A551-D507A412F2A9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6319097"/>
            <a:ext cx="1628775" cy="88657"/>
            <a:chOff x="3277" y="3162"/>
            <a:chExt cx="1026" cy="213"/>
          </a:xfrm>
        </p:grpSpPr>
        <p:sp>
          <p:nvSpPr>
            <p:cNvPr id="19" name="Rectangle 22">
              <a:extLst>
                <a:ext uri="{FF2B5EF4-FFF2-40B4-BE49-F238E27FC236}">
                  <a16:creationId xmlns:a16="http://schemas.microsoft.com/office/drawing/2014/main" id="{B125AD20-01E4-44E1-81E6-28303D85F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" y="3162"/>
              <a:ext cx="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Arial" pitchFamily="34" charset="0"/>
              </a:endParaRPr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6DDAA414-E041-4522-9479-DE926CDCD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" y="3162"/>
              <a:ext cx="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t" hangingPunct="1">
                <a:spcBef>
                  <a:spcPct val="0"/>
                </a:spcBef>
                <a:buFontTx/>
                <a:buNone/>
              </a:pPr>
              <a:endParaRPr lang="pt-BR" altLang="pt-BR" sz="2200">
                <a:latin typeface="Arial" pitchFamily="34" charset="0"/>
              </a:endParaRPr>
            </a:p>
          </p:txBody>
        </p:sp>
      </p:grpSp>
      <p:pic>
        <p:nvPicPr>
          <p:cNvPr id="21" name="Picture 5" descr="http://www.google.com.br/url?source=imglanding&amp;ct=img&amp;q=http://scholarshipstimes.com/wp-content/uploads/2012/09/fapesp1.jpg&amp;sa=X&amp;ei=7XFcUKzuOsnm0QHwt4HACw&amp;ved=0CAsQ8wc&amp;usg=AFQjCNEBHJoLj7JCudvEh2XM7kQpFoHWRw">
            <a:extLst>
              <a:ext uri="{FF2B5EF4-FFF2-40B4-BE49-F238E27FC236}">
                <a16:creationId xmlns:a16="http://schemas.microsoft.com/office/drawing/2014/main" id="{B4E6005C-ECC5-4080-98C9-95AA8BDE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89" y="6150680"/>
            <a:ext cx="1698193" cy="3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1">
            <a:extLst>
              <a:ext uri="{FF2B5EF4-FFF2-40B4-BE49-F238E27FC236}">
                <a16:creationId xmlns:a16="http://schemas.microsoft.com/office/drawing/2014/main" id="{FBD550DA-9F2F-4D95-BEB7-01B799701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738" y="6044665"/>
            <a:ext cx="1671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LIM-38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 - FMUSP                                                                                      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309FCA2-91E9-4E85-829B-92FB7B43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69" y="5791918"/>
            <a:ext cx="1864959" cy="8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pes e CNPq divulgam edital com incentivos para publicação de ...">
            <a:extLst>
              <a:ext uri="{FF2B5EF4-FFF2-40B4-BE49-F238E27FC236}">
                <a16:creationId xmlns:a16="http://schemas.microsoft.com/office/drawing/2014/main" id="{8570775F-785E-4FED-8465-1E2B3BCB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76" y="5661249"/>
            <a:ext cx="246701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2FA4F5B8-7913-4BE2-9459-C0703F4A7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8"/>
    </mc:Choice>
    <mc:Fallback xmlns="">
      <p:transition spd="slow" advTm="1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Conteúdo 2"/>
          <p:cNvSpPr txBox="1">
            <a:spLocks/>
          </p:cNvSpPr>
          <p:nvPr/>
        </p:nvSpPr>
        <p:spPr bwMode="auto">
          <a:xfrm>
            <a:off x="249238" y="848821"/>
            <a:ext cx="913923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endParaRPr lang="pt-BR" altLang="pt-BR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None/>
            </a:pPr>
            <a:endParaRPr lang="pt-BR" altLang="pt-BR" dirty="0"/>
          </a:p>
          <a:p>
            <a:pPr algn="just">
              <a:buFont typeface="Arial" pitchFamily="34" charset="0"/>
              <a:buNone/>
            </a:pPr>
            <a:endParaRPr lang="pt-BR" altLang="pt-BR" dirty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778495" y="692696"/>
            <a:ext cx="5529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Leishmaniose</a:t>
            </a:r>
            <a:r>
              <a:rPr lang="pt-BR" altLang="pt-BR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Tegumentar</a:t>
            </a:r>
            <a:r>
              <a:rPr lang="pt-BR" alt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(LT) </a:t>
            </a:r>
            <a:endParaRPr lang="pt-BR" altLang="pt-BR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714968" y="1579349"/>
            <a:ext cx="188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Times New Roman" pitchFamily="18" charset="0"/>
                <a:cs typeface="Times New Roman" pitchFamily="18" charset="0"/>
              </a:rPr>
              <a:t>Cutânea</a:t>
            </a:r>
          </a:p>
        </p:txBody>
      </p:sp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7154863" y="1612509"/>
            <a:ext cx="1535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Times New Roman" pitchFamily="18" charset="0"/>
                <a:cs typeface="Times New Roman" pitchFamily="18" charset="0"/>
              </a:rPr>
              <a:t>Mucosa</a:t>
            </a:r>
          </a:p>
        </p:txBody>
      </p:sp>
      <p:grpSp>
        <p:nvGrpSpPr>
          <p:cNvPr id="3079" name="Grupo 6"/>
          <p:cNvGrpSpPr>
            <a:grpSpLocks/>
          </p:cNvGrpSpPr>
          <p:nvPr/>
        </p:nvGrpSpPr>
        <p:grpSpPr bwMode="auto">
          <a:xfrm>
            <a:off x="250825" y="2471396"/>
            <a:ext cx="1822450" cy="1733550"/>
            <a:chOff x="225746" y="3141238"/>
            <a:chExt cx="1683445" cy="1867744"/>
          </a:xfrm>
        </p:grpSpPr>
        <p:pic>
          <p:nvPicPr>
            <p:cNvPr id="3106" name="Picture 16" descr="cutâne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7" y="3186420"/>
              <a:ext cx="1631194" cy="182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7" name="CaixaDeTexto 2"/>
            <p:cNvSpPr txBox="1">
              <a:spLocks noChangeArrowheads="1"/>
            </p:cNvSpPr>
            <p:nvPr/>
          </p:nvSpPr>
          <p:spPr bwMode="auto">
            <a:xfrm>
              <a:off x="225746" y="3141238"/>
              <a:ext cx="768228" cy="67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LCL</a:t>
              </a:r>
            </a:p>
          </p:txBody>
        </p:sp>
      </p:grpSp>
      <p:grpSp>
        <p:nvGrpSpPr>
          <p:cNvPr id="3080" name="Grupo 9"/>
          <p:cNvGrpSpPr>
            <a:grpSpLocks/>
          </p:cNvGrpSpPr>
          <p:nvPr/>
        </p:nvGrpSpPr>
        <p:grpSpPr bwMode="auto">
          <a:xfrm>
            <a:off x="1981200" y="2482509"/>
            <a:ext cx="1674813" cy="1703387"/>
            <a:chOff x="2351778" y="3076824"/>
            <a:chExt cx="1652913" cy="2008360"/>
          </a:xfrm>
        </p:grpSpPr>
        <p:pic>
          <p:nvPicPr>
            <p:cNvPr id="3104" name="Picture 18" descr="disseminad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016" y="3103984"/>
              <a:ext cx="159067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5" name="CaixaDeTexto 20"/>
            <p:cNvSpPr txBox="1">
              <a:spLocks noChangeArrowheads="1"/>
            </p:cNvSpPr>
            <p:nvPr/>
          </p:nvSpPr>
          <p:spPr bwMode="auto">
            <a:xfrm>
              <a:off x="2351778" y="3076824"/>
              <a:ext cx="1104900" cy="736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DCL</a:t>
              </a:r>
            </a:p>
          </p:txBody>
        </p:sp>
      </p:grpSp>
      <p:grpSp>
        <p:nvGrpSpPr>
          <p:cNvPr id="3082" name="Grupo 16"/>
          <p:cNvGrpSpPr>
            <a:grpSpLocks/>
          </p:cNvGrpSpPr>
          <p:nvPr/>
        </p:nvGrpSpPr>
        <p:grpSpPr bwMode="auto">
          <a:xfrm>
            <a:off x="3662363" y="2476159"/>
            <a:ext cx="1790700" cy="1701800"/>
            <a:chOff x="4471416" y="3090470"/>
            <a:chExt cx="1508125" cy="1994714"/>
          </a:xfrm>
        </p:grpSpPr>
        <p:pic>
          <p:nvPicPr>
            <p:cNvPr id="3098" name="Picture 17" descr="difus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416" y="3103984"/>
              <a:ext cx="15081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9" name="CaixaDeTexto 21"/>
            <p:cNvSpPr txBox="1">
              <a:spLocks noChangeArrowheads="1"/>
            </p:cNvSpPr>
            <p:nvPr/>
          </p:nvSpPr>
          <p:spPr bwMode="auto">
            <a:xfrm>
              <a:off x="4502789" y="3090470"/>
              <a:ext cx="1104900" cy="73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DL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5173335" y="3896170"/>
              <a:ext cx="719301" cy="2158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83" name="Grupo 20"/>
          <p:cNvGrpSpPr>
            <a:grpSpLocks/>
          </p:cNvGrpSpPr>
          <p:nvPr/>
        </p:nvGrpSpPr>
        <p:grpSpPr bwMode="auto">
          <a:xfrm>
            <a:off x="6953250" y="2480921"/>
            <a:ext cx="2514600" cy="1762125"/>
            <a:chOff x="7405116" y="3446961"/>
            <a:chExt cx="2449835" cy="1486941"/>
          </a:xfrm>
        </p:grpSpPr>
        <p:pic>
          <p:nvPicPr>
            <p:cNvPr id="3096" name="Picture 15" descr="cutanea+mucos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116" y="3446961"/>
              <a:ext cx="1949450" cy="142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7" name="CaixaDeTexto 22"/>
            <p:cNvSpPr txBox="1">
              <a:spLocks noChangeArrowheads="1"/>
            </p:cNvSpPr>
            <p:nvPr/>
          </p:nvSpPr>
          <p:spPr bwMode="auto">
            <a:xfrm>
              <a:off x="8748464" y="4407197"/>
              <a:ext cx="1106487" cy="52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ML</a:t>
              </a:r>
            </a:p>
          </p:txBody>
        </p:sp>
      </p:grpSp>
      <p:sp>
        <p:nvSpPr>
          <p:cNvPr id="3084" name="CaixaDeTexto 23"/>
          <p:cNvSpPr txBox="1">
            <a:spLocks noChangeArrowheads="1"/>
          </p:cNvSpPr>
          <p:nvPr/>
        </p:nvSpPr>
        <p:spPr bwMode="auto">
          <a:xfrm>
            <a:off x="239713" y="4248974"/>
            <a:ext cx="8796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Agente etiológico: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Protozoário: ordem </a:t>
            </a:r>
            <a:r>
              <a:rPr lang="pt-BR" altLang="pt-BR" sz="2000" b="1" dirty="0" err="1">
                <a:latin typeface="Times New Roman" pitchFamily="18" charset="0"/>
                <a:cs typeface="Times New Roman" pitchFamily="18" charset="0"/>
              </a:rPr>
              <a:t>Kinetoplastida</a:t>
            </a: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, família </a:t>
            </a:r>
            <a:r>
              <a:rPr lang="pt-BR" altLang="pt-BR" sz="2000" b="1" dirty="0" err="1">
                <a:latin typeface="Times New Roman" pitchFamily="18" charset="0"/>
                <a:cs typeface="Times New Roman" pitchFamily="18" charset="0"/>
              </a:rPr>
              <a:t>Trypanosomatidae</a:t>
            </a: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itchFamily="18" charset="0"/>
                <a:cs typeface="Times New Roman" pitchFamily="18" charset="0"/>
              </a:rPr>
              <a:t>		gênero </a:t>
            </a:r>
            <a:r>
              <a:rPr lang="pt-BR" altLang="pt-BR" sz="2000" b="1" i="1" dirty="0" err="1">
                <a:latin typeface="Times New Roman" pitchFamily="18" charset="0"/>
                <a:cs typeface="Times New Roman" pitchFamily="18" charset="0"/>
              </a:rPr>
              <a:t>Leishmania</a:t>
            </a:r>
            <a:endParaRPr lang="pt-BR" altLang="pt-BR" sz="2000" b="1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5" name="CaixaDeTexto 24"/>
          <p:cNvSpPr txBox="1">
            <a:spLocks noChangeArrowheads="1"/>
          </p:cNvSpPr>
          <p:nvPr/>
        </p:nvSpPr>
        <p:spPr bwMode="auto">
          <a:xfrm>
            <a:off x="425450" y="2145959"/>
            <a:ext cx="1343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  <a:cs typeface="Times New Roman" pitchFamily="18" charset="0"/>
              </a:rPr>
              <a:t>Localizada</a:t>
            </a:r>
          </a:p>
        </p:txBody>
      </p:sp>
      <p:sp>
        <p:nvSpPr>
          <p:cNvPr id="3086" name="CaixaDeTexto 25"/>
          <p:cNvSpPr txBox="1">
            <a:spLocks noChangeArrowheads="1"/>
          </p:cNvSpPr>
          <p:nvPr/>
        </p:nvSpPr>
        <p:spPr bwMode="auto">
          <a:xfrm>
            <a:off x="1963738" y="2153896"/>
            <a:ext cx="17827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  <a:cs typeface="Times New Roman" pitchFamily="18" charset="0"/>
              </a:rPr>
              <a:t>Disseminada</a:t>
            </a:r>
          </a:p>
        </p:txBody>
      </p:sp>
      <p:sp>
        <p:nvSpPr>
          <p:cNvPr id="3087" name="CaixaDeTexto 26"/>
          <p:cNvSpPr txBox="1">
            <a:spLocks noChangeArrowheads="1"/>
          </p:cNvSpPr>
          <p:nvPr/>
        </p:nvSpPr>
        <p:spPr bwMode="auto">
          <a:xfrm>
            <a:off x="4016375" y="2142784"/>
            <a:ext cx="1055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Times New Roman" pitchFamily="18" charset="0"/>
                <a:cs typeface="Times New Roman" pitchFamily="18" charset="0"/>
              </a:rPr>
              <a:t>Difusa</a:t>
            </a:r>
          </a:p>
        </p:txBody>
      </p:sp>
      <p:sp>
        <p:nvSpPr>
          <p:cNvPr id="3088" name="CaixaDeTexto 27"/>
          <p:cNvSpPr txBox="1">
            <a:spLocks noChangeArrowheads="1"/>
          </p:cNvSpPr>
          <p:nvPr/>
        </p:nvSpPr>
        <p:spPr bwMode="auto">
          <a:xfrm>
            <a:off x="5219700" y="2139609"/>
            <a:ext cx="1851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b="1">
                <a:latin typeface="Times New Roman" pitchFamily="18" charset="0"/>
                <a:cs typeface="Times New Roman" pitchFamily="18" charset="0"/>
              </a:rPr>
              <a:t>Recidiva cutis</a:t>
            </a:r>
          </a:p>
        </p:txBody>
      </p:sp>
      <p:pic>
        <p:nvPicPr>
          <p:cNvPr id="3089" name="Picture 8" descr="Agno Romário da Silv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2482509"/>
            <a:ext cx="2054225" cy="16573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CaixaDeTexto 21"/>
          <p:cNvSpPr txBox="1">
            <a:spLocks noChangeArrowheads="1"/>
          </p:cNvSpPr>
          <p:nvPr/>
        </p:nvSpPr>
        <p:spPr bwMode="auto">
          <a:xfrm>
            <a:off x="5276850" y="2503146"/>
            <a:ext cx="131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LRC</a:t>
            </a:r>
          </a:p>
        </p:txBody>
      </p:sp>
      <p:sp>
        <p:nvSpPr>
          <p:cNvPr id="31" name="Chave esquerda 30"/>
          <p:cNvSpPr/>
          <p:nvPr/>
        </p:nvSpPr>
        <p:spPr>
          <a:xfrm rot="5400000">
            <a:off x="3649662" y="-1459596"/>
            <a:ext cx="150813" cy="708501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Chave esquerda 32"/>
          <p:cNvSpPr/>
          <p:nvPr/>
        </p:nvSpPr>
        <p:spPr>
          <a:xfrm rot="5400000">
            <a:off x="4445001" y="-2772117"/>
            <a:ext cx="190500" cy="872172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895694" y="5589240"/>
            <a:ext cx="5628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003399"/>
                </a:solidFill>
              </a:rPr>
              <a:t>A doença ocorre por imunossupressão ?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86EE939-1C85-4D9D-BD45-B5DD37716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"/>
    </mc:Choice>
    <mc:Fallback xmlns="">
      <p:transition spd="slow" advTm="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574925" y="145824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254125" y="134076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5" name="TextBox 55"/>
          <p:cNvSpPr txBox="1">
            <a:spLocks noChangeArrowheads="1"/>
          </p:cNvSpPr>
          <p:nvPr/>
        </p:nvSpPr>
        <p:spPr bwMode="auto">
          <a:xfrm>
            <a:off x="714375" y="3700442"/>
            <a:ext cx="54633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solidFill>
                  <a:srgbClr val="FFC000"/>
                </a:solidFill>
                <a:latin typeface="Times New Roman" pitchFamily="18" charset="0"/>
                <a:ea typeface="?? ?????" charset="-128"/>
              </a:rPr>
              <a:t>Poucos parasitos na lesão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Linfócitos  +++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Anticorpos </a:t>
            </a:r>
            <a:r>
              <a:rPr lang="pt-BR" altLang="pt-BR" sz="2400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anti-</a:t>
            </a:r>
            <a:r>
              <a:rPr lang="pt-BR" altLang="pt-BR" sz="2400" i="1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Leishmania</a:t>
            </a:r>
            <a:r>
              <a:rPr lang="pt-BR" altLang="pt-BR" sz="24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 – título baixo</a:t>
            </a:r>
          </a:p>
        </p:txBody>
      </p:sp>
      <p:sp>
        <p:nvSpPr>
          <p:cNvPr id="6" name="Notched Right Arrow 56"/>
          <p:cNvSpPr>
            <a:spLocks noChangeArrowheads="1"/>
          </p:cNvSpPr>
          <p:nvPr/>
        </p:nvSpPr>
        <p:spPr bwMode="auto">
          <a:xfrm>
            <a:off x="4214813" y="3976294"/>
            <a:ext cx="928687" cy="155575"/>
          </a:xfrm>
          <a:prstGeom prst="notchedRightArrow">
            <a:avLst>
              <a:gd name="adj1" fmla="val 50000"/>
              <a:gd name="adj2" fmla="val 49994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altLang="pt-BR" sz="2400">
              <a:solidFill>
                <a:srgbClr val="000000"/>
              </a:solidFill>
              <a:latin typeface="Times New Roman" pitchFamily="18" charset="0"/>
              <a:ea typeface="?? ?????" charset="-128"/>
            </a:endParaRPr>
          </a:p>
        </p:txBody>
      </p:sp>
      <p:sp>
        <p:nvSpPr>
          <p:cNvPr id="7" name="CaixaDeTexto 12"/>
          <p:cNvSpPr txBox="1">
            <a:spLocks noChangeArrowheads="1"/>
          </p:cNvSpPr>
          <p:nvPr/>
        </p:nvSpPr>
        <p:spPr bwMode="auto">
          <a:xfrm>
            <a:off x="5500688" y="3645024"/>
            <a:ext cx="37512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22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Ag de </a:t>
            </a:r>
            <a:r>
              <a:rPr lang="pt-BR" altLang="pt-BR" sz="2200" i="1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Leishmania</a:t>
            </a:r>
            <a:r>
              <a:rPr lang="pt-BR" altLang="pt-BR" sz="22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 revelado com r </a:t>
            </a:r>
            <a:r>
              <a:rPr lang="pt-BR" altLang="pt-BR" sz="2200" dirty="0" err="1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immunoistoquimica</a:t>
            </a:r>
            <a:endParaRPr lang="pt-BR" altLang="pt-BR" sz="2200" dirty="0">
              <a:solidFill>
                <a:srgbClr val="FFFF00"/>
              </a:solidFill>
              <a:latin typeface="Times New Roman" pitchFamily="18" charset="0"/>
              <a:ea typeface="?? ?????" charset="-128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634456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628106"/>
            <a:ext cx="2524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1669381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85800" y="573088"/>
            <a:ext cx="7772400" cy="11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pt-BR" sz="3200" dirty="0">
                <a:solidFill>
                  <a:srgbClr val="FFFF00"/>
                </a:solidFill>
                <a:latin typeface="Times New Roman" pitchFamily="18" charset="0"/>
                <a:ea typeface="?? ?????" charset="-128"/>
              </a:rPr>
              <a:t>Leishmaniose tegumentar humana</a:t>
            </a:r>
          </a:p>
        </p:txBody>
      </p:sp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755576" y="4869160"/>
            <a:ext cx="62646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eaLnBrk="1" hangingPunct="1"/>
            <a:r>
              <a:rPr lang="pt-BR" altLang="pt-BR" u="sng" dirty="0">
                <a:solidFill>
                  <a:srgbClr val="FFFF00"/>
                </a:solidFill>
              </a:rPr>
              <a:t>Reação de hipersensibilidade tardia positiva</a:t>
            </a:r>
          </a:p>
          <a:p>
            <a:pPr eaLnBrk="1" hangingPunct="1"/>
            <a:r>
              <a:rPr lang="pt-BR" altLang="pt-BR" dirty="0">
                <a:solidFill>
                  <a:srgbClr val="FFFF00"/>
                </a:solidFill>
              </a:rPr>
              <a:t>     </a:t>
            </a:r>
            <a:r>
              <a:rPr lang="pt-BR" altLang="pt-BR" u="sng" dirty="0">
                <a:solidFill>
                  <a:srgbClr val="FFC000"/>
                </a:solidFill>
              </a:rPr>
              <a:t>(Reação de Montenegro)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148064" y="5877272"/>
            <a:ext cx="36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?? ?????" charset="-128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Não há imunossupressão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BD4AFFE-D28B-45F4-8AFF-3814C914F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8"/>
    </mc:Choice>
    <mc:Fallback xmlns="">
      <p:transition spd="slow" advTm="3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7864</TotalTime>
  <Words>7905</Words>
  <Application>Microsoft Office PowerPoint</Application>
  <PresentationFormat>Apresentação na tela (4:3)</PresentationFormat>
  <Paragraphs>847</Paragraphs>
  <Slides>72</Slides>
  <Notes>72</Notes>
  <HiddenSlides>0</HiddenSlides>
  <MMClips>72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1" baseType="lpstr">
      <vt:lpstr>ＭＳ Ｐゴシック</vt:lpstr>
      <vt:lpstr>?? ?????</vt:lpstr>
      <vt:lpstr>Arial</vt:lpstr>
      <vt:lpstr>Calibri</vt:lpstr>
      <vt:lpstr>Symbol</vt:lpstr>
      <vt:lpstr>Times New Roman</vt:lpstr>
      <vt:lpstr>Wingdings</vt:lpstr>
      <vt:lpstr>Tema do Office</vt:lpstr>
      <vt:lpstr>Photo Editor Photo</vt:lpstr>
      <vt:lpstr> Aspectos imunopatogênicos das leishmanioses </vt:lpstr>
      <vt:lpstr>Pesquisa translacional</vt:lpstr>
      <vt:lpstr>Apresentação do PowerPoint</vt:lpstr>
      <vt:lpstr>Apresentação do PowerPoint</vt:lpstr>
      <vt:lpstr>Apresentação do PowerPoint</vt:lpstr>
      <vt:lpstr>O desenvolvimento da LV e LT ocorre por deficiência na resposta imune?</vt:lpstr>
      <vt:lpstr>Apresentação do PowerPoint</vt:lpstr>
      <vt:lpstr>Apresentação do PowerPoint</vt:lpstr>
      <vt:lpstr>Apresentação do PowerPoint</vt:lpstr>
      <vt:lpstr>Resposta imune em modelos experimentais de leishmanioses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Imunidade na leishmaniose por Leishmania (L.) amazonensis</vt:lpstr>
      <vt:lpstr>Apresentação do PowerPoint</vt:lpstr>
      <vt:lpstr>Resposta imune específica não explica as diferenças de suscetibilidade e resistência entre linhagens de camundongos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Resposta imune e imunopatogenia em leishmanioses humanas</vt:lpstr>
      <vt:lpstr>Apresentação do PowerPoint</vt:lpstr>
      <vt:lpstr>Apresentação do PowerPoint</vt:lpstr>
      <vt:lpstr>Resposta imune, determinante da resistência e suscetibilidade observada no modelo experimental de leishmaniose cutânea, não explica o desenvolvimento da lesão na LT humana  Tentativas de se ajustar a resposta imunopatogenica da LT humana aos dados do modelo experimental atrasaram a pesquisa neste campo.    Há alguns dados sugerindo que a lesão na LT humana é pela ativação de resposta imune, por hipersensibilidade.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Imunossupressão é por anergia? Parâmetros de ativação de linfócitos T</vt:lpstr>
      <vt:lpstr>Imunossupressão é anergia? Controvérsia sobre citocinas</vt:lpstr>
      <vt:lpstr>Apresentação do PowerPoint</vt:lpstr>
      <vt:lpstr>Apresentação do PowerPoint</vt:lpstr>
      <vt:lpstr>Imunidade protetora na leishmaniose visceral humana ?????</vt:lpstr>
      <vt:lpstr>Evolução da infecção por Leishmania infantum na área endêmica no Brasil</vt:lpstr>
      <vt:lpstr>Apresentação do PowerPoint</vt:lpstr>
      <vt:lpstr>Apresentação do PowerPoint</vt:lpstr>
      <vt:lpstr>Apresentação do PowerPoint</vt:lpstr>
      <vt:lpstr>Resposta imune e lesões na leishmaniose visceral </vt:lpstr>
      <vt:lpstr>Apresentação do PowerPoint</vt:lpstr>
      <vt:lpstr>Patogenia da glomerulonefrite na LV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Resumo da aula </vt:lpstr>
      <vt:lpstr>Agradecimentos</vt:lpstr>
      <vt:lpstr>Apresentação do PowerPoint</vt:lpstr>
    </vt:vector>
  </TitlesOfParts>
  <Company>IMTSP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Efeito do fator de crescimento insulina-símile (IGF) na leishmaniose</dc:title>
  <dc:creator>Dr. Hiro</dc:creator>
  <cp:lastModifiedBy>malaria</cp:lastModifiedBy>
  <cp:revision>578</cp:revision>
  <dcterms:created xsi:type="dcterms:W3CDTF">2005-08-08T14:40:45Z</dcterms:created>
  <dcterms:modified xsi:type="dcterms:W3CDTF">2020-05-18T13:00:28Z</dcterms:modified>
</cp:coreProperties>
</file>