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46"/>
  </p:notesMasterIdLst>
  <p:sldIdLst>
    <p:sldId id="256" r:id="rId2"/>
    <p:sldId id="262" r:id="rId3"/>
    <p:sldId id="341" r:id="rId4"/>
    <p:sldId id="259" r:id="rId5"/>
    <p:sldId id="340" r:id="rId6"/>
    <p:sldId id="387" r:id="rId7"/>
    <p:sldId id="386" r:id="rId8"/>
    <p:sldId id="342" r:id="rId9"/>
    <p:sldId id="345" r:id="rId10"/>
    <p:sldId id="348" r:id="rId11"/>
    <p:sldId id="349" r:id="rId12"/>
    <p:sldId id="350" r:id="rId13"/>
    <p:sldId id="355" r:id="rId14"/>
    <p:sldId id="357" r:id="rId15"/>
    <p:sldId id="359" r:id="rId16"/>
    <p:sldId id="360" r:id="rId17"/>
    <p:sldId id="389" r:id="rId18"/>
    <p:sldId id="388" r:id="rId19"/>
    <p:sldId id="362" r:id="rId20"/>
    <p:sldId id="390" r:id="rId21"/>
    <p:sldId id="385" r:id="rId22"/>
    <p:sldId id="407" r:id="rId23"/>
    <p:sldId id="403" r:id="rId24"/>
    <p:sldId id="391" r:id="rId25"/>
    <p:sldId id="404" r:id="rId26"/>
    <p:sldId id="410" r:id="rId27"/>
    <p:sldId id="392" r:id="rId28"/>
    <p:sldId id="402" r:id="rId29"/>
    <p:sldId id="393" r:id="rId30"/>
    <p:sldId id="405" r:id="rId31"/>
    <p:sldId id="396" r:id="rId32"/>
    <p:sldId id="397" r:id="rId33"/>
    <p:sldId id="394" r:id="rId34"/>
    <p:sldId id="398" r:id="rId35"/>
    <p:sldId id="399" r:id="rId36"/>
    <p:sldId id="406" r:id="rId37"/>
    <p:sldId id="400" r:id="rId38"/>
    <p:sldId id="401" r:id="rId39"/>
    <p:sldId id="411" r:id="rId40"/>
    <p:sldId id="412" r:id="rId41"/>
    <p:sldId id="408" r:id="rId42"/>
    <p:sldId id="395" r:id="rId43"/>
    <p:sldId id="382" r:id="rId44"/>
    <p:sldId id="409"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4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EA943-D338-4B90-96BE-9627BF261123}" type="datetimeFigureOut">
              <a:rPr lang="pt-BR" smtClean="0"/>
              <a:t>08/09/2020</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C76E14-50E1-4759-AA6E-326B41A625BC}" type="slidenum">
              <a:rPr lang="pt-BR" smtClean="0"/>
              <a:t>‹nº›</a:t>
            </a:fld>
            <a:endParaRPr lang="pt-BR"/>
          </a:p>
        </p:txBody>
      </p:sp>
    </p:spTree>
    <p:extLst>
      <p:ext uri="{BB962C8B-B14F-4D97-AF65-F5344CB8AC3E}">
        <p14:creationId xmlns:p14="http://schemas.microsoft.com/office/powerpoint/2010/main" val="209097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pt-BR" smtClean="0"/>
              <a:t>Clique para editar o título mestre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D1A40278-32D7-44D5-ABED-6811F1BA79B9}" type="datetimeFigureOut">
              <a:rPr lang="pt-BR" smtClean="0"/>
              <a:t>08/09/2020</a:t>
            </a:fld>
            <a:endParaRPr lang="pt-BR"/>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pt-B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B612F382-799D-46A1-9D5E-8B1EC5EB6BA4}" type="slidenum">
              <a:rPr lang="pt-BR" smtClean="0"/>
              <a:t>‹nº›</a:t>
            </a:fld>
            <a:endParaRPr lang="pt-BR"/>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4410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D1A40278-32D7-44D5-ABED-6811F1BA79B9}" type="datetimeFigureOut">
              <a:rPr lang="pt-BR" smtClean="0"/>
              <a:t>08/09/2020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612F382-799D-46A1-9D5E-8B1EC5EB6BA4}" type="slidenum">
              <a:rPr lang="pt-BR" smtClean="0"/>
              <a:t>‹nº›</a:t>
            </a:fld>
            <a:endParaRPr lang="pt-BR"/>
          </a:p>
        </p:txBody>
      </p:sp>
    </p:spTree>
    <p:extLst>
      <p:ext uri="{BB962C8B-B14F-4D97-AF65-F5344CB8AC3E}">
        <p14:creationId xmlns:p14="http://schemas.microsoft.com/office/powerpoint/2010/main" val="297267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D1A40278-32D7-44D5-ABED-6811F1BA79B9}" type="datetimeFigureOut">
              <a:rPr lang="pt-BR" smtClean="0"/>
              <a:t>08/09/2020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612F382-799D-46A1-9D5E-8B1EC5EB6BA4}" type="slidenum">
              <a:rPr lang="pt-BR" smtClean="0"/>
              <a:t>‹nº›</a:t>
            </a:fld>
            <a:endParaRPr lang="pt-BR"/>
          </a:p>
        </p:txBody>
      </p:sp>
    </p:spTree>
    <p:extLst>
      <p:ext uri="{BB962C8B-B14F-4D97-AF65-F5344CB8AC3E}">
        <p14:creationId xmlns:p14="http://schemas.microsoft.com/office/powerpoint/2010/main" val="1244700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pt-BR" smtClean="0"/>
              <a:t>Clique para editar o título mestre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D1A40278-32D7-44D5-ABED-6811F1BA79B9}" type="datetimeFigureOut">
              <a:rPr lang="pt-BR" smtClean="0"/>
              <a:t>08/09/2020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612F382-799D-46A1-9D5E-8B1EC5EB6BA4}" type="slidenum">
              <a:rPr lang="pt-BR" smtClean="0"/>
              <a:t>‹nº›</a:t>
            </a:fld>
            <a:endParaRPr lang="pt-BR"/>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49743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D1A40278-32D7-44D5-ABED-6811F1BA79B9}" type="datetimeFigureOut">
              <a:rPr lang="pt-BR" smtClean="0"/>
              <a:t>08/09/2020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612F382-799D-46A1-9D5E-8B1EC5EB6BA4}" type="slidenum">
              <a:rPr lang="pt-BR" smtClean="0"/>
              <a:t>‹nº›</a:t>
            </a:fld>
            <a:endParaRPr lang="pt-BR"/>
          </a:p>
        </p:txBody>
      </p:sp>
    </p:spTree>
    <p:extLst>
      <p:ext uri="{BB962C8B-B14F-4D97-AF65-F5344CB8AC3E}">
        <p14:creationId xmlns:p14="http://schemas.microsoft.com/office/powerpoint/2010/main" val="3965708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pt-BR" smtClean="0"/>
              <a:t>Clique para editar o título mestre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3" name="Date Placeholder 2"/>
          <p:cNvSpPr>
            <a:spLocks noGrp="1"/>
          </p:cNvSpPr>
          <p:nvPr>
            <p:ph type="dt" sz="half" idx="10"/>
          </p:nvPr>
        </p:nvSpPr>
        <p:spPr/>
        <p:txBody>
          <a:bodyPr/>
          <a:lstStyle/>
          <a:p>
            <a:fld id="{D1A40278-32D7-44D5-ABED-6811F1BA79B9}" type="datetimeFigureOut">
              <a:rPr lang="pt-BR" smtClean="0"/>
              <a:t>08/09/2020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612F382-799D-46A1-9D5E-8B1EC5EB6BA4}" type="slidenum">
              <a:rPr lang="pt-BR" smtClean="0"/>
              <a:t>‹nº›</a:t>
            </a:fld>
            <a:endParaRPr lang="pt-BR"/>
          </a:p>
        </p:txBody>
      </p:sp>
    </p:spTree>
    <p:extLst>
      <p:ext uri="{BB962C8B-B14F-4D97-AF65-F5344CB8AC3E}">
        <p14:creationId xmlns:p14="http://schemas.microsoft.com/office/powerpoint/2010/main" val="4016093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pt-BR" smtClean="0"/>
              <a:t>Clique para editar o título mestre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3" name="Date Placeholder 2"/>
          <p:cNvSpPr>
            <a:spLocks noGrp="1"/>
          </p:cNvSpPr>
          <p:nvPr>
            <p:ph type="dt" sz="half" idx="10"/>
          </p:nvPr>
        </p:nvSpPr>
        <p:spPr/>
        <p:txBody>
          <a:bodyPr/>
          <a:lstStyle/>
          <a:p>
            <a:fld id="{D1A40278-32D7-44D5-ABED-6811F1BA79B9}" type="datetimeFigureOut">
              <a:rPr lang="pt-BR" smtClean="0"/>
              <a:t>08/09/2020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612F382-799D-46A1-9D5E-8B1EC5EB6BA4}" type="slidenum">
              <a:rPr lang="pt-BR" smtClean="0"/>
              <a:t>‹nº›</a:t>
            </a:fld>
            <a:endParaRPr lang="pt-BR"/>
          </a:p>
        </p:txBody>
      </p:sp>
    </p:spTree>
    <p:extLst>
      <p:ext uri="{BB962C8B-B14F-4D97-AF65-F5344CB8AC3E}">
        <p14:creationId xmlns:p14="http://schemas.microsoft.com/office/powerpoint/2010/main" val="1069873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t-BR" smtClean="0"/>
              <a:t>Clique para editar o título mestre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1A40278-32D7-44D5-ABED-6811F1BA79B9}" type="datetimeFigureOut">
              <a:rPr lang="pt-BR" smtClean="0"/>
              <a:t>08/09/2020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12F382-799D-46A1-9D5E-8B1EC5EB6BA4}" type="slidenum">
              <a:rPr lang="pt-BR" smtClean="0"/>
              <a:t>‹nº›</a:t>
            </a:fld>
            <a:endParaRPr lang="pt-BR"/>
          </a:p>
        </p:txBody>
      </p:sp>
    </p:spTree>
    <p:extLst>
      <p:ext uri="{BB962C8B-B14F-4D97-AF65-F5344CB8AC3E}">
        <p14:creationId xmlns:p14="http://schemas.microsoft.com/office/powerpoint/2010/main" val="951594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pt-BR" smtClean="0"/>
              <a:t>Clique para editar o título mestre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1A40278-32D7-44D5-ABED-6811F1BA79B9}" type="datetimeFigureOut">
              <a:rPr lang="pt-BR" smtClean="0"/>
              <a:t>08/09/2020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12F382-799D-46A1-9D5E-8B1EC5EB6BA4}" type="slidenum">
              <a:rPr lang="pt-BR" smtClean="0"/>
              <a:t>‹nº›</a:t>
            </a:fld>
            <a:endParaRPr lang="pt-BR"/>
          </a:p>
        </p:txBody>
      </p:sp>
    </p:spTree>
    <p:extLst>
      <p:ext uri="{BB962C8B-B14F-4D97-AF65-F5344CB8AC3E}">
        <p14:creationId xmlns:p14="http://schemas.microsoft.com/office/powerpoint/2010/main" val="178938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1A40278-32D7-44D5-ABED-6811F1BA79B9}" type="datetimeFigureOut">
              <a:rPr lang="pt-BR" smtClean="0"/>
              <a:t>08/09/2020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12F382-799D-46A1-9D5E-8B1EC5EB6BA4}" type="slidenum">
              <a:rPr lang="pt-BR" smtClean="0"/>
              <a:t>‹nº›</a:t>
            </a:fld>
            <a:endParaRPr lang="pt-BR"/>
          </a:p>
        </p:txBody>
      </p:sp>
    </p:spTree>
    <p:extLst>
      <p:ext uri="{BB962C8B-B14F-4D97-AF65-F5344CB8AC3E}">
        <p14:creationId xmlns:p14="http://schemas.microsoft.com/office/powerpoint/2010/main" val="77478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pt-BR" smtClean="0"/>
              <a:t>Clique para editar o título mestre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D1A40278-32D7-44D5-ABED-6811F1BA79B9}" type="datetimeFigureOut">
              <a:rPr lang="pt-BR" smtClean="0"/>
              <a:t>08/09/2020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12F382-799D-46A1-9D5E-8B1EC5EB6BA4}" type="slidenum">
              <a:rPr lang="pt-BR" smtClean="0"/>
              <a:t>‹nº›</a:t>
            </a:fld>
            <a:endParaRPr lang="pt-BR"/>
          </a:p>
        </p:txBody>
      </p:sp>
    </p:spTree>
    <p:extLst>
      <p:ext uri="{BB962C8B-B14F-4D97-AF65-F5344CB8AC3E}">
        <p14:creationId xmlns:p14="http://schemas.microsoft.com/office/powerpoint/2010/main" val="273150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pt-BR" smtClean="0"/>
              <a:t>Clique para editar o título mestre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D1A40278-32D7-44D5-ABED-6811F1BA79B9}" type="datetimeFigureOut">
              <a:rPr lang="pt-BR" smtClean="0"/>
              <a:t>08/09/2020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612F382-799D-46A1-9D5E-8B1EC5EB6BA4}" type="slidenum">
              <a:rPr lang="pt-BR" smtClean="0"/>
              <a:t>‹nº›</a:t>
            </a:fld>
            <a:endParaRPr lang="pt-BR"/>
          </a:p>
        </p:txBody>
      </p:sp>
    </p:spTree>
    <p:extLst>
      <p:ext uri="{BB962C8B-B14F-4D97-AF65-F5344CB8AC3E}">
        <p14:creationId xmlns:p14="http://schemas.microsoft.com/office/powerpoint/2010/main" val="14133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2" name="Content Placeholder 3"/>
          <p:cNvSpPr>
            <a:spLocks noGrp="1"/>
          </p:cNvSpPr>
          <p:nvPr>
            <p:ph sz="quarter" idx="13"/>
          </p:nvPr>
        </p:nvSpPr>
        <p:spPr>
          <a:xfrm>
            <a:off x="514352" y="2861733"/>
            <a:ext cx="3816534" cy="2512852"/>
          </a:xfrm>
        </p:spPr>
        <p:txBody>
          <a:bodyPr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3" name="Content Placeholder 5"/>
          <p:cNvSpPr>
            <a:spLocks noGrp="1"/>
          </p:cNvSpPr>
          <p:nvPr>
            <p:ph sz="quarter" idx="14"/>
          </p:nvPr>
        </p:nvSpPr>
        <p:spPr>
          <a:xfrm>
            <a:off x="4495477" y="2861733"/>
            <a:ext cx="3816535" cy="2512852"/>
          </a:xfrm>
        </p:spPr>
        <p:txBody>
          <a:bodyPr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D1A40278-32D7-44D5-ABED-6811F1BA79B9}" type="datetimeFigureOut">
              <a:rPr lang="pt-BR" smtClean="0"/>
              <a:t>08/09/2020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612F382-799D-46A1-9D5E-8B1EC5EB6BA4}" type="slidenum">
              <a:rPr lang="pt-BR" smtClean="0"/>
              <a:t>‹nº›</a:t>
            </a:fld>
            <a:endParaRPr lang="pt-BR"/>
          </a:p>
        </p:txBody>
      </p:sp>
    </p:spTree>
    <p:extLst>
      <p:ext uri="{BB962C8B-B14F-4D97-AF65-F5344CB8AC3E}">
        <p14:creationId xmlns:p14="http://schemas.microsoft.com/office/powerpoint/2010/main" val="426260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D1A40278-32D7-44D5-ABED-6811F1BA79B9}" type="datetimeFigureOut">
              <a:rPr lang="pt-BR" smtClean="0"/>
              <a:t>08/09/2020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612F382-799D-46A1-9D5E-8B1EC5EB6BA4}" type="slidenum">
              <a:rPr lang="pt-BR" smtClean="0"/>
              <a:t>‹nº›</a:t>
            </a:fld>
            <a:endParaRPr lang="pt-BR"/>
          </a:p>
        </p:txBody>
      </p:sp>
    </p:spTree>
    <p:extLst>
      <p:ext uri="{BB962C8B-B14F-4D97-AF65-F5344CB8AC3E}">
        <p14:creationId xmlns:p14="http://schemas.microsoft.com/office/powerpoint/2010/main" val="1423764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40278-32D7-44D5-ABED-6811F1BA79B9}" type="datetimeFigureOut">
              <a:rPr lang="pt-BR" smtClean="0"/>
              <a:t>08/09/2020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612F382-799D-46A1-9D5E-8B1EC5EB6BA4}" type="slidenum">
              <a:rPr lang="pt-BR" smtClean="0"/>
              <a:t>‹nº›</a:t>
            </a:fld>
            <a:endParaRPr lang="pt-BR"/>
          </a:p>
        </p:txBody>
      </p:sp>
    </p:spTree>
    <p:extLst>
      <p:ext uri="{BB962C8B-B14F-4D97-AF65-F5344CB8AC3E}">
        <p14:creationId xmlns:p14="http://schemas.microsoft.com/office/powerpoint/2010/main" val="1881063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pt-BR" smtClean="0"/>
              <a:t>Clique para editar o título mestre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D1A40278-32D7-44D5-ABED-6811F1BA79B9}" type="datetimeFigureOut">
              <a:rPr lang="pt-BR" smtClean="0"/>
              <a:t>08/09/2020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612F382-799D-46A1-9D5E-8B1EC5EB6BA4}" type="slidenum">
              <a:rPr lang="pt-BR" smtClean="0"/>
              <a:t>‹nº›</a:t>
            </a:fld>
            <a:endParaRPr lang="pt-BR"/>
          </a:p>
        </p:txBody>
      </p:sp>
    </p:spTree>
    <p:extLst>
      <p:ext uri="{BB962C8B-B14F-4D97-AF65-F5344CB8AC3E}">
        <p14:creationId xmlns:p14="http://schemas.microsoft.com/office/powerpoint/2010/main" val="182007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D1A40278-32D7-44D5-ABED-6811F1BA79B9}" type="datetimeFigureOut">
              <a:rPr lang="pt-BR" smtClean="0"/>
              <a:t>08/09/2020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612F382-799D-46A1-9D5E-8B1EC5EB6BA4}" type="slidenum">
              <a:rPr lang="pt-BR" smtClean="0"/>
              <a:t>‹nº›</a:t>
            </a:fld>
            <a:endParaRPr lang="pt-BR"/>
          </a:p>
        </p:txBody>
      </p:sp>
    </p:spTree>
    <p:extLst>
      <p:ext uri="{BB962C8B-B14F-4D97-AF65-F5344CB8AC3E}">
        <p14:creationId xmlns:p14="http://schemas.microsoft.com/office/powerpoint/2010/main" val="196268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D1A40278-32D7-44D5-ABED-6811F1BA79B9}" type="datetimeFigureOut">
              <a:rPr lang="pt-BR" smtClean="0"/>
              <a:t>08/09/2020</a:t>
            </a:fld>
            <a:endParaRPr lang="pt-B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pt-B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B612F382-799D-46A1-9D5E-8B1EC5EB6BA4}" type="slidenum">
              <a:rPr lang="pt-BR" smtClean="0"/>
              <a:t>‹nº›</a:t>
            </a:fld>
            <a:endParaRPr lang="pt-BR"/>
          </a:p>
        </p:txBody>
      </p:sp>
    </p:spTree>
    <p:extLst>
      <p:ext uri="{BB962C8B-B14F-4D97-AF65-F5344CB8AC3E}">
        <p14:creationId xmlns:p14="http://schemas.microsoft.com/office/powerpoint/2010/main" val="43629990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Resolução de Problemas II</a:t>
            </a:r>
            <a:endParaRPr lang="pt-BR" dirty="0"/>
          </a:p>
        </p:txBody>
      </p:sp>
      <p:sp>
        <p:nvSpPr>
          <p:cNvPr id="3" name="Subtítulo 2"/>
          <p:cNvSpPr>
            <a:spLocks noGrp="1"/>
          </p:cNvSpPr>
          <p:nvPr>
            <p:ph type="subTitle" idx="1"/>
          </p:nvPr>
        </p:nvSpPr>
        <p:spPr>
          <a:xfrm rot="21375625">
            <a:off x="2479967" y="4526973"/>
            <a:ext cx="5394904" cy="1407078"/>
          </a:xfrm>
        </p:spPr>
        <p:style>
          <a:lnRef idx="2">
            <a:schemeClr val="accent1"/>
          </a:lnRef>
          <a:fillRef idx="1">
            <a:schemeClr val="lt1"/>
          </a:fillRef>
          <a:effectRef idx="0">
            <a:schemeClr val="accent1"/>
          </a:effectRef>
          <a:fontRef idx="minor">
            <a:schemeClr val="dk1"/>
          </a:fontRef>
        </p:style>
        <p:txBody>
          <a:bodyPr/>
          <a:lstStyle/>
          <a:p>
            <a:pPr algn="ctr"/>
            <a:r>
              <a:rPr lang="pt-BR" sz="3200" b="1" dirty="0" smtClean="0">
                <a:solidFill>
                  <a:schemeClr val="tx1"/>
                </a:solidFill>
                <a:latin typeface="Arial" panose="020B0604020202020204" pitchFamily="34" charset="0"/>
                <a:cs typeface="Arial" panose="020B0604020202020204" pitchFamily="34" charset="0"/>
              </a:rPr>
              <a:t>Gerontologia</a:t>
            </a:r>
          </a:p>
          <a:p>
            <a:pPr algn="ctr"/>
            <a:r>
              <a:rPr lang="pt-BR" sz="3200" b="1" dirty="0" smtClean="0">
                <a:solidFill>
                  <a:schemeClr val="tx1"/>
                </a:solidFill>
                <a:latin typeface="Arial" panose="020B0604020202020204" pitchFamily="34" charset="0"/>
                <a:cs typeface="Arial" panose="020B0604020202020204" pitchFamily="34" charset="0"/>
              </a:rPr>
              <a:t>Aula 3</a:t>
            </a:r>
            <a:endParaRPr lang="pt-BR"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41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MAIS OBJETIVA POSSÍVEL”</a:t>
            </a:r>
            <a:endParaRPr lang="pt-BR" dirty="0"/>
          </a:p>
        </p:txBody>
      </p:sp>
      <p:sp>
        <p:nvSpPr>
          <p:cNvPr id="4" name="CaixaDeTexto 3"/>
          <p:cNvSpPr txBox="1"/>
          <p:nvPr/>
        </p:nvSpPr>
        <p:spPr>
          <a:xfrm>
            <a:off x="1651819" y="2241755"/>
            <a:ext cx="5029200" cy="3046988"/>
          </a:xfrm>
          <a:prstGeom prst="rect">
            <a:avLst/>
          </a:prstGeom>
          <a:noFill/>
        </p:spPr>
        <p:txBody>
          <a:bodyPr wrap="square" rtlCol="0">
            <a:spAutoFit/>
          </a:bodyPr>
          <a:lstStyle/>
          <a:p>
            <a:pPr algn="ctr"/>
            <a:r>
              <a:rPr lang="pt-BR" sz="2400" dirty="0" smtClean="0">
                <a:latin typeface="Arial" panose="020B0604020202020204" pitchFamily="34" charset="0"/>
                <a:cs typeface="Arial" panose="020B0604020202020204" pitchFamily="34" charset="0"/>
              </a:rPr>
              <a:t>Os fenômenos observados e/ou medidos não devem ser afetados pelo pesquisador. Evitar que temores, crenças, desejos e tendências influenciem os resultados ou interfiram nos processos e nem sejam alterados pelas tendências de outros.</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177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noGrp="1"/>
          </p:cNvSpPr>
          <p:nvPr>
            <p:ph type="title"/>
          </p:nvPr>
        </p:nvSpPr>
        <p:spPr>
          <a:xfrm>
            <a:off x="647087" y="140112"/>
            <a:ext cx="7797662" cy="1151965"/>
          </a:xfrm>
          <a:prstGeom prst="rect">
            <a:avLst/>
          </a:prstGeom>
        </p:spPr>
        <p:txBody>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pt-BR" dirty="0" smtClean="0"/>
              <a:t>Enfoques qualitativos</a:t>
            </a:r>
            <a:endParaRPr lang="pt-BR" dirty="0"/>
          </a:p>
        </p:txBody>
      </p:sp>
      <p:pic>
        <p:nvPicPr>
          <p:cNvPr id="5" name="Imagem 4"/>
          <p:cNvPicPr>
            <a:picLocks noChangeAspect="1"/>
          </p:cNvPicPr>
          <p:nvPr/>
        </p:nvPicPr>
        <p:blipFill>
          <a:blip r:embed="rId2"/>
          <a:stretch>
            <a:fillRect/>
          </a:stretch>
        </p:blipFill>
        <p:spPr>
          <a:xfrm>
            <a:off x="0" y="1902542"/>
            <a:ext cx="9144000" cy="2497903"/>
          </a:xfrm>
          <a:prstGeom prst="rect">
            <a:avLst/>
          </a:prstGeom>
        </p:spPr>
      </p:pic>
    </p:spTree>
    <p:extLst>
      <p:ext uri="{BB962C8B-B14F-4D97-AF65-F5344CB8AC3E}">
        <p14:creationId xmlns:p14="http://schemas.microsoft.com/office/powerpoint/2010/main" val="1533666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1523986"/>
            <a:ext cx="9082994" cy="3214702"/>
          </a:xfrm>
          <a:prstGeom prst="rect">
            <a:avLst/>
          </a:prstGeom>
        </p:spPr>
      </p:pic>
      <p:sp>
        <p:nvSpPr>
          <p:cNvPr id="5" name="Elipse 4"/>
          <p:cNvSpPr/>
          <p:nvPr/>
        </p:nvSpPr>
        <p:spPr>
          <a:xfrm>
            <a:off x="0" y="2979174"/>
            <a:ext cx="2271251" cy="7226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3"/>
          <a:stretch>
            <a:fillRect/>
          </a:stretch>
        </p:blipFill>
        <p:spPr>
          <a:xfrm>
            <a:off x="6843251" y="4623619"/>
            <a:ext cx="1823730" cy="1823730"/>
          </a:xfrm>
          <a:prstGeom prst="rect">
            <a:avLst/>
          </a:prstGeom>
        </p:spPr>
      </p:pic>
      <p:cxnSp>
        <p:nvCxnSpPr>
          <p:cNvPr id="9" name="Conector de Seta Reta 8"/>
          <p:cNvCxnSpPr>
            <a:stCxn id="5" idx="5"/>
          </p:cNvCxnSpPr>
          <p:nvPr/>
        </p:nvCxnSpPr>
        <p:spPr>
          <a:xfrm>
            <a:off x="1938634" y="3596012"/>
            <a:ext cx="4609650" cy="1728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92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443580" y="870155"/>
            <a:ext cx="8047650" cy="4494417"/>
          </a:xfrm>
          <a:prstGeom prst="rect">
            <a:avLst/>
          </a:prstGeom>
        </p:spPr>
      </p:pic>
    </p:spTree>
    <p:extLst>
      <p:ext uri="{BB962C8B-B14F-4D97-AF65-F5344CB8AC3E}">
        <p14:creationId xmlns:p14="http://schemas.microsoft.com/office/powerpoint/2010/main" val="197970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1159962"/>
            <a:ext cx="8749972" cy="2732292"/>
          </a:xfrm>
          <a:prstGeom prst="rect">
            <a:avLst/>
          </a:prstGeom>
        </p:spPr>
      </p:pic>
      <p:sp>
        <p:nvSpPr>
          <p:cNvPr id="3" name="CaixaDeTexto 2"/>
          <p:cNvSpPr txBox="1"/>
          <p:nvPr/>
        </p:nvSpPr>
        <p:spPr>
          <a:xfrm>
            <a:off x="678427" y="575187"/>
            <a:ext cx="5102941" cy="584775"/>
          </a:xfrm>
          <a:prstGeom prst="rect">
            <a:avLst/>
          </a:prstGeom>
          <a:noFill/>
        </p:spPr>
        <p:txBody>
          <a:bodyPr wrap="square" rtlCol="0">
            <a:spAutoFit/>
          </a:bodyPr>
          <a:lstStyle/>
          <a:p>
            <a:pPr algn="ctr"/>
            <a:r>
              <a:rPr lang="pt-BR" sz="3200" dirty="0" smtClean="0">
                <a:solidFill>
                  <a:srgbClr val="FF0000"/>
                </a:solidFill>
              </a:rPr>
              <a:t>“Preconceitos científicos”</a:t>
            </a:r>
            <a:endParaRPr lang="pt-BR" sz="3200" dirty="0">
              <a:solidFill>
                <a:srgbClr val="FF0000"/>
              </a:solidFill>
            </a:endParaRPr>
          </a:p>
        </p:txBody>
      </p:sp>
      <p:pic>
        <p:nvPicPr>
          <p:cNvPr id="4" name="Imagem 3"/>
          <p:cNvPicPr>
            <a:picLocks noChangeAspect="1"/>
          </p:cNvPicPr>
          <p:nvPr/>
        </p:nvPicPr>
        <p:blipFill>
          <a:blip r:embed="rId3"/>
          <a:stretch>
            <a:fillRect/>
          </a:stretch>
        </p:blipFill>
        <p:spPr>
          <a:xfrm>
            <a:off x="0" y="3892254"/>
            <a:ext cx="9144000" cy="2773619"/>
          </a:xfrm>
          <a:prstGeom prst="rect">
            <a:avLst/>
          </a:prstGeom>
        </p:spPr>
      </p:pic>
    </p:spTree>
    <p:extLst>
      <p:ext uri="{BB962C8B-B14F-4D97-AF65-F5344CB8AC3E}">
        <p14:creationId xmlns:p14="http://schemas.microsoft.com/office/powerpoint/2010/main" val="3143449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3848" y="1821427"/>
            <a:ext cx="7796030" cy="3193487"/>
          </a:xfrm>
        </p:spPr>
        <p:txBody>
          <a:bodyPr>
            <a:normAutofit fontScale="90000"/>
          </a:bodyPr>
          <a:lstStyle/>
          <a:p>
            <a:r>
              <a:rPr lang="pt-BR" dirty="0" smtClean="0"/>
              <a:t>NÃO SE TRATA DE </a:t>
            </a:r>
            <a:br>
              <a:rPr lang="pt-BR" dirty="0" smtClean="0"/>
            </a:br>
            <a:r>
              <a:rPr lang="pt-BR" dirty="0" smtClean="0"/>
              <a:t>MELHOR OU PIOR </a:t>
            </a:r>
            <a:br>
              <a:rPr lang="pt-BR" dirty="0" smtClean="0"/>
            </a:br>
            <a:r>
              <a:rPr lang="pt-BR" dirty="0" smtClean="0"/>
              <a:t>E SIM DE ADEQUADA OU NÃO ADEQUADA</a:t>
            </a:r>
            <a:br>
              <a:rPr lang="pt-BR" dirty="0" smtClean="0"/>
            </a:br>
            <a:r>
              <a:rPr lang="pt-BR" dirty="0" smtClean="0"/>
              <a:t> E </a:t>
            </a:r>
            <a:br>
              <a:rPr lang="pt-BR" dirty="0" smtClean="0"/>
            </a:br>
            <a:r>
              <a:rPr lang="pt-BR" dirty="0" smtClean="0"/>
              <a:t>BEM FEITA E MAL FEITA!</a:t>
            </a:r>
            <a:endParaRPr lang="pt-BR" dirty="0"/>
          </a:p>
        </p:txBody>
      </p:sp>
    </p:spTree>
    <p:extLst>
      <p:ext uri="{BB962C8B-B14F-4D97-AF65-F5344CB8AC3E}">
        <p14:creationId xmlns:p14="http://schemas.microsoft.com/office/powerpoint/2010/main" val="3159189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EXEMPLOS DE TEMÁTICAS E ADEQUAÇÃO DE ENFOQUES/TIPOS DE ESTUDO</a:t>
            </a:r>
            <a:endParaRPr lang="pt-BR" dirty="0"/>
          </a:p>
        </p:txBody>
      </p:sp>
      <p:sp>
        <p:nvSpPr>
          <p:cNvPr id="3" name="Espaço Reservado para Texto 2"/>
          <p:cNvSpPr>
            <a:spLocks noGrp="1"/>
          </p:cNvSpPr>
          <p:nvPr>
            <p:ph type="body" idx="1"/>
          </p:nvPr>
        </p:nvSpPr>
        <p:spPr>
          <a:xfrm>
            <a:off x="514351" y="3879288"/>
            <a:ext cx="7796030" cy="1639614"/>
          </a:xfrm>
        </p:spPr>
        <p:txBody>
          <a:bodyPr/>
          <a:lstStyle/>
          <a:p>
            <a:endParaRPr lang="pt-BR" dirty="0" smtClean="0"/>
          </a:p>
          <a:p>
            <a:pPr algn="ctr"/>
            <a:r>
              <a:rPr lang="pt-BR" sz="2800" dirty="0" smtClean="0"/>
              <a:t>Exercício: FRAGILIDADE EM IDOSOS</a:t>
            </a:r>
            <a:endParaRPr lang="pt-BR" sz="2800" dirty="0"/>
          </a:p>
        </p:txBody>
      </p:sp>
    </p:spTree>
    <p:extLst>
      <p:ext uri="{BB962C8B-B14F-4D97-AF65-F5344CB8AC3E}">
        <p14:creationId xmlns:p14="http://schemas.microsoft.com/office/powerpoint/2010/main" val="2908698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15332" y="2654710"/>
            <a:ext cx="8907147" cy="784123"/>
          </a:xfrm>
          <a:prstGeom prst="rect">
            <a:avLst/>
          </a:prstGeom>
        </p:spPr>
      </p:pic>
    </p:spTree>
    <p:extLst>
      <p:ext uri="{BB962C8B-B14F-4D97-AF65-F5344CB8AC3E}">
        <p14:creationId xmlns:p14="http://schemas.microsoft.com/office/powerpoint/2010/main" val="758397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06828" y="1268361"/>
            <a:ext cx="9096215" cy="3954103"/>
          </a:xfrm>
          <a:prstGeom prst="rect">
            <a:avLst/>
          </a:prstGeom>
        </p:spPr>
      </p:pic>
    </p:spTree>
    <p:extLst>
      <p:ext uri="{BB962C8B-B14F-4D97-AF65-F5344CB8AC3E}">
        <p14:creationId xmlns:p14="http://schemas.microsoft.com/office/powerpoint/2010/main" val="2264980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589934"/>
            <a:ext cx="9144000" cy="5429758"/>
          </a:xfrm>
          <a:prstGeom prst="rect">
            <a:avLst/>
          </a:prstGeom>
        </p:spPr>
      </p:pic>
    </p:spTree>
    <p:extLst>
      <p:ext uri="{BB962C8B-B14F-4D97-AF65-F5344CB8AC3E}">
        <p14:creationId xmlns:p14="http://schemas.microsoft.com/office/powerpoint/2010/main" val="85878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solidFill>
                  <a:schemeClr val="bg1"/>
                </a:solidFill>
              </a:rPr>
              <a:t>Roteiro geral - ciência</a:t>
            </a:r>
            <a:endParaRPr lang="pt-BR" dirty="0">
              <a:solidFill>
                <a:schemeClr val="bg1"/>
              </a:solidFill>
            </a:endParaRPr>
          </a:p>
        </p:txBody>
      </p:sp>
      <p:sp>
        <p:nvSpPr>
          <p:cNvPr id="5" name="Espaço Reservado para Conteúdo 4"/>
          <p:cNvSpPr>
            <a:spLocks noGrp="1"/>
          </p:cNvSpPr>
          <p:nvPr>
            <p:ph sz="quarter" idx="13"/>
          </p:nvPr>
        </p:nvSpPr>
        <p:spPr>
          <a:xfrm>
            <a:off x="794571" y="1837766"/>
            <a:ext cx="7796030" cy="4630994"/>
          </a:xfrm>
          <a:noFill/>
        </p:spPr>
        <p:txBody>
          <a:bodyPr>
            <a:normAutofit/>
          </a:bodyPr>
          <a:lstStyle/>
          <a:p>
            <a:pPr algn="r">
              <a:buFont typeface="Wingdings" panose="05000000000000000000" pitchFamily="2" charset="2"/>
              <a:buChar char="ü"/>
            </a:pPr>
            <a:r>
              <a:rPr lang="pt-BR" sz="2800" b="1" dirty="0" smtClean="0">
                <a:solidFill>
                  <a:schemeClr val="bg1"/>
                </a:solidFill>
                <a:latin typeface="Arial" panose="020B0604020202020204" pitchFamily="34" charset="0"/>
                <a:cs typeface="Arial" panose="020B0604020202020204" pitchFamily="34" charset="0"/>
              </a:rPr>
              <a:t>Epistemologia</a:t>
            </a:r>
          </a:p>
          <a:p>
            <a:pPr algn="r">
              <a:buFont typeface="Wingdings" panose="05000000000000000000" pitchFamily="2" charset="2"/>
              <a:buChar char="ü"/>
            </a:pPr>
            <a:r>
              <a:rPr lang="pt-BR" sz="2800" b="1" dirty="0" smtClean="0">
                <a:solidFill>
                  <a:schemeClr val="bg1"/>
                </a:solidFill>
                <a:latin typeface="Arial" panose="020B0604020202020204" pitchFamily="34" charset="0"/>
                <a:cs typeface="Arial" panose="020B0604020202020204" pitchFamily="34" charset="0"/>
              </a:rPr>
              <a:t>Ciência e suas características</a:t>
            </a:r>
          </a:p>
          <a:p>
            <a:pPr algn="r">
              <a:buFont typeface="Wingdings" panose="05000000000000000000" pitchFamily="2" charset="2"/>
              <a:buChar char="ü"/>
            </a:pPr>
            <a:r>
              <a:rPr lang="pt-BR" sz="2800" b="1" dirty="0" smtClean="0">
                <a:solidFill>
                  <a:schemeClr val="bg1"/>
                </a:solidFill>
                <a:latin typeface="Arial" panose="020B0604020202020204" pitchFamily="34" charset="0"/>
                <a:cs typeface="Arial" panose="020B0604020202020204" pitchFamily="34" charset="0"/>
              </a:rPr>
              <a:t>Paradigma</a:t>
            </a:r>
          </a:p>
          <a:p>
            <a:pPr algn="r">
              <a:buFont typeface="Wingdings" panose="05000000000000000000" pitchFamily="2" charset="2"/>
              <a:buChar char="ü"/>
            </a:pPr>
            <a:r>
              <a:rPr lang="pt-BR" sz="2800" b="1" dirty="0" smtClean="0">
                <a:solidFill>
                  <a:schemeClr val="bg1"/>
                </a:solidFill>
                <a:latin typeface="Arial" panose="020B0604020202020204" pitchFamily="34" charset="0"/>
                <a:cs typeface="Arial" panose="020B0604020202020204" pitchFamily="34" charset="0"/>
              </a:rPr>
              <a:t>Tipos de pensamento </a:t>
            </a:r>
          </a:p>
          <a:p>
            <a:pPr algn="r">
              <a:buFont typeface="Wingdings" panose="05000000000000000000" pitchFamily="2" charset="2"/>
              <a:buChar char="ü"/>
            </a:pPr>
            <a:r>
              <a:rPr lang="pt-BR" sz="2800" b="1" dirty="0" smtClean="0">
                <a:solidFill>
                  <a:schemeClr val="bg1"/>
                </a:solidFill>
                <a:latin typeface="Arial" panose="020B0604020202020204" pitchFamily="34" charset="0"/>
                <a:cs typeface="Arial" panose="020B0604020202020204" pitchFamily="34" charset="0"/>
              </a:rPr>
              <a:t>Tipos de conhecimento</a:t>
            </a:r>
          </a:p>
          <a:p>
            <a:pPr algn="r">
              <a:buFont typeface="Wingdings" panose="05000000000000000000" pitchFamily="2" charset="2"/>
              <a:buChar char="ü"/>
            </a:pPr>
            <a:r>
              <a:rPr lang="pt-BR" sz="2800" b="1" dirty="0" smtClean="0">
                <a:solidFill>
                  <a:schemeClr val="bg1"/>
                </a:solidFill>
                <a:latin typeface="Arial" panose="020B0604020202020204" pitchFamily="34" charset="0"/>
                <a:cs typeface="Arial" panose="020B0604020202020204" pitchFamily="34" charset="0"/>
              </a:rPr>
              <a:t>Cientistas e comunidade científica</a:t>
            </a:r>
            <a:endParaRPr lang="pt-BR"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06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2930" y="707922"/>
            <a:ext cx="9156930" cy="5685964"/>
          </a:xfrm>
          <a:prstGeom prst="rect">
            <a:avLst/>
          </a:prstGeom>
        </p:spPr>
      </p:pic>
    </p:spTree>
    <p:extLst>
      <p:ext uri="{BB962C8B-B14F-4D97-AF65-F5344CB8AC3E}">
        <p14:creationId xmlns:p14="http://schemas.microsoft.com/office/powerpoint/2010/main" val="4135870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05914" y="1519084"/>
            <a:ext cx="8610383" cy="3682218"/>
          </a:xfrm>
          <a:prstGeom prst="rect">
            <a:avLst/>
          </a:prstGeom>
        </p:spPr>
      </p:pic>
    </p:spTree>
    <p:extLst>
      <p:ext uri="{BB962C8B-B14F-4D97-AF65-F5344CB8AC3E}">
        <p14:creationId xmlns:p14="http://schemas.microsoft.com/office/powerpoint/2010/main" val="3781121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ystematic narrative scoping 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10" y="355651"/>
            <a:ext cx="7942210" cy="595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429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 que é Prática Baseada em Evidências (PBE)?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84463"/>
            <a:ext cx="8085291" cy="454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568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1386349"/>
            <a:ext cx="8790039" cy="1807752"/>
          </a:xfrm>
          <a:prstGeom prst="rect">
            <a:avLst/>
          </a:prstGeom>
        </p:spPr>
      </p:pic>
      <p:sp>
        <p:nvSpPr>
          <p:cNvPr id="3" name="CaixaDeTexto 2"/>
          <p:cNvSpPr txBox="1"/>
          <p:nvPr/>
        </p:nvSpPr>
        <p:spPr>
          <a:xfrm>
            <a:off x="2064774" y="3975765"/>
            <a:ext cx="6459794" cy="1569660"/>
          </a:xfrm>
          <a:prstGeom prst="rect">
            <a:avLst/>
          </a:prstGeom>
          <a:noFill/>
        </p:spPr>
        <p:txBody>
          <a:bodyPr wrap="square" rtlCol="0">
            <a:spAutoFit/>
          </a:bodyPr>
          <a:lstStyle/>
          <a:p>
            <a:r>
              <a:rPr lang="pt-BR" sz="2400" dirty="0" smtClean="0">
                <a:latin typeface="Arial" panose="020B0604020202020204" pitchFamily="34" charset="0"/>
                <a:cs typeface="Arial" panose="020B0604020202020204" pitchFamily="34" charset="0"/>
              </a:rPr>
              <a:t>Estudos com métodos, técnicas, amostragem semelhantes para derivar nível de evidência favorável ou desfavorável à intervenções clínicas, educacionais, sociais, etc....</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7285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ta Review Showing Defining Review Questions And Search Strategy |  PowerPoint Presentation Sample | Example of PPT Presentation | Presentatio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31" y="619432"/>
            <a:ext cx="7155221" cy="5366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688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RISMA Flow Diagram for the scoping review process. 1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930" y="132736"/>
            <a:ext cx="5800533" cy="63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499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2147133"/>
            <a:ext cx="9040761" cy="2641637"/>
          </a:xfrm>
          <a:prstGeom prst="rect">
            <a:avLst/>
          </a:prstGeom>
        </p:spPr>
      </p:pic>
    </p:spTree>
    <p:extLst>
      <p:ext uri="{BB962C8B-B14F-4D97-AF65-F5344CB8AC3E}">
        <p14:creationId xmlns:p14="http://schemas.microsoft.com/office/powerpoint/2010/main" val="3574820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tanalyze.com/wp-content/uploads/2016/05/forest-rodrigu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72" y="424681"/>
            <a:ext cx="8408531" cy="607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527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06514" y="2079522"/>
            <a:ext cx="8801512" cy="1658272"/>
          </a:xfrm>
          <a:prstGeom prst="rect">
            <a:avLst/>
          </a:prstGeom>
        </p:spPr>
      </p:pic>
      <p:pic>
        <p:nvPicPr>
          <p:cNvPr id="3" name="Imagem 2"/>
          <p:cNvPicPr>
            <a:picLocks noChangeAspect="1"/>
          </p:cNvPicPr>
          <p:nvPr/>
        </p:nvPicPr>
        <p:blipFill>
          <a:blip r:embed="rId3"/>
          <a:stretch>
            <a:fillRect/>
          </a:stretch>
        </p:blipFill>
        <p:spPr>
          <a:xfrm>
            <a:off x="278170" y="4184394"/>
            <a:ext cx="8458200" cy="1114425"/>
          </a:xfrm>
          <a:prstGeom prst="rect">
            <a:avLst/>
          </a:prstGeom>
        </p:spPr>
      </p:pic>
    </p:spTree>
    <p:extLst>
      <p:ext uri="{BB962C8B-B14F-4D97-AF65-F5344CB8AC3E}">
        <p14:creationId xmlns:p14="http://schemas.microsoft.com/office/powerpoint/2010/main" val="306167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76516" y="2168012"/>
            <a:ext cx="5722375" cy="1200329"/>
          </a:xfrm>
          <a:prstGeom prst="rect">
            <a:avLst/>
          </a:prstGeom>
          <a:noFill/>
        </p:spPr>
        <p:txBody>
          <a:bodyPr wrap="square" rtlCol="0">
            <a:spAutoFit/>
          </a:bodyPr>
          <a:lstStyle/>
          <a:p>
            <a:pPr algn="ctr"/>
            <a:r>
              <a:rPr lang="pt-BR" sz="2400" dirty="0" smtClean="0">
                <a:latin typeface="Arial" panose="020B0604020202020204" pitchFamily="34" charset="0"/>
                <a:cs typeface="Arial" panose="020B0604020202020204" pitchFamily="34" charset="0"/>
              </a:rPr>
              <a:t>É um conjunto de processos sistemáticos, críticos e empíricos aplicados no estudo de um fenômeno.</a:t>
            </a:r>
            <a:endParaRPr lang="pt-BR" sz="2400" dirty="0">
              <a:latin typeface="Arial" panose="020B0604020202020204" pitchFamily="34" charset="0"/>
              <a:cs typeface="Arial" panose="020B0604020202020204" pitchFamily="34" charset="0"/>
            </a:endParaRPr>
          </a:p>
        </p:txBody>
      </p:sp>
      <p:sp>
        <p:nvSpPr>
          <p:cNvPr id="6" name="CaixaDeTexto 5"/>
          <p:cNvSpPr txBox="1"/>
          <p:nvPr/>
        </p:nvSpPr>
        <p:spPr>
          <a:xfrm>
            <a:off x="1376515" y="668593"/>
            <a:ext cx="5722375" cy="523220"/>
          </a:xfrm>
          <a:prstGeom prst="rect">
            <a:avLst/>
          </a:prstGeom>
          <a:noFill/>
        </p:spPr>
        <p:txBody>
          <a:bodyPr wrap="square" rtlCol="0">
            <a:spAutoFit/>
          </a:bodyPr>
          <a:lstStyle/>
          <a:p>
            <a:pPr algn="ctr"/>
            <a:r>
              <a:rPr lang="pt-BR" sz="2800" b="1" dirty="0" smtClean="0">
                <a:latin typeface="Arial" panose="020B0604020202020204" pitchFamily="34" charset="0"/>
                <a:cs typeface="Arial" panose="020B0604020202020204" pitchFamily="34" charset="0"/>
              </a:rPr>
              <a:t>Pesquisa científica:</a:t>
            </a:r>
            <a:endParaRPr lang="pt-B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1621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1873044"/>
            <a:ext cx="9144000" cy="2859651"/>
          </a:xfrm>
          <a:prstGeom prst="rect">
            <a:avLst/>
          </a:prstGeom>
        </p:spPr>
      </p:pic>
      <p:pic>
        <p:nvPicPr>
          <p:cNvPr id="3" name="Imagem 2"/>
          <p:cNvPicPr>
            <a:picLocks noChangeAspect="1"/>
          </p:cNvPicPr>
          <p:nvPr/>
        </p:nvPicPr>
        <p:blipFill>
          <a:blip r:embed="rId3"/>
          <a:stretch>
            <a:fillRect/>
          </a:stretch>
        </p:blipFill>
        <p:spPr>
          <a:xfrm>
            <a:off x="3671580" y="5617599"/>
            <a:ext cx="5133975" cy="666750"/>
          </a:xfrm>
          <a:prstGeom prst="rect">
            <a:avLst/>
          </a:prstGeom>
        </p:spPr>
      </p:pic>
    </p:spTree>
    <p:extLst>
      <p:ext uri="{BB962C8B-B14F-4D97-AF65-F5344CB8AC3E}">
        <p14:creationId xmlns:p14="http://schemas.microsoft.com/office/powerpoint/2010/main" val="1667939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634182"/>
            <a:ext cx="9144000" cy="5524806"/>
          </a:xfrm>
          <a:prstGeom prst="rect">
            <a:avLst/>
          </a:prstGeom>
        </p:spPr>
      </p:pic>
    </p:spTree>
    <p:extLst>
      <p:ext uri="{BB962C8B-B14F-4D97-AF65-F5344CB8AC3E}">
        <p14:creationId xmlns:p14="http://schemas.microsoft.com/office/powerpoint/2010/main" val="2898249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92036" y="1830797"/>
            <a:ext cx="8553450" cy="3019425"/>
          </a:xfrm>
          <a:prstGeom prst="rect">
            <a:avLst/>
          </a:prstGeom>
        </p:spPr>
      </p:pic>
    </p:spTree>
    <p:extLst>
      <p:ext uri="{BB962C8B-B14F-4D97-AF65-F5344CB8AC3E}">
        <p14:creationId xmlns:p14="http://schemas.microsoft.com/office/powerpoint/2010/main" val="1177491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2123767"/>
            <a:ext cx="8823285" cy="1311377"/>
          </a:xfrm>
          <a:prstGeom prst="rect">
            <a:avLst/>
          </a:prstGeom>
        </p:spPr>
      </p:pic>
      <p:pic>
        <p:nvPicPr>
          <p:cNvPr id="3" name="Imagem 2"/>
          <p:cNvPicPr>
            <a:picLocks noChangeAspect="1"/>
          </p:cNvPicPr>
          <p:nvPr/>
        </p:nvPicPr>
        <p:blipFill>
          <a:blip r:embed="rId3"/>
          <a:stretch>
            <a:fillRect/>
          </a:stretch>
        </p:blipFill>
        <p:spPr>
          <a:xfrm>
            <a:off x="740953" y="3615505"/>
            <a:ext cx="7839075" cy="1809750"/>
          </a:xfrm>
          <a:prstGeom prst="rect">
            <a:avLst/>
          </a:prstGeom>
        </p:spPr>
      </p:pic>
    </p:spTree>
    <p:extLst>
      <p:ext uri="{BB962C8B-B14F-4D97-AF65-F5344CB8AC3E}">
        <p14:creationId xmlns:p14="http://schemas.microsoft.com/office/powerpoint/2010/main" val="4026512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10638" y="1815741"/>
            <a:ext cx="8286750" cy="1781175"/>
          </a:xfrm>
          <a:prstGeom prst="rect">
            <a:avLst/>
          </a:prstGeom>
        </p:spPr>
      </p:pic>
      <p:sp>
        <p:nvSpPr>
          <p:cNvPr id="3" name="CaixaDeTexto 2"/>
          <p:cNvSpPr txBox="1"/>
          <p:nvPr/>
        </p:nvSpPr>
        <p:spPr>
          <a:xfrm>
            <a:off x="3510116" y="5825613"/>
            <a:ext cx="4866967" cy="369332"/>
          </a:xfrm>
          <a:prstGeom prst="rect">
            <a:avLst/>
          </a:prstGeom>
          <a:noFill/>
        </p:spPr>
        <p:txBody>
          <a:bodyPr wrap="square" rtlCol="0">
            <a:spAutoFit/>
          </a:bodyPr>
          <a:lstStyle/>
          <a:p>
            <a:r>
              <a:rPr lang="pt-BR" dirty="0" smtClean="0">
                <a:solidFill>
                  <a:schemeClr val="bg1"/>
                </a:solidFill>
                <a:latin typeface="Arial" panose="020B0604020202020204" pitchFamily="34" charset="0"/>
                <a:cs typeface="Arial" panose="020B0604020202020204" pitchFamily="34" charset="0"/>
              </a:rPr>
              <a:t>ENFERMAGEM: aplicabilidade na prática</a:t>
            </a:r>
            <a:endParaRPr lang="pt-B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075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666568" y="361364"/>
            <a:ext cx="5761241" cy="6003487"/>
          </a:xfrm>
          <a:prstGeom prst="rect">
            <a:avLst/>
          </a:prstGeom>
        </p:spPr>
      </p:pic>
    </p:spTree>
    <p:extLst>
      <p:ext uri="{BB962C8B-B14F-4D97-AF65-F5344CB8AC3E}">
        <p14:creationId xmlns:p14="http://schemas.microsoft.com/office/powerpoint/2010/main" val="222640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 y="1447800"/>
            <a:ext cx="9144000" cy="3962400"/>
          </a:xfrm>
          <a:prstGeom prst="rect">
            <a:avLst/>
          </a:prstGeom>
        </p:spPr>
      </p:pic>
    </p:spTree>
    <p:extLst>
      <p:ext uri="{BB962C8B-B14F-4D97-AF65-F5344CB8AC3E}">
        <p14:creationId xmlns:p14="http://schemas.microsoft.com/office/powerpoint/2010/main" val="1597811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3911395" y="990293"/>
            <a:ext cx="5067300" cy="5467350"/>
          </a:xfrm>
          <a:prstGeom prst="rect">
            <a:avLst/>
          </a:prstGeom>
        </p:spPr>
      </p:pic>
      <p:sp>
        <p:nvSpPr>
          <p:cNvPr id="2" name="Título 1"/>
          <p:cNvSpPr>
            <a:spLocks noGrp="1"/>
          </p:cNvSpPr>
          <p:nvPr>
            <p:ph type="title"/>
          </p:nvPr>
        </p:nvSpPr>
        <p:spPr>
          <a:xfrm>
            <a:off x="103239" y="311072"/>
            <a:ext cx="4660490" cy="942542"/>
          </a:xfrm>
        </p:spPr>
        <p:style>
          <a:lnRef idx="2">
            <a:schemeClr val="accent1"/>
          </a:lnRef>
          <a:fillRef idx="1">
            <a:schemeClr val="lt1"/>
          </a:fillRef>
          <a:effectRef idx="0">
            <a:schemeClr val="accent1"/>
          </a:effectRef>
          <a:fontRef idx="minor">
            <a:schemeClr val="dk1"/>
          </a:fontRef>
        </p:style>
        <p:txBody>
          <a:bodyPr/>
          <a:lstStyle/>
          <a:p>
            <a:pPr algn="ctr"/>
            <a:r>
              <a:rPr lang="pt-BR" dirty="0" smtClean="0"/>
              <a:t>Revisão de escopo</a:t>
            </a:r>
            <a:br>
              <a:rPr lang="pt-BR" dirty="0" smtClean="0"/>
            </a:br>
            <a:r>
              <a:rPr lang="pt-BR" i="1" dirty="0" err="1" smtClean="0"/>
              <a:t>scoping</a:t>
            </a:r>
            <a:r>
              <a:rPr lang="pt-BR" i="1" dirty="0" smtClean="0"/>
              <a:t> </a:t>
            </a:r>
            <a:r>
              <a:rPr lang="pt-BR" i="1" dirty="0" err="1" smtClean="0"/>
              <a:t>review</a:t>
            </a:r>
            <a:endParaRPr lang="pt-BR" i="1" dirty="0"/>
          </a:p>
        </p:txBody>
      </p:sp>
    </p:spTree>
    <p:extLst>
      <p:ext uri="{BB962C8B-B14F-4D97-AF65-F5344CB8AC3E}">
        <p14:creationId xmlns:p14="http://schemas.microsoft.com/office/powerpoint/2010/main" val="2979680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221227"/>
            <a:ext cx="7390422" cy="2366040"/>
          </a:xfrm>
          <a:prstGeom prst="rect">
            <a:avLst/>
          </a:prstGeom>
        </p:spPr>
      </p:pic>
      <p:pic>
        <p:nvPicPr>
          <p:cNvPr id="5" name="Imagem 4"/>
          <p:cNvPicPr>
            <a:picLocks noChangeAspect="1"/>
          </p:cNvPicPr>
          <p:nvPr/>
        </p:nvPicPr>
        <p:blipFill>
          <a:blip r:embed="rId3"/>
          <a:stretch>
            <a:fillRect/>
          </a:stretch>
        </p:blipFill>
        <p:spPr>
          <a:xfrm>
            <a:off x="2508016" y="2734751"/>
            <a:ext cx="6425638" cy="4070555"/>
          </a:xfrm>
          <a:prstGeom prst="rect">
            <a:avLst/>
          </a:prstGeom>
        </p:spPr>
      </p:pic>
    </p:spTree>
    <p:extLst>
      <p:ext uri="{BB962C8B-B14F-4D97-AF65-F5344CB8AC3E}">
        <p14:creationId xmlns:p14="http://schemas.microsoft.com/office/powerpoint/2010/main" val="3793152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 scoping review of research-practice-partnerships | Rip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60" y="221226"/>
            <a:ext cx="8065207" cy="604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99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dirty="0" smtClean="0"/>
              <a:t>Tipos de estudos</a:t>
            </a:r>
            <a:endParaRPr lang="pt-BR" dirty="0"/>
          </a:p>
        </p:txBody>
      </p:sp>
      <p:sp>
        <p:nvSpPr>
          <p:cNvPr id="6" name="CaixaDeTexto 5"/>
          <p:cNvSpPr txBox="1"/>
          <p:nvPr/>
        </p:nvSpPr>
        <p:spPr>
          <a:xfrm rot="21416169">
            <a:off x="2373230" y="4979280"/>
            <a:ext cx="368989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dirty="0" smtClean="0">
                <a:latin typeface="Arial" panose="020B0604020202020204" pitchFamily="34" charset="0"/>
                <a:cs typeface="Arial" panose="020B0604020202020204" pitchFamily="34" charset="0"/>
              </a:rPr>
              <a:t>O DILEMA (?) QUALI E QUANTI</a:t>
            </a:r>
          </a:p>
          <a:p>
            <a:pPr algn="ct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878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89936" y="1203457"/>
            <a:ext cx="7728155" cy="4524315"/>
          </a:xfrm>
          <a:prstGeom prst="rect">
            <a:avLst/>
          </a:prstGeom>
        </p:spPr>
        <p:txBody>
          <a:bodyPr wrap="square">
            <a:spAutoFit/>
          </a:bodyPr>
          <a:lstStyle/>
          <a:p>
            <a:pPr indent="457200" algn="just"/>
            <a:r>
              <a:rPr lang="en-US" dirty="0">
                <a:solidFill>
                  <a:srgbClr val="000000"/>
                </a:solidFill>
                <a:latin typeface="Times New Roman" panose="02020603050405020304" pitchFamily="18" charset="0"/>
              </a:rPr>
              <a:t>To guide the selection of the studies, the following inclusion criteria were considered: (</a:t>
            </a:r>
            <a:r>
              <a:rPr lang="en-US" dirty="0" err="1">
                <a:solidFill>
                  <a:srgbClr val="000000"/>
                </a:solidFill>
                <a:latin typeface="Times New Roman" panose="02020603050405020304" pitchFamily="18" charset="0"/>
              </a:rPr>
              <a:t>i</a:t>
            </a:r>
            <a:r>
              <a:rPr lang="en-US" dirty="0">
                <a:solidFill>
                  <a:srgbClr val="000000"/>
                </a:solidFill>
                <a:latin typeface="Times New Roman" panose="02020603050405020304" pitchFamily="18" charset="0"/>
              </a:rPr>
              <a:t>) the use of social robots was analyzed in studies (ii) conducted among older adults (aged 60 years or over), which (iii) considered measures of depressive symptoms, regardless of whether reported as participants' characteristic variable or primary/secondary outcomes. It is important to note that no restriction related to the setting of subjects’ recruitment was imposed and, thus, older adults from different contexts (community, primary care, health care centers, hospital, and long-term care institutions) were included in this scoping review. Different kinds of research designs were considered in the present study, including randomized controlled trials, quasi-experimental, longitudinal and qualitative research studies. The papers were excluded if they (</a:t>
            </a:r>
            <a:r>
              <a:rPr lang="en-US" dirty="0" err="1">
                <a:solidFill>
                  <a:srgbClr val="000000"/>
                </a:solidFill>
                <a:latin typeface="Times New Roman" panose="02020603050405020304" pitchFamily="18" charset="0"/>
              </a:rPr>
              <a:t>i</a:t>
            </a:r>
            <a:r>
              <a:rPr lang="en-US" dirty="0">
                <a:solidFill>
                  <a:srgbClr val="000000"/>
                </a:solidFill>
                <a:latin typeface="Times New Roman" panose="02020603050405020304" pitchFamily="18" charset="0"/>
              </a:rPr>
              <a:t>) were not fully published in English; (ii) were published only as abstract or a study protocol; and (iii) were not a peer-reviewed scientific research work (i.e.,</a:t>
            </a:r>
            <a:r>
              <a:rPr lang="en-US" dirty="0">
                <a:solidFill>
                  <a:srgbClr val="222222"/>
                </a:solidFill>
                <a:latin typeface="Times New Roman" panose="02020603050405020304" pitchFamily="18" charset="0"/>
              </a:rPr>
              <a:t> </a:t>
            </a:r>
            <a:r>
              <a:rPr lang="en-US" dirty="0">
                <a:solidFill>
                  <a:srgbClr val="000000"/>
                </a:solidFill>
                <a:latin typeface="Times New Roman" panose="02020603050405020304" pitchFamily="18" charset="0"/>
              </a:rPr>
              <a:t>grey</a:t>
            </a:r>
            <a:r>
              <a:rPr lang="en-US" dirty="0">
                <a:solidFill>
                  <a:srgbClr val="222222"/>
                </a:solidFill>
                <a:latin typeface="Times New Roman" panose="02020603050405020304" pitchFamily="18" charset="0"/>
              </a:rPr>
              <a:t> </a:t>
            </a:r>
            <a:r>
              <a:rPr lang="en-US" dirty="0">
                <a:solidFill>
                  <a:srgbClr val="000000"/>
                </a:solidFill>
                <a:latin typeface="Times New Roman" panose="02020603050405020304" pitchFamily="18" charset="0"/>
              </a:rPr>
              <a:t>literature</a:t>
            </a:r>
            <a:r>
              <a:rPr lang="en-US" dirty="0">
                <a:solidFill>
                  <a:srgbClr val="222222"/>
                </a:solidFill>
                <a:latin typeface="Times New Roman" panose="02020603050405020304" pitchFamily="18" charset="0"/>
              </a:rPr>
              <a:t> </a:t>
            </a:r>
            <a:r>
              <a:rPr lang="en-US" dirty="0">
                <a:solidFill>
                  <a:srgbClr val="000000"/>
                </a:solidFill>
                <a:latin typeface="Times New Roman" panose="02020603050405020304" pitchFamily="18" charset="0"/>
              </a:rPr>
              <a:t>was</a:t>
            </a:r>
            <a:r>
              <a:rPr lang="en-US" dirty="0">
                <a:solidFill>
                  <a:srgbClr val="222222"/>
                </a:solidFill>
                <a:latin typeface="Times New Roman" panose="02020603050405020304" pitchFamily="18" charset="0"/>
              </a:rPr>
              <a:t> </a:t>
            </a:r>
            <a:r>
              <a:rPr lang="en-US" dirty="0">
                <a:solidFill>
                  <a:srgbClr val="000000"/>
                </a:solidFill>
                <a:latin typeface="Times New Roman" panose="02020603050405020304" pitchFamily="18" charset="0"/>
              </a:rPr>
              <a:t>not</a:t>
            </a:r>
            <a:r>
              <a:rPr lang="en-US" dirty="0">
                <a:solidFill>
                  <a:srgbClr val="222222"/>
                </a:solidFill>
                <a:latin typeface="Times New Roman" panose="02020603050405020304" pitchFamily="18" charset="0"/>
              </a:rPr>
              <a:t> </a:t>
            </a:r>
            <a:r>
              <a:rPr lang="en-US" dirty="0">
                <a:solidFill>
                  <a:srgbClr val="000000"/>
                </a:solidFill>
                <a:latin typeface="Times New Roman" panose="02020603050405020304" pitchFamily="18" charset="0"/>
              </a:rPr>
              <a:t>searched</a:t>
            </a:r>
            <a:r>
              <a:rPr lang="en-US" dirty="0">
                <a:solidFill>
                  <a:srgbClr val="222222"/>
                </a:solidFill>
                <a:latin typeface="Times New Roman" panose="02020603050405020304" pitchFamily="18" charset="0"/>
              </a:rPr>
              <a:t> </a:t>
            </a:r>
            <a:r>
              <a:rPr lang="en-US" dirty="0">
                <a:solidFill>
                  <a:srgbClr val="000000"/>
                </a:solidFill>
                <a:latin typeface="Times New Roman" panose="02020603050405020304" pitchFamily="18" charset="0"/>
              </a:rPr>
              <a:t>in</a:t>
            </a:r>
            <a:r>
              <a:rPr lang="en-US" dirty="0">
                <a:solidFill>
                  <a:srgbClr val="222222"/>
                </a:solidFill>
                <a:latin typeface="Times New Roman" panose="02020603050405020304" pitchFamily="18" charset="0"/>
              </a:rPr>
              <a:t> </a:t>
            </a:r>
            <a:r>
              <a:rPr lang="en-US" dirty="0">
                <a:solidFill>
                  <a:srgbClr val="000000"/>
                </a:solidFill>
                <a:latin typeface="Times New Roman" panose="02020603050405020304" pitchFamily="18" charset="0"/>
              </a:rPr>
              <a:t>this</a:t>
            </a:r>
            <a:r>
              <a:rPr lang="en-US" dirty="0">
                <a:solidFill>
                  <a:srgbClr val="222222"/>
                </a:solidFill>
                <a:latin typeface="Times New Roman" panose="02020603050405020304" pitchFamily="18" charset="0"/>
              </a:rPr>
              <a:t> </a:t>
            </a:r>
            <a:r>
              <a:rPr lang="en-US" dirty="0">
                <a:solidFill>
                  <a:srgbClr val="000000"/>
                </a:solidFill>
                <a:latin typeface="Times New Roman" panose="02020603050405020304" pitchFamily="18" charset="0"/>
              </a:rPr>
              <a:t>review).</a:t>
            </a:r>
            <a:r>
              <a:rPr lang="en-US" dirty="0">
                <a:solidFill>
                  <a:srgbClr val="222222"/>
                </a:solidFill>
                <a:latin typeface="Times New Roman" panose="02020603050405020304" pitchFamily="18" charset="0"/>
              </a:rPr>
              <a:t> </a:t>
            </a:r>
            <a:endParaRPr lang="en-US" dirty="0"/>
          </a:p>
          <a:p>
            <a:r>
              <a:rPr lang="en-US" dirty="0"/>
              <a:t/>
            </a:r>
            <a:br>
              <a:rPr lang="en-US" dirty="0"/>
            </a:br>
            <a:endParaRPr lang="pt-BR" dirty="0"/>
          </a:p>
        </p:txBody>
      </p:sp>
      <p:sp>
        <p:nvSpPr>
          <p:cNvPr id="3" name="CaixaDeTexto 2"/>
          <p:cNvSpPr txBox="1"/>
          <p:nvPr/>
        </p:nvSpPr>
        <p:spPr>
          <a:xfrm>
            <a:off x="589936" y="353961"/>
            <a:ext cx="6474542" cy="646331"/>
          </a:xfrm>
          <a:prstGeom prst="rect">
            <a:avLst/>
          </a:prstGeom>
          <a:noFill/>
        </p:spPr>
        <p:txBody>
          <a:bodyPr wrap="square" rtlCol="0">
            <a:spAutoFit/>
          </a:bodyPr>
          <a:lstStyle/>
          <a:p>
            <a:r>
              <a:rPr lang="pt-BR" dirty="0" smtClean="0"/>
              <a:t>Efeitos de robôs sociais sobre sintomatologia depressiva em idosos: uma revisão de escopo </a:t>
            </a:r>
            <a:endParaRPr lang="pt-BR" dirty="0"/>
          </a:p>
        </p:txBody>
      </p:sp>
      <p:sp>
        <p:nvSpPr>
          <p:cNvPr id="4" name="CaixaDeTexto 3"/>
          <p:cNvSpPr txBox="1"/>
          <p:nvPr/>
        </p:nvSpPr>
        <p:spPr>
          <a:xfrm>
            <a:off x="1641987" y="5746271"/>
            <a:ext cx="6474542" cy="523220"/>
          </a:xfrm>
          <a:prstGeom prst="rect">
            <a:avLst/>
          </a:prstGeom>
          <a:noFill/>
        </p:spPr>
        <p:txBody>
          <a:bodyPr wrap="square" rtlCol="0">
            <a:spAutoFit/>
          </a:bodyPr>
          <a:lstStyle/>
          <a:p>
            <a:r>
              <a:rPr lang="pt-BR" sz="2800" dirty="0" smtClean="0">
                <a:solidFill>
                  <a:schemeClr val="bg1"/>
                </a:solidFill>
              </a:rPr>
              <a:t>Literatura cinzenta???</a:t>
            </a:r>
            <a:endParaRPr lang="pt-BR" sz="2800" dirty="0">
              <a:solidFill>
                <a:schemeClr val="bg1"/>
              </a:solidFill>
            </a:endParaRPr>
          </a:p>
        </p:txBody>
      </p:sp>
    </p:spTree>
    <p:extLst>
      <p:ext uri="{BB962C8B-B14F-4D97-AF65-F5344CB8AC3E}">
        <p14:creationId xmlns:p14="http://schemas.microsoft.com/office/powerpoint/2010/main" val="1284623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verview of systematic reviews - Systematic Reviews - Guides at University  of South Austra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374" y="545691"/>
            <a:ext cx="6170459" cy="504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149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50723" y="2885754"/>
            <a:ext cx="8509819" cy="1171896"/>
          </a:xfrm>
          <a:prstGeom prst="rect">
            <a:avLst/>
          </a:prstGeom>
        </p:spPr>
      </p:pic>
    </p:spTree>
    <p:extLst>
      <p:ext uri="{BB962C8B-B14F-4D97-AF65-F5344CB8AC3E}">
        <p14:creationId xmlns:p14="http://schemas.microsoft.com/office/powerpoint/2010/main" val="1878516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EXERCÍCIOS EM GRUPO</a:t>
            </a:r>
            <a:endParaRPr lang="pt-BR" dirty="0"/>
          </a:p>
        </p:txBody>
      </p:sp>
      <p:sp>
        <p:nvSpPr>
          <p:cNvPr id="3" name="Subtítulo 2"/>
          <p:cNvSpPr>
            <a:spLocks noGrp="1"/>
          </p:cNvSpPr>
          <p:nvPr>
            <p:ph type="subTitle" idx="1"/>
          </p:nvPr>
        </p:nvSpPr>
        <p:spPr>
          <a:xfrm rot="21420000">
            <a:off x="393437" y="4980662"/>
            <a:ext cx="7512060" cy="550333"/>
          </a:xfrm>
        </p:spPr>
        <p:style>
          <a:lnRef idx="2">
            <a:schemeClr val="accent1"/>
          </a:lnRef>
          <a:fillRef idx="1">
            <a:schemeClr val="lt1"/>
          </a:fillRef>
          <a:effectRef idx="0">
            <a:schemeClr val="accent1"/>
          </a:effectRef>
          <a:fontRef idx="minor">
            <a:schemeClr val="dk1"/>
          </a:fontRef>
        </p:style>
        <p:txBody>
          <a:bodyPr/>
          <a:lstStyle/>
          <a:p>
            <a:r>
              <a:rPr lang="pt-BR" dirty="0" smtClean="0"/>
              <a:t>VISITA AOS LINKS</a:t>
            </a:r>
            <a:endParaRPr lang="pt-BR" dirty="0"/>
          </a:p>
        </p:txBody>
      </p:sp>
    </p:spTree>
    <p:extLst>
      <p:ext uri="{BB962C8B-B14F-4D97-AF65-F5344CB8AC3E}">
        <p14:creationId xmlns:p14="http://schemas.microsoft.com/office/powerpoint/2010/main" val="10553524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3444151853"/>
              </p:ext>
            </p:extLst>
          </p:nvPr>
        </p:nvGraphicFramePr>
        <p:xfrm>
          <a:off x="294968" y="883878"/>
          <a:ext cx="8158964" cy="4368862"/>
        </p:xfrm>
        <a:graphic>
          <a:graphicData uri="http://schemas.openxmlformats.org/drawingml/2006/table">
            <a:tbl>
              <a:tblPr firstRow="1" firstCol="1" bandRow="1"/>
              <a:tblGrid>
                <a:gridCol w="1999398">
                  <a:extLst>
                    <a:ext uri="{9D8B030D-6E8A-4147-A177-3AD203B41FA5}">
                      <a16:colId xmlns:a16="http://schemas.microsoft.com/office/drawing/2014/main" val="980543689"/>
                    </a:ext>
                  </a:extLst>
                </a:gridCol>
                <a:gridCol w="2265004">
                  <a:extLst>
                    <a:ext uri="{9D8B030D-6E8A-4147-A177-3AD203B41FA5}">
                      <a16:colId xmlns:a16="http://schemas.microsoft.com/office/drawing/2014/main" val="4164477692"/>
                    </a:ext>
                  </a:extLst>
                </a:gridCol>
                <a:gridCol w="1947281">
                  <a:extLst>
                    <a:ext uri="{9D8B030D-6E8A-4147-A177-3AD203B41FA5}">
                      <a16:colId xmlns:a16="http://schemas.microsoft.com/office/drawing/2014/main" val="3604256893"/>
                    </a:ext>
                  </a:extLst>
                </a:gridCol>
                <a:gridCol w="1947281">
                  <a:extLst>
                    <a:ext uri="{9D8B030D-6E8A-4147-A177-3AD203B41FA5}">
                      <a16:colId xmlns:a16="http://schemas.microsoft.com/office/drawing/2014/main" val="1857275988"/>
                    </a:ext>
                  </a:extLst>
                </a:gridCol>
              </a:tblGrid>
              <a:tr h="662742">
                <a:tc>
                  <a:txBody>
                    <a:bodyPr/>
                    <a:lstStyle/>
                    <a:p>
                      <a:pPr algn="l">
                        <a:lnSpc>
                          <a:spcPct val="107000"/>
                        </a:lnSpc>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Título/Revista</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Tema</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a:effectLst/>
                          <a:latin typeface="Calibri" panose="020F0502020204030204" pitchFamily="34" charset="0"/>
                          <a:ea typeface="Calibri" panose="020F0502020204030204" pitchFamily="34" charset="0"/>
                          <a:cs typeface="Times New Roman" panose="02020603050405020304" pitchFamily="18" charset="0"/>
                        </a:rPr>
                        <a:t>Objetivo (está relacionado ao problema/pergunta a responder)</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474594"/>
                  </a:ext>
                </a:extLst>
              </a:tr>
              <a:tr h="216183">
                <a:tc>
                  <a:txBody>
                    <a:bodyPr/>
                    <a:lstStyle/>
                    <a:p>
                      <a:pPr marL="0" lvl="0" indent="0" algn="l">
                        <a:lnSpc>
                          <a:spcPct val="107000"/>
                        </a:lnSpc>
                        <a:spcAft>
                          <a:spcPts val="0"/>
                        </a:spcAft>
                        <a:buFont typeface="+mj-lt"/>
                        <a:buNone/>
                      </a:pPr>
                      <a:r>
                        <a:rPr lang="pt-BR" sz="1800" dirty="0">
                          <a:effectLst/>
                          <a:latin typeface="Calibri" panose="020F0502020204030204" pitchFamily="34" charset="0"/>
                          <a:ea typeface="Calibri" panose="020F0502020204030204" pitchFamily="34" charset="0"/>
                          <a:cs typeface="Times New Roman" panose="02020603050405020304" pitchFamily="18" charset="0"/>
                        </a:rPr>
                        <a:t>Estudo qualitativo</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190551"/>
                  </a:ext>
                </a:extLst>
              </a:tr>
              <a:tr h="445467">
                <a:tc>
                  <a:txBody>
                    <a:bodyPr/>
                    <a:lstStyle/>
                    <a:p>
                      <a:pPr marL="0" lvl="0" indent="0" algn="l">
                        <a:lnSpc>
                          <a:spcPct val="107000"/>
                        </a:lnSpc>
                        <a:spcAft>
                          <a:spcPts val="0"/>
                        </a:spcAft>
                        <a:buFont typeface="+mj-lt"/>
                        <a:buNone/>
                      </a:pPr>
                      <a:r>
                        <a:rPr lang="pt-BR" sz="1800" dirty="0">
                          <a:effectLst/>
                          <a:latin typeface="Calibri" panose="020F0502020204030204" pitchFamily="34" charset="0"/>
                          <a:ea typeface="Calibri" panose="020F0502020204030204" pitchFamily="34" charset="0"/>
                          <a:cs typeface="Times New Roman" panose="02020603050405020304" pitchFamily="18" charset="0"/>
                        </a:rPr>
                        <a:t>Estudo quantitativo</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7604228"/>
                  </a:ext>
                </a:extLst>
              </a:tr>
              <a:tr h="216183">
                <a:tc>
                  <a:txBody>
                    <a:bodyPr/>
                    <a:lstStyle/>
                    <a:p>
                      <a:pPr marL="0" lvl="0" indent="0" algn="l">
                        <a:lnSpc>
                          <a:spcPct val="107000"/>
                        </a:lnSpc>
                        <a:spcAft>
                          <a:spcPts val="0"/>
                        </a:spcAft>
                        <a:buFont typeface="+mj-lt"/>
                        <a:buNone/>
                      </a:pPr>
                      <a:r>
                        <a:rPr lang="pt-BR" sz="1800" dirty="0">
                          <a:effectLst/>
                          <a:latin typeface="Calibri" panose="020F0502020204030204" pitchFamily="34" charset="0"/>
                          <a:ea typeface="Calibri" panose="020F0502020204030204" pitchFamily="34" charset="0"/>
                          <a:cs typeface="Times New Roman" panose="02020603050405020304" pitchFamily="18" charset="0"/>
                        </a:rPr>
                        <a:t>Revisão Narrativa</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735754"/>
                  </a:ext>
                </a:extLst>
              </a:tr>
              <a:tr h="467210">
                <a:tc>
                  <a:txBody>
                    <a:bodyPr/>
                    <a:lstStyle/>
                    <a:p>
                      <a:pPr marL="0" lvl="0" indent="0" algn="l">
                        <a:lnSpc>
                          <a:spcPct val="107000"/>
                        </a:lnSpc>
                        <a:spcAft>
                          <a:spcPts val="0"/>
                        </a:spcAft>
                        <a:buFont typeface="+mj-lt"/>
                        <a:buNone/>
                      </a:pPr>
                      <a:r>
                        <a:rPr lang="pt-BR" sz="1800" dirty="0">
                          <a:effectLst/>
                          <a:latin typeface="Calibri" panose="020F0502020204030204" pitchFamily="34" charset="0"/>
                          <a:ea typeface="Calibri" panose="020F0502020204030204" pitchFamily="34" charset="0"/>
                          <a:cs typeface="Times New Roman" panose="02020603050405020304" pitchFamily="18" charset="0"/>
                        </a:rPr>
                        <a:t>Revisão Integrativa</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841470"/>
                  </a:ext>
                </a:extLst>
              </a:tr>
              <a:tr h="434003">
                <a:tc>
                  <a:txBody>
                    <a:bodyPr/>
                    <a:lstStyle/>
                    <a:p>
                      <a:pPr marL="0" lvl="0" indent="0" algn="l">
                        <a:lnSpc>
                          <a:spcPct val="107000"/>
                        </a:lnSpc>
                        <a:spcAft>
                          <a:spcPts val="0"/>
                        </a:spcAft>
                        <a:buFont typeface="+mj-lt"/>
                        <a:buNone/>
                      </a:pPr>
                      <a:r>
                        <a:rPr lang="pt-BR" sz="1800" dirty="0">
                          <a:effectLst/>
                          <a:latin typeface="Calibri" panose="020F0502020204030204" pitchFamily="34" charset="0"/>
                          <a:ea typeface="Calibri" panose="020F0502020204030204" pitchFamily="34" charset="0"/>
                          <a:cs typeface="Times New Roman" panose="02020603050405020304" pitchFamily="18" charset="0"/>
                        </a:rPr>
                        <a:t>Revisão de escopo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Scoping</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Review</a:t>
                      </a:r>
                      <a:r>
                        <a:rPr lang="pt-BR" sz="1800" dirty="0">
                          <a:effectLst/>
                          <a:latin typeface="Calibri" panose="020F0502020204030204" pitchFamily="34" charset="0"/>
                          <a:ea typeface="Calibri" panose="020F0502020204030204" pitchFamily="34" charset="0"/>
                          <a:cs typeface="Times New Roman" panose="02020603050405020304" pitchFamily="18" charset="0"/>
                        </a:rPr>
                        <a:t>)</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261575"/>
                  </a:ext>
                </a:extLst>
              </a:tr>
              <a:tr h="445467">
                <a:tc>
                  <a:txBody>
                    <a:bodyPr/>
                    <a:lstStyle/>
                    <a:p>
                      <a:pPr marL="0" lvl="0" indent="0" algn="l">
                        <a:lnSpc>
                          <a:spcPct val="107000"/>
                        </a:lnSpc>
                        <a:spcAft>
                          <a:spcPts val="0"/>
                        </a:spcAft>
                        <a:buFont typeface="+mj-lt"/>
                        <a:buNone/>
                      </a:pPr>
                      <a:r>
                        <a:rPr lang="pt-BR" sz="1800" dirty="0">
                          <a:effectLst/>
                          <a:latin typeface="Calibri" panose="020F0502020204030204" pitchFamily="34" charset="0"/>
                          <a:ea typeface="Calibri" panose="020F0502020204030204" pitchFamily="34" charset="0"/>
                          <a:cs typeface="Times New Roman" panose="02020603050405020304" pitchFamily="18" charset="0"/>
                        </a:rPr>
                        <a:t>Revisão sistemática</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318609"/>
                  </a:ext>
                </a:extLst>
              </a:tr>
              <a:tr h="662742">
                <a:tc>
                  <a:txBody>
                    <a:bodyPr/>
                    <a:lstStyle/>
                    <a:p>
                      <a:pPr marL="0" lvl="0" indent="0" algn="l">
                        <a:lnSpc>
                          <a:spcPct val="107000"/>
                        </a:lnSpc>
                        <a:spcAft>
                          <a:spcPts val="0"/>
                        </a:spcAft>
                        <a:buFont typeface="+mj-lt"/>
                        <a:buNone/>
                      </a:pPr>
                      <a:r>
                        <a:rPr lang="pt-BR" sz="1800" dirty="0">
                          <a:effectLst/>
                          <a:latin typeface="Calibri" panose="020F0502020204030204" pitchFamily="34" charset="0"/>
                          <a:ea typeface="Calibri" panose="020F0502020204030204" pitchFamily="34" charset="0"/>
                          <a:cs typeface="Times New Roman" panose="02020603050405020304" pitchFamily="18" charset="0"/>
                        </a:rPr>
                        <a:t>Revisão sistemática com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Metanálise</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959" marR="58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336322"/>
                  </a:ext>
                </a:extLst>
              </a:tr>
            </a:tbl>
          </a:graphicData>
        </a:graphic>
      </p:graphicFrame>
      <p:sp>
        <p:nvSpPr>
          <p:cNvPr id="6" name="CaixaDeTexto 5"/>
          <p:cNvSpPr txBox="1"/>
          <p:nvPr/>
        </p:nvSpPr>
        <p:spPr>
          <a:xfrm>
            <a:off x="2280179" y="5737123"/>
            <a:ext cx="4188542" cy="523220"/>
          </a:xfrm>
          <a:prstGeom prst="rect">
            <a:avLst/>
          </a:prstGeom>
          <a:noFill/>
        </p:spPr>
        <p:txBody>
          <a:bodyPr wrap="square" rtlCol="0">
            <a:spAutoFit/>
          </a:bodyPr>
          <a:lstStyle/>
          <a:p>
            <a:pPr algn="ctr"/>
            <a:r>
              <a:rPr lang="pt-BR" sz="2800" dirty="0" smtClean="0">
                <a:solidFill>
                  <a:schemeClr val="bg1"/>
                </a:solidFill>
              </a:rPr>
              <a:t>O que é literatura cinzenta?</a:t>
            </a:r>
            <a:endParaRPr lang="pt-BR" sz="2800" dirty="0">
              <a:solidFill>
                <a:schemeClr val="bg1"/>
              </a:solidFill>
            </a:endParaRPr>
          </a:p>
        </p:txBody>
      </p:sp>
    </p:spTree>
    <p:extLst>
      <p:ext uri="{BB962C8B-B14F-4D97-AF65-F5344CB8AC3E}">
        <p14:creationId xmlns:p14="http://schemas.microsoft.com/office/powerpoint/2010/main" val="120895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História da ciência</a:t>
            </a:r>
            <a:endParaRPr lang="pt-BR" dirty="0"/>
          </a:p>
        </p:txBody>
      </p:sp>
      <p:sp>
        <p:nvSpPr>
          <p:cNvPr id="3" name="Espaço Reservado para Conteúdo 2"/>
          <p:cNvSpPr>
            <a:spLocks noGrp="1"/>
          </p:cNvSpPr>
          <p:nvPr>
            <p:ph sz="quarter" idx="13"/>
          </p:nvPr>
        </p:nvSpPr>
        <p:spPr>
          <a:xfrm>
            <a:off x="381615" y="1001512"/>
            <a:ext cx="7796030" cy="3069043"/>
          </a:xfrm>
        </p:spPr>
        <p:txBody>
          <a:bodyPr/>
          <a:lstStyle/>
          <a:p>
            <a:r>
              <a:rPr lang="pt-BR" dirty="0" smtClean="0">
                <a:latin typeface="Arial" panose="020B0604020202020204" pitchFamily="34" charset="0"/>
                <a:cs typeface="Arial" panose="020B0604020202020204" pitchFamily="34" charset="0"/>
              </a:rPr>
              <a:t>Escolas de pensamento ( empirismo, materialismo dialético, positivismo, fenomenologia, estruturalismo)</a:t>
            </a:r>
          </a:p>
          <a:p>
            <a:r>
              <a:rPr lang="pt-BR" dirty="0" smtClean="0">
                <a:latin typeface="Arial" panose="020B0604020202020204" pitchFamily="34" charset="0"/>
                <a:cs typeface="Arial" panose="020B0604020202020204" pitchFamily="34" charset="0"/>
              </a:rPr>
              <a:t>Marcos interpretativos: etnografia, construtivismo, interacionismo simbólico...</a:t>
            </a:r>
            <a:endParaRPr lang="pt-BR" dirty="0">
              <a:latin typeface="Arial" panose="020B0604020202020204" pitchFamily="34" charset="0"/>
              <a:cs typeface="Arial" panose="020B0604020202020204" pitchFamily="34" charset="0"/>
            </a:endParaRPr>
          </a:p>
        </p:txBody>
      </p:sp>
      <p:sp>
        <p:nvSpPr>
          <p:cNvPr id="4" name="Espaço Reservado para Conteúdo 2"/>
          <p:cNvSpPr txBox="1">
            <a:spLocks/>
          </p:cNvSpPr>
          <p:nvPr/>
        </p:nvSpPr>
        <p:spPr>
          <a:xfrm>
            <a:off x="514350" y="3233435"/>
            <a:ext cx="8098707" cy="3069043"/>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00000"/>
              </a:lnSpc>
              <a:buNone/>
            </a:pPr>
            <a:r>
              <a:rPr lang="pt-BR" dirty="0" smtClean="0">
                <a:latin typeface="Arial" panose="020B0604020202020204" pitchFamily="34" charset="0"/>
                <a:cs typeface="Arial" panose="020B0604020202020204" pitchFamily="34" charset="0"/>
              </a:rPr>
              <a:t>Devido às premissas adotadas, a partir do século </a:t>
            </a:r>
            <a:r>
              <a:rPr lang="pt-BR" dirty="0" err="1" smtClean="0">
                <a:latin typeface="Arial" panose="020B0604020202020204" pitchFamily="34" charset="0"/>
                <a:cs typeface="Arial" panose="020B0604020202020204" pitchFamily="34" charset="0"/>
              </a:rPr>
              <a:t>xx</a:t>
            </a:r>
            <a:r>
              <a:rPr lang="pt-BR" dirty="0" smtClean="0">
                <a:latin typeface="Arial" panose="020B0604020202020204" pitchFamily="34" charset="0"/>
                <a:cs typeface="Arial" panose="020B0604020202020204" pitchFamily="34" charset="0"/>
              </a:rPr>
              <a:t> essas correntes se polarizaram em dois enfoques (também conhecidos por tipos de pesquisa)</a:t>
            </a:r>
          </a:p>
          <a:p>
            <a:pPr marL="0" indent="0" algn="ctr">
              <a:lnSpc>
                <a:spcPct val="100000"/>
              </a:lnSpc>
              <a:buNone/>
            </a:pPr>
            <a:r>
              <a:rPr lang="pt-BR" b="1" dirty="0" smtClean="0">
                <a:latin typeface="Arial" panose="020B0604020202020204" pitchFamily="34" charset="0"/>
                <a:cs typeface="Arial" panose="020B0604020202020204" pitchFamily="34" charset="0"/>
              </a:rPr>
              <a:t>Qualitativo e quantitativo</a:t>
            </a:r>
            <a:endParaRPr lang="pt-B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25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385437" y="2138517"/>
            <a:ext cx="8209032" cy="876453"/>
          </a:xfrm>
          <a:prstGeom prst="rect">
            <a:avLst/>
          </a:prstGeom>
        </p:spPr>
      </p:pic>
    </p:spTree>
    <p:extLst>
      <p:ext uri="{BB962C8B-B14F-4D97-AF65-F5344CB8AC3E}">
        <p14:creationId xmlns:p14="http://schemas.microsoft.com/office/powerpoint/2010/main" val="3518306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1303" y="1430594"/>
            <a:ext cx="8773988" cy="3392129"/>
          </a:xfrm>
          <a:prstGeom prst="rect">
            <a:avLst/>
          </a:prstGeom>
        </p:spPr>
      </p:pic>
    </p:spTree>
    <p:extLst>
      <p:ext uri="{BB962C8B-B14F-4D97-AF65-F5344CB8AC3E}">
        <p14:creationId xmlns:p14="http://schemas.microsoft.com/office/powerpoint/2010/main" val="163024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pt-BR" sz="2800" dirty="0" smtClean="0"/>
              <a:t>Quantitativo</a:t>
            </a:r>
          </a:p>
          <a:p>
            <a:endParaRPr lang="pt-BR" sz="2800" dirty="0"/>
          </a:p>
          <a:p>
            <a:pPr marL="0" indent="0" algn="ctr">
              <a:buNone/>
            </a:pPr>
            <a:r>
              <a:rPr lang="pt-BR" sz="2800" dirty="0" smtClean="0"/>
              <a:t>Sequencial e </a:t>
            </a:r>
          </a:p>
          <a:p>
            <a:pPr marL="0" indent="0" algn="ctr">
              <a:buNone/>
            </a:pPr>
            <a:r>
              <a:rPr lang="pt-BR" sz="2800" dirty="0" smtClean="0"/>
              <a:t>comprobatório</a:t>
            </a:r>
            <a:endParaRPr lang="pt-BR" sz="2800" dirty="0"/>
          </a:p>
        </p:txBody>
      </p:sp>
      <p:sp>
        <p:nvSpPr>
          <p:cNvPr id="4" name="Espaço Reservado para Conteúdo 3"/>
          <p:cNvSpPr>
            <a:spLocks noGrp="1"/>
          </p:cNvSpPr>
          <p:nvPr>
            <p:ph sz="quarter" idx="14"/>
          </p:nvPr>
        </p:nvSpPr>
        <p:spPr/>
        <p:style>
          <a:lnRef idx="2">
            <a:schemeClr val="accent3"/>
          </a:lnRef>
          <a:fillRef idx="1">
            <a:schemeClr val="lt1"/>
          </a:fillRef>
          <a:effectRef idx="0">
            <a:schemeClr val="accent3"/>
          </a:effectRef>
          <a:fontRef idx="minor">
            <a:schemeClr val="dk1"/>
          </a:fontRef>
        </p:style>
        <p:txBody>
          <a:bodyPr>
            <a:normAutofit/>
          </a:bodyPr>
          <a:lstStyle/>
          <a:p>
            <a:pPr algn="ctr"/>
            <a:r>
              <a:rPr lang="pt-BR" sz="2800" dirty="0" smtClean="0"/>
              <a:t>Qualitativo</a:t>
            </a:r>
          </a:p>
          <a:p>
            <a:endParaRPr lang="pt-BR" sz="2800" dirty="0"/>
          </a:p>
          <a:p>
            <a:pPr marL="0" indent="0" algn="ctr">
              <a:buNone/>
            </a:pPr>
            <a:r>
              <a:rPr lang="pt-BR" sz="2800" dirty="0" smtClean="0"/>
              <a:t>Naturalista e </a:t>
            </a:r>
          </a:p>
          <a:p>
            <a:pPr marL="0" indent="0" algn="ctr">
              <a:buNone/>
            </a:pPr>
            <a:r>
              <a:rPr lang="pt-BR" sz="2800" dirty="0" err="1" smtClean="0"/>
              <a:t>interpretivo</a:t>
            </a:r>
            <a:endParaRPr lang="pt-BR" sz="2800" dirty="0"/>
          </a:p>
        </p:txBody>
      </p:sp>
    </p:spTree>
    <p:extLst>
      <p:ext uri="{BB962C8B-B14F-4D97-AF65-F5344CB8AC3E}">
        <p14:creationId xmlns:p14="http://schemas.microsoft.com/office/powerpoint/2010/main" val="177773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746330" y="1062651"/>
            <a:ext cx="7562850" cy="4467225"/>
          </a:xfrm>
          <a:prstGeom prst="rect">
            <a:avLst/>
          </a:prstGeom>
        </p:spPr>
      </p:pic>
      <p:sp>
        <p:nvSpPr>
          <p:cNvPr id="3" name="CaixaDeTexto 2"/>
          <p:cNvSpPr txBox="1"/>
          <p:nvPr/>
        </p:nvSpPr>
        <p:spPr>
          <a:xfrm>
            <a:off x="1002891" y="5241974"/>
            <a:ext cx="558963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sz="2400" dirty="0" smtClean="0"/>
              <a:t>SEQUENCIAL E COMPROBATÓRIO</a:t>
            </a:r>
            <a:endParaRPr lang="pt-BR" sz="2400" dirty="0"/>
          </a:p>
        </p:txBody>
      </p:sp>
    </p:spTree>
    <p:extLst>
      <p:ext uri="{BB962C8B-B14F-4D97-AF65-F5344CB8AC3E}">
        <p14:creationId xmlns:p14="http://schemas.microsoft.com/office/powerpoint/2010/main" val="9481636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Evento Principal</Template>
  <TotalTime>270</TotalTime>
  <Words>526</Words>
  <Application>Microsoft Office PowerPoint</Application>
  <PresentationFormat>Apresentação na tela (4:3)</PresentationFormat>
  <Paragraphs>78</Paragraphs>
  <Slides>44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44</vt:i4>
      </vt:variant>
    </vt:vector>
  </HeadingPairs>
  <TitlesOfParts>
    <vt:vector size="50" baseType="lpstr">
      <vt:lpstr>Arial</vt:lpstr>
      <vt:lpstr>Calibri</vt:lpstr>
      <vt:lpstr>Impact</vt:lpstr>
      <vt:lpstr>Times New Roman</vt:lpstr>
      <vt:lpstr>Wingdings</vt:lpstr>
      <vt:lpstr>Evento Principal</vt:lpstr>
      <vt:lpstr>Resolução de Problemas II</vt:lpstr>
      <vt:lpstr>Roteiro geral - ciência</vt:lpstr>
      <vt:lpstr>Apresentação do PowerPoint</vt:lpstr>
      <vt:lpstr>Tipos de estudos</vt:lpstr>
      <vt:lpstr>História da ciência</vt:lpstr>
      <vt:lpstr>Apresentação do PowerPoint</vt:lpstr>
      <vt:lpstr>Apresentação do PowerPoint</vt:lpstr>
      <vt:lpstr>Apresentação do PowerPoint</vt:lpstr>
      <vt:lpstr>Apresentação do PowerPoint</vt:lpstr>
      <vt:lpstr>“O MAIS OBJETIVA POSSÍVEL”</vt:lpstr>
      <vt:lpstr>Enfoques qualitativos</vt:lpstr>
      <vt:lpstr>Apresentação do PowerPoint</vt:lpstr>
      <vt:lpstr>Apresentação do PowerPoint</vt:lpstr>
      <vt:lpstr>Apresentação do PowerPoint</vt:lpstr>
      <vt:lpstr>NÃO SE TRATA DE  MELHOR OU PIOR  E SIM DE ADEQUADA OU NÃO ADEQUADA  E  BEM FEITA E MAL FEITA!</vt:lpstr>
      <vt:lpstr>EXEMPLOS DE TEMÁTICAS E ADEQUAÇÃO DE ENFOQUES/TIPOS DE ESTUDO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Revisão de escopo scoping review</vt:lpstr>
      <vt:lpstr>Apresentação do PowerPoint</vt:lpstr>
      <vt:lpstr>Apresentação do PowerPoint</vt:lpstr>
      <vt:lpstr>Apresentação do PowerPoint</vt:lpstr>
      <vt:lpstr>Apresentação do PowerPoint</vt:lpstr>
      <vt:lpstr>Apresentação do PowerPoint</vt:lpstr>
      <vt:lpstr>EXERCÍCIOS EM GRUPO</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Resolução de Problemas II</dc:title>
  <dc:creator>SAMILA</dc:creator>
  <cp:lastModifiedBy>SAMILA</cp:lastModifiedBy>
  <cp:revision>47</cp:revision>
  <dcterms:created xsi:type="dcterms:W3CDTF">2020-08-25T13:26:37Z</dcterms:created>
  <dcterms:modified xsi:type="dcterms:W3CDTF">2020-09-08T15:06:20Z</dcterms:modified>
</cp:coreProperties>
</file>