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6" r:id="rId2"/>
    <p:sldId id="271" r:id="rId3"/>
    <p:sldId id="282" r:id="rId4"/>
    <p:sldId id="283" r:id="rId5"/>
    <p:sldId id="284" r:id="rId6"/>
    <p:sldId id="272" r:id="rId7"/>
    <p:sldId id="285" r:id="rId8"/>
    <p:sldId id="292" r:id="rId9"/>
    <p:sldId id="293" r:id="rId10"/>
    <p:sldId id="287" r:id="rId11"/>
    <p:sldId id="288" r:id="rId12"/>
    <p:sldId id="289" r:id="rId13"/>
    <p:sldId id="290" r:id="rId14"/>
    <p:sldId id="291" r:id="rId15"/>
    <p:sldId id="294" r:id="rId16"/>
    <p:sldId id="295" r:id="rId17"/>
    <p:sldId id="296" r:id="rId18"/>
    <p:sldId id="297" r:id="rId19"/>
    <p:sldId id="298" r:id="rId20"/>
    <p:sldId id="299" r:id="rId21"/>
    <p:sldId id="300" r:id="rId22"/>
    <p:sldId id="301" r:id="rId23"/>
    <p:sldId id="302" r:id="rId24"/>
    <p:sldId id="303" r:id="rId25"/>
    <p:sldId id="304" r:id="rId26"/>
    <p:sldId id="305" r:id="rId27"/>
    <p:sldId id="306" r:id="rId28"/>
    <p:sldId id="307" r:id="rId29"/>
    <p:sldId id="273" r:id="rId30"/>
    <p:sldId id="274" r:id="rId31"/>
    <p:sldId id="275" r:id="rId32"/>
    <p:sldId id="276" r:id="rId33"/>
    <p:sldId id="277" r:id="rId34"/>
    <p:sldId id="278" r:id="rId35"/>
    <p:sldId id="279" r:id="rId36"/>
    <p:sldId id="280" r:id="rId37"/>
    <p:sldId id="281" r:id="rId38"/>
    <p:sldId id="308"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98" autoAdjust="0"/>
    <p:restoredTop sz="94660"/>
  </p:normalViewPr>
  <p:slideViewPr>
    <p:cSldViewPr>
      <p:cViewPr varScale="1">
        <p:scale>
          <a:sx n="108" d="100"/>
          <a:sy n="108" d="100"/>
        </p:scale>
        <p:origin x="160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028020" y="1769541"/>
            <a:ext cx="7080026" cy="1828801"/>
          </a:xfrm>
        </p:spPr>
        <p:txBody>
          <a:bodyPr anchor="b">
            <a:normAutofit/>
          </a:bodyPr>
          <a:lstStyle>
            <a:lvl1pPr algn="ctr">
              <a:defRPr sz="5400"/>
            </a:lvl1pPr>
          </a:lstStyle>
          <a:p>
            <a:r>
              <a:rPr lang="pt-BR"/>
              <a:t>Clique para editar o título Mestre</a:t>
            </a:r>
            <a:endParaRPr lang="en-US" dirty="0"/>
          </a:p>
        </p:txBody>
      </p:sp>
      <p:sp>
        <p:nvSpPr>
          <p:cNvPr id="3" name="Subtitle 2"/>
          <p:cNvSpPr>
            <a:spLocks noGrp="1"/>
          </p:cNvSpPr>
          <p:nvPr>
            <p:ph type="subTitle" idx="1"/>
          </p:nvPr>
        </p:nvSpPr>
        <p:spPr>
          <a:xfrm>
            <a:off x="1028020" y="3598339"/>
            <a:ext cx="7080026"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04204F6D-5FDF-46D0-B578-B735F887FAB5}" type="datetimeFigureOut">
              <a:rPr lang="pt-BR" smtClean="0"/>
              <a:pPr/>
              <a:t>25/03/2019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ABE85B8-96A2-4B74-AEAC-DE05112D84C9}" type="slidenum">
              <a:rPr lang="pt-BR" smtClean="0"/>
              <a:pPr/>
              <a:t>‹nº›</a:t>
            </a:fld>
            <a:endParaRPr lang="pt-BR"/>
          </a:p>
        </p:txBody>
      </p:sp>
    </p:spTree>
    <p:extLst>
      <p:ext uri="{BB962C8B-B14F-4D97-AF65-F5344CB8AC3E}">
        <p14:creationId xmlns:p14="http://schemas.microsoft.com/office/powerpoint/2010/main" val="954831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pic>
        <p:nvPicPr>
          <p:cNvPr id="8" name="Picture 7" descr="Slate-V2-S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3995" y="540085"/>
            <a:ext cx="7656010" cy="3834374"/>
          </a:xfrm>
          <a:prstGeom prst="rect">
            <a:avLst/>
          </a:prstGeom>
        </p:spPr>
      </p:pic>
      <p:sp>
        <p:nvSpPr>
          <p:cNvPr id="2" name="Title 1"/>
          <p:cNvSpPr>
            <a:spLocks noGrp="1"/>
          </p:cNvSpPr>
          <p:nvPr>
            <p:ph type="title"/>
          </p:nvPr>
        </p:nvSpPr>
        <p:spPr>
          <a:xfrm>
            <a:off x="685354" y="4565255"/>
            <a:ext cx="7766495" cy="543472"/>
          </a:xfrm>
        </p:spPr>
        <p:txBody>
          <a:bodyPr anchor="b">
            <a:normAutofit/>
          </a:bodyPr>
          <a:lstStyle>
            <a:lvl1pPr algn="ctr">
              <a:defRPr sz="28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926217" y="695010"/>
            <a:ext cx="7285600"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685346" y="5108728"/>
            <a:ext cx="776532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04204F6D-5FDF-46D0-B578-B735F887FAB5}" type="datetimeFigureOut">
              <a:rPr lang="pt-BR" smtClean="0"/>
              <a:pPr/>
              <a:t>25/03/2019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ABE85B8-96A2-4B74-AEAC-DE05112D84C9}" type="slidenum">
              <a:rPr lang="pt-BR" smtClean="0"/>
              <a:pPr/>
              <a:t>‹nº›</a:t>
            </a:fld>
            <a:endParaRPr lang="pt-BR"/>
          </a:p>
        </p:txBody>
      </p:sp>
    </p:spTree>
    <p:extLst>
      <p:ext uri="{BB962C8B-B14F-4D97-AF65-F5344CB8AC3E}">
        <p14:creationId xmlns:p14="http://schemas.microsoft.com/office/powerpoint/2010/main" val="1695351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85346" y="608437"/>
            <a:ext cx="7765322" cy="3534344"/>
          </a:xfrm>
        </p:spPr>
        <p:txBody>
          <a:bodyPr anchor="ctr"/>
          <a:lstStyle>
            <a:lvl1pPr>
              <a:defRPr sz="3200"/>
            </a:lvl1pPr>
          </a:lstStyle>
          <a:p>
            <a:r>
              <a:rPr lang="pt-BR"/>
              <a:t>Clique para editar o título Mestre</a:t>
            </a:r>
            <a:endParaRPr lang="en-US" dirty="0"/>
          </a:p>
        </p:txBody>
      </p:sp>
      <p:sp>
        <p:nvSpPr>
          <p:cNvPr id="4" name="Text Placeholder 3"/>
          <p:cNvSpPr>
            <a:spLocks noGrp="1"/>
          </p:cNvSpPr>
          <p:nvPr>
            <p:ph type="body" sz="half" idx="2"/>
          </p:nvPr>
        </p:nvSpPr>
        <p:spPr>
          <a:xfrm>
            <a:off x="685346" y="4295180"/>
            <a:ext cx="7765322"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04204F6D-5FDF-46D0-B578-B735F887FAB5}" type="datetimeFigureOut">
              <a:rPr lang="pt-BR" smtClean="0"/>
              <a:pPr/>
              <a:t>25/03/2019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ABE85B8-96A2-4B74-AEAC-DE05112D84C9}" type="slidenum">
              <a:rPr lang="pt-BR" smtClean="0"/>
              <a:pPr/>
              <a:t>‹nº›</a:t>
            </a:fld>
            <a:endParaRPr lang="pt-BR"/>
          </a:p>
        </p:txBody>
      </p:sp>
    </p:spTree>
    <p:extLst>
      <p:ext uri="{BB962C8B-B14F-4D97-AF65-F5344CB8AC3E}">
        <p14:creationId xmlns:p14="http://schemas.microsoft.com/office/powerpoint/2010/main" val="2408470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pt-BR"/>
              <a:t>Clique para editar o título Mestre</a:t>
            </a:r>
            <a:endParaRPr lang="en-US" dirty="0"/>
          </a:p>
        </p:txBody>
      </p:sp>
      <p:sp>
        <p:nvSpPr>
          <p:cNvPr id="12" name="Text Placeholder 3"/>
          <p:cNvSpPr>
            <a:spLocks noGrp="1"/>
          </p:cNvSpPr>
          <p:nvPr>
            <p:ph type="body" sz="half" idx="13"/>
          </p:nvPr>
        </p:nvSpPr>
        <p:spPr>
          <a:xfrm>
            <a:off x="1290484" y="3610033"/>
            <a:ext cx="6564224"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4" name="Text Placeholder 3"/>
          <p:cNvSpPr>
            <a:spLocks noGrp="1"/>
          </p:cNvSpPr>
          <p:nvPr>
            <p:ph type="body" sz="half" idx="2"/>
          </p:nvPr>
        </p:nvSpPr>
        <p:spPr>
          <a:xfrm>
            <a:off x="685346" y="4304353"/>
            <a:ext cx="7765322"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04204F6D-5FDF-46D0-B578-B735F887FAB5}" type="datetimeFigureOut">
              <a:rPr lang="pt-BR" smtClean="0"/>
              <a:pPr/>
              <a:t>25/03/2019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ABE85B8-96A2-4B74-AEAC-DE05112D84C9}" type="slidenum">
              <a:rPr lang="pt-BR" smtClean="0"/>
              <a:pPr/>
              <a:t>‹nº›</a:t>
            </a:fld>
            <a:endParaRPr lang="pt-BR"/>
          </a:p>
        </p:txBody>
      </p:sp>
      <p:sp>
        <p:nvSpPr>
          <p:cNvPr id="11" name="TextBox 10"/>
          <p:cNvSpPr txBox="1"/>
          <p:nvPr/>
        </p:nvSpPr>
        <p:spPr>
          <a:xfrm>
            <a:off x="627459" y="87391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7828359" y="2933245"/>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6874668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85346" y="2126943"/>
            <a:ext cx="7765322" cy="2511835"/>
          </a:xfrm>
        </p:spPr>
        <p:txBody>
          <a:bodyPr anchor="b"/>
          <a:lstStyle>
            <a:lvl1pPr>
              <a:defRPr sz="3200"/>
            </a:lvl1pPr>
          </a:lstStyle>
          <a:p>
            <a:r>
              <a:rPr lang="pt-BR"/>
              <a:t>Clique para editar o título Mestre</a:t>
            </a:r>
            <a:endParaRPr lang="en-US" dirty="0"/>
          </a:p>
        </p:txBody>
      </p:sp>
      <p:sp>
        <p:nvSpPr>
          <p:cNvPr id="4" name="Text Placeholder 3"/>
          <p:cNvSpPr>
            <a:spLocks noGrp="1"/>
          </p:cNvSpPr>
          <p:nvPr>
            <p:ph type="body" sz="half" idx="2"/>
          </p:nvPr>
        </p:nvSpPr>
        <p:spPr>
          <a:xfrm>
            <a:off x="685339" y="4650556"/>
            <a:ext cx="776414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04204F6D-5FDF-46D0-B578-B735F887FAB5}" type="datetimeFigureOut">
              <a:rPr lang="pt-BR" smtClean="0"/>
              <a:pPr/>
              <a:t>25/03/2019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ABE85B8-96A2-4B74-AEAC-DE05112D84C9}" type="slidenum">
              <a:rPr lang="pt-BR" smtClean="0"/>
              <a:pPr/>
              <a:t>‹nº›</a:t>
            </a:fld>
            <a:endParaRPr lang="pt-BR"/>
          </a:p>
        </p:txBody>
      </p:sp>
    </p:spTree>
    <p:extLst>
      <p:ext uri="{BB962C8B-B14F-4D97-AF65-F5344CB8AC3E}">
        <p14:creationId xmlns:p14="http://schemas.microsoft.com/office/powerpoint/2010/main" val="35289515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sp>
        <p:nvSpPr>
          <p:cNvPr id="15" name="Title 1"/>
          <p:cNvSpPr>
            <a:spLocks noGrp="1"/>
          </p:cNvSpPr>
          <p:nvPr>
            <p:ph type="title"/>
          </p:nvPr>
        </p:nvSpPr>
        <p:spPr>
          <a:xfrm>
            <a:off x="685346" y="609600"/>
            <a:ext cx="7765322" cy="970450"/>
          </a:xfrm>
        </p:spPr>
        <p:txBody>
          <a:bodyPr/>
          <a:lstStyle/>
          <a:p>
            <a:r>
              <a:rPr lang="pt-BR"/>
              <a:t>Clique para editar o título Mestre</a:t>
            </a:r>
            <a:endParaRPr lang="en-US" dirty="0"/>
          </a:p>
        </p:txBody>
      </p:sp>
      <p:sp>
        <p:nvSpPr>
          <p:cNvPr id="7" name="Text Placeholder 2"/>
          <p:cNvSpPr>
            <a:spLocks noGrp="1"/>
          </p:cNvSpPr>
          <p:nvPr>
            <p:ph type="body" idx="1"/>
          </p:nvPr>
        </p:nvSpPr>
        <p:spPr>
          <a:xfrm>
            <a:off x="685346"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8" name="Text Placeholder 3"/>
          <p:cNvSpPr>
            <a:spLocks noGrp="1"/>
          </p:cNvSpPr>
          <p:nvPr>
            <p:ph type="body" sz="half" idx="15"/>
          </p:nvPr>
        </p:nvSpPr>
        <p:spPr>
          <a:xfrm>
            <a:off x="685346"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9" name="Text Placeholder 4"/>
          <p:cNvSpPr>
            <a:spLocks noGrp="1"/>
          </p:cNvSpPr>
          <p:nvPr>
            <p:ph type="body" sz="quarter" idx="3"/>
          </p:nvPr>
        </p:nvSpPr>
        <p:spPr>
          <a:xfrm>
            <a:off x="3335033"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10" name="Text Placeholder 3"/>
          <p:cNvSpPr>
            <a:spLocks noGrp="1"/>
          </p:cNvSpPr>
          <p:nvPr>
            <p:ph type="body" sz="half" idx="16"/>
          </p:nvPr>
        </p:nvSpPr>
        <p:spPr>
          <a:xfrm>
            <a:off x="3331076"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11" name="Text Placeholder 4"/>
          <p:cNvSpPr>
            <a:spLocks noGrp="1"/>
          </p:cNvSpPr>
          <p:nvPr>
            <p:ph type="body" sz="quarter" idx="13"/>
          </p:nvPr>
        </p:nvSpPr>
        <p:spPr>
          <a:xfrm>
            <a:off x="5974929"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12" name="Text Placeholder 3"/>
          <p:cNvSpPr>
            <a:spLocks noGrp="1"/>
          </p:cNvSpPr>
          <p:nvPr>
            <p:ph type="body" sz="half" idx="17"/>
          </p:nvPr>
        </p:nvSpPr>
        <p:spPr>
          <a:xfrm>
            <a:off x="5974929"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3" name="Date Placeholder 2"/>
          <p:cNvSpPr>
            <a:spLocks noGrp="1"/>
          </p:cNvSpPr>
          <p:nvPr>
            <p:ph type="dt" sz="half" idx="10"/>
          </p:nvPr>
        </p:nvSpPr>
        <p:spPr/>
        <p:txBody>
          <a:bodyPr/>
          <a:lstStyle/>
          <a:p>
            <a:fld id="{04204F6D-5FDF-46D0-B578-B735F887FAB5}" type="datetimeFigureOut">
              <a:rPr lang="pt-BR" smtClean="0"/>
              <a:pPr/>
              <a:t>25/03/2019</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8ABE85B8-96A2-4B74-AEAC-DE05112D84C9}" type="slidenum">
              <a:rPr lang="pt-BR" smtClean="0"/>
              <a:pPr/>
              <a:t>‹nº›</a:t>
            </a:fld>
            <a:endParaRPr lang="pt-BR"/>
          </a:p>
        </p:txBody>
      </p:sp>
    </p:spTree>
    <p:extLst>
      <p:ext uri="{BB962C8B-B14F-4D97-AF65-F5344CB8AC3E}">
        <p14:creationId xmlns:p14="http://schemas.microsoft.com/office/powerpoint/2010/main" val="16972060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nas de Imagem">
    <p:spTree>
      <p:nvGrpSpPr>
        <p:cNvPr id="1" name=""/>
        <p:cNvGrpSpPr/>
        <p:nvPr/>
      </p:nvGrpSpPr>
      <p:grpSpPr>
        <a:xfrm>
          <a:off x="0" y="0"/>
          <a:ext cx="0" cy="0"/>
          <a:chOff x="0" y="0"/>
          <a:chExt cx="0" cy="0"/>
        </a:xfrm>
      </p:grpSpPr>
      <p:pic>
        <p:nvPicPr>
          <p:cNvPr id="6" name="Picture 5"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39" y="1826045"/>
            <a:ext cx="2529046" cy="1833558"/>
          </a:xfrm>
          <a:prstGeom prst="rect">
            <a:avLst/>
          </a:prstGeom>
        </p:spPr>
      </p:pic>
      <p:pic>
        <p:nvPicPr>
          <p:cNvPr id="28" name="Picture 27"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3813" y="1826045"/>
            <a:ext cx="2529046" cy="1833558"/>
          </a:xfrm>
          <a:prstGeom prst="rect">
            <a:avLst/>
          </a:prstGeom>
        </p:spPr>
      </p:pic>
      <p:pic>
        <p:nvPicPr>
          <p:cNvPr id="29" name="Picture 28"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21715" y="1826045"/>
            <a:ext cx="2529046" cy="1833558"/>
          </a:xfrm>
          <a:prstGeom prst="rect">
            <a:avLst/>
          </a:prstGeom>
        </p:spPr>
      </p:pic>
      <p:sp>
        <p:nvSpPr>
          <p:cNvPr id="30" name="Title 1"/>
          <p:cNvSpPr>
            <a:spLocks noGrp="1"/>
          </p:cNvSpPr>
          <p:nvPr>
            <p:ph type="title"/>
          </p:nvPr>
        </p:nvSpPr>
        <p:spPr>
          <a:xfrm>
            <a:off x="685346" y="609600"/>
            <a:ext cx="7765322" cy="970450"/>
          </a:xfrm>
        </p:spPr>
        <p:txBody>
          <a:bodyPr/>
          <a:lstStyle/>
          <a:p>
            <a:r>
              <a:rPr lang="pt-BR"/>
              <a:t>Clique para editar o título Mestre</a:t>
            </a:r>
            <a:endParaRPr lang="en-US" dirty="0"/>
          </a:p>
        </p:txBody>
      </p:sp>
      <p:sp>
        <p:nvSpPr>
          <p:cNvPr id="19" name="Text Placeholder 2"/>
          <p:cNvSpPr>
            <a:spLocks noGrp="1"/>
          </p:cNvSpPr>
          <p:nvPr>
            <p:ph type="body" idx="1"/>
          </p:nvPr>
        </p:nvSpPr>
        <p:spPr>
          <a:xfrm>
            <a:off x="685346"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20" name="Picture Placeholder 2"/>
          <p:cNvSpPr>
            <a:spLocks noGrp="1" noChangeAspect="1"/>
          </p:cNvSpPr>
          <p:nvPr>
            <p:ph type="pic" idx="15"/>
          </p:nvPr>
        </p:nvSpPr>
        <p:spPr>
          <a:xfrm>
            <a:off x="763577" y="1938918"/>
            <a:ext cx="2319276"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1" name="Text Placeholder 3"/>
          <p:cNvSpPr>
            <a:spLocks noGrp="1"/>
          </p:cNvSpPr>
          <p:nvPr>
            <p:ph type="body" sz="half" idx="18"/>
          </p:nvPr>
        </p:nvSpPr>
        <p:spPr>
          <a:xfrm>
            <a:off x="685346" y="4480369"/>
            <a:ext cx="2475738"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22" name="Text Placeholder 4"/>
          <p:cNvSpPr>
            <a:spLocks noGrp="1"/>
          </p:cNvSpPr>
          <p:nvPr>
            <p:ph type="body" sz="quarter" idx="3"/>
          </p:nvPr>
        </p:nvSpPr>
        <p:spPr>
          <a:xfrm>
            <a:off x="3332091"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23" name="Picture Placeholder 2"/>
          <p:cNvSpPr>
            <a:spLocks noGrp="1" noChangeAspect="1"/>
          </p:cNvSpPr>
          <p:nvPr>
            <p:ph type="pic" idx="21"/>
          </p:nvPr>
        </p:nvSpPr>
        <p:spPr>
          <a:xfrm>
            <a:off x="3409307" y="1939094"/>
            <a:ext cx="2319276"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4" name="Text Placeholder 3"/>
          <p:cNvSpPr>
            <a:spLocks noGrp="1"/>
          </p:cNvSpPr>
          <p:nvPr>
            <p:ph type="body" sz="half" idx="19"/>
          </p:nvPr>
        </p:nvSpPr>
        <p:spPr>
          <a:xfrm>
            <a:off x="3331075" y="4480368"/>
            <a:ext cx="2476753"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25" name="Text Placeholder 4"/>
          <p:cNvSpPr>
            <a:spLocks noGrp="1"/>
          </p:cNvSpPr>
          <p:nvPr>
            <p:ph type="body" sz="quarter" idx="13"/>
          </p:nvPr>
        </p:nvSpPr>
        <p:spPr>
          <a:xfrm>
            <a:off x="5975023"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26" name="Picture Placeholder 2"/>
          <p:cNvSpPr>
            <a:spLocks noGrp="1" noChangeAspect="1"/>
          </p:cNvSpPr>
          <p:nvPr>
            <p:ph type="pic" idx="22"/>
          </p:nvPr>
        </p:nvSpPr>
        <p:spPr>
          <a:xfrm>
            <a:off x="6056774" y="1934432"/>
            <a:ext cx="2319276"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7" name="Text Placeholder 3"/>
          <p:cNvSpPr>
            <a:spLocks noGrp="1"/>
          </p:cNvSpPr>
          <p:nvPr>
            <p:ph type="body" sz="half" idx="20"/>
          </p:nvPr>
        </p:nvSpPr>
        <p:spPr>
          <a:xfrm>
            <a:off x="5974929" y="4480366"/>
            <a:ext cx="2475738"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3" name="Date Placeholder 2"/>
          <p:cNvSpPr>
            <a:spLocks noGrp="1"/>
          </p:cNvSpPr>
          <p:nvPr>
            <p:ph type="dt" sz="half" idx="10"/>
          </p:nvPr>
        </p:nvSpPr>
        <p:spPr/>
        <p:txBody>
          <a:bodyPr/>
          <a:lstStyle/>
          <a:p>
            <a:fld id="{04204F6D-5FDF-46D0-B578-B735F887FAB5}" type="datetimeFigureOut">
              <a:rPr lang="pt-BR" smtClean="0"/>
              <a:pPr/>
              <a:t>25/03/2019</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8ABE85B8-96A2-4B74-AEAC-DE05112D84C9}" type="slidenum">
              <a:rPr lang="pt-BR" smtClean="0"/>
              <a:pPr/>
              <a:t>‹nº›</a:t>
            </a:fld>
            <a:endParaRPr lang="pt-BR"/>
          </a:p>
        </p:txBody>
      </p:sp>
    </p:spTree>
    <p:extLst>
      <p:ext uri="{BB962C8B-B14F-4D97-AF65-F5344CB8AC3E}">
        <p14:creationId xmlns:p14="http://schemas.microsoft.com/office/powerpoint/2010/main" val="1583068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04204F6D-5FDF-46D0-B578-B735F887FAB5}" type="datetimeFigureOut">
              <a:rPr lang="pt-BR" smtClean="0"/>
              <a:pPr/>
              <a:t>25/03/2019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ABE85B8-96A2-4B74-AEAC-DE05112D84C9}" type="slidenum">
              <a:rPr lang="pt-BR" smtClean="0"/>
              <a:pPr/>
              <a:t>‹nº›</a:t>
            </a:fld>
            <a:endParaRPr lang="pt-BR"/>
          </a:p>
        </p:txBody>
      </p:sp>
    </p:spTree>
    <p:extLst>
      <p:ext uri="{BB962C8B-B14F-4D97-AF65-F5344CB8AC3E}">
        <p14:creationId xmlns:p14="http://schemas.microsoft.com/office/powerpoint/2010/main" val="20733511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7302" y="609600"/>
            <a:ext cx="1713365" cy="5181601"/>
          </a:xfrm>
        </p:spPr>
        <p:txBody>
          <a:bodyPr vert="eaVert"/>
          <a:lstStyle>
            <a:lvl1pPr algn="l">
              <a:defRPr/>
            </a:lvl1pPr>
          </a:lstStyle>
          <a:p>
            <a:r>
              <a:rPr lang="pt-BR"/>
              <a:t>Clique para editar o título Mestre</a:t>
            </a:r>
            <a:endParaRPr lang="en-US" dirty="0"/>
          </a:p>
        </p:txBody>
      </p:sp>
      <p:sp>
        <p:nvSpPr>
          <p:cNvPr id="3" name="Vertical Text Placeholder 2"/>
          <p:cNvSpPr>
            <a:spLocks noGrp="1"/>
          </p:cNvSpPr>
          <p:nvPr>
            <p:ph type="body" orient="vert" idx="1"/>
          </p:nvPr>
        </p:nvSpPr>
        <p:spPr>
          <a:xfrm>
            <a:off x="685347" y="609600"/>
            <a:ext cx="5937654" cy="5181601"/>
          </a:xfrm>
        </p:spPr>
        <p:txBody>
          <a:bodyPr vert="eaVert"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04204F6D-5FDF-46D0-B578-B735F887FAB5}" type="datetimeFigureOut">
              <a:rPr lang="pt-BR" smtClean="0"/>
              <a:pPr/>
              <a:t>25/03/2019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ABE85B8-96A2-4B74-AEAC-DE05112D84C9}" type="slidenum">
              <a:rPr lang="pt-BR" smtClean="0"/>
              <a:pPr/>
              <a:t>‹nº›</a:t>
            </a:fld>
            <a:endParaRPr lang="pt-BR"/>
          </a:p>
        </p:txBody>
      </p:sp>
    </p:spTree>
    <p:extLst>
      <p:ext uri="{BB962C8B-B14F-4D97-AF65-F5344CB8AC3E}">
        <p14:creationId xmlns:p14="http://schemas.microsoft.com/office/powerpoint/2010/main" val="2988793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04204F6D-5FDF-46D0-B578-B735F887FAB5}" type="datetimeFigureOut">
              <a:rPr lang="pt-BR" smtClean="0"/>
              <a:pPr/>
              <a:t>25/03/2019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ABE85B8-96A2-4B74-AEAC-DE05112D84C9}" type="slidenum">
              <a:rPr lang="pt-BR" smtClean="0"/>
              <a:pPr/>
              <a:t>‹nº›</a:t>
            </a:fld>
            <a:endParaRPr lang="pt-BR"/>
          </a:p>
        </p:txBody>
      </p:sp>
    </p:spTree>
    <p:extLst>
      <p:ext uri="{BB962C8B-B14F-4D97-AF65-F5344CB8AC3E}">
        <p14:creationId xmlns:p14="http://schemas.microsoft.com/office/powerpoint/2010/main" val="815552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971551" y="1761068"/>
            <a:ext cx="7192913" cy="1828813"/>
          </a:xfrm>
        </p:spPr>
        <p:txBody>
          <a:bodyPr anchor="b"/>
          <a:lstStyle>
            <a:lvl1pPr algn="ctr">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971551" y="3589879"/>
            <a:ext cx="7192913"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04204F6D-5FDF-46D0-B578-B735F887FAB5}" type="datetimeFigureOut">
              <a:rPr lang="pt-BR" smtClean="0"/>
              <a:pPr/>
              <a:t>25/03/2019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ABE85B8-96A2-4B74-AEAC-DE05112D84C9}" type="slidenum">
              <a:rPr lang="pt-BR" smtClean="0"/>
              <a:pPr/>
              <a:t>‹nº›</a:t>
            </a:fld>
            <a:endParaRPr lang="pt-BR"/>
          </a:p>
        </p:txBody>
      </p:sp>
    </p:spTree>
    <p:extLst>
      <p:ext uri="{BB962C8B-B14F-4D97-AF65-F5344CB8AC3E}">
        <p14:creationId xmlns:p14="http://schemas.microsoft.com/office/powerpoint/2010/main" val="2452059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85347" y="1732449"/>
            <a:ext cx="3795373" cy="4058750"/>
          </a:xfrm>
        </p:spPr>
        <p:txBody>
          <a:bodyPr anchor="t">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4652169" y="1732450"/>
            <a:ext cx="3798499" cy="4058751"/>
          </a:xfrm>
        </p:spPr>
        <p:txBody>
          <a:bodyPr anchor="t">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04204F6D-5FDF-46D0-B578-B735F887FAB5}" type="datetimeFigureOut">
              <a:rPr lang="pt-BR" smtClean="0"/>
              <a:pPr/>
              <a:t>25/03/2019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ABE85B8-96A2-4B74-AEAC-DE05112D84C9}" type="slidenum">
              <a:rPr lang="pt-BR" smtClean="0"/>
              <a:pPr/>
              <a:t>‹nº›</a:t>
            </a:fld>
            <a:endParaRPr lang="pt-BR"/>
          </a:p>
        </p:txBody>
      </p:sp>
    </p:spTree>
    <p:extLst>
      <p:ext uri="{BB962C8B-B14F-4D97-AF65-F5344CB8AC3E}">
        <p14:creationId xmlns:p14="http://schemas.microsoft.com/office/powerpoint/2010/main" val="4194581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pic>
        <p:nvPicPr>
          <p:cNvPr id="10" name="Picture 9"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345" y="1770323"/>
            <a:ext cx="3787423" cy="4112953"/>
          </a:xfrm>
          <a:prstGeom prst="rect">
            <a:avLst/>
          </a:prstGeom>
        </p:spPr>
      </p:pic>
      <p:pic>
        <p:nvPicPr>
          <p:cNvPr id="14" name="Picture 13"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3245" y="1770323"/>
            <a:ext cx="3787423" cy="4112953"/>
          </a:xfrm>
          <a:prstGeom prst="rect">
            <a:avLst/>
          </a:prstGeom>
        </p:spPr>
      </p:pic>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754404" y="1835254"/>
            <a:ext cx="3657258"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754404" y="2380138"/>
            <a:ext cx="3657258" cy="3411063"/>
          </a:xfrm>
        </p:spPr>
        <p:txBody>
          <a:bodyPr anchor="t">
            <a:normAutofit/>
          </a:bodyPr>
          <a:lstStyle>
            <a:lvl1pPr>
              <a:defRPr sz="1800"/>
            </a:lvl1pPr>
            <a:lvl2pPr>
              <a:defRPr sz="1600"/>
            </a:lvl2pPr>
            <a:lvl3pPr>
              <a:defRPr sz="1400"/>
            </a:lvl3pPr>
            <a:lvl4pPr>
              <a:defRPr sz="1200"/>
            </a:lvl4pPr>
            <a:lvl5pPr>
              <a:defRPr sz="1200"/>
            </a:lvl5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4721225" y="1835255"/>
            <a:ext cx="3671498"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4721225" y="2380138"/>
            <a:ext cx="3671498" cy="3411063"/>
          </a:xfrm>
        </p:spPr>
        <p:txBody>
          <a:bodyPr anchor="t">
            <a:normAutofit/>
          </a:bodyPr>
          <a:lstStyle>
            <a:lvl1pPr>
              <a:defRPr sz="1800"/>
            </a:lvl1pPr>
            <a:lvl2pPr>
              <a:defRPr sz="1600"/>
            </a:lvl2pPr>
            <a:lvl3pPr>
              <a:defRPr sz="1400"/>
            </a:lvl3pPr>
            <a:lvl4pPr>
              <a:defRPr sz="1200"/>
            </a:lvl4pPr>
            <a:lvl5pPr>
              <a:defRPr sz="1200"/>
            </a:lvl5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04204F6D-5FDF-46D0-B578-B735F887FAB5}" type="datetimeFigureOut">
              <a:rPr lang="pt-BR" smtClean="0"/>
              <a:pPr/>
              <a:t>25/03/2019</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8ABE85B8-96A2-4B74-AEAC-DE05112D84C9}" type="slidenum">
              <a:rPr lang="pt-BR" smtClean="0"/>
              <a:pPr/>
              <a:t>‹nº›</a:t>
            </a:fld>
            <a:endParaRPr lang="pt-BR"/>
          </a:p>
        </p:txBody>
      </p:sp>
    </p:spTree>
    <p:extLst>
      <p:ext uri="{BB962C8B-B14F-4D97-AF65-F5344CB8AC3E}">
        <p14:creationId xmlns:p14="http://schemas.microsoft.com/office/powerpoint/2010/main" val="3878929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04204F6D-5FDF-46D0-B578-B735F887FAB5}" type="datetimeFigureOut">
              <a:rPr lang="pt-BR" smtClean="0"/>
              <a:pPr/>
              <a:t>25/03/2019</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8ABE85B8-96A2-4B74-AEAC-DE05112D84C9}" type="slidenum">
              <a:rPr lang="pt-BR" smtClean="0"/>
              <a:pPr/>
              <a:t>‹nº›</a:t>
            </a:fld>
            <a:endParaRPr lang="pt-BR"/>
          </a:p>
        </p:txBody>
      </p:sp>
    </p:spTree>
    <p:extLst>
      <p:ext uri="{BB962C8B-B14F-4D97-AF65-F5344CB8AC3E}">
        <p14:creationId xmlns:p14="http://schemas.microsoft.com/office/powerpoint/2010/main" val="638227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204F6D-5FDF-46D0-B578-B735F887FAB5}" type="datetimeFigureOut">
              <a:rPr lang="pt-BR" smtClean="0"/>
              <a:pPr/>
              <a:t>25/03/2019</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8ABE85B8-96A2-4B74-AEAC-DE05112D84C9}" type="slidenum">
              <a:rPr lang="pt-BR" smtClean="0"/>
              <a:pPr/>
              <a:t>‹nº›</a:t>
            </a:fld>
            <a:endParaRPr lang="pt-BR"/>
          </a:p>
        </p:txBody>
      </p:sp>
    </p:spTree>
    <p:extLst>
      <p:ext uri="{BB962C8B-B14F-4D97-AF65-F5344CB8AC3E}">
        <p14:creationId xmlns:p14="http://schemas.microsoft.com/office/powerpoint/2010/main" val="1509152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0"/>
            <a:ext cx="2780167" cy="1821918"/>
          </a:xfrm>
        </p:spPr>
        <p:txBody>
          <a:bodyPr anchor="b">
            <a:normAutofit/>
          </a:bodyPr>
          <a:lstStyle>
            <a:lvl1pPr algn="ctr">
              <a:defRPr sz="2400" b="0"/>
            </a:lvl1pPr>
          </a:lstStyle>
          <a:p>
            <a:r>
              <a:rPr lang="pt-BR"/>
              <a:t>Clique para editar o título Mestre</a:t>
            </a:r>
            <a:endParaRPr lang="en-US" dirty="0"/>
          </a:p>
        </p:txBody>
      </p:sp>
      <p:sp>
        <p:nvSpPr>
          <p:cNvPr id="3" name="Content Placeholder 2"/>
          <p:cNvSpPr>
            <a:spLocks noGrp="1"/>
          </p:cNvSpPr>
          <p:nvPr>
            <p:ph idx="1"/>
          </p:nvPr>
        </p:nvSpPr>
        <p:spPr>
          <a:xfrm>
            <a:off x="3641725" y="609600"/>
            <a:ext cx="4808943" cy="518160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685347" y="2431518"/>
            <a:ext cx="2780167"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04204F6D-5FDF-46D0-B578-B735F887FAB5}" type="datetimeFigureOut">
              <a:rPr lang="pt-BR" smtClean="0"/>
              <a:pPr/>
              <a:t>25/03/2019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ABE85B8-96A2-4B74-AEAC-DE05112D84C9}" type="slidenum">
              <a:rPr lang="pt-BR" smtClean="0"/>
              <a:pPr/>
              <a:t>‹nº›</a:t>
            </a:fld>
            <a:endParaRPr lang="pt-BR"/>
          </a:p>
        </p:txBody>
      </p:sp>
    </p:spTree>
    <p:extLst>
      <p:ext uri="{BB962C8B-B14F-4D97-AF65-F5344CB8AC3E}">
        <p14:creationId xmlns:p14="http://schemas.microsoft.com/office/powerpoint/2010/main" val="1447069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pic>
        <p:nvPicPr>
          <p:cNvPr id="12" name="Picture 11" descr="Slate-V2-S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4987" y="609923"/>
            <a:ext cx="3428146" cy="5205472"/>
          </a:xfrm>
          <a:prstGeom prst="rect">
            <a:avLst/>
          </a:prstGeom>
        </p:spPr>
      </p:pic>
      <p:sp>
        <p:nvSpPr>
          <p:cNvPr id="2" name="Title 1"/>
          <p:cNvSpPr>
            <a:spLocks noGrp="1"/>
          </p:cNvSpPr>
          <p:nvPr>
            <p:ph type="title"/>
          </p:nvPr>
        </p:nvSpPr>
        <p:spPr>
          <a:xfrm>
            <a:off x="685347" y="609923"/>
            <a:ext cx="3924676" cy="1829338"/>
          </a:xfrm>
        </p:spPr>
        <p:txBody>
          <a:bodyPr anchor="b">
            <a:noAutofit/>
          </a:bodyPr>
          <a:lstStyle>
            <a:lvl1pPr algn="ctr">
              <a:defRPr sz="32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4976728" y="743989"/>
            <a:ext cx="3165375"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685347" y="2439261"/>
            <a:ext cx="3924676"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04204F6D-5FDF-46D0-B578-B735F887FAB5}" type="datetimeFigureOut">
              <a:rPr lang="pt-BR" smtClean="0"/>
              <a:pPr/>
              <a:t>25/03/2019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ABE85B8-96A2-4B74-AEAC-DE05112D84C9}" type="slidenum">
              <a:rPr lang="pt-BR" smtClean="0"/>
              <a:pPr/>
              <a:t>‹nº›</a:t>
            </a:fld>
            <a:endParaRPr lang="pt-BR"/>
          </a:p>
        </p:txBody>
      </p:sp>
    </p:spTree>
    <p:extLst>
      <p:ext uri="{BB962C8B-B14F-4D97-AF65-F5344CB8AC3E}">
        <p14:creationId xmlns:p14="http://schemas.microsoft.com/office/powerpoint/2010/main" val="3350713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6" y="609600"/>
            <a:ext cx="776532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685346" y="1732450"/>
            <a:ext cx="776532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04204F6D-5FDF-46D0-B578-B735F887FAB5}" type="datetimeFigureOut">
              <a:rPr lang="pt-BR" smtClean="0"/>
              <a:pPr/>
              <a:t>25/03/2019</a:t>
            </a:fld>
            <a:endParaRPr lang="pt-BR"/>
          </a:p>
        </p:txBody>
      </p:sp>
      <p:sp>
        <p:nvSpPr>
          <p:cNvPr id="5" name="Footer Placeholder 4"/>
          <p:cNvSpPr>
            <a:spLocks noGrp="1"/>
          </p:cNvSpPr>
          <p:nvPr>
            <p:ph type="ftr" sz="quarter" idx="3"/>
          </p:nvPr>
        </p:nvSpPr>
        <p:spPr>
          <a:xfrm>
            <a:off x="685347" y="5883276"/>
            <a:ext cx="5004649"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pt-BR"/>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8ABE85B8-96A2-4B74-AEAC-DE05112D84C9}" type="slidenum">
              <a:rPr lang="pt-BR" smtClean="0"/>
              <a:pPr/>
              <a:t>‹nº›</a:t>
            </a:fld>
            <a:endParaRPr lang="pt-BR"/>
          </a:p>
        </p:txBody>
      </p:sp>
    </p:spTree>
    <p:extLst>
      <p:ext uri="{BB962C8B-B14F-4D97-AF65-F5344CB8AC3E}">
        <p14:creationId xmlns:p14="http://schemas.microsoft.com/office/powerpoint/2010/main" val="193996195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mailto:julianaperez@usp.br" TargetMode="Externa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br>
              <a:rPr lang="pt-BR" cap="none" dirty="0">
                <a:latin typeface="Mistral" pitchFamily="66" charset="0"/>
              </a:rPr>
            </a:br>
            <a:br>
              <a:rPr lang="pt-BR" cap="none" dirty="0">
                <a:latin typeface="Mistral" pitchFamily="66" charset="0"/>
              </a:rPr>
            </a:br>
            <a:r>
              <a:rPr lang="pt-BR" sz="3600" cap="none" dirty="0">
                <a:solidFill>
                  <a:srgbClr val="C00000"/>
                </a:solidFill>
                <a:effectLst/>
              </a:rPr>
              <a:t>FLM 1001 - Literatura Alemã – </a:t>
            </a:r>
            <a:r>
              <a:rPr lang="pt-BR" sz="3600" cap="none" dirty="0" err="1">
                <a:solidFill>
                  <a:srgbClr val="C00000"/>
                </a:solidFill>
                <a:effectLst/>
              </a:rPr>
              <a:t>Romantik</a:t>
            </a:r>
            <a:r>
              <a:rPr lang="pt-BR" sz="3600" cap="none" dirty="0">
                <a:solidFill>
                  <a:srgbClr val="C00000"/>
                </a:solidFill>
                <a:effectLst/>
              </a:rPr>
              <a:t> 2018</a:t>
            </a:r>
            <a:endParaRPr lang="pt-BR" cap="none" dirty="0">
              <a:solidFill>
                <a:srgbClr val="C00000"/>
              </a:solidFill>
              <a:effectLst/>
            </a:endParaRPr>
          </a:p>
        </p:txBody>
      </p:sp>
      <p:sp>
        <p:nvSpPr>
          <p:cNvPr id="3" name="Subtítulo 2"/>
          <p:cNvSpPr>
            <a:spLocks noGrp="1"/>
          </p:cNvSpPr>
          <p:nvPr>
            <p:ph type="subTitle" idx="1"/>
          </p:nvPr>
        </p:nvSpPr>
        <p:spPr/>
        <p:txBody>
          <a:bodyPr>
            <a:normAutofit fontScale="62500" lnSpcReduction="20000"/>
          </a:bodyPr>
          <a:lstStyle/>
          <a:p>
            <a:r>
              <a:rPr lang="pt-BR" sz="2400" dirty="0">
                <a:solidFill>
                  <a:srgbClr val="002060"/>
                </a:solidFill>
                <a:effectLst/>
              </a:rPr>
              <a:t>Faculdade de Filosofia, Letras e Ciências Humanas </a:t>
            </a:r>
          </a:p>
          <a:p>
            <a:r>
              <a:rPr lang="pt-BR" sz="2400" dirty="0">
                <a:solidFill>
                  <a:srgbClr val="002060"/>
                </a:solidFill>
                <a:effectLst/>
              </a:rPr>
              <a:t>Departamento de Letras Modernas - Área de Alemão: Língua, Literatura e Tradução</a:t>
            </a:r>
          </a:p>
          <a:p>
            <a:r>
              <a:rPr lang="pt-BR" sz="2400" dirty="0">
                <a:solidFill>
                  <a:srgbClr val="002060"/>
                </a:solidFill>
                <a:effectLst/>
              </a:rPr>
              <a:t>Prof. Dr. Juliana P. Perez – </a:t>
            </a:r>
            <a:r>
              <a:rPr lang="pt-BR" sz="2400" b="1" u="sng" dirty="0">
                <a:solidFill>
                  <a:srgbClr val="002060"/>
                </a:solidFill>
                <a:effectLst/>
                <a:hlinkClick r:id="rId2">
                  <a:extLst>
                    <a:ext uri="{A12FA001-AC4F-418D-AE19-62706E023703}">
                      <ahyp:hlinkClr xmlns:ahyp="http://schemas.microsoft.com/office/drawing/2018/hyperlinkcolor" val="tx"/>
                    </a:ext>
                  </a:extLst>
                </a:hlinkClick>
              </a:rPr>
              <a:t>julianaperez@usp.br</a:t>
            </a:r>
            <a:endParaRPr lang="pt-BR" b="1" dirty="0">
              <a:solidFill>
                <a:srgbClr val="002060"/>
              </a:solidFill>
              <a:effectLst/>
              <a:latin typeface="Trebuchet MS" pitchFamily="34" charset="0"/>
            </a:endParaRPr>
          </a:p>
        </p:txBody>
      </p:sp>
      <p:pic>
        <p:nvPicPr>
          <p:cNvPr id="4" name="Imagem 3" descr="usp logo.jpg"/>
          <p:cNvPicPr>
            <a:picLocks noChangeAspect="1"/>
          </p:cNvPicPr>
          <p:nvPr/>
        </p:nvPicPr>
        <p:blipFill>
          <a:blip r:embed="rId3" cstate="print"/>
          <a:stretch>
            <a:fillRect/>
          </a:stretch>
        </p:blipFill>
        <p:spPr>
          <a:xfrm>
            <a:off x="0" y="-159991"/>
            <a:ext cx="1359415" cy="692696"/>
          </a:xfrm>
          <a:prstGeom prst="rect">
            <a:avLst/>
          </a:prstGeom>
        </p:spPr>
      </p:pic>
      <p:pic>
        <p:nvPicPr>
          <p:cNvPr id="5" name="Imagem 4">
            <a:extLst>
              <a:ext uri="{FF2B5EF4-FFF2-40B4-BE49-F238E27FC236}">
                <a16:creationId xmlns:a16="http://schemas.microsoft.com/office/drawing/2014/main" id="{B75C8EE3-66B9-4BE9-B415-02814C4229E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35281" y="5949281"/>
            <a:ext cx="908719" cy="90871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284CED-0C4E-4F2E-9142-F350EFA7FEC3}"/>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3F4674AE-C493-4493-8CD6-D82850FA4162}"/>
              </a:ext>
            </a:extLst>
          </p:cNvPr>
          <p:cNvSpPr>
            <a:spLocks noGrp="1"/>
          </p:cNvSpPr>
          <p:nvPr>
            <p:ph idx="1"/>
          </p:nvPr>
        </p:nvSpPr>
        <p:spPr>
          <a:xfrm>
            <a:off x="467544" y="1732450"/>
            <a:ext cx="7983124" cy="4792894"/>
          </a:xfrm>
        </p:spPr>
        <p:txBody>
          <a:bodyPr>
            <a:normAutofit lnSpcReduction="10000"/>
          </a:bodyPr>
          <a:lstStyle/>
          <a:p>
            <a:r>
              <a:rPr lang="de-DE" sz="2400" dirty="0">
                <a:solidFill>
                  <a:srgbClr val="C00000"/>
                </a:solidFill>
                <a:effectLst/>
              </a:rPr>
              <a:t>Seltsamer und wunderlicher kann nichts erfunden werden, als dasjenige ist</a:t>
            </a:r>
            <a:r>
              <a:rPr lang="de-DE" sz="2400" dirty="0">
                <a:effectLst/>
              </a:rPr>
              <a:t>, was sich mit meinem armen Freunde, dem jungen Studenten Nathanael, zugetragen, und </a:t>
            </a:r>
            <a:r>
              <a:rPr lang="de-DE" sz="2400" dirty="0">
                <a:solidFill>
                  <a:srgbClr val="C00000"/>
                </a:solidFill>
                <a:effectLst/>
              </a:rPr>
              <a:t>was ich dir, günstiger Leser! zu erzählen unternommen</a:t>
            </a:r>
            <a:r>
              <a:rPr lang="de-DE" sz="2400" dirty="0">
                <a:effectLst/>
              </a:rPr>
              <a:t>. </a:t>
            </a:r>
            <a:r>
              <a:rPr lang="de-DE" sz="2400" b="1" dirty="0">
                <a:effectLst/>
              </a:rPr>
              <a:t>Hast du</a:t>
            </a:r>
            <a:r>
              <a:rPr lang="de-DE" sz="2400" dirty="0">
                <a:effectLst/>
              </a:rPr>
              <a:t>, Geneigtester! wohl jemals etwas erlebt, das deine Brust, Sinn und Gedanken ganz und gar erfüllte, alles andere daraus verdrängend? Es </a:t>
            </a:r>
            <a:r>
              <a:rPr lang="de-DE" sz="2400" dirty="0" err="1">
                <a:effectLst/>
              </a:rPr>
              <a:t>gärte</a:t>
            </a:r>
            <a:r>
              <a:rPr lang="de-DE" sz="2400" dirty="0">
                <a:effectLst/>
              </a:rPr>
              <a:t> und kochte in dir, zur siedenden Glut entzündet sprang das Blut durch die Adern und färbte höher deine Wangen. Dein Blick war so seltsam als wolle er Gestalten, keinem andern Auge sichtbar, im leeren Raum erfassen und die Rede </a:t>
            </a:r>
            <a:r>
              <a:rPr lang="de-DE" sz="2400" dirty="0" err="1">
                <a:effectLst/>
              </a:rPr>
              <a:t>zerfloß</a:t>
            </a:r>
            <a:r>
              <a:rPr lang="de-DE" sz="2400" dirty="0">
                <a:effectLst/>
              </a:rPr>
              <a:t> in dunkle Seufzer. Da frugen dich die Freunde: »Wie ist Ihnen, Verehrter? – Was haben Sie, Teurer?«  (S. 25)</a:t>
            </a:r>
            <a:endParaRPr lang="pt-BR" sz="2400" dirty="0"/>
          </a:p>
        </p:txBody>
      </p:sp>
    </p:spTree>
    <p:extLst>
      <p:ext uri="{BB962C8B-B14F-4D97-AF65-F5344CB8AC3E}">
        <p14:creationId xmlns:p14="http://schemas.microsoft.com/office/powerpoint/2010/main" val="3845973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FDD621-7CF9-464C-82CC-62E89EB3D5E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C84D787-F301-4303-BC6F-F72F7EDA0589}"/>
              </a:ext>
            </a:extLst>
          </p:cNvPr>
          <p:cNvSpPr>
            <a:spLocks noGrp="1"/>
          </p:cNvSpPr>
          <p:nvPr>
            <p:ph idx="1"/>
          </p:nvPr>
        </p:nvSpPr>
        <p:spPr>
          <a:xfrm>
            <a:off x="323528" y="1732450"/>
            <a:ext cx="8127140" cy="4792894"/>
          </a:xfrm>
        </p:spPr>
        <p:txBody>
          <a:bodyPr>
            <a:normAutofit/>
          </a:bodyPr>
          <a:lstStyle/>
          <a:p>
            <a:r>
              <a:rPr lang="de-DE" sz="2400" dirty="0">
                <a:effectLst/>
              </a:rPr>
              <a:t>Und nun wolltest du das innere Gebilde mit allen glühenden Farben und Schatten und Lichtern aussprechen und mühtest dich ab, </a:t>
            </a:r>
            <a:r>
              <a:rPr lang="de-DE" sz="2400" dirty="0">
                <a:solidFill>
                  <a:srgbClr val="C00000"/>
                </a:solidFill>
                <a:effectLst/>
              </a:rPr>
              <a:t>Worte zu finden</a:t>
            </a:r>
            <a:r>
              <a:rPr lang="de-DE" sz="2400" dirty="0">
                <a:effectLst/>
              </a:rPr>
              <a:t>, um nur anzufangen. Aber es war dir, als </a:t>
            </a:r>
            <a:r>
              <a:rPr lang="de-DE" sz="2400" dirty="0" err="1">
                <a:effectLst/>
              </a:rPr>
              <a:t>müßtest</a:t>
            </a:r>
            <a:r>
              <a:rPr lang="de-DE" sz="2400" dirty="0">
                <a:effectLst/>
              </a:rPr>
              <a:t> du nun gleich im ersten </a:t>
            </a:r>
            <a:r>
              <a:rPr lang="de-DE" sz="2400" dirty="0">
                <a:solidFill>
                  <a:srgbClr val="C00000"/>
                </a:solidFill>
                <a:effectLst/>
              </a:rPr>
              <a:t>Wort</a:t>
            </a:r>
            <a:r>
              <a:rPr lang="de-DE" sz="2400" dirty="0">
                <a:effectLst/>
              </a:rPr>
              <a:t> alles Wunderbare, Herrliche, Entsetzliche, Lustige, Grauenhafte, das sich zugetragen, recht zusammengreifen, so </a:t>
            </a:r>
            <a:r>
              <a:rPr lang="de-DE" sz="2400" dirty="0" err="1">
                <a:effectLst/>
              </a:rPr>
              <a:t>daß</a:t>
            </a:r>
            <a:r>
              <a:rPr lang="de-DE" sz="2400" dirty="0">
                <a:effectLst/>
              </a:rPr>
              <a:t> es, wie ein elektrischer Schlag, alle treffe. </a:t>
            </a:r>
            <a:r>
              <a:rPr lang="de-DE" sz="2400" dirty="0">
                <a:solidFill>
                  <a:srgbClr val="C00000"/>
                </a:solidFill>
                <a:effectLst/>
              </a:rPr>
              <a:t>Doch jedes Wort, alles was Rede vermag, schien dir farblos und frostig und tot.</a:t>
            </a:r>
            <a:r>
              <a:rPr lang="de-DE" sz="2400" dirty="0">
                <a:effectLst/>
              </a:rPr>
              <a:t> Du suchst und suchst, und stotterst und stammelst, und die nüchternen Fragen der Freunde schlagen, wie eisige </a:t>
            </a:r>
            <a:r>
              <a:rPr lang="de-DE" sz="2400" dirty="0" err="1">
                <a:effectLst/>
              </a:rPr>
              <a:t>Windeshauche</a:t>
            </a:r>
            <a:r>
              <a:rPr lang="de-DE" sz="2400" dirty="0">
                <a:effectLst/>
              </a:rPr>
              <a:t>, hinein in deine innere Glut, bis sie verlöschen will. (S. 26)</a:t>
            </a:r>
            <a:endParaRPr lang="pt-BR" sz="2400" dirty="0"/>
          </a:p>
        </p:txBody>
      </p:sp>
    </p:spTree>
    <p:extLst>
      <p:ext uri="{BB962C8B-B14F-4D97-AF65-F5344CB8AC3E}">
        <p14:creationId xmlns:p14="http://schemas.microsoft.com/office/powerpoint/2010/main" val="3479952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B30AC9-60F1-4220-A525-CAA6D6258B7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F6969CAB-A76A-46F4-8842-48238620F6ED}"/>
              </a:ext>
            </a:extLst>
          </p:cNvPr>
          <p:cNvSpPr>
            <a:spLocks noGrp="1"/>
          </p:cNvSpPr>
          <p:nvPr>
            <p:ph idx="1"/>
          </p:nvPr>
        </p:nvSpPr>
        <p:spPr>
          <a:xfrm>
            <a:off x="467544" y="1732450"/>
            <a:ext cx="7983124" cy="4792894"/>
          </a:xfrm>
        </p:spPr>
        <p:txBody>
          <a:bodyPr>
            <a:normAutofit fontScale="92500"/>
          </a:bodyPr>
          <a:lstStyle/>
          <a:p>
            <a:r>
              <a:rPr lang="de-DE" sz="2400" dirty="0">
                <a:effectLst/>
              </a:rPr>
              <a:t>Hattest du aber, </a:t>
            </a:r>
            <a:r>
              <a:rPr lang="de-DE" sz="2400" dirty="0">
                <a:solidFill>
                  <a:srgbClr val="C00000"/>
                </a:solidFill>
                <a:effectLst/>
              </a:rPr>
              <a:t>wie ein kecker Maler</a:t>
            </a:r>
            <a:r>
              <a:rPr lang="de-DE" sz="2400" dirty="0">
                <a:effectLst/>
              </a:rPr>
              <a:t>, erst mit einigen verwegenen </a:t>
            </a:r>
            <a:r>
              <a:rPr lang="de-DE" sz="2400" dirty="0">
                <a:solidFill>
                  <a:srgbClr val="C00000"/>
                </a:solidFill>
                <a:effectLst/>
              </a:rPr>
              <a:t>Strichen</a:t>
            </a:r>
            <a:r>
              <a:rPr lang="de-DE" sz="2400" dirty="0">
                <a:effectLst/>
              </a:rPr>
              <a:t>, </a:t>
            </a:r>
            <a:r>
              <a:rPr lang="de-DE" sz="2400" dirty="0">
                <a:solidFill>
                  <a:srgbClr val="C00000"/>
                </a:solidFill>
                <a:effectLst/>
              </a:rPr>
              <a:t>den </a:t>
            </a:r>
            <a:r>
              <a:rPr lang="de-DE" sz="2400" dirty="0" err="1">
                <a:solidFill>
                  <a:srgbClr val="C00000"/>
                </a:solidFill>
                <a:effectLst/>
              </a:rPr>
              <a:t>Umriß</a:t>
            </a:r>
            <a:r>
              <a:rPr lang="de-DE" sz="2400" dirty="0">
                <a:solidFill>
                  <a:srgbClr val="C00000"/>
                </a:solidFill>
                <a:effectLst/>
              </a:rPr>
              <a:t> deines </a:t>
            </a:r>
            <a:r>
              <a:rPr lang="de-DE" sz="2400" dirty="0" err="1">
                <a:solidFill>
                  <a:srgbClr val="C00000"/>
                </a:solidFill>
                <a:effectLst/>
              </a:rPr>
              <a:t>innern</a:t>
            </a:r>
            <a:r>
              <a:rPr lang="de-DE" sz="2400" dirty="0">
                <a:solidFill>
                  <a:srgbClr val="C00000"/>
                </a:solidFill>
                <a:effectLst/>
              </a:rPr>
              <a:t> Bildes </a:t>
            </a:r>
            <a:r>
              <a:rPr lang="de-DE" sz="2400" dirty="0">
                <a:effectLst/>
              </a:rPr>
              <a:t>hingeworfen, so trugst du mit leichter Mühe immer glühender und glühender die </a:t>
            </a:r>
            <a:r>
              <a:rPr lang="de-DE" sz="2400" dirty="0">
                <a:solidFill>
                  <a:srgbClr val="C00000"/>
                </a:solidFill>
                <a:effectLst/>
              </a:rPr>
              <a:t>Farben</a:t>
            </a:r>
            <a:r>
              <a:rPr lang="de-DE" sz="2400" dirty="0">
                <a:effectLst/>
              </a:rPr>
              <a:t> auf und das lebendige Gewühl mannigfacher </a:t>
            </a:r>
            <a:r>
              <a:rPr lang="de-DE" sz="2400" dirty="0">
                <a:solidFill>
                  <a:srgbClr val="C00000"/>
                </a:solidFill>
                <a:effectLst/>
              </a:rPr>
              <a:t>Gestalten</a:t>
            </a:r>
            <a:r>
              <a:rPr lang="de-DE" sz="2400" dirty="0">
                <a:effectLst/>
              </a:rPr>
              <a:t> </a:t>
            </a:r>
            <a:r>
              <a:rPr lang="de-DE" sz="2400" dirty="0" err="1">
                <a:effectLst/>
              </a:rPr>
              <a:t>riß</a:t>
            </a:r>
            <a:r>
              <a:rPr lang="de-DE" sz="2400" dirty="0">
                <a:effectLst/>
              </a:rPr>
              <a:t> die Freunde fort und </a:t>
            </a:r>
            <a:r>
              <a:rPr lang="de-DE" sz="2400" dirty="0">
                <a:solidFill>
                  <a:srgbClr val="C00000"/>
                </a:solidFill>
                <a:effectLst/>
              </a:rPr>
              <a:t>sie sahen, wie du, sich selbst mitten im Bilde, das aus deinem Gemüt hervorgegangen</a:t>
            </a:r>
            <a:r>
              <a:rPr lang="de-DE" sz="2400" dirty="0">
                <a:effectLst/>
              </a:rPr>
              <a:t>! – Mich hat, wie ich es dir, geneigter Leser! gestehen </a:t>
            </a:r>
            <a:r>
              <a:rPr lang="de-DE" sz="2400" dirty="0" err="1">
                <a:effectLst/>
              </a:rPr>
              <a:t>muß</a:t>
            </a:r>
            <a:r>
              <a:rPr lang="de-DE" sz="2400" dirty="0">
                <a:effectLst/>
              </a:rPr>
              <a:t>, </a:t>
            </a:r>
            <a:r>
              <a:rPr lang="de-DE" sz="2400" b="1" dirty="0">
                <a:effectLst/>
              </a:rPr>
              <a:t>eigentlich niemand nach der Geschichte des jungen Nathanael gefragt</a:t>
            </a:r>
            <a:r>
              <a:rPr lang="de-DE" sz="2400" dirty="0">
                <a:effectLst/>
              </a:rPr>
              <a:t>; du weißt ja aber wohl, </a:t>
            </a:r>
            <a:r>
              <a:rPr lang="de-DE" sz="2400" dirty="0" err="1">
                <a:effectLst/>
              </a:rPr>
              <a:t>daß</a:t>
            </a:r>
            <a:r>
              <a:rPr lang="de-DE" sz="2400" dirty="0">
                <a:effectLst/>
              </a:rPr>
              <a:t> </a:t>
            </a:r>
            <a:r>
              <a:rPr lang="de-DE" sz="2400" b="1" dirty="0">
                <a:solidFill>
                  <a:srgbClr val="C00000"/>
                </a:solidFill>
                <a:effectLst/>
              </a:rPr>
              <a:t>ich zu dem wunderlichen Geschlechte der Autoren gehöre</a:t>
            </a:r>
            <a:r>
              <a:rPr lang="de-DE" sz="2400" dirty="0">
                <a:effectLst/>
              </a:rPr>
              <a:t>, </a:t>
            </a:r>
            <a:r>
              <a:rPr lang="de-DE" sz="2400" b="1" dirty="0">
                <a:effectLst/>
              </a:rPr>
              <a:t>denen, tragen sie etwas so in sich, wie ich es vorhin beschrieben, so zumute wird, als frage jeder, der in ihre Nähe kommt und nebenher auch wohl noch die ganze Welt: »Was ist es denn? </a:t>
            </a:r>
            <a:r>
              <a:rPr lang="de-DE" sz="2400" dirty="0">
                <a:effectLst/>
              </a:rPr>
              <a:t>Erzählen Sie Liebster?« (ebd.)</a:t>
            </a:r>
            <a:endParaRPr lang="pt-BR" sz="2400" dirty="0"/>
          </a:p>
        </p:txBody>
      </p:sp>
    </p:spTree>
    <p:extLst>
      <p:ext uri="{BB962C8B-B14F-4D97-AF65-F5344CB8AC3E}">
        <p14:creationId xmlns:p14="http://schemas.microsoft.com/office/powerpoint/2010/main" val="1775727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7769F37C-C026-42A5-A029-76ABC928107F}"/>
              </a:ext>
            </a:extLst>
          </p:cNvPr>
          <p:cNvSpPr>
            <a:spLocks noGrp="1"/>
          </p:cNvSpPr>
          <p:nvPr>
            <p:ph idx="1"/>
          </p:nvPr>
        </p:nvSpPr>
        <p:spPr>
          <a:xfrm>
            <a:off x="323528" y="332656"/>
            <a:ext cx="8568952" cy="6408712"/>
          </a:xfrm>
        </p:spPr>
        <p:txBody>
          <a:bodyPr>
            <a:normAutofit fontScale="85000" lnSpcReduction="20000"/>
          </a:bodyPr>
          <a:lstStyle/>
          <a:p>
            <a:pPr algn="just">
              <a:lnSpc>
                <a:spcPct val="120000"/>
              </a:lnSpc>
              <a:spcBef>
                <a:spcPts val="400"/>
              </a:spcBef>
              <a:spcAft>
                <a:spcPts val="400"/>
              </a:spcAft>
            </a:pPr>
            <a:r>
              <a:rPr lang="de-DE" sz="2400" dirty="0">
                <a:effectLst/>
              </a:rPr>
              <a:t>– So trieb es mich denn gar gewaltig, von Nathanaels verhängnisvollem Leben zu dir zu sprechen. </a:t>
            </a:r>
            <a:r>
              <a:rPr lang="de-DE" sz="2400" dirty="0">
                <a:solidFill>
                  <a:srgbClr val="C00000"/>
                </a:solidFill>
                <a:effectLst/>
              </a:rPr>
              <a:t>Das Wunderbare, Seltsame davon erfüllte meine ganze Seele</a:t>
            </a:r>
            <a:r>
              <a:rPr lang="de-DE" sz="2400" dirty="0">
                <a:effectLst/>
              </a:rPr>
              <a:t>, aber eben deshalb und weil ich dich, o mein Leser! gleich geneigt machen </a:t>
            </a:r>
            <a:r>
              <a:rPr lang="de-DE" sz="2400" dirty="0" err="1">
                <a:effectLst/>
              </a:rPr>
              <a:t>mußte</a:t>
            </a:r>
            <a:r>
              <a:rPr lang="de-DE" sz="2400" dirty="0">
                <a:effectLst/>
              </a:rPr>
              <a:t>, Wunderliches zu ertragen, welches nichts Geringes ist, </a:t>
            </a:r>
            <a:r>
              <a:rPr lang="de-DE" sz="2400" dirty="0">
                <a:solidFill>
                  <a:srgbClr val="C00000"/>
                </a:solidFill>
                <a:effectLst/>
              </a:rPr>
              <a:t>quälte ich mich ab, Nathanaels Geschichte, bedeutend – originell, ergreifend, anzufangen: »Es war einmal« – der schönste Anfang jeder Erzählung, zu nüchtern! </a:t>
            </a:r>
            <a:r>
              <a:rPr lang="de-DE" sz="2400" b="1" dirty="0">
                <a:solidFill>
                  <a:srgbClr val="7030A0"/>
                </a:solidFill>
                <a:effectLst/>
              </a:rPr>
              <a:t>– »In der kleinen Provinzialstadt S. lebte« – etwas besser, wenigstens ausholend zum Klimax</a:t>
            </a:r>
            <a:r>
              <a:rPr lang="de-DE" sz="2400" dirty="0">
                <a:effectLst/>
              </a:rPr>
              <a:t>. </a:t>
            </a:r>
            <a:r>
              <a:rPr lang="de-DE" sz="2400" b="1" dirty="0">
                <a:solidFill>
                  <a:schemeClr val="tx2">
                    <a:lumMod val="75000"/>
                    <a:lumOff val="25000"/>
                  </a:schemeClr>
                </a:solidFill>
                <a:effectLst/>
              </a:rPr>
              <a:t>– Oder gleich </a:t>
            </a:r>
            <a:r>
              <a:rPr lang="de-DE" sz="2400" b="1" dirty="0" err="1">
                <a:solidFill>
                  <a:schemeClr val="tx2">
                    <a:lumMod val="75000"/>
                    <a:lumOff val="25000"/>
                  </a:schemeClr>
                </a:solidFill>
                <a:effectLst/>
              </a:rPr>
              <a:t>medias</a:t>
            </a:r>
            <a:r>
              <a:rPr lang="de-DE" sz="2400" b="1" dirty="0">
                <a:solidFill>
                  <a:schemeClr val="tx2">
                    <a:lumMod val="75000"/>
                    <a:lumOff val="25000"/>
                  </a:schemeClr>
                </a:solidFill>
                <a:effectLst/>
              </a:rPr>
              <a:t> in </a:t>
            </a:r>
            <a:r>
              <a:rPr lang="de-DE" sz="2400" b="1" dirty="0" err="1">
                <a:solidFill>
                  <a:schemeClr val="tx2">
                    <a:lumMod val="75000"/>
                    <a:lumOff val="25000"/>
                  </a:schemeClr>
                </a:solidFill>
                <a:effectLst/>
              </a:rPr>
              <a:t>res</a:t>
            </a:r>
            <a:r>
              <a:rPr lang="de-DE" sz="2400" b="1" dirty="0">
                <a:solidFill>
                  <a:schemeClr val="tx2">
                    <a:lumMod val="75000"/>
                    <a:lumOff val="25000"/>
                  </a:schemeClr>
                </a:solidFill>
                <a:effectLst/>
              </a:rPr>
              <a:t>: »›Scher er sich zum Teufel‹, rief, Wut und Entsetzen im wilden Blick, der Student Nathanael, als der </a:t>
            </a:r>
            <a:r>
              <a:rPr lang="de-DE" sz="2400" b="1" dirty="0" err="1">
                <a:solidFill>
                  <a:schemeClr val="tx2">
                    <a:lumMod val="75000"/>
                    <a:lumOff val="25000"/>
                  </a:schemeClr>
                </a:solidFill>
                <a:effectLst/>
              </a:rPr>
              <a:t>Wetterglashändler</a:t>
            </a:r>
            <a:r>
              <a:rPr lang="de-DE" sz="2400" b="1" dirty="0">
                <a:solidFill>
                  <a:schemeClr val="tx2">
                    <a:lumMod val="75000"/>
                    <a:lumOff val="25000"/>
                  </a:schemeClr>
                </a:solidFill>
                <a:effectLst/>
              </a:rPr>
              <a:t> Giuseppe Coppola« – Das hatte ich in der Tat schon aufgeschrieben, als ich in dem wilden Blick des Studenten Nathanael etwas Possierliches zu verspüren glaubte; die Geschichte ist aber gar nicht spaßhaft. </a:t>
            </a:r>
            <a:r>
              <a:rPr lang="de-DE" sz="2400" dirty="0">
                <a:effectLst/>
              </a:rPr>
              <a:t>Mir kam keine Rede in den Sinn, die nur im mindesten etwas von dem </a:t>
            </a:r>
            <a:r>
              <a:rPr lang="de-DE" sz="2400" dirty="0">
                <a:solidFill>
                  <a:srgbClr val="C00000"/>
                </a:solidFill>
                <a:effectLst/>
              </a:rPr>
              <a:t>Farbenglanz des </a:t>
            </a:r>
            <a:r>
              <a:rPr lang="de-DE" sz="2400" dirty="0" err="1">
                <a:solidFill>
                  <a:srgbClr val="C00000"/>
                </a:solidFill>
                <a:effectLst/>
              </a:rPr>
              <a:t>innern</a:t>
            </a:r>
            <a:r>
              <a:rPr lang="de-DE" sz="2400" dirty="0">
                <a:solidFill>
                  <a:srgbClr val="C00000"/>
                </a:solidFill>
                <a:effectLst/>
              </a:rPr>
              <a:t> Bildes abzuspiegeln</a:t>
            </a:r>
            <a:r>
              <a:rPr lang="de-DE" sz="2400" dirty="0">
                <a:effectLst/>
              </a:rPr>
              <a:t> schien. Ich </a:t>
            </a:r>
            <a:r>
              <a:rPr lang="de-DE" sz="2400" dirty="0" err="1">
                <a:effectLst/>
              </a:rPr>
              <a:t>beschloß</a:t>
            </a:r>
            <a:r>
              <a:rPr lang="de-DE" sz="2400" dirty="0">
                <a:effectLst/>
              </a:rPr>
              <a:t> gar nicht anzufangen. </a:t>
            </a:r>
            <a:r>
              <a:rPr lang="de-DE" sz="2400" b="1" dirty="0">
                <a:effectLst/>
              </a:rPr>
              <a:t>Nimm, geneigter Leser! die drei Briefe, welche Freund Lothar mir gütigst mitteilte, für den </a:t>
            </a:r>
            <a:r>
              <a:rPr lang="de-DE" sz="2400" b="1" dirty="0" err="1">
                <a:effectLst/>
              </a:rPr>
              <a:t>Umriß</a:t>
            </a:r>
            <a:r>
              <a:rPr lang="de-DE" sz="2400" b="1" dirty="0">
                <a:effectLst/>
              </a:rPr>
              <a:t> des Gebildes, in das ich nun erzählend immer mehr und mehr Farbe hineinzutragen mich bemühen werde</a:t>
            </a:r>
            <a:r>
              <a:rPr lang="de-DE" sz="2400" dirty="0">
                <a:effectLst/>
              </a:rPr>
              <a:t>. (S.26-27)</a:t>
            </a:r>
            <a:endParaRPr lang="pt-BR" sz="2400" dirty="0"/>
          </a:p>
        </p:txBody>
      </p:sp>
    </p:spTree>
    <p:extLst>
      <p:ext uri="{BB962C8B-B14F-4D97-AF65-F5344CB8AC3E}">
        <p14:creationId xmlns:p14="http://schemas.microsoft.com/office/powerpoint/2010/main" val="661894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ACF01A-22C9-4767-A5D0-02E945409E3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66FA4A3-086B-4FCD-8A8D-C60E8C15AB50}"/>
              </a:ext>
            </a:extLst>
          </p:cNvPr>
          <p:cNvSpPr>
            <a:spLocks noGrp="1"/>
          </p:cNvSpPr>
          <p:nvPr>
            <p:ph idx="1"/>
          </p:nvPr>
        </p:nvSpPr>
        <p:spPr/>
        <p:txBody>
          <a:bodyPr>
            <a:normAutofit/>
          </a:bodyPr>
          <a:lstStyle/>
          <a:p>
            <a:r>
              <a:rPr lang="de-DE" sz="2400" dirty="0">
                <a:effectLst/>
              </a:rPr>
              <a:t>Vielleicht gelingt es mir, manche Gestalt, wie ein guter Porträtmaler, so aufzufassen, </a:t>
            </a:r>
            <a:r>
              <a:rPr lang="de-DE" sz="2400" dirty="0" err="1">
                <a:effectLst/>
              </a:rPr>
              <a:t>daß</a:t>
            </a:r>
            <a:r>
              <a:rPr lang="de-DE" sz="2400" dirty="0">
                <a:effectLst/>
              </a:rPr>
              <a:t> du es ähnlich findest, ohne das Original zu kennen, ja </a:t>
            </a:r>
            <a:r>
              <a:rPr lang="de-DE" sz="2400" dirty="0" err="1">
                <a:effectLst/>
              </a:rPr>
              <a:t>daß</a:t>
            </a:r>
            <a:r>
              <a:rPr lang="de-DE" sz="2400" dirty="0">
                <a:effectLst/>
              </a:rPr>
              <a:t> es dir ist, als hättest du die Person recht oft schon mit leibhaftigen Augen gesehen. </a:t>
            </a:r>
            <a:r>
              <a:rPr lang="de-DE" sz="2400" dirty="0">
                <a:solidFill>
                  <a:srgbClr val="C00000"/>
                </a:solidFill>
                <a:effectLst/>
              </a:rPr>
              <a:t>Vielleicht wirst du, o mein Leser! dann glauben, </a:t>
            </a:r>
            <a:r>
              <a:rPr lang="de-DE" sz="2400" dirty="0" err="1">
                <a:solidFill>
                  <a:srgbClr val="C00000"/>
                </a:solidFill>
                <a:effectLst/>
              </a:rPr>
              <a:t>daß</a:t>
            </a:r>
            <a:r>
              <a:rPr lang="de-DE" sz="2400" dirty="0">
                <a:solidFill>
                  <a:srgbClr val="C00000"/>
                </a:solidFill>
                <a:effectLst/>
              </a:rPr>
              <a:t> nichts wunderlicher und toller sei, als das wirkliche Leben und </a:t>
            </a:r>
            <a:r>
              <a:rPr lang="de-DE" sz="2400" dirty="0" err="1">
                <a:solidFill>
                  <a:srgbClr val="C00000"/>
                </a:solidFill>
                <a:effectLst/>
              </a:rPr>
              <a:t>daß</a:t>
            </a:r>
            <a:r>
              <a:rPr lang="de-DE" sz="2400" dirty="0">
                <a:solidFill>
                  <a:srgbClr val="C00000"/>
                </a:solidFill>
                <a:effectLst/>
              </a:rPr>
              <a:t> dieses der Dichter doch nur, wie in eines matt </a:t>
            </a:r>
            <a:r>
              <a:rPr lang="de-DE" sz="2400" dirty="0" err="1">
                <a:solidFill>
                  <a:srgbClr val="C00000"/>
                </a:solidFill>
                <a:effectLst/>
              </a:rPr>
              <a:t>geschliffnen</a:t>
            </a:r>
            <a:r>
              <a:rPr lang="de-DE" sz="2400" dirty="0">
                <a:solidFill>
                  <a:srgbClr val="C00000"/>
                </a:solidFill>
                <a:effectLst/>
              </a:rPr>
              <a:t> Spiegels dunklem Widerschein, auffassen könne</a:t>
            </a:r>
            <a:r>
              <a:rPr lang="de-DE" sz="2400" dirty="0">
                <a:effectLst/>
              </a:rPr>
              <a:t>.</a:t>
            </a:r>
            <a:endParaRPr lang="pt-BR" sz="2400" dirty="0"/>
          </a:p>
        </p:txBody>
      </p:sp>
    </p:spTree>
    <p:extLst>
      <p:ext uri="{BB962C8B-B14F-4D97-AF65-F5344CB8AC3E}">
        <p14:creationId xmlns:p14="http://schemas.microsoft.com/office/powerpoint/2010/main" val="2743139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EAB74A-B846-4E89-8275-60D89BEC44FD}"/>
              </a:ext>
            </a:extLst>
          </p:cNvPr>
          <p:cNvSpPr>
            <a:spLocks noGrp="1"/>
          </p:cNvSpPr>
          <p:nvPr>
            <p:ph type="title"/>
          </p:nvPr>
        </p:nvSpPr>
        <p:spPr/>
        <p:txBody>
          <a:bodyPr/>
          <a:lstStyle/>
          <a:p>
            <a:r>
              <a:rPr lang="pt-BR" dirty="0" err="1"/>
              <a:t>Nathanael</a:t>
            </a:r>
            <a:r>
              <a:rPr lang="pt-BR" dirty="0"/>
              <a:t> </a:t>
            </a:r>
            <a:r>
              <a:rPr lang="pt-BR" dirty="0" err="1"/>
              <a:t>an</a:t>
            </a:r>
            <a:r>
              <a:rPr lang="pt-BR" dirty="0"/>
              <a:t> Lothar </a:t>
            </a:r>
          </a:p>
        </p:txBody>
      </p:sp>
      <p:sp>
        <p:nvSpPr>
          <p:cNvPr id="3" name="Espaço Reservado para Texto 2">
            <a:extLst>
              <a:ext uri="{FF2B5EF4-FFF2-40B4-BE49-F238E27FC236}">
                <a16:creationId xmlns:a16="http://schemas.microsoft.com/office/drawing/2014/main" id="{093B11E8-FA39-401B-8E39-BB9B617D84A5}"/>
              </a:ext>
            </a:extLst>
          </p:cNvPr>
          <p:cNvSpPr>
            <a:spLocks noGrp="1"/>
          </p:cNvSpPr>
          <p:nvPr>
            <p:ph type="body" idx="1"/>
          </p:nvPr>
        </p:nvSpPr>
        <p:spPr/>
        <p:txBody>
          <a:bodyPr/>
          <a:lstStyle/>
          <a:p>
            <a:endParaRPr lang="pt-BR"/>
          </a:p>
        </p:txBody>
      </p:sp>
    </p:spTree>
    <p:extLst>
      <p:ext uri="{BB962C8B-B14F-4D97-AF65-F5344CB8AC3E}">
        <p14:creationId xmlns:p14="http://schemas.microsoft.com/office/powerpoint/2010/main" val="1104751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9534942-5AC2-4B78-9BCB-528A2F7FAAA3}"/>
              </a:ext>
            </a:extLst>
          </p:cNvPr>
          <p:cNvSpPr>
            <a:spLocks noGrp="1"/>
          </p:cNvSpPr>
          <p:nvPr>
            <p:ph idx="1"/>
          </p:nvPr>
        </p:nvSpPr>
        <p:spPr>
          <a:xfrm>
            <a:off x="323528" y="332656"/>
            <a:ext cx="8496944" cy="6264696"/>
          </a:xfrm>
        </p:spPr>
        <p:txBody>
          <a:bodyPr>
            <a:normAutofit fontScale="92500" lnSpcReduction="10000"/>
          </a:bodyPr>
          <a:lstStyle/>
          <a:p>
            <a:r>
              <a:rPr lang="de-DE" dirty="0" err="1">
                <a:solidFill>
                  <a:srgbClr val="C00000"/>
                </a:solidFill>
                <a:effectLst/>
              </a:rPr>
              <a:t>Gewiß</a:t>
            </a:r>
            <a:r>
              <a:rPr lang="de-DE" dirty="0">
                <a:solidFill>
                  <a:srgbClr val="C00000"/>
                </a:solidFill>
                <a:effectLst/>
              </a:rPr>
              <a:t> seid Ihr alle voll Unruhe, </a:t>
            </a:r>
            <a:r>
              <a:rPr lang="de-DE" dirty="0" err="1">
                <a:solidFill>
                  <a:srgbClr val="C00000"/>
                </a:solidFill>
                <a:effectLst/>
              </a:rPr>
              <a:t>daß</a:t>
            </a:r>
            <a:r>
              <a:rPr lang="de-DE" dirty="0">
                <a:solidFill>
                  <a:srgbClr val="C00000"/>
                </a:solidFill>
                <a:effectLst/>
              </a:rPr>
              <a:t> ich so lange – lange nicht geschrieben</a:t>
            </a:r>
            <a:r>
              <a:rPr lang="de-DE" dirty="0">
                <a:effectLst/>
              </a:rPr>
              <a:t>. Mutter zürnt wohl, und Clara mag glauben, ich lebe hier in Saus und Braus und vergesse mein holdes Engelsbild, so tief mir in Herz und Sinn eingeprägt, ganz und gar. – Dem ist aber nicht so; täglich und stündlich gedenke ich Eurer aller und in süßen Träumen geht meines holden </a:t>
            </a:r>
            <a:r>
              <a:rPr lang="de-DE" dirty="0" err="1">
                <a:effectLst/>
              </a:rPr>
              <a:t>Clärchens</a:t>
            </a:r>
            <a:r>
              <a:rPr lang="de-DE" dirty="0">
                <a:effectLst/>
              </a:rPr>
              <a:t> freundliche Gestalt vorüber und lächelt mich mit ihren hellen Augen so anmutig an, wie sie wohl pflegte, wenn ich zu Euch hineintrat. – </a:t>
            </a:r>
            <a:r>
              <a:rPr lang="de-DE" b="1" dirty="0">
                <a:solidFill>
                  <a:srgbClr val="C00000"/>
                </a:solidFill>
                <a:effectLst/>
              </a:rPr>
              <a:t>Ach wie vermochte ich denn Euch zu schreiben, in der zerrissenen Stimmung des Geistes, die mir bisher alle Gedanken verstörte! </a:t>
            </a:r>
            <a:r>
              <a:rPr lang="de-DE" dirty="0">
                <a:effectLst/>
              </a:rPr>
              <a:t>– </a:t>
            </a:r>
            <a:r>
              <a:rPr lang="de-DE" b="1" dirty="0">
                <a:effectLst/>
              </a:rPr>
              <a:t>Etwas Entsetzliches ist in mein Leben getreten! – Dunkle Ahnungen eines </a:t>
            </a:r>
            <a:r>
              <a:rPr lang="de-DE" b="1" dirty="0" err="1">
                <a:effectLst/>
              </a:rPr>
              <a:t>gräßlichen</a:t>
            </a:r>
            <a:r>
              <a:rPr lang="de-DE" b="1" dirty="0">
                <a:effectLst/>
              </a:rPr>
              <a:t> mir drohenden Geschicks breiten sich wie schwarze Wolkenschatten über mich aus, undurchdringlich jedem freundlichen Sonnenstrahl</a:t>
            </a:r>
            <a:r>
              <a:rPr lang="de-DE" dirty="0">
                <a:effectLst/>
              </a:rPr>
              <a:t>. – Nun soll ich Dir sagen, was mir widerfuhr. Ich </a:t>
            </a:r>
            <a:r>
              <a:rPr lang="de-DE" dirty="0" err="1">
                <a:effectLst/>
              </a:rPr>
              <a:t>muß</a:t>
            </a:r>
            <a:r>
              <a:rPr lang="de-DE" dirty="0">
                <a:effectLst/>
              </a:rPr>
              <a:t> es, das sehe ich ein, aber nur es denkend, lacht es wie toll aus mir heraus. – Ach mein herzlieber Lothar! wie fange ich es denn an, Dich nur einigermaßen empfinden zu lassen, </a:t>
            </a:r>
            <a:r>
              <a:rPr lang="de-DE" dirty="0" err="1">
                <a:effectLst/>
              </a:rPr>
              <a:t>daß</a:t>
            </a:r>
            <a:r>
              <a:rPr lang="de-DE" dirty="0">
                <a:effectLst/>
              </a:rPr>
              <a:t> das, was mir vor einigen Tagen geschah, denn wirklich mein Leben so feindlich zerstören konnte! </a:t>
            </a:r>
            <a:r>
              <a:rPr lang="de-DE" b="1" dirty="0">
                <a:solidFill>
                  <a:srgbClr val="C00000"/>
                </a:solidFill>
                <a:effectLst/>
              </a:rPr>
              <a:t>Wärst Du nur hier, so könntest Du selbst schauen</a:t>
            </a:r>
            <a:r>
              <a:rPr lang="de-DE" dirty="0">
                <a:effectLst/>
              </a:rPr>
              <a:t>; aber jetzt hältst Du mich </a:t>
            </a:r>
            <a:r>
              <a:rPr lang="de-DE" dirty="0" err="1">
                <a:effectLst/>
              </a:rPr>
              <a:t>gewiß</a:t>
            </a:r>
            <a:r>
              <a:rPr lang="de-DE" dirty="0">
                <a:effectLst/>
              </a:rPr>
              <a:t> für einen aberwitzigen Geisterseher. – Kurz und gut, das Entsetzliche, was mir geschah, dessen tödlichen Eindruck zu vermeiden ich mich vergebens bemühe, besteht in nichts </a:t>
            </a:r>
            <a:r>
              <a:rPr lang="de-DE" dirty="0" err="1">
                <a:effectLst/>
              </a:rPr>
              <a:t>anderm</a:t>
            </a:r>
            <a:r>
              <a:rPr lang="de-DE" dirty="0">
                <a:effectLst/>
              </a:rPr>
              <a:t>, </a:t>
            </a:r>
            <a:r>
              <a:rPr lang="de-DE" b="1" dirty="0">
                <a:effectLst/>
              </a:rPr>
              <a:t>als </a:t>
            </a:r>
            <a:r>
              <a:rPr lang="de-DE" b="1" dirty="0" err="1">
                <a:effectLst/>
              </a:rPr>
              <a:t>daß</a:t>
            </a:r>
            <a:r>
              <a:rPr lang="de-DE" b="1" dirty="0">
                <a:effectLst/>
              </a:rPr>
              <a:t> vor einigen Tagen, nämlich am 30. Oktober mittags um 12 Uhr, ein </a:t>
            </a:r>
            <a:r>
              <a:rPr lang="de-DE" b="1" dirty="0" err="1">
                <a:effectLst/>
              </a:rPr>
              <a:t>Wetterglashändler</a:t>
            </a:r>
            <a:r>
              <a:rPr lang="de-DE" b="1" dirty="0">
                <a:effectLst/>
              </a:rPr>
              <a:t> in meine Stube trat und mir seine Ware anbot. </a:t>
            </a:r>
            <a:r>
              <a:rPr lang="de-DE" dirty="0">
                <a:effectLst/>
              </a:rPr>
              <a:t>Ich kaufte nichts und drohte, ihn die Treppe herabzuwerfen, worauf er aber von selbst fortging. (S. 11)</a:t>
            </a:r>
            <a:endParaRPr lang="pt-BR" dirty="0"/>
          </a:p>
        </p:txBody>
      </p:sp>
    </p:spTree>
    <p:extLst>
      <p:ext uri="{BB962C8B-B14F-4D97-AF65-F5344CB8AC3E}">
        <p14:creationId xmlns:p14="http://schemas.microsoft.com/office/powerpoint/2010/main" val="1451550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71C4D9-3FEE-46F1-B338-2ED2576F25CB}"/>
              </a:ext>
            </a:extLst>
          </p:cNvPr>
          <p:cNvSpPr>
            <a:spLocks noGrp="1"/>
          </p:cNvSpPr>
          <p:nvPr>
            <p:ph type="title"/>
          </p:nvPr>
        </p:nvSpPr>
        <p:spPr/>
        <p:txBody>
          <a:bodyPr>
            <a:normAutofit/>
          </a:bodyPr>
          <a:lstStyle/>
          <a:p>
            <a:r>
              <a:rPr lang="pt-BR" dirty="0"/>
              <a:t>Der </a:t>
            </a:r>
            <a:r>
              <a:rPr lang="pt-BR" dirty="0" err="1"/>
              <a:t>Sandmann</a:t>
            </a:r>
            <a:r>
              <a:rPr lang="pt-BR" dirty="0"/>
              <a:t> </a:t>
            </a:r>
          </a:p>
        </p:txBody>
      </p:sp>
      <p:sp>
        <p:nvSpPr>
          <p:cNvPr id="3" name="Espaço Reservado para Conteúdo 2">
            <a:extLst>
              <a:ext uri="{FF2B5EF4-FFF2-40B4-BE49-F238E27FC236}">
                <a16:creationId xmlns:a16="http://schemas.microsoft.com/office/drawing/2014/main" id="{AFC4C133-0E30-4CAC-A2A1-56F0DAF518B3}"/>
              </a:ext>
            </a:extLst>
          </p:cNvPr>
          <p:cNvSpPr>
            <a:spLocks noGrp="1"/>
          </p:cNvSpPr>
          <p:nvPr>
            <p:ph idx="1"/>
          </p:nvPr>
        </p:nvSpPr>
        <p:spPr>
          <a:xfrm>
            <a:off x="539552" y="1732450"/>
            <a:ext cx="7911116" cy="4720886"/>
          </a:xfrm>
        </p:spPr>
        <p:txBody>
          <a:bodyPr>
            <a:normAutofit fontScale="92500" lnSpcReduction="10000"/>
          </a:bodyPr>
          <a:lstStyle/>
          <a:p>
            <a:r>
              <a:rPr lang="de-DE" dirty="0">
                <a:effectLst/>
              </a:rPr>
              <a:t>An solchen Abenden war die Mutter sehr traurig und kaum schlug die Uhr neun, so sprach sie: »Nun Kinder! – zu Bette! zu Bette! der Sandmann kommt, ich merk es schon.« Wirklich hörte ich dann </a:t>
            </a:r>
            <a:r>
              <a:rPr lang="de-DE" dirty="0" err="1">
                <a:effectLst/>
              </a:rPr>
              <a:t>jedesmal</a:t>
            </a:r>
            <a:r>
              <a:rPr lang="de-DE" dirty="0">
                <a:effectLst/>
              </a:rPr>
              <a:t> etwas schweren langsamen Tritts die Treppe heraufpoltern; das </a:t>
            </a:r>
            <a:r>
              <a:rPr lang="de-DE" dirty="0" err="1">
                <a:effectLst/>
              </a:rPr>
              <a:t>mußte</a:t>
            </a:r>
            <a:r>
              <a:rPr lang="de-DE" dirty="0">
                <a:effectLst/>
              </a:rPr>
              <a:t> der Sandmann sein. Einmal war mir jenes dumpfe Treten und Poltern besonders graulich; ich frug die Mutter, indem sie uns fortführte: »Ei Mama! wer ist denn der böse Sandmann, der uns immer von Papa forttreibt? – wie sieht er denn aus?« – »Es gibt keinen Sandmann, mein liebes Kind«, erwiderte die Mutter: »wenn ich sage, der Sandmann kommt, so will das nur heißen, ihr seid schläfrig und könnt die Augen nicht offen behalten, als hätte man euch Sand hineingestreut.« – Der Mutter Antwort befriedigte mich nicht, ja in meinem kindischen Gemüt entfaltete sich deutlich der Gedanke, </a:t>
            </a:r>
            <a:r>
              <a:rPr lang="de-DE" dirty="0" err="1">
                <a:effectLst/>
              </a:rPr>
              <a:t>daß</a:t>
            </a:r>
            <a:r>
              <a:rPr lang="de-DE" dirty="0">
                <a:effectLst/>
              </a:rPr>
              <a:t> die Mutter den Sandmann nur verleugne, damit wir uns vor ihm nicht fürchten sollten, ich hörte ihn ja immer die Treppe heraufkommen. (S 13)</a:t>
            </a:r>
            <a:endParaRPr lang="pt-BR" dirty="0"/>
          </a:p>
        </p:txBody>
      </p:sp>
    </p:spTree>
    <p:extLst>
      <p:ext uri="{BB962C8B-B14F-4D97-AF65-F5344CB8AC3E}">
        <p14:creationId xmlns:p14="http://schemas.microsoft.com/office/powerpoint/2010/main" val="28065816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77C2DC-5EC9-4708-A43D-26D6D71027C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666FBCD-6563-4BA0-82D2-68448CF01233}"/>
              </a:ext>
            </a:extLst>
          </p:cNvPr>
          <p:cNvSpPr>
            <a:spLocks noGrp="1"/>
          </p:cNvSpPr>
          <p:nvPr>
            <p:ph idx="1"/>
          </p:nvPr>
        </p:nvSpPr>
        <p:spPr/>
        <p:txBody>
          <a:bodyPr>
            <a:normAutofit lnSpcReduction="10000"/>
          </a:bodyPr>
          <a:lstStyle/>
          <a:p>
            <a:r>
              <a:rPr lang="de-DE" dirty="0">
                <a:effectLst/>
              </a:rPr>
              <a:t>Voll Neugierde, Näheres von diesem Sandmann und seiner Beziehung auf uns Kinder zu erfahren, frug ich endlich die alte Frau, die meine jüngste Schwester wartete: was denn das für ein Mann sei, der Sandmann? »Ei </a:t>
            </a:r>
            <a:r>
              <a:rPr lang="de-DE" dirty="0" err="1">
                <a:effectLst/>
              </a:rPr>
              <a:t>Thanelchen</a:t>
            </a:r>
            <a:r>
              <a:rPr lang="de-DE" dirty="0">
                <a:effectLst/>
              </a:rPr>
              <a:t>«, erwiderte diese, »weißt du das noch nicht? Das ist ein böser Mann, der kommt zu den Kindern, wenn sie nicht zu Bett gehen wollen und wirft ihnen Händevoll Sand in die Augen, </a:t>
            </a:r>
            <a:r>
              <a:rPr lang="de-DE" dirty="0" err="1">
                <a:effectLst/>
              </a:rPr>
              <a:t>daß</a:t>
            </a:r>
            <a:r>
              <a:rPr lang="de-DE" dirty="0">
                <a:effectLst/>
              </a:rPr>
              <a:t> sie blutig zum Kopf herausspringen, die wirft er dann in den Sack und trägt sie in den Halbmond zur Atzung für seine Kinderchen; die sitzen dort im Nest und haben krumme Schnäbel, wie die Eulen, damit picken sie der unartigen Menschenkindlein Augen auf.« – </a:t>
            </a:r>
            <a:r>
              <a:rPr lang="de-DE" dirty="0" err="1">
                <a:effectLst/>
              </a:rPr>
              <a:t>Gräßlich</a:t>
            </a:r>
            <a:r>
              <a:rPr lang="de-DE" dirty="0">
                <a:effectLst/>
              </a:rPr>
              <a:t> malte sich nun im Innern mir das Bild des grausamen Sandmanns aus; sowie es abends die Treppe heraufpolterte, zitterte ich vor Angst und Entsetzen.  […](S. 13)</a:t>
            </a:r>
            <a:endParaRPr lang="pt-BR" dirty="0"/>
          </a:p>
        </p:txBody>
      </p:sp>
    </p:spTree>
    <p:extLst>
      <p:ext uri="{BB962C8B-B14F-4D97-AF65-F5344CB8AC3E}">
        <p14:creationId xmlns:p14="http://schemas.microsoft.com/office/powerpoint/2010/main" val="37855115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97222E-FB6B-441D-8AF5-E676286172C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F883992A-69A9-40C0-AD61-411A89392E87}"/>
              </a:ext>
            </a:extLst>
          </p:cNvPr>
          <p:cNvSpPr>
            <a:spLocks noGrp="1"/>
          </p:cNvSpPr>
          <p:nvPr>
            <p:ph idx="1"/>
          </p:nvPr>
        </p:nvSpPr>
        <p:spPr/>
        <p:txBody>
          <a:bodyPr/>
          <a:lstStyle/>
          <a:p>
            <a:r>
              <a:rPr lang="de-DE" dirty="0">
                <a:effectLst/>
              </a:rPr>
              <a:t>– Schon alt genug war ich geworden, um einzusehen, </a:t>
            </a:r>
            <a:r>
              <a:rPr lang="de-DE" dirty="0" err="1">
                <a:effectLst/>
              </a:rPr>
              <a:t>daß</a:t>
            </a:r>
            <a:r>
              <a:rPr lang="de-DE" dirty="0">
                <a:effectLst/>
              </a:rPr>
              <a:t> das mit dem Sandmann und seinem Kindernest im Halbmonde, so wie es mir die Wartefrau erzählt hatte, wohl nicht ganz seine Richtigkeit haben könne; indessen blieb mir der Sandmann ein fürchterliches Gespenst, und Grauen – Entsetzen ergriff mich, wenn ich ihn nicht allein die Treppe heraufkommen, sondern auch meines Vaters Stubentür heftig aufreißen und hineintreten hörte.  (ebd.)</a:t>
            </a:r>
          </a:p>
          <a:p>
            <a:pPr marL="36900" indent="0">
              <a:buNone/>
            </a:pPr>
            <a:r>
              <a:rPr lang="de-DE" dirty="0">
                <a:effectLst/>
              </a:rPr>
              <a:t>[…] </a:t>
            </a:r>
          </a:p>
          <a:p>
            <a:r>
              <a:rPr lang="de-DE" dirty="0">
                <a:effectLst/>
              </a:rPr>
              <a:t>Der Sandmann hatte mich auf die Bahn des Wunderbaren, Abenteuerlichen gebracht, das so schon leicht im kindlichen Gemüt sich einnistet.  (S. 14)</a:t>
            </a:r>
            <a:endParaRPr lang="pt-BR" dirty="0"/>
          </a:p>
        </p:txBody>
      </p:sp>
    </p:spTree>
    <p:extLst>
      <p:ext uri="{BB962C8B-B14F-4D97-AF65-F5344CB8AC3E}">
        <p14:creationId xmlns:p14="http://schemas.microsoft.com/office/powerpoint/2010/main" val="45700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a:bodyPr>
          <a:lstStyle/>
          <a:p>
            <a:pPr>
              <a:defRPr/>
            </a:pPr>
            <a:br>
              <a:rPr lang="pt-BR" sz="3100" dirty="0">
                <a:solidFill>
                  <a:schemeClr val="accent1">
                    <a:lumMod val="75000"/>
                  </a:schemeClr>
                </a:solidFill>
              </a:rPr>
            </a:br>
            <a:r>
              <a:rPr lang="pt-BR" dirty="0"/>
              <a:t>E. T. A. Hoffmann (1776-1822)</a:t>
            </a:r>
            <a:br>
              <a:rPr lang="pt-BR" dirty="0"/>
            </a:br>
            <a:endParaRPr lang="pt-BR" dirty="0">
              <a:solidFill>
                <a:schemeClr val="accent2">
                  <a:lumMod val="75000"/>
                </a:schemeClr>
              </a:solidFill>
            </a:endParaRPr>
          </a:p>
        </p:txBody>
      </p:sp>
      <p:pic>
        <p:nvPicPr>
          <p:cNvPr id="8" name="Espaço Reservado para Imagem 7" descr="ETA-Hoffmann.jpg"/>
          <p:cNvPicPr>
            <a:picLocks noGrp="1" noChangeAspect="1"/>
          </p:cNvPicPr>
          <p:nvPr>
            <p:ph idx="1"/>
          </p:nvPr>
        </p:nvPicPr>
        <p:blipFill>
          <a:blip r:embed="rId2" cstate="print"/>
          <a:stretch>
            <a:fillRect/>
          </a:stretch>
        </p:blipFill>
        <p:spPr>
          <a:xfrm>
            <a:off x="3765470" y="539272"/>
            <a:ext cx="4622954" cy="5251927"/>
          </a:xfrm>
        </p:spPr>
      </p:pic>
      <p:sp>
        <p:nvSpPr>
          <p:cNvPr id="2" name="Espaço Reservado para Texto 1">
            <a:extLst>
              <a:ext uri="{FF2B5EF4-FFF2-40B4-BE49-F238E27FC236}">
                <a16:creationId xmlns:a16="http://schemas.microsoft.com/office/drawing/2014/main" id="{922E3DAD-ECA8-4539-8679-1F95C3BF2225}"/>
              </a:ext>
            </a:extLst>
          </p:cNvPr>
          <p:cNvSpPr>
            <a:spLocks noGrp="1"/>
          </p:cNvSpPr>
          <p:nvPr>
            <p:ph type="body" sz="half" idx="2"/>
          </p:nvPr>
        </p:nvSpPr>
        <p:spPr/>
        <p:txBody>
          <a:bodyPr/>
          <a:lstStyle/>
          <a:p>
            <a:endParaRPr lang="pt-BR" dirty="0"/>
          </a:p>
        </p:txBody>
      </p:sp>
    </p:spTree>
  </p:cSld>
  <p:clrMapOvr>
    <a:masterClrMapping/>
  </p:clrMapOvr>
  <p:transition spd="slow">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467755-4855-40F8-920A-0A6EA2616C7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08490A1-7134-4C3E-B89C-9A23DEB6C4C0}"/>
              </a:ext>
            </a:extLst>
          </p:cNvPr>
          <p:cNvSpPr>
            <a:spLocks noGrp="1"/>
          </p:cNvSpPr>
          <p:nvPr>
            <p:ph idx="1"/>
          </p:nvPr>
        </p:nvSpPr>
        <p:spPr/>
        <p:txBody>
          <a:bodyPr/>
          <a:lstStyle/>
          <a:p>
            <a:r>
              <a:rPr lang="pt-BR" dirty="0" err="1"/>
              <a:t>Besuche</a:t>
            </a:r>
            <a:r>
              <a:rPr lang="pt-BR" dirty="0"/>
              <a:t> </a:t>
            </a:r>
            <a:r>
              <a:rPr lang="pt-BR" dirty="0" err="1"/>
              <a:t>Coppelius</a:t>
            </a:r>
            <a:endParaRPr lang="pt-BR" dirty="0"/>
          </a:p>
          <a:p>
            <a:pPr marL="36900" indent="0">
              <a:buNone/>
            </a:pPr>
            <a:endParaRPr lang="pt-BR" dirty="0"/>
          </a:p>
          <a:p>
            <a:pPr marL="36900" indent="0">
              <a:buNone/>
            </a:pPr>
            <a:r>
              <a:rPr lang="de-DE" dirty="0">
                <a:effectLst/>
              </a:rPr>
              <a:t>Ich war fest gezaubert. Auf die Gefahr entdeckt, und, wie ich deutlich dachte, hart gestraft zu werden, blieb ich stehen, den Kopf lauschend durch die Gardine hervorgestreckt. Mein Vater empfing den Coppelius feierlich. »Auf! – zum Werk«, rief dieser mit heiserer, schnurrender Stimme und warf den Rock ab. […] </a:t>
            </a:r>
            <a:endParaRPr lang="pt-BR" dirty="0"/>
          </a:p>
        </p:txBody>
      </p:sp>
    </p:spTree>
    <p:extLst>
      <p:ext uri="{BB962C8B-B14F-4D97-AF65-F5344CB8AC3E}">
        <p14:creationId xmlns:p14="http://schemas.microsoft.com/office/powerpoint/2010/main" val="39860770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2A62B6-C705-4FEA-A8D9-875A2171DDF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56FE6333-C653-4300-9547-2FE8F1012FBA}"/>
              </a:ext>
            </a:extLst>
          </p:cNvPr>
          <p:cNvSpPr>
            <a:spLocks noGrp="1"/>
          </p:cNvSpPr>
          <p:nvPr>
            <p:ph idx="1"/>
          </p:nvPr>
        </p:nvSpPr>
        <p:spPr/>
        <p:txBody>
          <a:bodyPr>
            <a:normAutofit fontScale="92500" lnSpcReduction="20000"/>
          </a:bodyPr>
          <a:lstStyle/>
          <a:p>
            <a:r>
              <a:rPr lang="de-DE" dirty="0">
                <a:effectLst/>
              </a:rPr>
              <a:t>Da ergriff mich Coppelius, »kleine Bestie! – kleine Bestie!« meckerte er </a:t>
            </a:r>
            <a:r>
              <a:rPr lang="de-DE" dirty="0" err="1">
                <a:effectLst/>
              </a:rPr>
              <a:t>zähnfletschend</a:t>
            </a:r>
            <a:r>
              <a:rPr lang="de-DE" dirty="0">
                <a:effectLst/>
              </a:rPr>
              <a:t>! – </a:t>
            </a:r>
            <a:r>
              <a:rPr lang="de-DE" dirty="0" err="1">
                <a:effectLst/>
              </a:rPr>
              <a:t>riß</a:t>
            </a:r>
            <a:r>
              <a:rPr lang="de-DE" dirty="0">
                <a:effectLst/>
              </a:rPr>
              <a:t> mich auf und warf mich auf den Herd, </a:t>
            </a:r>
            <a:r>
              <a:rPr lang="de-DE" dirty="0" err="1">
                <a:effectLst/>
              </a:rPr>
              <a:t>daß</a:t>
            </a:r>
            <a:r>
              <a:rPr lang="de-DE" dirty="0">
                <a:effectLst/>
              </a:rPr>
              <a:t> die Flamme mein Haar zu sengen begann: »Nun haben wir Augen – Augen – ein schön Paar Kinderaugen.« So flüsterte Coppelius, und griff mit den Fäusten glutrote Körner aus der Flamme, die er mir in die Augen streuen wollte. Da hob mein Vater flehend die Hände empor und rief. »Meister! Meister! </a:t>
            </a:r>
            <a:r>
              <a:rPr lang="de-DE" dirty="0" err="1">
                <a:effectLst/>
              </a:rPr>
              <a:t>laß</a:t>
            </a:r>
            <a:r>
              <a:rPr lang="de-DE" dirty="0">
                <a:effectLst/>
              </a:rPr>
              <a:t> meinem Nathanael die Augen – </a:t>
            </a:r>
            <a:r>
              <a:rPr lang="de-DE" dirty="0" err="1">
                <a:effectLst/>
              </a:rPr>
              <a:t>laß</a:t>
            </a:r>
            <a:r>
              <a:rPr lang="de-DE" dirty="0">
                <a:effectLst/>
              </a:rPr>
              <a:t> sie ihm!« Coppelius lachte gellend auf und rief. »Mag denn der Junge die Augen behalten und sein Pensum flennen in der Welt; aber nun wollen wir doch den Mechanismus der Hände und der Füße recht observieren.« Und damit </a:t>
            </a:r>
            <a:r>
              <a:rPr lang="de-DE" dirty="0" err="1">
                <a:effectLst/>
              </a:rPr>
              <a:t>faßte</a:t>
            </a:r>
            <a:r>
              <a:rPr lang="de-DE" dirty="0">
                <a:effectLst/>
              </a:rPr>
              <a:t> er mich gewaltig, </a:t>
            </a:r>
            <a:r>
              <a:rPr lang="de-DE" dirty="0" err="1">
                <a:effectLst/>
              </a:rPr>
              <a:t>daß</a:t>
            </a:r>
            <a:r>
              <a:rPr lang="de-DE" dirty="0">
                <a:effectLst/>
              </a:rPr>
              <a:t> die Gelenke knackten, und </a:t>
            </a:r>
            <a:r>
              <a:rPr lang="de-DE" dirty="0" err="1">
                <a:effectLst/>
              </a:rPr>
              <a:t>schrob</a:t>
            </a:r>
            <a:r>
              <a:rPr lang="de-DE" dirty="0">
                <a:effectLst/>
              </a:rPr>
              <a:t> mir die Hände ab und die Füße und setzte sie bald hier, bald dort wieder ein. »'s steht doch überall nicht recht! 's gut so wie es war! – Der Alte hat's verstanden!« So zischte und lispelte Coppelius; aber alles um mich her wurde schwarz und finster, ein jäher Krampf durchzuckte Nerv und Gebein – ich fühlte nichts mehr.  (S. 17)</a:t>
            </a:r>
            <a:endParaRPr lang="pt-BR" dirty="0"/>
          </a:p>
        </p:txBody>
      </p:sp>
    </p:spTree>
    <p:extLst>
      <p:ext uri="{BB962C8B-B14F-4D97-AF65-F5344CB8AC3E}">
        <p14:creationId xmlns:p14="http://schemas.microsoft.com/office/powerpoint/2010/main" val="6369612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0CECD0-C0FD-48F8-8438-3B40EA1B13D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5302501-2A4B-43EE-88DC-D9B20A0EBCF8}"/>
              </a:ext>
            </a:extLst>
          </p:cNvPr>
          <p:cNvSpPr>
            <a:spLocks noGrp="1"/>
          </p:cNvSpPr>
          <p:nvPr>
            <p:ph idx="1"/>
          </p:nvPr>
        </p:nvSpPr>
        <p:spPr/>
        <p:txBody>
          <a:bodyPr/>
          <a:lstStyle/>
          <a:p>
            <a:r>
              <a:rPr lang="pt-BR" dirty="0" err="1"/>
              <a:t>Tod</a:t>
            </a:r>
            <a:r>
              <a:rPr lang="pt-BR" dirty="0"/>
              <a:t> </a:t>
            </a:r>
            <a:r>
              <a:rPr lang="pt-BR" dirty="0" err="1"/>
              <a:t>des</a:t>
            </a:r>
            <a:r>
              <a:rPr lang="pt-BR" dirty="0"/>
              <a:t> </a:t>
            </a:r>
            <a:r>
              <a:rPr lang="pt-BR" dirty="0" err="1"/>
              <a:t>Vaters</a:t>
            </a:r>
            <a:r>
              <a:rPr lang="pt-BR" dirty="0"/>
              <a:t>  (</a:t>
            </a:r>
            <a:r>
              <a:rPr lang="pt-BR" dirty="0" err="1"/>
              <a:t>Vor</a:t>
            </a:r>
            <a:r>
              <a:rPr lang="pt-BR" dirty="0"/>
              <a:t> </a:t>
            </a:r>
            <a:r>
              <a:rPr lang="pt-BR" dirty="0" err="1"/>
              <a:t>dem</a:t>
            </a:r>
            <a:r>
              <a:rPr lang="pt-BR" dirty="0"/>
              <a:t> [...] Herde </a:t>
            </a:r>
            <a:r>
              <a:rPr lang="pt-BR" dirty="0" err="1"/>
              <a:t>auf</a:t>
            </a:r>
            <a:r>
              <a:rPr lang="pt-BR" dirty="0"/>
              <a:t> </a:t>
            </a:r>
            <a:r>
              <a:rPr lang="pt-BR" dirty="0" err="1"/>
              <a:t>dem</a:t>
            </a:r>
            <a:r>
              <a:rPr lang="pt-BR" dirty="0"/>
              <a:t> </a:t>
            </a:r>
            <a:r>
              <a:rPr lang="pt-BR" dirty="0" err="1"/>
              <a:t>Boden</a:t>
            </a:r>
            <a:r>
              <a:rPr lang="pt-BR" dirty="0"/>
              <a:t> </a:t>
            </a:r>
            <a:r>
              <a:rPr lang="pt-BR" dirty="0" err="1"/>
              <a:t>lag</a:t>
            </a:r>
            <a:r>
              <a:rPr lang="pt-BR" dirty="0"/>
              <a:t> </a:t>
            </a:r>
            <a:r>
              <a:rPr lang="pt-BR" dirty="0" err="1"/>
              <a:t>mein</a:t>
            </a:r>
            <a:r>
              <a:rPr lang="pt-BR" dirty="0"/>
              <a:t> </a:t>
            </a:r>
            <a:r>
              <a:rPr lang="pt-BR" dirty="0" err="1"/>
              <a:t>Vater</a:t>
            </a:r>
            <a:r>
              <a:rPr lang="pt-BR" dirty="0"/>
              <a:t> </a:t>
            </a:r>
            <a:r>
              <a:rPr lang="pt-BR" dirty="0" err="1"/>
              <a:t>tot</a:t>
            </a:r>
            <a:r>
              <a:rPr lang="pt-BR" dirty="0"/>
              <a:t> </a:t>
            </a:r>
            <a:r>
              <a:rPr lang="pt-BR" dirty="0" err="1"/>
              <a:t>mit</a:t>
            </a:r>
            <a:r>
              <a:rPr lang="pt-BR" dirty="0"/>
              <a:t> Schwarz </a:t>
            </a:r>
            <a:r>
              <a:rPr lang="pt-BR" dirty="0" err="1"/>
              <a:t>verbrannten</a:t>
            </a:r>
            <a:r>
              <a:rPr lang="pt-BR" dirty="0"/>
              <a:t> </a:t>
            </a:r>
            <a:r>
              <a:rPr lang="pt-BR" dirty="0" err="1"/>
              <a:t>gräßlich</a:t>
            </a:r>
            <a:r>
              <a:rPr lang="pt-BR" dirty="0"/>
              <a:t> </a:t>
            </a:r>
            <a:r>
              <a:rPr lang="pt-BR" dirty="0" err="1"/>
              <a:t>verzerrttem</a:t>
            </a:r>
            <a:r>
              <a:rPr lang="pt-BR" dirty="0"/>
              <a:t> </a:t>
            </a:r>
            <a:r>
              <a:rPr lang="pt-BR" dirty="0" err="1"/>
              <a:t>Gesicht</a:t>
            </a:r>
            <a:r>
              <a:rPr lang="pt-BR" dirty="0"/>
              <a:t>.” (S. 19) </a:t>
            </a:r>
          </a:p>
          <a:p>
            <a:endParaRPr lang="pt-BR" dirty="0"/>
          </a:p>
          <a:p>
            <a:r>
              <a:rPr lang="pt-BR" dirty="0"/>
              <a:t>Coppola ~</a:t>
            </a:r>
            <a:r>
              <a:rPr lang="pt-BR" dirty="0" err="1"/>
              <a:t>Coppelius</a:t>
            </a:r>
            <a:r>
              <a:rPr lang="pt-BR" dirty="0"/>
              <a:t> </a:t>
            </a:r>
          </a:p>
          <a:p>
            <a:endParaRPr lang="pt-BR" dirty="0"/>
          </a:p>
          <a:p>
            <a:r>
              <a:rPr lang="pt-BR" dirty="0"/>
              <a:t>Rache (?) </a:t>
            </a:r>
          </a:p>
          <a:p>
            <a:endParaRPr lang="pt-BR" dirty="0"/>
          </a:p>
        </p:txBody>
      </p:sp>
    </p:spTree>
    <p:extLst>
      <p:ext uri="{BB962C8B-B14F-4D97-AF65-F5344CB8AC3E}">
        <p14:creationId xmlns:p14="http://schemas.microsoft.com/office/powerpoint/2010/main" val="13987339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3EC1B1-412E-40D9-B734-387882258208}"/>
              </a:ext>
            </a:extLst>
          </p:cNvPr>
          <p:cNvSpPr>
            <a:spLocks noGrp="1"/>
          </p:cNvSpPr>
          <p:nvPr>
            <p:ph type="title"/>
          </p:nvPr>
        </p:nvSpPr>
        <p:spPr/>
        <p:txBody>
          <a:bodyPr/>
          <a:lstStyle/>
          <a:p>
            <a:r>
              <a:rPr lang="pt-BR" dirty="0"/>
              <a:t>Clara </a:t>
            </a:r>
            <a:r>
              <a:rPr lang="pt-BR" dirty="0" err="1"/>
              <a:t>an</a:t>
            </a:r>
            <a:r>
              <a:rPr lang="pt-BR" dirty="0"/>
              <a:t> </a:t>
            </a:r>
            <a:r>
              <a:rPr lang="pt-BR" dirty="0" err="1"/>
              <a:t>Nathanael</a:t>
            </a:r>
            <a:r>
              <a:rPr lang="pt-BR" dirty="0"/>
              <a:t> </a:t>
            </a:r>
          </a:p>
        </p:txBody>
      </p:sp>
      <p:sp>
        <p:nvSpPr>
          <p:cNvPr id="3" name="Espaço Reservado para Texto 2">
            <a:extLst>
              <a:ext uri="{FF2B5EF4-FFF2-40B4-BE49-F238E27FC236}">
                <a16:creationId xmlns:a16="http://schemas.microsoft.com/office/drawing/2014/main" id="{B7BBA2A2-92EB-4340-995D-FCE89E35C708}"/>
              </a:ext>
            </a:extLst>
          </p:cNvPr>
          <p:cNvSpPr>
            <a:spLocks noGrp="1"/>
          </p:cNvSpPr>
          <p:nvPr>
            <p:ph type="body" idx="1"/>
          </p:nvPr>
        </p:nvSpPr>
        <p:spPr/>
        <p:txBody>
          <a:bodyPr/>
          <a:lstStyle/>
          <a:p>
            <a:endParaRPr lang="pt-BR"/>
          </a:p>
        </p:txBody>
      </p:sp>
    </p:spTree>
    <p:extLst>
      <p:ext uri="{BB962C8B-B14F-4D97-AF65-F5344CB8AC3E}">
        <p14:creationId xmlns:p14="http://schemas.microsoft.com/office/powerpoint/2010/main" val="37804926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3F6379-8A5B-49E5-B290-E748914D4BB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F6E6938-44DA-49F8-BBA6-FA3924AF45F2}"/>
              </a:ext>
            </a:extLst>
          </p:cNvPr>
          <p:cNvSpPr>
            <a:spLocks noGrp="1"/>
          </p:cNvSpPr>
          <p:nvPr>
            <p:ph idx="1"/>
          </p:nvPr>
        </p:nvSpPr>
        <p:spPr/>
        <p:txBody>
          <a:bodyPr>
            <a:normAutofit/>
          </a:bodyPr>
          <a:lstStyle/>
          <a:p>
            <a:r>
              <a:rPr lang="de-DE" sz="2400" dirty="0">
                <a:effectLst/>
              </a:rPr>
              <a:t>Geradeheraus will ich es Dir nur gestehen, </a:t>
            </a:r>
            <a:r>
              <a:rPr lang="de-DE" sz="2400" dirty="0" err="1">
                <a:effectLst/>
              </a:rPr>
              <a:t>daß</a:t>
            </a:r>
            <a:r>
              <a:rPr lang="de-DE" sz="2400" dirty="0">
                <a:effectLst/>
              </a:rPr>
              <a:t>, wie ich meine, alles Entsetzliche und Schreckliche, wovon Du sprichst, </a:t>
            </a:r>
            <a:r>
              <a:rPr lang="de-DE" sz="2400" dirty="0">
                <a:solidFill>
                  <a:srgbClr val="C00000"/>
                </a:solidFill>
                <a:effectLst/>
              </a:rPr>
              <a:t>nur in Deinem Innern vorging, die wahre wirkliche Außenwelt aber daran wohl wenig teilhatte</a:t>
            </a:r>
            <a:r>
              <a:rPr lang="de-DE" sz="2400" dirty="0">
                <a:effectLst/>
              </a:rPr>
              <a:t>. Widerwärtig genug mag der alte Coppelius gewesen sein, aber </a:t>
            </a:r>
            <a:r>
              <a:rPr lang="de-DE" sz="2400" dirty="0" err="1">
                <a:effectLst/>
              </a:rPr>
              <a:t>daß</a:t>
            </a:r>
            <a:r>
              <a:rPr lang="de-DE" sz="2400" dirty="0">
                <a:effectLst/>
              </a:rPr>
              <a:t> er Kinder </a:t>
            </a:r>
            <a:r>
              <a:rPr lang="de-DE" sz="2400" dirty="0" err="1">
                <a:effectLst/>
              </a:rPr>
              <a:t>haßte</a:t>
            </a:r>
            <a:r>
              <a:rPr lang="de-DE" sz="2400" dirty="0">
                <a:effectLst/>
              </a:rPr>
              <a:t>, das brachte in Euch Kindern wahren Abscheu gegen ihn hervor. […] (S. 21) </a:t>
            </a:r>
            <a:endParaRPr lang="pt-BR" sz="2400" dirty="0"/>
          </a:p>
        </p:txBody>
      </p:sp>
    </p:spTree>
    <p:extLst>
      <p:ext uri="{BB962C8B-B14F-4D97-AF65-F5344CB8AC3E}">
        <p14:creationId xmlns:p14="http://schemas.microsoft.com/office/powerpoint/2010/main" val="471957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BC7D1C-97D4-4C84-BC2C-4529CF5606D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C945DFB-4BEA-4713-960D-6568E845E4FE}"/>
              </a:ext>
            </a:extLst>
          </p:cNvPr>
          <p:cNvSpPr>
            <a:spLocks noGrp="1"/>
          </p:cNvSpPr>
          <p:nvPr>
            <p:ph idx="1"/>
          </p:nvPr>
        </p:nvSpPr>
        <p:spPr/>
        <p:txBody>
          <a:bodyPr/>
          <a:lstStyle/>
          <a:p>
            <a:r>
              <a:rPr lang="pt-BR" dirty="0" err="1"/>
              <a:t>Alchymistische</a:t>
            </a:r>
            <a:r>
              <a:rPr lang="pt-BR" dirty="0"/>
              <a:t> </a:t>
            </a:r>
            <a:r>
              <a:rPr lang="pt-BR" dirty="0" err="1"/>
              <a:t>Versuche</a:t>
            </a:r>
            <a:r>
              <a:rPr lang="pt-BR" dirty="0"/>
              <a:t>; </a:t>
            </a:r>
            <a:r>
              <a:rPr lang="pt-BR" dirty="0" err="1"/>
              <a:t>Erklärung</a:t>
            </a:r>
            <a:r>
              <a:rPr lang="pt-BR" dirty="0"/>
              <a:t> </a:t>
            </a:r>
            <a:r>
              <a:rPr lang="pt-BR" dirty="0" err="1"/>
              <a:t>des</a:t>
            </a:r>
            <a:r>
              <a:rPr lang="pt-BR" dirty="0"/>
              <a:t> </a:t>
            </a:r>
            <a:r>
              <a:rPr lang="pt-BR" dirty="0" err="1"/>
              <a:t>Todes</a:t>
            </a:r>
            <a:r>
              <a:rPr lang="pt-BR" dirty="0"/>
              <a:t> </a:t>
            </a:r>
            <a:r>
              <a:rPr lang="pt-BR" dirty="0" err="1"/>
              <a:t>als</a:t>
            </a:r>
            <a:r>
              <a:rPr lang="pt-BR" dirty="0"/>
              <a:t> </a:t>
            </a:r>
            <a:r>
              <a:rPr lang="pt-BR" dirty="0" err="1"/>
              <a:t>Unfall</a:t>
            </a:r>
            <a:r>
              <a:rPr lang="pt-BR" dirty="0"/>
              <a:t> </a:t>
            </a:r>
          </a:p>
          <a:p>
            <a:pPr marL="36900" indent="0">
              <a:buNone/>
            </a:pPr>
            <a:endParaRPr lang="pt-BR" dirty="0"/>
          </a:p>
          <a:p>
            <a:pPr marL="36900" indent="0">
              <a:buNone/>
            </a:pPr>
            <a:r>
              <a:rPr lang="de-DE" dirty="0">
                <a:effectLst/>
              </a:rPr>
              <a:t>[…] Nun wirst Du wohl unwillig werden über Deine Clara, Du wirst sagen: »In dies kalte Gemüt dringt kein Strahl des Geheimnisvollen, das den Menschen oft mit unsichtbaren Armen </a:t>
            </a:r>
            <a:r>
              <a:rPr lang="de-DE" dirty="0" err="1">
                <a:effectLst/>
              </a:rPr>
              <a:t>umfaßt</a:t>
            </a:r>
            <a:r>
              <a:rPr lang="de-DE" dirty="0">
                <a:effectLst/>
              </a:rPr>
              <a:t>; sie erschaut nur die bunte Oberfläche der Welt und freut sich, wie das kindische Kind über die goldgleißende Frucht, in deren Innern tödliches Gift verborgen.« […] (S. 22)</a:t>
            </a:r>
            <a:endParaRPr lang="pt-BR" dirty="0"/>
          </a:p>
        </p:txBody>
      </p:sp>
    </p:spTree>
    <p:extLst>
      <p:ext uri="{BB962C8B-B14F-4D97-AF65-F5344CB8AC3E}">
        <p14:creationId xmlns:p14="http://schemas.microsoft.com/office/powerpoint/2010/main" val="33757190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35E80FCB-A382-49D7-9505-16A7ED7FE45E}"/>
              </a:ext>
            </a:extLst>
          </p:cNvPr>
          <p:cNvSpPr>
            <a:spLocks noGrp="1"/>
          </p:cNvSpPr>
          <p:nvPr>
            <p:ph idx="1"/>
          </p:nvPr>
        </p:nvSpPr>
        <p:spPr>
          <a:xfrm>
            <a:off x="323528" y="476672"/>
            <a:ext cx="8496944" cy="6264696"/>
          </a:xfrm>
        </p:spPr>
        <p:txBody>
          <a:bodyPr>
            <a:normAutofit/>
          </a:bodyPr>
          <a:lstStyle/>
          <a:p>
            <a:r>
              <a:rPr lang="de-DE" dirty="0">
                <a:effectLst/>
              </a:rPr>
              <a:t>Gibt es eine dunkle Macht, die so recht feindlich und verräterisch einen Faden in unser Inneres legt, woran sie uns dann festpackt und fortzieht auf einem gefahrvollen verderblichen Wege, den wir sonst nicht betreten haben würden – gibt es eine solche Macht, so </a:t>
            </a:r>
            <a:r>
              <a:rPr lang="de-DE" dirty="0" err="1">
                <a:effectLst/>
              </a:rPr>
              <a:t>muß</a:t>
            </a:r>
            <a:r>
              <a:rPr lang="de-DE" dirty="0">
                <a:effectLst/>
              </a:rPr>
              <a:t> sie in uns sich, wie wir selbst gestalten, ja unser Selbst werden; denn nur </a:t>
            </a:r>
            <a:r>
              <a:rPr lang="de-DE" i="1" dirty="0">
                <a:effectLst/>
              </a:rPr>
              <a:t>so</a:t>
            </a:r>
            <a:r>
              <a:rPr lang="de-DE" dirty="0">
                <a:effectLst/>
              </a:rPr>
              <a:t> glauben wir an sie und räumen ihr den Platz ein, dessen sie bedarf, um jenes geheime Werk zu vollbringen. Haben wir festen, durch das heitre Leben gestärkten, Sinn genug, um fremdes feindliches Einwirken als solches stets zu erkennen und den Weg, in den uns Neigung und Beruf geschoben, ruhigen Schrittes zu verfolgen, so geht wohl jene unheimliche Macht unter in dem vergeblichen Ringen nach der Gestaltung, die unser eignes Spiegelbild sein sollte. Es ist auch </a:t>
            </a:r>
            <a:r>
              <a:rPr lang="de-DE" dirty="0" err="1">
                <a:effectLst/>
              </a:rPr>
              <a:t>gewiß</a:t>
            </a:r>
            <a:r>
              <a:rPr lang="de-DE" dirty="0">
                <a:effectLst/>
              </a:rPr>
              <a:t>, fügt Lothar hinzu, </a:t>
            </a:r>
            <a:r>
              <a:rPr lang="de-DE" dirty="0" err="1">
                <a:effectLst/>
              </a:rPr>
              <a:t>daß</a:t>
            </a:r>
            <a:r>
              <a:rPr lang="de-DE" dirty="0">
                <a:effectLst/>
              </a:rPr>
              <a:t> die dunkle psychische Macht, haben wir uns durch uns selbst ihr hingegeben, oft fremde Gestalten, die die Außenwelt uns in den Weg wirft, in unser Inneres hineinzieht, so, </a:t>
            </a:r>
            <a:r>
              <a:rPr lang="de-DE" dirty="0" err="1">
                <a:effectLst/>
              </a:rPr>
              <a:t>daß</a:t>
            </a:r>
            <a:r>
              <a:rPr lang="de-DE" dirty="0">
                <a:effectLst/>
              </a:rPr>
              <a:t> wir selbst nur den Geist entzünden, der, wie wir in wunderlicher Täuschung glauben, aus jener Gestalt spricht. Es ist das Phantom unseres eigenen Ichs, dessen innige Verwandtschaft und dessen tiefe Einwirkung auf unser Gemüt uns in die Hölle wirft, oder in den Himmel verzückt. – (S. 22-23)</a:t>
            </a:r>
            <a:endParaRPr lang="pt-BR" dirty="0"/>
          </a:p>
        </p:txBody>
      </p:sp>
    </p:spTree>
    <p:extLst>
      <p:ext uri="{BB962C8B-B14F-4D97-AF65-F5344CB8AC3E}">
        <p14:creationId xmlns:p14="http://schemas.microsoft.com/office/powerpoint/2010/main" val="40196132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526FC1-CD2E-410A-9182-037034FEE5F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AD80580F-E773-47BE-AA13-A202280A4A59}"/>
              </a:ext>
            </a:extLst>
          </p:cNvPr>
          <p:cNvSpPr>
            <a:spLocks noGrp="1"/>
          </p:cNvSpPr>
          <p:nvPr>
            <p:ph idx="1"/>
          </p:nvPr>
        </p:nvSpPr>
        <p:spPr/>
        <p:txBody>
          <a:bodyPr/>
          <a:lstStyle/>
          <a:p>
            <a:r>
              <a:rPr lang="de-DE" dirty="0">
                <a:effectLst/>
              </a:rPr>
              <a:t>Sei überzeugt, </a:t>
            </a:r>
            <a:r>
              <a:rPr lang="de-DE" dirty="0" err="1">
                <a:effectLst/>
              </a:rPr>
              <a:t>daß</a:t>
            </a:r>
            <a:r>
              <a:rPr lang="de-DE" dirty="0">
                <a:effectLst/>
              </a:rPr>
              <a:t> diese fremden Gestalten nichts über Dich vermögen; nur der Glaube an ihre feindliche Gewalt kann sie Dir in der Tat feindlich machen. (S. 23)</a:t>
            </a:r>
            <a:endParaRPr lang="pt-BR" dirty="0"/>
          </a:p>
        </p:txBody>
      </p:sp>
    </p:spTree>
    <p:extLst>
      <p:ext uri="{BB962C8B-B14F-4D97-AF65-F5344CB8AC3E}">
        <p14:creationId xmlns:p14="http://schemas.microsoft.com/office/powerpoint/2010/main" val="6067914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BB5B95-C33A-49E3-8E80-C32746BE055F}"/>
              </a:ext>
            </a:extLst>
          </p:cNvPr>
          <p:cNvSpPr>
            <a:spLocks noGrp="1"/>
          </p:cNvSpPr>
          <p:nvPr>
            <p:ph type="title"/>
          </p:nvPr>
        </p:nvSpPr>
        <p:spPr/>
        <p:txBody>
          <a:bodyPr>
            <a:normAutofit/>
          </a:bodyPr>
          <a:lstStyle/>
          <a:p>
            <a:r>
              <a:rPr lang="pt-BR" dirty="0">
                <a:effectLst/>
              </a:rPr>
              <a:t>3 </a:t>
            </a:r>
            <a:r>
              <a:rPr lang="pt-BR" dirty="0" err="1">
                <a:effectLst/>
              </a:rPr>
              <a:t>Briefe</a:t>
            </a:r>
            <a:endParaRPr lang="pt-BR" dirty="0">
              <a:effectLst/>
            </a:endParaRPr>
          </a:p>
        </p:txBody>
      </p:sp>
      <p:sp>
        <p:nvSpPr>
          <p:cNvPr id="3" name="Espaço Reservado para Conteúdo 2">
            <a:extLst>
              <a:ext uri="{FF2B5EF4-FFF2-40B4-BE49-F238E27FC236}">
                <a16:creationId xmlns:a16="http://schemas.microsoft.com/office/drawing/2014/main" id="{79613526-5B34-4504-B8DB-59E5E4BC6012}"/>
              </a:ext>
            </a:extLst>
          </p:cNvPr>
          <p:cNvSpPr>
            <a:spLocks noGrp="1"/>
          </p:cNvSpPr>
          <p:nvPr>
            <p:ph idx="1"/>
          </p:nvPr>
        </p:nvSpPr>
        <p:spPr/>
        <p:txBody>
          <a:bodyPr>
            <a:normAutofit fontScale="92500" lnSpcReduction="10000"/>
          </a:bodyPr>
          <a:lstStyle/>
          <a:p>
            <a:r>
              <a:rPr lang="pt-BR" dirty="0" err="1">
                <a:effectLst/>
              </a:rPr>
              <a:t>Nathanael</a:t>
            </a:r>
            <a:r>
              <a:rPr lang="pt-BR" dirty="0">
                <a:effectLst/>
              </a:rPr>
              <a:t> </a:t>
            </a:r>
            <a:r>
              <a:rPr lang="pt-BR" dirty="0" err="1">
                <a:effectLst/>
              </a:rPr>
              <a:t>an</a:t>
            </a:r>
            <a:r>
              <a:rPr lang="pt-BR" dirty="0">
                <a:effectLst/>
              </a:rPr>
              <a:t> Lothar  (</a:t>
            </a:r>
            <a:r>
              <a:rPr lang="pt-BR" dirty="0" err="1">
                <a:effectLst/>
              </a:rPr>
              <a:t>Begegnung</a:t>
            </a:r>
            <a:r>
              <a:rPr lang="pt-BR" dirty="0">
                <a:effectLst/>
              </a:rPr>
              <a:t> </a:t>
            </a:r>
            <a:r>
              <a:rPr lang="pt-BR" dirty="0" err="1">
                <a:effectLst/>
              </a:rPr>
              <a:t>mit</a:t>
            </a:r>
            <a:r>
              <a:rPr lang="pt-BR" dirty="0">
                <a:effectLst/>
              </a:rPr>
              <a:t> </a:t>
            </a:r>
            <a:r>
              <a:rPr lang="pt-BR" dirty="0" err="1">
                <a:effectLst/>
              </a:rPr>
              <a:t>Wetterglashändler</a:t>
            </a:r>
            <a:r>
              <a:rPr lang="pt-BR" dirty="0">
                <a:effectLst/>
              </a:rPr>
              <a:t> [Coppola]; </a:t>
            </a:r>
            <a:r>
              <a:rPr lang="pt-BR" dirty="0" err="1">
                <a:effectLst/>
              </a:rPr>
              <a:t>Kindheitserinnerung</a:t>
            </a:r>
            <a:r>
              <a:rPr lang="pt-BR" dirty="0">
                <a:effectLst/>
              </a:rPr>
              <a:t> (</a:t>
            </a:r>
            <a:r>
              <a:rPr lang="pt-BR" dirty="0" err="1">
                <a:effectLst/>
              </a:rPr>
              <a:t>Sandmann</a:t>
            </a:r>
            <a:r>
              <a:rPr lang="pt-BR" dirty="0">
                <a:effectLst/>
              </a:rPr>
              <a:t> + </a:t>
            </a:r>
            <a:r>
              <a:rPr lang="pt-BR" dirty="0" err="1">
                <a:effectLst/>
              </a:rPr>
              <a:t>Coppelius</a:t>
            </a:r>
            <a:r>
              <a:rPr lang="pt-BR" dirty="0">
                <a:effectLst/>
              </a:rPr>
              <a:t>) </a:t>
            </a:r>
          </a:p>
          <a:p>
            <a:endParaRPr lang="pt-BR" dirty="0">
              <a:effectLst/>
            </a:endParaRPr>
          </a:p>
          <a:p>
            <a:r>
              <a:rPr lang="pt-BR" dirty="0">
                <a:effectLst/>
              </a:rPr>
              <a:t>Clara </a:t>
            </a:r>
            <a:r>
              <a:rPr lang="pt-BR" dirty="0" err="1">
                <a:effectLst/>
              </a:rPr>
              <a:t>an</a:t>
            </a:r>
            <a:r>
              <a:rPr lang="pt-BR" dirty="0">
                <a:effectLst/>
              </a:rPr>
              <a:t> </a:t>
            </a:r>
            <a:r>
              <a:rPr lang="pt-BR" dirty="0" err="1">
                <a:effectLst/>
              </a:rPr>
              <a:t>Nathanael</a:t>
            </a:r>
            <a:r>
              <a:rPr lang="pt-BR" dirty="0">
                <a:effectLst/>
              </a:rPr>
              <a:t> (</a:t>
            </a:r>
            <a:r>
              <a:rPr lang="pt-BR" dirty="0" err="1">
                <a:effectLst/>
              </a:rPr>
              <a:t>Erklärungen</a:t>
            </a:r>
            <a:r>
              <a:rPr lang="pt-BR" dirty="0">
                <a:effectLst/>
              </a:rPr>
              <a:t> von </a:t>
            </a:r>
            <a:r>
              <a:rPr lang="pt-BR" dirty="0" err="1">
                <a:effectLst/>
              </a:rPr>
              <a:t>Nathanaels</a:t>
            </a:r>
            <a:r>
              <a:rPr lang="pt-BR" dirty="0">
                <a:effectLst/>
              </a:rPr>
              <a:t> </a:t>
            </a:r>
            <a:r>
              <a:rPr lang="pt-BR" dirty="0" err="1">
                <a:effectLst/>
              </a:rPr>
              <a:t>Kindheitserfahrungen</a:t>
            </a:r>
            <a:r>
              <a:rPr lang="pt-BR" dirty="0">
                <a:effectLst/>
              </a:rPr>
              <a:t>; </a:t>
            </a:r>
            <a:r>
              <a:rPr lang="pt-BR" dirty="0" err="1">
                <a:effectLst/>
              </a:rPr>
              <a:t>Unterschied</a:t>
            </a:r>
            <a:r>
              <a:rPr lang="pt-BR" dirty="0">
                <a:effectLst/>
              </a:rPr>
              <a:t> </a:t>
            </a:r>
            <a:r>
              <a:rPr lang="pt-BR" dirty="0" err="1">
                <a:effectLst/>
              </a:rPr>
              <a:t>zwischen</a:t>
            </a:r>
            <a:r>
              <a:rPr lang="pt-BR" dirty="0">
                <a:effectLst/>
              </a:rPr>
              <a:t> </a:t>
            </a:r>
            <a:r>
              <a:rPr lang="pt-BR" dirty="0" err="1">
                <a:effectLst/>
              </a:rPr>
              <a:t>Außenwelt</a:t>
            </a:r>
            <a:r>
              <a:rPr lang="pt-BR" dirty="0">
                <a:effectLst/>
              </a:rPr>
              <a:t> </a:t>
            </a:r>
            <a:r>
              <a:rPr lang="pt-BR" dirty="0" err="1">
                <a:effectLst/>
              </a:rPr>
              <a:t>und</a:t>
            </a:r>
            <a:r>
              <a:rPr lang="pt-BR" dirty="0">
                <a:effectLst/>
              </a:rPr>
              <a:t> </a:t>
            </a:r>
            <a:r>
              <a:rPr lang="pt-BR" dirty="0" err="1">
                <a:effectLst/>
              </a:rPr>
              <a:t>Innern</a:t>
            </a:r>
            <a:r>
              <a:rPr lang="pt-BR" dirty="0">
                <a:effectLst/>
              </a:rPr>
              <a:t>)</a:t>
            </a:r>
          </a:p>
          <a:p>
            <a:endParaRPr lang="pt-BR" dirty="0">
              <a:effectLst/>
            </a:endParaRPr>
          </a:p>
          <a:p>
            <a:r>
              <a:rPr lang="pt-BR" dirty="0" err="1">
                <a:effectLst/>
              </a:rPr>
              <a:t>Nathanael</a:t>
            </a:r>
            <a:r>
              <a:rPr lang="pt-BR" dirty="0">
                <a:effectLst/>
              </a:rPr>
              <a:t> </a:t>
            </a:r>
            <a:r>
              <a:rPr lang="pt-BR" dirty="0" err="1">
                <a:effectLst/>
              </a:rPr>
              <a:t>an</a:t>
            </a:r>
            <a:r>
              <a:rPr lang="pt-BR" dirty="0">
                <a:effectLst/>
              </a:rPr>
              <a:t> Lothar (</a:t>
            </a:r>
            <a:r>
              <a:rPr lang="pt-BR" dirty="0" err="1">
                <a:effectLst/>
              </a:rPr>
              <a:t>Ärger</a:t>
            </a:r>
            <a:r>
              <a:rPr lang="pt-BR" dirty="0">
                <a:effectLst/>
              </a:rPr>
              <a:t>; </a:t>
            </a:r>
            <a:r>
              <a:rPr lang="pt-BR" dirty="0" err="1">
                <a:effectLst/>
              </a:rPr>
              <a:t>erste</a:t>
            </a:r>
            <a:r>
              <a:rPr lang="pt-BR" dirty="0">
                <a:effectLst/>
              </a:rPr>
              <a:t> </a:t>
            </a:r>
            <a:r>
              <a:rPr lang="pt-BR" dirty="0" err="1">
                <a:effectLst/>
              </a:rPr>
              <a:t>Erwähnung</a:t>
            </a:r>
            <a:r>
              <a:rPr lang="pt-BR" dirty="0">
                <a:effectLst/>
              </a:rPr>
              <a:t> von </a:t>
            </a:r>
            <a:r>
              <a:rPr lang="pt-BR" dirty="0" err="1">
                <a:effectLst/>
              </a:rPr>
              <a:t>Olimpia</a:t>
            </a:r>
            <a:r>
              <a:rPr lang="pt-BR" dirty="0">
                <a:effectLst/>
              </a:rPr>
              <a:t>)</a:t>
            </a:r>
          </a:p>
          <a:p>
            <a:endParaRPr lang="pt-BR" dirty="0">
              <a:effectLst/>
            </a:endParaRPr>
          </a:p>
          <a:p>
            <a:r>
              <a:rPr lang="pt-BR" dirty="0" err="1">
                <a:effectLst/>
              </a:rPr>
              <a:t>Unterbrechung</a:t>
            </a:r>
            <a:r>
              <a:rPr lang="pt-BR" dirty="0">
                <a:effectLst/>
              </a:rPr>
              <a:t> der </a:t>
            </a:r>
            <a:r>
              <a:rPr lang="pt-BR" dirty="0" err="1">
                <a:effectLst/>
              </a:rPr>
              <a:t>Erzählung</a:t>
            </a:r>
            <a:r>
              <a:rPr lang="pt-BR" dirty="0">
                <a:effectLst/>
              </a:rPr>
              <a:t> </a:t>
            </a:r>
          </a:p>
          <a:p>
            <a:endParaRPr lang="pt-BR" dirty="0">
              <a:effectLst/>
            </a:endParaRPr>
          </a:p>
          <a:p>
            <a:r>
              <a:rPr lang="pt-BR" dirty="0" err="1">
                <a:effectLst/>
              </a:rPr>
              <a:t>Fortsetzung</a:t>
            </a:r>
            <a:r>
              <a:rPr lang="pt-BR" dirty="0">
                <a:effectLst/>
              </a:rPr>
              <a:t> der </a:t>
            </a:r>
            <a:r>
              <a:rPr lang="pt-BR" dirty="0" err="1">
                <a:effectLst/>
              </a:rPr>
              <a:t>Erzählung</a:t>
            </a:r>
            <a:r>
              <a:rPr lang="pt-BR" dirty="0">
                <a:effectLst/>
              </a:rPr>
              <a:t> </a:t>
            </a:r>
            <a:endParaRPr lang="pt-BR" dirty="0"/>
          </a:p>
        </p:txBody>
      </p:sp>
    </p:spTree>
    <p:extLst>
      <p:ext uri="{BB962C8B-B14F-4D97-AF65-F5344CB8AC3E}">
        <p14:creationId xmlns:p14="http://schemas.microsoft.com/office/powerpoint/2010/main" val="23038300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noFill/>
        </p:spPr>
        <p:txBody>
          <a:bodyPr>
            <a:normAutofit/>
          </a:bodyPr>
          <a:lstStyle/>
          <a:p>
            <a:r>
              <a:rPr lang="pt-BR" dirty="0" err="1">
                <a:solidFill>
                  <a:srgbClr val="C00000"/>
                </a:solidFill>
              </a:rPr>
              <a:t>Antagonisten</a:t>
            </a:r>
            <a:endParaRPr lang="pt-BR" dirty="0">
              <a:solidFill>
                <a:srgbClr val="C00000"/>
              </a:solidFill>
            </a:endParaRPr>
          </a:p>
        </p:txBody>
      </p:sp>
      <p:sp>
        <p:nvSpPr>
          <p:cNvPr id="3" name="Espaço Reservado para Conteúdo 2"/>
          <p:cNvSpPr>
            <a:spLocks noGrp="1"/>
          </p:cNvSpPr>
          <p:nvPr>
            <p:ph sz="half" idx="1"/>
          </p:nvPr>
        </p:nvSpPr>
        <p:spPr/>
        <p:txBody>
          <a:bodyPr>
            <a:normAutofit/>
          </a:bodyPr>
          <a:lstStyle/>
          <a:p>
            <a:endParaRPr lang="pt-BR" dirty="0"/>
          </a:p>
          <a:p>
            <a:pPr lvl="1"/>
            <a:endParaRPr lang="pt-BR" dirty="0"/>
          </a:p>
          <a:p>
            <a:pPr lvl="1" algn="ctr">
              <a:buNone/>
            </a:pPr>
            <a:endParaRPr lang="pt-BR" sz="3200" i="1" dirty="0"/>
          </a:p>
          <a:p>
            <a:pPr lvl="1" algn="ctr">
              <a:buNone/>
            </a:pPr>
            <a:r>
              <a:rPr lang="pt-BR" sz="3200" i="1" dirty="0" err="1"/>
              <a:t>Student</a:t>
            </a:r>
            <a:r>
              <a:rPr lang="pt-BR" sz="3200" i="1" dirty="0"/>
              <a:t>; </a:t>
            </a:r>
            <a:r>
              <a:rPr lang="pt-BR" sz="3200" i="1" dirty="0" err="1"/>
              <a:t>Dichter</a:t>
            </a:r>
            <a:r>
              <a:rPr lang="pt-BR" sz="3200" i="1" dirty="0"/>
              <a:t> </a:t>
            </a:r>
          </a:p>
          <a:p>
            <a:pPr lvl="1" algn="ctr">
              <a:buNone/>
            </a:pPr>
            <a:endParaRPr lang="pt-BR" sz="3200" i="1" dirty="0"/>
          </a:p>
          <a:p>
            <a:pPr lvl="1" algn="ctr"/>
            <a:endParaRPr lang="pt-BR" dirty="0"/>
          </a:p>
          <a:p>
            <a:pPr lvl="3"/>
            <a:endParaRPr lang="pt-BR" dirty="0"/>
          </a:p>
        </p:txBody>
      </p:sp>
      <p:sp>
        <p:nvSpPr>
          <p:cNvPr id="6" name="Espaço Reservado para Conteúdo 5"/>
          <p:cNvSpPr>
            <a:spLocks noGrp="1"/>
          </p:cNvSpPr>
          <p:nvPr>
            <p:ph sz="half" idx="2"/>
          </p:nvPr>
        </p:nvSpPr>
        <p:spPr/>
        <p:txBody>
          <a:bodyPr>
            <a:normAutofit/>
          </a:bodyPr>
          <a:lstStyle/>
          <a:p>
            <a:pPr lvl="1" algn="ctr">
              <a:buNone/>
            </a:pPr>
            <a:endParaRPr lang="pt-BR" dirty="0"/>
          </a:p>
          <a:p>
            <a:pPr lvl="1" algn="ctr">
              <a:buNone/>
            </a:pPr>
            <a:endParaRPr lang="pt-BR" dirty="0"/>
          </a:p>
          <a:p>
            <a:pPr lvl="1" algn="ctr">
              <a:buNone/>
            </a:pPr>
            <a:endParaRPr lang="pt-BR" sz="3200" i="1" dirty="0"/>
          </a:p>
          <a:p>
            <a:pPr lvl="1" algn="ctr">
              <a:buNone/>
            </a:pPr>
            <a:r>
              <a:rPr lang="pt-BR" sz="3200" i="1" dirty="0" err="1"/>
              <a:t>Anwalt</a:t>
            </a:r>
            <a:r>
              <a:rPr lang="pt-BR" sz="3200" i="1" dirty="0"/>
              <a:t>, </a:t>
            </a:r>
            <a:r>
              <a:rPr lang="pt-BR" sz="3200" i="1" dirty="0" err="1"/>
              <a:t>Verkäufer</a:t>
            </a:r>
            <a:r>
              <a:rPr lang="pt-BR" sz="3200" i="1" dirty="0"/>
              <a:t>, </a:t>
            </a:r>
            <a:r>
              <a:rPr lang="pt-BR" sz="3200" i="1" dirty="0" err="1"/>
              <a:t>Naturforscher</a:t>
            </a:r>
            <a:endParaRPr lang="pt-BR" sz="3200" i="1" dirty="0"/>
          </a:p>
          <a:p>
            <a:pPr lvl="1" algn="ctr">
              <a:buNone/>
            </a:pPr>
            <a:endParaRPr lang="pt-BR" sz="3200" i="1" dirty="0"/>
          </a:p>
          <a:p>
            <a:pPr lvl="2" algn="ctr"/>
            <a:r>
              <a:rPr lang="pt-BR" sz="2000" dirty="0" err="1"/>
              <a:t>Anm</a:t>
            </a:r>
            <a:r>
              <a:rPr lang="pt-BR" sz="2000" dirty="0"/>
              <a:t>. </a:t>
            </a:r>
            <a:r>
              <a:rPr lang="pt-BR" sz="2000" dirty="0" err="1"/>
              <a:t>Vater</a:t>
            </a:r>
            <a:r>
              <a:rPr lang="pt-BR" sz="2000" dirty="0"/>
              <a:t>: </a:t>
            </a:r>
            <a:r>
              <a:rPr lang="pt-BR" sz="2000" dirty="0" err="1"/>
              <a:t>Alquimist</a:t>
            </a:r>
            <a:endParaRPr lang="pt-BR" dirty="0"/>
          </a:p>
        </p:txBody>
      </p:sp>
      <p:sp>
        <p:nvSpPr>
          <p:cNvPr id="4" name="Espaço Reservado para Texto 3"/>
          <p:cNvSpPr>
            <a:spLocks noGrp="1"/>
          </p:cNvSpPr>
          <p:nvPr>
            <p:ph type="body" idx="4294967295"/>
          </p:nvPr>
        </p:nvSpPr>
        <p:spPr>
          <a:xfrm>
            <a:off x="0" y="1835150"/>
            <a:ext cx="3657600" cy="544513"/>
          </a:xfrm>
        </p:spPr>
        <p:txBody>
          <a:bodyPr>
            <a:normAutofit lnSpcReduction="10000"/>
          </a:bodyPr>
          <a:lstStyle/>
          <a:p>
            <a:pPr algn="ctr"/>
            <a:r>
              <a:rPr lang="pt-BR" sz="3200" dirty="0" err="1"/>
              <a:t>Nathanael</a:t>
            </a:r>
            <a:r>
              <a:rPr lang="pt-BR" sz="3200" dirty="0"/>
              <a:t> </a:t>
            </a:r>
          </a:p>
        </p:txBody>
      </p:sp>
      <p:sp>
        <p:nvSpPr>
          <p:cNvPr id="5" name="Espaço Reservado para Texto 4"/>
          <p:cNvSpPr>
            <a:spLocks noGrp="1"/>
          </p:cNvSpPr>
          <p:nvPr>
            <p:ph type="body" sz="quarter" idx="4294967295"/>
          </p:nvPr>
        </p:nvSpPr>
        <p:spPr>
          <a:xfrm>
            <a:off x="5472113" y="1835150"/>
            <a:ext cx="3671887" cy="544513"/>
          </a:xfrm>
        </p:spPr>
        <p:txBody>
          <a:bodyPr>
            <a:noAutofit/>
          </a:bodyPr>
          <a:lstStyle/>
          <a:p>
            <a:r>
              <a:rPr lang="pt-BR" sz="1800" dirty="0" err="1"/>
              <a:t>Coppelius</a:t>
            </a:r>
            <a:r>
              <a:rPr lang="pt-BR" sz="1800" dirty="0"/>
              <a:t>/Coppola/</a:t>
            </a:r>
          </a:p>
          <a:p>
            <a:r>
              <a:rPr lang="pt-BR" sz="1800" dirty="0"/>
              <a:t>Spalanzani</a:t>
            </a: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a:t>Hoffmanns</a:t>
            </a:r>
            <a:r>
              <a:rPr lang="pt-BR" dirty="0"/>
              <a:t> </a:t>
            </a:r>
            <a:r>
              <a:rPr lang="pt-BR" dirty="0" err="1"/>
              <a:t>Werke</a:t>
            </a:r>
            <a:r>
              <a:rPr lang="pt-BR" dirty="0"/>
              <a:t> </a:t>
            </a:r>
          </a:p>
        </p:txBody>
      </p:sp>
      <p:sp>
        <p:nvSpPr>
          <p:cNvPr id="3" name="Espaço Reservado para Conteúdo 2"/>
          <p:cNvSpPr>
            <a:spLocks noGrp="1"/>
          </p:cNvSpPr>
          <p:nvPr>
            <p:ph idx="1"/>
          </p:nvPr>
        </p:nvSpPr>
        <p:spPr/>
        <p:txBody>
          <a:bodyPr>
            <a:normAutofit fontScale="92500" lnSpcReduction="10000"/>
          </a:bodyPr>
          <a:lstStyle/>
          <a:p>
            <a:r>
              <a:rPr lang="de-DE" i="1" dirty="0"/>
              <a:t>Fantasiestücke in Callots Manier</a:t>
            </a:r>
            <a:r>
              <a:rPr lang="de-DE" dirty="0"/>
              <a:t> (1814/1815)</a:t>
            </a:r>
            <a:br>
              <a:rPr lang="de-DE" dirty="0"/>
            </a:br>
            <a:endParaRPr lang="de-DE" dirty="0"/>
          </a:p>
          <a:p>
            <a:pPr lvl="1"/>
            <a:r>
              <a:rPr lang="de-DE" i="1" dirty="0"/>
              <a:t>Jaques Callot</a:t>
            </a:r>
            <a:endParaRPr lang="de-DE" dirty="0"/>
          </a:p>
          <a:p>
            <a:pPr lvl="1"/>
            <a:r>
              <a:rPr lang="de-DE" i="1" dirty="0"/>
              <a:t>Ritter Gluck</a:t>
            </a:r>
            <a:endParaRPr lang="de-DE" dirty="0"/>
          </a:p>
          <a:p>
            <a:pPr lvl="1"/>
            <a:r>
              <a:rPr lang="de-DE" i="1" dirty="0"/>
              <a:t>Kreisleriana</a:t>
            </a:r>
            <a:endParaRPr lang="de-DE" dirty="0"/>
          </a:p>
          <a:p>
            <a:pPr lvl="1"/>
            <a:r>
              <a:rPr lang="de-DE" i="1" dirty="0"/>
              <a:t>Don Juan</a:t>
            </a:r>
            <a:endParaRPr lang="de-DE" dirty="0"/>
          </a:p>
          <a:p>
            <a:pPr lvl="1"/>
            <a:r>
              <a:rPr lang="de-DE" i="1" dirty="0"/>
              <a:t>Nachricht von den neuesten Schicksalen des Hundes Berganza</a:t>
            </a:r>
            <a:endParaRPr lang="de-DE" dirty="0"/>
          </a:p>
          <a:p>
            <a:pPr lvl="1"/>
            <a:r>
              <a:rPr lang="de-DE" i="1" dirty="0"/>
              <a:t>Der Magnetiseur</a:t>
            </a:r>
            <a:endParaRPr lang="de-DE" dirty="0"/>
          </a:p>
          <a:p>
            <a:pPr lvl="1"/>
            <a:r>
              <a:rPr lang="de-DE" i="1" dirty="0"/>
              <a:t>Der goldne Topf</a:t>
            </a:r>
            <a:r>
              <a:rPr lang="de-DE" dirty="0"/>
              <a:t> (erstmals erschienen 1814, überarbeitet 1819)</a:t>
            </a:r>
          </a:p>
          <a:p>
            <a:pPr lvl="1"/>
            <a:r>
              <a:rPr lang="de-DE" i="1" dirty="0"/>
              <a:t>Die Abenteuer der Sylvester-Nacht</a:t>
            </a:r>
            <a:endParaRPr lang="de-DE" dirty="0"/>
          </a:p>
          <a:p>
            <a:pPr lvl="1"/>
            <a:r>
              <a:rPr lang="de-DE" i="1" dirty="0"/>
              <a:t>Prinzessin Blandina</a:t>
            </a:r>
            <a:endParaRPr lang="de-DE" dirty="0"/>
          </a:p>
        </p:txBody>
      </p:sp>
    </p:spTree>
  </p:cSld>
  <p:clrMapOvr>
    <a:masterClrMapping/>
  </p:clrMapOvr>
  <p:transition>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solidFill>
                  <a:srgbClr val="C00000"/>
                </a:solidFill>
              </a:rPr>
              <a:t>Clara </a:t>
            </a:r>
            <a:r>
              <a:rPr lang="pt-BR" dirty="0" err="1">
                <a:solidFill>
                  <a:srgbClr val="C00000"/>
                </a:solidFill>
              </a:rPr>
              <a:t>als</a:t>
            </a:r>
            <a:r>
              <a:rPr lang="pt-BR" dirty="0">
                <a:solidFill>
                  <a:srgbClr val="C00000"/>
                </a:solidFill>
              </a:rPr>
              <a:t> </a:t>
            </a:r>
            <a:r>
              <a:rPr lang="pt-BR" dirty="0" err="1">
                <a:solidFill>
                  <a:srgbClr val="C00000"/>
                </a:solidFill>
              </a:rPr>
              <a:t>rationale</a:t>
            </a:r>
            <a:r>
              <a:rPr lang="pt-BR" dirty="0">
                <a:solidFill>
                  <a:srgbClr val="C00000"/>
                </a:solidFill>
              </a:rPr>
              <a:t> </a:t>
            </a:r>
            <a:r>
              <a:rPr lang="pt-BR" dirty="0" err="1">
                <a:solidFill>
                  <a:srgbClr val="C00000"/>
                </a:solidFill>
              </a:rPr>
              <a:t>Stimme</a:t>
            </a:r>
            <a:endParaRPr lang="pt-BR" dirty="0">
              <a:solidFill>
                <a:srgbClr val="C00000"/>
              </a:solidFill>
            </a:endParaRPr>
          </a:p>
        </p:txBody>
      </p:sp>
      <p:sp>
        <p:nvSpPr>
          <p:cNvPr id="3" name="Espaço Reservado para Conteúdo 2"/>
          <p:cNvSpPr>
            <a:spLocks noGrp="1"/>
          </p:cNvSpPr>
          <p:nvPr>
            <p:ph idx="1"/>
          </p:nvPr>
        </p:nvSpPr>
        <p:spPr/>
        <p:txBody>
          <a:bodyPr>
            <a:normAutofit fontScale="92500"/>
          </a:bodyPr>
          <a:lstStyle/>
          <a:p>
            <a:r>
              <a:rPr lang="pt-BR" sz="2600" dirty="0" err="1">
                <a:effectLst/>
              </a:rPr>
              <a:t>Name</a:t>
            </a:r>
            <a:endParaRPr lang="pt-BR" sz="2600" dirty="0">
              <a:effectLst/>
            </a:endParaRPr>
          </a:p>
          <a:p>
            <a:endParaRPr lang="pt-BR" sz="2600" dirty="0">
              <a:effectLst/>
            </a:endParaRPr>
          </a:p>
          <a:p>
            <a:r>
              <a:rPr lang="pt-BR" sz="2600" dirty="0" err="1">
                <a:effectLst/>
              </a:rPr>
              <a:t>Briefe</a:t>
            </a:r>
            <a:r>
              <a:rPr lang="pt-BR" sz="2600" dirty="0">
                <a:effectLst/>
              </a:rPr>
              <a:t> (</a:t>
            </a:r>
            <a:r>
              <a:rPr lang="pt-BR" sz="2600" dirty="0" err="1">
                <a:effectLst/>
              </a:rPr>
              <a:t>erklären</a:t>
            </a:r>
            <a:r>
              <a:rPr lang="pt-BR" sz="2600" dirty="0">
                <a:effectLst/>
              </a:rPr>
              <a:t> </a:t>
            </a:r>
            <a:r>
              <a:rPr lang="pt-BR" sz="2600" dirty="0" err="1">
                <a:effectLst/>
              </a:rPr>
              <a:t>Nathaels</a:t>
            </a:r>
            <a:r>
              <a:rPr lang="pt-BR" sz="2600" dirty="0">
                <a:effectLst/>
              </a:rPr>
              <a:t> </a:t>
            </a:r>
            <a:r>
              <a:rPr lang="pt-BR" sz="2600" dirty="0" err="1">
                <a:effectLst/>
              </a:rPr>
              <a:t>Erfahrungen</a:t>
            </a:r>
            <a:r>
              <a:rPr lang="pt-BR" sz="2600" dirty="0">
                <a:effectLst/>
              </a:rPr>
              <a:t>)</a:t>
            </a:r>
          </a:p>
          <a:p>
            <a:endParaRPr lang="pt-BR" sz="2600" dirty="0">
              <a:effectLst/>
            </a:endParaRPr>
          </a:p>
          <a:p>
            <a:r>
              <a:rPr lang="pt-BR" sz="2600" dirty="0">
                <a:effectLst/>
              </a:rPr>
              <a:t>“</a:t>
            </a:r>
            <a:r>
              <a:rPr lang="pt-BR" sz="2600" dirty="0" err="1">
                <a:effectLst/>
              </a:rPr>
              <a:t>Kaltes</a:t>
            </a:r>
            <a:r>
              <a:rPr lang="pt-BR" sz="2600" dirty="0">
                <a:effectLst/>
              </a:rPr>
              <a:t> </a:t>
            </a:r>
            <a:r>
              <a:rPr lang="pt-BR" sz="2600" dirty="0" err="1">
                <a:effectLst/>
              </a:rPr>
              <a:t>Gemüt</a:t>
            </a:r>
            <a:r>
              <a:rPr lang="pt-BR" sz="2600" dirty="0">
                <a:effectLst/>
              </a:rPr>
              <a:t>, </a:t>
            </a:r>
            <a:r>
              <a:rPr lang="pt-BR" sz="2600" dirty="0" err="1">
                <a:effectLst/>
              </a:rPr>
              <a:t>kein</a:t>
            </a:r>
            <a:r>
              <a:rPr lang="pt-BR" sz="2600" dirty="0">
                <a:effectLst/>
              </a:rPr>
              <a:t> </a:t>
            </a:r>
            <a:r>
              <a:rPr lang="pt-BR" sz="2600" dirty="0" err="1">
                <a:effectLst/>
              </a:rPr>
              <a:t>Strahl</a:t>
            </a:r>
            <a:r>
              <a:rPr lang="pt-BR" sz="2600" dirty="0">
                <a:effectLst/>
              </a:rPr>
              <a:t> </a:t>
            </a:r>
            <a:r>
              <a:rPr lang="pt-BR" sz="2600" dirty="0" err="1">
                <a:effectLst/>
              </a:rPr>
              <a:t>des</a:t>
            </a:r>
            <a:r>
              <a:rPr lang="pt-BR" sz="2600" dirty="0">
                <a:effectLst/>
              </a:rPr>
              <a:t> </a:t>
            </a:r>
            <a:r>
              <a:rPr lang="pt-BR" sz="2600" dirty="0" err="1">
                <a:effectLst/>
              </a:rPr>
              <a:t>Geheimnisvollen</a:t>
            </a:r>
            <a:r>
              <a:rPr lang="pt-BR" sz="2600" dirty="0">
                <a:effectLst/>
              </a:rPr>
              <a:t>” (p. 23) </a:t>
            </a:r>
          </a:p>
          <a:p>
            <a:endParaRPr lang="pt-BR" sz="2600" dirty="0">
              <a:effectLst/>
            </a:endParaRPr>
          </a:p>
          <a:p>
            <a:r>
              <a:rPr lang="pt-BR" sz="2600" dirty="0" err="1">
                <a:effectLst/>
              </a:rPr>
              <a:t>Hinweis</a:t>
            </a:r>
            <a:r>
              <a:rPr lang="pt-BR" sz="2600" dirty="0">
                <a:effectLst/>
              </a:rPr>
              <a:t> </a:t>
            </a:r>
            <a:r>
              <a:rPr lang="pt-BR" sz="2600" dirty="0" err="1">
                <a:effectLst/>
              </a:rPr>
              <a:t>auf</a:t>
            </a:r>
            <a:r>
              <a:rPr lang="pt-BR" sz="2600" dirty="0">
                <a:effectLst/>
              </a:rPr>
              <a:t> </a:t>
            </a:r>
            <a:r>
              <a:rPr lang="pt-BR" sz="2600" dirty="0" err="1">
                <a:effectLst/>
              </a:rPr>
              <a:t>die</a:t>
            </a:r>
            <a:r>
              <a:rPr lang="pt-BR" sz="2600" dirty="0">
                <a:effectLst/>
              </a:rPr>
              <a:t> </a:t>
            </a:r>
            <a:r>
              <a:rPr lang="pt-BR" sz="2600" dirty="0" err="1">
                <a:effectLst/>
              </a:rPr>
              <a:t>Gefahr</a:t>
            </a:r>
            <a:r>
              <a:rPr lang="pt-BR" sz="2600" dirty="0">
                <a:effectLst/>
              </a:rPr>
              <a:t> der </a:t>
            </a:r>
            <a:r>
              <a:rPr lang="pt-BR" sz="2600" dirty="0" err="1">
                <a:effectLst/>
              </a:rPr>
              <a:t>eigenen</a:t>
            </a:r>
            <a:r>
              <a:rPr lang="pt-BR" sz="2600" dirty="0">
                <a:effectLst/>
              </a:rPr>
              <a:t> </a:t>
            </a:r>
            <a:r>
              <a:rPr lang="pt-BR" sz="2600" dirty="0" err="1">
                <a:effectLst/>
              </a:rPr>
              <a:t>Gedanken</a:t>
            </a:r>
            <a:r>
              <a:rPr lang="pt-BR" sz="2600" dirty="0">
                <a:effectLst/>
              </a:rPr>
              <a:t>  (p. 23)</a:t>
            </a:r>
          </a:p>
          <a:p>
            <a:endParaRPr lang="pt-BR" sz="2800" dirty="0"/>
          </a:p>
          <a:p>
            <a:endParaRPr lang="pt-BR" sz="2800" dirty="0"/>
          </a:p>
          <a:p>
            <a:endParaRPr lang="pt-BR" sz="2800" dirty="0"/>
          </a:p>
          <a:p>
            <a:endParaRPr lang="pt-BR" sz="2800" dirty="0"/>
          </a:p>
          <a:p>
            <a:endParaRPr lang="pt-BR" dirty="0"/>
          </a:p>
          <a:p>
            <a:endParaRPr lang="pt-BR" dirty="0"/>
          </a:p>
          <a:p>
            <a:endParaRPr lang="pt-BR"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solidFill>
                  <a:srgbClr val="C00000"/>
                </a:solidFill>
              </a:rPr>
              <a:t>Olympia </a:t>
            </a:r>
            <a:r>
              <a:rPr lang="pt-BR" dirty="0" err="1">
                <a:solidFill>
                  <a:srgbClr val="C00000"/>
                </a:solidFill>
              </a:rPr>
              <a:t>als</a:t>
            </a:r>
            <a:r>
              <a:rPr lang="pt-BR" dirty="0">
                <a:solidFill>
                  <a:srgbClr val="C00000"/>
                </a:solidFill>
              </a:rPr>
              <a:t> </a:t>
            </a:r>
            <a:r>
              <a:rPr lang="pt-BR" dirty="0" err="1">
                <a:solidFill>
                  <a:srgbClr val="C00000"/>
                </a:solidFill>
              </a:rPr>
              <a:t>romantisches</a:t>
            </a:r>
            <a:r>
              <a:rPr lang="pt-BR" dirty="0">
                <a:solidFill>
                  <a:srgbClr val="C00000"/>
                </a:solidFill>
              </a:rPr>
              <a:t> </a:t>
            </a:r>
            <a:r>
              <a:rPr lang="pt-BR" dirty="0" err="1">
                <a:solidFill>
                  <a:srgbClr val="C00000"/>
                </a:solidFill>
              </a:rPr>
              <a:t>Modell</a:t>
            </a:r>
            <a:endParaRPr lang="pt-BR" dirty="0">
              <a:solidFill>
                <a:srgbClr val="C00000"/>
              </a:solidFill>
            </a:endParaRPr>
          </a:p>
        </p:txBody>
      </p:sp>
      <p:sp>
        <p:nvSpPr>
          <p:cNvPr id="3" name="Espaço Reservado para Conteúdo 2"/>
          <p:cNvSpPr>
            <a:spLocks noGrp="1"/>
          </p:cNvSpPr>
          <p:nvPr>
            <p:ph idx="1"/>
          </p:nvPr>
        </p:nvSpPr>
        <p:spPr/>
        <p:txBody>
          <a:bodyPr/>
          <a:lstStyle/>
          <a:p>
            <a:endParaRPr lang="pt-BR" dirty="0"/>
          </a:p>
          <a:p>
            <a:r>
              <a:rPr lang="pt-BR" dirty="0" err="1">
                <a:effectLst/>
              </a:rPr>
              <a:t>Projektion</a:t>
            </a:r>
            <a:r>
              <a:rPr lang="pt-BR" dirty="0">
                <a:effectLst/>
              </a:rPr>
              <a:t> </a:t>
            </a:r>
            <a:r>
              <a:rPr lang="pt-BR" dirty="0" err="1">
                <a:effectLst/>
              </a:rPr>
              <a:t>von</a:t>
            </a:r>
            <a:r>
              <a:rPr lang="pt-BR" dirty="0">
                <a:effectLst/>
              </a:rPr>
              <a:t> </a:t>
            </a:r>
            <a:r>
              <a:rPr lang="pt-BR" dirty="0" err="1">
                <a:effectLst/>
              </a:rPr>
              <a:t>Nathanaels</a:t>
            </a:r>
            <a:r>
              <a:rPr lang="pt-BR" dirty="0">
                <a:effectLst/>
              </a:rPr>
              <a:t> </a:t>
            </a:r>
            <a:r>
              <a:rPr lang="pt-BR" dirty="0" err="1">
                <a:effectLst/>
              </a:rPr>
              <a:t>Gefühle</a:t>
            </a:r>
            <a:endParaRPr lang="pt-BR" dirty="0">
              <a:effectLst/>
            </a:endParaRPr>
          </a:p>
          <a:p>
            <a:endParaRPr lang="pt-BR" dirty="0">
              <a:effectLst/>
            </a:endParaRPr>
          </a:p>
          <a:p>
            <a:r>
              <a:rPr lang="pt-BR" dirty="0" err="1">
                <a:effectLst/>
              </a:rPr>
              <a:t>Poetisches</a:t>
            </a:r>
            <a:r>
              <a:rPr lang="pt-BR" dirty="0">
                <a:effectLst/>
              </a:rPr>
              <a:t> </a:t>
            </a:r>
            <a:r>
              <a:rPr lang="pt-BR" dirty="0" err="1">
                <a:effectLst/>
              </a:rPr>
              <a:t>Gemüt</a:t>
            </a:r>
            <a:r>
              <a:rPr lang="pt-BR" dirty="0">
                <a:effectLst/>
              </a:rPr>
              <a:t> (p. 42-43) </a:t>
            </a:r>
          </a:p>
          <a:p>
            <a:endParaRPr lang="pt-BR" dirty="0">
              <a:effectLst/>
            </a:endParaRPr>
          </a:p>
          <a:p>
            <a:r>
              <a:rPr lang="pt-BR" dirty="0" err="1">
                <a:effectLst/>
              </a:rPr>
              <a:t>Nicht</a:t>
            </a:r>
            <a:r>
              <a:rPr lang="pt-BR" dirty="0">
                <a:effectLst/>
              </a:rPr>
              <a:t> </a:t>
            </a:r>
            <a:r>
              <a:rPr lang="pt-BR" dirty="0" err="1">
                <a:effectLst/>
              </a:rPr>
              <a:t>prosaisch</a:t>
            </a:r>
            <a:endParaRPr lang="pt-BR" dirty="0">
              <a:effectLst/>
            </a:endParaRPr>
          </a:p>
          <a:p>
            <a:endParaRPr lang="pt-BR" dirty="0">
              <a:effectLst/>
            </a:endParaRPr>
          </a:p>
          <a:p>
            <a:r>
              <a:rPr lang="pt-BR" dirty="0" err="1">
                <a:effectLst/>
              </a:rPr>
              <a:t>Jedoch</a:t>
            </a:r>
            <a:r>
              <a:rPr lang="pt-BR" dirty="0">
                <a:effectLst/>
              </a:rPr>
              <a:t>: </a:t>
            </a:r>
            <a:r>
              <a:rPr lang="pt-BR" dirty="0" err="1">
                <a:effectLst/>
              </a:rPr>
              <a:t>nicht</a:t>
            </a:r>
            <a:r>
              <a:rPr lang="pt-BR" dirty="0">
                <a:effectLst/>
              </a:rPr>
              <a:t> </a:t>
            </a:r>
            <a:r>
              <a:rPr lang="pt-BR" dirty="0" err="1">
                <a:effectLst/>
              </a:rPr>
              <a:t>wirklich</a:t>
            </a:r>
            <a:r>
              <a:rPr lang="pt-BR" dirty="0">
                <a:effectLst/>
              </a:rPr>
              <a:t>, </a:t>
            </a:r>
            <a:r>
              <a:rPr lang="pt-BR" dirty="0" err="1">
                <a:effectLst/>
              </a:rPr>
              <a:t>automat</a:t>
            </a:r>
            <a:endParaRPr lang="pt-BR" dirty="0">
              <a:effectLst/>
            </a:endParaRPr>
          </a:p>
          <a:p>
            <a:endParaRPr lang="pt-BR" dirty="0"/>
          </a:p>
          <a:p>
            <a:endParaRPr lang="pt-BR" dirty="0"/>
          </a:p>
        </p:txBody>
      </p:sp>
    </p:spTree>
  </p:cSld>
  <p:clrMapOvr>
    <a:masterClrMapping/>
  </p:clrMapOvr>
  <p:transition>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a:solidFill>
                  <a:srgbClr val="C00000"/>
                </a:solidFill>
              </a:rPr>
              <a:t>Augen</a:t>
            </a:r>
            <a:r>
              <a:rPr lang="pt-BR" dirty="0">
                <a:solidFill>
                  <a:srgbClr val="C00000"/>
                </a:solidFill>
              </a:rPr>
              <a:t> </a:t>
            </a:r>
            <a:r>
              <a:rPr lang="pt-BR" dirty="0" err="1">
                <a:solidFill>
                  <a:srgbClr val="C00000"/>
                </a:solidFill>
              </a:rPr>
              <a:t>als</a:t>
            </a:r>
            <a:r>
              <a:rPr lang="pt-BR" dirty="0">
                <a:solidFill>
                  <a:srgbClr val="C00000"/>
                </a:solidFill>
              </a:rPr>
              <a:t> Leitmotiv</a:t>
            </a:r>
          </a:p>
        </p:txBody>
      </p:sp>
      <p:sp>
        <p:nvSpPr>
          <p:cNvPr id="3" name="Espaço Reservado para Conteúdo 2"/>
          <p:cNvSpPr>
            <a:spLocks noGrp="1"/>
          </p:cNvSpPr>
          <p:nvPr>
            <p:ph idx="1"/>
          </p:nvPr>
        </p:nvSpPr>
        <p:spPr/>
        <p:txBody>
          <a:bodyPr>
            <a:normAutofit lnSpcReduction="10000"/>
          </a:bodyPr>
          <a:lstStyle/>
          <a:p>
            <a:pPr>
              <a:lnSpc>
                <a:spcPct val="150000"/>
              </a:lnSpc>
              <a:spcBef>
                <a:spcPts val="0"/>
              </a:spcBef>
            </a:pPr>
            <a:r>
              <a:rPr lang="pt-BR" sz="2400" dirty="0" err="1">
                <a:effectLst/>
              </a:rPr>
              <a:t>Sandmann</a:t>
            </a:r>
            <a:r>
              <a:rPr lang="pt-BR" sz="2400" dirty="0">
                <a:effectLst/>
              </a:rPr>
              <a:t> </a:t>
            </a:r>
          </a:p>
          <a:p>
            <a:pPr lvl="1">
              <a:lnSpc>
                <a:spcPct val="150000"/>
              </a:lnSpc>
              <a:spcBef>
                <a:spcPts val="0"/>
              </a:spcBef>
            </a:pPr>
            <a:r>
              <a:rPr lang="pt-BR" sz="1800" dirty="0" err="1">
                <a:effectLst/>
              </a:rPr>
              <a:t>Sand</a:t>
            </a:r>
            <a:r>
              <a:rPr lang="pt-BR" sz="1800" dirty="0">
                <a:effectLst/>
              </a:rPr>
              <a:t> in </a:t>
            </a:r>
            <a:r>
              <a:rPr lang="pt-BR" sz="1800" dirty="0" err="1">
                <a:effectLst/>
              </a:rPr>
              <a:t>den</a:t>
            </a:r>
            <a:r>
              <a:rPr lang="pt-BR" sz="1800" dirty="0">
                <a:effectLst/>
              </a:rPr>
              <a:t> </a:t>
            </a:r>
            <a:r>
              <a:rPr lang="pt-BR" sz="1800" dirty="0" err="1">
                <a:effectLst/>
              </a:rPr>
              <a:t>Augen</a:t>
            </a:r>
            <a:endParaRPr lang="pt-BR" sz="1800" dirty="0">
              <a:effectLst/>
            </a:endParaRPr>
          </a:p>
          <a:p>
            <a:pPr lvl="1">
              <a:lnSpc>
                <a:spcPct val="150000"/>
              </a:lnSpc>
              <a:spcBef>
                <a:spcPts val="0"/>
              </a:spcBef>
            </a:pPr>
            <a:r>
              <a:rPr lang="pt-BR" sz="1800" dirty="0">
                <a:effectLst/>
              </a:rPr>
              <a:t>das </a:t>
            </a:r>
            <a:r>
              <a:rPr lang="pt-BR" sz="1800" dirty="0" err="1">
                <a:effectLst/>
              </a:rPr>
              <a:t>Wunderbare</a:t>
            </a:r>
            <a:endParaRPr lang="pt-BR" sz="1800" dirty="0">
              <a:effectLst/>
            </a:endParaRPr>
          </a:p>
          <a:p>
            <a:pPr>
              <a:lnSpc>
                <a:spcPct val="150000"/>
              </a:lnSpc>
              <a:spcBef>
                <a:spcPts val="0"/>
              </a:spcBef>
            </a:pPr>
            <a:r>
              <a:rPr lang="pt-BR" sz="2400" dirty="0" err="1">
                <a:effectLst/>
              </a:rPr>
              <a:t>Vor</a:t>
            </a:r>
            <a:r>
              <a:rPr lang="pt-BR" sz="2400" dirty="0">
                <a:effectLst/>
              </a:rPr>
              <a:t> </a:t>
            </a:r>
            <a:r>
              <a:rPr lang="pt-BR" sz="2400" dirty="0" err="1">
                <a:effectLst/>
              </a:rPr>
              <a:t>dem</a:t>
            </a:r>
            <a:r>
              <a:rPr lang="pt-BR" sz="2400" dirty="0">
                <a:effectLst/>
              </a:rPr>
              <a:t> </a:t>
            </a:r>
            <a:r>
              <a:rPr lang="pt-BR" sz="2400" dirty="0" err="1">
                <a:effectLst/>
              </a:rPr>
              <a:t>Vaters</a:t>
            </a:r>
            <a:r>
              <a:rPr lang="pt-BR" sz="2400" dirty="0">
                <a:effectLst/>
              </a:rPr>
              <a:t> </a:t>
            </a:r>
            <a:r>
              <a:rPr lang="pt-BR" sz="2400" dirty="0" err="1">
                <a:effectLst/>
              </a:rPr>
              <a:t>Tod</a:t>
            </a:r>
            <a:r>
              <a:rPr lang="pt-BR" sz="2400" dirty="0">
                <a:effectLst/>
              </a:rPr>
              <a:t> : ‘</a:t>
            </a:r>
            <a:r>
              <a:rPr lang="pt-BR" sz="2400" dirty="0" err="1">
                <a:effectLst/>
              </a:rPr>
              <a:t>Augen</a:t>
            </a:r>
            <a:r>
              <a:rPr lang="pt-BR" sz="2400" dirty="0">
                <a:effectLst/>
              </a:rPr>
              <a:t> </a:t>
            </a:r>
            <a:r>
              <a:rPr lang="pt-BR" sz="2400" dirty="0" err="1">
                <a:effectLst/>
              </a:rPr>
              <a:t>her</a:t>
            </a:r>
            <a:r>
              <a:rPr lang="pt-BR" sz="2400" dirty="0">
                <a:effectLst/>
              </a:rPr>
              <a:t>!’</a:t>
            </a:r>
          </a:p>
          <a:p>
            <a:pPr>
              <a:lnSpc>
                <a:spcPct val="150000"/>
              </a:lnSpc>
              <a:spcBef>
                <a:spcPts val="0"/>
              </a:spcBef>
            </a:pPr>
            <a:r>
              <a:rPr lang="pt-BR" sz="2400" dirty="0">
                <a:effectLst/>
              </a:rPr>
              <a:t>Coppola: “</a:t>
            </a:r>
            <a:r>
              <a:rPr lang="pt-BR" sz="2400" dirty="0" err="1">
                <a:effectLst/>
              </a:rPr>
              <a:t>sköne</a:t>
            </a:r>
            <a:r>
              <a:rPr lang="pt-BR" sz="2400" dirty="0">
                <a:effectLst/>
              </a:rPr>
              <a:t> </a:t>
            </a:r>
            <a:r>
              <a:rPr lang="pt-BR" sz="2400" dirty="0" err="1">
                <a:effectLst/>
              </a:rPr>
              <a:t>Oke</a:t>
            </a:r>
            <a:r>
              <a:rPr lang="pt-BR" sz="2400" dirty="0">
                <a:effectLst/>
              </a:rPr>
              <a:t>!”, </a:t>
            </a:r>
            <a:r>
              <a:rPr lang="pt-BR" sz="2400" dirty="0" err="1">
                <a:effectLst/>
              </a:rPr>
              <a:t>Brillen</a:t>
            </a:r>
            <a:endParaRPr lang="pt-BR" sz="2400" dirty="0">
              <a:effectLst/>
            </a:endParaRPr>
          </a:p>
          <a:p>
            <a:pPr>
              <a:lnSpc>
                <a:spcPct val="150000"/>
              </a:lnSpc>
              <a:spcBef>
                <a:spcPts val="0"/>
              </a:spcBef>
            </a:pPr>
            <a:r>
              <a:rPr lang="pt-BR" sz="2400" dirty="0" err="1">
                <a:effectLst/>
              </a:rPr>
              <a:t>Olimpia</a:t>
            </a:r>
            <a:r>
              <a:rPr lang="pt-BR" sz="2400" dirty="0">
                <a:effectLst/>
              </a:rPr>
              <a:t>: blinde, </a:t>
            </a:r>
            <a:r>
              <a:rPr lang="pt-BR" sz="2400" dirty="0" err="1">
                <a:effectLst/>
              </a:rPr>
              <a:t>tote</a:t>
            </a:r>
            <a:r>
              <a:rPr lang="pt-BR" sz="2400" dirty="0">
                <a:effectLst/>
              </a:rPr>
              <a:t> </a:t>
            </a:r>
            <a:r>
              <a:rPr lang="pt-BR" sz="2400" dirty="0" err="1">
                <a:effectLst/>
              </a:rPr>
              <a:t>Augen</a:t>
            </a:r>
            <a:endParaRPr lang="pt-BR" sz="2400" dirty="0">
              <a:effectLst/>
            </a:endParaRPr>
          </a:p>
          <a:p>
            <a:pPr>
              <a:lnSpc>
                <a:spcPct val="150000"/>
              </a:lnSpc>
              <a:spcBef>
                <a:spcPts val="0"/>
              </a:spcBef>
            </a:pPr>
            <a:r>
              <a:rPr lang="pt-BR" sz="2400" dirty="0" err="1">
                <a:effectLst/>
              </a:rPr>
              <a:t>Zerstörung</a:t>
            </a:r>
            <a:r>
              <a:rPr lang="pt-BR" sz="2400" dirty="0">
                <a:effectLst/>
              </a:rPr>
              <a:t>: </a:t>
            </a:r>
            <a:r>
              <a:rPr lang="pt-BR" sz="2400" dirty="0" err="1">
                <a:effectLst/>
              </a:rPr>
              <a:t>Olimpia</a:t>
            </a:r>
            <a:r>
              <a:rPr lang="pt-BR" sz="2400" dirty="0">
                <a:effectLst/>
              </a:rPr>
              <a:t> </a:t>
            </a:r>
            <a:r>
              <a:rPr lang="pt-BR" sz="2400" dirty="0" err="1">
                <a:effectLst/>
              </a:rPr>
              <a:t>ohne</a:t>
            </a:r>
            <a:r>
              <a:rPr lang="pt-BR" sz="2400" dirty="0">
                <a:effectLst/>
              </a:rPr>
              <a:t> </a:t>
            </a:r>
            <a:r>
              <a:rPr lang="pt-BR" sz="2400" dirty="0" err="1">
                <a:effectLst/>
              </a:rPr>
              <a:t>Augen</a:t>
            </a:r>
            <a:r>
              <a:rPr lang="pt-BR" sz="2400" dirty="0">
                <a:effectLst/>
              </a:rPr>
              <a:t>, </a:t>
            </a:r>
            <a:r>
              <a:rPr lang="pt-BR" sz="2400" dirty="0" err="1">
                <a:effectLst/>
              </a:rPr>
              <a:t>blutende</a:t>
            </a:r>
            <a:r>
              <a:rPr lang="pt-BR" sz="2400" dirty="0">
                <a:effectLst/>
              </a:rPr>
              <a:t> </a:t>
            </a:r>
            <a:r>
              <a:rPr lang="pt-BR" sz="2400" dirty="0" err="1">
                <a:effectLst/>
              </a:rPr>
              <a:t>Augen</a:t>
            </a:r>
            <a:endParaRPr lang="pt-BR" sz="2400" dirty="0">
              <a:effectLst/>
            </a:endParaRPr>
          </a:p>
          <a:p>
            <a:pPr>
              <a:lnSpc>
                <a:spcPct val="150000"/>
              </a:lnSpc>
              <a:spcBef>
                <a:spcPts val="0"/>
              </a:spcBef>
            </a:pPr>
            <a:endParaRPr lang="pt-BR" sz="2400" dirty="0">
              <a:effectLst/>
            </a:endParaRPr>
          </a:p>
          <a:p>
            <a:endParaRPr lang="pt-BR" sz="2400" dirty="0"/>
          </a:p>
          <a:p>
            <a:endParaRPr lang="pt-BR" sz="2400" dirty="0"/>
          </a:p>
          <a:p>
            <a:endParaRPr lang="pt-BR" sz="2400" dirty="0"/>
          </a:p>
          <a:p>
            <a:endParaRPr lang="pt-BR" sz="2400" dirty="0"/>
          </a:p>
          <a:p>
            <a:endParaRPr lang="pt-BR" sz="2400" dirty="0"/>
          </a:p>
        </p:txBody>
      </p:sp>
    </p:spTree>
  </p:cSld>
  <p:clrMapOvr>
    <a:masterClrMapping/>
  </p:clrMapOvr>
  <p:transition>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err="1">
                <a:solidFill>
                  <a:srgbClr val="C00000"/>
                </a:solidFill>
              </a:rPr>
              <a:t>Wahrnehmungsfehler</a:t>
            </a:r>
            <a:r>
              <a:rPr lang="pt-BR" dirty="0">
                <a:solidFill>
                  <a:srgbClr val="C00000"/>
                </a:solidFill>
              </a:rPr>
              <a:t> (i)</a:t>
            </a:r>
          </a:p>
        </p:txBody>
      </p:sp>
      <p:sp>
        <p:nvSpPr>
          <p:cNvPr id="3" name="Espaço Reservado para Conteúdo 2"/>
          <p:cNvSpPr>
            <a:spLocks noGrp="1"/>
          </p:cNvSpPr>
          <p:nvPr>
            <p:ph idx="1"/>
          </p:nvPr>
        </p:nvSpPr>
        <p:spPr/>
        <p:txBody>
          <a:bodyPr/>
          <a:lstStyle/>
          <a:p>
            <a:pPr algn="ctr"/>
            <a:endParaRPr lang="pt-BR" dirty="0"/>
          </a:p>
          <a:p>
            <a:pPr algn="ctr"/>
            <a:endParaRPr lang="pt-BR" dirty="0"/>
          </a:p>
          <a:p>
            <a:pPr algn="ctr"/>
            <a:r>
              <a:rPr lang="pt-BR" dirty="0" err="1"/>
              <a:t>Nathanael</a:t>
            </a:r>
            <a:r>
              <a:rPr lang="pt-BR" dirty="0"/>
              <a:t> </a:t>
            </a:r>
            <a:r>
              <a:rPr lang="pt-BR" dirty="0" err="1"/>
              <a:t>als</a:t>
            </a:r>
            <a:r>
              <a:rPr lang="pt-BR" dirty="0"/>
              <a:t> </a:t>
            </a:r>
            <a:r>
              <a:rPr lang="pt-BR" dirty="0" err="1"/>
              <a:t>Puppe</a:t>
            </a:r>
            <a:r>
              <a:rPr lang="pt-BR" dirty="0"/>
              <a:t> </a:t>
            </a:r>
          </a:p>
          <a:p>
            <a:pPr algn="ctr"/>
            <a:endParaRPr lang="pt-BR" dirty="0"/>
          </a:p>
          <a:p>
            <a:pPr algn="ctr"/>
            <a:r>
              <a:rPr lang="pt-BR" dirty="0"/>
              <a:t>Clara </a:t>
            </a:r>
            <a:r>
              <a:rPr lang="pt-BR" dirty="0" err="1"/>
              <a:t>als</a:t>
            </a:r>
            <a:r>
              <a:rPr lang="pt-BR" dirty="0"/>
              <a:t> “</a:t>
            </a:r>
            <a:r>
              <a:rPr lang="pt-BR" dirty="0" err="1"/>
              <a:t>Automat</a:t>
            </a:r>
            <a:r>
              <a:rPr lang="pt-BR" dirty="0"/>
              <a:t>” (p. 32)</a:t>
            </a:r>
          </a:p>
          <a:p>
            <a:pPr algn="ctr"/>
            <a:endParaRPr lang="pt-BR" dirty="0"/>
          </a:p>
          <a:p>
            <a:pPr algn="ctr"/>
            <a:r>
              <a:rPr lang="pt-BR" dirty="0" err="1"/>
              <a:t>Olimpia</a:t>
            </a:r>
            <a:r>
              <a:rPr lang="pt-BR" dirty="0"/>
              <a:t> </a:t>
            </a:r>
            <a:r>
              <a:rPr lang="pt-BR" dirty="0" err="1"/>
              <a:t>als</a:t>
            </a:r>
            <a:r>
              <a:rPr lang="pt-BR" dirty="0"/>
              <a:t> </a:t>
            </a:r>
            <a:r>
              <a:rPr lang="pt-BR" dirty="0" err="1"/>
              <a:t>Mensch</a:t>
            </a:r>
            <a:endParaRPr lang="pt-BR" dirty="0"/>
          </a:p>
          <a:p>
            <a:endParaRPr lang="pt-BR" dirty="0"/>
          </a:p>
        </p:txBody>
      </p:sp>
    </p:spTree>
  </p:cSld>
  <p:clrMapOvr>
    <a:masterClrMapping/>
  </p:clrMapOvr>
  <p:transition>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err="1">
                <a:solidFill>
                  <a:srgbClr val="C00000"/>
                </a:solidFill>
              </a:rPr>
              <a:t>Wahrnehmungsfehler</a:t>
            </a:r>
            <a:r>
              <a:rPr lang="pt-BR" dirty="0">
                <a:solidFill>
                  <a:srgbClr val="C00000"/>
                </a:solidFill>
              </a:rPr>
              <a:t> (ii)</a:t>
            </a:r>
          </a:p>
        </p:txBody>
      </p:sp>
      <p:sp>
        <p:nvSpPr>
          <p:cNvPr id="3" name="Espaço Reservado para Conteúdo 2"/>
          <p:cNvSpPr>
            <a:spLocks noGrp="1"/>
          </p:cNvSpPr>
          <p:nvPr>
            <p:ph idx="1"/>
          </p:nvPr>
        </p:nvSpPr>
        <p:spPr/>
        <p:txBody>
          <a:bodyPr/>
          <a:lstStyle/>
          <a:p>
            <a:endParaRPr lang="pt-BR" dirty="0"/>
          </a:p>
          <a:p>
            <a:pPr algn="ctr"/>
            <a:r>
              <a:rPr lang="pt-BR" dirty="0" err="1"/>
              <a:t>Coppelius</a:t>
            </a:r>
            <a:r>
              <a:rPr lang="pt-BR" dirty="0"/>
              <a:t> </a:t>
            </a:r>
            <a:r>
              <a:rPr lang="pt-BR" dirty="0" err="1"/>
              <a:t>als</a:t>
            </a:r>
            <a:r>
              <a:rPr lang="pt-BR" dirty="0"/>
              <a:t> </a:t>
            </a:r>
            <a:r>
              <a:rPr lang="pt-BR" dirty="0" err="1"/>
              <a:t>Sandmann</a:t>
            </a:r>
            <a:r>
              <a:rPr lang="pt-BR" dirty="0"/>
              <a:t> </a:t>
            </a:r>
          </a:p>
          <a:p>
            <a:pPr algn="ctr"/>
            <a:r>
              <a:rPr lang="pt-BR" dirty="0" err="1"/>
              <a:t>Vater</a:t>
            </a:r>
            <a:r>
              <a:rPr lang="pt-BR" dirty="0"/>
              <a:t> </a:t>
            </a:r>
            <a:r>
              <a:rPr lang="pt-BR" dirty="0" err="1"/>
              <a:t>als</a:t>
            </a:r>
            <a:r>
              <a:rPr lang="pt-BR" dirty="0"/>
              <a:t> </a:t>
            </a:r>
            <a:r>
              <a:rPr lang="pt-BR" dirty="0" err="1"/>
              <a:t>Coppelius</a:t>
            </a:r>
            <a:r>
              <a:rPr lang="pt-BR" dirty="0"/>
              <a:t> </a:t>
            </a:r>
          </a:p>
          <a:p>
            <a:pPr algn="ctr"/>
            <a:r>
              <a:rPr lang="pt-BR" dirty="0"/>
              <a:t>Coppola </a:t>
            </a:r>
            <a:r>
              <a:rPr lang="pt-BR" dirty="0" err="1"/>
              <a:t>als</a:t>
            </a:r>
            <a:r>
              <a:rPr lang="pt-BR" dirty="0"/>
              <a:t> </a:t>
            </a:r>
            <a:r>
              <a:rPr lang="pt-BR" dirty="0" err="1"/>
              <a:t>Coppelius</a:t>
            </a:r>
            <a:endParaRPr lang="pt-BR" dirty="0"/>
          </a:p>
          <a:p>
            <a:pPr algn="ctr"/>
            <a:r>
              <a:rPr lang="pt-BR" dirty="0"/>
              <a:t>Spalanzani </a:t>
            </a:r>
            <a:r>
              <a:rPr lang="pt-BR" dirty="0" err="1"/>
              <a:t>als</a:t>
            </a:r>
            <a:r>
              <a:rPr lang="pt-BR" dirty="0"/>
              <a:t> </a:t>
            </a:r>
            <a:r>
              <a:rPr lang="pt-BR" dirty="0" err="1"/>
              <a:t>Coppelius</a:t>
            </a:r>
            <a:r>
              <a:rPr lang="pt-BR" dirty="0"/>
              <a:t> </a:t>
            </a:r>
          </a:p>
        </p:txBody>
      </p:sp>
    </p:spTree>
  </p:cSld>
  <p:clrMapOvr>
    <a:masterClrMapping/>
  </p:clrMapOvr>
  <p:transition>
    <p:fade thruBlk="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err="1">
                <a:solidFill>
                  <a:srgbClr val="C00000"/>
                </a:solidFill>
              </a:rPr>
              <a:t>Wahrnehmungsfehler</a:t>
            </a:r>
            <a:r>
              <a:rPr lang="pt-BR" dirty="0">
                <a:solidFill>
                  <a:srgbClr val="C00000"/>
                </a:solidFill>
              </a:rPr>
              <a:t> (iii)</a:t>
            </a:r>
          </a:p>
        </p:txBody>
      </p:sp>
      <p:sp>
        <p:nvSpPr>
          <p:cNvPr id="3" name="Espaço Reservado para Conteúdo 2"/>
          <p:cNvSpPr>
            <a:spLocks noGrp="1"/>
          </p:cNvSpPr>
          <p:nvPr>
            <p:ph idx="1"/>
          </p:nvPr>
        </p:nvSpPr>
        <p:spPr/>
        <p:txBody>
          <a:bodyPr/>
          <a:lstStyle/>
          <a:p>
            <a:endParaRPr lang="pt-BR" dirty="0"/>
          </a:p>
          <a:p>
            <a:pPr algn="ctr"/>
            <a:endParaRPr lang="pt-BR" dirty="0"/>
          </a:p>
          <a:p>
            <a:pPr algn="ctr"/>
            <a:r>
              <a:rPr lang="pt-BR" dirty="0" err="1"/>
              <a:t>Brille</a:t>
            </a:r>
            <a:r>
              <a:rPr lang="pt-BR" dirty="0"/>
              <a:t>, </a:t>
            </a:r>
            <a:r>
              <a:rPr lang="pt-BR" dirty="0" err="1"/>
              <a:t>Turm</a:t>
            </a:r>
            <a:r>
              <a:rPr lang="pt-BR" dirty="0"/>
              <a:t>, Clara, </a:t>
            </a:r>
            <a:r>
              <a:rPr lang="pt-BR" dirty="0" err="1"/>
              <a:t>Coppelius</a:t>
            </a:r>
            <a:endParaRPr lang="pt-BR" dirty="0"/>
          </a:p>
          <a:p>
            <a:pPr algn="ctr"/>
            <a:endParaRPr lang="pt-BR" dirty="0"/>
          </a:p>
          <a:p>
            <a:pPr algn="ctr"/>
            <a:r>
              <a:rPr lang="pt-BR" dirty="0" err="1"/>
              <a:t>Selbstmord</a:t>
            </a:r>
            <a:endParaRPr lang="pt-BR" dirty="0"/>
          </a:p>
          <a:p>
            <a:pPr algn="ctr"/>
            <a:endParaRPr lang="pt-BR" dirty="0"/>
          </a:p>
          <a:p>
            <a:pPr algn="ctr"/>
            <a:endParaRPr lang="pt-BR" dirty="0"/>
          </a:p>
        </p:txBody>
      </p:sp>
    </p:spTree>
  </p:cSld>
  <p:clrMapOvr>
    <a:masterClrMapping/>
  </p:clrMapOvr>
  <p:transition>
    <p:fade thruBlk="1"/>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a:t>Zum</a:t>
            </a:r>
            <a:r>
              <a:rPr lang="pt-BR" dirty="0"/>
              <a:t> </a:t>
            </a:r>
            <a:r>
              <a:rPr lang="pt-BR" dirty="0" err="1"/>
              <a:t>Erzähler</a:t>
            </a:r>
            <a:endParaRPr lang="pt-BR" dirty="0"/>
          </a:p>
        </p:txBody>
      </p:sp>
      <p:sp>
        <p:nvSpPr>
          <p:cNvPr id="3" name="Espaço Reservado para Conteúdo 2"/>
          <p:cNvSpPr>
            <a:spLocks noGrp="1"/>
          </p:cNvSpPr>
          <p:nvPr>
            <p:ph idx="1"/>
          </p:nvPr>
        </p:nvSpPr>
        <p:spPr/>
        <p:txBody>
          <a:bodyPr>
            <a:normAutofit fontScale="92500" lnSpcReduction="20000"/>
          </a:bodyPr>
          <a:lstStyle/>
          <a:p>
            <a:r>
              <a:rPr lang="pt-BR" sz="2800" dirty="0" err="1">
                <a:effectLst/>
              </a:rPr>
              <a:t>Unterbrechung</a:t>
            </a:r>
            <a:r>
              <a:rPr lang="pt-BR" sz="2800" dirty="0">
                <a:effectLst/>
              </a:rPr>
              <a:t> der </a:t>
            </a:r>
            <a:r>
              <a:rPr lang="pt-BR" sz="2800" dirty="0" err="1">
                <a:effectLst/>
              </a:rPr>
              <a:t>Briefen</a:t>
            </a:r>
            <a:endParaRPr lang="pt-BR" sz="2800" dirty="0">
              <a:effectLst/>
            </a:endParaRPr>
          </a:p>
          <a:p>
            <a:endParaRPr lang="pt-BR" sz="2800" dirty="0">
              <a:effectLst/>
            </a:endParaRPr>
          </a:p>
          <a:p>
            <a:r>
              <a:rPr lang="pt-BR" sz="2800" dirty="0" err="1">
                <a:effectLst/>
              </a:rPr>
              <a:t>Dialog</a:t>
            </a:r>
            <a:r>
              <a:rPr lang="pt-BR" sz="2800" dirty="0">
                <a:effectLst/>
              </a:rPr>
              <a:t> </a:t>
            </a:r>
            <a:r>
              <a:rPr lang="pt-BR" sz="2800" dirty="0" err="1">
                <a:effectLst/>
              </a:rPr>
              <a:t>mit</a:t>
            </a:r>
            <a:r>
              <a:rPr lang="pt-BR" sz="2800" dirty="0">
                <a:effectLst/>
              </a:rPr>
              <a:t> </a:t>
            </a:r>
            <a:r>
              <a:rPr lang="pt-BR" sz="2800" dirty="0" err="1">
                <a:effectLst/>
              </a:rPr>
              <a:t>dem</a:t>
            </a:r>
            <a:r>
              <a:rPr lang="pt-BR" sz="2800" dirty="0">
                <a:effectLst/>
              </a:rPr>
              <a:t> </a:t>
            </a:r>
            <a:r>
              <a:rPr lang="pt-BR" sz="2800" dirty="0" err="1">
                <a:effectLst/>
              </a:rPr>
              <a:t>Leser</a:t>
            </a:r>
            <a:endParaRPr lang="pt-BR" sz="2800" dirty="0">
              <a:effectLst/>
            </a:endParaRPr>
          </a:p>
          <a:p>
            <a:endParaRPr lang="pt-BR" sz="2800" dirty="0">
              <a:effectLst/>
            </a:endParaRPr>
          </a:p>
          <a:p>
            <a:r>
              <a:rPr lang="pt-BR" sz="2800" dirty="0" err="1">
                <a:effectLst/>
              </a:rPr>
              <a:t>Reflexion</a:t>
            </a:r>
            <a:r>
              <a:rPr lang="pt-BR" sz="2800" dirty="0">
                <a:effectLst/>
              </a:rPr>
              <a:t> </a:t>
            </a:r>
            <a:r>
              <a:rPr lang="pt-BR" sz="2800" dirty="0" err="1">
                <a:effectLst/>
              </a:rPr>
              <a:t>über</a:t>
            </a:r>
            <a:r>
              <a:rPr lang="pt-BR" sz="2800" dirty="0">
                <a:effectLst/>
              </a:rPr>
              <a:t> </a:t>
            </a:r>
            <a:r>
              <a:rPr lang="pt-BR" sz="2800" dirty="0" err="1">
                <a:effectLst/>
              </a:rPr>
              <a:t>die</a:t>
            </a:r>
            <a:r>
              <a:rPr lang="pt-BR" sz="2800" dirty="0">
                <a:effectLst/>
              </a:rPr>
              <a:t> </a:t>
            </a:r>
            <a:r>
              <a:rPr lang="pt-BR" sz="2800" dirty="0" err="1">
                <a:effectLst/>
              </a:rPr>
              <a:t>Möglichkeiten</a:t>
            </a:r>
            <a:r>
              <a:rPr lang="pt-BR" sz="2800" dirty="0">
                <a:effectLst/>
              </a:rPr>
              <a:t>, </a:t>
            </a:r>
            <a:r>
              <a:rPr lang="pt-BR" sz="2800" dirty="0" err="1">
                <a:effectLst/>
              </a:rPr>
              <a:t>die</a:t>
            </a:r>
            <a:r>
              <a:rPr lang="pt-BR" sz="2800" dirty="0">
                <a:effectLst/>
              </a:rPr>
              <a:t> </a:t>
            </a:r>
            <a:r>
              <a:rPr lang="pt-BR" sz="2800" dirty="0" err="1">
                <a:effectLst/>
              </a:rPr>
              <a:t>Erzählung</a:t>
            </a:r>
            <a:r>
              <a:rPr lang="pt-BR" sz="2800" dirty="0">
                <a:effectLst/>
              </a:rPr>
              <a:t> </a:t>
            </a:r>
            <a:r>
              <a:rPr lang="pt-BR" sz="2800" dirty="0" err="1">
                <a:effectLst/>
              </a:rPr>
              <a:t>zu</a:t>
            </a:r>
            <a:r>
              <a:rPr lang="pt-BR" sz="2800" dirty="0">
                <a:effectLst/>
              </a:rPr>
              <a:t> </a:t>
            </a:r>
            <a:r>
              <a:rPr lang="pt-BR" sz="2800" dirty="0" err="1">
                <a:effectLst/>
              </a:rPr>
              <a:t>beginnen</a:t>
            </a:r>
            <a:r>
              <a:rPr lang="pt-BR" sz="2800" dirty="0">
                <a:effectLst/>
              </a:rPr>
              <a:t> (p. 26-7)</a:t>
            </a:r>
          </a:p>
          <a:p>
            <a:endParaRPr lang="pt-BR" sz="2800" dirty="0">
              <a:effectLst/>
            </a:endParaRPr>
          </a:p>
          <a:p>
            <a:r>
              <a:rPr lang="pt-BR" sz="2800" dirty="0" err="1">
                <a:effectLst/>
              </a:rPr>
              <a:t>Auf</a:t>
            </a:r>
            <a:r>
              <a:rPr lang="pt-BR" sz="2800" dirty="0">
                <a:effectLst/>
              </a:rPr>
              <a:t> der </a:t>
            </a:r>
            <a:r>
              <a:rPr lang="pt-BR" sz="2800" dirty="0" err="1">
                <a:effectLst/>
              </a:rPr>
              <a:t>Seite</a:t>
            </a:r>
            <a:r>
              <a:rPr lang="pt-BR" sz="2800" dirty="0">
                <a:effectLst/>
              </a:rPr>
              <a:t> der “</a:t>
            </a:r>
            <a:r>
              <a:rPr lang="pt-BR" sz="2800" dirty="0" err="1">
                <a:effectLst/>
              </a:rPr>
              <a:t>Rationalität</a:t>
            </a:r>
            <a:r>
              <a:rPr lang="pt-BR" sz="2800" dirty="0">
                <a:effectLst/>
              </a:rPr>
              <a:t>” </a:t>
            </a:r>
            <a:r>
              <a:rPr lang="pt-BR" sz="2800" dirty="0" err="1">
                <a:effectLst/>
              </a:rPr>
              <a:t>zeigt</a:t>
            </a:r>
            <a:r>
              <a:rPr lang="pt-BR" sz="2800" dirty="0">
                <a:effectLst/>
              </a:rPr>
              <a:t> </a:t>
            </a:r>
            <a:r>
              <a:rPr lang="pt-BR" sz="2800" dirty="0" err="1">
                <a:effectLst/>
              </a:rPr>
              <a:t>Nathanaels</a:t>
            </a:r>
            <a:r>
              <a:rPr lang="pt-BR" sz="2800" dirty="0">
                <a:effectLst/>
              </a:rPr>
              <a:t> </a:t>
            </a:r>
            <a:r>
              <a:rPr lang="pt-BR" sz="2800" dirty="0" err="1">
                <a:effectLst/>
              </a:rPr>
              <a:t>Wahnsinn</a:t>
            </a:r>
            <a:r>
              <a:rPr lang="pt-BR" sz="2800" dirty="0">
                <a:effectLst/>
              </a:rPr>
              <a:t> </a:t>
            </a:r>
          </a:p>
          <a:p>
            <a:endParaRPr lang="pt-BR" dirty="0"/>
          </a:p>
          <a:p>
            <a:endParaRPr lang="pt-BR"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1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err="1"/>
              <a:t>Zur</a:t>
            </a:r>
            <a:r>
              <a:rPr lang="pt-BR" dirty="0"/>
              <a:t> </a:t>
            </a:r>
            <a:r>
              <a:rPr lang="pt-BR" dirty="0" err="1"/>
              <a:t>Diskussion</a:t>
            </a:r>
            <a:r>
              <a:rPr lang="pt-BR" dirty="0"/>
              <a:t> (i)</a:t>
            </a:r>
          </a:p>
        </p:txBody>
      </p:sp>
      <p:sp>
        <p:nvSpPr>
          <p:cNvPr id="3" name="Espaço Reservado para Conteúdo 2"/>
          <p:cNvSpPr>
            <a:spLocks noGrp="1"/>
          </p:cNvSpPr>
          <p:nvPr>
            <p:ph idx="1"/>
          </p:nvPr>
        </p:nvSpPr>
        <p:spPr/>
        <p:txBody>
          <a:bodyPr>
            <a:normAutofit/>
          </a:bodyPr>
          <a:lstStyle/>
          <a:p>
            <a:r>
              <a:rPr lang="pt-BR" sz="2800" dirty="0" err="1">
                <a:effectLst/>
              </a:rPr>
              <a:t>Subjektive</a:t>
            </a:r>
            <a:r>
              <a:rPr lang="pt-BR" sz="2800" dirty="0">
                <a:effectLst/>
              </a:rPr>
              <a:t> </a:t>
            </a:r>
            <a:r>
              <a:rPr lang="pt-BR" sz="2800" dirty="0" err="1">
                <a:effectLst/>
              </a:rPr>
              <a:t>Wahrnehmung</a:t>
            </a:r>
            <a:r>
              <a:rPr lang="pt-BR" sz="2800" dirty="0">
                <a:effectLst/>
              </a:rPr>
              <a:t> versus </a:t>
            </a:r>
            <a:r>
              <a:rPr lang="pt-BR" sz="2800" dirty="0" err="1">
                <a:effectLst/>
              </a:rPr>
              <a:t>Wirklichkeit</a:t>
            </a:r>
            <a:endParaRPr lang="pt-BR" sz="2800" dirty="0">
              <a:effectLst/>
            </a:endParaRPr>
          </a:p>
          <a:p>
            <a:endParaRPr lang="pt-BR" sz="2800" dirty="0">
              <a:effectLst/>
            </a:endParaRPr>
          </a:p>
          <a:p>
            <a:r>
              <a:rPr lang="pt-BR" sz="2800" dirty="0" err="1">
                <a:effectLst/>
              </a:rPr>
              <a:t>Studenten</a:t>
            </a:r>
            <a:r>
              <a:rPr lang="pt-BR" sz="2800" dirty="0">
                <a:effectLst/>
              </a:rPr>
              <a:t>/</a:t>
            </a:r>
            <a:r>
              <a:rPr lang="pt-BR" sz="2800" dirty="0" err="1">
                <a:effectLst/>
              </a:rPr>
              <a:t>Dichter</a:t>
            </a:r>
            <a:r>
              <a:rPr lang="pt-BR" sz="2800" dirty="0">
                <a:effectLst/>
              </a:rPr>
              <a:t>/</a:t>
            </a:r>
            <a:r>
              <a:rPr lang="pt-BR" sz="2800" dirty="0" err="1">
                <a:effectLst/>
              </a:rPr>
              <a:t>Wissenschaftler</a:t>
            </a:r>
            <a:r>
              <a:rPr lang="pt-BR" sz="2800" dirty="0">
                <a:effectLst/>
              </a:rPr>
              <a:t> = </a:t>
            </a:r>
            <a:r>
              <a:rPr lang="pt-BR" sz="2800" dirty="0" err="1">
                <a:effectLst/>
              </a:rPr>
              <a:t>negative</a:t>
            </a:r>
            <a:r>
              <a:rPr lang="pt-BR" sz="2800" dirty="0">
                <a:effectLst/>
              </a:rPr>
              <a:t> </a:t>
            </a:r>
            <a:r>
              <a:rPr lang="pt-BR" sz="2800" dirty="0" err="1">
                <a:effectLst/>
              </a:rPr>
              <a:t>Figuren</a:t>
            </a:r>
            <a:r>
              <a:rPr lang="pt-BR" sz="2800" dirty="0">
                <a:effectLst/>
              </a:rPr>
              <a:t>; </a:t>
            </a:r>
            <a:r>
              <a:rPr lang="pt-BR" sz="2800" dirty="0" err="1">
                <a:effectLst/>
              </a:rPr>
              <a:t>Infragestellung</a:t>
            </a:r>
            <a:r>
              <a:rPr lang="pt-BR" sz="2800" dirty="0">
                <a:effectLst/>
              </a:rPr>
              <a:t> der </a:t>
            </a:r>
            <a:r>
              <a:rPr lang="pt-BR" sz="2800" dirty="0" err="1">
                <a:effectLst/>
              </a:rPr>
              <a:t>Rationalität</a:t>
            </a:r>
            <a:r>
              <a:rPr lang="pt-BR" sz="2800" dirty="0">
                <a:effectLst/>
              </a:rPr>
              <a:t> </a:t>
            </a:r>
          </a:p>
          <a:p>
            <a:endParaRPr lang="pt-BR" sz="2800" dirty="0">
              <a:effectLst/>
            </a:endParaRPr>
          </a:p>
          <a:p>
            <a:r>
              <a:rPr lang="pt-BR" sz="2800" dirty="0" err="1">
                <a:effectLst/>
              </a:rPr>
              <a:t>Wirklichkeit</a:t>
            </a:r>
            <a:r>
              <a:rPr lang="pt-BR" sz="2800" dirty="0">
                <a:effectLst/>
              </a:rPr>
              <a:t>: </a:t>
            </a:r>
            <a:r>
              <a:rPr lang="pt-BR" sz="2800" dirty="0" err="1">
                <a:effectLst/>
              </a:rPr>
              <a:t>Entscheidung</a:t>
            </a:r>
            <a:r>
              <a:rPr lang="pt-BR" sz="2800" dirty="0">
                <a:effectLst/>
              </a:rPr>
              <a:t> </a:t>
            </a:r>
            <a:r>
              <a:rPr lang="pt-BR" sz="2800" dirty="0" err="1">
                <a:effectLst/>
              </a:rPr>
              <a:t>des</a:t>
            </a:r>
            <a:r>
              <a:rPr lang="pt-BR" sz="2800" dirty="0">
                <a:effectLst/>
              </a:rPr>
              <a:t> </a:t>
            </a:r>
            <a:r>
              <a:rPr lang="pt-BR" sz="2800" dirty="0" err="1">
                <a:effectLst/>
              </a:rPr>
              <a:t>Lesers</a:t>
            </a:r>
            <a:r>
              <a:rPr lang="pt-BR" sz="2800" dirty="0">
                <a:effectLst/>
              </a:rPr>
              <a:t> </a:t>
            </a:r>
          </a:p>
          <a:p>
            <a:endParaRPr lang="pt-BR" sz="2800" dirty="0">
              <a:effectLst/>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71C000-0148-4929-A578-21249FFB92CE}"/>
              </a:ext>
            </a:extLst>
          </p:cNvPr>
          <p:cNvSpPr>
            <a:spLocks noGrp="1"/>
          </p:cNvSpPr>
          <p:nvPr>
            <p:ph type="title"/>
          </p:nvPr>
        </p:nvSpPr>
        <p:spPr/>
        <p:txBody>
          <a:bodyPr/>
          <a:lstStyle/>
          <a:p>
            <a:r>
              <a:rPr lang="pt-BR" dirty="0" err="1"/>
              <a:t>Zur</a:t>
            </a:r>
            <a:r>
              <a:rPr lang="pt-BR" dirty="0"/>
              <a:t> </a:t>
            </a:r>
            <a:r>
              <a:rPr lang="pt-BR" dirty="0" err="1"/>
              <a:t>Diskussion</a:t>
            </a:r>
            <a:r>
              <a:rPr lang="pt-BR" dirty="0"/>
              <a:t> (</a:t>
            </a:r>
            <a:r>
              <a:rPr lang="pt-BR" dirty="0" err="1"/>
              <a:t>ii</a:t>
            </a:r>
            <a:r>
              <a:rPr lang="pt-BR" dirty="0"/>
              <a:t>)</a:t>
            </a:r>
          </a:p>
        </p:txBody>
      </p:sp>
      <p:sp>
        <p:nvSpPr>
          <p:cNvPr id="3" name="Espaço Reservado para Conteúdo 2">
            <a:extLst>
              <a:ext uri="{FF2B5EF4-FFF2-40B4-BE49-F238E27FC236}">
                <a16:creationId xmlns:a16="http://schemas.microsoft.com/office/drawing/2014/main" id="{1F8FCFC5-138F-4221-A6E8-DD6FDC486D7D}"/>
              </a:ext>
            </a:extLst>
          </p:cNvPr>
          <p:cNvSpPr>
            <a:spLocks noGrp="1"/>
          </p:cNvSpPr>
          <p:nvPr>
            <p:ph idx="1"/>
          </p:nvPr>
        </p:nvSpPr>
        <p:spPr/>
        <p:txBody>
          <a:bodyPr/>
          <a:lstStyle/>
          <a:p>
            <a:r>
              <a:rPr lang="pt-BR" sz="2400" dirty="0" err="1">
                <a:effectLst/>
              </a:rPr>
              <a:t>Bedeutung</a:t>
            </a:r>
            <a:r>
              <a:rPr lang="pt-BR" sz="2400" dirty="0">
                <a:effectLst/>
              </a:rPr>
              <a:t> </a:t>
            </a:r>
            <a:r>
              <a:rPr lang="pt-BR" sz="2400" dirty="0" err="1">
                <a:effectLst/>
              </a:rPr>
              <a:t>des</a:t>
            </a:r>
            <a:r>
              <a:rPr lang="pt-BR" sz="2400" dirty="0">
                <a:effectLst/>
              </a:rPr>
              <a:t> “</a:t>
            </a:r>
            <a:r>
              <a:rPr lang="pt-BR" sz="2400" dirty="0" err="1">
                <a:effectLst/>
              </a:rPr>
              <a:t>Innern</a:t>
            </a:r>
            <a:r>
              <a:rPr lang="pt-BR" sz="2400" dirty="0">
                <a:effectLst/>
              </a:rPr>
              <a:t>” </a:t>
            </a:r>
            <a:r>
              <a:rPr lang="pt-BR" sz="2400" dirty="0" err="1">
                <a:effectLst/>
              </a:rPr>
              <a:t>für</a:t>
            </a:r>
            <a:r>
              <a:rPr lang="pt-BR" sz="2400" dirty="0">
                <a:effectLst/>
              </a:rPr>
              <a:t> die </a:t>
            </a:r>
            <a:r>
              <a:rPr lang="pt-BR" sz="2400" dirty="0" err="1">
                <a:effectLst/>
              </a:rPr>
              <a:t>Kunst</a:t>
            </a:r>
            <a:r>
              <a:rPr lang="pt-BR" sz="2400" dirty="0">
                <a:effectLst/>
              </a:rPr>
              <a:t> </a:t>
            </a:r>
          </a:p>
          <a:p>
            <a:endParaRPr lang="pt-BR" sz="2400" dirty="0">
              <a:effectLst/>
            </a:endParaRPr>
          </a:p>
          <a:p>
            <a:r>
              <a:rPr lang="pt-BR" sz="2400" dirty="0" err="1">
                <a:effectLst/>
              </a:rPr>
              <a:t>Formen</a:t>
            </a:r>
            <a:r>
              <a:rPr lang="pt-BR" sz="2400" dirty="0">
                <a:effectLst/>
              </a:rPr>
              <a:t> der </a:t>
            </a:r>
            <a:r>
              <a:rPr lang="pt-BR" sz="2400" dirty="0" err="1">
                <a:effectLst/>
              </a:rPr>
              <a:t>Darstellung</a:t>
            </a:r>
            <a:r>
              <a:rPr lang="pt-BR" sz="2400" dirty="0">
                <a:effectLst/>
              </a:rPr>
              <a:t> ; </a:t>
            </a:r>
            <a:r>
              <a:rPr lang="pt-BR" sz="2400" dirty="0" err="1">
                <a:effectLst/>
              </a:rPr>
              <a:t>Medialität</a:t>
            </a:r>
            <a:endParaRPr lang="pt-BR" sz="2400" dirty="0">
              <a:effectLst/>
            </a:endParaRPr>
          </a:p>
          <a:p>
            <a:endParaRPr lang="pt-BR" sz="2400" dirty="0">
              <a:effectLst/>
            </a:endParaRPr>
          </a:p>
          <a:p>
            <a:endParaRPr lang="pt-BR" sz="2400" dirty="0"/>
          </a:p>
          <a:p>
            <a:pPr lvl="1"/>
            <a:r>
              <a:rPr lang="pt-BR" dirty="0"/>
              <a:t>Das, </a:t>
            </a:r>
            <a:r>
              <a:rPr lang="pt-BR" dirty="0" err="1"/>
              <a:t>was</a:t>
            </a:r>
            <a:r>
              <a:rPr lang="pt-BR" dirty="0"/>
              <a:t> </a:t>
            </a:r>
            <a:r>
              <a:rPr lang="pt-BR" dirty="0" err="1"/>
              <a:t>wahrgenommen</a:t>
            </a:r>
            <a:r>
              <a:rPr lang="pt-BR" dirty="0"/>
              <a:t> </a:t>
            </a:r>
            <a:r>
              <a:rPr lang="pt-BR" dirty="0" err="1"/>
              <a:t>wird</a:t>
            </a:r>
            <a:r>
              <a:rPr lang="pt-BR" dirty="0"/>
              <a:t>;</a:t>
            </a:r>
          </a:p>
          <a:p>
            <a:pPr lvl="1"/>
            <a:r>
              <a:rPr lang="pt-BR" dirty="0" err="1"/>
              <a:t>Wie</a:t>
            </a:r>
            <a:r>
              <a:rPr lang="pt-BR" dirty="0"/>
              <a:t> es </a:t>
            </a:r>
            <a:r>
              <a:rPr lang="pt-BR" dirty="0" err="1"/>
              <a:t>wahrgenommen</a:t>
            </a:r>
            <a:r>
              <a:rPr lang="pt-BR" dirty="0"/>
              <a:t> </a:t>
            </a:r>
            <a:r>
              <a:rPr lang="pt-BR" dirty="0" err="1"/>
              <a:t>wird</a:t>
            </a:r>
            <a:r>
              <a:rPr lang="pt-BR" dirty="0"/>
              <a:t>; </a:t>
            </a:r>
          </a:p>
          <a:p>
            <a:pPr lvl="1"/>
            <a:r>
              <a:rPr lang="pt-BR" dirty="0" err="1"/>
              <a:t>Wodurch</a:t>
            </a:r>
            <a:r>
              <a:rPr lang="pt-BR" dirty="0"/>
              <a:t> es </a:t>
            </a:r>
            <a:r>
              <a:rPr lang="pt-BR" dirty="0" err="1"/>
              <a:t>wahrgenommen</a:t>
            </a:r>
            <a:r>
              <a:rPr lang="pt-BR" dirty="0"/>
              <a:t> </a:t>
            </a:r>
            <a:r>
              <a:rPr lang="pt-BR" dirty="0" err="1"/>
              <a:t>wird</a:t>
            </a:r>
            <a:r>
              <a:rPr lang="pt-BR" dirty="0"/>
              <a:t>  &gt;  </a:t>
            </a:r>
            <a:r>
              <a:rPr lang="pt-BR" dirty="0" err="1"/>
              <a:t>Selbstreflexivität</a:t>
            </a:r>
            <a:r>
              <a:rPr lang="pt-BR" dirty="0"/>
              <a:t> </a:t>
            </a:r>
          </a:p>
        </p:txBody>
      </p:sp>
    </p:spTree>
    <p:extLst>
      <p:ext uri="{BB962C8B-B14F-4D97-AF65-F5344CB8AC3E}">
        <p14:creationId xmlns:p14="http://schemas.microsoft.com/office/powerpoint/2010/main" val="1419089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685346" y="1732450"/>
            <a:ext cx="7765322" cy="4792894"/>
          </a:xfrm>
        </p:spPr>
        <p:txBody>
          <a:bodyPr>
            <a:normAutofit fontScale="77500" lnSpcReduction="20000"/>
          </a:bodyPr>
          <a:lstStyle/>
          <a:p>
            <a:r>
              <a:rPr lang="de-DE" i="1" dirty="0"/>
              <a:t>Die Elixiere des Teufels</a:t>
            </a:r>
            <a:r>
              <a:rPr lang="de-DE" dirty="0"/>
              <a:t> (1815/1816)</a:t>
            </a:r>
          </a:p>
          <a:p>
            <a:r>
              <a:rPr lang="de-DE" sz="2900" i="1" dirty="0">
                <a:solidFill>
                  <a:srgbClr val="C00000"/>
                </a:solidFill>
                <a:effectLst/>
              </a:rPr>
              <a:t>Nachtstücke</a:t>
            </a:r>
            <a:r>
              <a:rPr lang="de-DE" sz="2900" dirty="0">
                <a:solidFill>
                  <a:srgbClr val="C00000"/>
                </a:solidFill>
                <a:effectLst/>
              </a:rPr>
              <a:t> (1816/1817) </a:t>
            </a:r>
          </a:p>
          <a:p>
            <a:pPr lvl="1"/>
            <a:r>
              <a:rPr lang="de-DE" i="1" dirty="0"/>
              <a:t>Der Sandmann</a:t>
            </a:r>
            <a:endParaRPr lang="de-DE" dirty="0"/>
          </a:p>
          <a:p>
            <a:pPr lvl="1"/>
            <a:r>
              <a:rPr lang="de-DE" i="1" dirty="0"/>
              <a:t>Ignaz Denner</a:t>
            </a:r>
            <a:endParaRPr lang="de-DE" dirty="0"/>
          </a:p>
          <a:p>
            <a:pPr lvl="1"/>
            <a:r>
              <a:rPr lang="de-DE" i="1" dirty="0"/>
              <a:t>Die Jesuiterkirche in G.</a:t>
            </a:r>
            <a:endParaRPr lang="de-DE" dirty="0"/>
          </a:p>
          <a:p>
            <a:pPr lvl="1"/>
            <a:r>
              <a:rPr lang="de-DE" i="1" dirty="0"/>
              <a:t>Das Sanctus</a:t>
            </a:r>
            <a:endParaRPr lang="de-DE" dirty="0"/>
          </a:p>
          <a:p>
            <a:pPr lvl="1"/>
            <a:r>
              <a:rPr lang="de-DE" i="1" dirty="0"/>
              <a:t>Das öde Haus</a:t>
            </a:r>
            <a:endParaRPr lang="de-DE" dirty="0"/>
          </a:p>
          <a:p>
            <a:pPr lvl="1"/>
            <a:r>
              <a:rPr lang="de-DE" i="1" dirty="0"/>
              <a:t>Das Majorat</a:t>
            </a:r>
            <a:endParaRPr lang="de-DE" dirty="0"/>
          </a:p>
          <a:p>
            <a:pPr lvl="1"/>
            <a:r>
              <a:rPr lang="de-DE" i="1" dirty="0"/>
              <a:t>Das Gelübde</a:t>
            </a:r>
            <a:endParaRPr lang="de-DE" dirty="0"/>
          </a:p>
          <a:p>
            <a:pPr lvl="1"/>
            <a:r>
              <a:rPr lang="de-DE" i="1" dirty="0"/>
              <a:t>Das steinerne Herz</a:t>
            </a:r>
            <a:endParaRPr lang="de-DE" dirty="0"/>
          </a:p>
          <a:p>
            <a:r>
              <a:rPr lang="de-DE" i="1" dirty="0"/>
              <a:t>Seltsame Leiden eines Theater-Direktors</a:t>
            </a:r>
            <a:r>
              <a:rPr lang="de-DE" dirty="0"/>
              <a:t> (1818)</a:t>
            </a:r>
          </a:p>
          <a:p>
            <a:r>
              <a:rPr lang="de-DE" i="1" dirty="0"/>
              <a:t>Klein Zaches, genannt Zinnober</a:t>
            </a:r>
            <a:r>
              <a:rPr lang="de-DE" dirty="0"/>
              <a:t> (1819)</a:t>
            </a:r>
          </a:p>
          <a:p>
            <a:r>
              <a:rPr lang="de-DE" i="1" dirty="0"/>
              <a:t>Haimatochare</a:t>
            </a:r>
            <a:r>
              <a:rPr lang="de-DE" dirty="0"/>
              <a:t> (1819)</a:t>
            </a:r>
          </a:p>
          <a:p>
            <a:r>
              <a:rPr lang="de-DE" i="1" dirty="0"/>
              <a:t>Die Marquise de la Pivardiere (Nach Richers Causes Célèbres)</a:t>
            </a:r>
            <a:r>
              <a:rPr lang="de-DE" dirty="0"/>
              <a:t> (1820)</a:t>
            </a:r>
          </a:p>
          <a:p>
            <a:r>
              <a:rPr lang="de-DE" i="1" dirty="0"/>
              <a:t>Prinzessin Brambilla</a:t>
            </a:r>
            <a:r>
              <a:rPr lang="de-DE" dirty="0"/>
              <a:t> (1820)</a:t>
            </a:r>
          </a:p>
          <a:p>
            <a:endParaRPr lang="pt-BR" dirty="0"/>
          </a:p>
          <a:p>
            <a:endParaRPr lang="pt-BR" dirty="0"/>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pt-BR"/>
          </a:p>
        </p:txBody>
      </p:sp>
      <p:sp>
        <p:nvSpPr>
          <p:cNvPr id="3" name="Espaço Reservado para Conteúdo 2"/>
          <p:cNvSpPr>
            <a:spLocks noGrp="1"/>
          </p:cNvSpPr>
          <p:nvPr>
            <p:ph sz="half" idx="1"/>
          </p:nvPr>
        </p:nvSpPr>
        <p:spPr/>
        <p:txBody>
          <a:bodyPr>
            <a:noAutofit/>
          </a:bodyPr>
          <a:lstStyle/>
          <a:p>
            <a:r>
              <a:rPr lang="de-DE" sz="1400" i="1" dirty="0"/>
              <a:t>Die Serapionsbrüder</a:t>
            </a:r>
            <a:r>
              <a:rPr lang="de-DE" sz="1400" dirty="0"/>
              <a:t> (1819/1821)</a:t>
            </a:r>
            <a:br>
              <a:rPr lang="de-DE" sz="1400" dirty="0"/>
            </a:br>
            <a:r>
              <a:rPr lang="de-DE" sz="1400" dirty="0"/>
              <a:t>darin enthalten: </a:t>
            </a:r>
          </a:p>
          <a:p>
            <a:pPr lvl="1"/>
            <a:r>
              <a:rPr lang="de-DE" sz="1400" i="1" dirty="0"/>
              <a:t>Rat Krespel; Die Fermate ; Der Dichter und der Komponist; Ein Fragment aus dem Leben dreier Freunde; Der Artushof; Die Bergwerke zu Falun; Nußknacker und Mausekönig; Der Kampf der Sänger; Doge und Dogaresse; Meister Martin der Küfner und seine Gesellen; Das fremde Kind; Nachricht aus dem Leben eines bekannten Mannes; Die Brautwahl; Der unheimliche Gast; Das Fräulein von Scuderi; Spieler-Glück; Der Baron von B.; Signor Formica; Zacharias Werner; Erscheinungen; Der Zusammenhang der Dinge; Vampirismus; Die ästhetische Teegesellschaft; Die Königsbraut; Die Automate</a:t>
            </a:r>
            <a:endParaRPr lang="de-DE" sz="1400" dirty="0"/>
          </a:p>
        </p:txBody>
      </p:sp>
      <p:sp>
        <p:nvSpPr>
          <p:cNvPr id="5" name="Espaço Reservado para Conteúdo 4"/>
          <p:cNvSpPr>
            <a:spLocks noGrp="1"/>
          </p:cNvSpPr>
          <p:nvPr>
            <p:ph sz="half" idx="2"/>
          </p:nvPr>
        </p:nvSpPr>
        <p:spPr>
          <a:xfrm>
            <a:off x="4652169" y="1732450"/>
            <a:ext cx="4240311" cy="4058751"/>
          </a:xfrm>
        </p:spPr>
        <p:txBody>
          <a:bodyPr>
            <a:normAutofit fontScale="40000" lnSpcReduction="20000"/>
          </a:bodyPr>
          <a:lstStyle/>
          <a:p>
            <a:r>
              <a:rPr lang="de-DE" sz="5600" i="1" dirty="0">
                <a:solidFill>
                  <a:srgbClr val="C00000"/>
                </a:solidFill>
              </a:rPr>
              <a:t>Lebensansichten des Katers Murr</a:t>
            </a:r>
            <a:r>
              <a:rPr lang="de-DE" sz="5600" dirty="0">
                <a:solidFill>
                  <a:srgbClr val="C00000"/>
                </a:solidFill>
              </a:rPr>
              <a:t> (1819/1821)</a:t>
            </a:r>
          </a:p>
          <a:p>
            <a:r>
              <a:rPr lang="de-DE" sz="5600" i="1" dirty="0"/>
              <a:t>Die Irrungen</a:t>
            </a:r>
            <a:r>
              <a:rPr lang="de-DE" sz="5600" dirty="0"/>
              <a:t> (1820)</a:t>
            </a:r>
          </a:p>
          <a:p>
            <a:r>
              <a:rPr lang="de-DE" sz="5600" i="1" dirty="0"/>
              <a:t>Die Geheimnisse</a:t>
            </a:r>
            <a:r>
              <a:rPr lang="de-DE" sz="5600" dirty="0"/>
              <a:t> (1821)</a:t>
            </a:r>
          </a:p>
          <a:p>
            <a:r>
              <a:rPr lang="de-DE" sz="5600" i="1" dirty="0"/>
              <a:t>Die Doppeltgänger</a:t>
            </a:r>
            <a:r>
              <a:rPr lang="de-DE" sz="5600" dirty="0"/>
              <a:t> (1821)</a:t>
            </a:r>
          </a:p>
          <a:p>
            <a:r>
              <a:rPr lang="de-DE" sz="5600" i="1" dirty="0"/>
              <a:t>Der Elementargeist</a:t>
            </a:r>
            <a:r>
              <a:rPr lang="de-DE" sz="5600" dirty="0"/>
              <a:t> (1821)</a:t>
            </a:r>
          </a:p>
          <a:p>
            <a:r>
              <a:rPr lang="de-DE" sz="5600" i="1" dirty="0"/>
              <a:t>Meister Floh</a:t>
            </a:r>
            <a:r>
              <a:rPr lang="de-DE" sz="5600" dirty="0"/>
              <a:t> (1822)</a:t>
            </a:r>
          </a:p>
          <a:p>
            <a:r>
              <a:rPr lang="de-DE" sz="5600" i="1" dirty="0"/>
              <a:t>Des Vetters Eckfenster</a:t>
            </a:r>
            <a:r>
              <a:rPr lang="de-DE" sz="5600" dirty="0"/>
              <a:t> (1822)</a:t>
            </a:r>
          </a:p>
          <a:p>
            <a:r>
              <a:rPr lang="de-DE" sz="5600" i="1" dirty="0"/>
              <a:t>Der Feind</a:t>
            </a:r>
            <a:r>
              <a:rPr lang="de-DE" sz="5600" dirty="0"/>
              <a:t> (Fragment) (1822)</a:t>
            </a:r>
          </a:p>
          <a:p>
            <a:endParaRPr lang="pt-BR" dirty="0"/>
          </a:p>
          <a:p>
            <a:endParaRPr lang="pt-BR" dirty="0"/>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Der </a:t>
            </a:r>
            <a:r>
              <a:rPr lang="pt-BR" dirty="0" err="1"/>
              <a:t>Sandmann</a:t>
            </a:r>
            <a:r>
              <a:rPr lang="pt-BR" dirty="0"/>
              <a:t> (1816)</a:t>
            </a:r>
          </a:p>
        </p:txBody>
      </p:sp>
      <p:sp>
        <p:nvSpPr>
          <p:cNvPr id="3" name="Espaço Reservado para Conteúdo 2"/>
          <p:cNvSpPr>
            <a:spLocks noGrp="1"/>
          </p:cNvSpPr>
          <p:nvPr>
            <p:ph idx="1"/>
          </p:nvPr>
        </p:nvSpPr>
        <p:spPr/>
        <p:txBody>
          <a:bodyPr/>
          <a:lstStyle/>
          <a:p>
            <a:r>
              <a:rPr lang="pt-BR" dirty="0" err="1"/>
              <a:t>Struktur</a:t>
            </a:r>
            <a:endParaRPr lang="pt-BR" dirty="0"/>
          </a:p>
          <a:p>
            <a:endParaRPr lang="pt-BR" dirty="0"/>
          </a:p>
          <a:p>
            <a:r>
              <a:rPr lang="pt-BR" dirty="0" err="1"/>
              <a:t>Antagonisten</a:t>
            </a:r>
            <a:r>
              <a:rPr lang="pt-BR" dirty="0"/>
              <a:t> </a:t>
            </a:r>
          </a:p>
          <a:p>
            <a:endParaRPr lang="pt-BR" dirty="0"/>
          </a:p>
          <a:p>
            <a:r>
              <a:rPr lang="pt-BR" dirty="0" err="1"/>
              <a:t>Fehler</a:t>
            </a:r>
            <a:r>
              <a:rPr lang="pt-BR" dirty="0"/>
              <a:t> </a:t>
            </a:r>
            <a:r>
              <a:rPr lang="pt-BR" dirty="0" err="1"/>
              <a:t>Nathanaels</a:t>
            </a:r>
            <a:endParaRPr lang="pt-BR" dirty="0"/>
          </a:p>
          <a:p>
            <a:endParaRPr lang="pt-BR" dirty="0"/>
          </a:p>
          <a:p>
            <a:r>
              <a:rPr lang="pt-BR" dirty="0" err="1"/>
              <a:t>Augen</a:t>
            </a:r>
            <a:endParaRPr lang="pt-BR" dirty="0"/>
          </a:p>
          <a:p>
            <a:endParaRPr lang="pt-BR" dirty="0"/>
          </a:p>
          <a:p>
            <a:endParaRPr lang="pt-BR" dirty="0"/>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normAutofit/>
          </a:bodyPr>
          <a:lstStyle/>
          <a:p>
            <a:pPr lvl="0"/>
            <a:r>
              <a:rPr lang="pt-BR" dirty="0" err="1"/>
              <a:t>Struktur</a:t>
            </a:r>
            <a:r>
              <a:rPr lang="pt-BR" dirty="0"/>
              <a:t> </a:t>
            </a:r>
            <a:r>
              <a:rPr lang="pt-BR" dirty="0" err="1"/>
              <a:t>und</a:t>
            </a:r>
            <a:r>
              <a:rPr lang="pt-BR" dirty="0"/>
              <a:t> </a:t>
            </a:r>
            <a:r>
              <a:rPr lang="pt-BR" dirty="0" err="1"/>
              <a:t>Rolle</a:t>
            </a:r>
            <a:r>
              <a:rPr lang="pt-BR" dirty="0"/>
              <a:t> </a:t>
            </a:r>
            <a:r>
              <a:rPr lang="pt-BR" dirty="0" err="1"/>
              <a:t>des</a:t>
            </a:r>
            <a:r>
              <a:rPr lang="pt-BR" dirty="0"/>
              <a:t> </a:t>
            </a:r>
            <a:r>
              <a:rPr lang="pt-BR" dirty="0" err="1"/>
              <a:t>Erzählers</a:t>
            </a:r>
            <a:r>
              <a:rPr lang="pt-BR" dirty="0"/>
              <a:t> </a:t>
            </a:r>
          </a:p>
          <a:p>
            <a:pPr lvl="0"/>
            <a:endParaRPr lang="pt-BR" dirty="0"/>
          </a:p>
          <a:p>
            <a:r>
              <a:rPr lang="en-GB" dirty="0" err="1"/>
              <a:t>Briefe</a:t>
            </a:r>
            <a:r>
              <a:rPr lang="en-GB" dirty="0"/>
              <a:t>; (</a:t>
            </a:r>
            <a:r>
              <a:rPr lang="en-GB" dirty="0" err="1"/>
              <a:t>Unterbrechung</a:t>
            </a:r>
            <a:r>
              <a:rPr lang="en-GB" dirty="0"/>
              <a:t>); </a:t>
            </a:r>
            <a:r>
              <a:rPr lang="en-GB" dirty="0" err="1"/>
              <a:t>Nathanaels</a:t>
            </a:r>
            <a:r>
              <a:rPr lang="en-GB" dirty="0"/>
              <a:t> Geschichte </a:t>
            </a:r>
          </a:p>
          <a:p>
            <a:endParaRPr lang="pt-BR" dirty="0"/>
          </a:p>
          <a:p>
            <a:r>
              <a:rPr lang="en-GB" dirty="0"/>
              <a:t>Dialog </a:t>
            </a:r>
            <a:r>
              <a:rPr lang="en-GB" dirty="0" err="1"/>
              <a:t>mit</a:t>
            </a:r>
            <a:r>
              <a:rPr lang="en-GB" dirty="0"/>
              <a:t> </a:t>
            </a:r>
            <a:r>
              <a:rPr lang="en-GB" dirty="0" err="1"/>
              <a:t>dem</a:t>
            </a:r>
            <a:r>
              <a:rPr lang="en-GB" dirty="0"/>
              <a:t> </a:t>
            </a:r>
            <a:r>
              <a:rPr lang="en-GB" dirty="0" err="1"/>
              <a:t>Leser</a:t>
            </a:r>
            <a:endParaRPr lang="pt-BR" dirty="0"/>
          </a:p>
          <a:p>
            <a:endParaRPr lang="pt-BR" dirty="0"/>
          </a:p>
          <a:p>
            <a:r>
              <a:rPr lang="pt-BR" dirty="0" err="1"/>
              <a:t>Reflexion</a:t>
            </a:r>
            <a:r>
              <a:rPr lang="pt-BR" dirty="0"/>
              <a:t> </a:t>
            </a:r>
            <a:r>
              <a:rPr lang="pt-BR" dirty="0" err="1"/>
              <a:t>über</a:t>
            </a:r>
            <a:r>
              <a:rPr lang="pt-BR" dirty="0"/>
              <a:t> </a:t>
            </a:r>
            <a:r>
              <a:rPr lang="pt-BR" dirty="0" err="1"/>
              <a:t>Möglichkeiten</a:t>
            </a:r>
            <a:r>
              <a:rPr lang="pt-BR" dirty="0"/>
              <a:t> </a:t>
            </a:r>
            <a:r>
              <a:rPr lang="pt-BR" dirty="0" err="1"/>
              <a:t>des</a:t>
            </a:r>
            <a:r>
              <a:rPr lang="pt-BR" dirty="0"/>
              <a:t> </a:t>
            </a:r>
            <a:r>
              <a:rPr lang="pt-BR" dirty="0" err="1"/>
              <a:t>Erzählens</a:t>
            </a:r>
            <a:r>
              <a:rPr lang="pt-BR" dirty="0"/>
              <a:t> (S. 26-27)</a:t>
            </a:r>
          </a:p>
          <a:p>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BB5B95-C33A-49E3-8E80-C32746BE055F}"/>
              </a:ext>
            </a:extLst>
          </p:cNvPr>
          <p:cNvSpPr>
            <a:spLocks noGrp="1"/>
          </p:cNvSpPr>
          <p:nvPr>
            <p:ph type="title"/>
          </p:nvPr>
        </p:nvSpPr>
        <p:spPr/>
        <p:txBody>
          <a:bodyPr>
            <a:normAutofit/>
          </a:bodyPr>
          <a:lstStyle/>
          <a:p>
            <a:r>
              <a:rPr lang="pt-BR" dirty="0">
                <a:effectLst/>
              </a:rPr>
              <a:t>3 </a:t>
            </a:r>
            <a:r>
              <a:rPr lang="pt-BR" dirty="0" err="1">
                <a:effectLst/>
              </a:rPr>
              <a:t>Briefe</a:t>
            </a:r>
            <a:endParaRPr lang="pt-BR" dirty="0">
              <a:effectLst/>
            </a:endParaRPr>
          </a:p>
        </p:txBody>
      </p:sp>
      <p:sp>
        <p:nvSpPr>
          <p:cNvPr id="3" name="Espaço Reservado para Conteúdo 2">
            <a:extLst>
              <a:ext uri="{FF2B5EF4-FFF2-40B4-BE49-F238E27FC236}">
                <a16:creationId xmlns:a16="http://schemas.microsoft.com/office/drawing/2014/main" id="{79613526-5B34-4504-B8DB-59E5E4BC6012}"/>
              </a:ext>
            </a:extLst>
          </p:cNvPr>
          <p:cNvSpPr>
            <a:spLocks noGrp="1"/>
          </p:cNvSpPr>
          <p:nvPr>
            <p:ph idx="1"/>
          </p:nvPr>
        </p:nvSpPr>
        <p:spPr/>
        <p:txBody>
          <a:bodyPr/>
          <a:lstStyle/>
          <a:p>
            <a:r>
              <a:rPr lang="pt-BR" dirty="0" err="1">
                <a:effectLst/>
              </a:rPr>
              <a:t>Nathanael</a:t>
            </a:r>
            <a:r>
              <a:rPr lang="pt-BR" dirty="0">
                <a:effectLst/>
              </a:rPr>
              <a:t> </a:t>
            </a:r>
            <a:r>
              <a:rPr lang="pt-BR" dirty="0" err="1">
                <a:effectLst/>
              </a:rPr>
              <a:t>an</a:t>
            </a:r>
            <a:r>
              <a:rPr lang="pt-BR" dirty="0">
                <a:effectLst/>
              </a:rPr>
              <a:t> Lothar  (</a:t>
            </a:r>
            <a:r>
              <a:rPr lang="pt-BR" dirty="0" err="1">
                <a:effectLst/>
              </a:rPr>
              <a:t>Begegnung</a:t>
            </a:r>
            <a:r>
              <a:rPr lang="pt-BR" dirty="0">
                <a:effectLst/>
              </a:rPr>
              <a:t> </a:t>
            </a:r>
            <a:r>
              <a:rPr lang="pt-BR" dirty="0" err="1">
                <a:effectLst/>
              </a:rPr>
              <a:t>mit</a:t>
            </a:r>
            <a:r>
              <a:rPr lang="pt-BR" dirty="0">
                <a:effectLst/>
              </a:rPr>
              <a:t> </a:t>
            </a:r>
            <a:r>
              <a:rPr lang="pt-BR" dirty="0" err="1">
                <a:effectLst/>
              </a:rPr>
              <a:t>Wetterglashändler</a:t>
            </a:r>
            <a:r>
              <a:rPr lang="pt-BR" dirty="0">
                <a:effectLst/>
              </a:rPr>
              <a:t> [Coppola]; </a:t>
            </a:r>
            <a:r>
              <a:rPr lang="pt-BR" dirty="0" err="1">
                <a:effectLst/>
              </a:rPr>
              <a:t>Kindheitserinnerung</a:t>
            </a:r>
            <a:r>
              <a:rPr lang="pt-BR" dirty="0">
                <a:effectLst/>
              </a:rPr>
              <a:t> (</a:t>
            </a:r>
            <a:r>
              <a:rPr lang="pt-BR" dirty="0" err="1">
                <a:effectLst/>
              </a:rPr>
              <a:t>Sandmann</a:t>
            </a:r>
            <a:r>
              <a:rPr lang="pt-BR" dirty="0">
                <a:effectLst/>
              </a:rPr>
              <a:t> + </a:t>
            </a:r>
            <a:r>
              <a:rPr lang="pt-BR" dirty="0" err="1">
                <a:effectLst/>
              </a:rPr>
              <a:t>Coppelius</a:t>
            </a:r>
            <a:r>
              <a:rPr lang="pt-BR" dirty="0">
                <a:effectLst/>
              </a:rPr>
              <a:t>) </a:t>
            </a:r>
          </a:p>
          <a:p>
            <a:endParaRPr lang="pt-BR" dirty="0">
              <a:effectLst/>
            </a:endParaRPr>
          </a:p>
          <a:p>
            <a:r>
              <a:rPr lang="pt-BR" dirty="0">
                <a:effectLst/>
              </a:rPr>
              <a:t>Clara </a:t>
            </a:r>
            <a:r>
              <a:rPr lang="pt-BR" dirty="0" err="1">
                <a:effectLst/>
              </a:rPr>
              <a:t>an</a:t>
            </a:r>
            <a:r>
              <a:rPr lang="pt-BR" dirty="0">
                <a:effectLst/>
              </a:rPr>
              <a:t> </a:t>
            </a:r>
            <a:r>
              <a:rPr lang="pt-BR" dirty="0" err="1">
                <a:effectLst/>
              </a:rPr>
              <a:t>Nathanael</a:t>
            </a:r>
            <a:r>
              <a:rPr lang="pt-BR" dirty="0">
                <a:effectLst/>
              </a:rPr>
              <a:t> (</a:t>
            </a:r>
            <a:r>
              <a:rPr lang="pt-BR" dirty="0" err="1">
                <a:effectLst/>
              </a:rPr>
              <a:t>Erklärungen</a:t>
            </a:r>
            <a:r>
              <a:rPr lang="pt-BR" dirty="0">
                <a:effectLst/>
              </a:rPr>
              <a:t> von </a:t>
            </a:r>
            <a:r>
              <a:rPr lang="pt-BR" dirty="0" err="1">
                <a:effectLst/>
              </a:rPr>
              <a:t>Nathanaels</a:t>
            </a:r>
            <a:r>
              <a:rPr lang="pt-BR" dirty="0">
                <a:effectLst/>
              </a:rPr>
              <a:t> </a:t>
            </a:r>
            <a:r>
              <a:rPr lang="pt-BR" dirty="0" err="1">
                <a:effectLst/>
              </a:rPr>
              <a:t>Kindheitserfahrungen</a:t>
            </a:r>
            <a:r>
              <a:rPr lang="pt-BR" dirty="0">
                <a:effectLst/>
              </a:rPr>
              <a:t>; </a:t>
            </a:r>
            <a:r>
              <a:rPr lang="pt-BR" dirty="0" err="1">
                <a:effectLst/>
              </a:rPr>
              <a:t>Unterschied</a:t>
            </a:r>
            <a:r>
              <a:rPr lang="pt-BR" dirty="0">
                <a:effectLst/>
              </a:rPr>
              <a:t> </a:t>
            </a:r>
            <a:r>
              <a:rPr lang="pt-BR" dirty="0" err="1">
                <a:effectLst/>
              </a:rPr>
              <a:t>zwischen</a:t>
            </a:r>
            <a:r>
              <a:rPr lang="pt-BR" dirty="0">
                <a:effectLst/>
              </a:rPr>
              <a:t> </a:t>
            </a:r>
            <a:r>
              <a:rPr lang="pt-BR" dirty="0" err="1">
                <a:effectLst/>
              </a:rPr>
              <a:t>Außenwelt</a:t>
            </a:r>
            <a:r>
              <a:rPr lang="pt-BR" dirty="0">
                <a:effectLst/>
              </a:rPr>
              <a:t> </a:t>
            </a:r>
            <a:r>
              <a:rPr lang="pt-BR" dirty="0" err="1">
                <a:effectLst/>
              </a:rPr>
              <a:t>und</a:t>
            </a:r>
            <a:r>
              <a:rPr lang="pt-BR" dirty="0">
                <a:effectLst/>
              </a:rPr>
              <a:t> </a:t>
            </a:r>
            <a:r>
              <a:rPr lang="pt-BR" dirty="0" err="1">
                <a:effectLst/>
              </a:rPr>
              <a:t>Innern</a:t>
            </a:r>
            <a:r>
              <a:rPr lang="pt-BR" dirty="0">
                <a:effectLst/>
              </a:rPr>
              <a:t>)</a:t>
            </a:r>
          </a:p>
          <a:p>
            <a:endParaRPr lang="pt-BR" dirty="0">
              <a:effectLst/>
            </a:endParaRPr>
          </a:p>
          <a:p>
            <a:r>
              <a:rPr lang="pt-BR" dirty="0" err="1">
                <a:effectLst/>
              </a:rPr>
              <a:t>Nathanael</a:t>
            </a:r>
            <a:r>
              <a:rPr lang="pt-BR" dirty="0">
                <a:effectLst/>
              </a:rPr>
              <a:t> </a:t>
            </a:r>
            <a:r>
              <a:rPr lang="pt-BR" dirty="0" err="1">
                <a:effectLst/>
              </a:rPr>
              <a:t>an</a:t>
            </a:r>
            <a:r>
              <a:rPr lang="pt-BR" dirty="0">
                <a:effectLst/>
              </a:rPr>
              <a:t> Lothar (</a:t>
            </a:r>
            <a:r>
              <a:rPr lang="pt-BR" dirty="0" err="1">
                <a:effectLst/>
              </a:rPr>
              <a:t>Ärger</a:t>
            </a:r>
            <a:r>
              <a:rPr lang="pt-BR" dirty="0">
                <a:effectLst/>
              </a:rPr>
              <a:t>; </a:t>
            </a:r>
            <a:r>
              <a:rPr lang="pt-BR" dirty="0" err="1">
                <a:effectLst/>
              </a:rPr>
              <a:t>erste</a:t>
            </a:r>
            <a:r>
              <a:rPr lang="pt-BR" dirty="0">
                <a:effectLst/>
              </a:rPr>
              <a:t> </a:t>
            </a:r>
            <a:r>
              <a:rPr lang="pt-BR" dirty="0" err="1">
                <a:effectLst/>
              </a:rPr>
              <a:t>Erwähnung</a:t>
            </a:r>
            <a:r>
              <a:rPr lang="pt-BR" dirty="0">
                <a:effectLst/>
              </a:rPr>
              <a:t> von </a:t>
            </a:r>
            <a:r>
              <a:rPr lang="pt-BR" dirty="0" err="1">
                <a:effectLst/>
              </a:rPr>
              <a:t>Olimpia</a:t>
            </a:r>
            <a:r>
              <a:rPr lang="pt-BR" dirty="0">
                <a:effectLst/>
              </a:rPr>
              <a:t>)</a:t>
            </a:r>
            <a:endParaRPr lang="pt-BR" dirty="0"/>
          </a:p>
        </p:txBody>
      </p:sp>
    </p:spTree>
    <p:extLst>
      <p:ext uri="{BB962C8B-B14F-4D97-AF65-F5344CB8AC3E}">
        <p14:creationId xmlns:p14="http://schemas.microsoft.com/office/powerpoint/2010/main" val="1767811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E6170C-37D8-443E-8192-18160BAD08EA}"/>
              </a:ext>
            </a:extLst>
          </p:cNvPr>
          <p:cNvSpPr>
            <a:spLocks noGrp="1"/>
          </p:cNvSpPr>
          <p:nvPr>
            <p:ph type="title"/>
          </p:nvPr>
        </p:nvSpPr>
        <p:spPr/>
        <p:txBody>
          <a:bodyPr/>
          <a:lstStyle/>
          <a:p>
            <a:r>
              <a:rPr lang="pt-BR" dirty="0" err="1"/>
              <a:t>Nach</a:t>
            </a:r>
            <a:r>
              <a:rPr lang="pt-BR" dirty="0"/>
              <a:t> </a:t>
            </a:r>
            <a:r>
              <a:rPr lang="pt-BR" dirty="0" err="1"/>
              <a:t>den</a:t>
            </a:r>
            <a:r>
              <a:rPr lang="pt-BR" dirty="0"/>
              <a:t> </a:t>
            </a:r>
            <a:r>
              <a:rPr lang="pt-BR" dirty="0" err="1"/>
              <a:t>drei</a:t>
            </a:r>
            <a:r>
              <a:rPr lang="pt-BR" dirty="0"/>
              <a:t> </a:t>
            </a:r>
            <a:r>
              <a:rPr lang="pt-BR" dirty="0" err="1"/>
              <a:t>Briefen</a:t>
            </a:r>
            <a:r>
              <a:rPr lang="pt-BR" dirty="0"/>
              <a:t>... </a:t>
            </a:r>
          </a:p>
        </p:txBody>
      </p:sp>
      <p:sp>
        <p:nvSpPr>
          <p:cNvPr id="3" name="Espaço Reservado para Texto 2">
            <a:extLst>
              <a:ext uri="{FF2B5EF4-FFF2-40B4-BE49-F238E27FC236}">
                <a16:creationId xmlns:a16="http://schemas.microsoft.com/office/drawing/2014/main" id="{BF2C32A6-8E74-4DDA-A2F6-97BFF20D64A8}"/>
              </a:ext>
            </a:extLst>
          </p:cNvPr>
          <p:cNvSpPr>
            <a:spLocks noGrp="1"/>
          </p:cNvSpPr>
          <p:nvPr>
            <p:ph type="body" idx="1"/>
          </p:nvPr>
        </p:nvSpPr>
        <p:spPr/>
        <p:txBody>
          <a:bodyPr/>
          <a:lstStyle/>
          <a:p>
            <a:endParaRPr lang="pt-BR"/>
          </a:p>
        </p:txBody>
      </p:sp>
    </p:spTree>
    <p:extLst>
      <p:ext uri="{BB962C8B-B14F-4D97-AF65-F5344CB8AC3E}">
        <p14:creationId xmlns:p14="http://schemas.microsoft.com/office/powerpoint/2010/main" val="10559434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dósia">
  <a:themeElements>
    <a:clrScheme name="Personalizada 2">
      <a:dk1>
        <a:srgbClr val="151515"/>
      </a:dk1>
      <a:lt1>
        <a:sysClr val="window" lastClr="FFFFFF"/>
      </a:lt1>
      <a:dk2>
        <a:srgbClr val="F2F2F2"/>
      </a:dk2>
      <a:lt2>
        <a:srgbClr val="002060"/>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Ardósia">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rdósia">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docProps/app.xml><?xml version="1.0" encoding="utf-8"?>
<Properties xmlns="http://schemas.openxmlformats.org/officeDocument/2006/extended-properties" xmlns:vt="http://schemas.openxmlformats.org/officeDocument/2006/docPropsVTypes">
  <Template>Ardósia</Template>
  <TotalTime>1278</TotalTime>
  <Words>2592</Words>
  <Application>Microsoft Office PowerPoint</Application>
  <PresentationFormat>Apresentação na tela (4:3)</PresentationFormat>
  <Paragraphs>194</Paragraphs>
  <Slides>38</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38</vt:i4>
      </vt:variant>
    </vt:vector>
  </HeadingPairs>
  <TitlesOfParts>
    <vt:vector size="43" baseType="lpstr">
      <vt:lpstr>Calisto MT</vt:lpstr>
      <vt:lpstr>Mistral</vt:lpstr>
      <vt:lpstr>Trebuchet MS</vt:lpstr>
      <vt:lpstr>Wingdings 2</vt:lpstr>
      <vt:lpstr>Ardósia</vt:lpstr>
      <vt:lpstr>  FLM 1001 - Literatura Alemã – Romantik 2018</vt:lpstr>
      <vt:lpstr> E. T. A. Hoffmann (1776-1822) </vt:lpstr>
      <vt:lpstr>Hoffmanns Werke </vt:lpstr>
      <vt:lpstr>Apresentação do PowerPoint</vt:lpstr>
      <vt:lpstr>Apresentação do PowerPoint</vt:lpstr>
      <vt:lpstr>Der Sandmann (1816)</vt:lpstr>
      <vt:lpstr>Apresentação do PowerPoint</vt:lpstr>
      <vt:lpstr>3 Briefe</vt:lpstr>
      <vt:lpstr>Nach den drei Briefen... </vt:lpstr>
      <vt:lpstr>Apresentação do PowerPoint</vt:lpstr>
      <vt:lpstr>Apresentação do PowerPoint</vt:lpstr>
      <vt:lpstr>Apresentação do PowerPoint</vt:lpstr>
      <vt:lpstr>Apresentação do PowerPoint</vt:lpstr>
      <vt:lpstr>Apresentação do PowerPoint</vt:lpstr>
      <vt:lpstr>Nathanael an Lothar </vt:lpstr>
      <vt:lpstr>Apresentação do PowerPoint</vt:lpstr>
      <vt:lpstr>Der Sandmann </vt:lpstr>
      <vt:lpstr>Apresentação do PowerPoint</vt:lpstr>
      <vt:lpstr>Apresentação do PowerPoint</vt:lpstr>
      <vt:lpstr>Apresentação do PowerPoint</vt:lpstr>
      <vt:lpstr>Apresentação do PowerPoint</vt:lpstr>
      <vt:lpstr>Apresentação do PowerPoint</vt:lpstr>
      <vt:lpstr>Clara an Nathanael </vt:lpstr>
      <vt:lpstr>Apresentação do PowerPoint</vt:lpstr>
      <vt:lpstr>Apresentação do PowerPoint</vt:lpstr>
      <vt:lpstr>Apresentação do PowerPoint</vt:lpstr>
      <vt:lpstr>Apresentação do PowerPoint</vt:lpstr>
      <vt:lpstr>3 Briefe</vt:lpstr>
      <vt:lpstr>Antagonisten</vt:lpstr>
      <vt:lpstr>Clara als rationale Stimme</vt:lpstr>
      <vt:lpstr>Olympia als romantisches Modell</vt:lpstr>
      <vt:lpstr>Augen als Leitmotiv</vt:lpstr>
      <vt:lpstr>Wahrnehmungsfehler (i)</vt:lpstr>
      <vt:lpstr>Wahrnehmungsfehler (ii)</vt:lpstr>
      <vt:lpstr>Wahrnehmungsfehler (iii)</vt:lpstr>
      <vt:lpstr>Zum Erzähler</vt:lpstr>
      <vt:lpstr>Zur Diskussion (i)</vt:lpstr>
      <vt:lpstr>Zur Diskussion (ii)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Gebrüder Grimm – Kinder und Hausmärchen</dc:title>
  <dc:creator>Juliana</dc:creator>
  <cp:lastModifiedBy>Juliana PPerez</cp:lastModifiedBy>
  <cp:revision>242</cp:revision>
  <dcterms:created xsi:type="dcterms:W3CDTF">2014-04-21T23:38:11Z</dcterms:created>
  <dcterms:modified xsi:type="dcterms:W3CDTF">2019-03-25T22:10:30Z</dcterms:modified>
</cp:coreProperties>
</file>