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3" r:id="rId2"/>
    <p:sldId id="259" r:id="rId3"/>
    <p:sldId id="256" r:id="rId4"/>
    <p:sldId id="257" r:id="rId5"/>
    <p:sldId id="258" r:id="rId6"/>
    <p:sldId id="284" r:id="rId7"/>
    <p:sldId id="260" r:id="rId8"/>
    <p:sldId id="28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37"/>
    <p:restoredTop sz="94674"/>
  </p:normalViewPr>
  <p:slideViewPr>
    <p:cSldViewPr snapToGrid="0" snapToObjects="1">
      <p:cViewPr varScale="1">
        <p:scale>
          <a:sx n="96" d="100"/>
          <a:sy n="96" d="100"/>
        </p:scale>
        <p:origin x="192" y="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books.google.com.br/books?id=dU13X_AM_N8C&amp;printsec=frontcover&amp;hl=pt-B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asseidireto.com/arquivo/66471139/a-neofilia-e-neofobia-no-consumo-de-alimento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6CEDB3-4320-C64D-95E1-A31D772D2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25054" y="791624"/>
            <a:ext cx="9512969" cy="1679203"/>
          </a:xfrm>
        </p:spPr>
        <p:txBody>
          <a:bodyPr anchor="ctr">
            <a:normAutofit fontScale="90000"/>
          </a:bodyPr>
          <a:lstStyle/>
          <a:p>
            <a:r>
              <a:rPr lang="pt-BR" dirty="0"/>
              <a:t>Alimentação e contexto social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65C88B7-14DB-9343-96FB-6A978A91A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2951749"/>
            <a:ext cx="9089440" cy="271111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3200" dirty="0"/>
              <a:t>TDA 6</a:t>
            </a:r>
          </a:p>
          <a:p>
            <a:pPr algn="ctr"/>
            <a:r>
              <a:rPr lang="pt-BR" sz="3200" dirty="0"/>
              <a:t>Alimentação, moral e ética</a:t>
            </a:r>
          </a:p>
          <a:p>
            <a:pPr algn="ctr"/>
            <a:endParaRPr lang="pt-BR" sz="5100" dirty="0"/>
          </a:p>
          <a:p>
            <a:pPr algn="r"/>
            <a:r>
              <a:rPr lang="pt-BR" sz="2000" dirty="0"/>
              <a:t>16/06/2020 – N</a:t>
            </a:r>
          </a:p>
          <a:p>
            <a:pPr algn="r"/>
            <a:r>
              <a:rPr lang="pt-BR" sz="2000" dirty="0"/>
              <a:t>19/06/2020 - M</a:t>
            </a:r>
          </a:p>
        </p:txBody>
      </p:sp>
    </p:spTree>
    <p:extLst>
      <p:ext uri="{BB962C8B-B14F-4D97-AF65-F5344CB8AC3E}">
        <p14:creationId xmlns:p14="http://schemas.microsoft.com/office/powerpoint/2010/main" val="3898297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60FF690-886C-314F-9C03-39461BC28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4904" y="808383"/>
            <a:ext cx="9039708" cy="5102839"/>
          </a:xfrm>
        </p:spPr>
        <p:txBody>
          <a:bodyPr/>
          <a:lstStyle/>
          <a:p>
            <a:r>
              <a:rPr lang="pt-BR" dirty="0"/>
              <a:t>A NATION’S DIET CAN BE MORE REVEALING THAN ITS ART OR LITERATURE (A dieta de uma nação pode ser mais reveladora do que sua arte ou literatura). Eric Schlosser, 2012 .</a:t>
            </a:r>
          </a:p>
          <a:p>
            <a:endParaRPr lang="pt-PT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BCE48E8-578B-8141-93F7-7667A8347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5" name="Imagem 1" descr="Capa">
            <a:hlinkClick r:id="rId2"/>
            <a:extLst>
              <a:ext uri="{FF2B5EF4-FFF2-40B4-BE49-F238E27FC236}">
                <a16:creationId xmlns:a16="http://schemas.microsoft.com/office/drawing/2014/main" id="{78AB629A-0F67-B547-8243-623AAA5AD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1" y="2844843"/>
            <a:ext cx="1974574" cy="2980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05B505C-BB3A-534E-8031-10E505CA7C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73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118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B3E3E8-8C7A-C64C-B3E0-877E6D358F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8887" y="1554480"/>
            <a:ext cx="8878956" cy="3474720"/>
          </a:xfrm>
        </p:spPr>
        <p:txBody>
          <a:bodyPr anchor="ctr">
            <a:normAutofit/>
          </a:bodyPr>
          <a:lstStyle/>
          <a:p>
            <a:r>
              <a:rPr lang="pt-BR" sz="3200" dirty="0"/>
              <a:t>Simpósio interdisciplinar sobre Alimentação e Cultura, realizado no início do ano de 2015, na Universidade de Lancaster, Inglaterra, sob o tema “</a:t>
            </a:r>
            <a:r>
              <a:rPr lang="pt-BR" sz="3200" dirty="0" err="1"/>
              <a:t>Eating</a:t>
            </a:r>
            <a:r>
              <a:rPr lang="pt-BR" sz="3200" dirty="0"/>
              <a:t> </a:t>
            </a:r>
            <a:r>
              <a:rPr lang="pt-BR" sz="3200" dirty="0" err="1"/>
              <a:t>Otherwise</a:t>
            </a:r>
            <a:r>
              <a:rPr lang="pt-BR" sz="3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3263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ACFB99-BF6E-9D43-945A-ACEEF3DC1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060" y="0"/>
            <a:ext cx="10568940" cy="6858000"/>
          </a:xfrm>
        </p:spPr>
        <p:txBody>
          <a:bodyPr>
            <a:noAutofit/>
          </a:bodyPr>
          <a:lstStyle/>
          <a:p>
            <a:r>
              <a:rPr lang="pt-BR" sz="2800" dirty="0"/>
              <a:t>Amplitude das relações possíveis :</a:t>
            </a:r>
          </a:p>
          <a:p>
            <a:r>
              <a:rPr lang="pt-BR" sz="2800" dirty="0"/>
              <a:t>alimentação, literatura, cinema, TV e artes; alimentação e </a:t>
            </a:r>
            <a:r>
              <a:rPr lang="pt-BR" sz="2800" dirty="0" err="1"/>
              <a:t>biopolítica</a:t>
            </a:r>
            <a:r>
              <a:rPr lang="pt-BR" sz="2800" dirty="0"/>
              <a:t>; alimentação e tecnologia; alimentação e corpo; alimentação na filosofia; comida, lugares e memórias; alimentação e religião e movimentos alimentares canalizando para a produção de estudos de alimentos e animais; alimentos e sexo (comidas afrodisíacas, comida na pornografia, </a:t>
            </a:r>
            <a:r>
              <a:rPr lang="pt-BR" sz="2800" dirty="0" err="1"/>
              <a:t>porn</a:t>
            </a:r>
            <a:r>
              <a:rPr lang="pt-BR" sz="2800" dirty="0"/>
              <a:t> </a:t>
            </a:r>
            <a:r>
              <a:rPr lang="pt-BR" sz="2800" dirty="0" err="1"/>
              <a:t>foods</a:t>
            </a:r>
            <a:r>
              <a:rPr lang="pt-BR" sz="2800" dirty="0"/>
              <a:t>); comidas profanas e sagradas; comidas sinistras, subversivas e góticas (</a:t>
            </a:r>
            <a:r>
              <a:rPr lang="pt-BR" sz="2800" dirty="0" err="1"/>
              <a:t>entomofagia</a:t>
            </a:r>
            <a:r>
              <a:rPr lang="pt-BR" sz="2800" dirty="0"/>
              <a:t>, </a:t>
            </a:r>
            <a:r>
              <a:rPr lang="pt-BR" sz="2800" dirty="0" err="1"/>
              <a:t>placentofagia</a:t>
            </a:r>
            <a:r>
              <a:rPr lang="pt-BR" sz="2800" dirty="0"/>
              <a:t>, </a:t>
            </a:r>
            <a:r>
              <a:rPr lang="pt-BR" sz="2800" dirty="0" err="1"/>
              <a:t>coprofagia</a:t>
            </a:r>
            <a:r>
              <a:rPr lang="pt-BR" sz="2800" dirty="0"/>
              <a:t> e necrofagia); canibalismo; alimentação do passado, presente e futuro; alimentação pós-humana; alimentação, gênero e Teoria </a:t>
            </a:r>
            <a:r>
              <a:rPr lang="pt-BR" sz="2800" dirty="0" err="1"/>
              <a:t>Queer</a:t>
            </a:r>
            <a:r>
              <a:rPr lang="pt-BR" sz="2800" dirty="0"/>
              <a:t>; desordens alimentares e alimentação saudável; alimentação, prazer e culpa.</a:t>
            </a:r>
          </a:p>
        </p:txBody>
      </p:sp>
    </p:spTree>
    <p:extLst>
      <p:ext uri="{BB962C8B-B14F-4D97-AF65-F5344CB8AC3E}">
        <p14:creationId xmlns:p14="http://schemas.microsoft.com/office/powerpoint/2010/main" val="1765248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47791E-686B-1C44-ADF0-B86226FAD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6716" y="0"/>
            <a:ext cx="10026315" cy="6858000"/>
          </a:xfrm>
        </p:spPr>
        <p:txBody>
          <a:bodyPr anchor="ctr">
            <a:noAutofit/>
          </a:bodyPr>
          <a:lstStyle/>
          <a:p>
            <a:r>
              <a:rPr lang="pt-BR" sz="2400" dirty="0"/>
              <a:t>A </a:t>
            </a:r>
            <a:r>
              <a:rPr lang="pt-BR" sz="2400" dirty="0" err="1"/>
              <a:t>neofilia</a:t>
            </a:r>
            <a:r>
              <a:rPr lang="pt-BR" sz="2400" dirty="0"/>
              <a:t> alimentar é caracterizada pela tendência para a exploração, a necessidade de mudança, de novidade e de variedade. </a:t>
            </a:r>
          </a:p>
          <a:p>
            <a:r>
              <a:rPr lang="pt-BR" sz="2400" dirty="0"/>
              <a:t>Por sua vez a neofobia alimentar está relacionada com a prudência, o receio do desconhecido e a resistência à inovação. </a:t>
            </a:r>
          </a:p>
          <a:p>
            <a:pPr marL="0" indent="0">
              <a:buNone/>
            </a:pPr>
            <a:r>
              <a:rPr lang="pt-BR" sz="2400" dirty="0"/>
              <a:t>	</a:t>
            </a:r>
            <a:r>
              <a:rPr lang="pt-BR" sz="2400" dirty="0" err="1"/>
              <a:t>Luis</a:t>
            </a:r>
            <a:r>
              <a:rPr lang="pt-BR" sz="2400" dirty="0"/>
              <a:t>, LFS, 2010 	(</a:t>
            </a:r>
            <a:r>
              <a:rPr lang="pt-BR" sz="2400" dirty="0">
                <a:hlinkClick r:id="rId2"/>
              </a:rPr>
              <a:t>https://www.passeidireto.com/arquivo/66471139/a-neofilia-e-	neofobia-no-consumo-de-alimentos</a:t>
            </a:r>
            <a:r>
              <a:rPr lang="pt-BR" sz="2400" dirty="0"/>
              <a:t>)</a:t>
            </a:r>
          </a:p>
          <a:p>
            <a:pPr marL="0" indent="0">
              <a:buNone/>
            </a:pPr>
            <a:endParaRPr lang="pt-BR" sz="2400" dirty="0"/>
          </a:p>
          <a:p>
            <a:r>
              <a:rPr lang="pt-BR" sz="2400" dirty="0"/>
              <a:t>Questões morais e éticas em relação a essas duas tendências: </a:t>
            </a:r>
          </a:p>
          <a:p>
            <a:r>
              <a:rPr lang="pt-BR" sz="2400" dirty="0"/>
              <a:t>Testar e inovar sempre;</a:t>
            </a:r>
          </a:p>
          <a:p>
            <a:r>
              <a:rPr lang="pt-BR" sz="2400" dirty="0"/>
              <a:t>Recusa ao novo sempre</a:t>
            </a:r>
          </a:p>
        </p:txBody>
      </p:sp>
    </p:spTree>
    <p:extLst>
      <p:ext uri="{BB962C8B-B14F-4D97-AF65-F5344CB8AC3E}">
        <p14:creationId xmlns:p14="http://schemas.microsoft.com/office/powerpoint/2010/main" val="3005012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68D8EB-702F-CA43-9C91-FC80917A3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7182" y="967409"/>
            <a:ext cx="8867429" cy="4943813"/>
          </a:xfrm>
        </p:spPr>
        <p:txBody>
          <a:bodyPr anchor="ctr">
            <a:normAutofit/>
          </a:bodyPr>
          <a:lstStyle/>
          <a:p>
            <a:r>
              <a:rPr lang="pt-BR" sz="2400" dirty="0" err="1"/>
              <a:t>Ëtica</a:t>
            </a:r>
            <a:r>
              <a:rPr lang="pt-BR" sz="2400" dirty="0"/>
              <a:t> – parte da filosofia que tem por objetivo elaborar uma reflexão sobre os problemas fundamentais da existência quanto à finalidade e sentido da vida humana, os fundamentos da obrigação e do dever, a natureza do bem e do mal, os sistemas de justiça e equanimidade etc...</a:t>
            </a:r>
          </a:p>
          <a:p>
            <a:r>
              <a:rPr lang="pt-BR" sz="2400"/>
              <a:t>Moral- </a:t>
            </a:r>
            <a:r>
              <a:rPr lang="pt-BR" sz="2400" dirty="0"/>
              <a:t>teoria dos valores que regem a ação ou a conduta humana; tem caráter normativo e prescritivo (faça isso, não faça aquilo, faça assim e não assado etc.)</a:t>
            </a:r>
          </a:p>
          <a:p>
            <a:r>
              <a:rPr lang="pt-BR" sz="2400" dirty="0"/>
              <a:t>O que está implicado no conceito de moral é a culpa</a:t>
            </a:r>
          </a:p>
        </p:txBody>
      </p:sp>
    </p:spTree>
    <p:extLst>
      <p:ext uri="{BB962C8B-B14F-4D97-AF65-F5344CB8AC3E}">
        <p14:creationId xmlns:p14="http://schemas.microsoft.com/office/powerpoint/2010/main" val="2412251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A05A7F8-0685-FE4E-8A4B-873E90D6D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9774" y="88900"/>
            <a:ext cx="9960752" cy="6769100"/>
          </a:xfrm>
        </p:spPr>
        <p:txBody>
          <a:bodyPr anchor="ctr"/>
          <a:lstStyle/>
          <a:p>
            <a:r>
              <a:rPr lang="pt-BR" dirty="0" err="1"/>
              <a:t>What</a:t>
            </a:r>
            <a:r>
              <a:rPr lang="pt-BR" dirty="0"/>
              <a:t> </a:t>
            </a:r>
            <a:r>
              <a:rPr lang="pt-BR" dirty="0" err="1"/>
              <a:t>we</a:t>
            </a:r>
            <a:r>
              <a:rPr lang="pt-BR" dirty="0"/>
              <a:t> must </a:t>
            </a:r>
            <a:r>
              <a:rPr lang="pt-BR" dirty="0" err="1"/>
              <a:t>now</a:t>
            </a:r>
            <a:r>
              <a:rPr lang="pt-BR" dirty="0"/>
              <a:t> face </a:t>
            </a:r>
            <a:r>
              <a:rPr lang="pt-BR" dirty="0" err="1"/>
              <a:t>up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dirty="0" err="1"/>
              <a:t>human</a:t>
            </a:r>
            <a:r>
              <a:rPr lang="pt-BR" dirty="0"/>
              <a:t> </a:t>
            </a:r>
            <a:r>
              <a:rPr lang="pt-BR" dirty="0" err="1"/>
              <a:t>ethics</a:t>
            </a:r>
            <a:r>
              <a:rPr lang="pt-BR" dirty="0"/>
              <a:t> </a:t>
            </a:r>
            <a:r>
              <a:rPr lang="pt-BR" dirty="0" err="1"/>
              <a:t>cannot</a:t>
            </a:r>
            <a:r>
              <a:rPr lang="pt-BR" dirty="0"/>
              <a:t> </a:t>
            </a:r>
            <a:r>
              <a:rPr lang="pt-BR" dirty="0" err="1"/>
              <a:t>be</a:t>
            </a:r>
            <a:r>
              <a:rPr lang="pt-BR" dirty="0"/>
              <a:t> </a:t>
            </a:r>
            <a:r>
              <a:rPr lang="pt-BR" dirty="0" err="1"/>
              <a:t>separated</a:t>
            </a:r>
            <a:r>
              <a:rPr lang="pt-BR" dirty="0"/>
              <a:t> </a:t>
            </a:r>
            <a:r>
              <a:rPr lang="pt-BR" dirty="0" err="1"/>
              <a:t>from</a:t>
            </a:r>
            <a:r>
              <a:rPr lang="pt-BR" dirty="0"/>
              <a:t> a </a:t>
            </a:r>
            <a:r>
              <a:rPr lang="pt-BR" dirty="0" err="1"/>
              <a:t>realistic</a:t>
            </a:r>
            <a:r>
              <a:rPr lang="pt-BR" dirty="0"/>
              <a:t> </a:t>
            </a:r>
            <a:r>
              <a:rPr lang="pt-BR" dirty="0" err="1"/>
              <a:t>understanding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ecology</a:t>
            </a:r>
            <a:r>
              <a:rPr lang="pt-BR" dirty="0"/>
              <a:t> in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broadest</a:t>
            </a:r>
            <a:r>
              <a:rPr lang="pt-BR" dirty="0"/>
              <a:t> </a:t>
            </a:r>
            <a:r>
              <a:rPr lang="pt-BR" dirty="0" err="1"/>
              <a:t>sense</a:t>
            </a:r>
            <a:r>
              <a:rPr lang="pt-BR" dirty="0"/>
              <a:t>. </a:t>
            </a:r>
            <a:r>
              <a:rPr lang="pt-BR" dirty="0" err="1"/>
              <a:t>Ethical</a:t>
            </a:r>
            <a:r>
              <a:rPr lang="pt-BR" dirty="0"/>
              <a:t> </a:t>
            </a:r>
            <a:r>
              <a:rPr lang="pt-BR" dirty="0" err="1"/>
              <a:t>values</a:t>
            </a:r>
            <a:r>
              <a:rPr lang="pt-BR" dirty="0"/>
              <a:t> </a:t>
            </a:r>
            <a:r>
              <a:rPr lang="pt-BR" dirty="0" err="1"/>
              <a:t>cannot</a:t>
            </a:r>
            <a:r>
              <a:rPr lang="pt-BR" dirty="0"/>
              <a:t> </a:t>
            </a:r>
            <a:r>
              <a:rPr lang="pt-BR" dirty="0" err="1"/>
              <a:t>be</a:t>
            </a:r>
            <a:r>
              <a:rPr lang="pt-BR" dirty="0"/>
              <a:t> </a:t>
            </a:r>
            <a:r>
              <a:rPr lang="pt-BR" dirty="0" err="1"/>
              <a:t>separated</a:t>
            </a:r>
            <a:r>
              <a:rPr lang="pt-BR" dirty="0"/>
              <a:t> </a:t>
            </a:r>
            <a:r>
              <a:rPr lang="pt-BR" dirty="0" err="1"/>
              <a:t>from</a:t>
            </a:r>
            <a:r>
              <a:rPr lang="pt-BR" dirty="0"/>
              <a:t> </a:t>
            </a:r>
            <a:r>
              <a:rPr lang="pt-BR" dirty="0" err="1"/>
              <a:t>biological</a:t>
            </a:r>
            <a:r>
              <a:rPr lang="pt-BR" dirty="0"/>
              <a:t> </a:t>
            </a:r>
            <a:r>
              <a:rPr lang="pt-BR" dirty="0" err="1"/>
              <a:t>facts</a:t>
            </a:r>
            <a:r>
              <a:rPr lang="pt-BR" dirty="0"/>
              <a:t>. </a:t>
            </a:r>
            <a:r>
              <a:rPr lang="pt-BR" dirty="0" err="1"/>
              <a:t>We</a:t>
            </a:r>
            <a:r>
              <a:rPr lang="pt-BR" dirty="0"/>
              <a:t> are in </a:t>
            </a:r>
            <a:r>
              <a:rPr lang="pt-BR" dirty="0" err="1"/>
              <a:t>great</a:t>
            </a:r>
            <a:r>
              <a:rPr lang="pt-BR" dirty="0"/>
              <a:t> </a:t>
            </a:r>
            <a:r>
              <a:rPr lang="pt-BR" dirty="0" err="1"/>
              <a:t>need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a </a:t>
            </a:r>
            <a:r>
              <a:rPr lang="pt-BR" dirty="0" err="1"/>
              <a:t>land</a:t>
            </a:r>
            <a:r>
              <a:rPr lang="pt-BR" dirty="0"/>
              <a:t> </a:t>
            </a:r>
            <a:r>
              <a:rPr lang="pt-BR" dirty="0" err="1"/>
              <a:t>ethic</a:t>
            </a:r>
            <a:r>
              <a:rPr lang="pt-BR" dirty="0"/>
              <a:t>, a </a:t>
            </a:r>
            <a:r>
              <a:rPr lang="pt-BR" dirty="0" err="1"/>
              <a:t>wildlife</a:t>
            </a:r>
            <a:r>
              <a:rPr lang="pt-BR" dirty="0"/>
              <a:t> </a:t>
            </a:r>
            <a:r>
              <a:rPr lang="pt-BR" dirty="0" err="1"/>
              <a:t>ethic</a:t>
            </a:r>
            <a:r>
              <a:rPr lang="pt-BR" dirty="0"/>
              <a:t>, a </a:t>
            </a:r>
            <a:r>
              <a:rPr lang="pt-BR" dirty="0" err="1"/>
              <a:t>population</a:t>
            </a:r>
            <a:r>
              <a:rPr lang="pt-BR" dirty="0"/>
              <a:t> </a:t>
            </a:r>
            <a:r>
              <a:rPr lang="pt-BR" dirty="0" err="1"/>
              <a:t>ethic</a:t>
            </a:r>
            <a:r>
              <a:rPr lang="pt-BR" dirty="0"/>
              <a:t>, a </a:t>
            </a:r>
            <a:r>
              <a:rPr lang="pt-BR" dirty="0" err="1"/>
              <a:t>consumption</a:t>
            </a:r>
            <a:r>
              <a:rPr lang="pt-BR" dirty="0"/>
              <a:t> </a:t>
            </a:r>
            <a:r>
              <a:rPr lang="pt-BR" dirty="0" err="1"/>
              <a:t>ethic</a:t>
            </a:r>
            <a:r>
              <a:rPr lang="pt-BR" dirty="0"/>
              <a:t>, na </a:t>
            </a:r>
            <a:r>
              <a:rPr lang="pt-BR" dirty="0" err="1"/>
              <a:t>urban</a:t>
            </a:r>
            <a:r>
              <a:rPr lang="pt-BR" dirty="0"/>
              <a:t> </a:t>
            </a:r>
            <a:r>
              <a:rPr lang="pt-BR" dirty="0" err="1"/>
              <a:t>ethic</a:t>
            </a:r>
            <a:r>
              <a:rPr lang="pt-BR" dirty="0"/>
              <a:t>, na </a:t>
            </a:r>
            <a:r>
              <a:rPr lang="pt-BR" dirty="0" err="1"/>
              <a:t>international</a:t>
            </a:r>
            <a:r>
              <a:rPr lang="pt-BR" dirty="0"/>
              <a:t> </a:t>
            </a:r>
            <a:r>
              <a:rPr lang="pt-BR" dirty="0" err="1"/>
              <a:t>ethic</a:t>
            </a:r>
            <a:r>
              <a:rPr lang="pt-BR" dirty="0"/>
              <a:t>, a </a:t>
            </a:r>
            <a:r>
              <a:rPr lang="pt-BR" dirty="0" err="1"/>
              <a:t>geriatric</a:t>
            </a:r>
            <a:r>
              <a:rPr lang="pt-BR" dirty="0"/>
              <a:t> </a:t>
            </a:r>
            <a:r>
              <a:rPr lang="pt-BR" dirty="0" err="1"/>
              <a:t>ethic</a:t>
            </a:r>
            <a:r>
              <a:rPr lang="pt-BR" dirty="0"/>
              <a:t>,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so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. </a:t>
            </a:r>
            <a:r>
              <a:rPr lang="pt-BR" dirty="0" err="1"/>
              <a:t>All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these</a:t>
            </a:r>
            <a:r>
              <a:rPr lang="pt-BR" dirty="0"/>
              <a:t> </a:t>
            </a:r>
            <a:r>
              <a:rPr lang="pt-BR" dirty="0" err="1"/>
              <a:t>problems</a:t>
            </a:r>
            <a:r>
              <a:rPr lang="pt-BR" dirty="0"/>
              <a:t> </a:t>
            </a:r>
            <a:r>
              <a:rPr lang="pt-BR" dirty="0" err="1"/>
              <a:t>call</a:t>
            </a:r>
            <a:r>
              <a:rPr lang="pt-BR" dirty="0"/>
              <a:t> for </a:t>
            </a:r>
            <a:r>
              <a:rPr lang="pt-BR" dirty="0" err="1"/>
              <a:t>actions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are </a:t>
            </a:r>
            <a:r>
              <a:rPr lang="pt-BR" dirty="0" err="1"/>
              <a:t>based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values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biological</a:t>
            </a:r>
            <a:r>
              <a:rPr lang="pt-BR" dirty="0"/>
              <a:t> </a:t>
            </a:r>
            <a:r>
              <a:rPr lang="pt-BR" dirty="0" err="1"/>
              <a:t>facts</a:t>
            </a:r>
            <a:r>
              <a:rPr lang="pt-BR" dirty="0"/>
              <a:t>. </a:t>
            </a:r>
            <a:r>
              <a:rPr lang="pt-BR" dirty="0" err="1"/>
              <a:t>All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them</a:t>
            </a:r>
            <a:r>
              <a:rPr lang="pt-BR" dirty="0"/>
              <a:t> envolve </a:t>
            </a:r>
            <a:r>
              <a:rPr lang="pt-BR" dirty="0" err="1"/>
              <a:t>bioethics</a:t>
            </a:r>
            <a:r>
              <a:rPr lang="pt-BR" dirty="0"/>
              <a:t>,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survival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total </a:t>
            </a:r>
            <a:r>
              <a:rPr lang="pt-BR" dirty="0" err="1"/>
              <a:t>ecosystem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test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value</a:t>
            </a:r>
            <a:r>
              <a:rPr lang="pt-BR" dirty="0"/>
              <a:t> system. In </a:t>
            </a:r>
            <a:r>
              <a:rPr lang="pt-BR" dirty="0" err="1"/>
              <a:t>this</a:t>
            </a:r>
            <a:r>
              <a:rPr lang="pt-BR" dirty="0"/>
              <a:t> perspective,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phrase</a:t>
            </a:r>
            <a:r>
              <a:rPr lang="pt-BR" dirty="0"/>
              <a:t> "</a:t>
            </a:r>
            <a:r>
              <a:rPr lang="pt-BR" dirty="0" err="1"/>
              <a:t>survival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fittest</a:t>
            </a:r>
            <a:r>
              <a:rPr lang="pt-BR" dirty="0"/>
              <a:t>”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simplistic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parochial</a:t>
            </a:r>
            <a:r>
              <a:rPr lang="pt-BR" dirty="0"/>
              <a:t>.</a:t>
            </a:r>
          </a:p>
          <a:p>
            <a:endParaRPr lang="pt-BR" dirty="0"/>
          </a:p>
          <a:p>
            <a:r>
              <a:rPr lang="pt-PT" dirty="0"/>
              <a:t>O que devemos é perceber que a ética humana não pode ser separada de uma compreensão realista da ecologia no sentido mais amplo. Os valores éticos não podem ser separados dos fatos biológicos. </a:t>
            </a:r>
            <a:r>
              <a:rPr lang="pt-PT" sz="2000" i="1" dirty="0"/>
              <a:t>Precisamos muito de uma ética da terra, uma ética da vida selvagem, uma ética da população, da ética do consumo, da ética urbana, da ética internacional, da geriatria e assim por diante</a:t>
            </a:r>
            <a:r>
              <a:rPr lang="pt-PT" dirty="0"/>
              <a:t>. Todos esses problemas exigem ações baseadas em valores e fatos biológicos. Todos eles envolvem bioética, e a sobrevivência do ecossistema total é o teste do sistema de valores. Nesta </a:t>
            </a:r>
            <a:r>
              <a:rPr lang="pt-PT" dirty="0" err="1"/>
              <a:t>perspectiva</a:t>
            </a:r>
            <a:r>
              <a:rPr lang="pt-PT" dirty="0"/>
              <a:t>, a frase "sobrevivência do mais apto" é simplista e paroquial. </a:t>
            </a:r>
          </a:p>
          <a:p>
            <a:r>
              <a:rPr lang="pt-PT" dirty="0"/>
              <a:t>(</a:t>
            </a:r>
            <a:r>
              <a:rPr lang="pt-BR" dirty="0"/>
              <a:t>Potter, Van </a:t>
            </a:r>
            <a:r>
              <a:rPr lang="pt-BR" dirty="0" err="1"/>
              <a:t>Rensselaer</a:t>
            </a:r>
            <a:r>
              <a:rPr lang="pt-BR" dirty="0"/>
              <a:t>. </a:t>
            </a:r>
            <a:r>
              <a:rPr lang="pt-BR" dirty="0" err="1"/>
              <a:t>Bioethics</a:t>
            </a:r>
            <a:r>
              <a:rPr lang="pt-BR" dirty="0"/>
              <a:t>, </a:t>
            </a:r>
            <a:r>
              <a:rPr lang="pt-BR" dirty="0" err="1"/>
              <a:t>the</a:t>
            </a:r>
            <a:r>
              <a:rPr lang="pt-BR" dirty="0"/>
              <a:t> Science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Survival</a:t>
            </a:r>
            <a:r>
              <a:rPr lang="pt-BR" dirty="0"/>
              <a:t>. Perspectives in </a:t>
            </a:r>
            <a:r>
              <a:rPr lang="pt-BR" dirty="0" err="1"/>
              <a:t>Biology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Medicine, Vol. 14, N. 1, </a:t>
            </a:r>
            <a:r>
              <a:rPr lang="pt-BR" dirty="0" err="1"/>
              <a:t>Autumn</a:t>
            </a:r>
            <a:r>
              <a:rPr lang="pt-BR" dirty="0"/>
              <a:t> 1970, pp. 127-153)</a:t>
            </a:r>
          </a:p>
        </p:txBody>
      </p:sp>
    </p:spTree>
    <p:extLst>
      <p:ext uri="{BB962C8B-B14F-4D97-AF65-F5344CB8AC3E}">
        <p14:creationId xmlns:p14="http://schemas.microsoft.com/office/powerpoint/2010/main" val="2746265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C7AF5B5-11FA-4641-8A5C-0BD42D971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0922" y="887896"/>
            <a:ext cx="8933690" cy="50233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dirty="0"/>
              <a:t>Problemas colocados:</a:t>
            </a:r>
          </a:p>
          <a:p>
            <a:r>
              <a:rPr lang="pt-BR" dirty="0"/>
              <a:t>Produção acelerada e em massa de alimentos com alto custo ambiental e humano;</a:t>
            </a:r>
          </a:p>
          <a:p>
            <a:r>
              <a:rPr lang="pt-BR" dirty="0"/>
              <a:t>Desmatamento/ comprometimento de lençóis freáticos e fontes hídricas;</a:t>
            </a:r>
          </a:p>
          <a:p>
            <a:r>
              <a:rPr lang="pt-BR" dirty="0"/>
              <a:t>Perda da biodiversidade;</a:t>
            </a:r>
          </a:p>
          <a:p>
            <a:r>
              <a:rPr lang="pt-BR" dirty="0"/>
              <a:t>Redução do número de espécies cultiváveis ou de suas variáveis genéticas, com empobrecimento da oferta;</a:t>
            </a:r>
          </a:p>
          <a:p>
            <a:r>
              <a:rPr lang="pt-BR" dirty="0"/>
              <a:t>Alto desgaste e estresse vegetal e animal – confinamento exagerado;</a:t>
            </a:r>
          </a:p>
          <a:p>
            <a:r>
              <a:rPr lang="pt-BR" dirty="0"/>
              <a:t>Domínio de grandes corporações, que impõe cadeia produtiva segundo interesses capitalísticos (</a:t>
            </a:r>
            <a:r>
              <a:rPr lang="pt-BR" dirty="0" err="1"/>
              <a:t>comodities</a:t>
            </a:r>
            <a:r>
              <a:rPr lang="pt-BR" dirty="0"/>
              <a:t> na bolsa de valores e empobrecimento de populações tradicionais);</a:t>
            </a:r>
          </a:p>
          <a:p>
            <a:r>
              <a:rPr lang="pt-BR" dirty="0"/>
              <a:t>Crise de sustentabilidade </a:t>
            </a:r>
            <a:r>
              <a:rPr lang="pt-BR"/>
              <a:t>do modelo;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7739282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Cacho</Template>
  <TotalTime>220</TotalTime>
  <Words>752</Words>
  <Application>Microsoft Macintosh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Cacho</vt:lpstr>
      <vt:lpstr>Alimentação e contexto social</vt:lpstr>
      <vt:lpstr>Apresentação do PowerPoint</vt:lpstr>
      <vt:lpstr>Simpósio interdisciplinar sobre Alimentação e Cultura, realizado no início do ano de 2015, na Universidade de Lancaster, Inglaterra, sob o tema “Eating Otherwise”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Simpósio interdisciplinar sobre Alimentação e Cultura, realizado no início do ano de 2015, na Universidade de Lancaster, Inglaterra, sob o tema “Eating Otherwise”</dc:title>
  <dc:creator>Usuário do Microsoft Office</dc:creator>
  <cp:lastModifiedBy>Usuário do Microsoft Office</cp:lastModifiedBy>
  <cp:revision>15</cp:revision>
  <dcterms:created xsi:type="dcterms:W3CDTF">2020-06-13T15:26:17Z</dcterms:created>
  <dcterms:modified xsi:type="dcterms:W3CDTF">2020-06-20T22:22:45Z</dcterms:modified>
</cp:coreProperties>
</file>