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50"/>
  </p:notesMasterIdLst>
  <p:sldIdLst>
    <p:sldId id="282" r:id="rId2"/>
    <p:sldId id="308" r:id="rId3"/>
    <p:sldId id="332" r:id="rId4"/>
    <p:sldId id="374" r:id="rId5"/>
    <p:sldId id="375" r:id="rId6"/>
    <p:sldId id="310" r:id="rId7"/>
    <p:sldId id="362" r:id="rId8"/>
    <p:sldId id="311" r:id="rId9"/>
    <p:sldId id="312" r:id="rId10"/>
    <p:sldId id="313" r:id="rId11"/>
    <p:sldId id="315" r:id="rId12"/>
    <p:sldId id="333" r:id="rId13"/>
    <p:sldId id="376" r:id="rId14"/>
    <p:sldId id="314" r:id="rId15"/>
    <p:sldId id="335" r:id="rId16"/>
    <p:sldId id="353" r:id="rId17"/>
    <p:sldId id="363" r:id="rId18"/>
    <p:sldId id="373" r:id="rId19"/>
    <p:sldId id="352" r:id="rId20"/>
    <p:sldId id="348" r:id="rId21"/>
    <p:sldId id="351" r:id="rId22"/>
    <p:sldId id="354" r:id="rId23"/>
    <p:sldId id="355" r:id="rId24"/>
    <p:sldId id="349" r:id="rId25"/>
    <p:sldId id="350" r:id="rId26"/>
    <p:sldId id="347" r:id="rId27"/>
    <p:sldId id="346" r:id="rId28"/>
    <p:sldId id="345" r:id="rId29"/>
    <p:sldId id="344" r:id="rId30"/>
    <p:sldId id="342" r:id="rId31"/>
    <p:sldId id="377" r:id="rId32"/>
    <p:sldId id="343" r:id="rId33"/>
    <p:sldId id="365" r:id="rId34"/>
    <p:sldId id="331" r:id="rId35"/>
    <p:sldId id="378" r:id="rId36"/>
    <p:sldId id="340" r:id="rId37"/>
    <p:sldId id="339" r:id="rId38"/>
    <p:sldId id="329" r:id="rId39"/>
    <p:sldId id="366" r:id="rId40"/>
    <p:sldId id="337" r:id="rId41"/>
    <p:sldId id="326" r:id="rId42"/>
    <p:sldId id="324" r:id="rId43"/>
    <p:sldId id="317" r:id="rId44"/>
    <p:sldId id="319" r:id="rId45"/>
    <p:sldId id="320" r:id="rId46"/>
    <p:sldId id="367" r:id="rId47"/>
    <p:sldId id="368" r:id="rId48"/>
    <p:sldId id="322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016"/>
    <a:srgbClr val="AE8300"/>
    <a:srgbClr val="A0C3CD"/>
    <a:srgbClr val="97B8C1"/>
    <a:srgbClr val="33CC33"/>
    <a:srgbClr val="800000"/>
    <a:srgbClr val="CC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7107F51-8ABD-4496-89C3-FE2ABB279D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1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69DA3-3ADD-4F75-A17C-BD7F99007D84}" type="slidenum">
              <a:rPr lang="pt-BR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pt-BR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1F1EE-BCD7-4DEB-B245-DF39B49653B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E82F-F30B-4643-B6A4-C62D9C7AB9B9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6812-66A7-4351-879F-CE9885B648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A436-7C2A-4AB9-B5C9-493A40BA40AF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2357-8DD7-472C-B21B-42F97EA40C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C0CC-B6F8-40A2-9F18-2F857E31B497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0A6B-E5F9-4CD9-83D6-8C9219D2E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2E2C-3F37-482D-801D-E658FB54D96F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52E7-4073-4720-94CB-D0B6664BEE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F41-A8CD-4A89-853F-DB82E08223B7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A60B-CBAC-46B3-8391-3BF9DEAEA6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46DC-A145-45D3-ADE0-28C27E906536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3C8A-8242-4CB7-BAAA-6B60751EB7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DF79-007A-4351-984F-ECE4942AE068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6968-1B70-4174-895B-649E9BE239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929-C6C3-4FB4-B0C6-2E877C2B6E1C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5115-71B3-4FC2-9EE2-D57B453FBD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E219-9545-4054-919E-E7992CA8119E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1BA2-8686-48B0-BD2F-D46A8A43F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6EB-E563-45AD-A65C-CD93F1A32106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6D13-9935-4B63-A97E-CF1B4F88AF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3B6B-B1D4-4ACD-B332-9A5882BAF87C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8B51-ABE3-4E2E-BC64-49BF7DDDF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0A8EC38-D66D-4938-B5FB-98A862CA3B33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3A4CF43-9937-41BF-BDF1-5EBF6B63F3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 idx="4294967295"/>
          </p:nvPr>
        </p:nvSpPr>
        <p:spPr>
          <a:xfrm>
            <a:off x="1979613" y="333375"/>
            <a:ext cx="7056437" cy="1150938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UNIVERSIDADE DE SÃO PAULO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4294967295"/>
          </p:nvPr>
        </p:nvSpPr>
        <p:spPr>
          <a:xfrm>
            <a:off x="1392238" y="1989138"/>
            <a:ext cx="7572375" cy="46085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</a:rPr>
              <a:t>Epidemiologia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HEP 0176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Transição Demográfica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Transição Epidemiológica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José Leopoldo Ferreira Antunes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2023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18827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0"/>
            <a:ext cx="74422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88913"/>
            <a:ext cx="69088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919787"/>
            <a:ext cx="7823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6632"/>
            <a:ext cx="8724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706031-A322-4A8E-A3A7-A7C2D45F2A82}"/>
              </a:ext>
            </a:extLst>
          </p:cNvPr>
          <p:cNvSpPr txBox="1"/>
          <p:nvPr/>
        </p:nvSpPr>
        <p:spPr>
          <a:xfrm>
            <a:off x="251520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24% menos de 15 anos			8% idosos 65 anos ou mais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59289E-E42A-4B0B-AA94-FFAC6104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48444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706031-A322-4A8E-A3A7-A7C2D45F2A82}"/>
              </a:ext>
            </a:extLst>
          </p:cNvPr>
          <p:cNvSpPr txBox="1"/>
          <p:nvPr/>
        </p:nvSpPr>
        <p:spPr>
          <a:xfrm>
            <a:off x="3563888" y="1166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E 2020?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BBBE3C-ABE5-49EF-B21D-BAE57F408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6" b="4738"/>
          <a:stretch/>
        </p:blipFill>
        <p:spPr>
          <a:xfrm>
            <a:off x="-36513" y="5033104"/>
            <a:ext cx="9123873" cy="18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96975"/>
            <a:ext cx="8423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692275" y="476250"/>
            <a:ext cx="6070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Arial" charset="0"/>
                <a:cs typeface="Arial" charset="0"/>
              </a:rPr>
              <a:t>Aumento da população feminina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0"/>
            <a:ext cx="756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124075" y="692150"/>
            <a:ext cx="4972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Até o final do século XIX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39750" y="1700213"/>
            <a:ext cx="8208963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As principais causas de morte:</a:t>
            </a: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Doenças infecciosas</a:t>
            </a:r>
          </a:p>
          <a:p>
            <a:pPr>
              <a:lnSpc>
                <a:spcPct val="150000"/>
              </a:lnSpc>
            </a:pPr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Para qualquer população:</a:t>
            </a: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Elevada proporção morria no início da infância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66750"/>
          </a:xfrm>
          <a:noFill/>
        </p:spPr>
        <p:txBody>
          <a:bodyPr/>
          <a:lstStyle/>
          <a:p>
            <a:r>
              <a:rPr lang="pt-BR" dirty="0"/>
              <a:t>Esperança de vida por períodos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692696"/>
          <a:ext cx="8892480" cy="47783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57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Seres humanos por Época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Esperança de vida ao nascer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Comentário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Paleolítico Superior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33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15 anos: 39 (até idade 54)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37"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Neolítico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20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9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Idade do Bronze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1800 – 1200 </a:t>
                      </a:r>
                      <a:r>
                        <a:rPr lang="pt-BR" sz="1800" b="1" dirty="0" err="1"/>
                        <a:t>aC</a:t>
                      </a:r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Idade do Ferro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35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1200</a:t>
                      </a:r>
                      <a:r>
                        <a:rPr lang="pt-BR" b="1" baseline="0" dirty="0"/>
                        <a:t> </a:t>
                      </a:r>
                      <a:r>
                        <a:rPr lang="pt-BR" b="1" baseline="0" dirty="0" err="1"/>
                        <a:t>aC</a:t>
                      </a:r>
                      <a:r>
                        <a:rPr lang="pt-BR" b="1" baseline="0" dirty="0"/>
                        <a:t> – 1000 dC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Grécia clássica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15 anos: 37 (até idade 52)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Roma clássica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/>
                        <a:t>Pré-colombianas</a:t>
                      </a:r>
                      <a:r>
                        <a:rPr lang="pt-BR" sz="1800" b="1" dirty="0"/>
                        <a:t> da América do Norte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25-30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Califado Islâmico Medieval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35 +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Grã-Bretanha Medieval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21 anos: 38 (até idade 59) (aristocratas britânicos)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Grã-Bretanha moderna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30-45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Média mundial atual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67,2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2010 </a:t>
                      </a:r>
                      <a:r>
                        <a:rPr lang="pt-BR" sz="1800" b="1" dirty="0" err="1"/>
                        <a:t>est</a:t>
                      </a:r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61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75656" y="5534561"/>
            <a:ext cx="2789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Cidade de</a:t>
            </a:r>
          </a:p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São Paulo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7788" y="5534561"/>
            <a:ext cx="4426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1904: 46 anos</a:t>
            </a:r>
          </a:p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2016: 78 anos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pic>
        <p:nvPicPr>
          <p:cNvPr id="6" name="Imagem 5" descr="velhinha 1904.png"/>
          <p:cNvPicPr>
            <a:picLocks noChangeAspect="1"/>
          </p:cNvPicPr>
          <p:nvPr/>
        </p:nvPicPr>
        <p:blipFill>
          <a:blip r:embed="rId2" cstate="print"/>
          <a:srcRect r="47638"/>
          <a:stretch>
            <a:fillRect/>
          </a:stretch>
        </p:blipFill>
        <p:spPr>
          <a:xfrm>
            <a:off x="0" y="23797"/>
            <a:ext cx="4788024" cy="67400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447" y="0"/>
            <a:ext cx="443755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asia argento"/>
          <p:cNvPicPr>
            <a:picLocks noChangeAspect="1" noChangeArrowheads="1"/>
          </p:cNvPicPr>
          <p:nvPr/>
        </p:nvPicPr>
        <p:blipFill>
          <a:blip r:embed="rId4" cstate="print"/>
          <a:srcRect l="36421" r="16329"/>
          <a:stretch>
            <a:fillRect/>
          </a:stretch>
        </p:blipFill>
        <p:spPr bwMode="auto">
          <a:xfrm>
            <a:off x="4716016" y="4221088"/>
            <a:ext cx="1868885" cy="2636912"/>
          </a:xfrm>
          <a:prstGeom prst="rect">
            <a:avLst/>
          </a:prstGeom>
          <a:noFill/>
        </p:spPr>
      </p:pic>
      <p:pic>
        <p:nvPicPr>
          <p:cNvPr id="1030" name="Picture 6" descr="Image result for asia argento"/>
          <p:cNvPicPr>
            <a:picLocks noChangeAspect="1" noChangeArrowheads="1"/>
          </p:cNvPicPr>
          <p:nvPr/>
        </p:nvPicPr>
        <p:blipFill>
          <a:blip r:embed="rId5" cstate="print"/>
          <a:srcRect l="44100" r="3926"/>
          <a:stretch>
            <a:fillRect/>
          </a:stretch>
        </p:blipFill>
        <p:spPr bwMode="auto">
          <a:xfrm>
            <a:off x="6948264" y="4041559"/>
            <a:ext cx="2195736" cy="2816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39750" y="1341438"/>
            <a:ext cx="78486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Com a industrialização, ocorreram melhoras: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nutrição,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suprimento de água,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condições de moradia,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saneamento</a:t>
            </a:r>
          </a:p>
          <a:p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Também: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>
                <a:latin typeface="Arial" charset="0"/>
                <a:cs typeface="Arial" charset="0"/>
              </a:rPr>
              <a:t>tratamento (</a:t>
            </a:r>
            <a:r>
              <a:rPr lang="pt-BR" sz="3000" b="1">
                <a:solidFill>
                  <a:srgbClr val="77933C"/>
                </a:solidFill>
                <a:latin typeface="Arial" charset="0"/>
                <a:cs typeface="Arial" charset="0"/>
              </a:rPr>
              <a:t>antibióticos</a:t>
            </a:r>
            <a:r>
              <a:rPr lang="pt-BR" sz="300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b="1">
                <a:solidFill>
                  <a:srgbClr val="77933C"/>
                </a:solidFill>
                <a:latin typeface="Arial" charset="0"/>
                <a:cs typeface="Arial" charset="0"/>
              </a:rPr>
              <a:t>imunização</a:t>
            </a:r>
            <a:r>
              <a:rPr lang="pt-BR" sz="3000">
                <a:latin typeface="Arial" charset="0"/>
                <a:cs typeface="Arial" charset="0"/>
              </a:rPr>
              <a:t> disseminada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059113" y="404813"/>
            <a:ext cx="2967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Desde então...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916238" y="1196975"/>
            <a:ext cx="5976937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BR" altLang="en-US" sz="2400">
                <a:latin typeface="Arial" charset="0"/>
                <a:cs typeface="Arial" charset="0"/>
              </a:rPr>
              <a:t>“</a:t>
            </a:r>
            <a:r>
              <a:rPr lang="pt-BR" sz="2400">
                <a:latin typeface="Arial" charset="0"/>
                <a:cs typeface="Arial" charset="0"/>
              </a:rPr>
              <a:t>A evolução de altas para baixas taxas de fecundidade e mortalidade em um país. Foi anteriormente atribuída a mudanças tecnológicas e à industrialização, mas provavelmente está mais diretamente relacionada à melhorias educacionais e de condição da mulher na sociedade. É acompanhada por mudanças na estrutura de idade da população: conquanto decrescem as taxas de nascimentos e de mortalidade, aumenta a proporção de idosos na população.</a:t>
            </a:r>
            <a:r>
              <a:rPr lang="pt-BR" altLang="en-US" sz="2400">
                <a:latin typeface="Arial" charset="0"/>
                <a:cs typeface="Arial" charset="0"/>
              </a:rPr>
              <a:t>”</a:t>
            </a:r>
            <a:endParaRPr lang="pt-BR" sz="2400">
              <a:latin typeface="Arial" charset="0"/>
              <a:cs typeface="Arial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916238" y="333375"/>
            <a:ext cx="4895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demográfica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365625"/>
            <a:ext cx="2197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9256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555875" y="645318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Miquel Porta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95288" y="1125538"/>
            <a:ext cx="86185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u="sng">
                <a:latin typeface="Arial" charset="0"/>
                <a:cs typeface="Arial" charset="0"/>
              </a:rPr>
              <a:t>Estágio 1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Peste e fome (alta mortalidade e baixa esperança de vida)</a:t>
            </a:r>
          </a:p>
          <a:p>
            <a:pPr>
              <a:spcBef>
                <a:spcPts val="1200"/>
              </a:spcBef>
            </a:pPr>
            <a:r>
              <a:rPr lang="pt-BR" sz="3000" u="sng">
                <a:latin typeface="Arial" charset="0"/>
                <a:cs typeface="Arial" charset="0"/>
              </a:rPr>
              <a:t>Estágio 2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controle das doenças infecciosas (diminui a mortalidade e a fecundidade)</a:t>
            </a:r>
          </a:p>
          <a:p>
            <a:pPr>
              <a:spcBef>
                <a:spcPts val="1200"/>
              </a:spcBef>
            </a:pPr>
            <a:r>
              <a:rPr lang="pt-BR" sz="3000" u="sng">
                <a:latin typeface="Arial" charset="0"/>
                <a:cs typeface="Arial" charset="0"/>
              </a:rPr>
              <a:t>Estágio 3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aumento das doenças degenerativas e aquelas causadas pela ação do homem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971550" y="260350"/>
            <a:ext cx="762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Estágios da Transição epidemiológica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45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900113" y="6092825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" charset="0"/>
                <a:cs typeface="Arial" charset="0"/>
              </a:rPr>
              <a:t>Ian R.H. Rockett. Population and Health: An Introduction to Epidemiology. Population Bulletin 1999; 54(4): 3-44.</a:t>
            </a:r>
            <a:endParaRPr lang="en-US" sz="20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5400"/>
            <a:ext cx="90932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2700"/>
            <a:ext cx="90805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755650" y="1268413"/>
            <a:ext cx="7848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   mortalidade</a:t>
            </a:r>
            <a:r>
              <a:rPr lang="pt-BR" sz="3000" b="1">
                <a:latin typeface="Arial" charset="0"/>
                <a:cs typeface="Arial" charset="0"/>
              </a:rPr>
              <a:t> a partir década de 1940</a:t>
            </a:r>
          </a:p>
          <a:p>
            <a:pPr>
              <a:lnSpc>
                <a:spcPct val="12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  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mortalidade infantil</a:t>
            </a:r>
          </a:p>
          <a:p>
            <a:pPr>
              <a:lnSpc>
                <a:spcPct val="12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  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fertilidade </a:t>
            </a:r>
            <a:r>
              <a:rPr lang="pt-BR" sz="3000" b="1">
                <a:latin typeface="Arial" charset="0"/>
                <a:cs typeface="Arial" charset="0"/>
              </a:rPr>
              <a:t>a partir da década de 60</a:t>
            </a:r>
          </a:p>
          <a:p>
            <a:pPr>
              <a:lnSpc>
                <a:spcPct val="120000"/>
              </a:lnSpc>
            </a:pPr>
            <a:endParaRPr lang="pt-BR" sz="3000" b="1">
              <a:latin typeface="Arial" charset="0"/>
              <a:cs typeface="Arial" charset="0"/>
            </a:endParaRPr>
          </a:p>
          <a:p>
            <a:r>
              <a:rPr lang="pt-BR" sz="3000" b="1">
                <a:latin typeface="Arial" charset="0"/>
                <a:cs typeface="Arial" charset="0"/>
              </a:rPr>
              <a:t>1940 a 1960: 			2000:</a:t>
            </a:r>
          </a:p>
          <a:p>
            <a:r>
              <a:rPr lang="pt-BR" sz="3000" b="1">
                <a:latin typeface="Arial" charset="0"/>
                <a:cs typeface="Arial" charset="0"/>
              </a:rPr>
              <a:t> 6,2 filhos		  </a:t>
            </a:r>
            <a:r>
              <a:rPr lang="pt-BR" sz="4000" b="1">
                <a:solidFill>
                  <a:srgbClr val="80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pt-BR" sz="4000" b="1">
                <a:latin typeface="Wingdings" pitchFamily="2" charset="2"/>
                <a:sym typeface="Wingdings" pitchFamily="2" charset="2"/>
              </a:rPr>
              <a:t>	</a:t>
            </a:r>
            <a:r>
              <a:rPr lang="pt-BR" sz="3000" b="1">
                <a:latin typeface="Wingdings" pitchFamily="2" charset="2"/>
                <a:sym typeface="Wingdings" pitchFamily="2" charset="2"/>
              </a:rPr>
              <a:t>	</a:t>
            </a:r>
            <a:r>
              <a:rPr lang="pt-BR" sz="3000" b="1">
                <a:latin typeface="Arial" charset="0"/>
                <a:cs typeface="Arial" charset="0"/>
              </a:rPr>
              <a:t>2,3 filhos</a:t>
            </a:r>
          </a:p>
          <a:p>
            <a:endParaRPr lang="pt-BR" sz="3000" b="1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3000" b="1">
                <a:latin typeface="Arial" charset="0"/>
                <a:cs typeface="Arial" charset="0"/>
              </a:rPr>
              <a:t>1981: 6 idosos para 12 crianças</a:t>
            </a:r>
          </a:p>
          <a:p>
            <a:pPr>
              <a:lnSpc>
                <a:spcPct val="120000"/>
              </a:lnSpc>
            </a:pPr>
            <a:r>
              <a:rPr lang="pt-BR" sz="3000" b="1">
                <a:latin typeface="Arial" charset="0"/>
                <a:cs typeface="Arial" charset="0"/>
              </a:rPr>
              <a:t>2004: 6 idosos para 5 crianças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419475" y="404813"/>
            <a:ext cx="171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" charset="0"/>
                <a:cs typeface="Arial" charset="0"/>
              </a:rPr>
              <a:t>BRASIL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827088" y="1412875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827088" y="1916113"/>
            <a:ext cx="215900" cy="4333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827088" y="2420938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7161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235825" y="836613"/>
            <a:ext cx="1944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n</a:t>
            </a:r>
            <a:r>
              <a:rPr lang="pt-BR" sz="1600" baseline="30000"/>
              <a:t>o</a:t>
            </a:r>
            <a:r>
              <a:rPr lang="pt-BR" sz="1600"/>
              <a:t> de pessoas</a:t>
            </a:r>
          </a:p>
          <a:p>
            <a:r>
              <a:rPr lang="pt-BR" sz="1600"/>
              <a:t> de ≥60 anos /</a:t>
            </a:r>
          </a:p>
          <a:p>
            <a:r>
              <a:rPr lang="pt-BR" sz="1600"/>
              <a:t> n</a:t>
            </a:r>
            <a:r>
              <a:rPr lang="pt-BR" sz="1600" baseline="30000"/>
              <a:t>o</a:t>
            </a:r>
            <a:r>
              <a:rPr lang="pt-BR" sz="1600"/>
              <a:t> de pessoas </a:t>
            </a:r>
          </a:p>
          <a:p>
            <a:r>
              <a:rPr lang="pt-BR" sz="1600"/>
              <a:t>&lt;15 anos de idade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7308850" y="630872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Fonte: IBGE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6875463" y="2708275"/>
            <a:ext cx="20891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/>
              <a:t>Brasil</a:t>
            </a:r>
          </a:p>
          <a:p>
            <a:pPr>
              <a:lnSpc>
                <a:spcPct val="150000"/>
              </a:lnSpc>
            </a:pPr>
            <a:r>
              <a:rPr lang="en-US" b="1"/>
              <a:t>2001: 31,7%</a:t>
            </a:r>
          </a:p>
          <a:p>
            <a:pPr>
              <a:lnSpc>
                <a:spcPct val="150000"/>
              </a:lnSpc>
            </a:pPr>
            <a:r>
              <a:rPr lang="en-US" b="1"/>
              <a:t>2011: 51,8%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684213" y="1196975"/>
            <a:ext cx="80645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solidFill>
                  <a:srgbClr val="800000"/>
                </a:solidFill>
                <a:latin typeface="Arial" charset="0"/>
                <a:cs typeface="Arial" charset="0"/>
              </a:rPr>
              <a:t>Doenças infecciosas:</a:t>
            </a:r>
          </a:p>
          <a:p>
            <a:pPr>
              <a:lnSpc>
                <a:spcPct val="150000"/>
              </a:lnSpc>
            </a:pPr>
            <a:r>
              <a:rPr lang="pt-BR" sz="3000" b="1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 </a:t>
            </a:r>
            <a:r>
              <a:rPr lang="pt-BR" sz="3000">
                <a:latin typeface="Arial" charset="0"/>
                <a:cs typeface="Arial" charset="0"/>
              </a:rPr>
              <a:t>países desenvolvidos</a:t>
            </a:r>
          </a:p>
          <a:p>
            <a:pPr>
              <a:lnSpc>
                <a:spcPct val="150000"/>
              </a:lnSpc>
            </a:pPr>
            <a:r>
              <a:rPr lang="pt-BR" sz="3000" b="1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   </a:t>
            </a:r>
            <a:r>
              <a:rPr lang="pt-BR" sz="3000">
                <a:latin typeface="Arial" charset="0"/>
                <a:cs typeface="Arial" charset="0"/>
              </a:rPr>
              <a:t>países em desenvolvimento</a:t>
            </a:r>
          </a:p>
          <a:p>
            <a:pPr>
              <a:lnSpc>
                <a:spcPct val="150000"/>
              </a:lnSpc>
            </a:pPr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800000"/>
                </a:solidFill>
                <a:latin typeface="Arial" charset="0"/>
                <a:cs typeface="Arial" charset="0"/>
              </a:rPr>
              <a:t>Indivíduos idosos:		</a:t>
            </a:r>
            <a:r>
              <a:rPr lang="pt-BR" sz="3000" b="1">
                <a:solidFill>
                  <a:srgbClr val="800000"/>
                </a:solidFill>
                <a:latin typeface="Arial" charset="0"/>
                <a:cs typeface="Arial" charset="0"/>
              </a:rPr>
              <a:t>1995		 2025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Países desenvolvidos:	10,5%	 16,5%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Em desenvolvimento:	          3,8%	  </a:t>
            </a:r>
            <a:r>
              <a:rPr lang="pt-BR" sz="3000" b="1">
                <a:latin typeface="Arial" charset="0"/>
                <a:cs typeface="Arial" charset="0"/>
              </a:rPr>
              <a:t> </a:t>
            </a:r>
            <a:r>
              <a:rPr lang="pt-BR" sz="3000">
                <a:latin typeface="Arial" charset="0"/>
                <a:cs typeface="Arial" charset="0"/>
              </a:rPr>
              <a:t>7,5%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611188" y="404813"/>
            <a:ext cx="3195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Arial" charset="0"/>
                <a:cs typeface="Arial" charset="0"/>
              </a:rPr>
              <a:t>Como resultado: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11188" y="4149725"/>
            <a:ext cx="79930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Padrão diferente do esperado: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Desigualdade em saúde tem expressão importante, sendo causada e causando este padrão epidemiológico brasileiro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468313" y="1341438"/>
            <a:ext cx="81359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Aumento das doenças não transmissíveis,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mas as doenças transmissíveis ainda são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importantes</a:t>
            </a:r>
          </a:p>
          <a:p>
            <a:pPr algn="ctr"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(Acumulação epidemiológica)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116013" y="395288"/>
            <a:ext cx="707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epidemiológica no Brasil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279525"/>
            <a:ext cx="889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95288" y="260350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800000"/>
                </a:solidFill>
                <a:latin typeface="Arial" charset="0"/>
                <a:cs typeface="Arial" charset="0"/>
              </a:rPr>
              <a:t>Tendências da Mortalidade por Grupos de Causas BRASIL – 1930/2000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684213" y="404813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Processo de transição epidemiológica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827088" y="1196975"/>
            <a:ext cx="65357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Heterogêneo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Complexo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Apresenta contradição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684213" y="3933825"/>
            <a:ext cx="81359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Desigualdades:</a:t>
            </a:r>
          </a:p>
          <a:p>
            <a:pPr>
              <a:lnSpc>
                <a:spcPct val="130000"/>
              </a:lnSpc>
            </a:pPr>
            <a:r>
              <a:rPr lang="pt-BR" sz="3000">
                <a:latin typeface="Arial" charset="0"/>
                <a:cs typeface="Arial" charset="0"/>
              </a:rPr>
              <a:t>manifestam-se no espaço geográfico do país, refletindo a história social, econômica e cultural de cada região, estado ou município.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771775" y="333375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epidemiológica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19256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2197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843213" y="981075"/>
            <a:ext cx="6121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>
                <a:latin typeface="Arial" charset="0"/>
                <a:cs typeface="Arial" charset="0"/>
              </a:rPr>
              <a:t>Tem-se considerado três fases para a caracterização da mortalidade na transição demográfica: (1) a era das epidemias e da fome; (2) a era de remissão das pandemias; e (3) a era das doenças crônicas e das doenças causadas pelo homem. A mudança da 1</a:t>
            </a:r>
            <a:r>
              <a:rPr lang="pt-BR" sz="2400" baseline="30000">
                <a:latin typeface="Arial" charset="0"/>
                <a:cs typeface="Arial" charset="0"/>
              </a:rPr>
              <a:t>a</a:t>
            </a:r>
            <a:r>
              <a:rPr lang="pt-BR" sz="2400">
                <a:latin typeface="Arial" charset="0"/>
                <a:cs typeface="Arial" charset="0"/>
              </a:rPr>
              <a:t> para a 3</a:t>
            </a:r>
            <a:r>
              <a:rPr lang="pt-BR" sz="2400" baseline="30000">
                <a:latin typeface="Arial" charset="0"/>
                <a:cs typeface="Arial" charset="0"/>
              </a:rPr>
              <a:t>a</a:t>
            </a:r>
            <a:r>
              <a:rPr lang="pt-BR" sz="2400">
                <a:latin typeface="Arial" charset="0"/>
                <a:cs typeface="Arial" charset="0"/>
              </a:rPr>
              <a:t> fase tomou cerca de 100 anos nas sociedades ocidentais; foi mais rápida no Japão e em países da Europa oriental. Muitos países em desenvolvimento ainda não</a:t>
            </a:r>
          </a:p>
          <a:p>
            <a:pPr>
              <a:lnSpc>
                <a:spcPct val="110000"/>
              </a:lnSpc>
            </a:pPr>
            <a:r>
              <a:rPr lang="pt-BR" sz="2400">
                <a:latin typeface="Arial" charset="0"/>
                <a:cs typeface="Arial" charset="0"/>
              </a:rPr>
              <a:t>completaram essa transição.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555875" y="645318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Miquel Porta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684213" y="2060575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>
                <a:latin typeface="Arial" charset="0"/>
                <a:cs typeface="Arial" charset="0"/>
              </a:rPr>
              <a:t>    No início do século XX:	33,7 anos 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1950:	42,3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1960:	55,9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1980:	61,7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1991:	66,0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2000:	68,6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2007:	72,5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2008:	73,0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2020:	76,7 anos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900113" y="404813"/>
            <a:ext cx="74723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No Brasil, a expectativa de vida</a:t>
            </a:r>
          </a:p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ao nascimento: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F15F1B-09BD-44CF-8127-618735CA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36387"/>
            <a:ext cx="8064896" cy="462644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42C09E-0BF5-4DFD-BE5A-6D536DB0A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" y="13444"/>
            <a:ext cx="9144000" cy="22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6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790700"/>
            <a:ext cx="90932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7308850" y="33337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Ano: 2010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Ficheiro:Brazilian States by Life expectanc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089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5219700" y="4941888"/>
            <a:ext cx="348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/>
              <a:t>Mapa brasileiro da longevidade. </a:t>
            </a:r>
          </a:p>
        </p:txBody>
      </p:sp>
      <p:graphicFrame>
        <p:nvGraphicFramePr>
          <p:cNvPr id="61460" name="Group 20"/>
          <p:cNvGraphicFramePr>
            <a:graphicFrameLocks noGrp="1"/>
          </p:cNvGraphicFramePr>
          <p:nvPr/>
        </p:nvGraphicFramePr>
        <p:xfrm>
          <a:off x="5364163" y="5300663"/>
          <a:ext cx="3086100" cy="852488"/>
        </p:xfrm>
        <a:graphic>
          <a:graphicData uri="http://schemas.openxmlformats.org/drawingml/2006/table">
            <a:tbl>
              <a:tblPr/>
              <a:tblGrid>
                <a:gridCol w="138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33E13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+75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99008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+73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8DB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D42A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+69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0"/>
            <a:ext cx="728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8316913" y="333375"/>
            <a:ext cx="71913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Ano:2010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eranca vida ambos sexos 2000 2018">
            <a:extLst>
              <a:ext uri="{FF2B5EF4-FFF2-40B4-BE49-F238E27FC236}">
                <a16:creationId xmlns:a16="http://schemas.microsoft.com/office/drawing/2014/main" id="{BF514988-077B-4ACD-C8B9-B0759907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" y="903311"/>
            <a:ext cx="8826980" cy="50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539552" y="6073538"/>
            <a:ext cx="8064896" cy="4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Esperança de vida ao nascer no RS, segundo o sexo, no período 2000-2018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6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827088" y="1700213"/>
            <a:ext cx="784860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3000">
                <a:latin typeface="Arial" charset="0"/>
                <a:cs typeface="Arial" charset="0"/>
              </a:rPr>
              <a:t>Número de crianças e adolescentes de até 14 anos de idade:</a:t>
            </a:r>
          </a:p>
          <a:p>
            <a:pPr>
              <a:buFont typeface="Arial" charset="0"/>
              <a:buChar char="•"/>
            </a:pPr>
            <a:endParaRPr lang="pt-BR" sz="300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24,7% do total da população em 2008</a:t>
            </a:r>
          </a:p>
          <a:p>
            <a:pPr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30% em 1998</a:t>
            </a:r>
          </a:p>
          <a:p>
            <a:endParaRPr lang="pt-BR" sz="3000">
              <a:latin typeface="Arial" charset="0"/>
              <a:cs typeface="Arial" charset="0"/>
            </a:endParaRPr>
          </a:p>
          <a:p>
            <a:r>
              <a:rPr lang="pt-BR" sz="3000">
                <a:latin typeface="Arial" charset="0"/>
                <a:cs typeface="Arial" charset="0"/>
              </a:rPr>
              <a:t>(uma redução de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17,7%</a:t>
            </a:r>
            <a:r>
              <a:rPr lang="pt-BR" sz="3000">
                <a:latin typeface="Arial" charset="0"/>
                <a:cs typeface="Arial" charset="0"/>
              </a:rPr>
              <a:t> em10 anos)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835150" y="476250"/>
            <a:ext cx="6115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Envelhecimento da População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468313" y="1268413"/>
            <a:ext cx="83518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Indicador bastante sensível</a:t>
            </a:r>
          </a:p>
          <a:p>
            <a:pPr marL="457200" indent="-457200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Ação das melhorias de saneamento básico, vacinação (componente neonatal tardio)</a:t>
            </a:r>
          </a:p>
          <a:p>
            <a:pPr marL="457200" indent="-457200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Componente neonatal precoce: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atenção ao esquema de atenção pré-natal,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educação da mulher,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idade na gestação</a:t>
            </a:r>
          </a:p>
          <a:p>
            <a:pPr marL="457200" indent="-457200"/>
            <a:endParaRPr lang="pt-BR" sz="3000">
              <a:latin typeface="Arial" charset="0"/>
              <a:cs typeface="Arial" charset="0"/>
            </a:endParaRPr>
          </a:p>
          <a:p>
            <a:pPr marL="457200" indent="-457200"/>
            <a:r>
              <a:rPr lang="pt-BR" sz="3000">
                <a:latin typeface="Arial" charset="0"/>
                <a:cs typeface="Arial" charset="0"/>
              </a:rPr>
              <a:t>(causas diferentes em países desenvolvidos e em desenvolvimento)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843213" y="476250"/>
            <a:ext cx="3946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Mortalidade Infantil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7400"/>
            <a:ext cx="82296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836613"/>
            <a:ext cx="8283575" cy="5761037"/>
          </a:xfrm>
          <a:noFill/>
        </p:spPr>
        <p:txBody>
          <a:bodyPr/>
          <a:lstStyle/>
          <a:p>
            <a:r>
              <a:rPr lang="pt-BR" sz="2400" b="1"/>
              <a:t>A taxa de mortalidade infantil </a:t>
            </a:r>
            <a:r>
              <a:rPr lang="pt-BR" sz="2400" b="1">
                <a:sym typeface="Symbol" pitchFamily="18" charset="2"/>
              </a:rPr>
              <a:t>  </a:t>
            </a:r>
            <a:r>
              <a:rPr lang="pt-BR" sz="2400" b="1"/>
              <a:t> </a:t>
            </a:r>
          </a:p>
          <a:p>
            <a:pPr lvl="1"/>
            <a:r>
              <a:rPr lang="pt-BR" sz="2400" b="1"/>
              <a:t> de 33,56 ‰ em 1988</a:t>
            </a:r>
          </a:p>
          <a:p>
            <a:pPr lvl="1"/>
            <a:r>
              <a:rPr lang="pt-BR" sz="2400" b="1"/>
              <a:t>para 23,59 ‰ em  2008, </a:t>
            </a:r>
          </a:p>
          <a:p>
            <a:pPr lvl="1">
              <a:buFontTx/>
              <a:buNone/>
            </a:pPr>
            <a:r>
              <a:rPr lang="pt-BR" sz="2400" b="1"/>
              <a:t>(</a:t>
            </a:r>
            <a:r>
              <a:rPr lang="pt-BR" sz="2400" b="1">
                <a:sym typeface="Symbol" pitchFamily="18" charset="2"/>
              </a:rPr>
              <a:t>  </a:t>
            </a:r>
            <a:r>
              <a:rPr lang="pt-BR" sz="2400" b="1"/>
              <a:t>quase 30,0% em um prazo de 10 anos).</a:t>
            </a:r>
          </a:p>
          <a:p>
            <a:endParaRPr lang="pt-BR" sz="2400" b="1"/>
          </a:p>
          <a:p>
            <a:r>
              <a:rPr lang="pt-BR" sz="2400" b="1"/>
              <a:t> Menor taxa de Mortalidade infantil – 13,1‰  Rio Grande do Sul</a:t>
            </a:r>
          </a:p>
          <a:p>
            <a:endParaRPr lang="pt-BR" sz="2400" b="1"/>
          </a:p>
          <a:p>
            <a:r>
              <a:rPr lang="pt-BR" sz="2400" b="1"/>
              <a:t>Mais elevada, Alagoas, com 48,20 ‰, </a:t>
            </a:r>
          </a:p>
          <a:p>
            <a:pPr>
              <a:buFont typeface="Wingdings" pitchFamily="2" charset="2"/>
              <a:buNone/>
            </a:pPr>
            <a:endParaRPr lang="pt-BR" sz="2400" b="1" i="1"/>
          </a:p>
          <a:p>
            <a:pPr>
              <a:buFont typeface="Wingdings" pitchFamily="2" charset="2"/>
              <a:buNone/>
            </a:pPr>
            <a:r>
              <a:rPr lang="pt-BR" sz="2400" b="1" i="1">
                <a:solidFill>
                  <a:srgbClr val="FF0000"/>
                </a:solidFill>
              </a:rPr>
              <a:t>Síntese de Indicadores Sociais: uma análise das condições de vida da população brasileira 2009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771775" y="333375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 charset="0"/>
                <a:cs typeface="Arial" charset="0"/>
              </a:rPr>
              <a:t>Transição nutricional</a:t>
            </a:r>
            <a:endParaRPr lang="pt-BR" sz="3200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3528" y="981075"/>
            <a:ext cx="8641085" cy="24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latin typeface="Arial" charset="0"/>
                <a:cs typeface="Arial" charset="0"/>
              </a:rPr>
              <a:t>      Nas últimas décadas, países da Ásia, do norte da África e da América Latina, inclusive o Brasil, vêm passando por importantes mudanças sociais, econômicas e demográficas que se refletem no perfil nutricional de suas populações. A esse conjunto de transformações que impactam na dieta e na saúde dá-se o nome de transição nutricional.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008781-7995-49C6-886D-DFD2F147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79451"/>
            <a:ext cx="62388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971550" y="1989138"/>
            <a:ext cx="74168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Acesso à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educação</a:t>
            </a:r>
            <a:r>
              <a:rPr lang="pt-BR" sz="3000">
                <a:latin typeface="Arial" charset="0"/>
                <a:cs typeface="Arial" charset="0"/>
              </a:rPr>
              <a:t> e ao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saneamento básico</a:t>
            </a:r>
            <a:r>
              <a:rPr lang="pt-BR" sz="3000">
                <a:latin typeface="Arial" charset="0"/>
                <a:cs typeface="Arial" charset="0"/>
              </a:rPr>
              <a:t> faz parte do desenvolvimento socioeconômico e da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qualidade de vida </a:t>
            </a:r>
            <a:r>
              <a:rPr lang="pt-BR" sz="3000">
                <a:latin typeface="Arial" charset="0"/>
                <a:cs typeface="Arial" charset="0"/>
              </a:rPr>
              <a:t>das populações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908175" y="692150"/>
            <a:ext cx="547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Outros fatores importantes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301625"/>
            <a:ext cx="8424862" cy="597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rgbClr val="800000"/>
                </a:solidFill>
                <a:latin typeface="Arial"/>
                <a:ea typeface="ＭＳ Ｐゴシック" charset="0"/>
                <a:cs typeface="Arial"/>
              </a:rPr>
              <a:t>Analfabetismo em queda: </a:t>
            </a:r>
          </a:p>
          <a:p>
            <a:pPr>
              <a:defRPr/>
            </a:pPr>
            <a:endParaRPr lang="pt-BR" sz="1100" b="1" dirty="0">
              <a:latin typeface="Arial"/>
              <a:ea typeface="ＭＳ Ｐゴシック" charset="0"/>
              <a:cs typeface="Arial"/>
            </a:endParaRP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1991: 20% 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2000: 14%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2004: 11,4%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2008 : 10%</a:t>
            </a:r>
          </a:p>
          <a:p>
            <a:pPr>
              <a:defRPr/>
            </a:pPr>
            <a:endParaRPr lang="pt-BR" sz="3000" b="1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pt-BR" sz="3000" b="1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Analfabetismo funcional: Brasil: 21 %</a:t>
            </a:r>
          </a:p>
          <a:p>
            <a:pPr>
              <a:defRPr/>
            </a:pPr>
            <a:endParaRPr lang="pt-BR" sz="1100" b="1" dirty="0">
              <a:latin typeface="Arial"/>
              <a:ea typeface="ＭＳ Ｐゴシック" charset="0"/>
              <a:cs typeface="Arial"/>
            </a:endParaRP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Norte: 24,2 %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Nordeste: 31,6%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Sudeste : 15,8 %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Sul : 16,2 %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Centro- oeste: 19,2 %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444500"/>
            <a:ext cx="90932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6360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3635375" y="385763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RENDA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088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2411413" y="241300"/>
            <a:ext cx="482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SANEAMENTO BÁSICO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332163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b="1" dirty="0">
                <a:latin typeface="Georgia" pitchFamily="18" charset="0"/>
              </a:rPr>
              <a:t>Analisando o Brasil como um todo: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b="1" dirty="0">
                <a:latin typeface="Georgia" pitchFamily="18" charset="0"/>
              </a:rPr>
              <a:t>Convivem doenças resultantes da pobreza extrema e males resultantes de variáveis comportamentais associadas ao mundo contemporâneo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b="1">
                <a:latin typeface="Georgia" pitchFamily="18" charset="0"/>
              </a:rPr>
              <a:t>Importância da adoção de diferentes formas de enfrentamento, com implementação de políticas e ações de prevenção de doenças e promoção de saúde e de assistência, tratamento e reabilitação.</a:t>
            </a:r>
          </a:p>
          <a:p>
            <a:pPr eaLnBrk="1" hangingPunct="1">
              <a:buFont typeface="Wingdings" pitchFamily="2" charset="2"/>
              <a:buNone/>
            </a:pPr>
            <a:endParaRPr lang="pt-BR" b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"/>
          <p:cNvSpPr txBox="1">
            <a:spLocks noChangeArrowheads="1"/>
          </p:cNvSpPr>
          <p:nvPr/>
        </p:nvSpPr>
        <p:spPr bwMode="auto">
          <a:xfrm>
            <a:off x="1327150" y="18319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68313" y="1169988"/>
            <a:ext cx="856773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Quais os dois indicadores mais importantes para a transição demográfica?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Quais as mudanças que se pode esperar na população quando há diminuição da natalidade?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Qual o reflexo das mudanças na estrutura etária da população que podem ser evidenciadas pela mortalidade?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Que consequências tem para a transição epidemiológica o fato de, no Brasil, a queda da mortalidade ter ocorrido em 1940 e da fecundidade em 1960?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Além das mudanças demográficas, quais as outras questões envolvidas na transição demográfica e epidemiológica?</a:t>
            </a: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103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QUESTÕES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27584" y="3645024"/>
            <a:ext cx="8064847" cy="29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latin typeface="Arial" charset="0"/>
                <a:cs typeface="Arial" charset="0"/>
              </a:rPr>
              <a:t>Esse fenômeno tem como característica básica o aumento da presença de alguns tipos de alimento e nutrientes, como açúcares, gorduras e alimentos refinados, além de uma acentuada redução no consumo de fibras e carboidratos complexos – quadro que, no geral, está associado ao aumento no risco de sobrepeso, obesidade e doenças cardiovasculares.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008781-7995-49C6-886D-DFD2F147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57965"/>
            <a:ext cx="62388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0825" y="1628775"/>
            <a:ext cx="87137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Envelhecimento da população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Maior proporção de mulheres na população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Aumento da expectativa de vida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População mais urbana e mais alfabetizada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908175" y="476250"/>
            <a:ext cx="532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demográfica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549275"/>
            <a:ext cx="91059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5288" y="6021388"/>
            <a:ext cx="849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Fonte: Joseph A. McFalls, Jr. Population: A Lively Introduction. Population Bulletin 46(2); 1995: 22.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1334</Words>
  <Application>Microsoft Office PowerPoint</Application>
  <PresentationFormat>Apresentação na tela (4:3)</PresentationFormat>
  <Paragraphs>204</Paragraphs>
  <Slides>48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Comic Sans MS</vt:lpstr>
      <vt:lpstr>Georgia</vt:lpstr>
      <vt:lpstr>Roboto</vt:lpstr>
      <vt:lpstr>Tahoma</vt:lpstr>
      <vt:lpstr>Wingdings</vt:lpstr>
      <vt:lpstr>Office Theme</vt:lpstr>
      <vt:lpstr>UNIVERSIDADE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Esperança de vida por períodos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HEP</dc:creator>
  <cp:lastModifiedBy>Jose Leopoldo Ferreira Antunes</cp:lastModifiedBy>
  <cp:revision>251</cp:revision>
  <dcterms:created xsi:type="dcterms:W3CDTF">2008-09-01T12:56:44Z</dcterms:created>
  <dcterms:modified xsi:type="dcterms:W3CDTF">2023-03-28T12:30:45Z</dcterms:modified>
</cp:coreProperties>
</file>