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0" r:id="rId2"/>
    <p:sldId id="317" r:id="rId3"/>
    <p:sldId id="425" r:id="rId4"/>
    <p:sldId id="427" r:id="rId5"/>
    <p:sldId id="428" r:id="rId6"/>
    <p:sldId id="429" r:id="rId7"/>
    <p:sldId id="430" r:id="rId8"/>
    <p:sldId id="44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52F8F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62" autoAdjust="0"/>
  </p:normalViewPr>
  <p:slideViewPr>
    <p:cSldViewPr>
      <p:cViewPr varScale="1">
        <p:scale>
          <a:sx n="89" d="100"/>
          <a:sy n="89" d="100"/>
        </p:scale>
        <p:origin x="1819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9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1B7F-AE25-4333-9C08-FBC88BBE464B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7E25-CA4A-496A-96E6-6BCED231C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0819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9823FC-AC4D-45A5-9140-FC08A560E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3765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87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87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88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0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54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34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1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2976-0796-48AC-8042-85F5FBA8C8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458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BF4A-E679-4E71-A578-B6DC13D9FB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79200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8457-FF3D-4FF4-9195-C29D785658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74228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91A-9255-4FE0-B547-0C8BAC4EF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714953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4E65-7647-48C9-89AA-129E85B36D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87422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EF6B-C5D7-470D-B9F3-FC61954244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45029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E5C9-C376-4AD4-AF6F-DB4E14541F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47753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6F04-DC8F-4B85-902A-0A7E18808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6257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BAA8-D281-4D27-8184-36B864CFB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84192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4355-1CE6-4F18-A6D5-74C09F441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6644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6C0A-065B-4039-BA8A-8F029C724B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4508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4B5080-8425-4E0C-87F4-369D09B4F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8" descr="logo lafape 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quadros@sc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0" Type="http://schemas.openxmlformats.org/officeDocument/2006/relationships/image" Target="../media/image4.em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71713"/>
            <a:ext cx="8686660" cy="355758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b="1" dirty="0" smtClean="0">
                <a:solidFill>
                  <a:srgbClr val="0070C0"/>
                </a:solidFill>
              </a:rPr>
              <a:t>Laboratório de Fontes Alternativas e Processamento de Energia – LAFAPE</a:t>
            </a:r>
          </a:p>
          <a:p>
            <a:pPr marL="0" indent="0" algn="ctr" eaLnBrk="1" hangingPunct="1">
              <a:buFontTx/>
              <a:buNone/>
            </a:pPr>
            <a:r>
              <a:rPr lang="pt-BR" b="1" dirty="0" smtClean="0"/>
              <a:t>Retificador Trifásico Controlado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smtClean="0"/>
              <a:t>Coordenador: Ricardo Q. Machado</a:t>
            </a:r>
          </a:p>
          <a:p>
            <a:pPr marL="0" indent="0" algn="just" eaLnBrk="1" hangingPunct="1">
              <a:buFontTx/>
              <a:buNone/>
            </a:pPr>
            <a:r>
              <a:rPr lang="pt-BR" b="1" dirty="0" err="1" smtClean="0">
                <a:solidFill>
                  <a:schemeClr val="bg2"/>
                </a:solidFill>
              </a:rPr>
              <a:t>Email</a:t>
            </a:r>
            <a:r>
              <a:rPr lang="pt-BR" b="1" dirty="0" smtClean="0">
                <a:solidFill>
                  <a:schemeClr val="bg2"/>
                </a:solidFill>
              </a:rPr>
              <a:t>: </a:t>
            </a:r>
            <a:r>
              <a:rPr lang="pt-BR" b="1" dirty="0" smtClean="0">
                <a:solidFill>
                  <a:schemeClr val="bg2"/>
                </a:solidFill>
                <a:hlinkClick r:id="rId3"/>
              </a:rPr>
              <a:t>rquadros@sc.usp.br</a:t>
            </a:r>
            <a:endParaRPr lang="pt-BR" b="1" dirty="0" smtClean="0">
              <a:solidFill>
                <a:schemeClr val="bg2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505" y="274638"/>
            <a:ext cx="8910989" cy="2164252"/>
          </a:xfrm>
        </p:spPr>
        <p:txBody>
          <a:bodyPr/>
          <a:lstStyle/>
          <a:p>
            <a:r>
              <a:rPr lang="pt-BR" sz="3600" b="1" dirty="0" smtClean="0">
                <a:solidFill>
                  <a:srgbClr val="800000"/>
                </a:solidFill>
              </a:rPr>
              <a:t>Universidades de São Paulo</a:t>
            </a:r>
            <a:br>
              <a:rPr lang="pt-BR" sz="3600" b="1" dirty="0" smtClean="0">
                <a:solidFill>
                  <a:srgbClr val="800000"/>
                </a:solidFill>
              </a:rPr>
            </a:br>
            <a:r>
              <a:rPr lang="pt-BR" sz="3600" b="1" dirty="0" smtClean="0">
                <a:solidFill>
                  <a:srgbClr val="800000"/>
                </a:solidFill>
              </a:rPr>
              <a:t>Escola de Engenharia de São Carlos</a:t>
            </a:r>
            <a:br>
              <a:rPr lang="pt-BR" sz="3600" b="1" dirty="0" smtClean="0">
                <a:solidFill>
                  <a:srgbClr val="800000"/>
                </a:solidFill>
              </a:rPr>
            </a:br>
            <a:r>
              <a:rPr lang="pt-BR" sz="3600" b="1" dirty="0" smtClean="0">
                <a:solidFill>
                  <a:srgbClr val="800000"/>
                </a:solidFill>
              </a:rPr>
              <a:t>Dep. de Eng. Elétrica e de Computação</a:t>
            </a:r>
            <a:endParaRPr lang="pt-BR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877145" y="2033845"/>
                <a:ext cx="2475276" cy="1721690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pt-BR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145" y="2033845"/>
                <a:ext cx="2475276" cy="17216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5719628" y="4419110"/>
                <a:ext cx="3262862" cy="1698863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𝑎𝑏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b="0" i="1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skw"/>
                                      <m:ctrlP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pt-BR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𝑏𝑐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𝑐𝑎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𝑉𝑠𝑖𝑛</m:t>
                              </m:r>
                              <m:d>
                                <m:d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b="0" i="1" dirty="0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628" y="4419110"/>
                <a:ext cx="3262862" cy="16988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570" y="1730894"/>
            <a:ext cx="4134450" cy="3519034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4262" t="3502" r="1462" b="2814"/>
          <a:stretch/>
        </p:blipFill>
        <p:spPr>
          <a:xfrm>
            <a:off x="791580" y="1538790"/>
            <a:ext cx="7965885" cy="4815535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3678595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04154" y="1565660"/>
                <a:ext cx="5466625" cy="8737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/6</m:t>
                          </m:r>
                        </m:den>
                      </m:f>
                      <m:nary>
                        <m:nary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  <m:sup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𝑉𝑠𝑖𝑛</m:t>
                          </m:r>
                          <m:d>
                            <m:dPr>
                              <m:ctrlPr>
                                <a:rPr lang="pt-BR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b="0" i="1" dirty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pt-BR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pt-BR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𝑉𝑐𝑜𝑠</m:t>
                      </m:r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pt-BR" i="1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54" y="1565660"/>
                <a:ext cx="5466625" cy="8737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504154" y="4013466"/>
                <a:ext cx="6929461" cy="1169936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/6</m:t>
                              </m:r>
                            </m:den>
                          </m:f>
                          <m:nary>
                            <m:nary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  <m:e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pt-BR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e>
                      </m:rad>
                      <m:r>
                        <a:rPr lang="pt-BR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pt-BR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ad>
                        <m:radPr>
                          <m:degHide m:val="on"/>
                          <m:ctrlPr>
                            <a:rPr lang="pt-B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i="1" dirty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pt-B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pt-BR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54" y="4013466"/>
                <a:ext cx="6929461" cy="1169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504154" y="2888885"/>
                <a:ext cx="1816395" cy="6751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pt-BR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i="1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54" y="2888885"/>
                <a:ext cx="1816395" cy="6751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3237466" y="2439425"/>
                <a:ext cx="823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i="1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466" y="2439425"/>
                <a:ext cx="82323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48476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5022049" y="4023311"/>
                <a:ext cx="3761479" cy="772263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𝑅𝑖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𝑎𝑏</m:t>
                        </m:r>
                      </m:sub>
                    </m:sSub>
                  </m:oMath>
                </a14:m>
                <a:r>
                  <a:rPr lang="pt-BR" i="1" dirty="0" smtClean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𝒂𝒃</m:t>
                        </m:r>
                      </m:sub>
                    </m:sSub>
                    <m:r>
                      <a:rPr lang="pt-BR" i="1" dirty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49" y="4023311"/>
                <a:ext cx="3761479" cy="7722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5022049" y="1948014"/>
                <a:ext cx="2791598" cy="582147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sub>
                      </m:sSub>
                      <m:r>
                        <a:rPr lang="pt-BR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49" y="1948014"/>
                <a:ext cx="2791598" cy="5821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746575" y="5724255"/>
                <a:ext cx="30251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𝒂𝒃</m:t>
                        </m:r>
                      </m:sub>
                    </m:sSub>
                  </m:oMath>
                </a14:m>
                <a:r>
                  <a:rPr lang="pt-BR" dirty="0" smtClean="0"/>
                  <a:t>- tensão </a:t>
                </a:r>
                <a:r>
                  <a:rPr lang="pt-BR" dirty="0" err="1" smtClean="0"/>
                  <a:t>rms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line-to-line</a:t>
                </a:r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75" y="5724255"/>
                <a:ext cx="302512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022050" y="1307147"/>
                <a:ext cx="2226956" cy="56477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m:oMathPara>
                </a14:m>
                <a:endParaRPr lang="pt-BR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50" y="1307147"/>
                <a:ext cx="2226956" cy="5647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022049" y="3284109"/>
                <a:ext cx="2353337" cy="401970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sub>
                      </m:sSub>
                      <m:r>
                        <a:rPr lang="pt-BR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49" y="3284109"/>
                <a:ext cx="2353337" cy="401970"/>
              </a:xfrm>
              <a:prstGeom prst="rect">
                <a:avLst/>
              </a:prstGeom>
              <a:blipFill rotWithShape="0">
                <a:blip r:embed="rId8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5022049" y="2606258"/>
                <a:ext cx="2408865" cy="612732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pt-BR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pt-BR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b="0" i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49" y="2606258"/>
                <a:ext cx="2408865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549" y="1456256"/>
            <a:ext cx="4134450" cy="352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5080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14" name="Ondulado duplo 13"/>
          <p:cNvSpPr/>
          <p:nvPr/>
        </p:nvSpPr>
        <p:spPr>
          <a:xfrm>
            <a:off x="476545" y="1607241"/>
            <a:ext cx="2160240" cy="594357"/>
          </a:xfrm>
          <a:prstGeom prst="doubleWav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Solução geral é:</a:t>
            </a:r>
            <a:endParaRPr lang="pt-B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476545" y="2402030"/>
                <a:ext cx="8235915" cy="7085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 panose="02040503050406030204" pitchFamily="18" charset="0"/>
                                </a:rPr>
                                <m:t>𝒂𝒃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⌈"/>
                          <m:endChr m:val="⌉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sSub>
                                <m:sSubPr>
                                  <m:ctrlP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  <m:t>𝒂𝒃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skw"/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effectLst>
                                                <a:outerShdw blurRad="50800" dist="38100" dir="2700000" algn="tl" rotWithShape="0">
                                                  <a:prstClr val="black">
                                                    <a:alpha val="40000"/>
                                                  </a:prstClr>
                                                </a:outerShdw>
                                              </a:effectLst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2402030"/>
                <a:ext cx="8235915" cy="7085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2006715" y="3383995"/>
                <a:ext cx="419582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sSup>
                            <m:sSupPr>
                              <m:ctrlP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f>
                            <m:fPr>
                              <m:ctrlP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pt-B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715" y="3383995"/>
                <a:ext cx="4195829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1421650" y="4689140"/>
                <a:ext cx="6388159" cy="996748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i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𝒂𝒃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sSup>
                            <m:sSup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i="1" smtClean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num>
                        <m:den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den>
                      </m:f>
                      <m:r>
                        <a:rPr lang="pt-BR" i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i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50" y="4689140"/>
                <a:ext cx="6388159" cy="9967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3411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ergaminho horizontal 16"/>
              <p:cNvSpPr/>
              <p:nvPr/>
            </p:nvSpPr>
            <p:spPr>
              <a:xfrm>
                <a:off x="2291110" y="1448780"/>
                <a:ext cx="4545506" cy="810090"/>
              </a:xfrm>
              <a:prstGeom prst="horizontalScroll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 smtClean="0">
                    <a:solidFill>
                      <a:srgbClr val="800000"/>
                    </a:solidFill>
                  </a:rPr>
                  <a:t>Limite de condução quando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pt-BR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pt-BR" b="1" dirty="0" smtClean="0">
                    <a:solidFill>
                      <a:srgbClr val="800000"/>
                    </a:solidFill>
                  </a:rPr>
                  <a:t>.</a:t>
                </a:r>
                <a:endParaRPr lang="pt-BR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7" name="Pergaminho horizontal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110" y="1448780"/>
                <a:ext cx="4545506" cy="810090"/>
              </a:xfrm>
              <a:prstGeom prst="horizontalScrol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304181" y="4419110"/>
                <a:ext cx="1568250" cy="60907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i="1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fName>
                        <m:e>
                          <m:r>
                            <a:rPr lang="pt-BR" b="0" i="1" smtClean="0"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pt-BR" b="0" i="1" smtClean="0">
                                  <a:effectLst>
                                    <a:outerShdw blurRad="50800" dist="38100" dir="2700000" algn="tl" rotWithShape="0">
                                      <a:prstClr val="black">
                                        <a:alpha val="40000"/>
                                      </a:prst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pt-BR" b="0" i="1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pt-B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pt-BR" i="1">
                                      <a:effectLst>
                                        <a:outerShdw blurRad="50800" dist="38100" dir="2700000" algn="tl" rotWithShape="0">
                                          <a:prstClr val="black">
                                            <a:alpha val="40000"/>
                                          </a:prst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pt-B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81" y="4419110"/>
                <a:ext cx="1568250" cy="609077"/>
              </a:xfrm>
              <a:prstGeom prst="rect">
                <a:avLst/>
              </a:prstGeom>
              <a:blipFill rotWithShape="0">
                <a:blip r:embed="rId4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04181" y="3474005"/>
                <a:ext cx="1195135" cy="609077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81" y="3474005"/>
                <a:ext cx="1195135" cy="6090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304181" y="2540052"/>
                <a:ext cx="1994585" cy="427746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81" y="2540052"/>
                <a:ext cx="1994585" cy="4277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3716905" y="2326179"/>
                <a:ext cx="1325812" cy="718658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05" y="2326179"/>
                <a:ext cx="1325812" cy="71865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2517410" y="4225274"/>
                <a:ext cx="5704446" cy="996748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t-BR" i="1" dirty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t-BR" i="1" dirty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sSup>
                            <m:sSup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i="1" smtClean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num>
                        <m:den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pt-BR" i="1">
                                          <a:solidFill>
                                            <a:schemeClr val="accent2">
                                              <a:lumMod val="40000"/>
                                              <a:lumOff val="6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den>
                      </m:f>
                      <m:r>
                        <a:rPr lang="pt-BR" i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pt-BR" i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410" y="4225274"/>
                <a:ext cx="5704446" cy="99674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56149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88640"/>
            <a:ext cx="9143999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Circuito Onda Completa com Carga RLE e Excitação Senoidal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4297" r="2777"/>
          <a:stretch/>
        </p:blipFill>
        <p:spPr>
          <a:xfrm>
            <a:off x="679066" y="1943835"/>
            <a:ext cx="7785865" cy="3808534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89295403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10628</TotalTime>
  <Words>123</Words>
  <Application>Microsoft Office PowerPoint</Application>
  <PresentationFormat>Apresentação na tela (4:3)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Cambria Math</vt:lpstr>
      <vt:lpstr>Design padrão</vt:lpstr>
      <vt:lpstr>Universidades de São Paulo Escola de Engenharia de São Carlos Dep. de Eng. Elétrica e de Computação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 Machado</cp:lastModifiedBy>
  <cp:revision>519</cp:revision>
  <dcterms:created xsi:type="dcterms:W3CDTF">2009-04-12T14:29:32Z</dcterms:created>
  <dcterms:modified xsi:type="dcterms:W3CDTF">2020-06-16T23:09:48Z</dcterms:modified>
</cp:coreProperties>
</file>