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03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39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8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08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36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62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91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59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00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38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9B4F3-815A-41CF-9EDA-DD9942DCE6E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8BF08-AE79-4B4B-A7CA-FDC378B66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81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33.wmf"/><Relationship Id="rId9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RESUMO DA AULA PASSADA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7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69476"/>
            <a:ext cx="6177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b="1" dirty="0" smtClean="0"/>
              <a:t>APLICAÇÃO 2- NA RESPOSTA NATURAL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65065"/>
              </p:ext>
            </p:extLst>
          </p:nvPr>
        </p:nvGraphicFramePr>
        <p:xfrm>
          <a:off x="539552" y="1484784"/>
          <a:ext cx="75707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ção" r:id="rId3" imgW="2920680" imgH="444240" progId="Equation.3">
                  <p:embed/>
                </p:oleObj>
              </mc:Choice>
              <mc:Fallback>
                <p:oleObj name="Equação" r:id="rId3" imgW="2920680" imgH="4442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84784"/>
                        <a:ext cx="7570787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184228"/>
              </p:ext>
            </p:extLst>
          </p:nvPr>
        </p:nvGraphicFramePr>
        <p:xfrm>
          <a:off x="3635896" y="692696"/>
          <a:ext cx="41783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ção" r:id="rId5" imgW="1422360" imgH="241200" progId="Equation.3">
                  <p:embed/>
                </p:oleObj>
              </mc:Choice>
              <mc:Fallback>
                <p:oleObj name="Equação" r:id="rId5" imgW="1422360" imgH="2412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692696"/>
                        <a:ext cx="41783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336639"/>
              </p:ext>
            </p:extLst>
          </p:nvPr>
        </p:nvGraphicFramePr>
        <p:xfrm>
          <a:off x="770259" y="720858"/>
          <a:ext cx="259447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ção" r:id="rId7" imgW="1028520" imgH="228600" progId="Equation.3">
                  <p:embed/>
                </p:oleObj>
              </mc:Choice>
              <mc:Fallback>
                <p:oleObj name="Equação" r:id="rId7" imgW="1028520" imgH="228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259" y="720858"/>
                        <a:ext cx="2594471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428297"/>
              </p:ext>
            </p:extLst>
          </p:nvPr>
        </p:nvGraphicFramePr>
        <p:xfrm>
          <a:off x="251520" y="2420888"/>
          <a:ext cx="785177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ção" r:id="rId9" imgW="3492360" imgH="736560" progId="Equation.3">
                  <p:embed/>
                </p:oleObj>
              </mc:Choice>
              <mc:Fallback>
                <p:oleObj name="Equação" r:id="rId9" imgW="349236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520" y="2420888"/>
                        <a:ext cx="7851775" cy="165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04549"/>
              </p:ext>
            </p:extLst>
          </p:nvPr>
        </p:nvGraphicFramePr>
        <p:xfrm>
          <a:off x="527050" y="3573463"/>
          <a:ext cx="7778750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ção" r:id="rId11" imgW="4101840" imgH="1625400" progId="Equation.3">
                  <p:embed/>
                </p:oleObj>
              </mc:Choice>
              <mc:Fallback>
                <p:oleObj name="Equação" r:id="rId11" imgW="4101840" imgH="1625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7050" y="3573463"/>
                        <a:ext cx="7778750" cy="308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408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139597"/>
              </p:ext>
            </p:extLst>
          </p:nvPr>
        </p:nvGraphicFramePr>
        <p:xfrm>
          <a:off x="269179" y="632321"/>
          <a:ext cx="8623301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ção" r:id="rId3" imgW="4546440" imgH="1930320" progId="Equation.3">
                  <p:embed/>
                </p:oleObj>
              </mc:Choice>
              <mc:Fallback>
                <p:oleObj name="Equação" r:id="rId3" imgW="4546440" imgH="193032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79" y="632321"/>
                        <a:ext cx="8623301" cy="366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6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01116"/>
              </p:ext>
            </p:extLst>
          </p:nvPr>
        </p:nvGraphicFramePr>
        <p:xfrm>
          <a:off x="1547813" y="1052513"/>
          <a:ext cx="5976937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ção" r:id="rId3" imgW="2908080" imgH="1854000" progId="Equation.3">
                  <p:embed/>
                </p:oleObj>
              </mc:Choice>
              <mc:Fallback>
                <p:oleObj name="Equação" r:id="rId3" imgW="2908080" imgH="18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1052513"/>
                        <a:ext cx="5976937" cy="3810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05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7833" y="116632"/>
            <a:ext cx="78261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. MODOS DO SISTEMA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 smtClean="0">
                <a:solidFill>
                  <a:prstClr val="black"/>
                </a:solidFill>
              </a:rPr>
              <a:t>CHAMAMOS DE MODOS DO SISTEMA ÀS FUNÇÕES 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TEMPORAIS QUE FORMAM A SOLUÇÃO DE </a:t>
            </a:r>
          </a:p>
          <a:p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128220"/>
              </p:ext>
            </p:extLst>
          </p:nvPr>
        </p:nvGraphicFramePr>
        <p:xfrm>
          <a:off x="2933117" y="2039365"/>
          <a:ext cx="194421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ção" r:id="rId3" imgW="571320" imgH="190440" progId="Equation.3">
                  <p:embed/>
                </p:oleObj>
              </mc:Choice>
              <mc:Fallback>
                <p:oleObj name="Equação" r:id="rId3" imgW="5713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3117" y="2039365"/>
                        <a:ext cx="194421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3212976"/>
            <a:ext cx="6373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TEMOS OS SEGUINTES MODOS POSSÍVEIS</a:t>
            </a:r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041925"/>
              </p:ext>
            </p:extLst>
          </p:nvPr>
        </p:nvGraphicFramePr>
        <p:xfrm>
          <a:off x="1620838" y="4005263"/>
          <a:ext cx="61182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ção" r:id="rId5" imgW="3238200" imgH="1295280" progId="Equation.3">
                  <p:embed/>
                </p:oleObj>
              </mc:Choice>
              <mc:Fallback>
                <p:oleObj name="Equação" r:id="rId5" imgW="3238200" imgH="1295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0838" y="4005263"/>
                        <a:ext cx="6118225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292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548680"/>
            <a:ext cx="892699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OS AUTO-VETORES RELACIONAM OS MODOS DO SISTEMA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, QUE SÃO AS CARACTERÍSTICAS DE RESPOSTAS, COM A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TRAJETÓRIA NO ESPAÇO DE ESTADOS.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 smtClean="0">
                <a:solidFill>
                  <a:prstClr val="black"/>
                </a:solidFill>
              </a:rPr>
              <a:t>CONFORME SE APROXIMAM DA ORIGEM, AS TRAJETÓRIAS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PASSAM A SER TANGENTES ÀS DIREÇÕES DOS AUTO-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VETORES.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 smtClean="0">
                <a:solidFill>
                  <a:prstClr val="black"/>
                </a:solidFill>
              </a:rPr>
              <a:t>O MOVIMENTO NO ESPAÇO DE ESTADOS, AO LONGO DOS 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AUTO-VETORES, OCORRE COM INTENSIDADES DITADAS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PELOS </a:t>
            </a:r>
            <a:r>
              <a:rPr lang="pt-BR" sz="2800" b="1" u="sng" dirty="0" smtClean="0">
                <a:solidFill>
                  <a:prstClr val="black"/>
                </a:solidFill>
              </a:rPr>
              <a:t>MODOS</a:t>
            </a:r>
            <a:r>
              <a:rPr lang="pt-BR" sz="2800" b="1" dirty="0" smtClean="0">
                <a:solidFill>
                  <a:prstClr val="black"/>
                </a:solidFill>
              </a:rPr>
              <a:t> CORRESPONDENTES</a:t>
            </a:r>
            <a:endParaRPr lang="pt-B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00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0"/>
            <a:ext cx="77019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u="sng" dirty="0" smtClean="0">
                <a:solidFill>
                  <a:prstClr val="black"/>
                </a:solidFill>
              </a:rPr>
              <a:t>EXEMPLO: </a:t>
            </a:r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APLICAÇÃO </a:t>
            </a:r>
            <a:r>
              <a:rPr lang="pt-BR" sz="2800" b="1" dirty="0">
                <a:solidFill>
                  <a:prstClr val="black"/>
                </a:solidFill>
              </a:rPr>
              <a:t>À EXPRESSÃO DA RESPOSTA </a:t>
            </a:r>
            <a:r>
              <a:rPr lang="pt-BR" sz="2800" b="1" dirty="0" smtClean="0">
                <a:solidFill>
                  <a:prstClr val="black"/>
                </a:solidFill>
              </a:rPr>
              <a:t>NATURAL</a:t>
            </a:r>
            <a:endParaRPr lang="pt-BR" sz="2800" b="1" dirty="0">
              <a:solidFill>
                <a:prstClr val="black"/>
              </a:solidFill>
            </a:endParaRPr>
          </a:p>
          <a:p>
            <a:endParaRPr lang="pt-BR" sz="28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79832"/>
              </p:ext>
            </p:extLst>
          </p:nvPr>
        </p:nvGraphicFramePr>
        <p:xfrm>
          <a:off x="985651" y="1052736"/>
          <a:ext cx="6854825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ção" r:id="rId3" imgW="3022560" imgH="2412720" progId="Equation.3">
                  <p:embed/>
                </p:oleObj>
              </mc:Choice>
              <mc:Fallback>
                <p:oleObj name="Equação" r:id="rId3" imgW="3022560" imgH="241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651" y="1052736"/>
                        <a:ext cx="6854825" cy="547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836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8928"/>
              </p:ext>
            </p:extLst>
          </p:nvPr>
        </p:nvGraphicFramePr>
        <p:xfrm>
          <a:off x="250825" y="333375"/>
          <a:ext cx="8148638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ção" r:id="rId3" imgW="3187440" imgH="1066680" progId="Equation.3">
                  <p:embed/>
                </p:oleObj>
              </mc:Choice>
              <mc:Fallback>
                <p:oleObj name="Equação" r:id="rId3" imgW="3187440" imgH="106668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33375"/>
                        <a:ext cx="8148638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3068960"/>
            <a:ext cx="1172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SEJAM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743311"/>
              </p:ext>
            </p:extLst>
          </p:nvPr>
        </p:nvGraphicFramePr>
        <p:xfrm>
          <a:off x="1835696" y="3592180"/>
          <a:ext cx="2740802" cy="106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ção" r:id="rId5" imgW="1180800" imgH="457200" progId="Equation.3">
                  <p:embed/>
                </p:oleObj>
              </mc:Choice>
              <mc:Fallback>
                <p:oleObj name="Equação" r:id="rId5" imgW="1180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3592180"/>
                        <a:ext cx="2740802" cy="1060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363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565417"/>
              </p:ext>
            </p:extLst>
          </p:nvPr>
        </p:nvGraphicFramePr>
        <p:xfrm>
          <a:off x="1475656" y="3789040"/>
          <a:ext cx="5400600" cy="1773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ção" r:id="rId3" imgW="2552400" imgH="838080" progId="Equation.3">
                  <p:embed/>
                </p:oleObj>
              </mc:Choice>
              <mc:Fallback>
                <p:oleObj name="Equação" r:id="rId3" imgW="255240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3789040"/>
                        <a:ext cx="5400600" cy="1773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425133"/>
              </p:ext>
            </p:extLst>
          </p:nvPr>
        </p:nvGraphicFramePr>
        <p:xfrm>
          <a:off x="1259632" y="1196752"/>
          <a:ext cx="5395913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ção" r:id="rId5" imgW="2057400" imgH="838080" progId="Equation.3">
                  <p:embed/>
                </p:oleObj>
              </mc:Choice>
              <mc:Fallback>
                <p:oleObj name="Equação" r:id="rId5" imgW="20574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96752"/>
                        <a:ext cx="5395913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192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6672"/>
              </p:ext>
            </p:extLst>
          </p:nvPr>
        </p:nvGraphicFramePr>
        <p:xfrm>
          <a:off x="1115616" y="260648"/>
          <a:ext cx="62579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ção" r:id="rId3" imgW="2958840" imgH="1777680" progId="Equation.3">
                  <p:embed/>
                </p:oleObj>
              </mc:Choice>
              <mc:Fallback>
                <p:oleObj name="Equação" r:id="rId3" imgW="29588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60648"/>
                        <a:ext cx="625792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7033" y="3913892"/>
            <a:ext cx="98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PARA</a:t>
            </a:r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589600"/>
              </p:ext>
            </p:extLst>
          </p:nvPr>
        </p:nvGraphicFramePr>
        <p:xfrm>
          <a:off x="1043608" y="5732463"/>
          <a:ext cx="48625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ção" r:id="rId5" imgW="2374560" imgH="457200" progId="Equation.3">
                  <p:embed/>
                </p:oleObj>
              </mc:Choice>
              <mc:Fallback>
                <p:oleObj name="Equação" r:id="rId5" imgW="237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732463"/>
                        <a:ext cx="48625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6734"/>
              </p:ext>
            </p:extLst>
          </p:nvPr>
        </p:nvGraphicFramePr>
        <p:xfrm>
          <a:off x="1106086" y="4437112"/>
          <a:ext cx="4679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ção" r:id="rId7" imgW="2286000" imgH="457200" progId="Equation.3">
                  <p:embed/>
                </p:oleObj>
              </mc:Choice>
              <mc:Fallback>
                <p:oleObj name="Equação" r:id="rId7" imgW="2286000" imgH="4572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086" y="4437112"/>
                        <a:ext cx="46799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3904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1692000" y="2232000"/>
            <a:ext cx="41764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3779912" y="548680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572374"/>
              </p:ext>
            </p:extLst>
          </p:nvPr>
        </p:nvGraphicFramePr>
        <p:xfrm>
          <a:off x="5758175" y="2384884"/>
          <a:ext cx="304924" cy="37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ção" r:id="rId3" imgW="177480" imgH="215640" progId="Equation.3">
                  <p:embed/>
                </p:oleObj>
              </mc:Choice>
              <mc:Fallback>
                <p:oleObj name="Equação" r:id="rId3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8175" y="2384884"/>
                        <a:ext cx="304924" cy="370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610653"/>
              </p:ext>
            </p:extLst>
          </p:nvPr>
        </p:nvGraphicFramePr>
        <p:xfrm>
          <a:off x="3923928" y="357408"/>
          <a:ext cx="360040" cy="38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ção" r:id="rId5" imgW="203040" imgH="215640" progId="Equation.3">
                  <p:embed/>
                </p:oleObj>
              </mc:Choice>
              <mc:Fallback>
                <p:oleObj name="Equação" r:id="rId5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3928" y="357408"/>
                        <a:ext cx="360040" cy="382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2159732" y="1295896"/>
            <a:ext cx="324036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2339752" y="1340768"/>
            <a:ext cx="2952328" cy="1728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2423110" y="1454242"/>
            <a:ext cx="612068" cy="33290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2657251" y="2564904"/>
            <a:ext cx="505322" cy="3151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H="1">
            <a:off x="4572000" y="1584690"/>
            <a:ext cx="360040" cy="20245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H="1" flipV="1">
            <a:off x="4371386" y="2564904"/>
            <a:ext cx="560654" cy="3151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o 38"/>
          <p:cNvSpPr/>
          <p:nvPr/>
        </p:nvSpPr>
        <p:spPr>
          <a:xfrm rot="4640601">
            <a:off x="3157145" y="967782"/>
            <a:ext cx="1280734" cy="1080120"/>
          </a:xfrm>
          <a:prstGeom prst="arc">
            <a:avLst>
              <a:gd name="adj1" fmla="val 14941262"/>
              <a:gd name="adj2" fmla="val 209417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079023"/>
              </p:ext>
            </p:extLst>
          </p:nvPr>
        </p:nvGraphicFramePr>
        <p:xfrm>
          <a:off x="4283968" y="624470"/>
          <a:ext cx="376432" cy="67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ção" r:id="rId7" imgW="253800" imgH="457200" progId="Equation.3">
                  <p:embed/>
                </p:oleObj>
              </mc:Choice>
              <mc:Fallback>
                <p:oleObj name="Equação" r:id="rId7" imgW="253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624470"/>
                        <a:ext cx="376432" cy="675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Elipse 40"/>
          <p:cNvSpPr/>
          <p:nvPr/>
        </p:nvSpPr>
        <p:spPr>
          <a:xfrm>
            <a:off x="4211960" y="1151033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896" y="4077072"/>
            <a:ext cx="397442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CaixaDeTexto 41"/>
          <p:cNvSpPr txBox="1"/>
          <p:nvPr/>
        </p:nvSpPr>
        <p:spPr>
          <a:xfrm>
            <a:off x="1326355" y="4581128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X(t)=</a:t>
            </a:r>
            <a:endParaRPr lang="pt-BR" sz="2800" b="1" dirty="0">
              <a:solidFill>
                <a:prstClr val="black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51519" y="5805264"/>
            <a:ext cx="115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PARA  </a:t>
            </a:r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177113"/>
              </p:ext>
            </p:extLst>
          </p:nvPr>
        </p:nvGraphicFramePr>
        <p:xfrm>
          <a:off x="1567750" y="5805264"/>
          <a:ext cx="5902644" cy="103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ção" r:id="rId10" imgW="2616120" imgH="457200" progId="Equation.3">
                  <p:embed/>
                </p:oleObj>
              </mc:Choice>
              <mc:Fallback>
                <p:oleObj name="Equação" r:id="rId10" imgW="26161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7750" y="5805264"/>
                        <a:ext cx="5902644" cy="1031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34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3873" y="394568"/>
            <a:ext cx="3598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1- PÓLOS DO SISTEMA: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275567"/>
              </p:ext>
            </p:extLst>
          </p:nvPr>
        </p:nvGraphicFramePr>
        <p:xfrm>
          <a:off x="2183308" y="1124744"/>
          <a:ext cx="27495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ção" r:id="rId3" imgW="1002865" imgH="203112" progId="Equation.3">
                  <p:embed/>
                </p:oleObj>
              </mc:Choice>
              <mc:Fallback>
                <p:oleObj name="Equação" r:id="rId3" imgW="1002865" imgH="203112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3308" y="1124744"/>
                        <a:ext cx="2749550" cy="554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619672" y="2374309"/>
            <a:ext cx="4283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EQUAÇÃO CARACTERÍSTICA</a:t>
            </a:r>
            <a:endParaRPr lang="pt-BR" sz="2800" b="1" u="sng" dirty="0"/>
          </a:p>
        </p:txBody>
      </p:sp>
      <p:sp>
        <p:nvSpPr>
          <p:cNvPr id="5" name="Seta para baixo 4"/>
          <p:cNvSpPr/>
          <p:nvPr/>
        </p:nvSpPr>
        <p:spPr>
          <a:xfrm>
            <a:off x="3185124" y="1700808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83873" y="2960429"/>
            <a:ext cx="6329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2- PÓLOS DA MATRIZ DE TRANSFERÊNCIA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2768" y="4739931"/>
            <a:ext cx="85713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PÓLOS NO INTERIOR DA MATRIZ DE TRANSFERÊNCIA</a:t>
            </a:r>
          </a:p>
          <a:p>
            <a:r>
              <a:rPr lang="pt-BR" sz="2800" b="1" dirty="0" smtClean="0"/>
              <a:t>APÓS O EVENTUAL CANCELAMENTO DE PÓLOS DO</a:t>
            </a:r>
          </a:p>
          <a:p>
            <a:r>
              <a:rPr lang="pt-BR" sz="2800" b="1" dirty="0" smtClean="0"/>
              <a:t>SISTEMA COM ZEROS DAS FUNÇÕES DE TRANSFERÊNCIA</a:t>
            </a:r>
          </a:p>
          <a:p>
            <a:r>
              <a:rPr lang="pt-BR" sz="2800" b="1" dirty="0" smtClean="0"/>
              <a:t>COMPONENTES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256925"/>
              </p:ext>
            </p:extLst>
          </p:nvPr>
        </p:nvGraphicFramePr>
        <p:xfrm>
          <a:off x="426743" y="3501681"/>
          <a:ext cx="71120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ção" r:id="rId5" imgW="2412720" imgH="419040" progId="Equation.3">
                  <p:embed/>
                </p:oleObj>
              </mc:Choice>
              <mc:Fallback>
                <p:oleObj name="Equação" r:id="rId5" imgW="2412720" imgH="4190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43" y="3501681"/>
                        <a:ext cx="7112000" cy="1238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19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548680"/>
            <a:ext cx="299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3- ZEROS DO SISTEMA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484784"/>
            <a:ext cx="77228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A TRANSFORMADA DE LAPLACE NO </a:t>
            </a:r>
          </a:p>
          <a:p>
            <a:r>
              <a:rPr lang="pt-BR" sz="2800" b="1" dirty="0" smtClean="0"/>
              <a:t>SISTEMA DE EQUAÇÕES DE ESTADO E ADMITINDO</a:t>
            </a:r>
          </a:p>
          <a:p>
            <a:r>
              <a:rPr lang="pt-BR" sz="2800" b="1" dirty="0" smtClean="0"/>
              <a:t>NULO O VETOR DE ESTADOS NO INSTANTE INICIAL,</a:t>
            </a:r>
          </a:p>
          <a:p>
            <a:r>
              <a:rPr lang="pt-BR" sz="2800" b="1" dirty="0" smtClean="0"/>
              <a:t>TEMOS: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48784"/>
              </p:ext>
            </p:extLst>
          </p:nvPr>
        </p:nvGraphicFramePr>
        <p:xfrm>
          <a:off x="2195736" y="3293312"/>
          <a:ext cx="4592637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ção" r:id="rId3" imgW="2082600" imgH="939600" progId="Equation.3">
                  <p:embed/>
                </p:oleObj>
              </mc:Choice>
              <mc:Fallback>
                <p:oleObj name="Equação" r:id="rId3" imgW="2082600" imgH="9396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293312"/>
                        <a:ext cx="4592637" cy="207327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4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0466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OS ZEROS DO SISTEMA, “</a:t>
            </a:r>
            <a:r>
              <a:rPr lang="pt-BR" sz="2800" b="1" i="1" dirty="0" smtClean="0"/>
              <a:t>z</a:t>
            </a:r>
            <a:r>
              <a:rPr lang="pt-BR" b="1" i="1" dirty="0" smtClean="0"/>
              <a:t>0</a:t>
            </a:r>
            <a:r>
              <a:rPr lang="pt-BR" sz="2800" b="1" i="1" dirty="0" smtClean="0"/>
              <a:t>”, </a:t>
            </a:r>
            <a:r>
              <a:rPr lang="pt-BR" sz="2800" b="1" dirty="0" smtClean="0"/>
              <a:t>  FAZEM COM QUE P(</a:t>
            </a:r>
            <a:r>
              <a:rPr lang="pt-BR" sz="2800" b="1" i="1" dirty="0" smtClean="0"/>
              <a:t>z0</a:t>
            </a:r>
            <a:r>
              <a:rPr lang="pt-BR" sz="2800" b="1" dirty="0" smtClean="0"/>
              <a:t>)</a:t>
            </a:r>
          </a:p>
          <a:p>
            <a:r>
              <a:rPr lang="pt-BR" sz="2800" b="1" dirty="0" smtClean="0"/>
              <a:t>DEIXE DE TER POSTO COMPLETO, DE FORMA QUE A </a:t>
            </a:r>
          </a:p>
          <a:p>
            <a:r>
              <a:rPr lang="pt-BR" sz="2800" b="1" dirty="0" smtClean="0"/>
              <a:t>EQUAÇÃO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838791"/>
              </p:ext>
            </p:extLst>
          </p:nvPr>
        </p:nvGraphicFramePr>
        <p:xfrm>
          <a:off x="1563688" y="1816100"/>
          <a:ext cx="46085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ção" r:id="rId3" imgW="1828800" imgH="711000" progId="Equation.3">
                  <p:embed/>
                </p:oleObj>
              </mc:Choice>
              <mc:Fallback>
                <p:oleObj name="Equação" r:id="rId3" imgW="1828800" imgH="71100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1816100"/>
                        <a:ext cx="46085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3568" y="3933056"/>
            <a:ext cx="67669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POSSUA OUTRA SOLUÇÃO ALÉM DA TRIVIAL</a:t>
            </a:r>
          </a:p>
          <a:p>
            <a:r>
              <a:rPr lang="pt-BR" sz="2800" b="1" dirty="0" smtClean="0"/>
              <a:t>PARA O VETOR “w”: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192246"/>
              </p:ext>
            </p:extLst>
          </p:nvPr>
        </p:nvGraphicFramePr>
        <p:xfrm>
          <a:off x="3421063" y="4757738"/>
          <a:ext cx="1449387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ção" r:id="rId5" imgW="647640" imgH="711000" progId="Equation.3">
                  <p:embed/>
                </p:oleObj>
              </mc:Choice>
              <mc:Fallback>
                <p:oleObj name="Equação" r:id="rId5" imgW="6476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1063" y="4757738"/>
                        <a:ext cx="1449387" cy="159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134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764704"/>
            <a:ext cx="68138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ACHAR OS ZEROS DO SISTEMA, BASTA </a:t>
            </a:r>
          </a:p>
          <a:p>
            <a:r>
              <a:rPr lang="pt-BR" sz="2800" b="1" dirty="0" smtClean="0"/>
              <a:t>ENCONTRAR AS RAÍZES DE 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74059"/>
              </p:ext>
            </p:extLst>
          </p:nvPr>
        </p:nvGraphicFramePr>
        <p:xfrm>
          <a:off x="625229" y="1988840"/>
          <a:ext cx="77946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ção" r:id="rId3" imgW="3073320" imgH="482400" progId="Equation.3">
                  <p:embed/>
                </p:oleObj>
              </mc:Choice>
              <mc:Fallback>
                <p:oleObj name="Equação" r:id="rId3" imgW="30733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229" y="1988840"/>
                        <a:ext cx="7794625" cy="1223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0706" y="3464066"/>
            <a:ext cx="8753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, PARA A QUAL EXSITEM ALGORITMOS COMPUTACIONAIS</a:t>
            </a:r>
          </a:p>
          <a:p>
            <a:r>
              <a:rPr lang="pt-BR" sz="2800" b="1" dirty="0" smtClean="0"/>
              <a:t>BEM ESTABELECIDOS.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39090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836712"/>
            <a:ext cx="4286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3- ZEROS DE TRANSMISSÃO</a:t>
            </a:r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612950" y="1700808"/>
            <a:ext cx="79194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dirty="0">
                <a:solidFill>
                  <a:prstClr val="black"/>
                </a:solidFill>
              </a:rPr>
              <a:t>NO CASO DE G(s) SER QUADRADA E DE POSTO COMPLETO</a:t>
            </a:r>
            <a:r>
              <a:rPr lang="pt-BR" sz="2800" b="1" dirty="0" smtClean="0">
                <a:solidFill>
                  <a:prstClr val="black"/>
                </a:solidFill>
              </a:rPr>
              <a:t>, OS ZEROS DE TRANSMISSÃO, SE EXISTIREM, SÃO ALGUNS VALORES  “s</a:t>
            </a:r>
            <a:r>
              <a:rPr lang="pt-BR" sz="1600" b="1" dirty="0" smtClean="0">
                <a:solidFill>
                  <a:prstClr val="black"/>
                </a:solidFill>
              </a:rPr>
              <a:t>0</a:t>
            </a:r>
            <a:r>
              <a:rPr lang="pt-BR" sz="2800" b="1" dirty="0" smtClean="0">
                <a:solidFill>
                  <a:prstClr val="black"/>
                </a:solidFill>
              </a:rPr>
              <a:t>” PARA OS QUAIS :</a:t>
            </a:r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467959"/>
              </p:ext>
            </p:extLst>
          </p:nvPr>
        </p:nvGraphicFramePr>
        <p:xfrm>
          <a:off x="2690813" y="3502025"/>
          <a:ext cx="23955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ção" r:id="rId3" imgW="939600" imgH="228600" progId="Equation.3">
                  <p:embed/>
                </p:oleObj>
              </mc:Choice>
              <mc:Fallback>
                <p:oleObj name="Equação" r:id="rId3" imgW="939600" imgH="2286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3502025"/>
                        <a:ext cx="239553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4221088"/>
            <a:ext cx="83838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TAIS ZEROS NÃO SÃO, NECESSARIAMENTE, IGUAIS AOS</a:t>
            </a:r>
          </a:p>
          <a:p>
            <a:r>
              <a:rPr lang="pt-BR" sz="2800" b="1" u="sng" dirty="0" smtClean="0"/>
              <a:t>ZEROS DAS FUNÇÕES DE TRANSFERÊNCIA QUE CONSTI-</a:t>
            </a:r>
          </a:p>
          <a:p>
            <a:r>
              <a:rPr lang="pt-BR" sz="2800" b="1" u="sng" dirty="0" smtClean="0"/>
              <a:t>TUEM G(s).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21351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0494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4- RELAÇÃO ENTRE OS ZEROS DE TRANSMISSÃO E OS</a:t>
            </a:r>
          </a:p>
          <a:p>
            <a:r>
              <a:rPr lang="pt-BR" sz="2800" b="1" dirty="0" smtClean="0"/>
              <a:t>ZEROS DO SISTEMA</a:t>
            </a:r>
          </a:p>
          <a:p>
            <a:endParaRPr lang="pt-BR" sz="2800" b="1" dirty="0"/>
          </a:p>
          <a:p>
            <a:r>
              <a:rPr lang="pt-BR" sz="2800" b="1" dirty="0" smtClean="0"/>
              <a:t>NOTE QUE: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231016"/>
              </p:ext>
            </p:extLst>
          </p:nvPr>
        </p:nvGraphicFramePr>
        <p:xfrm>
          <a:off x="2142867" y="1750386"/>
          <a:ext cx="41227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ção" r:id="rId3" imgW="1625400" imgH="482400" progId="Equation.3">
                  <p:embed/>
                </p:oleObj>
              </mc:Choice>
              <mc:Fallback>
                <p:oleObj name="Equação" r:id="rId3" imgW="162540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67" y="1750386"/>
                        <a:ext cx="4122738" cy="1223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2787740"/>
            <a:ext cx="2949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SÃO AS RAÍZES DE: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837147"/>
              </p:ext>
            </p:extLst>
          </p:nvPr>
        </p:nvGraphicFramePr>
        <p:xfrm>
          <a:off x="179512" y="3573016"/>
          <a:ext cx="8614743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ção" r:id="rId5" imgW="3822480" imgH="685800" progId="Equation.3">
                  <p:embed/>
                </p:oleObj>
              </mc:Choice>
              <mc:Fallback>
                <p:oleObj name="Equação" r:id="rId5" imgW="3822480" imgH="6858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573016"/>
                        <a:ext cx="8614743" cy="1739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94260" y="5301208"/>
            <a:ext cx="82720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SE NÃO HOUVER CANCELAMENTO DE PÓLOS E ZEROS,</a:t>
            </a:r>
          </a:p>
          <a:p>
            <a:r>
              <a:rPr lang="pt-BR" sz="2800" b="1" u="sng" dirty="0" smtClean="0"/>
              <a:t>OS ZEROS DO SISTEMA COINCIDEM COM OS ZEROS DE</a:t>
            </a:r>
          </a:p>
          <a:p>
            <a:r>
              <a:rPr lang="pt-BR" sz="2800" b="1" u="sng" dirty="0" smtClean="0"/>
              <a:t>TRANSMISSÃO.</a:t>
            </a:r>
          </a:p>
          <a:p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172932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305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5- ANÁLISE MODAL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356" y="783868"/>
            <a:ext cx="84893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 </a:t>
            </a:r>
            <a:r>
              <a:rPr lang="pt-BR" sz="2800" b="1" u="sng" dirty="0" smtClean="0"/>
              <a:t>ESPAÇO DE ESTADOS</a:t>
            </a:r>
            <a:endParaRPr lang="pt-BR" sz="2800" b="1" u="sng" dirty="0"/>
          </a:p>
          <a:p>
            <a:r>
              <a:rPr lang="pt-BR" sz="2800" b="1" dirty="0" smtClean="0"/>
              <a:t>SISTEMA CARTESIANO EM QUE CADA EIXO REPRESENTA</a:t>
            </a:r>
          </a:p>
          <a:p>
            <a:r>
              <a:rPr lang="pt-BR" sz="2800" b="1" dirty="0" smtClean="0"/>
              <a:t>UMA VARIÁVEL DE ESTADO.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/>
              <a:t> </a:t>
            </a:r>
            <a:r>
              <a:rPr lang="pt-BR" sz="2800" b="1" u="sng" dirty="0" smtClean="0"/>
              <a:t>AUTO-VALORES DA MATRIZ </a:t>
            </a:r>
            <a:r>
              <a:rPr lang="pt-BR" sz="2800" b="1" dirty="0" smtClean="0"/>
              <a:t>“A”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1210"/>
              </p:ext>
            </p:extLst>
          </p:nvPr>
        </p:nvGraphicFramePr>
        <p:xfrm>
          <a:off x="1475656" y="2780928"/>
          <a:ext cx="283531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ção" r:id="rId3" imgW="1143000" imgH="203040" progId="Equation.3">
                  <p:embed/>
                </p:oleObj>
              </mc:Choice>
              <mc:Fallback>
                <p:oleObj name="Equação" r:id="rId3" imgW="1143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2780928"/>
                        <a:ext cx="2835315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29925"/>
              </p:ext>
            </p:extLst>
          </p:nvPr>
        </p:nvGraphicFramePr>
        <p:xfrm>
          <a:off x="1460295" y="3212976"/>
          <a:ext cx="14986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ção" r:id="rId5" imgW="660240" imgH="253800" progId="Equation.3">
                  <p:embed/>
                </p:oleObj>
              </mc:Choice>
              <mc:Fallback>
                <p:oleObj name="Equação" r:id="rId5" imgW="6602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0295" y="3212976"/>
                        <a:ext cx="1498600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4653136"/>
            <a:ext cx="830842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CADA AUTO-VALOR DISTINTO, PELO MENOS UM </a:t>
            </a:r>
          </a:p>
          <a:p>
            <a:r>
              <a:rPr lang="pt-BR" sz="2800" b="1" dirty="0" smtClean="0"/>
              <a:t>AUTO-VETOR. TOMEMOS                                  COMO OS</a:t>
            </a:r>
          </a:p>
          <a:p>
            <a:r>
              <a:rPr lang="pt-BR" sz="2800" b="1" dirty="0" smtClean="0"/>
              <a:t>“n” AUTO-VETORES ASSOCIADOS. ESTE CONJUNTO DE</a:t>
            </a:r>
          </a:p>
          <a:p>
            <a:r>
              <a:rPr lang="pt-BR" sz="2800" b="1" smtClean="0"/>
              <a:t>VETORES É </a:t>
            </a:r>
            <a:r>
              <a:rPr lang="pt-BR" sz="2800" b="1" u="sng" smtClean="0"/>
              <a:t>L.I.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356" y="3928293"/>
            <a:ext cx="4835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 PRINCÍPIO, VAMOS ADMITIR 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131840" y="3212976"/>
            <a:ext cx="4507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(EQUAÇÃO CARACTERÍSTICA)</a:t>
            </a:r>
            <a:endParaRPr lang="pt-BR" sz="28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035688"/>
              </p:ext>
            </p:extLst>
          </p:nvPr>
        </p:nvGraphicFramePr>
        <p:xfrm>
          <a:off x="4632908" y="3937050"/>
          <a:ext cx="46180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ção" r:id="rId7" imgW="1409400" imgH="228600" progId="Equation.3">
                  <p:embed/>
                </p:oleObj>
              </mc:Choice>
              <mc:Fallback>
                <p:oleObj name="Equação" r:id="rId7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32908" y="3937050"/>
                        <a:ext cx="4618038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43296"/>
              </p:ext>
            </p:extLst>
          </p:nvPr>
        </p:nvGraphicFramePr>
        <p:xfrm>
          <a:off x="4355976" y="5102418"/>
          <a:ext cx="27844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ção" r:id="rId9" imgW="812520" imgH="228600" progId="Equation.3">
                  <p:embed/>
                </p:oleObj>
              </mc:Choice>
              <mc:Fallback>
                <p:oleObj name="Equação" r:id="rId9" imgW="812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5976" y="5102418"/>
                        <a:ext cx="2784475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41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087420"/>
              </p:ext>
            </p:extLst>
          </p:nvPr>
        </p:nvGraphicFramePr>
        <p:xfrm>
          <a:off x="1520825" y="1241425"/>
          <a:ext cx="45466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ção" r:id="rId3" imgW="1523880" imgH="228600" progId="Equation.3">
                  <p:embed/>
                </p:oleObj>
              </mc:Choice>
              <mc:Fallback>
                <p:oleObj name="Equação" r:id="rId3" imgW="1523880" imgH="228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1241425"/>
                        <a:ext cx="45466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548680"/>
            <a:ext cx="2903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800" b="1" dirty="0" smtClean="0"/>
              <a:t>MATRIZ MODAL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2564904"/>
            <a:ext cx="684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 APLICAÇÃO 1 – DIAGONALIZAÇÃO DE “A”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189489"/>
              </p:ext>
            </p:extLst>
          </p:nvPr>
        </p:nvGraphicFramePr>
        <p:xfrm>
          <a:off x="2036763" y="3105150"/>
          <a:ext cx="5008562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ção" r:id="rId5" imgW="2730240" imgH="1650960" progId="Equation.3">
                  <p:embed/>
                </p:oleObj>
              </mc:Choice>
              <mc:Fallback>
                <p:oleObj name="Equação" r:id="rId5" imgW="2730240" imgH="16509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3105150"/>
                        <a:ext cx="5008562" cy="302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8986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396</Words>
  <Application>Microsoft Office PowerPoint</Application>
  <PresentationFormat>Apresentação na tela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Tema do Office</vt:lpstr>
      <vt:lpstr>Equação</vt:lpstr>
      <vt:lpstr>Microsoft Equation 3.0</vt:lpstr>
      <vt:lpstr>RESUMO DA AULA PASSADA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RESUMO DA AULA PASSADA</dc:title>
  <dc:creator>DELL</dc:creator>
  <cp:lastModifiedBy>DELL</cp:lastModifiedBy>
  <cp:revision>22</cp:revision>
  <dcterms:created xsi:type="dcterms:W3CDTF">2020-09-17T20:51:17Z</dcterms:created>
  <dcterms:modified xsi:type="dcterms:W3CDTF">2020-09-19T22:50:10Z</dcterms:modified>
</cp:coreProperties>
</file>