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1EAD5E-D899-4BF6-8149-C2DED041D351}">
  <a:tblStyle styleId="{6A1EAD5E-D899-4BF6-8149-C2DED041D3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Raleway-regular.fntdata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Raleway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erriweather-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erriweather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c7434b42c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Oie</a:t>
            </a:r>
            <a:endParaRPr/>
          </a:p>
        </p:txBody>
      </p:sp>
      <p:sp>
        <p:nvSpPr>
          <p:cNvPr id="104" name="Google Shape;104;g5c7434b42c_1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47ab6a229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847ab6a22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847ab6a229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847ab6a22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847ab6a22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847ab6a22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847ab6a22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847ab6a22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7"/>
          <p:cNvSpPr txBox="1"/>
          <p:nvPr>
            <p:ph idx="1" type="body"/>
          </p:nvPr>
        </p:nvSpPr>
        <p:spPr>
          <a:xfrm>
            <a:off x="31176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7"/>
          <p:cNvSpPr txBox="1"/>
          <p:nvPr>
            <p:ph idx="2" type="body"/>
          </p:nvPr>
        </p:nvSpPr>
        <p:spPr>
          <a:xfrm>
            <a:off x="467784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 txBox="1"/>
          <p:nvPr>
            <p:ph idx="1" type="subTitle"/>
          </p:nvPr>
        </p:nvSpPr>
        <p:spPr>
          <a:xfrm>
            <a:off x="311760" y="444960"/>
            <a:ext cx="8520000" cy="265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20"/>
          <p:cNvSpPr txBox="1"/>
          <p:nvPr>
            <p:ph idx="1" type="body"/>
          </p:nvPr>
        </p:nvSpPr>
        <p:spPr>
          <a:xfrm>
            <a:off x="31176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2" name="Google Shape;72;p20"/>
          <p:cNvSpPr txBox="1"/>
          <p:nvPr>
            <p:ph idx="2" type="body"/>
          </p:nvPr>
        </p:nvSpPr>
        <p:spPr>
          <a:xfrm>
            <a:off x="467784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3" name="Google Shape;73;p20"/>
          <p:cNvSpPr txBox="1"/>
          <p:nvPr>
            <p:ph idx="3" type="body"/>
          </p:nvPr>
        </p:nvSpPr>
        <p:spPr>
          <a:xfrm>
            <a:off x="31176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>
            <a:off x="311760" y="1152360"/>
            <a:ext cx="41577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7" name="Google Shape;77;p21"/>
          <p:cNvSpPr txBox="1"/>
          <p:nvPr>
            <p:ph idx="2" type="body"/>
          </p:nvPr>
        </p:nvSpPr>
        <p:spPr>
          <a:xfrm>
            <a:off x="467784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8" name="Google Shape;78;p21"/>
          <p:cNvSpPr txBox="1"/>
          <p:nvPr>
            <p:ph idx="3" type="body"/>
          </p:nvPr>
        </p:nvSpPr>
        <p:spPr>
          <a:xfrm>
            <a:off x="467784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>
            <a:off x="31176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2" name="Google Shape;82;p22"/>
          <p:cNvSpPr txBox="1"/>
          <p:nvPr>
            <p:ph idx="2" type="body"/>
          </p:nvPr>
        </p:nvSpPr>
        <p:spPr>
          <a:xfrm>
            <a:off x="467784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3" name="Google Shape;83;p22"/>
          <p:cNvSpPr txBox="1"/>
          <p:nvPr>
            <p:ph idx="3" type="body"/>
          </p:nvPr>
        </p:nvSpPr>
        <p:spPr>
          <a:xfrm>
            <a:off x="311760" y="2936880"/>
            <a:ext cx="85200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>
            <a:off x="311760" y="1152360"/>
            <a:ext cx="85200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7" name="Google Shape;87;p23"/>
          <p:cNvSpPr txBox="1"/>
          <p:nvPr>
            <p:ph idx="2" type="body"/>
          </p:nvPr>
        </p:nvSpPr>
        <p:spPr>
          <a:xfrm>
            <a:off x="311760" y="2936880"/>
            <a:ext cx="85200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0" name="Google Shape;90;p24"/>
          <p:cNvSpPr txBox="1"/>
          <p:nvPr>
            <p:ph idx="1" type="body"/>
          </p:nvPr>
        </p:nvSpPr>
        <p:spPr>
          <a:xfrm>
            <a:off x="31176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1" name="Google Shape;91;p24"/>
          <p:cNvSpPr txBox="1"/>
          <p:nvPr>
            <p:ph idx="2" type="body"/>
          </p:nvPr>
        </p:nvSpPr>
        <p:spPr>
          <a:xfrm>
            <a:off x="4677840" y="115236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2" name="Google Shape;92;p24"/>
          <p:cNvSpPr txBox="1"/>
          <p:nvPr>
            <p:ph idx="3" type="body"/>
          </p:nvPr>
        </p:nvSpPr>
        <p:spPr>
          <a:xfrm>
            <a:off x="31176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3" name="Google Shape;93;p24"/>
          <p:cNvSpPr txBox="1"/>
          <p:nvPr>
            <p:ph idx="4" type="body"/>
          </p:nvPr>
        </p:nvSpPr>
        <p:spPr>
          <a:xfrm>
            <a:off x="4677840" y="2936880"/>
            <a:ext cx="41577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/>
          <p:nvPr>
            <p:ph type="title"/>
          </p:nvPr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6" name="Google Shape;96;p25"/>
          <p:cNvSpPr txBox="1"/>
          <p:nvPr>
            <p:ph idx="1" type="body"/>
          </p:nvPr>
        </p:nvSpPr>
        <p:spPr>
          <a:xfrm>
            <a:off x="311760" y="115236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7" name="Google Shape;97;p25"/>
          <p:cNvSpPr txBox="1"/>
          <p:nvPr>
            <p:ph idx="2" type="body"/>
          </p:nvPr>
        </p:nvSpPr>
        <p:spPr>
          <a:xfrm>
            <a:off x="3192480" y="115236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8" name="Google Shape;98;p25"/>
          <p:cNvSpPr txBox="1"/>
          <p:nvPr>
            <p:ph idx="3" type="body"/>
          </p:nvPr>
        </p:nvSpPr>
        <p:spPr>
          <a:xfrm>
            <a:off x="6073200" y="115236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9" name="Google Shape;99;p25"/>
          <p:cNvSpPr txBox="1"/>
          <p:nvPr>
            <p:ph idx="4" type="body"/>
          </p:nvPr>
        </p:nvSpPr>
        <p:spPr>
          <a:xfrm>
            <a:off x="311760" y="293688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0" name="Google Shape;100;p25"/>
          <p:cNvSpPr txBox="1"/>
          <p:nvPr>
            <p:ph idx="5" type="body"/>
          </p:nvPr>
        </p:nvSpPr>
        <p:spPr>
          <a:xfrm>
            <a:off x="3192480" y="293688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1" name="Google Shape;101;p25"/>
          <p:cNvSpPr txBox="1"/>
          <p:nvPr>
            <p:ph idx="6" type="body"/>
          </p:nvPr>
        </p:nvSpPr>
        <p:spPr>
          <a:xfrm>
            <a:off x="6073200" y="2936880"/>
            <a:ext cx="2743200" cy="16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60" y="744480"/>
            <a:ext cx="8520000" cy="205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/>
          <p:nvPr/>
        </p:nvSpPr>
        <p:spPr>
          <a:xfrm>
            <a:off x="0" y="2108880"/>
            <a:ext cx="9143700" cy="14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8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Oceanografia Integrativa II</a:t>
            </a:r>
            <a:endParaRPr b="1" sz="28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 sz="2800">
                <a:solidFill>
                  <a:srgbClr val="0B5394"/>
                </a:solidFill>
                <a:latin typeface="Raleway"/>
                <a:ea typeface="Raleway"/>
                <a:cs typeface="Raleway"/>
                <a:sym typeface="Raleway"/>
              </a:rPr>
              <a:t>Parte II: projeto</a:t>
            </a:r>
            <a:endParaRPr i="1" sz="2800">
              <a:solidFill>
                <a:srgbClr val="0B539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A61C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26"/>
          <p:cNvSpPr/>
          <p:nvPr/>
        </p:nvSpPr>
        <p:spPr>
          <a:xfrm>
            <a:off x="150" y="3030165"/>
            <a:ext cx="9143700" cy="5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26"/>
          <p:cNvPicPr preferRelativeResize="0"/>
          <p:nvPr/>
        </p:nvPicPr>
        <p:blipFill rotWithShape="1">
          <a:blip r:embed="rId3">
            <a:alphaModFix/>
          </a:blip>
          <a:srcRect b="12098" l="0" r="0" t="12098"/>
          <a:stretch/>
        </p:blipFill>
        <p:spPr>
          <a:xfrm>
            <a:off x="6609180" y="-89970"/>
            <a:ext cx="2723844" cy="14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875" y="0"/>
            <a:ext cx="2066666" cy="13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7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Perguntas norteadoras?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6" name="Google Shape;116;p27"/>
          <p:cNvSpPr txBox="1"/>
          <p:nvPr/>
        </p:nvSpPr>
        <p:spPr>
          <a:xfrm>
            <a:off x="311700" y="988375"/>
            <a:ext cx="8520600" cy="3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pt-BR" sz="2200"/>
              <a:t>O que foi coletado em </a:t>
            </a:r>
            <a:r>
              <a:rPr i="1" lang="pt-BR" sz="2200"/>
              <a:t>Atividade Embarcada</a:t>
            </a:r>
            <a:r>
              <a:rPr lang="pt-BR" sz="2200"/>
              <a:t>?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pt-BR" sz="2200"/>
              <a:t>Qual o status de cada amostra (bruto, processado, </a:t>
            </a:r>
            <a:r>
              <a:rPr lang="pt-BR" sz="2200"/>
              <a:t>analisado</a:t>
            </a:r>
            <a:r>
              <a:rPr lang="pt-BR" sz="2200"/>
              <a:t>)?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pt-BR" sz="2200"/>
              <a:t>O que esses dados/análises nos permite responder em relação ao relatório da CETESB e Resolução CONAMA 01/1986?</a:t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pt-BR" sz="2200"/>
              <a:t>Que amostras e análises poderiam ser </a:t>
            </a:r>
            <a:r>
              <a:rPr lang="pt-BR" sz="2200"/>
              <a:t>incluídas</a:t>
            </a:r>
            <a:r>
              <a:rPr lang="pt-BR" sz="2200"/>
              <a:t> em </a:t>
            </a:r>
            <a:r>
              <a:rPr i="1" lang="pt-BR" sz="2200"/>
              <a:t>Atividade Embarcada</a:t>
            </a:r>
            <a:r>
              <a:rPr lang="pt-BR" sz="2200"/>
              <a:t> para um monitoramento ambiental do canal do porto de Santos?</a:t>
            </a:r>
            <a:endParaRPr sz="22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8"/>
          <p:cNvPicPr preferRelativeResize="0"/>
          <p:nvPr/>
        </p:nvPicPr>
        <p:blipFill rotWithShape="1">
          <a:blip r:embed="rId3">
            <a:alphaModFix amt="5000"/>
          </a:blip>
          <a:srcRect b="31890" l="18772" r="17354" t="30329"/>
          <a:stretch/>
        </p:blipFill>
        <p:spPr>
          <a:xfrm>
            <a:off x="2270713" y="1988440"/>
            <a:ext cx="4602575" cy="1924722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8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8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Cronograma de atividades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124" name="Google Shape;124;p28"/>
          <p:cNvGraphicFramePr/>
          <p:nvPr/>
        </p:nvGraphicFramePr>
        <p:xfrm>
          <a:off x="495775" y="886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{6A1EAD5E-D899-4BF6-8149-C2DED041D351}</a:tableStyleId>
              </a:tblPr>
              <a:tblGrid>
                <a:gridCol w="1055800"/>
                <a:gridCol w="7280725"/>
              </a:tblGrid>
              <a:tr h="38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18/10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Divisão em grupos; obtenção de dados junto aos docentes de Atividade Embarcada.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9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rgbClr val="FF0000"/>
                          </a:solidFill>
                        </a:rPr>
                        <a:t>25</a:t>
                      </a:r>
                      <a:r>
                        <a:rPr lang="pt-BR">
                          <a:solidFill>
                            <a:srgbClr val="FF0000"/>
                          </a:solidFill>
                        </a:rPr>
                        <a:t>/10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rgbClr val="FF0000"/>
                          </a:solidFill>
                        </a:rPr>
                        <a:t>Campo de </a:t>
                      </a:r>
                      <a:r>
                        <a:rPr lang="pt-BR">
                          <a:solidFill>
                            <a:srgbClr val="FF0000"/>
                          </a:solidFill>
                        </a:rPr>
                        <a:t>disciplina</a:t>
                      </a:r>
                      <a:endParaRPr sz="1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01/11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Apresentação sobre relatório da CETESB e discussão sobre o progresso no levantamento e organização dos conjuntos de dados (</a:t>
                      </a:r>
                      <a:r>
                        <a:rPr b="1" lang="pt-BR"/>
                        <a:t>todos</a:t>
                      </a:r>
                      <a:r>
                        <a:rPr lang="pt-BR"/>
                        <a:t> os grupos).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08/11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Apresentação sobre organização do conjunto de dados e início da análise dos dados (</a:t>
                      </a:r>
                      <a:r>
                        <a:rPr b="1" lang="pt-BR">
                          <a:solidFill>
                            <a:schemeClr val="dk1"/>
                          </a:solidFill>
                        </a:rPr>
                        <a:t>todos</a:t>
                      </a:r>
                      <a:r>
                        <a:rPr lang="pt-BR">
                          <a:solidFill>
                            <a:schemeClr val="dk1"/>
                          </a:solidFill>
                        </a:rPr>
                        <a:t> os grupos).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3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22</a:t>
                      </a:r>
                      <a:r>
                        <a:rPr lang="pt-BR"/>
                        <a:t>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Apresentação das análises (</a:t>
                      </a:r>
                      <a:r>
                        <a:rPr b="1" lang="pt-BR"/>
                        <a:t>todos</a:t>
                      </a:r>
                      <a:r>
                        <a:rPr lang="pt-BR"/>
                        <a:t> os grupos) e preparação para finalização do projeto.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29/11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Apresentação do relatório final, com análises preliminares e respostas às perguntas norteadoras (</a:t>
                      </a:r>
                      <a:r>
                        <a:rPr b="1" lang="pt-BR"/>
                        <a:t>4 grupos</a:t>
                      </a:r>
                      <a:r>
                        <a:rPr lang="pt-BR"/>
                        <a:t>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716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06/12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Apresentação do relatório final, com análises preliminares e respostas às perguntas norteadoras (</a:t>
                      </a:r>
                      <a:r>
                        <a:rPr b="1" lang="pt-BR">
                          <a:solidFill>
                            <a:schemeClr val="dk1"/>
                          </a:solidFill>
                        </a:rPr>
                        <a:t>3 grupos</a:t>
                      </a:r>
                      <a:r>
                        <a:rPr lang="pt-BR">
                          <a:solidFill>
                            <a:schemeClr val="dk1"/>
                          </a:solidFill>
                        </a:rPr>
                        <a:t>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278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13</a:t>
                      </a:r>
                      <a:r>
                        <a:rPr lang="pt-BR"/>
                        <a:t>/12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Backup/catch-up (se necessário).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9"/>
          <p:cNvPicPr preferRelativeResize="0"/>
          <p:nvPr/>
        </p:nvPicPr>
        <p:blipFill rotWithShape="1">
          <a:blip r:embed="rId3">
            <a:alphaModFix amt="5000"/>
          </a:blip>
          <a:srcRect b="31890" l="18772" r="17354" t="30329"/>
          <a:stretch/>
        </p:blipFill>
        <p:spPr>
          <a:xfrm>
            <a:off x="2270713" y="1988440"/>
            <a:ext cx="4602575" cy="1924722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9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9"/>
          <p:cNvSpPr txBox="1"/>
          <p:nvPr>
            <p:ph type="title"/>
          </p:nvPr>
        </p:nvSpPr>
        <p:spPr>
          <a:xfrm>
            <a:off x="311700" y="109200"/>
            <a:ext cx="85206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Próxima aula: 08/11</a:t>
            </a:r>
            <a:endParaRPr b="1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2" name="Google Shape;132;p29"/>
          <p:cNvSpPr txBox="1"/>
          <p:nvPr/>
        </p:nvSpPr>
        <p:spPr>
          <a:xfrm>
            <a:off x="621000" y="1209925"/>
            <a:ext cx="2270100" cy="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/>
              <a:t>Alunos</a:t>
            </a:r>
            <a:endParaRPr b="1"/>
          </a:p>
        </p:txBody>
      </p:sp>
      <p:sp>
        <p:nvSpPr>
          <p:cNvPr id="133" name="Google Shape;133;p29"/>
          <p:cNvSpPr txBox="1"/>
          <p:nvPr/>
        </p:nvSpPr>
        <p:spPr>
          <a:xfrm>
            <a:off x="621000" y="3171850"/>
            <a:ext cx="4902000" cy="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100"/>
              <a:t>Docentes &amp; alunos</a:t>
            </a:r>
            <a:endParaRPr b="1"/>
          </a:p>
        </p:txBody>
      </p:sp>
      <p:sp>
        <p:nvSpPr>
          <p:cNvPr id="134" name="Google Shape;134;p29"/>
          <p:cNvSpPr txBox="1"/>
          <p:nvPr/>
        </p:nvSpPr>
        <p:spPr>
          <a:xfrm>
            <a:off x="1330200" y="1797740"/>
            <a:ext cx="63684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Apresentação sobre organização do conjunto de dados de </a:t>
            </a:r>
            <a:r>
              <a:rPr i="1" lang="pt-BR" sz="2000"/>
              <a:t>Atividade Embarcada</a:t>
            </a:r>
            <a:r>
              <a:rPr lang="pt-BR" sz="2000"/>
              <a:t> (5 minutos por grupo).</a:t>
            </a:r>
            <a:endParaRPr sz="2000"/>
          </a:p>
        </p:txBody>
      </p:sp>
      <p:sp>
        <p:nvSpPr>
          <p:cNvPr id="135" name="Google Shape;135;p29"/>
          <p:cNvSpPr txBox="1"/>
          <p:nvPr/>
        </p:nvSpPr>
        <p:spPr>
          <a:xfrm>
            <a:off x="1387813" y="3913178"/>
            <a:ext cx="63684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Análise de dados preliminar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30"/>
          <p:cNvPicPr preferRelativeResize="0"/>
          <p:nvPr/>
        </p:nvPicPr>
        <p:blipFill rotWithShape="1">
          <a:blip r:embed="rId3">
            <a:alphaModFix amt="5000"/>
          </a:blip>
          <a:srcRect b="31890" l="18772" r="17354" t="30329"/>
          <a:stretch/>
        </p:blipFill>
        <p:spPr>
          <a:xfrm>
            <a:off x="2270713" y="1988440"/>
            <a:ext cx="4602575" cy="1924722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0"/>
          <p:cNvSpPr/>
          <p:nvPr/>
        </p:nvSpPr>
        <p:spPr>
          <a:xfrm>
            <a:off x="0" y="0"/>
            <a:ext cx="9144000" cy="791100"/>
          </a:xfrm>
          <a:prstGeom prst="rect">
            <a:avLst/>
          </a:prstGeom>
          <a:solidFill>
            <a:srgbClr val="1228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0"/>
          <p:cNvSpPr txBox="1"/>
          <p:nvPr/>
        </p:nvSpPr>
        <p:spPr>
          <a:xfrm>
            <a:off x="3329100" y="2475875"/>
            <a:ext cx="3544200" cy="15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/>
              <a:t>Dúvidas?</a:t>
            </a:r>
            <a:endParaRPr b="1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