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62" r:id="rId5"/>
    <p:sldId id="263" r:id="rId6"/>
    <p:sldId id="257" r:id="rId7"/>
    <p:sldId id="258" r:id="rId8"/>
    <p:sldId id="259" r:id="rId9"/>
    <p:sldId id="260" r:id="rId10"/>
    <p:sldId id="261" r:id="rId11"/>
    <p:sldId id="264" r:id="rId12"/>
    <p:sldId id="268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96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07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6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38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1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2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9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32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69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DE89-663C-4A82-A741-CBF581FB72BE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6812F-764F-4F11-87AB-1583A28FCC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0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Medidas de efeito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/>
              <a:t>Risco Relativo 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Estudos que geram incidência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Estudos Longitudinais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Estudos de coorte 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Estudos Experimentais</a:t>
            </a:r>
          </a:p>
        </p:txBody>
      </p:sp>
    </p:spTree>
    <p:extLst>
      <p:ext uri="{BB962C8B-B14F-4D97-AF65-F5344CB8AC3E}">
        <p14:creationId xmlns:p14="http://schemas.microsoft.com/office/powerpoint/2010/main" val="34056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779" t="19354" r="22998" b="24286"/>
          <a:stretch/>
        </p:blipFill>
        <p:spPr>
          <a:xfrm>
            <a:off x="288757" y="192505"/>
            <a:ext cx="11613236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3738" t="30098" r="29657" b="46217"/>
          <a:stretch/>
        </p:blipFill>
        <p:spPr>
          <a:xfrm>
            <a:off x="128336" y="1187116"/>
            <a:ext cx="11790943" cy="33688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14802" y="6180039"/>
            <a:ext cx="3004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Arq</a:t>
            </a:r>
            <a:r>
              <a:rPr lang="en-US" sz="2400" b="1" dirty="0"/>
              <a:t> Bras </a:t>
            </a:r>
            <a:r>
              <a:rPr lang="en-US" sz="2400" b="1" dirty="0" err="1"/>
              <a:t>Cardiol</a:t>
            </a:r>
            <a:r>
              <a:rPr lang="en-US" sz="2400" b="1" dirty="0"/>
              <a:t>. </a:t>
            </a:r>
            <a:r>
              <a:rPr lang="en-US" sz="2400" b="1" dirty="0" smtClean="0"/>
              <a:t>2015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19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Método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 observacional, transversal e analítico </a:t>
            </a:r>
            <a:endParaRPr lang="pt-BR" dirty="0" smtClean="0"/>
          </a:p>
          <a:p>
            <a:r>
              <a:rPr lang="pt-BR" dirty="0" smtClean="0"/>
              <a:t>n=215 </a:t>
            </a:r>
            <a:r>
              <a:rPr lang="pt-BR" dirty="0"/>
              <a:t>sujeitos admitidos consecutivamente com diagnóstico de SCA </a:t>
            </a:r>
            <a:endParaRPr lang="pt-BR" dirty="0" smtClean="0"/>
          </a:p>
          <a:p>
            <a:r>
              <a:rPr lang="pt-BR" dirty="0" smtClean="0"/>
              <a:t>Período </a:t>
            </a:r>
            <a:r>
              <a:rPr lang="pt-BR" dirty="0"/>
              <a:t>de julho de 2009 a fevereiro de 2011. </a:t>
            </a:r>
            <a:endParaRPr lang="pt-BR" dirty="0" smtClean="0"/>
          </a:p>
          <a:p>
            <a:r>
              <a:rPr lang="pt-BR" dirty="0" smtClean="0"/>
              <a:t>Versão </a:t>
            </a:r>
            <a:r>
              <a:rPr lang="pt-BR" dirty="0"/>
              <a:t>curta do IPAQ </a:t>
            </a:r>
            <a:endParaRPr lang="pt-BR" dirty="0" smtClean="0"/>
          </a:p>
          <a:p>
            <a:r>
              <a:rPr lang="pt-BR" dirty="0" smtClean="0"/>
              <a:t>Foram </a:t>
            </a:r>
            <a:r>
              <a:rPr lang="pt-BR" dirty="0"/>
              <a:t>seguidos quanto ao aparecimento de ECV durante o </a:t>
            </a:r>
            <a:r>
              <a:rPr lang="pt-BR" dirty="0" smtClean="0"/>
              <a:t>internamento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984" t="34485" r="29164" b="23191"/>
          <a:stretch/>
        </p:blipFill>
        <p:spPr>
          <a:xfrm>
            <a:off x="128336" y="383254"/>
            <a:ext cx="11881081" cy="60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684" t="38213" r="25218" b="28234"/>
          <a:stretch/>
        </p:blipFill>
        <p:spPr>
          <a:xfrm>
            <a:off x="208547" y="1058780"/>
            <a:ext cx="11815582" cy="4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7930" t="19134" r="27683" b="13761"/>
          <a:stretch/>
        </p:blipFill>
        <p:spPr>
          <a:xfrm>
            <a:off x="1957135" y="-1"/>
            <a:ext cx="8133348" cy="69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Medidas de efeito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 err="1" smtClean="0"/>
              <a:t>Odds</a:t>
            </a:r>
            <a:r>
              <a:rPr lang="pt-BR" dirty="0" smtClean="0"/>
              <a:t> </a:t>
            </a:r>
            <a:r>
              <a:rPr lang="pt-BR" dirty="0" err="1" smtClean="0"/>
              <a:t>Ratio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Razão de </a:t>
            </a:r>
            <a:r>
              <a:rPr lang="pt-BR" dirty="0"/>
              <a:t>P</a:t>
            </a:r>
            <a:r>
              <a:rPr lang="pt-BR" dirty="0" smtClean="0"/>
              <a:t>revalência</a:t>
            </a:r>
            <a:endParaRPr lang="pt-BR" dirty="0" smtClean="0"/>
          </a:p>
          <a:p>
            <a:pPr lvl="1">
              <a:lnSpc>
                <a:spcPct val="200000"/>
              </a:lnSpc>
            </a:pPr>
            <a:r>
              <a:rPr lang="pt-BR" dirty="0" smtClean="0"/>
              <a:t>Estudos </a:t>
            </a:r>
            <a:r>
              <a:rPr lang="pt-BR" dirty="0" smtClean="0"/>
              <a:t>transversais e de caso </a:t>
            </a:r>
            <a:r>
              <a:rPr lang="pt-BR" dirty="0" smtClean="0"/>
              <a:t>controle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09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7488" t="23300" r="12931" b="6524"/>
          <a:stretch/>
        </p:blipFill>
        <p:spPr>
          <a:xfrm>
            <a:off x="950964" y="766012"/>
            <a:ext cx="10354237" cy="513347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51621" y="6488668"/>
            <a:ext cx="699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Helvetica CondensedLight"/>
              </a:rPr>
              <a:t>Cad. Saúde Colet., 2015, Rio de Janeiro, 23 (2): 180-187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6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Verificar </a:t>
            </a:r>
            <a:r>
              <a:rPr lang="pt-BR" dirty="0"/>
              <a:t>a prevalência simultânea de comportamentos relacionados à saúde e analisar a sua associação com condições </a:t>
            </a:r>
            <a:r>
              <a:rPr lang="pt-BR" dirty="0" err="1"/>
              <a:t>sociodemográficas</a:t>
            </a:r>
            <a:r>
              <a:rPr lang="pt-BR" dirty="0"/>
              <a:t> e de saúde na população com 40 anos ou mais de idade de um município de médio porte da região Sul do Brasil</a:t>
            </a:r>
          </a:p>
        </p:txBody>
      </p:sp>
    </p:spTree>
    <p:extLst>
      <p:ext uri="{BB962C8B-B14F-4D97-AF65-F5344CB8AC3E}">
        <p14:creationId xmlns:p14="http://schemas.microsoft.com/office/powerpoint/2010/main" val="39034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63"/>
            <a:ext cx="10515600" cy="934286"/>
          </a:xfrm>
        </p:spPr>
        <p:txBody>
          <a:bodyPr/>
          <a:lstStyle/>
          <a:p>
            <a:r>
              <a:rPr lang="pt-BR" b="1" dirty="0" smtClean="0"/>
              <a:t>Amostra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0652"/>
            <a:ext cx="10515600" cy="57109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 smtClean="0"/>
              <a:t>Município </a:t>
            </a:r>
            <a:r>
              <a:rPr lang="pt-BR" dirty="0"/>
              <a:t>de Cambé 92.888 </a:t>
            </a:r>
            <a:r>
              <a:rPr lang="pt-BR" dirty="0" smtClean="0"/>
              <a:t>pessoas (2007)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33,1</a:t>
            </a:r>
            <a:r>
              <a:rPr lang="pt-BR" dirty="0"/>
              <a:t>% tinham 40 anos ou mais de </a:t>
            </a:r>
            <a:r>
              <a:rPr lang="pt-BR" dirty="0" smtClean="0"/>
              <a:t>idade. 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Aplicativo </a:t>
            </a:r>
            <a:r>
              <a:rPr lang="pt-BR" dirty="0" err="1"/>
              <a:t>StatCalc</a:t>
            </a:r>
            <a:r>
              <a:rPr lang="pt-BR" dirty="0"/>
              <a:t>, do programa </a:t>
            </a:r>
            <a:r>
              <a:rPr lang="pt-BR" dirty="0" err="1"/>
              <a:t>Epi</a:t>
            </a:r>
            <a:r>
              <a:rPr lang="pt-BR" dirty="0"/>
              <a:t> Info 3.5.3, </a:t>
            </a:r>
            <a:endParaRPr lang="pt-BR" dirty="0" smtClean="0"/>
          </a:p>
          <a:p>
            <a:pPr>
              <a:lnSpc>
                <a:spcPct val="170000"/>
              </a:lnSpc>
            </a:pPr>
            <a:r>
              <a:rPr lang="pt-BR" dirty="0" smtClean="0"/>
              <a:t>Considerou-se </a:t>
            </a:r>
            <a:r>
              <a:rPr lang="pt-BR" dirty="0"/>
              <a:t>uma proporção esperada de </a:t>
            </a:r>
            <a:r>
              <a:rPr lang="pt-BR" dirty="0" smtClean="0"/>
              <a:t>50%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Margem </a:t>
            </a:r>
            <a:r>
              <a:rPr lang="pt-BR" dirty="0"/>
              <a:t>de erro de 3% e intervalo de confiança de </a:t>
            </a:r>
            <a:r>
              <a:rPr lang="pt-BR" dirty="0" smtClean="0"/>
              <a:t>95%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Amostra </a:t>
            </a:r>
            <a:r>
              <a:rPr lang="pt-BR" dirty="0"/>
              <a:t>de 1.066 sujeitos. </a:t>
            </a:r>
            <a:endParaRPr lang="pt-BR" dirty="0" smtClean="0"/>
          </a:p>
          <a:p>
            <a:pPr>
              <a:lnSpc>
                <a:spcPct val="170000"/>
              </a:lnSpc>
            </a:pPr>
            <a:r>
              <a:rPr lang="pt-BR" dirty="0" smtClean="0"/>
              <a:t>Perdas </a:t>
            </a:r>
            <a:r>
              <a:rPr lang="pt-BR" dirty="0"/>
              <a:t>e recusas, foram acrescidos 25% a esse </a:t>
            </a:r>
            <a:r>
              <a:rPr lang="pt-BR" dirty="0" smtClean="0"/>
              <a:t>número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Totalizando</a:t>
            </a:r>
            <a:r>
              <a:rPr lang="pt-BR" dirty="0"/>
              <a:t>, inicialmente, 1.332 sujeitos a serem </a:t>
            </a:r>
            <a:r>
              <a:rPr lang="pt-BR" dirty="0" smtClean="0"/>
              <a:t>entrevistados</a:t>
            </a:r>
          </a:p>
          <a:p>
            <a:pPr>
              <a:lnSpc>
                <a:spcPct val="170000"/>
              </a:lnSpc>
            </a:pPr>
            <a:r>
              <a:rPr lang="pt-BR" dirty="0" smtClean="0"/>
              <a:t>Coleta: Fevereiro até julho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272" t="18477" r="21396" b="13322"/>
          <a:stretch/>
        </p:blipFill>
        <p:spPr>
          <a:xfrm>
            <a:off x="1106907" y="80210"/>
            <a:ext cx="10002070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272" t="18477" r="21766" b="13760"/>
          <a:stretch/>
        </p:blipFill>
        <p:spPr>
          <a:xfrm>
            <a:off x="1010653" y="144378"/>
            <a:ext cx="10037839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286" t="30976" r="22382" b="50603"/>
          <a:stretch/>
        </p:blipFill>
        <p:spPr>
          <a:xfrm>
            <a:off x="137312" y="2178550"/>
            <a:ext cx="11917375" cy="21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532" t="20888" r="22629" b="21217"/>
          <a:stretch/>
        </p:blipFill>
        <p:spPr>
          <a:xfrm>
            <a:off x="96252" y="0"/>
            <a:ext cx="11975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210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CondensedLight</vt:lpstr>
      <vt:lpstr>Tema do Office</vt:lpstr>
      <vt:lpstr>Medidas de efeito</vt:lpstr>
      <vt:lpstr>Medidas de efeito</vt:lpstr>
      <vt:lpstr>Apresentação do PowerPoint</vt:lpstr>
      <vt:lpstr>Objetivo</vt:lpstr>
      <vt:lpstr>Amostra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Andrade</dc:creator>
  <cp:lastModifiedBy>Douglas Andrade</cp:lastModifiedBy>
  <cp:revision>8</cp:revision>
  <dcterms:created xsi:type="dcterms:W3CDTF">2016-11-23T21:49:52Z</dcterms:created>
  <dcterms:modified xsi:type="dcterms:W3CDTF">2016-11-24T14:55:47Z</dcterms:modified>
</cp:coreProperties>
</file>