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85" r:id="rId3"/>
  </p:sldMasterIdLst>
  <p:notesMasterIdLst>
    <p:notesMasterId r:id="rId91"/>
  </p:notesMasterIdLst>
  <p:sldIdLst>
    <p:sldId id="257" r:id="rId4"/>
    <p:sldId id="258" r:id="rId5"/>
    <p:sldId id="383" r:id="rId6"/>
    <p:sldId id="259" r:id="rId7"/>
    <p:sldId id="260" r:id="rId8"/>
    <p:sldId id="384" r:id="rId9"/>
    <p:sldId id="385" r:id="rId10"/>
    <p:sldId id="386" r:id="rId11"/>
    <p:sldId id="264" r:id="rId12"/>
    <p:sldId id="265" r:id="rId13"/>
    <p:sldId id="266" r:id="rId14"/>
    <p:sldId id="267" r:id="rId15"/>
    <p:sldId id="351" r:id="rId16"/>
    <p:sldId id="270" r:id="rId17"/>
    <p:sldId id="271" r:id="rId18"/>
    <p:sldId id="272" r:id="rId19"/>
    <p:sldId id="273" r:id="rId20"/>
    <p:sldId id="356" r:id="rId21"/>
    <p:sldId id="357" r:id="rId22"/>
    <p:sldId id="276" r:id="rId23"/>
    <p:sldId id="277" r:id="rId24"/>
    <p:sldId id="278" r:id="rId25"/>
    <p:sldId id="279" r:id="rId26"/>
    <p:sldId id="284" r:id="rId27"/>
    <p:sldId id="355" r:id="rId28"/>
    <p:sldId id="353" r:id="rId29"/>
    <p:sldId id="288" r:id="rId30"/>
    <p:sldId id="286" r:id="rId31"/>
    <p:sldId id="290" r:id="rId32"/>
    <p:sldId id="292" r:id="rId33"/>
    <p:sldId id="295" r:id="rId34"/>
    <p:sldId id="297" r:id="rId35"/>
    <p:sldId id="380" r:id="rId36"/>
    <p:sldId id="381" r:id="rId37"/>
    <p:sldId id="363" r:id="rId38"/>
    <p:sldId id="300" r:id="rId39"/>
    <p:sldId id="301" r:id="rId40"/>
    <p:sldId id="302" r:id="rId41"/>
    <p:sldId id="303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4" r:id="rId50"/>
    <p:sldId id="315" r:id="rId51"/>
    <p:sldId id="387" r:id="rId52"/>
    <p:sldId id="316" r:id="rId53"/>
    <p:sldId id="317" r:id="rId54"/>
    <p:sldId id="318" r:id="rId55"/>
    <p:sldId id="369" r:id="rId56"/>
    <p:sldId id="371" r:id="rId57"/>
    <p:sldId id="373" r:id="rId58"/>
    <p:sldId id="321" r:id="rId59"/>
    <p:sldId id="320" r:id="rId60"/>
    <p:sldId id="390" r:id="rId61"/>
    <p:sldId id="388" r:id="rId62"/>
    <p:sldId id="322" r:id="rId63"/>
    <p:sldId id="354" r:id="rId64"/>
    <p:sldId id="323" r:id="rId65"/>
    <p:sldId id="324" r:id="rId66"/>
    <p:sldId id="325" r:id="rId67"/>
    <p:sldId id="326" r:id="rId68"/>
    <p:sldId id="328" r:id="rId69"/>
    <p:sldId id="365" r:id="rId70"/>
    <p:sldId id="330" r:id="rId71"/>
    <p:sldId id="331" r:id="rId72"/>
    <p:sldId id="332" r:id="rId73"/>
    <p:sldId id="333" r:id="rId74"/>
    <p:sldId id="335" r:id="rId75"/>
    <p:sldId id="336" r:id="rId76"/>
    <p:sldId id="338" r:id="rId77"/>
    <p:sldId id="394" r:id="rId78"/>
    <p:sldId id="359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7" r:id="rId87"/>
    <p:sldId id="350" r:id="rId88"/>
    <p:sldId id="348" r:id="rId89"/>
    <p:sldId id="349" r:id="rId9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800000"/>
    <a:srgbClr val="993300"/>
    <a:srgbClr val="2D4513"/>
    <a:srgbClr val="990000"/>
    <a:srgbClr val="006600"/>
    <a:srgbClr val="92D050"/>
    <a:srgbClr val="FFFF99"/>
    <a:srgbClr val="496F1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10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-53280"/>
    </p:cViewPr>
  </p:sorterViewPr>
  <p:notesViewPr>
    <p:cSldViewPr>
      <p:cViewPr varScale="1">
        <p:scale>
          <a:sx n="65" d="100"/>
          <a:sy n="65" d="100"/>
        </p:scale>
        <p:origin x="-27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9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AB0EE07-C2A1-4832-A5C8-1F62535B0D1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150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62DF43-FCFF-4CD0-B907-4F32A26C05A8}" type="slidenum">
              <a:rPr lang="pt-BR"/>
              <a:pPr/>
              <a:t>1</a:t>
            </a:fld>
            <a:endParaRPr lang="pt-BR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60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E0DE91-449B-4F35-886B-F02F9C39E345}" type="slidenum">
              <a:rPr lang="pt-BR"/>
              <a:pPr/>
              <a:t>11</a:t>
            </a:fld>
            <a:endParaRPr lang="pt-BR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40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A36461-1166-450B-92DE-9596262D98D3}" type="slidenum">
              <a:rPr lang="pt-BR"/>
              <a:pPr/>
              <a:t>12</a:t>
            </a:fld>
            <a:endParaRPr lang="pt-BR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675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DD3F5-4862-4F46-B53B-EF31336703ED}" type="slidenum">
              <a:rPr lang="pt-BR"/>
              <a:pPr/>
              <a:t>13</a:t>
            </a:fld>
            <a:endParaRPr lang="pt-BR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94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99035C-D793-428B-BA66-3E8506C6C783}" type="slidenum">
              <a:rPr lang="pt-BR"/>
              <a:pPr/>
              <a:t>14</a:t>
            </a:fld>
            <a:endParaRPr lang="pt-BR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809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0F7B39-77FB-4529-8E03-6415FB0C855C}" type="slidenum">
              <a:rPr lang="pt-BR"/>
              <a:pPr/>
              <a:t>15</a:t>
            </a:fld>
            <a:endParaRPr lang="pt-BR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698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F2238A-F2F4-4D72-B553-980BD229661B}" type="slidenum">
              <a:rPr lang="pt-BR"/>
              <a:pPr/>
              <a:t>16</a:t>
            </a:fld>
            <a:endParaRPr lang="pt-BR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477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593F20-A4AD-4C70-9CA3-C318A68E4947}" type="slidenum">
              <a:rPr lang="pt-BR"/>
              <a:pPr/>
              <a:t>17</a:t>
            </a:fld>
            <a:endParaRPr lang="pt-BR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42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5A2D69-4FC9-4A32-B6BD-EA7D0C44145A}" type="slidenum">
              <a:rPr lang="pt-BR"/>
              <a:pPr/>
              <a:t>18</a:t>
            </a:fld>
            <a:endParaRPr lang="pt-BR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77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9CCFC1-0006-469C-A3B8-44F1B92289FF}" type="slidenum">
              <a:rPr lang="pt-BR"/>
              <a:pPr/>
              <a:t>19</a:t>
            </a:fld>
            <a:endParaRPr lang="pt-BR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38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FB9DD-0F0B-43FC-88BB-9EE4C04EBD0F}" type="slidenum">
              <a:rPr lang="pt-BR"/>
              <a:pPr/>
              <a:t>20</a:t>
            </a:fld>
            <a:endParaRPr lang="pt-BR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8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DD0E3-663C-4136-A929-B1142A06BBD5}" type="slidenum">
              <a:rPr lang="pt-BR"/>
              <a:pPr/>
              <a:t>2</a:t>
            </a:fld>
            <a:endParaRPr lang="pt-BR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10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B037A-C7A3-4850-BC8D-9FCEA16FD8E3}" type="slidenum">
              <a:rPr lang="pt-BR"/>
              <a:pPr/>
              <a:t>21</a:t>
            </a:fld>
            <a:endParaRPr lang="pt-BR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186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C795DA-1214-4D7E-A98B-2A7E6A55EE7D}" type="slidenum">
              <a:rPr lang="pt-BR"/>
              <a:pPr/>
              <a:t>22</a:t>
            </a:fld>
            <a:endParaRPr lang="pt-BR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666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F1983B-A258-47F4-AE32-CAB0431AC9AC}" type="slidenum">
              <a:rPr lang="pt-BR"/>
              <a:pPr/>
              <a:t>23</a:t>
            </a:fld>
            <a:endParaRPr lang="pt-BR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3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32B52B-4E21-4316-B739-A89F266755C2}" type="slidenum">
              <a:rPr lang="pt-BR"/>
              <a:pPr/>
              <a:t>24</a:t>
            </a:fld>
            <a:endParaRPr lang="pt-BR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92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B746CF0-103A-4083-934E-98600D031F8E}" type="slidenum">
              <a:rPr lang="pt-BR" sz="1200"/>
              <a:pPr algn="r"/>
              <a:t>25</a:t>
            </a:fld>
            <a:endParaRPr lang="pt-BR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562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F144DB-738B-4C0D-9561-4003A1BF2966}" type="slidenum">
              <a:rPr lang="pt-BR"/>
              <a:pPr/>
              <a:t>26</a:t>
            </a:fld>
            <a:endParaRPr lang="pt-BR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3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50E30-6947-438B-A989-1760531460B4}" type="slidenum">
              <a:rPr lang="pt-BR"/>
              <a:pPr/>
              <a:t>27</a:t>
            </a:fld>
            <a:endParaRPr lang="pt-BR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682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6BCF8-648B-4253-B86A-8AD82EFCA870}" type="slidenum">
              <a:rPr lang="pt-BR"/>
              <a:pPr/>
              <a:t>28</a:t>
            </a:fld>
            <a:endParaRPr lang="pt-BR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31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FCD028-E6CD-47AA-A388-F7AFB9115FFE}" type="slidenum">
              <a:rPr lang="pt-BR"/>
              <a:pPr/>
              <a:t>29</a:t>
            </a:fld>
            <a:endParaRPr lang="pt-BR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9338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122223-0E48-48A9-AEB5-D83900E962FD}" type="slidenum">
              <a:rPr lang="pt-BR"/>
              <a:pPr/>
              <a:t>30</a:t>
            </a:fld>
            <a:endParaRPr lang="pt-BR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66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12BFE-32AA-45D4-B2AF-93119A9E5C4D}" type="slidenum">
              <a:rPr lang="pt-BR"/>
              <a:pPr/>
              <a:t>4</a:t>
            </a:fld>
            <a:endParaRPr lang="pt-BR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346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38C110-E5B5-4A97-B5F7-863C1DB1A487}" type="slidenum">
              <a:rPr lang="pt-BR"/>
              <a:pPr/>
              <a:t>31</a:t>
            </a:fld>
            <a:endParaRPr lang="pt-BR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27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5D949-AEA1-4356-94AD-3DB1B7B06D63}" type="slidenum">
              <a:rPr lang="pt-BR"/>
              <a:pPr/>
              <a:t>32</a:t>
            </a:fld>
            <a:endParaRPr lang="pt-BR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517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A25441-1C43-4C09-AA58-63449A6DB295}" type="slidenum">
              <a:rPr lang="pt-BR"/>
              <a:pPr/>
              <a:t>33</a:t>
            </a:fld>
            <a:endParaRPr lang="pt-BR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3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F42156-61B0-466E-8F1B-114603A21BC8}" type="slidenum">
              <a:rPr lang="pt-BR"/>
              <a:pPr/>
              <a:t>34</a:t>
            </a:fld>
            <a:endParaRPr lang="pt-BR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990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4D8E8-E25A-4258-B953-9BE5748DDB8D}" type="slidenum">
              <a:rPr lang="pt-BR"/>
              <a:pPr/>
              <a:t>36</a:t>
            </a:fld>
            <a:endParaRPr lang="pt-BR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471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DD2AE-E8FB-4503-8095-71B9B59DCA97}" type="slidenum">
              <a:rPr lang="pt-BR"/>
              <a:pPr/>
              <a:t>37</a:t>
            </a:fld>
            <a:endParaRPr lang="pt-BR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3391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680A1-C85E-4A46-B5C9-1DAA76E520A2}" type="slidenum">
              <a:rPr lang="pt-BR"/>
              <a:pPr/>
              <a:t>38</a:t>
            </a:fld>
            <a:endParaRPr lang="pt-BR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1449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0AA51E-5AC2-4226-BF97-12432B28B757}" type="slidenum">
              <a:rPr lang="pt-BR"/>
              <a:pPr/>
              <a:t>39</a:t>
            </a:fld>
            <a:endParaRPr lang="pt-BR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637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D1CB1E-7942-4D27-8DC8-66AB2C335855}" type="slidenum">
              <a:rPr lang="pt-BR"/>
              <a:pPr/>
              <a:t>40</a:t>
            </a:fld>
            <a:endParaRPr lang="pt-BR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627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D6B253-3429-4664-B645-81FA118A0CAD}" type="slidenum">
              <a:rPr lang="pt-BR"/>
              <a:pPr/>
              <a:t>41</a:t>
            </a:fld>
            <a:endParaRPr lang="pt-BR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7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123460-CEAA-46C4-905D-AD119A0FD9D0}" type="slidenum">
              <a:rPr lang="pt-BR"/>
              <a:pPr/>
              <a:t>5</a:t>
            </a:fld>
            <a:endParaRPr lang="pt-BR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307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2D4B8-ADA6-4A99-B8E5-3944EC6CA7A7}" type="slidenum">
              <a:rPr lang="pt-BR"/>
              <a:pPr/>
              <a:t>42</a:t>
            </a:fld>
            <a:endParaRPr lang="pt-BR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031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4623A8-8A7E-4414-A318-B6FD076C5281}" type="slidenum">
              <a:rPr lang="pt-BR"/>
              <a:pPr/>
              <a:t>43</a:t>
            </a:fld>
            <a:endParaRPr lang="pt-BR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0999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0F0773-FC95-4313-809E-857DD0188A41}" type="slidenum">
              <a:rPr lang="pt-BR"/>
              <a:pPr/>
              <a:t>44</a:t>
            </a:fld>
            <a:endParaRPr lang="pt-BR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781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ECEAC-C7C0-467D-833E-EE8A5FB87671}" type="slidenum">
              <a:rPr lang="pt-BR"/>
              <a:pPr/>
              <a:t>45</a:t>
            </a:fld>
            <a:endParaRPr lang="pt-BR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000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57A19F-32B4-482A-846E-293D6B1C0B5C}" type="slidenum">
              <a:rPr lang="pt-BR"/>
              <a:pPr/>
              <a:t>46</a:t>
            </a:fld>
            <a:endParaRPr lang="pt-BR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581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5DE9A4-E92C-4CA7-99FC-CCE7C5A80F47}" type="slidenum">
              <a:rPr lang="pt-BR"/>
              <a:pPr/>
              <a:t>47</a:t>
            </a:fld>
            <a:endParaRPr lang="pt-BR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140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D509D1-11BD-4A7C-993D-6129504AC1AB}" type="slidenum">
              <a:rPr lang="pt-BR"/>
              <a:pPr/>
              <a:t>48</a:t>
            </a:fld>
            <a:endParaRPr lang="pt-BR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538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15DE1-C571-4FE7-98B6-316AF33BE38A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904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F5BB29-8812-479E-BB8A-3153CC68C908}" type="slidenum">
              <a:rPr lang="pt-BR"/>
              <a:pPr/>
              <a:t>50</a:t>
            </a:fld>
            <a:endParaRPr lang="pt-BR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4924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6B3B65-7C26-4077-90CA-519DDDCC7BBE}" type="slidenum">
              <a:rPr lang="pt-BR"/>
              <a:pPr/>
              <a:t>51</a:t>
            </a:fld>
            <a:endParaRPr lang="pt-BR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44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B7F78-7B7F-4FE5-964A-C48C2ECBD17D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278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71256D-6E62-491D-9D85-8EB2BCDED660}" type="slidenum">
              <a:rPr lang="pt-BR"/>
              <a:pPr/>
              <a:t>52</a:t>
            </a:fld>
            <a:endParaRPr lang="pt-B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33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32B244-05CF-42D3-A691-FD7529AD2774}" type="slidenum">
              <a:rPr lang="pt-BR"/>
              <a:pPr/>
              <a:t>55</a:t>
            </a:fld>
            <a:endParaRPr lang="pt-BR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931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5E9AE-4BC7-43DA-A84E-368FB856699F}" type="slidenum">
              <a:rPr lang="pt-BR"/>
              <a:pPr/>
              <a:t>56</a:t>
            </a:fld>
            <a:endParaRPr lang="pt-BR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080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4088A1-A89B-4269-9021-2AAB9990344B}" type="slidenum">
              <a:rPr lang="pt-BR"/>
              <a:pPr/>
              <a:t>57</a:t>
            </a:fld>
            <a:endParaRPr lang="pt-BR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caso</a:t>
            </a:r>
            <a:r>
              <a:rPr lang="en-US" baseline="0" dirty="0">
                <a:latin typeface="Arial" charset="0"/>
              </a:rPr>
              <a:t> de </a:t>
            </a:r>
            <a:r>
              <a:rPr lang="en-US" baseline="0" dirty="0" err="1">
                <a:latin typeface="Arial" charset="0"/>
              </a:rPr>
              <a:t>flores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amostrar</a:t>
            </a:r>
            <a:r>
              <a:rPr lang="en-US" baseline="0" dirty="0">
                <a:latin typeface="Arial" charset="0"/>
              </a:rPr>
              <a:t> 25 </a:t>
            </a:r>
            <a:r>
              <a:rPr lang="en-US" baseline="0" dirty="0" err="1">
                <a:latin typeface="Arial" charset="0"/>
              </a:rPr>
              <a:t>flores</a:t>
            </a:r>
            <a:r>
              <a:rPr lang="en-US" baseline="0" dirty="0">
                <a:latin typeface="Arial" charset="0"/>
              </a:rPr>
              <a:t>/</a:t>
            </a:r>
            <a:r>
              <a:rPr lang="en-US" baseline="0" dirty="0" err="1">
                <a:latin typeface="Arial" charset="0"/>
              </a:rPr>
              <a:t>ponto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198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3913F-FE65-4518-8E43-946BF7DDD4B8}" type="slidenum">
              <a:rPr lang="pt-BR"/>
              <a:pPr/>
              <a:t>59</a:t>
            </a:fld>
            <a:endParaRPr lang="pt-BR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447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13182A-3EE9-48E6-82D5-88FAF86793E1}" type="slidenum">
              <a:rPr lang="pt-BR"/>
              <a:pPr/>
              <a:t>60</a:t>
            </a:fld>
            <a:endParaRPr lang="pt-B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749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E3343-EA25-4707-8E62-8A545D5CBE0A}" type="slidenum">
              <a:rPr lang="pt-BR"/>
              <a:pPr/>
              <a:t>62</a:t>
            </a:fld>
            <a:endParaRPr lang="pt-BR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7266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5E2C05-3EAE-4912-873D-773C98425F70}" type="slidenum">
              <a:rPr lang="pt-BR"/>
              <a:pPr/>
              <a:t>63</a:t>
            </a:fld>
            <a:endParaRPr lang="pt-BR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911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2AD28-7B6C-4489-B5C1-539C0DEAF32A}" type="slidenum">
              <a:rPr lang="pt-BR"/>
              <a:pPr/>
              <a:t>64</a:t>
            </a:fld>
            <a:endParaRPr lang="pt-BR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0541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C454E1-2FF0-44BD-A2F0-42CF1F2DACD7}" type="slidenum">
              <a:rPr lang="pt-BR"/>
              <a:pPr/>
              <a:t>65</a:t>
            </a:fld>
            <a:endParaRPr lang="pt-BR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0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A2A99-C0B8-4B8B-89AA-E7E6E651A1FA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667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562B17-7475-4295-88BD-92454E5E2C5C}" type="slidenum">
              <a:rPr lang="pt-BR"/>
              <a:pPr/>
              <a:t>66</a:t>
            </a:fld>
            <a:endParaRPr lang="pt-BR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1805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B0EE07-C2A1-4832-A5C8-1F62535B0D15}" type="slidenum">
              <a:rPr lang="pt-BR" smtClean="0"/>
              <a:pPr>
                <a:defRPr/>
              </a:pPr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1119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86FCA-EE80-4E83-BF69-3656EE884DAE}" type="slidenum">
              <a:rPr lang="pt-BR"/>
              <a:pPr/>
              <a:t>68</a:t>
            </a:fld>
            <a:endParaRPr lang="pt-BR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932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94D669-2E5E-4E24-8C35-7C0F9CA5478B}" type="slidenum">
              <a:rPr lang="pt-BR"/>
              <a:pPr/>
              <a:t>69</a:t>
            </a:fld>
            <a:endParaRPr lang="pt-BR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6805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581F9-CB68-45B1-AF8D-39E37B2BC8C7}" type="slidenum">
              <a:rPr lang="pt-BR"/>
              <a:pPr/>
              <a:t>70</a:t>
            </a:fld>
            <a:endParaRPr lang="pt-BR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2454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AE58AE-7D78-4753-93A4-42A8A63D2B2F}" type="slidenum">
              <a:rPr lang="pt-BR"/>
              <a:pPr/>
              <a:t>71</a:t>
            </a:fld>
            <a:endParaRPr lang="pt-BR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994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1E20BD-E826-4404-A607-B65702AB7491}" type="slidenum">
              <a:rPr lang="pt-BR"/>
              <a:pPr/>
              <a:t>72</a:t>
            </a:fld>
            <a:endParaRPr lang="pt-BR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880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F8955-24AD-41E0-B497-8B6BA6085B04}" type="slidenum">
              <a:rPr lang="pt-BR"/>
              <a:pPr/>
              <a:t>73</a:t>
            </a:fld>
            <a:endParaRPr lang="pt-BR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851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8DB4AF-1F0E-4910-ABDC-24360EB7F7D6}" type="slidenum">
              <a:rPr lang="pt-BR"/>
              <a:pPr/>
              <a:t>74</a:t>
            </a:fld>
            <a:endParaRPr lang="pt-BR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84170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B69106-E6A7-42CA-A680-31E277CF93E4}" type="slidenum">
              <a:rPr lang="pt-BR"/>
              <a:pPr/>
              <a:t>77</a:t>
            </a:fld>
            <a:endParaRPr lang="pt-BR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59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5D935-6664-4C87-B228-9C64CBE43143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575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13CC3-0068-4D48-A619-AC874499D0FB}" type="slidenum">
              <a:rPr lang="pt-BR"/>
              <a:pPr/>
              <a:t>78</a:t>
            </a:fld>
            <a:endParaRPr lang="pt-BR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406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9BB0-8FA7-41EE-A1A4-56616CC8876C}" type="slidenum">
              <a:rPr lang="pt-BR"/>
              <a:pPr/>
              <a:t>79</a:t>
            </a:fld>
            <a:endParaRPr lang="pt-BR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960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DB696D-B30E-4484-99C3-9AA8139D3606}" type="slidenum">
              <a:rPr lang="pt-BR"/>
              <a:pPr/>
              <a:t>80</a:t>
            </a:fld>
            <a:endParaRPr lang="pt-BR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0147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38821-C147-4A92-81C6-6CC5E92D02A8}" type="slidenum">
              <a:rPr lang="pt-BR"/>
              <a:pPr/>
              <a:t>81</a:t>
            </a:fld>
            <a:endParaRPr lang="pt-BR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9971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0D969E-BF52-445E-89F6-91B3363C65F3}" type="slidenum">
              <a:rPr lang="pt-BR"/>
              <a:pPr/>
              <a:t>82</a:t>
            </a:fld>
            <a:endParaRPr lang="pt-BR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2607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CB9F2-B11A-4125-A36A-CBD1F1B09E68}" type="slidenum">
              <a:rPr lang="pt-BR"/>
              <a:pPr/>
              <a:t>83</a:t>
            </a:fld>
            <a:endParaRPr lang="pt-BR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9149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0C1E80-7756-45C2-9BC2-4261C6B7EC27}" type="slidenum">
              <a:rPr lang="pt-BR"/>
              <a:pPr/>
              <a:t>84</a:t>
            </a:fld>
            <a:endParaRPr lang="pt-BR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583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49606-A2E0-49AB-AE5A-D913236843D4}" type="slidenum">
              <a:rPr lang="pt-BR"/>
              <a:pPr/>
              <a:t>85</a:t>
            </a:fld>
            <a:endParaRPr lang="pt-BR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9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896BE2-7E6B-4131-A6EB-C9DC252B8549}" type="slidenum">
              <a:rPr lang="pt-BR"/>
              <a:pPr/>
              <a:t>86</a:t>
            </a:fld>
            <a:endParaRPr lang="pt-BR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5713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5D2F8-3458-42CA-9086-BE97EBBD7802}" type="slidenum">
              <a:rPr lang="pt-BR"/>
              <a:pPr/>
              <a:t>87</a:t>
            </a:fld>
            <a:endParaRPr lang="pt-BR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1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89968-135E-4D9C-A1F9-B9404F086F10}" type="slidenum">
              <a:rPr lang="pt-BR"/>
              <a:pPr/>
              <a:t>9</a:t>
            </a:fld>
            <a:endParaRPr lang="pt-BR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50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E2418A-3E59-4371-B920-A9636BB08964}" type="slidenum">
              <a:rPr lang="pt-BR"/>
              <a:pPr/>
              <a:t>10</a:t>
            </a:fld>
            <a:endParaRPr lang="pt-BR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6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E9415-B191-4E75-A685-0FC09B78EE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52B78-1A0E-43B2-8FAE-BA1587EDB72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0DAE7-2FB5-4B9B-80FE-1E3580D619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B548-FB0B-47C3-81CC-64E8C45FF7F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10/05/2017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EB80-E35D-46F6-B954-92283737B707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68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B548-FB0B-47C3-81CC-64E8C45FF7F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10/05/2017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EB80-E35D-46F6-B954-92283737B707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83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B548-FB0B-47C3-81CC-64E8C45FF7F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10/05/2017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EB80-E35D-46F6-B954-92283737B707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93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B548-FB0B-47C3-81CC-64E8C45FF7F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10/05/2017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EB80-E35D-46F6-B954-92283737B707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43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B548-FB0B-47C3-81CC-64E8C45FF7F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10/05/2017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EB80-E35D-46F6-B954-92283737B707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46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B548-FB0B-47C3-81CC-64E8C45FF7F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10/05/2017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EB80-E35D-46F6-B954-92283737B707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20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B548-FB0B-47C3-81CC-64E8C45FF7F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10/05/2017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EB80-E35D-46F6-B954-92283737B707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34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B548-FB0B-47C3-81CC-64E8C45FF7F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10/05/2017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EB80-E35D-46F6-B954-92283737B707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00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30B65-777E-42E5-9F7C-C3B4F6FE29B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B548-FB0B-47C3-81CC-64E8C45FF7F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10/05/2017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EB80-E35D-46F6-B954-92283737B707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34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B548-FB0B-47C3-81CC-64E8C45FF7F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10/05/2017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EB80-E35D-46F6-B954-92283737B707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30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B548-FB0B-47C3-81CC-64E8C45FF7F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10/05/2017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7EB80-E35D-46F6-B954-92283737B707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22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5B4A8C-B65B-449C-AAEA-B65CE83BCA24}" type="datetimeFigureOut">
              <a:rPr lang="pt-BR" smtClean="0"/>
              <a:pPr>
                <a:defRPr/>
              </a:pPr>
              <a:t>10/05/2017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77ABC-941F-49D6-B354-402B8CC9955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876252"/>
      </p:ext>
    </p:extLst>
  </p:cSld>
  <p:clrMapOvr>
    <a:masterClrMapping/>
  </p:clrMapOvr>
  <p:transition spd="slow"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A89395-DA3C-48AA-8A99-E4BE16FC9913}" type="datetimeFigureOut">
              <a:rPr lang="pt-BR" smtClean="0"/>
              <a:pPr>
                <a:defRPr/>
              </a:pPr>
              <a:t>10/05/2017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6FFCE-4E89-4D8C-90B6-6E2F52DB745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533263"/>
      </p:ext>
    </p:extLst>
  </p:cSld>
  <p:clrMapOvr>
    <a:masterClrMapping/>
  </p:clrMapOvr>
  <p:transition spd="slow"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1E1A53-5637-4C61-AC96-616FA655851E}" type="datetimeFigureOut">
              <a:rPr lang="pt-BR" smtClean="0"/>
              <a:pPr>
                <a:defRPr/>
              </a:pPr>
              <a:t>10/05/2017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6815E2-0599-4491-A164-89790F2E178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1533810"/>
      </p:ext>
    </p:extLst>
  </p:cSld>
  <p:clrMapOvr>
    <a:masterClrMapping/>
  </p:clrMapOvr>
  <p:transition spd="slow"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A0C629-D3F7-480E-814C-FE9B5421FFAF}" type="datetimeFigureOut">
              <a:rPr lang="pt-BR" smtClean="0"/>
              <a:pPr>
                <a:defRPr/>
              </a:pPr>
              <a:t>10/05/2017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4E6F4-9D0D-4E67-840A-786764918BE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3550372"/>
      </p:ext>
    </p:extLst>
  </p:cSld>
  <p:clrMapOvr>
    <a:masterClrMapping/>
  </p:clrMapOvr>
  <p:transition spd="slow"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E43A6-7CAC-429C-9E35-72BFA8D29BEE}" type="datetimeFigureOut">
              <a:rPr lang="pt-BR" smtClean="0"/>
              <a:pPr>
                <a:defRPr/>
              </a:pPr>
              <a:t>10/05/2017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2A4D7-CB72-45C2-B64F-F58163DE256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8917147"/>
      </p:ext>
    </p:extLst>
  </p:cSld>
  <p:clrMapOvr>
    <a:masterClrMapping/>
  </p:clrMapOvr>
  <p:transition spd="slow"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211C2C-067A-49A9-A9D2-21B3B0C4B640}" type="datetimeFigureOut">
              <a:rPr lang="pt-BR" smtClean="0"/>
              <a:pPr>
                <a:defRPr/>
              </a:pPr>
              <a:t>10/05/2017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C11280-3386-4982-A463-97115A8ADBEF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056667"/>
      </p:ext>
    </p:extLst>
  </p:cSld>
  <p:clrMapOvr>
    <a:masterClrMapping/>
  </p:clrMapOvr>
  <p:transition spd="slow"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1F5B17-A2E7-4C85-9734-DD7ACDD214E1}" type="datetimeFigureOut">
              <a:rPr lang="pt-BR" smtClean="0"/>
              <a:pPr>
                <a:defRPr/>
              </a:pPr>
              <a:t>10/05/2017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A3184-EE43-4C79-9A4E-7F68A89A865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335048"/>
      </p:ext>
    </p:extLst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01FB2-F00E-4844-BB18-5A577572A3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9D0A9A-458E-4268-894E-8EFF7F81F287}" type="datetimeFigureOut">
              <a:rPr lang="pt-BR" smtClean="0"/>
              <a:pPr>
                <a:defRPr/>
              </a:pPr>
              <a:t>10/05/2017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27987-FF95-4DE4-8EAD-AC3D786DE0E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98288"/>
      </p:ext>
    </p:extLst>
  </p:cSld>
  <p:clrMapOvr>
    <a:masterClrMapping/>
  </p:clrMapOvr>
  <p:transition spd="slow"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58C4BC-1CFA-4B6E-A2ED-94143E2A2608}" type="datetimeFigureOut">
              <a:rPr lang="pt-BR" smtClean="0"/>
              <a:pPr>
                <a:defRPr/>
              </a:pPr>
              <a:t>10/05/2017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1EFDE-82A5-43B5-B755-16DC54E0644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774375"/>
      </p:ext>
    </p:extLst>
  </p:cSld>
  <p:clrMapOvr>
    <a:masterClrMapping/>
  </p:clrMapOvr>
  <p:transition spd="slow"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25F23C-3D8D-43D0-9632-00F3141BFD48}" type="datetimeFigureOut">
              <a:rPr lang="pt-BR" smtClean="0"/>
              <a:pPr>
                <a:defRPr/>
              </a:pPr>
              <a:t>10/05/2017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19B36-F580-49CF-A04C-03BB4282F304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9844729"/>
      </p:ext>
    </p:extLst>
  </p:cSld>
  <p:clrMapOvr>
    <a:masterClrMapping/>
  </p:clrMapOvr>
  <p:transition spd="slow"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45D108-358B-4E4C-9269-E9A096446E6D}" type="datetimeFigureOut">
              <a:rPr lang="pt-BR" smtClean="0"/>
              <a:pPr>
                <a:defRPr/>
              </a:pPr>
              <a:t>10/05/2017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2A052-D1A8-4BC2-9FF2-BD33BA27031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997800"/>
      </p:ext>
    </p:extLst>
  </p:cSld>
  <p:clrMapOvr>
    <a:masterClrMapping/>
  </p:clrMapOvr>
  <p:transition spd="slow">
    <p:diamond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65CA6-725F-4430-A06A-9BE090B9FA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831425"/>
      </p:ext>
    </p:extLst>
  </p:cSld>
  <p:clrMapOvr>
    <a:masterClrMapping/>
  </p:clrMapOvr>
  <p:transition spd="slow">
    <p:diamond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C37D8-5915-4758-83FC-DBEF621763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5279464"/>
      </p:ext>
    </p:extLst>
  </p:cSld>
  <p:clrMapOvr>
    <a:masterClrMapping/>
  </p:clrMapOvr>
  <p:transition spd="slow">
    <p:diamond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1A2F2-2968-4C97-8F7E-169D85686A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9762941"/>
      </p:ext>
    </p:extLst>
  </p:cSld>
  <p:clrMapOvr>
    <a:masterClrMapping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C8AA6-6BA9-4F31-A897-4D726BB1A6A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85935-021C-45CC-A45C-B7DB3F5B35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F1037-0539-419B-92EF-5E3D1959A5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8678-D8AB-4012-B576-EC60C9CEC7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FC1A0-9C0B-4A9C-9ED3-0AABF2CA2AD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82A6A-732E-4DD6-9063-E34CA87F6B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F76AEC0-380B-43B1-A6BB-7D33AAB0FB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B3CB548-FB0B-47C3-81CC-64E8C45FF7F9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10/05/2017</a:t>
            </a:fld>
            <a:endParaRPr lang="pt-BR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767EB80-E35D-46F6-B954-92283737B707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409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C2E17B-4A70-41BE-A375-6B7975F7B36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3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ransition spd="slow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.png"/><Relationship Id="rId4" Type="http://schemas.openxmlformats.org/officeDocument/2006/relationships/image" Target="../media/image10.jpeg"/><Relationship Id="rId9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9.png"/><Relationship Id="rId4" Type="http://schemas.openxmlformats.org/officeDocument/2006/relationships/oleObject" Target="../embeddings/oleObject4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07950" y="3789363"/>
            <a:ext cx="3810000" cy="2808287"/>
          </a:xfrm>
          <a:prstGeom prst="flowChartPreparation">
            <a:avLst/>
          </a:prstGeom>
          <a:blipFill rotWithShape="1">
            <a:blip r:embed="rId3"/>
            <a:stretch>
              <a:fillRect/>
            </a:stretch>
          </a:blip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099" name="AutoShape 4"/>
          <p:cNvSpPr>
            <a:spLocks noChangeArrowheads="1"/>
          </p:cNvSpPr>
          <p:nvPr/>
        </p:nvSpPr>
        <p:spPr bwMode="auto">
          <a:xfrm>
            <a:off x="4953000" y="333375"/>
            <a:ext cx="3810000" cy="2735263"/>
          </a:xfrm>
          <a:prstGeom prst="flowChartPreparation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WordArt 5"/>
          <p:cNvSpPr>
            <a:spLocks noChangeArrowheads="1" noChangeShapeType="1" noTextEdit="1"/>
          </p:cNvSpPr>
          <p:nvPr/>
        </p:nvSpPr>
        <p:spPr bwMode="auto">
          <a:xfrm>
            <a:off x="5486400" y="360363"/>
            <a:ext cx="2914650" cy="2687637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5F500"/>
                </a:solidFill>
                <a:latin typeface="Impact"/>
              </a:rPr>
              <a:t>PRAGAS DO </a:t>
            </a:r>
          </a:p>
          <a:p>
            <a:pPr algn="ctr"/>
            <a:r>
              <a:rPr lang="en-US" sz="36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5F500"/>
                </a:solidFill>
                <a:latin typeface="Impact"/>
              </a:rPr>
              <a:t>FEIJOEIRO</a:t>
            </a:r>
          </a:p>
        </p:txBody>
      </p:sp>
      <p:sp>
        <p:nvSpPr>
          <p:cNvPr id="4101" name="WordArt 6"/>
          <p:cNvSpPr>
            <a:spLocks noChangeArrowheads="1" noChangeShapeType="1" noTextEdit="1"/>
          </p:cNvSpPr>
          <p:nvPr/>
        </p:nvSpPr>
        <p:spPr bwMode="auto">
          <a:xfrm>
            <a:off x="546100" y="3797300"/>
            <a:ext cx="2914650" cy="268763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5F500"/>
                </a:solidFill>
                <a:latin typeface="Impact"/>
              </a:rPr>
              <a:t>PRAGAS DO </a:t>
            </a:r>
          </a:p>
          <a:p>
            <a:pPr algn="ctr"/>
            <a:r>
              <a:rPr lang="en-US" sz="36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5F500"/>
                </a:solidFill>
                <a:latin typeface="Impact"/>
              </a:rPr>
              <a:t>AMENDOIM</a:t>
            </a:r>
          </a:p>
        </p:txBody>
      </p:sp>
      <p:pic>
        <p:nvPicPr>
          <p:cNvPr id="4102" name="Picture 7" descr="inoculacao_feijoeir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3" name="Picture 9" descr="2D984F_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429000"/>
            <a:ext cx="4543425" cy="33909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1187624" y="692696"/>
            <a:ext cx="5328592" cy="6264696"/>
            <a:chOff x="1776" y="0"/>
            <a:chExt cx="3600" cy="4320"/>
          </a:xfrm>
        </p:grpSpPr>
        <p:pic>
          <p:nvPicPr>
            <p:cNvPr id="12" name="Picture 9" descr="agrotis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24000"/>
            </a:blip>
            <a:srcRect r="3358"/>
            <a:stretch>
              <a:fillRect/>
            </a:stretch>
          </p:blipFill>
          <p:spPr bwMode="auto">
            <a:xfrm>
              <a:off x="2578" y="0"/>
              <a:ext cx="2798" cy="432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4368" y="672"/>
              <a:ext cx="10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>
                  <a:solidFill>
                    <a:srgbClr val="000000"/>
                  </a:solidFill>
                  <a:latin typeface="Arial Black" pitchFamily="34" charset="0"/>
                </a:rPr>
                <a:t>ADULTO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1776" y="3456"/>
              <a:ext cx="703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>
                  <a:solidFill>
                    <a:srgbClr val="000000"/>
                  </a:solidFill>
                  <a:latin typeface="Arial Black" pitchFamily="34" charset="0"/>
                </a:rPr>
                <a:t>PUPA</a:t>
              </a: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1914" y="2160"/>
              <a:ext cx="127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>
                  <a:solidFill>
                    <a:srgbClr val="000000"/>
                  </a:solidFill>
                  <a:latin typeface="Arial Black" pitchFamily="34" charset="0"/>
                </a:rPr>
                <a:t>LAGARTAS</a:t>
              </a: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4176" y="2160"/>
              <a:ext cx="87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>
                  <a:solidFill>
                    <a:srgbClr val="000000"/>
                  </a:solidFill>
                  <a:latin typeface="Arial Black" pitchFamily="34" charset="0"/>
                </a:rPr>
                <a:t>DANOS</a:t>
              </a:r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Lagarta-rosca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Agrotis</a:t>
            </a:r>
            <a:r>
              <a:rPr 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ipsilon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7" name="Explosão 1 16"/>
          <p:cNvSpPr/>
          <p:nvPr/>
        </p:nvSpPr>
        <p:spPr>
          <a:xfrm>
            <a:off x="6804248" y="5510031"/>
            <a:ext cx="2160240" cy="1224136"/>
          </a:xfrm>
          <a:prstGeom prst="irregularSeal1">
            <a:avLst/>
          </a:prstGeom>
          <a:solidFill>
            <a:srgbClr val="FFC000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Inseto </a:t>
            </a:r>
            <a:r>
              <a:rPr kumimoji="0" lang="pt-BR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polífago</a:t>
            </a:r>
            <a:endParaRPr kumimoji="0" lang="pt-BR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2060848"/>
            <a:ext cx="4321177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3"/>
          <p:cNvPicPr>
            <a:picLocks noChangeAspect="1"/>
          </p:cNvPicPr>
          <p:nvPr/>
        </p:nvPicPr>
        <p:blipFill>
          <a:blip r:embed="rId4"/>
          <a:srcRect l="13658"/>
          <a:stretch>
            <a:fillRect/>
          </a:stretch>
        </p:blipFill>
        <p:spPr bwMode="auto">
          <a:xfrm>
            <a:off x="4499769" y="2060848"/>
            <a:ext cx="4392488" cy="324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52320" y="1229851"/>
            <a:ext cx="1439937" cy="55399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Danos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16632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Lagarta-rosca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Agrotis</a:t>
            </a:r>
            <a:r>
              <a:rPr 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ipsilon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 descr="pulgap da rai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100094"/>
            <a:ext cx="4205586" cy="563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8" name="Picture 8" descr="pulgao do feijao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3222983"/>
            <a:ext cx="4681786" cy="3510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Pulgão-da-raiz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Smynthurodes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betae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1582" t="18323" r="51317" b="44596"/>
          <a:stretch/>
        </p:blipFill>
        <p:spPr>
          <a:xfrm>
            <a:off x="107505" y="1100094"/>
            <a:ext cx="4681786" cy="26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eta: para a Direita 2"/>
          <p:cNvSpPr/>
          <p:nvPr/>
        </p:nvSpPr>
        <p:spPr>
          <a:xfrm rot="9840317">
            <a:off x="3047924" y="4578655"/>
            <a:ext cx="3168352" cy="358704"/>
          </a:xfrm>
          <a:prstGeom prst="rightArrow">
            <a:avLst/>
          </a:prstGeom>
          <a:solidFill>
            <a:srgbClr val="2D451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SC091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0" y="2708920"/>
            <a:ext cx="9144000" cy="144016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>
                <a:latin typeface="Times New Roman" pitchFamily="18" charset="0"/>
                <a:cs typeface="Times New Roman" pitchFamily="18" charset="0"/>
              </a:rPr>
              <a:t>PRAGAS DA PARTE AÉREA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7" descr="empoasca ver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340768"/>
            <a:ext cx="8020000" cy="529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Cigarrinha-verde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Empoasca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spp.)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igarri postura"/>
          <p:cNvPicPr>
            <a:picLocks noChangeAspect="1" noChangeArrowheads="1"/>
          </p:cNvPicPr>
          <p:nvPr/>
        </p:nvPicPr>
        <p:blipFill>
          <a:blip r:embed="rId3"/>
          <a:srcRect l="2139"/>
          <a:stretch>
            <a:fillRect/>
          </a:stretch>
        </p:blipFill>
        <p:spPr bwMode="auto">
          <a:xfrm>
            <a:off x="1068388" y="1616075"/>
            <a:ext cx="7027862" cy="463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ight Arrow 9"/>
          <p:cNvSpPr>
            <a:spLocks noChangeArrowheads="1"/>
          </p:cNvSpPr>
          <p:nvPr/>
        </p:nvSpPr>
        <p:spPr bwMode="auto">
          <a:xfrm rot="-1915687">
            <a:off x="5680075" y="3576638"/>
            <a:ext cx="13716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" name="Right Arrow 10"/>
          <p:cNvSpPr>
            <a:spLocks noChangeArrowheads="1"/>
          </p:cNvSpPr>
          <p:nvPr/>
        </p:nvSpPr>
        <p:spPr bwMode="auto">
          <a:xfrm rot="-8540879">
            <a:off x="2322513" y="4065588"/>
            <a:ext cx="13716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Posturas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endofíticas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igarri ninf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990" y="1412776"/>
            <a:ext cx="7696200" cy="4964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 descr="empoasca verde"/>
          <p:cNvPicPr>
            <a:picLocks noChangeAspect="1" noChangeArrowheads="1"/>
          </p:cNvPicPr>
          <p:nvPr/>
        </p:nvPicPr>
        <p:blipFill>
          <a:blip r:embed="rId4"/>
          <a:srcRect l="34120" t="57091" r="23819" b="497"/>
          <a:stretch>
            <a:fillRect/>
          </a:stretch>
        </p:blipFill>
        <p:spPr bwMode="auto">
          <a:xfrm>
            <a:off x="6511999" y="1430348"/>
            <a:ext cx="1876425" cy="124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Ninfas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igarr 5"/>
          <p:cNvPicPr>
            <a:picLocks noChangeAspect="1" noChangeArrowheads="1"/>
          </p:cNvPicPr>
          <p:nvPr/>
        </p:nvPicPr>
        <p:blipFill>
          <a:blip r:embed="rId3">
            <a:lum bright="-36000" contrast="6000"/>
          </a:blip>
          <a:srcRect/>
          <a:stretch>
            <a:fillRect/>
          </a:stretch>
        </p:blipFill>
        <p:spPr bwMode="auto">
          <a:xfrm>
            <a:off x="111477" y="1124744"/>
            <a:ext cx="50235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Danos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-40598" y="4509120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i="1" dirty="0" err="1">
                <a:latin typeface="Times New Roman" pitchFamily="18" charset="0"/>
                <a:cs typeface="Times New Roman" pitchFamily="18" charset="0"/>
              </a:rPr>
              <a:t>Encarquilhamento</a:t>
            </a:r>
            <a:endParaRPr lang="pt-BR" sz="36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i="1" dirty="0"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 algn="ctr"/>
            <a:r>
              <a:rPr lang="pt-BR" sz="3600" i="1" dirty="0">
                <a:latin typeface="Times New Roman" pitchFamily="18" charset="0"/>
                <a:cs typeface="Times New Roman" pitchFamily="18" charset="0"/>
              </a:rPr>
              <a:t>Amarelecimento marginal</a:t>
            </a:r>
          </a:p>
        </p:txBody>
      </p:sp>
      <p:pic>
        <p:nvPicPr>
          <p:cNvPr id="7" name="Picture 4" descr="prg_aer_fo13"/>
          <p:cNvPicPr>
            <a:picLocks noChangeAspect="1" noChangeArrowheads="1"/>
          </p:cNvPicPr>
          <p:nvPr/>
        </p:nvPicPr>
        <p:blipFill>
          <a:blip r:embed="rId4">
            <a:lum bright="-24000" contrast="30000"/>
          </a:blip>
          <a:srcRect l="4724" t="21321" r="5280" b="7860"/>
          <a:stretch>
            <a:fillRect/>
          </a:stretch>
        </p:blipFill>
        <p:spPr bwMode="auto">
          <a:xfrm rot="16200000">
            <a:off x="5783821" y="596686"/>
            <a:ext cx="2736304" cy="379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5076056" y="5766355"/>
            <a:ext cx="385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i="1" dirty="0">
                <a:latin typeface="Times New Roman" pitchFamily="18" charset="0"/>
                <a:cs typeface="Times New Roman" pitchFamily="18" charset="0"/>
              </a:rPr>
              <a:t>Raquitismo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3377" t="5865" r="6607" b="11260"/>
          <a:stretch/>
        </p:blipFill>
        <p:spPr>
          <a:xfrm>
            <a:off x="4207874" y="3645024"/>
            <a:ext cx="4883209" cy="312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tripe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0065" y="1641190"/>
            <a:ext cx="4782992" cy="3443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3" name="Picture 5" descr="t_palmi01"/>
          <p:cNvPicPr>
            <a:picLocks noChangeAspect="1" noChangeArrowheads="1"/>
          </p:cNvPicPr>
          <p:nvPr/>
        </p:nvPicPr>
        <p:blipFill>
          <a:blip r:embed="rId4"/>
          <a:srcRect r="4163" b="5780"/>
          <a:stretch>
            <a:fillRect/>
          </a:stretch>
        </p:blipFill>
        <p:spPr bwMode="auto">
          <a:xfrm>
            <a:off x="304799" y="1628800"/>
            <a:ext cx="3856703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Tripes (</a:t>
            </a:r>
            <a:r>
              <a:rPr lang="en-US" sz="6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Thrips </a:t>
            </a:r>
            <a:r>
              <a:rPr lang="en-US" sz="6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palmi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331640" y="5373216"/>
            <a:ext cx="1439937" cy="55399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Ninfa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724128" y="5356830"/>
            <a:ext cx="1439937" cy="55399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Adulto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pragas_aer_org8"/>
          <p:cNvPicPr>
            <a:picLocks noChangeAspect="1" noChangeArrowheads="1"/>
          </p:cNvPicPr>
          <p:nvPr/>
        </p:nvPicPr>
        <p:blipFill>
          <a:blip r:embed="rId3"/>
          <a:srcRect l="20287" t="11597"/>
          <a:stretch>
            <a:fillRect/>
          </a:stretch>
        </p:blipFill>
        <p:spPr bwMode="auto">
          <a:xfrm>
            <a:off x="323528" y="1412776"/>
            <a:ext cx="401236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539552" y="472879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i="1" dirty="0">
                <a:latin typeface="Times New Roman" pitchFamily="18" charset="0"/>
                <a:cs typeface="Times New Roman" pitchFamily="18" charset="0"/>
              </a:rPr>
              <a:t>Ataca flores e folhas</a:t>
            </a:r>
          </a:p>
        </p:txBody>
      </p:sp>
      <p:sp>
        <p:nvSpPr>
          <p:cNvPr id="5" name="Explosão 1 4"/>
          <p:cNvSpPr/>
          <p:nvPr/>
        </p:nvSpPr>
        <p:spPr>
          <a:xfrm>
            <a:off x="6156176" y="4941168"/>
            <a:ext cx="2520280" cy="1405026"/>
          </a:xfrm>
          <a:prstGeom prst="irregularSeal1">
            <a:avLst/>
          </a:prstGeom>
          <a:solidFill>
            <a:srgbClr val="FFC000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Inseto </a:t>
            </a:r>
            <a:r>
              <a:rPr kumimoji="0" lang="pt-BR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polífago</a:t>
            </a:r>
            <a:endParaRPr kumimoji="0" lang="pt-BR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412776"/>
            <a:ext cx="384537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Danos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4.bp.blogspot.com/-cc2AOy0vlro/VgqK_rvY2CI/AAAAAAAAH6Q/xNog2qBECUE/s1600/408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1676400" y="1371600"/>
            <a:ext cx="5943600" cy="39624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5F500"/>
                </a:solidFill>
                <a:latin typeface="Impact"/>
              </a:rPr>
              <a:t>PRAGAS DO </a:t>
            </a:r>
          </a:p>
          <a:p>
            <a:pPr algn="ctr"/>
            <a:r>
              <a:rPr lang="en-US" sz="36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5F500"/>
                </a:solidFill>
                <a:latin typeface="Impact"/>
              </a:rPr>
              <a:t>FEIJOEIRO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5" descr="1320093"/>
          <p:cNvPicPr>
            <a:picLocks noChangeAspect="1" noChangeArrowheads="1"/>
          </p:cNvPicPr>
          <p:nvPr/>
        </p:nvPicPr>
        <p:blipFill>
          <a:blip r:embed="rId3"/>
          <a:srcRect r="5511" b="6940"/>
          <a:stretch>
            <a:fillRect/>
          </a:stretch>
        </p:blipFill>
        <p:spPr bwMode="auto">
          <a:xfrm>
            <a:off x="899592" y="1484784"/>
            <a:ext cx="7272337" cy="477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Mosca-branca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Bemisia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tabaci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biótipo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6" descr="bemisia6"/>
          <p:cNvPicPr>
            <a:picLocks noChangeAspect="1" noChangeArrowheads="1"/>
          </p:cNvPicPr>
          <p:nvPr/>
        </p:nvPicPr>
        <p:blipFill>
          <a:blip r:embed="rId3"/>
          <a:srcRect b="1326"/>
          <a:stretch>
            <a:fillRect/>
          </a:stretch>
        </p:blipFill>
        <p:spPr bwMode="auto">
          <a:xfrm>
            <a:off x="99234" y="3677318"/>
            <a:ext cx="4344469" cy="317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7" name="Picture 5" descr="bemisia eggs"/>
          <p:cNvPicPr>
            <a:picLocks noChangeAspect="1" noChangeArrowheads="1"/>
          </p:cNvPicPr>
          <p:nvPr/>
        </p:nvPicPr>
        <p:blipFill>
          <a:blip r:embed="rId4"/>
          <a:srcRect r="7942"/>
          <a:stretch>
            <a:fillRect/>
          </a:stretch>
        </p:blipFill>
        <p:spPr bwMode="auto">
          <a:xfrm>
            <a:off x="99234" y="982016"/>
            <a:ext cx="433702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Mosca-branca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Bemisia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tabaci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biótipo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763" y="1402963"/>
            <a:ext cx="4364691" cy="339418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012160" y="3068960"/>
            <a:ext cx="11801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solidFill>
                  <a:srgbClr val="002060"/>
                </a:solidFill>
                <a:latin typeface="Arial Black" panose="020B0A04020102020204" pitchFamily="34" charset="0"/>
              </a:rPr>
              <a:t>Ciclo de vida</a:t>
            </a:r>
          </a:p>
          <a:p>
            <a:pPr algn="ctr"/>
            <a:r>
              <a:rPr lang="pt-BR" sz="1100" dirty="0">
                <a:solidFill>
                  <a:srgbClr val="002060"/>
                </a:solidFill>
                <a:latin typeface="Arial Black" panose="020B0A04020102020204" pitchFamily="34" charset="0"/>
              </a:rPr>
              <a:t>(15 dias)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feijao melh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429000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 b="6117"/>
          <a:stretch>
            <a:fillRect/>
          </a:stretch>
        </p:blipFill>
        <p:spPr bwMode="auto">
          <a:xfrm>
            <a:off x="355600" y="1139552"/>
            <a:ext cx="29210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583" name="Group 7"/>
          <p:cNvGrpSpPr>
            <a:grpSpLocks/>
          </p:cNvGrpSpPr>
          <p:nvPr/>
        </p:nvGrpSpPr>
        <p:grpSpPr bwMode="auto">
          <a:xfrm>
            <a:off x="4038600" y="1676400"/>
            <a:ext cx="4572000" cy="1676400"/>
            <a:chOff x="1294" y="1673"/>
            <a:chExt cx="1518" cy="1105"/>
          </a:xfrm>
        </p:grpSpPr>
        <p:sp>
          <p:nvSpPr>
            <p:cNvPr id="24590" name="Freeform 8"/>
            <p:cNvSpPr>
              <a:spLocks/>
            </p:cNvSpPr>
            <p:nvPr/>
          </p:nvSpPr>
          <p:spPr bwMode="auto">
            <a:xfrm>
              <a:off x="1295" y="1677"/>
              <a:ext cx="879" cy="725"/>
            </a:xfrm>
            <a:custGeom>
              <a:avLst/>
              <a:gdLst>
                <a:gd name="T0" fmla="*/ 0 w 1757"/>
                <a:gd name="T1" fmla="*/ 0 h 725"/>
                <a:gd name="T2" fmla="*/ 0 w 1757"/>
                <a:gd name="T3" fmla="*/ 54 h 725"/>
                <a:gd name="T4" fmla="*/ 1 w 1757"/>
                <a:gd name="T5" fmla="*/ 68 h 725"/>
                <a:gd name="T6" fmla="*/ 1 w 1757"/>
                <a:gd name="T7" fmla="*/ 86 h 725"/>
                <a:gd name="T8" fmla="*/ 1 w 1757"/>
                <a:gd name="T9" fmla="*/ 108 h 725"/>
                <a:gd name="T10" fmla="*/ 1 w 1757"/>
                <a:gd name="T11" fmla="*/ 129 h 725"/>
                <a:gd name="T12" fmla="*/ 1 w 1757"/>
                <a:gd name="T13" fmla="*/ 151 h 725"/>
                <a:gd name="T14" fmla="*/ 1 w 1757"/>
                <a:gd name="T15" fmla="*/ 172 h 725"/>
                <a:gd name="T16" fmla="*/ 1 w 1757"/>
                <a:gd name="T17" fmla="*/ 191 h 725"/>
                <a:gd name="T18" fmla="*/ 1 w 1757"/>
                <a:gd name="T19" fmla="*/ 216 h 725"/>
                <a:gd name="T20" fmla="*/ 1 w 1757"/>
                <a:gd name="T21" fmla="*/ 245 h 725"/>
                <a:gd name="T22" fmla="*/ 1 w 1757"/>
                <a:gd name="T23" fmla="*/ 281 h 725"/>
                <a:gd name="T24" fmla="*/ 1 w 1757"/>
                <a:gd name="T25" fmla="*/ 313 h 725"/>
                <a:gd name="T26" fmla="*/ 2 w 1757"/>
                <a:gd name="T27" fmla="*/ 345 h 725"/>
                <a:gd name="T28" fmla="*/ 2 w 1757"/>
                <a:gd name="T29" fmla="*/ 381 h 725"/>
                <a:gd name="T30" fmla="*/ 2 w 1757"/>
                <a:gd name="T31" fmla="*/ 424 h 725"/>
                <a:gd name="T32" fmla="*/ 2 w 1757"/>
                <a:gd name="T33" fmla="*/ 474 h 725"/>
                <a:gd name="T34" fmla="*/ 2 w 1757"/>
                <a:gd name="T35" fmla="*/ 510 h 725"/>
                <a:gd name="T36" fmla="*/ 2 w 1757"/>
                <a:gd name="T37" fmla="*/ 549 h 725"/>
                <a:gd name="T38" fmla="*/ 2 w 1757"/>
                <a:gd name="T39" fmla="*/ 586 h 725"/>
                <a:gd name="T40" fmla="*/ 2 w 1757"/>
                <a:gd name="T41" fmla="*/ 621 h 725"/>
                <a:gd name="T42" fmla="*/ 2 w 1757"/>
                <a:gd name="T43" fmla="*/ 679 h 725"/>
                <a:gd name="T44" fmla="*/ 2 w 1757"/>
                <a:gd name="T45" fmla="*/ 725 h 725"/>
                <a:gd name="T46" fmla="*/ 2 w 1757"/>
                <a:gd name="T47" fmla="*/ 711 h 725"/>
                <a:gd name="T48" fmla="*/ 2 w 1757"/>
                <a:gd name="T49" fmla="*/ 632 h 725"/>
                <a:gd name="T50" fmla="*/ 2 w 1757"/>
                <a:gd name="T51" fmla="*/ 549 h 725"/>
                <a:gd name="T52" fmla="*/ 2 w 1757"/>
                <a:gd name="T53" fmla="*/ 478 h 725"/>
                <a:gd name="T54" fmla="*/ 2 w 1757"/>
                <a:gd name="T55" fmla="*/ 403 h 725"/>
                <a:gd name="T56" fmla="*/ 2 w 1757"/>
                <a:gd name="T57" fmla="*/ 295 h 725"/>
                <a:gd name="T58" fmla="*/ 2 w 1757"/>
                <a:gd name="T59" fmla="*/ 206 h 725"/>
                <a:gd name="T60" fmla="*/ 1 w 1757"/>
                <a:gd name="T61" fmla="*/ 129 h 725"/>
                <a:gd name="T62" fmla="*/ 1 w 1757"/>
                <a:gd name="T63" fmla="*/ 82 h 725"/>
                <a:gd name="T64" fmla="*/ 1 w 1757"/>
                <a:gd name="T65" fmla="*/ 36 h 725"/>
                <a:gd name="T66" fmla="*/ 1 w 1757"/>
                <a:gd name="T67" fmla="*/ 18 h 725"/>
                <a:gd name="T68" fmla="*/ 0 w 1757"/>
                <a:gd name="T69" fmla="*/ 0 h 7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57"/>
                <a:gd name="T106" fmla="*/ 0 h 725"/>
                <a:gd name="T107" fmla="*/ 1757 w 1757"/>
                <a:gd name="T108" fmla="*/ 725 h 7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57" h="725">
                  <a:moveTo>
                    <a:pt x="0" y="0"/>
                  </a:moveTo>
                  <a:lnTo>
                    <a:pt x="0" y="54"/>
                  </a:lnTo>
                  <a:lnTo>
                    <a:pt x="128" y="68"/>
                  </a:lnTo>
                  <a:lnTo>
                    <a:pt x="244" y="86"/>
                  </a:lnTo>
                  <a:lnTo>
                    <a:pt x="349" y="108"/>
                  </a:lnTo>
                  <a:lnTo>
                    <a:pt x="458" y="129"/>
                  </a:lnTo>
                  <a:lnTo>
                    <a:pt x="550" y="151"/>
                  </a:lnTo>
                  <a:lnTo>
                    <a:pt x="628" y="172"/>
                  </a:lnTo>
                  <a:lnTo>
                    <a:pt x="700" y="191"/>
                  </a:lnTo>
                  <a:lnTo>
                    <a:pt x="783" y="216"/>
                  </a:lnTo>
                  <a:lnTo>
                    <a:pt x="855" y="245"/>
                  </a:lnTo>
                  <a:lnTo>
                    <a:pt x="938" y="281"/>
                  </a:lnTo>
                  <a:lnTo>
                    <a:pt x="1004" y="313"/>
                  </a:lnTo>
                  <a:lnTo>
                    <a:pt x="1071" y="345"/>
                  </a:lnTo>
                  <a:lnTo>
                    <a:pt x="1132" y="381"/>
                  </a:lnTo>
                  <a:lnTo>
                    <a:pt x="1209" y="424"/>
                  </a:lnTo>
                  <a:lnTo>
                    <a:pt x="1292" y="474"/>
                  </a:lnTo>
                  <a:lnTo>
                    <a:pt x="1340" y="510"/>
                  </a:lnTo>
                  <a:lnTo>
                    <a:pt x="1390" y="549"/>
                  </a:lnTo>
                  <a:lnTo>
                    <a:pt x="1440" y="586"/>
                  </a:lnTo>
                  <a:lnTo>
                    <a:pt x="1484" y="621"/>
                  </a:lnTo>
                  <a:lnTo>
                    <a:pt x="1539" y="679"/>
                  </a:lnTo>
                  <a:lnTo>
                    <a:pt x="1573" y="725"/>
                  </a:lnTo>
                  <a:lnTo>
                    <a:pt x="1757" y="711"/>
                  </a:lnTo>
                  <a:lnTo>
                    <a:pt x="1696" y="632"/>
                  </a:lnTo>
                  <a:lnTo>
                    <a:pt x="1606" y="549"/>
                  </a:lnTo>
                  <a:lnTo>
                    <a:pt x="1512" y="478"/>
                  </a:lnTo>
                  <a:lnTo>
                    <a:pt x="1390" y="403"/>
                  </a:lnTo>
                  <a:lnTo>
                    <a:pt x="1226" y="295"/>
                  </a:lnTo>
                  <a:lnTo>
                    <a:pt x="1043" y="206"/>
                  </a:lnTo>
                  <a:lnTo>
                    <a:pt x="849" y="129"/>
                  </a:lnTo>
                  <a:lnTo>
                    <a:pt x="678" y="82"/>
                  </a:lnTo>
                  <a:lnTo>
                    <a:pt x="463" y="36"/>
                  </a:lnTo>
                  <a:lnTo>
                    <a:pt x="28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Freeform 9"/>
            <p:cNvSpPr>
              <a:spLocks/>
            </p:cNvSpPr>
            <p:nvPr/>
          </p:nvSpPr>
          <p:spPr bwMode="auto">
            <a:xfrm>
              <a:off x="2357" y="2259"/>
              <a:ext cx="455" cy="519"/>
            </a:xfrm>
            <a:custGeom>
              <a:avLst/>
              <a:gdLst>
                <a:gd name="T0" fmla="*/ 0 w 910"/>
                <a:gd name="T1" fmla="*/ 400 h 519"/>
                <a:gd name="T2" fmla="*/ 0 w 910"/>
                <a:gd name="T3" fmla="*/ 519 h 519"/>
                <a:gd name="T4" fmla="*/ 1 w 910"/>
                <a:gd name="T5" fmla="*/ 489 h 519"/>
                <a:gd name="T6" fmla="*/ 1 w 910"/>
                <a:gd name="T7" fmla="*/ 458 h 519"/>
                <a:gd name="T8" fmla="*/ 1 w 910"/>
                <a:gd name="T9" fmla="*/ 426 h 519"/>
                <a:gd name="T10" fmla="*/ 1 w 910"/>
                <a:gd name="T11" fmla="*/ 389 h 519"/>
                <a:gd name="T12" fmla="*/ 1 w 910"/>
                <a:gd name="T13" fmla="*/ 348 h 519"/>
                <a:gd name="T14" fmla="*/ 1 w 910"/>
                <a:gd name="T15" fmla="*/ 310 h 519"/>
                <a:gd name="T16" fmla="*/ 1 w 910"/>
                <a:gd name="T17" fmla="*/ 277 h 519"/>
                <a:gd name="T18" fmla="*/ 1 w 910"/>
                <a:gd name="T19" fmla="*/ 249 h 519"/>
                <a:gd name="T20" fmla="*/ 1 w 910"/>
                <a:gd name="T21" fmla="*/ 222 h 519"/>
                <a:gd name="T22" fmla="*/ 1 w 910"/>
                <a:gd name="T23" fmla="*/ 196 h 519"/>
                <a:gd name="T24" fmla="*/ 1 w 910"/>
                <a:gd name="T25" fmla="*/ 169 h 519"/>
                <a:gd name="T26" fmla="*/ 1 w 910"/>
                <a:gd name="T27" fmla="*/ 147 h 519"/>
                <a:gd name="T28" fmla="*/ 1 w 910"/>
                <a:gd name="T29" fmla="*/ 128 h 519"/>
                <a:gd name="T30" fmla="*/ 1 w 910"/>
                <a:gd name="T31" fmla="*/ 108 h 519"/>
                <a:gd name="T32" fmla="*/ 1 w 910"/>
                <a:gd name="T33" fmla="*/ 91 h 519"/>
                <a:gd name="T34" fmla="*/ 1 w 910"/>
                <a:gd name="T35" fmla="*/ 0 h 519"/>
                <a:gd name="T36" fmla="*/ 1 w 910"/>
                <a:gd name="T37" fmla="*/ 18 h 519"/>
                <a:gd name="T38" fmla="*/ 1 w 910"/>
                <a:gd name="T39" fmla="*/ 59 h 519"/>
                <a:gd name="T40" fmla="*/ 1 w 910"/>
                <a:gd name="T41" fmla="*/ 110 h 519"/>
                <a:gd name="T42" fmla="*/ 1 w 910"/>
                <a:gd name="T43" fmla="*/ 165 h 519"/>
                <a:gd name="T44" fmla="*/ 1 w 910"/>
                <a:gd name="T45" fmla="*/ 244 h 519"/>
                <a:gd name="T46" fmla="*/ 1 w 910"/>
                <a:gd name="T47" fmla="*/ 310 h 519"/>
                <a:gd name="T48" fmla="*/ 0 w 910"/>
                <a:gd name="T49" fmla="*/ 373 h 519"/>
                <a:gd name="T50" fmla="*/ 0 w 910"/>
                <a:gd name="T51" fmla="*/ 518 h 519"/>
                <a:gd name="T52" fmla="*/ 0 w 910"/>
                <a:gd name="T53" fmla="*/ 515 h 519"/>
                <a:gd name="T54" fmla="*/ 0 w 910"/>
                <a:gd name="T55" fmla="*/ 400 h 5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10"/>
                <a:gd name="T85" fmla="*/ 0 h 519"/>
                <a:gd name="T86" fmla="*/ 910 w 910"/>
                <a:gd name="T87" fmla="*/ 519 h 51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10" h="519">
                  <a:moveTo>
                    <a:pt x="0" y="400"/>
                  </a:moveTo>
                  <a:lnTo>
                    <a:pt x="0" y="519"/>
                  </a:lnTo>
                  <a:lnTo>
                    <a:pt x="37" y="489"/>
                  </a:lnTo>
                  <a:lnTo>
                    <a:pt x="78" y="458"/>
                  </a:lnTo>
                  <a:lnTo>
                    <a:pt x="132" y="426"/>
                  </a:lnTo>
                  <a:lnTo>
                    <a:pt x="198" y="389"/>
                  </a:lnTo>
                  <a:lnTo>
                    <a:pt x="263" y="348"/>
                  </a:lnTo>
                  <a:lnTo>
                    <a:pt x="329" y="310"/>
                  </a:lnTo>
                  <a:lnTo>
                    <a:pt x="390" y="277"/>
                  </a:lnTo>
                  <a:lnTo>
                    <a:pt x="445" y="249"/>
                  </a:lnTo>
                  <a:lnTo>
                    <a:pt x="506" y="222"/>
                  </a:lnTo>
                  <a:lnTo>
                    <a:pt x="569" y="196"/>
                  </a:lnTo>
                  <a:lnTo>
                    <a:pt x="643" y="169"/>
                  </a:lnTo>
                  <a:lnTo>
                    <a:pt x="711" y="147"/>
                  </a:lnTo>
                  <a:lnTo>
                    <a:pt x="781" y="128"/>
                  </a:lnTo>
                  <a:lnTo>
                    <a:pt x="855" y="108"/>
                  </a:lnTo>
                  <a:lnTo>
                    <a:pt x="910" y="91"/>
                  </a:lnTo>
                  <a:lnTo>
                    <a:pt x="910" y="0"/>
                  </a:lnTo>
                  <a:lnTo>
                    <a:pt x="811" y="18"/>
                  </a:lnTo>
                  <a:lnTo>
                    <a:pt x="665" y="59"/>
                  </a:lnTo>
                  <a:lnTo>
                    <a:pt x="478" y="110"/>
                  </a:lnTo>
                  <a:lnTo>
                    <a:pt x="342" y="165"/>
                  </a:lnTo>
                  <a:lnTo>
                    <a:pt x="216" y="244"/>
                  </a:lnTo>
                  <a:lnTo>
                    <a:pt x="93" y="310"/>
                  </a:lnTo>
                  <a:lnTo>
                    <a:pt x="0" y="373"/>
                  </a:lnTo>
                  <a:lnTo>
                    <a:pt x="0" y="518"/>
                  </a:lnTo>
                  <a:lnTo>
                    <a:pt x="0" y="515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Freeform 10"/>
            <p:cNvSpPr>
              <a:spLocks/>
            </p:cNvSpPr>
            <p:nvPr/>
          </p:nvSpPr>
          <p:spPr bwMode="auto">
            <a:xfrm>
              <a:off x="1812" y="2454"/>
              <a:ext cx="543" cy="323"/>
            </a:xfrm>
            <a:custGeom>
              <a:avLst/>
              <a:gdLst>
                <a:gd name="T0" fmla="*/ 0 w 1087"/>
                <a:gd name="T1" fmla="*/ 0 h 323"/>
                <a:gd name="T2" fmla="*/ 0 w 1087"/>
                <a:gd name="T3" fmla="*/ 99 h 323"/>
                <a:gd name="T4" fmla="*/ 0 w 1087"/>
                <a:gd name="T5" fmla="*/ 107 h 323"/>
                <a:gd name="T6" fmla="*/ 0 w 1087"/>
                <a:gd name="T7" fmla="*/ 116 h 323"/>
                <a:gd name="T8" fmla="*/ 0 w 1087"/>
                <a:gd name="T9" fmla="*/ 127 h 323"/>
                <a:gd name="T10" fmla="*/ 0 w 1087"/>
                <a:gd name="T11" fmla="*/ 137 h 323"/>
                <a:gd name="T12" fmla="*/ 0 w 1087"/>
                <a:gd name="T13" fmla="*/ 150 h 323"/>
                <a:gd name="T14" fmla="*/ 0 w 1087"/>
                <a:gd name="T15" fmla="*/ 165 h 323"/>
                <a:gd name="T16" fmla="*/ 0 w 1087"/>
                <a:gd name="T17" fmla="*/ 186 h 323"/>
                <a:gd name="T18" fmla="*/ 0 w 1087"/>
                <a:gd name="T19" fmla="*/ 205 h 323"/>
                <a:gd name="T20" fmla="*/ 0 w 1087"/>
                <a:gd name="T21" fmla="*/ 221 h 323"/>
                <a:gd name="T22" fmla="*/ 0 w 1087"/>
                <a:gd name="T23" fmla="*/ 243 h 323"/>
                <a:gd name="T24" fmla="*/ 0 w 1087"/>
                <a:gd name="T25" fmla="*/ 266 h 323"/>
                <a:gd name="T26" fmla="*/ 0 w 1087"/>
                <a:gd name="T27" fmla="*/ 290 h 323"/>
                <a:gd name="T28" fmla="*/ 1 w 1087"/>
                <a:gd name="T29" fmla="*/ 309 h 323"/>
                <a:gd name="T30" fmla="*/ 1 w 1087"/>
                <a:gd name="T31" fmla="*/ 323 h 323"/>
                <a:gd name="T32" fmla="*/ 1 w 1087"/>
                <a:gd name="T33" fmla="*/ 199 h 323"/>
                <a:gd name="T34" fmla="*/ 0 w 1087"/>
                <a:gd name="T35" fmla="*/ 168 h 323"/>
                <a:gd name="T36" fmla="*/ 0 w 1087"/>
                <a:gd name="T37" fmla="*/ 125 h 323"/>
                <a:gd name="T38" fmla="*/ 0 w 1087"/>
                <a:gd name="T39" fmla="*/ 82 h 323"/>
                <a:gd name="T40" fmla="*/ 0 w 1087"/>
                <a:gd name="T41" fmla="*/ 58 h 323"/>
                <a:gd name="T42" fmla="*/ 0 w 1087"/>
                <a:gd name="T43" fmla="*/ 29 h 323"/>
                <a:gd name="T44" fmla="*/ 0 w 1087"/>
                <a:gd name="T45" fmla="*/ 8 h 323"/>
                <a:gd name="T46" fmla="*/ 0 w 1087"/>
                <a:gd name="T47" fmla="*/ 1 h 323"/>
                <a:gd name="T48" fmla="*/ 0 w 1087"/>
                <a:gd name="T49" fmla="*/ 0 h 3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87"/>
                <a:gd name="T76" fmla="*/ 0 h 323"/>
                <a:gd name="T77" fmla="*/ 1087 w 1087"/>
                <a:gd name="T78" fmla="*/ 323 h 32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87" h="323">
                  <a:moveTo>
                    <a:pt x="0" y="0"/>
                  </a:moveTo>
                  <a:lnTo>
                    <a:pt x="0" y="99"/>
                  </a:lnTo>
                  <a:lnTo>
                    <a:pt x="70" y="107"/>
                  </a:lnTo>
                  <a:lnTo>
                    <a:pt x="142" y="116"/>
                  </a:lnTo>
                  <a:lnTo>
                    <a:pt x="210" y="127"/>
                  </a:lnTo>
                  <a:lnTo>
                    <a:pt x="280" y="137"/>
                  </a:lnTo>
                  <a:lnTo>
                    <a:pt x="361" y="150"/>
                  </a:lnTo>
                  <a:lnTo>
                    <a:pt x="450" y="165"/>
                  </a:lnTo>
                  <a:lnTo>
                    <a:pt x="561" y="186"/>
                  </a:lnTo>
                  <a:lnTo>
                    <a:pt x="668" y="205"/>
                  </a:lnTo>
                  <a:lnTo>
                    <a:pt x="738" y="221"/>
                  </a:lnTo>
                  <a:lnTo>
                    <a:pt x="821" y="243"/>
                  </a:lnTo>
                  <a:lnTo>
                    <a:pt x="911" y="266"/>
                  </a:lnTo>
                  <a:lnTo>
                    <a:pt x="993" y="290"/>
                  </a:lnTo>
                  <a:lnTo>
                    <a:pt x="1052" y="309"/>
                  </a:lnTo>
                  <a:lnTo>
                    <a:pt x="1087" y="323"/>
                  </a:lnTo>
                  <a:lnTo>
                    <a:pt x="1087" y="199"/>
                  </a:lnTo>
                  <a:lnTo>
                    <a:pt x="1018" y="168"/>
                  </a:lnTo>
                  <a:lnTo>
                    <a:pt x="882" y="125"/>
                  </a:lnTo>
                  <a:lnTo>
                    <a:pt x="723" y="82"/>
                  </a:lnTo>
                  <a:lnTo>
                    <a:pt x="581" y="58"/>
                  </a:lnTo>
                  <a:lnTo>
                    <a:pt x="417" y="29"/>
                  </a:lnTo>
                  <a:lnTo>
                    <a:pt x="253" y="8"/>
                  </a:lnTo>
                  <a:lnTo>
                    <a:pt x="13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Freeform 11"/>
            <p:cNvSpPr>
              <a:spLocks/>
            </p:cNvSpPr>
            <p:nvPr/>
          </p:nvSpPr>
          <p:spPr bwMode="auto">
            <a:xfrm>
              <a:off x="1294" y="1673"/>
              <a:ext cx="1518" cy="984"/>
            </a:xfrm>
            <a:custGeom>
              <a:avLst/>
              <a:gdLst>
                <a:gd name="T0" fmla="*/ 1 w 3036"/>
                <a:gd name="T1" fmla="*/ 0 h 984"/>
                <a:gd name="T2" fmla="*/ 1 w 3036"/>
                <a:gd name="T3" fmla="*/ 0 h 984"/>
                <a:gd name="T4" fmla="*/ 1 w 3036"/>
                <a:gd name="T5" fmla="*/ 8 h 984"/>
                <a:gd name="T6" fmla="*/ 1 w 3036"/>
                <a:gd name="T7" fmla="*/ 25 h 984"/>
                <a:gd name="T8" fmla="*/ 1 w 3036"/>
                <a:gd name="T9" fmla="*/ 54 h 984"/>
                <a:gd name="T10" fmla="*/ 1 w 3036"/>
                <a:gd name="T11" fmla="*/ 94 h 984"/>
                <a:gd name="T12" fmla="*/ 1 w 3036"/>
                <a:gd name="T13" fmla="*/ 147 h 984"/>
                <a:gd name="T14" fmla="*/ 1 w 3036"/>
                <a:gd name="T15" fmla="*/ 204 h 984"/>
                <a:gd name="T16" fmla="*/ 2 w 3036"/>
                <a:gd name="T17" fmla="*/ 260 h 984"/>
                <a:gd name="T18" fmla="*/ 2 w 3036"/>
                <a:gd name="T19" fmla="*/ 324 h 984"/>
                <a:gd name="T20" fmla="*/ 2 w 3036"/>
                <a:gd name="T21" fmla="*/ 396 h 984"/>
                <a:gd name="T22" fmla="*/ 3 w 3036"/>
                <a:gd name="T23" fmla="*/ 478 h 984"/>
                <a:gd name="T24" fmla="*/ 3 w 3036"/>
                <a:gd name="T25" fmla="*/ 561 h 984"/>
                <a:gd name="T26" fmla="*/ 3 w 3036"/>
                <a:gd name="T27" fmla="*/ 637 h 984"/>
                <a:gd name="T28" fmla="*/ 3 w 3036"/>
                <a:gd name="T29" fmla="*/ 612 h 984"/>
                <a:gd name="T30" fmla="*/ 3 w 3036"/>
                <a:gd name="T31" fmla="*/ 666 h 984"/>
                <a:gd name="T32" fmla="*/ 3 w 3036"/>
                <a:gd name="T33" fmla="*/ 709 h 984"/>
                <a:gd name="T34" fmla="*/ 3 w 3036"/>
                <a:gd name="T35" fmla="*/ 753 h 984"/>
                <a:gd name="T36" fmla="*/ 3 w 3036"/>
                <a:gd name="T37" fmla="*/ 808 h 984"/>
                <a:gd name="T38" fmla="*/ 3 w 3036"/>
                <a:gd name="T39" fmla="*/ 880 h 984"/>
                <a:gd name="T40" fmla="*/ 3 w 3036"/>
                <a:gd name="T41" fmla="*/ 952 h 984"/>
                <a:gd name="T42" fmla="*/ 3 w 3036"/>
                <a:gd name="T43" fmla="*/ 970 h 984"/>
                <a:gd name="T44" fmla="*/ 2 w 3036"/>
                <a:gd name="T45" fmla="*/ 936 h 984"/>
                <a:gd name="T46" fmla="*/ 2 w 3036"/>
                <a:gd name="T47" fmla="*/ 903 h 984"/>
                <a:gd name="T48" fmla="*/ 2 w 3036"/>
                <a:gd name="T49" fmla="*/ 879 h 984"/>
                <a:gd name="T50" fmla="*/ 2 w 3036"/>
                <a:gd name="T51" fmla="*/ 855 h 984"/>
                <a:gd name="T52" fmla="*/ 1 w 3036"/>
                <a:gd name="T53" fmla="*/ 832 h 984"/>
                <a:gd name="T54" fmla="*/ 1 w 3036"/>
                <a:gd name="T55" fmla="*/ 814 h 984"/>
                <a:gd name="T56" fmla="*/ 1 w 3036"/>
                <a:gd name="T57" fmla="*/ 796 h 984"/>
                <a:gd name="T58" fmla="*/ 1 w 3036"/>
                <a:gd name="T59" fmla="*/ 780 h 984"/>
                <a:gd name="T60" fmla="*/ 2 w 3036"/>
                <a:gd name="T61" fmla="*/ 648 h 984"/>
                <a:gd name="T62" fmla="*/ 1 w 3036"/>
                <a:gd name="T63" fmla="*/ 525 h 984"/>
                <a:gd name="T64" fmla="*/ 1 w 3036"/>
                <a:gd name="T65" fmla="*/ 453 h 984"/>
                <a:gd name="T66" fmla="*/ 1 w 3036"/>
                <a:gd name="T67" fmla="*/ 357 h 984"/>
                <a:gd name="T68" fmla="*/ 1 w 3036"/>
                <a:gd name="T69" fmla="*/ 281 h 984"/>
                <a:gd name="T70" fmla="*/ 1 w 3036"/>
                <a:gd name="T71" fmla="*/ 225 h 984"/>
                <a:gd name="T72" fmla="*/ 1 w 3036"/>
                <a:gd name="T73" fmla="*/ 169 h 984"/>
                <a:gd name="T74" fmla="*/ 1 w 3036"/>
                <a:gd name="T75" fmla="*/ 122 h 984"/>
                <a:gd name="T76" fmla="*/ 1 w 3036"/>
                <a:gd name="T77" fmla="*/ 83 h 984"/>
                <a:gd name="T78" fmla="*/ 1 w 3036"/>
                <a:gd name="T79" fmla="*/ 54 h 984"/>
                <a:gd name="T80" fmla="*/ 1 w 3036"/>
                <a:gd name="T81" fmla="*/ 29 h 98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36"/>
                <a:gd name="T124" fmla="*/ 0 h 984"/>
                <a:gd name="T125" fmla="*/ 3036 w 3036"/>
                <a:gd name="T126" fmla="*/ 984 h 98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36" h="984">
                  <a:moveTo>
                    <a:pt x="0" y="8"/>
                  </a:moveTo>
                  <a:lnTo>
                    <a:pt x="166" y="0"/>
                  </a:lnTo>
                  <a:lnTo>
                    <a:pt x="249" y="0"/>
                  </a:lnTo>
                  <a:lnTo>
                    <a:pt x="349" y="0"/>
                  </a:lnTo>
                  <a:lnTo>
                    <a:pt x="443" y="4"/>
                  </a:lnTo>
                  <a:lnTo>
                    <a:pt x="537" y="8"/>
                  </a:lnTo>
                  <a:lnTo>
                    <a:pt x="630" y="15"/>
                  </a:lnTo>
                  <a:lnTo>
                    <a:pt x="713" y="25"/>
                  </a:lnTo>
                  <a:lnTo>
                    <a:pt x="805" y="36"/>
                  </a:lnTo>
                  <a:lnTo>
                    <a:pt x="916" y="54"/>
                  </a:lnTo>
                  <a:lnTo>
                    <a:pt x="1015" y="76"/>
                  </a:lnTo>
                  <a:lnTo>
                    <a:pt x="1110" y="94"/>
                  </a:lnTo>
                  <a:lnTo>
                    <a:pt x="1215" y="119"/>
                  </a:lnTo>
                  <a:lnTo>
                    <a:pt x="1314" y="147"/>
                  </a:lnTo>
                  <a:lnTo>
                    <a:pt x="1414" y="176"/>
                  </a:lnTo>
                  <a:lnTo>
                    <a:pt x="1497" y="204"/>
                  </a:lnTo>
                  <a:lnTo>
                    <a:pt x="1591" y="232"/>
                  </a:lnTo>
                  <a:lnTo>
                    <a:pt x="1671" y="260"/>
                  </a:lnTo>
                  <a:lnTo>
                    <a:pt x="1759" y="292"/>
                  </a:lnTo>
                  <a:lnTo>
                    <a:pt x="1848" y="324"/>
                  </a:lnTo>
                  <a:lnTo>
                    <a:pt x="1936" y="364"/>
                  </a:lnTo>
                  <a:lnTo>
                    <a:pt x="2014" y="396"/>
                  </a:lnTo>
                  <a:lnTo>
                    <a:pt x="2097" y="439"/>
                  </a:lnTo>
                  <a:lnTo>
                    <a:pt x="2174" y="478"/>
                  </a:lnTo>
                  <a:lnTo>
                    <a:pt x="2246" y="518"/>
                  </a:lnTo>
                  <a:lnTo>
                    <a:pt x="2306" y="561"/>
                  </a:lnTo>
                  <a:lnTo>
                    <a:pt x="2355" y="598"/>
                  </a:lnTo>
                  <a:lnTo>
                    <a:pt x="2394" y="637"/>
                  </a:lnTo>
                  <a:lnTo>
                    <a:pt x="3036" y="585"/>
                  </a:lnTo>
                  <a:lnTo>
                    <a:pt x="2946" y="612"/>
                  </a:lnTo>
                  <a:lnTo>
                    <a:pt x="2841" y="641"/>
                  </a:lnTo>
                  <a:lnTo>
                    <a:pt x="2758" y="666"/>
                  </a:lnTo>
                  <a:lnTo>
                    <a:pt x="2695" y="685"/>
                  </a:lnTo>
                  <a:lnTo>
                    <a:pt x="2627" y="709"/>
                  </a:lnTo>
                  <a:lnTo>
                    <a:pt x="2571" y="731"/>
                  </a:lnTo>
                  <a:lnTo>
                    <a:pt x="2518" y="753"/>
                  </a:lnTo>
                  <a:lnTo>
                    <a:pt x="2464" y="781"/>
                  </a:lnTo>
                  <a:lnTo>
                    <a:pt x="2413" y="808"/>
                  </a:lnTo>
                  <a:lnTo>
                    <a:pt x="2350" y="843"/>
                  </a:lnTo>
                  <a:lnTo>
                    <a:pt x="2289" y="880"/>
                  </a:lnTo>
                  <a:lnTo>
                    <a:pt x="2235" y="911"/>
                  </a:lnTo>
                  <a:lnTo>
                    <a:pt x="2174" y="952"/>
                  </a:lnTo>
                  <a:lnTo>
                    <a:pt x="2125" y="984"/>
                  </a:lnTo>
                  <a:lnTo>
                    <a:pt x="2075" y="970"/>
                  </a:lnTo>
                  <a:lnTo>
                    <a:pt x="2025" y="952"/>
                  </a:lnTo>
                  <a:lnTo>
                    <a:pt x="1971" y="936"/>
                  </a:lnTo>
                  <a:lnTo>
                    <a:pt x="1909" y="920"/>
                  </a:lnTo>
                  <a:lnTo>
                    <a:pt x="1844" y="903"/>
                  </a:lnTo>
                  <a:lnTo>
                    <a:pt x="1785" y="890"/>
                  </a:lnTo>
                  <a:lnTo>
                    <a:pt x="1728" y="879"/>
                  </a:lnTo>
                  <a:lnTo>
                    <a:pt x="1663" y="866"/>
                  </a:lnTo>
                  <a:lnTo>
                    <a:pt x="1595" y="855"/>
                  </a:lnTo>
                  <a:lnTo>
                    <a:pt x="1525" y="843"/>
                  </a:lnTo>
                  <a:lnTo>
                    <a:pt x="1460" y="832"/>
                  </a:lnTo>
                  <a:lnTo>
                    <a:pt x="1397" y="822"/>
                  </a:lnTo>
                  <a:lnTo>
                    <a:pt x="1329" y="814"/>
                  </a:lnTo>
                  <a:lnTo>
                    <a:pt x="1265" y="805"/>
                  </a:lnTo>
                  <a:lnTo>
                    <a:pt x="1204" y="796"/>
                  </a:lnTo>
                  <a:lnTo>
                    <a:pt x="1132" y="787"/>
                  </a:lnTo>
                  <a:lnTo>
                    <a:pt x="1034" y="780"/>
                  </a:lnTo>
                  <a:lnTo>
                    <a:pt x="1698" y="706"/>
                  </a:lnTo>
                  <a:lnTo>
                    <a:pt x="1654" y="648"/>
                  </a:lnTo>
                  <a:lnTo>
                    <a:pt x="1602" y="605"/>
                  </a:lnTo>
                  <a:lnTo>
                    <a:pt x="1508" y="525"/>
                  </a:lnTo>
                  <a:lnTo>
                    <a:pt x="1453" y="489"/>
                  </a:lnTo>
                  <a:lnTo>
                    <a:pt x="1397" y="453"/>
                  </a:lnTo>
                  <a:lnTo>
                    <a:pt x="1298" y="392"/>
                  </a:lnTo>
                  <a:lnTo>
                    <a:pt x="1237" y="357"/>
                  </a:lnTo>
                  <a:lnTo>
                    <a:pt x="1165" y="314"/>
                  </a:lnTo>
                  <a:lnTo>
                    <a:pt x="1098" y="281"/>
                  </a:lnTo>
                  <a:lnTo>
                    <a:pt x="1043" y="253"/>
                  </a:lnTo>
                  <a:lnTo>
                    <a:pt x="988" y="225"/>
                  </a:lnTo>
                  <a:lnTo>
                    <a:pt x="921" y="196"/>
                  </a:lnTo>
                  <a:lnTo>
                    <a:pt x="849" y="169"/>
                  </a:lnTo>
                  <a:lnTo>
                    <a:pt x="777" y="147"/>
                  </a:lnTo>
                  <a:lnTo>
                    <a:pt x="707" y="122"/>
                  </a:lnTo>
                  <a:lnTo>
                    <a:pt x="619" y="101"/>
                  </a:lnTo>
                  <a:lnTo>
                    <a:pt x="537" y="83"/>
                  </a:lnTo>
                  <a:lnTo>
                    <a:pt x="443" y="68"/>
                  </a:lnTo>
                  <a:lnTo>
                    <a:pt x="355" y="54"/>
                  </a:lnTo>
                  <a:lnTo>
                    <a:pt x="261" y="40"/>
                  </a:lnTo>
                  <a:lnTo>
                    <a:pt x="161" y="2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Mosca-branca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Bemisia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tabaci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biótipo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B)</a:t>
            </a:r>
          </a:p>
        </p:txBody>
      </p:sp>
      <p:grpSp>
        <p:nvGrpSpPr>
          <p:cNvPr id="25" name="Group 12"/>
          <p:cNvGrpSpPr>
            <a:grpSpLocks/>
          </p:cNvGrpSpPr>
          <p:nvPr/>
        </p:nvGrpSpPr>
        <p:grpSpPr bwMode="auto">
          <a:xfrm rot="5400000">
            <a:off x="1989138" y="3779838"/>
            <a:ext cx="2393950" cy="3276600"/>
            <a:chOff x="1325" y="2939"/>
            <a:chExt cx="1519" cy="1094"/>
          </a:xfrm>
        </p:grpSpPr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1846" y="3143"/>
              <a:ext cx="329" cy="165"/>
            </a:xfrm>
            <a:custGeom>
              <a:avLst/>
              <a:gdLst>
                <a:gd name="T0" fmla="*/ 0 w 657"/>
                <a:gd name="T1" fmla="*/ 97 h 165"/>
                <a:gd name="T2" fmla="*/ 0 w 657"/>
                <a:gd name="T3" fmla="*/ 0 h 165"/>
                <a:gd name="T4" fmla="*/ 1 w 657"/>
                <a:gd name="T5" fmla="*/ 76 h 165"/>
                <a:gd name="T6" fmla="*/ 1 w 657"/>
                <a:gd name="T7" fmla="*/ 120 h 165"/>
                <a:gd name="T8" fmla="*/ 1 w 657"/>
                <a:gd name="T9" fmla="*/ 165 h 165"/>
                <a:gd name="T10" fmla="*/ 0 w 657"/>
                <a:gd name="T11" fmla="*/ 97 h 1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7"/>
                <a:gd name="T19" fmla="*/ 0 h 165"/>
                <a:gd name="T20" fmla="*/ 657 w 657"/>
                <a:gd name="T21" fmla="*/ 165 h 1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7" h="165">
                  <a:moveTo>
                    <a:pt x="0" y="97"/>
                  </a:moveTo>
                  <a:lnTo>
                    <a:pt x="0" y="0"/>
                  </a:lnTo>
                  <a:lnTo>
                    <a:pt x="657" y="76"/>
                  </a:lnTo>
                  <a:lnTo>
                    <a:pt x="646" y="120"/>
                  </a:lnTo>
                  <a:lnTo>
                    <a:pt x="602" y="165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4"/>
            <p:cNvSpPr>
              <a:spLocks/>
            </p:cNvSpPr>
            <p:nvPr/>
          </p:nvSpPr>
          <p:spPr bwMode="auto">
            <a:xfrm>
              <a:off x="2527" y="3281"/>
              <a:ext cx="317" cy="159"/>
            </a:xfrm>
            <a:custGeom>
              <a:avLst/>
              <a:gdLst>
                <a:gd name="T0" fmla="*/ 1 w 633"/>
                <a:gd name="T1" fmla="*/ 159 h 159"/>
                <a:gd name="T2" fmla="*/ 1 w 633"/>
                <a:gd name="T3" fmla="*/ 69 h 159"/>
                <a:gd name="T4" fmla="*/ 0 w 633"/>
                <a:gd name="T5" fmla="*/ 0 h 159"/>
                <a:gd name="T6" fmla="*/ 0 w 633"/>
                <a:gd name="T7" fmla="*/ 114 h 159"/>
                <a:gd name="T8" fmla="*/ 1 w 633"/>
                <a:gd name="T9" fmla="*/ 159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3"/>
                <a:gd name="T16" fmla="*/ 0 h 159"/>
                <a:gd name="T17" fmla="*/ 633 w 633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3" h="159">
                  <a:moveTo>
                    <a:pt x="633" y="159"/>
                  </a:moveTo>
                  <a:lnTo>
                    <a:pt x="631" y="69"/>
                  </a:lnTo>
                  <a:lnTo>
                    <a:pt x="0" y="0"/>
                  </a:lnTo>
                  <a:lnTo>
                    <a:pt x="0" y="114"/>
                  </a:lnTo>
                  <a:lnTo>
                    <a:pt x="633" y="159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" name="Group 15"/>
            <p:cNvGrpSpPr>
              <a:grpSpLocks/>
            </p:cNvGrpSpPr>
            <p:nvPr/>
          </p:nvGrpSpPr>
          <p:grpSpPr bwMode="auto">
            <a:xfrm>
              <a:off x="1325" y="2939"/>
              <a:ext cx="1519" cy="1094"/>
              <a:chOff x="1325" y="2939"/>
              <a:chExt cx="1519" cy="1094"/>
            </a:xfrm>
          </p:grpSpPr>
          <p:sp>
            <p:nvSpPr>
              <p:cNvPr id="30" name="Freeform 17"/>
              <p:cNvSpPr>
                <a:spLocks/>
              </p:cNvSpPr>
              <p:nvPr/>
            </p:nvSpPr>
            <p:spPr bwMode="auto">
              <a:xfrm>
                <a:off x="1326" y="2939"/>
                <a:ext cx="1518" cy="1022"/>
              </a:xfrm>
              <a:custGeom>
                <a:avLst/>
                <a:gdLst>
                  <a:gd name="T0" fmla="*/ 0 w 3038"/>
                  <a:gd name="T1" fmla="*/ 1022 h 1022"/>
                  <a:gd name="T2" fmla="*/ 0 w 3038"/>
                  <a:gd name="T3" fmla="*/ 1022 h 1022"/>
                  <a:gd name="T4" fmla="*/ 0 w 3038"/>
                  <a:gd name="T5" fmla="*/ 1015 h 1022"/>
                  <a:gd name="T6" fmla="*/ 0 w 3038"/>
                  <a:gd name="T7" fmla="*/ 997 h 1022"/>
                  <a:gd name="T8" fmla="*/ 0 w 3038"/>
                  <a:gd name="T9" fmla="*/ 967 h 1022"/>
                  <a:gd name="T10" fmla="*/ 1 w 3038"/>
                  <a:gd name="T11" fmla="*/ 925 h 1022"/>
                  <a:gd name="T12" fmla="*/ 1 w 3038"/>
                  <a:gd name="T13" fmla="*/ 870 h 1022"/>
                  <a:gd name="T14" fmla="*/ 1 w 3038"/>
                  <a:gd name="T15" fmla="*/ 811 h 1022"/>
                  <a:gd name="T16" fmla="*/ 1 w 3038"/>
                  <a:gd name="T17" fmla="*/ 752 h 1022"/>
                  <a:gd name="T18" fmla="*/ 1 w 3038"/>
                  <a:gd name="T19" fmla="*/ 685 h 1022"/>
                  <a:gd name="T20" fmla="*/ 1 w 3038"/>
                  <a:gd name="T21" fmla="*/ 610 h 1022"/>
                  <a:gd name="T22" fmla="*/ 2 w 3038"/>
                  <a:gd name="T23" fmla="*/ 524 h 1022"/>
                  <a:gd name="T24" fmla="*/ 2 w 3038"/>
                  <a:gd name="T25" fmla="*/ 436 h 1022"/>
                  <a:gd name="T26" fmla="*/ 2 w 3038"/>
                  <a:gd name="T27" fmla="*/ 358 h 1022"/>
                  <a:gd name="T28" fmla="*/ 2 w 3038"/>
                  <a:gd name="T29" fmla="*/ 384 h 1022"/>
                  <a:gd name="T30" fmla="*/ 2 w 3038"/>
                  <a:gd name="T31" fmla="*/ 331 h 1022"/>
                  <a:gd name="T32" fmla="*/ 2 w 3038"/>
                  <a:gd name="T33" fmla="*/ 280 h 1022"/>
                  <a:gd name="T34" fmla="*/ 2 w 3038"/>
                  <a:gd name="T35" fmla="*/ 233 h 1022"/>
                  <a:gd name="T36" fmla="*/ 2 w 3038"/>
                  <a:gd name="T37" fmla="*/ 179 h 1022"/>
                  <a:gd name="T38" fmla="*/ 2 w 3038"/>
                  <a:gd name="T39" fmla="*/ 109 h 1022"/>
                  <a:gd name="T40" fmla="*/ 2 w 3038"/>
                  <a:gd name="T41" fmla="*/ 34 h 1022"/>
                  <a:gd name="T42" fmla="*/ 2 w 3038"/>
                  <a:gd name="T43" fmla="*/ 12 h 1022"/>
                  <a:gd name="T44" fmla="*/ 1 w 3038"/>
                  <a:gd name="T45" fmla="*/ 47 h 1022"/>
                  <a:gd name="T46" fmla="*/ 1 w 3038"/>
                  <a:gd name="T47" fmla="*/ 83 h 1022"/>
                  <a:gd name="T48" fmla="*/ 1 w 3038"/>
                  <a:gd name="T49" fmla="*/ 107 h 1022"/>
                  <a:gd name="T50" fmla="*/ 1 w 3038"/>
                  <a:gd name="T51" fmla="*/ 130 h 1022"/>
                  <a:gd name="T52" fmla="*/ 1 w 3038"/>
                  <a:gd name="T53" fmla="*/ 154 h 1022"/>
                  <a:gd name="T54" fmla="*/ 1 w 3038"/>
                  <a:gd name="T55" fmla="*/ 173 h 1022"/>
                  <a:gd name="T56" fmla="*/ 1 w 3038"/>
                  <a:gd name="T57" fmla="*/ 191 h 1022"/>
                  <a:gd name="T58" fmla="*/ 1 w 3038"/>
                  <a:gd name="T59" fmla="*/ 209 h 1022"/>
                  <a:gd name="T60" fmla="*/ 1 w 3038"/>
                  <a:gd name="T61" fmla="*/ 347 h 1022"/>
                  <a:gd name="T62" fmla="*/ 1 w 3038"/>
                  <a:gd name="T63" fmla="*/ 474 h 1022"/>
                  <a:gd name="T64" fmla="*/ 1 w 3038"/>
                  <a:gd name="T65" fmla="*/ 550 h 1022"/>
                  <a:gd name="T66" fmla="*/ 1 w 3038"/>
                  <a:gd name="T67" fmla="*/ 650 h 1022"/>
                  <a:gd name="T68" fmla="*/ 1 w 3038"/>
                  <a:gd name="T69" fmla="*/ 729 h 1022"/>
                  <a:gd name="T70" fmla="*/ 0 w 3038"/>
                  <a:gd name="T71" fmla="*/ 788 h 1022"/>
                  <a:gd name="T72" fmla="*/ 0 w 3038"/>
                  <a:gd name="T73" fmla="*/ 848 h 1022"/>
                  <a:gd name="T74" fmla="*/ 0 w 3038"/>
                  <a:gd name="T75" fmla="*/ 897 h 1022"/>
                  <a:gd name="T76" fmla="*/ 0 w 3038"/>
                  <a:gd name="T77" fmla="*/ 936 h 1022"/>
                  <a:gd name="T78" fmla="*/ 0 w 3038"/>
                  <a:gd name="T79" fmla="*/ 967 h 1022"/>
                  <a:gd name="T80" fmla="*/ 0 w 3038"/>
                  <a:gd name="T81" fmla="*/ 995 h 102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38"/>
                  <a:gd name="T124" fmla="*/ 0 h 1022"/>
                  <a:gd name="T125" fmla="*/ 3038 w 3038"/>
                  <a:gd name="T126" fmla="*/ 1022 h 102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38" h="1022">
                    <a:moveTo>
                      <a:pt x="0" y="1015"/>
                    </a:moveTo>
                    <a:lnTo>
                      <a:pt x="168" y="1022"/>
                    </a:lnTo>
                    <a:lnTo>
                      <a:pt x="251" y="1022"/>
                    </a:lnTo>
                    <a:lnTo>
                      <a:pt x="351" y="1022"/>
                    </a:lnTo>
                    <a:lnTo>
                      <a:pt x="445" y="1019"/>
                    </a:lnTo>
                    <a:lnTo>
                      <a:pt x="537" y="1015"/>
                    </a:lnTo>
                    <a:lnTo>
                      <a:pt x="631" y="1008"/>
                    </a:lnTo>
                    <a:lnTo>
                      <a:pt x="714" y="997"/>
                    </a:lnTo>
                    <a:lnTo>
                      <a:pt x="807" y="985"/>
                    </a:lnTo>
                    <a:lnTo>
                      <a:pt x="917" y="967"/>
                    </a:lnTo>
                    <a:lnTo>
                      <a:pt x="1017" y="944"/>
                    </a:lnTo>
                    <a:lnTo>
                      <a:pt x="1111" y="925"/>
                    </a:lnTo>
                    <a:lnTo>
                      <a:pt x="1216" y="900"/>
                    </a:lnTo>
                    <a:lnTo>
                      <a:pt x="1316" y="870"/>
                    </a:lnTo>
                    <a:lnTo>
                      <a:pt x="1416" y="840"/>
                    </a:lnTo>
                    <a:lnTo>
                      <a:pt x="1499" y="811"/>
                    </a:lnTo>
                    <a:lnTo>
                      <a:pt x="1595" y="781"/>
                    </a:lnTo>
                    <a:lnTo>
                      <a:pt x="1672" y="752"/>
                    </a:lnTo>
                    <a:lnTo>
                      <a:pt x="1761" y="719"/>
                    </a:lnTo>
                    <a:lnTo>
                      <a:pt x="1849" y="685"/>
                    </a:lnTo>
                    <a:lnTo>
                      <a:pt x="1938" y="643"/>
                    </a:lnTo>
                    <a:lnTo>
                      <a:pt x="2015" y="610"/>
                    </a:lnTo>
                    <a:lnTo>
                      <a:pt x="2099" y="564"/>
                    </a:lnTo>
                    <a:lnTo>
                      <a:pt x="2176" y="524"/>
                    </a:lnTo>
                    <a:lnTo>
                      <a:pt x="2248" y="482"/>
                    </a:lnTo>
                    <a:lnTo>
                      <a:pt x="2307" y="436"/>
                    </a:lnTo>
                    <a:lnTo>
                      <a:pt x="2357" y="399"/>
                    </a:lnTo>
                    <a:lnTo>
                      <a:pt x="2396" y="358"/>
                    </a:lnTo>
                    <a:lnTo>
                      <a:pt x="3038" y="413"/>
                    </a:lnTo>
                    <a:lnTo>
                      <a:pt x="2936" y="384"/>
                    </a:lnTo>
                    <a:lnTo>
                      <a:pt x="2859" y="358"/>
                    </a:lnTo>
                    <a:lnTo>
                      <a:pt x="2765" y="331"/>
                    </a:lnTo>
                    <a:lnTo>
                      <a:pt x="2695" y="305"/>
                    </a:lnTo>
                    <a:lnTo>
                      <a:pt x="2634" y="280"/>
                    </a:lnTo>
                    <a:lnTo>
                      <a:pt x="2578" y="261"/>
                    </a:lnTo>
                    <a:lnTo>
                      <a:pt x="2525" y="233"/>
                    </a:lnTo>
                    <a:lnTo>
                      <a:pt x="2471" y="208"/>
                    </a:lnTo>
                    <a:lnTo>
                      <a:pt x="2414" y="179"/>
                    </a:lnTo>
                    <a:lnTo>
                      <a:pt x="2351" y="144"/>
                    </a:lnTo>
                    <a:lnTo>
                      <a:pt x="2285" y="109"/>
                    </a:lnTo>
                    <a:lnTo>
                      <a:pt x="2231" y="73"/>
                    </a:lnTo>
                    <a:lnTo>
                      <a:pt x="2172" y="34"/>
                    </a:lnTo>
                    <a:lnTo>
                      <a:pt x="2126" y="0"/>
                    </a:lnTo>
                    <a:lnTo>
                      <a:pt x="2076" y="12"/>
                    </a:lnTo>
                    <a:lnTo>
                      <a:pt x="2027" y="31"/>
                    </a:lnTo>
                    <a:lnTo>
                      <a:pt x="1973" y="47"/>
                    </a:lnTo>
                    <a:lnTo>
                      <a:pt x="1910" y="65"/>
                    </a:lnTo>
                    <a:lnTo>
                      <a:pt x="1846" y="83"/>
                    </a:lnTo>
                    <a:lnTo>
                      <a:pt x="1787" y="96"/>
                    </a:lnTo>
                    <a:lnTo>
                      <a:pt x="1729" y="107"/>
                    </a:lnTo>
                    <a:lnTo>
                      <a:pt x="1665" y="120"/>
                    </a:lnTo>
                    <a:lnTo>
                      <a:pt x="1598" y="130"/>
                    </a:lnTo>
                    <a:lnTo>
                      <a:pt x="1526" y="144"/>
                    </a:lnTo>
                    <a:lnTo>
                      <a:pt x="1462" y="154"/>
                    </a:lnTo>
                    <a:lnTo>
                      <a:pt x="1399" y="165"/>
                    </a:lnTo>
                    <a:lnTo>
                      <a:pt x="1331" y="173"/>
                    </a:lnTo>
                    <a:lnTo>
                      <a:pt x="1266" y="183"/>
                    </a:lnTo>
                    <a:lnTo>
                      <a:pt x="1205" y="191"/>
                    </a:lnTo>
                    <a:lnTo>
                      <a:pt x="1133" y="202"/>
                    </a:lnTo>
                    <a:lnTo>
                      <a:pt x="1039" y="209"/>
                    </a:lnTo>
                    <a:lnTo>
                      <a:pt x="1700" y="287"/>
                    </a:lnTo>
                    <a:lnTo>
                      <a:pt x="1656" y="347"/>
                    </a:lnTo>
                    <a:lnTo>
                      <a:pt x="1606" y="391"/>
                    </a:lnTo>
                    <a:lnTo>
                      <a:pt x="1510" y="474"/>
                    </a:lnTo>
                    <a:lnTo>
                      <a:pt x="1454" y="513"/>
                    </a:lnTo>
                    <a:lnTo>
                      <a:pt x="1399" y="550"/>
                    </a:lnTo>
                    <a:lnTo>
                      <a:pt x="1299" y="613"/>
                    </a:lnTo>
                    <a:lnTo>
                      <a:pt x="1238" y="650"/>
                    </a:lnTo>
                    <a:lnTo>
                      <a:pt x="1166" y="696"/>
                    </a:lnTo>
                    <a:lnTo>
                      <a:pt x="1100" y="729"/>
                    </a:lnTo>
                    <a:lnTo>
                      <a:pt x="1045" y="759"/>
                    </a:lnTo>
                    <a:lnTo>
                      <a:pt x="989" y="788"/>
                    </a:lnTo>
                    <a:lnTo>
                      <a:pt x="923" y="818"/>
                    </a:lnTo>
                    <a:lnTo>
                      <a:pt x="851" y="848"/>
                    </a:lnTo>
                    <a:lnTo>
                      <a:pt x="779" y="870"/>
                    </a:lnTo>
                    <a:lnTo>
                      <a:pt x="709" y="897"/>
                    </a:lnTo>
                    <a:lnTo>
                      <a:pt x="620" y="918"/>
                    </a:lnTo>
                    <a:lnTo>
                      <a:pt x="537" y="936"/>
                    </a:lnTo>
                    <a:lnTo>
                      <a:pt x="445" y="952"/>
                    </a:lnTo>
                    <a:lnTo>
                      <a:pt x="356" y="967"/>
                    </a:lnTo>
                    <a:lnTo>
                      <a:pt x="262" y="981"/>
                    </a:lnTo>
                    <a:lnTo>
                      <a:pt x="159" y="995"/>
                    </a:lnTo>
                    <a:lnTo>
                      <a:pt x="0" y="1015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6"/>
              <p:cNvSpPr>
                <a:spLocks/>
              </p:cNvSpPr>
              <p:nvPr/>
            </p:nvSpPr>
            <p:spPr bwMode="auto">
              <a:xfrm>
                <a:off x="1325" y="3042"/>
                <a:ext cx="1519" cy="991"/>
              </a:xfrm>
              <a:custGeom>
                <a:avLst/>
                <a:gdLst>
                  <a:gd name="T0" fmla="*/ 1 w 3038"/>
                  <a:gd name="T1" fmla="*/ 991 h 991"/>
                  <a:gd name="T2" fmla="*/ 1 w 3038"/>
                  <a:gd name="T3" fmla="*/ 991 h 991"/>
                  <a:gd name="T4" fmla="*/ 1 w 3038"/>
                  <a:gd name="T5" fmla="*/ 985 h 991"/>
                  <a:gd name="T6" fmla="*/ 1 w 3038"/>
                  <a:gd name="T7" fmla="*/ 968 h 991"/>
                  <a:gd name="T8" fmla="*/ 1 w 3038"/>
                  <a:gd name="T9" fmla="*/ 939 h 991"/>
                  <a:gd name="T10" fmla="*/ 1 w 3038"/>
                  <a:gd name="T11" fmla="*/ 899 h 991"/>
                  <a:gd name="T12" fmla="*/ 1 w 3038"/>
                  <a:gd name="T13" fmla="*/ 844 h 991"/>
                  <a:gd name="T14" fmla="*/ 1 w 3038"/>
                  <a:gd name="T15" fmla="*/ 786 h 991"/>
                  <a:gd name="T16" fmla="*/ 2 w 3038"/>
                  <a:gd name="T17" fmla="*/ 730 h 991"/>
                  <a:gd name="T18" fmla="*/ 2 w 3038"/>
                  <a:gd name="T19" fmla="*/ 665 h 991"/>
                  <a:gd name="T20" fmla="*/ 2 w 3038"/>
                  <a:gd name="T21" fmla="*/ 592 h 991"/>
                  <a:gd name="T22" fmla="*/ 3 w 3038"/>
                  <a:gd name="T23" fmla="*/ 508 h 991"/>
                  <a:gd name="T24" fmla="*/ 3 w 3038"/>
                  <a:gd name="T25" fmla="*/ 424 h 991"/>
                  <a:gd name="T26" fmla="*/ 3 w 3038"/>
                  <a:gd name="T27" fmla="*/ 347 h 991"/>
                  <a:gd name="T28" fmla="*/ 3 w 3038"/>
                  <a:gd name="T29" fmla="*/ 372 h 991"/>
                  <a:gd name="T30" fmla="*/ 3 w 3038"/>
                  <a:gd name="T31" fmla="*/ 321 h 991"/>
                  <a:gd name="T32" fmla="*/ 3 w 3038"/>
                  <a:gd name="T33" fmla="*/ 271 h 991"/>
                  <a:gd name="T34" fmla="*/ 3 w 3038"/>
                  <a:gd name="T35" fmla="*/ 226 h 991"/>
                  <a:gd name="T36" fmla="*/ 3 w 3038"/>
                  <a:gd name="T37" fmla="*/ 173 h 991"/>
                  <a:gd name="T38" fmla="*/ 3 w 3038"/>
                  <a:gd name="T39" fmla="*/ 104 h 991"/>
                  <a:gd name="T40" fmla="*/ 3 w 3038"/>
                  <a:gd name="T41" fmla="*/ 31 h 991"/>
                  <a:gd name="T42" fmla="*/ 3 w 3038"/>
                  <a:gd name="T43" fmla="*/ 11 h 991"/>
                  <a:gd name="T44" fmla="*/ 2 w 3038"/>
                  <a:gd name="T45" fmla="*/ 43 h 991"/>
                  <a:gd name="T46" fmla="*/ 2 w 3038"/>
                  <a:gd name="T47" fmla="*/ 79 h 991"/>
                  <a:gd name="T48" fmla="*/ 2 w 3038"/>
                  <a:gd name="T49" fmla="*/ 102 h 991"/>
                  <a:gd name="T50" fmla="*/ 2 w 3038"/>
                  <a:gd name="T51" fmla="*/ 125 h 991"/>
                  <a:gd name="T52" fmla="*/ 1 w 3038"/>
                  <a:gd name="T53" fmla="*/ 149 h 991"/>
                  <a:gd name="T54" fmla="*/ 1 w 3038"/>
                  <a:gd name="T55" fmla="*/ 167 h 991"/>
                  <a:gd name="T56" fmla="*/ 1 w 3038"/>
                  <a:gd name="T57" fmla="*/ 185 h 991"/>
                  <a:gd name="T58" fmla="*/ 1 w 3038"/>
                  <a:gd name="T59" fmla="*/ 203 h 991"/>
                  <a:gd name="T60" fmla="*/ 2 w 3038"/>
                  <a:gd name="T61" fmla="*/ 336 h 991"/>
                  <a:gd name="T62" fmla="*/ 1 w 3038"/>
                  <a:gd name="T63" fmla="*/ 460 h 991"/>
                  <a:gd name="T64" fmla="*/ 1 w 3038"/>
                  <a:gd name="T65" fmla="*/ 534 h 991"/>
                  <a:gd name="T66" fmla="*/ 1 w 3038"/>
                  <a:gd name="T67" fmla="*/ 630 h 991"/>
                  <a:gd name="T68" fmla="*/ 1 w 3038"/>
                  <a:gd name="T69" fmla="*/ 716 h 991"/>
                  <a:gd name="T70" fmla="*/ 1 w 3038"/>
                  <a:gd name="T71" fmla="*/ 779 h 991"/>
                  <a:gd name="T72" fmla="*/ 1 w 3038"/>
                  <a:gd name="T73" fmla="*/ 821 h 991"/>
                  <a:gd name="T74" fmla="*/ 1 w 3038"/>
                  <a:gd name="T75" fmla="*/ 857 h 991"/>
                  <a:gd name="T76" fmla="*/ 1 w 3038"/>
                  <a:gd name="T77" fmla="*/ 893 h 991"/>
                  <a:gd name="T78" fmla="*/ 0 w 3038"/>
                  <a:gd name="T79" fmla="*/ 907 h 99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038"/>
                  <a:gd name="T121" fmla="*/ 0 h 991"/>
                  <a:gd name="T122" fmla="*/ 3038 w 3038"/>
                  <a:gd name="T123" fmla="*/ 991 h 99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038" h="991">
                    <a:moveTo>
                      <a:pt x="2" y="985"/>
                    </a:moveTo>
                    <a:lnTo>
                      <a:pt x="172" y="991"/>
                    </a:lnTo>
                    <a:lnTo>
                      <a:pt x="255" y="991"/>
                    </a:lnTo>
                    <a:lnTo>
                      <a:pt x="355" y="991"/>
                    </a:lnTo>
                    <a:lnTo>
                      <a:pt x="449" y="988"/>
                    </a:lnTo>
                    <a:lnTo>
                      <a:pt x="541" y="985"/>
                    </a:lnTo>
                    <a:lnTo>
                      <a:pt x="635" y="979"/>
                    </a:lnTo>
                    <a:lnTo>
                      <a:pt x="718" y="968"/>
                    </a:lnTo>
                    <a:lnTo>
                      <a:pt x="810" y="956"/>
                    </a:lnTo>
                    <a:lnTo>
                      <a:pt x="921" y="939"/>
                    </a:lnTo>
                    <a:lnTo>
                      <a:pt x="1021" y="917"/>
                    </a:lnTo>
                    <a:lnTo>
                      <a:pt x="1115" y="899"/>
                    </a:lnTo>
                    <a:lnTo>
                      <a:pt x="1220" y="873"/>
                    </a:lnTo>
                    <a:lnTo>
                      <a:pt x="1320" y="844"/>
                    </a:lnTo>
                    <a:lnTo>
                      <a:pt x="1420" y="815"/>
                    </a:lnTo>
                    <a:lnTo>
                      <a:pt x="1503" y="786"/>
                    </a:lnTo>
                    <a:lnTo>
                      <a:pt x="1599" y="758"/>
                    </a:lnTo>
                    <a:lnTo>
                      <a:pt x="1676" y="730"/>
                    </a:lnTo>
                    <a:lnTo>
                      <a:pt x="1765" y="698"/>
                    </a:lnTo>
                    <a:lnTo>
                      <a:pt x="1853" y="665"/>
                    </a:lnTo>
                    <a:lnTo>
                      <a:pt x="1942" y="624"/>
                    </a:lnTo>
                    <a:lnTo>
                      <a:pt x="2019" y="592"/>
                    </a:lnTo>
                    <a:lnTo>
                      <a:pt x="2102" y="547"/>
                    </a:lnTo>
                    <a:lnTo>
                      <a:pt x="2180" y="508"/>
                    </a:lnTo>
                    <a:lnTo>
                      <a:pt x="2252" y="469"/>
                    </a:lnTo>
                    <a:lnTo>
                      <a:pt x="2311" y="424"/>
                    </a:lnTo>
                    <a:lnTo>
                      <a:pt x="2361" y="387"/>
                    </a:lnTo>
                    <a:lnTo>
                      <a:pt x="2400" y="347"/>
                    </a:lnTo>
                    <a:lnTo>
                      <a:pt x="3038" y="400"/>
                    </a:lnTo>
                    <a:lnTo>
                      <a:pt x="2940" y="372"/>
                    </a:lnTo>
                    <a:lnTo>
                      <a:pt x="2863" y="347"/>
                    </a:lnTo>
                    <a:lnTo>
                      <a:pt x="2769" y="321"/>
                    </a:lnTo>
                    <a:lnTo>
                      <a:pt x="2699" y="295"/>
                    </a:lnTo>
                    <a:lnTo>
                      <a:pt x="2638" y="271"/>
                    </a:lnTo>
                    <a:lnTo>
                      <a:pt x="2582" y="252"/>
                    </a:lnTo>
                    <a:lnTo>
                      <a:pt x="2529" y="226"/>
                    </a:lnTo>
                    <a:lnTo>
                      <a:pt x="2475" y="202"/>
                    </a:lnTo>
                    <a:lnTo>
                      <a:pt x="2418" y="173"/>
                    </a:lnTo>
                    <a:lnTo>
                      <a:pt x="2355" y="139"/>
                    </a:lnTo>
                    <a:lnTo>
                      <a:pt x="2289" y="104"/>
                    </a:lnTo>
                    <a:lnTo>
                      <a:pt x="2235" y="69"/>
                    </a:lnTo>
                    <a:lnTo>
                      <a:pt x="2176" y="31"/>
                    </a:lnTo>
                    <a:lnTo>
                      <a:pt x="2130" y="0"/>
                    </a:lnTo>
                    <a:lnTo>
                      <a:pt x="2080" y="11"/>
                    </a:lnTo>
                    <a:lnTo>
                      <a:pt x="2030" y="29"/>
                    </a:lnTo>
                    <a:lnTo>
                      <a:pt x="1977" y="43"/>
                    </a:lnTo>
                    <a:lnTo>
                      <a:pt x="1914" y="61"/>
                    </a:lnTo>
                    <a:lnTo>
                      <a:pt x="1850" y="79"/>
                    </a:lnTo>
                    <a:lnTo>
                      <a:pt x="1790" y="91"/>
                    </a:lnTo>
                    <a:lnTo>
                      <a:pt x="1733" y="102"/>
                    </a:lnTo>
                    <a:lnTo>
                      <a:pt x="1669" y="116"/>
                    </a:lnTo>
                    <a:lnTo>
                      <a:pt x="1602" y="125"/>
                    </a:lnTo>
                    <a:lnTo>
                      <a:pt x="1530" y="139"/>
                    </a:lnTo>
                    <a:lnTo>
                      <a:pt x="1466" y="149"/>
                    </a:lnTo>
                    <a:lnTo>
                      <a:pt x="1403" y="160"/>
                    </a:lnTo>
                    <a:lnTo>
                      <a:pt x="1335" y="167"/>
                    </a:lnTo>
                    <a:lnTo>
                      <a:pt x="1270" y="177"/>
                    </a:lnTo>
                    <a:lnTo>
                      <a:pt x="1209" y="185"/>
                    </a:lnTo>
                    <a:lnTo>
                      <a:pt x="1137" y="196"/>
                    </a:lnTo>
                    <a:lnTo>
                      <a:pt x="1039" y="203"/>
                    </a:lnTo>
                    <a:lnTo>
                      <a:pt x="1704" y="278"/>
                    </a:lnTo>
                    <a:lnTo>
                      <a:pt x="1659" y="336"/>
                    </a:lnTo>
                    <a:lnTo>
                      <a:pt x="1610" y="379"/>
                    </a:lnTo>
                    <a:lnTo>
                      <a:pt x="1514" y="460"/>
                    </a:lnTo>
                    <a:lnTo>
                      <a:pt x="1458" y="497"/>
                    </a:lnTo>
                    <a:lnTo>
                      <a:pt x="1403" y="534"/>
                    </a:lnTo>
                    <a:lnTo>
                      <a:pt x="1325" y="580"/>
                    </a:lnTo>
                    <a:lnTo>
                      <a:pt x="1242" y="630"/>
                    </a:lnTo>
                    <a:lnTo>
                      <a:pt x="1159" y="666"/>
                    </a:lnTo>
                    <a:lnTo>
                      <a:pt x="1049" y="716"/>
                    </a:lnTo>
                    <a:lnTo>
                      <a:pt x="954" y="747"/>
                    </a:lnTo>
                    <a:lnTo>
                      <a:pt x="866" y="779"/>
                    </a:lnTo>
                    <a:lnTo>
                      <a:pt x="788" y="804"/>
                    </a:lnTo>
                    <a:lnTo>
                      <a:pt x="735" y="821"/>
                    </a:lnTo>
                    <a:lnTo>
                      <a:pt x="635" y="839"/>
                    </a:lnTo>
                    <a:lnTo>
                      <a:pt x="547" y="857"/>
                    </a:lnTo>
                    <a:lnTo>
                      <a:pt x="449" y="878"/>
                    </a:lnTo>
                    <a:lnTo>
                      <a:pt x="310" y="893"/>
                    </a:lnTo>
                    <a:lnTo>
                      <a:pt x="205" y="904"/>
                    </a:lnTo>
                    <a:lnTo>
                      <a:pt x="0" y="907"/>
                    </a:lnTo>
                    <a:lnTo>
                      <a:pt x="2" y="985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4580" name="Picture 4" descr="moscab adulto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l="7068" r="15678" b="4135"/>
          <a:stretch>
            <a:fillRect/>
          </a:stretch>
        </p:blipFill>
        <p:spPr bwMode="auto">
          <a:xfrm>
            <a:off x="2892152" y="2924944"/>
            <a:ext cx="260859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Explosão 1 16"/>
          <p:cNvSpPr/>
          <p:nvPr/>
        </p:nvSpPr>
        <p:spPr>
          <a:xfrm>
            <a:off x="467693" y="5435977"/>
            <a:ext cx="2160240" cy="1224136"/>
          </a:xfrm>
          <a:prstGeom prst="irregularSeal1">
            <a:avLst/>
          </a:prstGeom>
          <a:solidFill>
            <a:srgbClr val="FFC000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Inseto </a:t>
            </a:r>
            <a:r>
              <a:rPr kumimoji="0" lang="pt-BR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polífago</a:t>
            </a:r>
            <a:endParaRPr kumimoji="0" lang="pt-BR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mosaico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t="2515"/>
          <a:stretch>
            <a:fillRect/>
          </a:stretch>
        </p:blipFill>
        <p:spPr bwMode="auto">
          <a:xfrm>
            <a:off x="428625" y="1500188"/>
            <a:ext cx="3711327" cy="23002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4" name="Picture 6" descr="feijao_mosaic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984" y="3034120"/>
            <a:ext cx="4422775" cy="30718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5" name="Picture 4" descr="prg_aer_fo18"/>
          <p:cNvPicPr>
            <a:picLocks noChangeAspect="1" noChangeArrowheads="1"/>
          </p:cNvPicPr>
          <p:nvPr/>
        </p:nvPicPr>
        <p:blipFill>
          <a:blip r:embed="rId5"/>
          <a:srcRect l="1112" t="1662" r="972" b="2492"/>
          <a:stretch>
            <a:fillRect/>
          </a:stretch>
        </p:blipFill>
        <p:spPr bwMode="auto">
          <a:xfrm>
            <a:off x="428625" y="4071938"/>
            <a:ext cx="3714750" cy="24320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Virose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mosaico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dourado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084168" y="1268760"/>
            <a:ext cx="2448272" cy="147732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Danos diretos e indiretos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upa lirimyza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4648200" y="3763963"/>
            <a:ext cx="4267200" cy="278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9" name="Picture 3" descr="liriomiza2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3391"/>
          <a:stretch>
            <a:fillRect/>
          </a:stretch>
        </p:blipFill>
        <p:spPr bwMode="auto">
          <a:xfrm>
            <a:off x="304800" y="1340768"/>
            <a:ext cx="4495800" cy="3040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Mosca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minadora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Liriomyza</a:t>
            </a:r>
            <a:r>
              <a:rPr lang="en-US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spp.)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740352" y="595102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Pupa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23528" y="371703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Adulto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5" descr="DSC000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83990"/>
            <a:ext cx="4321175" cy="3241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7" descr="DSC000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4007" y="1483990"/>
            <a:ext cx="4322663" cy="3241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Danos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699903" y="4952250"/>
            <a:ext cx="3744193" cy="55399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Postura </a:t>
            </a:r>
            <a:r>
              <a:rPr kumimoji="0" lang="pt-BR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endofítica</a:t>
            </a:r>
            <a:endParaRPr kumimoji="0" lang="pt-BR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diabroticaspecio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7" y="1883006"/>
            <a:ext cx="3895605" cy="298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Vaquinhas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043608" y="5013176"/>
            <a:ext cx="2670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2D4513"/>
                </a:solidFill>
                <a:latin typeface="Times New Roman" pitchFamily="18" charset="0"/>
                <a:cs typeface="Times New Roman" pitchFamily="18" charset="0"/>
              </a:rPr>
              <a:t>Diabrotica</a:t>
            </a:r>
            <a:r>
              <a:rPr lang="en-US" sz="2400" b="1" i="1" dirty="0">
                <a:solidFill>
                  <a:srgbClr val="2D45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2D4513"/>
                </a:solidFill>
                <a:latin typeface="Times New Roman" pitchFamily="18" charset="0"/>
                <a:cs typeface="Times New Roman" pitchFamily="18" charset="0"/>
              </a:rPr>
              <a:t>speciosa</a:t>
            </a:r>
            <a:endParaRPr lang="pt-BR" sz="2400" dirty="0">
              <a:solidFill>
                <a:srgbClr val="2D4513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292080" y="5013176"/>
            <a:ext cx="2621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2D4513"/>
                </a:solidFill>
                <a:latin typeface="Times New Roman" pitchFamily="18" charset="0"/>
                <a:cs typeface="Times New Roman" pitchFamily="18" charset="0"/>
              </a:rPr>
              <a:t>Cerotoma</a:t>
            </a:r>
            <a:r>
              <a:rPr lang="en-US" sz="2400" b="1" i="1" dirty="0">
                <a:solidFill>
                  <a:srgbClr val="2D451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2D4513"/>
                </a:solidFill>
                <a:latin typeface="Times New Roman" pitchFamily="18" charset="0"/>
                <a:cs typeface="Times New Roman" pitchFamily="18" charset="0"/>
              </a:rPr>
              <a:t>arcuatus</a:t>
            </a:r>
            <a:endParaRPr lang="pt-BR" sz="2400" dirty="0">
              <a:solidFill>
                <a:srgbClr val="2D4513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r="7368"/>
          <a:stretch/>
        </p:blipFill>
        <p:spPr>
          <a:xfrm>
            <a:off x="4337670" y="1883006"/>
            <a:ext cx="4194770" cy="2986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erot dano"/>
          <p:cNvPicPr>
            <a:picLocks noChangeAspect="1" noChangeArrowheads="1"/>
          </p:cNvPicPr>
          <p:nvPr/>
        </p:nvPicPr>
        <p:blipFill rotWithShape="1">
          <a:blip r:embed="rId3">
            <a:lum contrast="20000"/>
          </a:blip>
          <a:srcRect l="-555" r="9589"/>
          <a:stretch/>
        </p:blipFill>
        <p:spPr bwMode="auto">
          <a:xfrm>
            <a:off x="557482" y="3933056"/>
            <a:ext cx="396044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direto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842" y="1340768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35" y="1361189"/>
            <a:ext cx="3968570" cy="251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842" y="4193905"/>
            <a:ext cx="3744416" cy="251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aqunha dano"/>
          <p:cNvPicPr>
            <a:picLocks noChangeAspect="1" noChangeArrowheads="1"/>
          </p:cNvPicPr>
          <p:nvPr/>
        </p:nvPicPr>
        <p:blipFill>
          <a:blip r:embed="rId3">
            <a:lum bright="-30000" contrast="20000"/>
          </a:blip>
          <a:srcRect r="9561"/>
          <a:stretch>
            <a:fillRect/>
          </a:stretch>
        </p:blipFill>
        <p:spPr bwMode="auto">
          <a:xfrm>
            <a:off x="5063604" y="2276872"/>
            <a:ext cx="4032696" cy="302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26" y="2276872"/>
            <a:ext cx="4952750" cy="302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direto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aiua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5796136" y="1105780"/>
            <a:ext cx="3118484" cy="4835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Controle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052736"/>
            <a:ext cx="5184576" cy="1754326"/>
          </a:xfrm>
          <a:prstGeom prst="rect">
            <a:avLst/>
          </a:prstGeom>
          <a:solidFill>
            <a:srgbClr val="99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i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Raízes de cucurbitáceas</a:t>
            </a:r>
          </a:p>
        </p:txBody>
      </p:sp>
      <p:pic>
        <p:nvPicPr>
          <p:cNvPr id="7" name="Picture 2" descr="taiuainse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2936646"/>
            <a:ext cx="4729778" cy="305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6165304"/>
            <a:ext cx="9144000" cy="54868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Taiuiá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tajujá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3.syngenta.com/country/br/pt/Blog/PublishingImages/Agro%20rank%2011.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769"/>
            <a:ext cx="4948554" cy="682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80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urcubit"/>
          <p:cNvPicPr>
            <a:picLocks noChangeAspect="1" noChangeArrowheads="1"/>
          </p:cNvPicPr>
          <p:nvPr/>
        </p:nvPicPr>
        <p:blipFill>
          <a:blip r:embed="rId3">
            <a:lum bright="-36000" contrast="20000"/>
          </a:blip>
          <a:srcRect r="8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2362200" y="1295400"/>
            <a:ext cx="4343400" cy="4572000"/>
          </a:xfrm>
          <a:prstGeom prst="ellipse">
            <a:avLst/>
          </a:prstGeom>
          <a:noFill/>
          <a:ln w="1270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52400" y="152400"/>
            <a:ext cx="8934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latin typeface="Arial Black" pitchFamily="34" charset="0"/>
              </a:rPr>
              <a:t>Lagarta-da-soja, </a:t>
            </a:r>
            <a:r>
              <a:rPr lang="pt-BR" sz="3200" i="1">
                <a:solidFill>
                  <a:schemeClr val="bg1"/>
                </a:solidFill>
                <a:latin typeface="Arial Black" pitchFamily="34" charset="0"/>
              </a:rPr>
              <a:t>Anticarsia gemmatalis</a:t>
            </a:r>
            <a:endParaRPr lang="pt-BR" sz="320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1988" name="Picture 8" descr="anticarsia gemmatal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257300"/>
            <a:ext cx="4275138" cy="3200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9" descr="anticars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188" y="1255713"/>
            <a:ext cx="4475162" cy="31956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0" name="Picture 5" descr="anticarsia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l="21478" t="20316" r="14781" b="35294"/>
          <a:stretch>
            <a:fillRect/>
          </a:stretch>
        </p:blipFill>
        <p:spPr bwMode="auto">
          <a:xfrm>
            <a:off x="291996" y="4581128"/>
            <a:ext cx="3960440" cy="19764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/>
          <a:srcRect l="3409" r="4567" b="6754"/>
          <a:stretch>
            <a:fillRect/>
          </a:stretch>
        </p:blipFill>
        <p:spPr bwMode="auto">
          <a:xfrm>
            <a:off x="4956750" y="4566738"/>
            <a:ext cx="3744416" cy="203061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-da-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soja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Anticarsia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gemmatalis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pseudoplusia larva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6274" t="5426" r="14099" b="7861"/>
          <a:stretch>
            <a:fillRect/>
          </a:stretch>
        </p:blipFill>
        <p:spPr bwMode="auto">
          <a:xfrm>
            <a:off x="323850" y="1090662"/>
            <a:ext cx="3671888" cy="26654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5" name="Picture 6" descr="psudoplusia pupa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9375" t="5426" r="9375" b="5426"/>
          <a:stretch>
            <a:fillRect/>
          </a:stretch>
        </p:blipFill>
        <p:spPr bwMode="auto">
          <a:xfrm>
            <a:off x="5219700" y="4078660"/>
            <a:ext cx="3613150" cy="26431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6" name="Picture 7" descr="pseudoplusia dano"/>
          <p:cNvPicPr>
            <a:picLocks noChangeAspect="1" noChangeArrowheads="1"/>
          </p:cNvPicPr>
          <p:nvPr/>
        </p:nvPicPr>
        <p:blipFill>
          <a:blip r:embed="rId5">
            <a:lum bright="26000" contrast="20000"/>
          </a:blip>
          <a:srcRect l="9375" r="10925" b="10962"/>
          <a:stretch>
            <a:fillRect/>
          </a:stretch>
        </p:blipFill>
        <p:spPr bwMode="auto">
          <a:xfrm>
            <a:off x="5219700" y="1090662"/>
            <a:ext cx="3598863" cy="26812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6267" name="Text Box 10"/>
          <p:cNvSpPr txBox="1">
            <a:spLocks noChangeArrowheads="1"/>
          </p:cNvSpPr>
          <p:nvPr/>
        </p:nvSpPr>
        <p:spPr bwMode="auto">
          <a:xfrm>
            <a:off x="6324600" y="3200400"/>
            <a:ext cx="2514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600" dirty="0"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Arial Black" pitchFamily="-65" charset="0"/>
                <a:ea typeface="+mn-ea"/>
              </a:rPr>
              <a:t>PREJUÍZOS</a:t>
            </a:r>
          </a:p>
        </p:txBody>
      </p:sp>
      <p:pic>
        <p:nvPicPr>
          <p:cNvPr id="44040" name="Picture 13" descr="R_includens"/>
          <p:cNvPicPr>
            <a:picLocks noChangeAspect="1" noChangeArrowheads="1"/>
          </p:cNvPicPr>
          <p:nvPr/>
        </p:nvPicPr>
        <p:blipFill>
          <a:blip r:embed="rId6"/>
          <a:srcRect t="16428" b="3806"/>
          <a:stretch>
            <a:fillRect/>
          </a:stretch>
        </p:blipFill>
        <p:spPr bwMode="auto">
          <a:xfrm>
            <a:off x="323850" y="4077072"/>
            <a:ext cx="3671888" cy="26479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Chevron 12"/>
          <p:cNvSpPr>
            <a:spLocks noChangeArrowheads="1"/>
          </p:cNvSpPr>
          <p:nvPr/>
        </p:nvSpPr>
        <p:spPr bwMode="auto">
          <a:xfrm>
            <a:off x="4254500" y="1981200"/>
            <a:ext cx="730250" cy="76200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Chevron 14"/>
          <p:cNvSpPr>
            <a:spLocks noChangeArrowheads="1"/>
          </p:cNvSpPr>
          <p:nvPr/>
        </p:nvSpPr>
        <p:spPr bwMode="auto">
          <a:xfrm rot="5400000">
            <a:off x="6721475" y="3581851"/>
            <a:ext cx="730250" cy="76200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Chevron 15"/>
          <p:cNvSpPr>
            <a:spLocks noChangeArrowheads="1"/>
          </p:cNvSpPr>
          <p:nvPr/>
        </p:nvSpPr>
        <p:spPr bwMode="auto">
          <a:xfrm rot="10800000">
            <a:off x="4222750" y="5029200"/>
            <a:ext cx="730250" cy="76200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Chevron 16"/>
          <p:cNvSpPr>
            <a:spLocks noChangeArrowheads="1"/>
          </p:cNvSpPr>
          <p:nvPr/>
        </p:nvSpPr>
        <p:spPr bwMode="auto">
          <a:xfrm rot="-5400000">
            <a:off x="1736943" y="3494077"/>
            <a:ext cx="730250" cy="76200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Falsa-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medideira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Chrysodeixis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includens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304800" y="1646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-do-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feijão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Omiodes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indicatus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Imagem 8" descr="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092874"/>
            <a:ext cx="4613018" cy="316162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Imagem 5" descr="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585132"/>
            <a:ext cx="7628342" cy="52282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Imagem 6" descr="JHo5212-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378894"/>
            <a:ext cx="3321380" cy="249103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410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lagarta feijao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4027" t="31018" r="52354" b="48083"/>
          <a:stretch>
            <a:fillRect/>
          </a:stretch>
        </p:blipFill>
        <p:spPr bwMode="auto">
          <a:xfrm>
            <a:off x="304800" y="1295400"/>
            <a:ext cx="2819400" cy="20939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3" name="Picture 4" descr="lagarta feijao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 l="55136" t="30215" r="2492" b="48886"/>
          <a:stretch>
            <a:fillRect/>
          </a:stretch>
        </p:blipFill>
        <p:spPr bwMode="auto">
          <a:xfrm>
            <a:off x="304800" y="4368800"/>
            <a:ext cx="2819400" cy="2155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5" name="Picture 6" descr="lagarta feijao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46413" t="56737" r="17445" b="11111"/>
          <a:stretch>
            <a:fillRect/>
          </a:stretch>
        </p:blipFill>
        <p:spPr bwMode="auto">
          <a:xfrm>
            <a:off x="3352800" y="2360613"/>
            <a:ext cx="2432050" cy="33543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0120" name="Text Box 9"/>
          <p:cNvSpPr txBox="1">
            <a:spLocks noChangeArrowheads="1"/>
          </p:cNvSpPr>
          <p:nvPr/>
        </p:nvSpPr>
        <p:spPr bwMode="auto">
          <a:xfrm>
            <a:off x="539552" y="2918480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dirty="0"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Arial Black" pitchFamily="-65" charset="0"/>
                <a:ea typeface="+mn-ea"/>
              </a:rPr>
              <a:t>LAGARTA</a:t>
            </a:r>
          </a:p>
        </p:txBody>
      </p:sp>
      <p:sp>
        <p:nvSpPr>
          <p:cNvPr id="90121" name="Text Box 10"/>
          <p:cNvSpPr txBox="1">
            <a:spLocks noChangeArrowheads="1"/>
          </p:cNvSpPr>
          <p:nvPr/>
        </p:nvSpPr>
        <p:spPr bwMode="auto">
          <a:xfrm>
            <a:off x="1847850" y="6067425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dirty="0">
                <a:ln w="158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Arial Black" pitchFamily="-65" charset="0"/>
                <a:ea typeface="+mn-ea"/>
              </a:rPr>
              <a:t>PUPA</a:t>
            </a:r>
          </a:p>
        </p:txBody>
      </p:sp>
      <p:sp>
        <p:nvSpPr>
          <p:cNvPr id="90122" name="Text Box 11"/>
          <p:cNvSpPr txBox="1">
            <a:spLocks noChangeArrowheads="1"/>
          </p:cNvSpPr>
          <p:nvPr/>
        </p:nvSpPr>
        <p:spPr bwMode="auto">
          <a:xfrm>
            <a:off x="3308350" y="5213350"/>
            <a:ext cx="251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dirty="0">
                <a:ln w="158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Arial Black" pitchFamily="-65" charset="0"/>
                <a:ea typeface="+mn-ea"/>
              </a:rPr>
              <a:t>PREJUÍZOS</a:t>
            </a: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1447800" y="3505200"/>
            <a:ext cx="381000" cy="76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5" name="Bent-Up Arrow 14"/>
          <p:cNvSpPr>
            <a:spLocks noChangeArrowheads="1"/>
          </p:cNvSpPr>
          <p:nvPr/>
        </p:nvSpPr>
        <p:spPr bwMode="auto">
          <a:xfrm>
            <a:off x="3419872" y="5715000"/>
            <a:ext cx="4419600" cy="685800"/>
          </a:xfrm>
          <a:custGeom>
            <a:avLst/>
            <a:gdLst>
              <a:gd name="T0" fmla="*/ 4248150 w 4419600"/>
              <a:gd name="T1" fmla="*/ 0 h 685800"/>
              <a:gd name="T2" fmla="*/ 4076700 w 4419600"/>
              <a:gd name="T3" fmla="*/ 171450 h 685800"/>
              <a:gd name="T4" fmla="*/ 0 w 4419600"/>
              <a:gd name="T5" fmla="*/ 600075 h 685800"/>
              <a:gd name="T6" fmla="*/ 2166938 w 4419600"/>
              <a:gd name="T7" fmla="*/ 685800 h 685800"/>
              <a:gd name="T8" fmla="*/ 4333875 w 4419600"/>
              <a:gd name="T9" fmla="*/ 428625 h 685800"/>
              <a:gd name="T10" fmla="*/ 4419600 w 4419600"/>
              <a:gd name="T11" fmla="*/ 171450 h 685800"/>
              <a:gd name="T12" fmla="*/ 3 60000 65536"/>
              <a:gd name="T13" fmla="*/ 2 60000 65536"/>
              <a:gd name="T14" fmla="*/ 2 60000 65536"/>
              <a:gd name="T15" fmla="*/ 1 60000 65536"/>
              <a:gd name="T16" fmla="*/ 0 60000 65536"/>
              <a:gd name="T17" fmla="*/ 0 60000 65536"/>
              <a:gd name="T18" fmla="*/ 0 w 4419600"/>
              <a:gd name="T19" fmla="*/ 514350 h 685800"/>
              <a:gd name="T20" fmla="*/ 4333875 w 4419600"/>
              <a:gd name="T21" fmla="*/ 685800 h 6858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19600" h="685800">
                <a:moveTo>
                  <a:pt x="0" y="514350"/>
                </a:moveTo>
                <a:lnTo>
                  <a:pt x="4162425" y="514350"/>
                </a:lnTo>
                <a:lnTo>
                  <a:pt x="4162425" y="171450"/>
                </a:lnTo>
                <a:lnTo>
                  <a:pt x="4076700" y="171450"/>
                </a:lnTo>
                <a:lnTo>
                  <a:pt x="4248150" y="0"/>
                </a:lnTo>
                <a:lnTo>
                  <a:pt x="4419600" y="171450"/>
                </a:lnTo>
                <a:lnTo>
                  <a:pt x="4333875" y="171450"/>
                </a:lnTo>
                <a:lnTo>
                  <a:pt x="4333875" y="685800"/>
                </a:lnTo>
                <a:lnTo>
                  <a:pt x="0" y="685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1349514"/>
            <a:ext cx="132480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itchFamily="-65" charset="0"/>
                <a:ea typeface="+mn-ea"/>
              </a:rPr>
              <a:t>OVO</a:t>
            </a:r>
          </a:p>
        </p:txBody>
      </p:sp>
      <p:sp>
        <p:nvSpPr>
          <p:cNvPr id="22" name="Left Arrow 21"/>
          <p:cNvSpPr>
            <a:spLocks noChangeArrowheads="1"/>
          </p:cNvSpPr>
          <p:nvPr/>
        </p:nvSpPr>
        <p:spPr bwMode="auto">
          <a:xfrm>
            <a:off x="3276600" y="1524000"/>
            <a:ext cx="18288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23" name="Bent-Up Arrow 22"/>
          <p:cNvSpPr>
            <a:spLocks noChangeArrowheads="1"/>
          </p:cNvSpPr>
          <p:nvPr/>
        </p:nvSpPr>
        <p:spPr bwMode="auto">
          <a:xfrm rot="-5400000">
            <a:off x="6743700" y="1333500"/>
            <a:ext cx="685800" cy="1066800"/>
          </a:xfrm>
          <a:custGeom>
            <a:avLst/>
            <a:gdLst>
              <a:gd name="T0" fmla="*/ 514350 w 685800"/>
              <a:gd name="T1" fmla="*/ 0 h 1066800"/>
              <a:gd name="T2" fmla="*/ 342900 w 685800"/>
              <a:gd name="T3" fmla="*/ 171450 h 1066800"/>
              <a:gd name="T4" fmla="*/ 0 w 685800"/>
              <a:gd name="T5" fmla="*/ 981075 h 1066800"/>
              <a:gd name="T6" fmla="*/ 300038 w 685800"/>
              <a:gd name="T7" fmla="*/ 1066800 h 1066800"/>
              <a:gd name="T8" fmla="*/ 600075 w 685800"/>
              <a:gd name="T9" fmla="*/ 619125 h 1066800"/>
              <a:gd name="T10" fmla="*/ 685800 w 685800"/>
              <a:gd name="T11" fmla="*/ 171450 h 1066800"/>
              <a:gd name="T12" fmla="*/ 3 60000 65536"/>
              <a:gd name="T13" fmla="*/ 2 60000 65536"/>
              <a:gd name="T14" fmla="*/ 2 60000 65536"/>
              <a:gd name="T15" fmla="*/ 1 60000 65536"/>
              <a:gd name="T16" fmla="*/ 0 60000 65536"/>
              <a:gd name="T17" fmla="*/ 0 60000 65536"/>
              <a:gd name="T18" fmla="*/ 0 w 685800"/>
              <a:gd name="T19" fmla="*/ 895350 h 1066800"/>
              <a:gd name="T20" fmla="*/ 600075 w 685800"/>
              <a:gd name="T21" fmla="*/ 1066800 h 10668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85800" h="1066800">
                <a:moveTo>
                  <a:pt x="0" y="895350"/>
                </a:moveTo>
                <a:lnTo>
                  <a:pt x="428625" y="895350"/>
                </a:lnTo>
                <a:lnTo>
                  <a:pt x="428625" y="171450"/>
                </a:lnTo>
                <a:lnTo>
                  <a:pt x="342900" y="171450"/>
                </a:lnTo>
                <a:lnTo>
                  <a:pt x="514350" y="0"/>
                </a:lnTo>
                <a:lnTo>
                  <a:pt x="685800" y="171450"/>
                </a:lnTo>
                <a:lnTo>
                  <a:pt x="600075" y="171450"/>
                </a:lnTo>
                <a:lnTo>
                  <a:pt x="600075" y="1066800"/>
                </a:lnTo>
                <a:lnTo>
                  <a:pt x="0" y="1066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Ciclo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biológico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Imagem 17" descr="JHo5212-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459" y="2596436"/>
            <a:ext cx="2804029" cy="27767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308850" y="2487226"/>
            <a:ext cx="18036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dirty="0">
                <a:ln w="158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Arial Black" pitchFamily="-65" charset="0"/>
                <a:ea typeface="+mn-ea"/>
              </a:rPr>
              <a:t>ADULTO</a:t>
            </a:r>
          </a:p>
        </p:txBody>
      </p:sp>
    </p:spTree>
    <p:extLst>
      <p:ext uri="{BB962C8B-B14F-4D97-AF65-F5344CB8AC3E}">
        <p14:creationId xmlns:p14="http://schemas.microsoft.com/office/powerpoint/2010/main" val="20234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Helicoverpa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armigera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folhas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vagens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4169595" cy="28575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Imagem 4" descr="danos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549171" y="2132856"/>
            <a:ext cx="4320479" cy="2880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Polyphagotarsonemus lat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3" y="1196975"/>
            <a:ext cx="8137525" cy="54117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87350" y="228600"/>
            <a:ext cx="8426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rial Black" pitchFamily="34" charset="0"/>
              </a:rPr>
              <a:t>Ácaro branco, </a:t>
            </a:r>
            <a:r>
              <a:rPr lang="pt-BR" sz="2800" i="1" dirty="0">
                <a:solidFill>
                  <a:schemeClr val="bg1"/>
                </a:solidFill>
                <a:latin typeface="Arial Black" pitchFamily="34" charset="0"/>
              </a:rPr>
              <a:t>Polyphagotarsonemus </a:t>
            </a:r>
            <a:r>
              <a:rPr lang="pt-BR" sz="2800" i="1" dirty="0" err="1">
                <a:solidFill>
                  <a:schemeClr val="bg1"/>
                </a:solidFill>
                <a:latin typeface="Arial Black" pitchFamily="34" charset="0"/>
              </a:rPr>
              <a:t>latus</a:t>
            </a:r>
            <a:endParaRPr lang="pt-BR" sz="2800" i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7109" name="Picture 5" descr="-Polyphagotarsonemus_latus,_USDA_BAR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988" y="1196975"/>
            <a:ext cx="2338387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Ácaro-branco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Polyphagotarsonemus latus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PAG6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 l="51590" t="75604" r="4010" b="1344"/>
          <a:stretch>
            <a:fillRect/>
          </a:stretch>
        </p:blipFill>
        <p:spPr bwMode="auto">
          <a:xfrm>
            <a:off x="179512" y="1698777"/>
            <a:ext cx="4586869" cy="317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Danos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m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4827988" y="1812780"/>
            <a:ext cx="4326413" cy="4090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0" y="986989"/>
            <a:ext cx="1835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Folhas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c branco feijao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611560" y="1196752"/>
            <a:ext cx="7883525" cy="533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Danos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339752" y="1124744"/>
            <a:ext cx="6227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err="1">
                <a:solidFill>
                  <a:schemeClr val="accent3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Prateamento</a:t>
            </a:r>
            <a:r>
              <a:rPr lang="pt-BR" sz="4000" b="1" dirty="0">
                <a:solidFill>
                  <a:schemeClr val="accent3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das vagens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5" descr="5"/>
          <p:cNvPicPr>
            <a:picLocks noChangeAspect="1" noChangeArrowheads="1"/>
          </p:cNvPicPr>
          <p:nvPr/>
        </p:nvPicPr>
        <p:blipFill>
          <a:blip r:embed="rId3">
            <a:lum bright="-36000" contrast="38000"/>
          </a:blip>
          <a:srcRect l="233" t="1228" r="53581" b="25735"/>
          <a:stretch>
            <a:fillRect/>
          </a:stretch>
        </p:blipFill>
        <p:spPr bwMode="auto">
          <a:xfrm>
            <a:off x="152400" y="1371600"/>
            <a:ext cx="4408488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2" name="Picture 9" descr="Tetranychus-urtica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288" y="1379538"/>
            <a:ext cx="2286000" cy="167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3" name="Picture 10" descr="Stokboon_bonenspintmijt_Phaseolus_vulgaris_with_Tetranychus_urtica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362075"/>
            <a:ext cx="4116388" cy="450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Ácaro-rajado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Tetranychus </a:t>
            </a:r>
            <a:r>
              <a:rPr 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urticae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95536" y="594928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Face inferior (Abaxial)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076056" y="594928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Face superior (Adaxial)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3"/>
          <p:cNvSpPr>
            <a:spLocks noChangeArrowheads="1"/>
          </p:cNvSpPr>
          <p:nvPr/>
        </p:nvSpPr>
        <p:spPr bwMode="auto">
          <a:xfrm>
            <a:off x="0" y="0"/>
            <a:ext cx="838200" cy="6858000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WordArt 4"/>
          <p:cNvSpPr>
            <a:spLocks noChangeArrowheads="1" noChangeShapeType="1" noTextEdit="1"/>
          </p:cNvSpPr>
          <p:nvPr/>
        </p:nvSpPr>
        <p:spPr bwMode="auto">
          <a:xfrm rot="5400000">
            <a:off x="-2281238" y="3005138"/>
            <a:ext cx="5324475" cy="6858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22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FENOLOGIA</a:t>
            </a:r>
          </a:p>
        </p:txBody>
      </p:sp>
      <p:grpSp>
        <p:nvGrpSpPr>
          <p:cNvPr id="1032" name="Group 6"/>
          <p:cNvGrpSpPr>
            <a:grpSpLocks/>
          </p:cNvGrpSpPr>
          <p:nvPr/>
        </p:nvGrpSpPr>
        <p:grpSpPr bwMode="auto">
          <a:xfrm>
            <a:off x="914400" y="82550"/>
            <a:ext cx="8089409" cy="6670958"/>
            <a:chOff x="1306" y="52"/>
            <a:chExt cx="3676" cy="4133"/>
          </a:xfrm>
        </p:grpSpPr>
        <p:pic>
          <p:nvPicPr>
            <p:cNvPr id="1033" name="Picture 7" descr="fenologia_feijao1"/>
            <p:cNvPicPr>
              <a:picLocks noChangeAspect="1" noChangeArrowheads="1"/>
            </p:cNvPicPr>
            <p:nvPr/>
          </p:nvPicPr>
          <p:blipFill>
            <a:blip r:embed="rId4">
              <a:lum contrast="20000"/>
            </a:blip>
            <a:srcRect l="1695" t="8044" r="11658" b="53377"/>
            <a:stretch>
              <a:fillRect/>
            </a:stretch>
          </p:blipFill>
          <p:spPr bwMode="auto">
            <a:xfrm>
              <a:off x="1391" y="288"/>
              <a:ext cx="3266" cy="1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4" name="Line 8"/>
            <p:cNvSpPr>
              <a:spLocks noChangeShapeType="1"/>
            </p:cNvSpPr>
            <p:nvPr/>
          </p:nvSpPr>
          <p:spPr bwMode="auto">
            <a:xfrm>
              <a:off x="1392" y="52"/>
              <a:ext cx="0" cy="184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Line 9"/>
            <p:cNvSpPr>
              <a:spLocks noChangeShapeType="1"/>
            </p:cNvSpPr>
            <p:nvPr/>
          </p:nvSpPr>
          <p:spPr bwMode="auto">
            <a:xfrm>
              <a:off x="2640" y="52"/>
              <a:ext cx="0" cy="184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Line 10"/>
            <p:cNvSpPr>
              <a:spLocks noChangeShapeType="1"/>
            </p:cNvSpPr>
            <p:nvPr/>
          </p:nvSpPr>
          <p:spPr bwMode="auto">
            <a:xfrm>
              <a:off x="4656" y="52"/>
              <a:ext cx="0" cy="184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Text Box 11"/>
            <p:cNvSpPr txBox="1">
              <a:spLocks noChangeArrowheads="1"/>
            </p:cNvSpPr>
            <p:nvPr/>
          </p:nvSpPr>
          <p:spPr bwMode="auto">
            <a:xfrm>
              <a:off x="1440" y="96"/>
              <a:ext cx="1152" cy="194"/>
            </a:xfrm>
            <a:prstGeom prst="rect">
              <a:avLst/>
            </a:prstGeom>
            <a:solidFill>
              <a:srgbClr val="0066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pt-BR" sz="1600" dirty="0">
                  <a:solidFill>
                    <a:schemeClr val="bg1"/>
                  </a:solidFill>
                  <a:latin typeface="Arial Black" pitchFamily="34" charset="0"/>
                </a:rPr>
                <a:t>FASE VEGETATIVA</a:t>
              </a:r>
            </a:p>
          </p:txBody>
        </p:sp>
        <p:sp>
          <p:nvSpPr>
            <p:cNvPr id="1038" name="Text Box 12"/>
            <p:cNvSpPr txBox="1">
              <a:spLocks noChangeArrowheads="1"/>
            </p:cNvSpPr>
            <p:nvPr/>
          </p:nvSpPr>
          <p:spPr bwMode="auto">
            <a:xfrm>
              <a:off x="3024" y="96"/>
              <a:ext cx="1248" cy="194"/>
            </a:xfrm>
            <a:prstGeom prst="rect">
              <a:avLst/>
            </a:prstGeom>
            <a:solidFill>
              <a:srgbClr val="0066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pt-BR" sz="1600">
                  <a:solidFill>
                    <a:schemeClr val="bg1"/>
                  </a:solidFill>
                  <a:latin typeface="Arial Black" pitchFamily="34" charset="0"/>
                </a:rPr>
                <a:t>FASE REPRODUTIVA</a:t>
              </a:r>
            </a:p>
          </p:txBody>
        </p:sp>
        <p:sp>
          <p:nvSpPr>
            <p:cNvPr id="1039" name="Line 13"/>
            <p:cNvSpPr>
              <a:spLocks noChangeShapeType="1"/>
            </p:cNvSpPr>
            <p:nvPr/>
          </p:nvSpPr>
          <p:spPr bwMode="auto">
            <a:xfrm>
              <a:off x="1392" y="1872"/>
              <a:ext cx="326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Line 14"/>
            <p:cNvSpPr>
              <a:spLocks noChangeShapeType="1"/>
            </p:cNvSpPr>
            <p:nvPr/>
          </p:nvSpPr>
          <p:spPr bwMode="auto">
            <a:xfrm>
              <a:off x="1392" y="175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Line 15"/>
            <p:cNvSpPr>
              <a:spLocks noChangeShapeType="1"/>
            </p:cNvSpPr>
            <p:nvPr/>
          </p:nvSpPr>
          <p:spPr bwMode="auto">
            <a:xfrm>
              <a:off x="1514" y="172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Line 16"/>
            <p:cNvSpPr>
              <a:spLocks noChangeShapeType="1"/>
            </p:cNvSpPr>
            <p:nvPr/>
          </p:nvSpPr>
          <p:spPr bwMode="auto">
            <a:xfrm>
              <a:off x="1632" y="172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Line 17"/>
            <p:cNvSpPr>
              <a:spLocks noChangeShapeType="1"/>
            </p:cNvSpPr>
            <p:nvPr/>
          </p:nvSpPr>
          <p:spPr bwMode="auto">
            <a:xfrm>
              <a:off x="1824" y="172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Line 18"/>
            <p:cNvSpPr>
              <a:spLocks noChangeShapeType="1"/>
            </p:cNvSpPr>
            <p:nvPr/>
          </p:nvSpPr>
          <p:spPr bwMode="auto">
            <a:xfrm>
              <a:off x="2112" y="172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Line 19"/>
            <p:cNvSpPr>
              <a:spLocks noChangeShapeType="1"/>
            </p:cNvSpPr>
            <p:nvPr/>
          </p:nvSpPr>
          <p:spPr bwMode="auto">
            <a:xfrm>
              <a:off x="2640" y="172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Line 20"/>
            <p:cNvSpPr>
              <a:spLocks noChangeShapeType="1"/>
            </p:cNvSpPr>
            <p:nvPr/>
          </p:nvSpPr>
          <p:spPr bwMode="auto">
            <a:xfrm>
              <a:off x="2976" y="172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Line 21"/>
            <p:cNvSpPr>
              <a:spLocks noChangeShapeType="1"/>
            </p:cNvSpPr>
            <p:nvPr/>
          </p:nvSpPr>
          <p:spPr bwMode="auto">
            <a:xfrm>
              <a:off x="3120" y="172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Line 22"/>
            <p:cNvSpPr>
              <a:spLocks noChangeShapeType="1"/>
            </p:cNvSpPr>
            <p:nvPr/>
          </p:nvSpPr>
          <p:spPr bwMode="auto">
            <a:xfrm>
              <a:off x="3408" y="172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Line 23"/>
            <p:cNvSpPr>
              <a:spLocks noChangeShapeType="1"/>
            </p:cNvSpPr>
            <p:nvPr/>
          </p:nvSpPr>
          <p:spPr bwMode="auto">
            <a:xfrm>
              <a:off x="4320" y="172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Line 24"/>
            <p:cNvSpPr>
              <a:spLocks noChangeShapeType="1"/>
            </p:cNvSpPr>
            <p:nvPr/>
          </p:nvSpPr>
          <p:spPr bwMode="auto">
            <a:xfrm>
              <a:off x="4656" y="1750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Text Box 25"/>
            <p:cNvSpPr txBox="1">
              <a:spLocks noChangeArrowheads="1"/>
            </p:cNvSpPr>
            <p:nvPr/>
          </p:nvSpPr>
          <p:spPr bwMode="auto">
            <a:xfrm>
              <a:off x="1306" y="1877"/>
              <a:ext cx="339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000">
                  <a:latin typeface="Arial Black" pitchFamily="34" charset="0"/>
                </a:rPr>
                <a:t>V0 V1  V2    V3           V4           R5      R6   R7                 R8                     R9</a:t>
              </a:r>
            </a:p>
          </p:txBody>
        </p:sp>
        <p:graphicFrame>
          <p:nvGraphicFramePr>
            <p:cNvPr id="1026" name="Object 2"/>
            <p:cNvGraphicFramePr>
              <a:graphicFrameLocks/>
            </p:cNvGraphicFramePr>
            <p:nvPr/>
          </p:nvGraphicFramePr>
          <p:xfrm>
            <a:off x="4704" y="1392"/>
            <a:ext cx="134" cy="1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5" name="Imagem de bitmap" r:id="rId5" imgW="657317" imgH="447856" progId="PBrush">
                    <p:embed/>
                  </p:oleObj>
                </mc:Choice>
                <mc:Fallback>
                  <p:oleObj name="Imagem de bitmap" r:id="rId5" imgW="657317" imgH="447856" progId="PBrush">
                    <p:embed/>
                    <p:pic>
                      <p:nvPicPr>
                        <p:cNvPr id="0" name="Picture 4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4" y="1392"/>
                          <a:ext cx="134" cy="1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3"/>
            <p:cNvGraphicFramePr>
              <a:graphicFrameLocks/>
            </p:cNvGraphicFramePr>
            <p:nvPr/>
          </p:nvGraphicFramePr>
          <p:xfrm>
            <a:off x="4848" y="1392"/>
            <a:ext cx="134" cy="1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6" name="Imagem de bitmap" r:id="rId7" imgW="581106" imgH="371527" progId="PBrush">
                    <p:embed/>
                  </p:oleObj>
                </mc:Choice>
                <mc:Fallback>
                  <p:oleObj name="Imagem de bitmap" r:id="rId7" imgW="581106" imgH="371527" progId="PBrush">
                    <p:embed/>
                    <p:pic>
                      <p:nvPicPr>
                        <p:cNvPr id="0" name="Picture 4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1392"/>
                          <a:ext cx="134" cy="1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4"/>
            <p:cNvGraphicFramePr>
              <a:graphicFrameLocks/>
            </p:cNvGraphicFramePr>
            <p:nvPr/>
          </p:nvGraphicFramePr>
          <p:xfrm>
            <a:off x="4771" y="1533"/>
            <a:ext cx="125" cy="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7" name="Imagem de bitmap" r:id="rId9" imgW="581106" imgH="419048" progId="PBrush">
                    <p:embed/>
                  </p:oleObj>
                </mc:Choice>
                <mc:Fallback>
                  <p:oleObj name="Imagem de bitmap" r:id="rId9" imgW="581106" imgH="419048" progId="PBrush">
                    <p:embed/>
                    <p:pic>
                      <p:nvPicPr>
                        <p:cNvPr id="0" name="Picture 46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71" y="1533"/>
                          <a:ext cx="125" cy="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2" name="Text Box 29"/>
            <p:cNvSpPr txBox="1">
              <a:spLocks noChangeArrowheads="1"/>
            </p:cNvSpPr>
            <p:nvPr/>
          </p:nvSpPr>
          <p:spPr bwMode="auto">
            <a:xfrm rot="16200000">
              <a:off x="4338" y="628"/>
              <a:ext cx="1019" cy="154"/>
            </a:xfrm>
            <a:prstGeom prst="rect">
              <a:avLst/>
            </a:prstGeom>
            <a:solidFill>
              <a:srgbClr val="0066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Armazenamento</a:t>
              </a:r>
            </a:p>
          </p:txBody>
        </p:sp>
        <p:sp>
          <p:nvSpPr>
            <p:cNvPr id="1053" name="Text Box 30"/>
            <p:cNvSpPr txBox="1">
              <a:spLocks noChangeArrowheads="1"/>
            </p:cNvSpPr>
            <p:nvPr/>
          </p:nvSpPr>
          <p:spPr bwMode="auto">
            <a:xfrm>
              <a:off x="1460" y="2006"/>
              <a:ext cx="670" cy="210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 dirty="0">
                  <a:latin typeface="Times New Roman" pitchFamily="18" charset="0"/>
                  <a:cs typeface="Times New Roman" pitchFamily="18" charset="0"/>
                </a:rPr>
                <a:t>Pragas de Solo</a:t>
              </a:r>
            </a:p>
          </p:txBody>
        </p:sp>
        <p:sp>
          <p:nvSpPr>
            <p:cNvPr id="1054" name="Text Box 31"/>
            <p:cNvSpPr txBox="1">
              <a:spLocks noChangeArrowheads="1"/>
            </p:cNvSpPr>
            <p:nvPr/>
          </p:nvSpPr>
          <p:spPr bwMode="auto">
            <a:xfrm>
              <a:off x="1455" y="2224"/>
              <a:ext cx="2136" cy="210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 dirty="0">
                  <a:latin typeface="Times New Roman" pitchFamily="18" charset="0"/>
                  <a:cs typeface="Times New Roman" pitchFamily="18" charset="0"/>
                </a:rPr>
                <a:t>Desfolhadores</a:t>
              </a:r>
            </a:p>
          </p:txBody>
        </p:sp>
        <p:sp>
          <p:nvSpPr>
            <p:cNvPr id="1055" name="Text Box 32"/>
            <p:cNvSpPr txBox="1">
              <a:spLocks noChangeArrowheads="1"/>
            </p:cNvSpPr>
            <p:nvPr/>
          </p:nvSpPr>
          <p:spPr bwMode="auto">
            <a:xfrm>
              <a:off x="1455" y="2440"/>
              <a:ext cx="1776" cy="210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>
                  <a:latin typeface="Times New Roman" pitchFamily="18" charset="0"/>
                  <a:cs typeface="Times New Roman" pitchFamily="18" charset="0"/>
                </a:rPr>
                <a:t>Minadores</a:t>
              </a:r>
            </a:p>
          </p:txBody>
        </p:sp>
        <p:sp>
          <p:nvSpPr>
            <p:cNvPr id="1056" name="Text Box 33"/>
            <p:cNvSpPr txBox="1">
              <a:spLocks noChangeArrowheads="1"/>
            </p:cNvSpPr>
            <p:nvPr/>
          </p:nvSpPr>
          <p:spPr bwMode="auto">
            <a:xfrm>
              <a:off x="1455" y="2657"/>
              <a:ext cx="1776" cy="210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>
                  <a:latin typeface="Times New Roman" pitchFamily="18" charset="0"/>
                  <a:cs typeface="Times New Roman" pitchFamily="18" charset="0"/>
                </a:rPr>
                <a:t>Mosca Branca</a:t>
              </a:r>
            </a:p>
          </p:txBody>
        </p:sp>
        <p:sp>
          <p:nvSpPr>
            <p:cNvPr id="1057" name="Text Box 34"/>
            <p:cNvSpPr txBox="1">
              <a:spLocks noChangeArrowheads="1"/>
            </p:cNvSpPr>
            <p:nvPr/>
          </p:nvSpPr>
          <p:spPr bwMode="auto">
            <a:xfrm>
              <a:off x="1455" y="2876"/>
              <a:ext cx="1344" cy="210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>
                  <a:latin typeface="Times New Roman" pitchFamily="18" charset="0"/>
                  <a:cs typeface="Times New Roman" pitchFamily="18" charset="0"/>
                </a:rPr>
                <a:t>Mosaico Dourado</a:t>
              </a:r>
            </a:p>
          </p:txBody>
        </p:sp>
        <p:sp>
          <p:nvSpPr>
            <p:cNvPr id="1058" name="Text Box 35"/>
            <p:cNvSpPr txBox="1">
              <a:spLocks noChangeArrowheads="1"/>
            </p:cNvSpPr>
            <p:nvPr/>
          </p:nvSpPr>
          <p:spPr bwMode="auto">
            <a:xfrm>
              <a:off x="1455" y="3093"/>
              <a:ext cx="1536" cy="210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 dirty="0">
                  <a:latin typeface="Times New Roman" pitchFamily="18" charset="0"/>
                  <a:cs typeface="Times New Roman" pitchFamily="18" charset="0"/>
                </a:rPr>
                <a:t>Cigarrinha Verde</a:t>
              </a:r>
            </a:p>
          </p:txBody>
        </p:sp>
        <p:sp>
          <p:nvSpPr>
            <p:cNvPr id="1059" name="Text Box 36"/>
            <p:cNvSpPr txBox="1">
              <a:spLocks noChangeArrowheads="1"/>
            </p:cNvSpPr>
            <p:nvPr/>
          </p:nvSpPr>
          <p:spPr bwMode="auto">
            <a:xfrm>
              <a:off x="1455" y="3311"/>
              <a:ext cx="1536" cy="210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>
                  <a:latin typeface="Times New Roman" pitchFamily="18" charset="0"/>
                  <a:cs typeface="Times New Roman" pitchFamily="18" charset="0"/>
                </a:rPr>
                <a:t>Tripes</a:t>
              </a:r>
            </a:p>
          </p:txBody>
        </p:sp>
        <p:sp>
          <p:nvSpPr>
            <p:cNvPr id="1060" name="Text Box 37"/>
            <p:cNvSpPr txBox="1">
              <a:spLocks noChangeArrowheads="1"/>
            </p:cNvSpPr>
            <p:nvPr/>
          </p:nvSpPr>
          <p:spPr bwMode="auto">
            <a:xfrm>
              <a:off x="1767" y="3531"/>
              <a:ext cx="1968" cy="210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>
                  <a:latin typeface="Times New Roman" pitchFamily="18" charset="0"/>
                  <a:cs typeface="Times New Roman" pitchFamily="18" charset="0"/>
                </a:rPr>
                <a:t>Ácaros</a:t>
              </a:r>
            </a:p>
          </p:txBody>
        </p:sp>
        <p:sp>
          <p:nvSpPr>
            <p:cNvPr id="1061" name="Text Box 38"/>
            <p:cNvSpPr txBox="1">
              <a:spLocks noChangeArrowheads="1"/>
            </p:cNvSpPr>
            <p:nvPr/>
          </p:nvSpPr>
          <p:spPr bwMode="auto">
            <a:xfrm>
              <a:off x="2631" y="3755"/>
              <a:ext cx="1728" cy="210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 dirty="0">
                  <a:latin typeface="Times New Roman" pitchFamily="18" charset="0"/>
                  <a:cs typeface="Times New Roman" pitchFamily="18" charset="0"/>
                </a:rPr>
                <a:t>Percevejos e Lagartas das Vagens</a:t>
              </a:r>
            </a:p>
          </p:txBody>
        </p:sp>
        <p:sp>
          <p:nvSpPr>
            <p:cNvPr id="1062" name="Text Box 39"/>
            <p:cNvSpPr txBox="1">
              <a:spLocks noChangeArrowheads="1"/>
            </p:cNvSpPr>
            <p:nvPr/>
          </p:nvSpPr>
          <p:spPr bwMode="auto">
            <a:xfrm>
              <a:off x="4274" y="3975"/>
              <a:ext cx="701" cy="210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 dirty="0">
                  <a:latin typeface="Times New Roman" pitchFamily="18" charset="0"/>
                  <a:cs typeface="Times New Roman" pitchFamily="18" charset="0"/>
                </a:rPr>
                <a:t>Carunchos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5" descr="BPhaseolusvulgarisL3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/>
          <a:stretch>
            <a:fillRect/>
          </a:stretch>
        </p:blipFill>
        <p:spPr bwMode="auto">
          <a:xfrm>
            <a:off x="2549624" y="1219200"/>
            <a:ext cx="4038600" cy="538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Lagartas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das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vagens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5,42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457200" y="1168400"/>
            <a:ext cx="8229600" cy="530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533400" y="1219200"/>
            <a:ext cx="3066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Dimorfismo</a:t>
            </a:r>
            <a:r>
              <a:rPr lang="pt-BR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sexual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Michaelus</a:t>
            </a:r>
            <a:r>
              <a:rPr lang="en-US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jebus</a:t>
            </a:r>
            <a:endParaRPr lang="en-US" sz="4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larva vagem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347990" y="1125538"/>
            <a:ext cx="8458200" cy="545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4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Michaelus</a:t>
            </a:r>
            <a:r>
              <a:rPr 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jebus</a:t>
            </a:r>
            <a:r>
              <a:rPr 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8" descr="A3Maruca_vitrata"/>
          <p:cNvPicPr>
            <a:picLocks noChangeAspect="1" noChangeArrowheads="1"/>
          </p:cNvPicPr>
          <p:nvPr/>
        </p:nvPicPr>
        <p:blipFill>
          <a:blip r:embed="rId3"/>
          <a:srcRect r="3220" b="18584"/>
          <a:stretch>
            <a:fillRect/>
          </a:stretch>
        </p:blipFill>
        <p:spPr bwMode="auto">
          <a:xfrm>
            <a:off x="121724" y="1639930"/>
            <a:ext cx="4428068" cy="3301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2818606" y="1657859"/>
            <a:ext cx="17526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itchFamily="-65" charset="0"/>
                <a:ea typeface="+mn-ea"/>
              </a:rPr>
              <a:t>Adulto</a:t>
            </a:r>
          </a:p>
        </p:txBody>
      </p:sp>
      <p:pic>
        <p:nvPicPr>
          <p:cNvPr id="55304" name="Picture 11" descr="larva de Maruca vitra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1206" y="1635003"/>
            <a:ext cx="4396680" cy="3306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8793" name="Text Box 7"/>
          <p:cNvSpPr txBox="1">
            <a:spLocks noChangeArrowheads="1"/>
          </p:cNvSpPr>
          <p:nvPr/>
        </p:nvSpPr>
        <p:spPr bwMode="auto">
          <a:xfrm>
            <a:off x="6769546" y="4341004"/>
            <a:ext cx="226695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3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Arial Black" pitchFamily="-65" charset="0"/>
                <a:ea typeface="+mn-ea"/>
              </a:rPr>
              <a:t>Lagarta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Maruca</a:t>
            </a:r>
            <a:r>
              <a:rPr 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vitrata</a:t>
            </a:r>
            <a:endParaRPr lang="en-US" sz="4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4" descr="MARUCA_F"/>
          <p:cNvPicPr>
            <a:picLocks noChangeAspect="1" noChangeArrowheads="1"/>
          </p:cNvPicPr>
          <p:nvPr/>
        </p:nvPicPr>
        <p:blipFill>
          <a:blip r:embed="rId3">
            <a:lum bright="-34000" contrast="30000"/>
          </a:blip>
          <a:srcRect l="15260" t="5113" r="15260" b="7669"/>
          <a:stretch>
            <a:fillRect/>
          </a:stretch>
        </p:blipFill>
        <p:spPr bwMode="auto">
          <a:xfrm>
            <a:off x="2795588" y="1412776"/>
            <a:ext cx="3505200" cy="523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4" name="Picture 6" descr="138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412776"/>
            <a:ext cx="14287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Danos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1831"/>
          <a:stretch>
            <a:fillRect/>
          </a:stretch>
        </p:blipFill>
        <p:spPr bwMode="auto">
          <a:xfrm>
            <a:off x="1258888" y="1308100"/>
            <a:ext cx="6665912" cy="509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Broca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-das-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vagens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Etiella</a:t>
            </a:r>
            <a:r>
              <a:rPr 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zinckenella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etiella1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5818" t="2763" r="6067" b="15369"/>
          <a:stretch>
            <a:fillRect/>
          </a:stretch>
        </p:blipFill>
        <p:spPr bwMode="auto">
          <a:xfrm>
            <a:off x="62679" y="2060848"/>
            <a:ext cx="4824536" cy="321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1" name="Picture 3" descr="etiela dano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4932040" y="2060848"/>
            <a:ext cx="4032448" cy="318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Danos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9" name="Rectangle 11"/>
          <p:cNvSpPr>
            <a:spLocks noChangeArrowheads="1"/>
          </p:cNvSpPr>
          <p:nvPr/>
        </p:nvSpPr>
        <p:spPr bwMode="auto">
          <a:xfrm>
            <a:off x="4619734" y="3414851"/>
            <a:ext cx="3289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 i="1" dirty="0" err="1">
                <a:latin typeface="Times New Roman" pitchFamily="18" charset="0"/>
              </a:rPr>
              <a:t>Nezara</a:t>
            </a:r>
            <a:r>
              <a:rPr lang="pt-BR" sz="2400" b="1" i="1" dirty="0">
                <a:latin typeface="Times New Roman" pitchFamily="18" charset="0"/>
              </a:rPr>
              <a:t> </a:t>
            </a:r>
            <a:r>
              <a:rPr lang="pt-BR" sz="2400" b="1" i="1" dirty="0" err="1">
                <a:latin typeface="Times New Roman" pitchFamily="18" charset="0"/>
              </a:rPr>
              <a:t>viridula</a:t>
            </a:r>
            <a:endParaRPr lang="pt-BR" sz="2400" b="1" i="1" dirty="0">
              <a:latin typeface="Times New Roman" pitchFamily="18" charset="0"/>
            </a:endParaRPr>
          </a:p>
        </p:txBody>
      </p:sp>
      <p:sp>
        <p:nvSpPr>
          <p:cNvPr id="61450" name="Rectangle 12"/>
          <p:cNvSpPr>
            <a:spLocks noChangeArrowheads="1"/>
          </p:cNvSpPr>
          <p:nvPr/>
        </p:nvSpPr>
        <p:spPr bwMode="auto">
          <a:xfrm>
            <a:off x="4622800" y="6237312"/>
            <a:ext cx="3216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 i="1" dirty="0" err="1">
                <a:latin typeface="Times New Roman" pitchFamily="18" charset="0"/>
              </a:rPr>
              <a:t>Euschistus</a:t>
            </a:r>
            <a:r>
              <a:rPr lang="pt-BR" sz="2400" b="1" i="1" dirty="0">
                <a:latin typeface="Times New Roman" pitchFamily="18" charset="0"/>
              </a:rPr>
              <a:t> </a:t>
            </a:r>
            <a:r>
              <a:rPr lang="pt-BR" sz="2400" b="1" i="1" dirty="0" err="1">
                <a:latin typeface="Times New Roman" pitchFamily="18" charset="0"/>
              </a:rPr>
              <a:t>heros</a:t>
            </a:r>
            <a:endParaRPr lang="pt-BR" sz="2400" b="1" i="1" dirty="0">
              <a:latin typeface="Times New Roman" pitchFamily="18" charset="0"/>
            </a:endParaRPr>
          </a:p>
        </p:txBody>
      </p:sp>
      <p:sp>
        <p:nvSpPr>
          <p:cNvPr id="61451" name="Rectangle 14"/>
          <p:cNvSpPr>
            <a:spLocks noChangeArrowheads="1"/>
          </p:cNvSpPr>
          <p:nvPr/>
        </p:nvSpPr>
        <p:spPr bwMode="auto">
          <a:xfrm>
            <a:off x="683568" y="6230938"/>
            <a:ext cx="3384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 i="1" dirty="0" err="1">
                <a:latin typeface="Times New Roman" pitchFamily="18" charset="0"/>
              </a:rPr>
              <a:t>Piezodorus</a:t>
            </a:r>
            <a:r>
              <a:rPr lang="pt-BR" sz="2400" b="1" i="1" dirty="0">
                <a:latin typeface="Times New Roman" pitchFamily="18" charset="0"/>
              </a:rPr>
              <a:t> </a:t>
            </a:r>
            <a:r>
              <a:rPr lang="pt-BR" sz="2400" b="1" i="1" dirty="0" err="1">
                <a:latin typeface="Times New Roman" pitchFamily="18" charset="0"/>
              </a:rPr>
              <a:t>guildinii</a:t>
            </a:r>
            <a:endParaRPr lang="pt-BR" sz="2400" b="1" i="1" dirty="0">
              <a:latin typeface="Times New Roman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Percevejo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das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vagens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Imagem 12" descr="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052736"/>
            <a:ext cx="338437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92254" y="3439859"/>
            <a:ext cx="38164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i="1" dirty="0" err="1">
                <a:latin typeface="Times New Roman" pitchFamily="18" charset="0"/>
              </a:rPr>
              <a:t>Neomegalotomus</a:t>
            </a:r>
            <a:r>
              <a:rPr lang="pt-BR" sz="2400" b="1" i="1" dirty="0">
                <a:latin typeface="Times New Roman" pitchFamily="18" charset="0"/>
              </a:rPr>
              <a:t> </a:t>
            </a:r>
            <a:r>
              <a:rPr lang="pt-BR" sz="2400" b="1" i="1" dirty="0" err="1">
                <a:latin typeface="Times New Roman" pitchFamily="18" charset="0"/>
              </a:rPr>
              <a:t>parvus</a:t>
            </a:r>
            <a:endParaRPr lang="pt-BR" sz="2400" b="1" i="1" dirty="0">
              <a:latin typeface="Times New Roman" pitchFamily="18" charset="0"/>
            </a:endParaRPr>
          </a:p>
        </p:txBody>
      </p:sp>
      <p:pic>
        <p:nvPicPr>
          <p:cNvPr id="15" name="Imagem 14" descr="adult of nezara viridu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70625"/>
            <a:ext cx="3384376" cy="235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 descr="2000N0Z0E0OQI0TQFKFQI01RRQ1RG0VRMQFRSQ9RI03QG0NRM0BRHQ3RHQJQRQDQM0OQ70BRX0JQ70.jpg"/>
          <p:cNvPicPr>
            <a:picLocks noChangeAspect="1"/>
          </p:cNvPicPr>
          <p:nvPr/>
        </p:nvPicPr>
        <p:blipFill>
          <a:blip r:embed="rId5"/>
          <a:srcRect b="11151"/>
          <a:stretch>
            <a:fillRect/>
          </a:stretch>
        </p:blipFill>
        <p:spPr>
          <a:xfrm rot="10800000">
            <a:off x="1092177" y="3861048"/>
            <a:ext cx="2674483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 descr="pg40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572001" y="3885758"/>
            <a:ext cx="3384376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3" name="Picture 11" descr="zabrotes_subfasciatus"/>
          <p:cNvPicPr>
            <a:picLocks noChangeAspect="1" noChangeArrowheads="1"/>
          </p:cNvPicPr>
          <p:nvPr/>
        </p:nvPicPr>
        <p:blipFill>
          <a:blip r:embed="rId3"/>
          <a:srcRect l="21524" r="26904"/>
          <a:stretch>
            <a:fillRect/>
          </a:stretch>
        </p:blipFill>
        <p:spPr bwMode="auto">
          <a:xfrm>
            <a:off x="6092825" y="1219200"/>
            <a:ext cx="1901825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Pragas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grãos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armazenados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Imagem 13" descr="70304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124744"/>
            <a:ext cx="3816424" cy="2485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 descr="Bean-Bruchid-AcanthoscelidesObtectus-350.jpg"/>
          <p:cNvPicPr>
            <a:picLocks noChangeAspect="1"/>
          </p:cNvPicPr>
          <p:nvPr/>
        </p:nvPicPr>
        <p:blipFill>
          <a:blip r:embed="rId5"/>
          <a:srcRect r="1887" b="1354"/>
          <a:stretch>
            <a:fillRect/>
          </a:stretch>
        </p:blipFill>
        <p:spPr>
          <a:xfrm>
            <a:off x="395536" y="3933056"/>
            <a:ext cx="381642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 descr="Acanthoscelides_obtectu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3789040"/>
            <a:ext cx="1821557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5436096" y="328498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err="1"/>
              <a:t>Zabrotes</a:t>
            </a:r>
            <a:r>
              <a:rPr lang="pt-BR" i="1" dirty="0"/>
              <a:t> </a:t>
            </a:r>
            <a:r>
              <a:rPr lang="pt-BR" i="1" dirty="0" err="1"/>
              <a:t>subfasciatus</a:t>
            </a:r>
            <a:endParaRPr lang="pt-BR" i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508104" y="630932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err="1"/>
              <a:t>Acanthoscelides</a:t>
            </a:r>
            <a:r>
              <a:rPr lang="pt-BR" i="1" dirty="0"/>
              <a:t> </a:t>
            </a:r>
            <a:r>
              <a:rPr lang="pt-BR" i="1" dirty="0" err="1"/>
              <a:t>obtectus</a:t>
            </a:r>
            <a:endParaRPr lang="pt-B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4.bp.blogspot.com/-cc2AOy0vlro/VgqK_rvY2CI/AAAAAAAAH6Q/xNog2qBECUE/s1600/408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" y="1141396"/>
            <a:ext cx="8497888" cy="5686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23850" y="15742"/>
            <a:ext cx="84963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1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</a:rPr>
              <a:t>MANEJO DE PRAGAS</a:t>
            </a: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323850" y="1141396"/>
            <a:ext cx="8497888" cy="1588"/>
          </a:xfrm>
          <a:prstGeom prst="line">
            <a:avLst/>
          </a:prstGeom>
          <a:noFill/>
          <a:ln w="76200" cmpd="thickThin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22961" y="1234391"/>
            <a:ext cx="8262259" cy="1692771"/>
          </a:xfrm>
          <a:prstGeom prst="rect">
            <a:avLst/>
          </a:prstGeom>
          <a:solidFill>
            <a:schemeClr val="accent1">
              <a:lumMod val="5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rlin Sans FB" pitchFamily="34" charset="0"/>
              </a:rPr>
              <a:t>Reconhecimento de Pragas/Sintomas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rlin Sans FB" pitchFamily="34" charset="0"/>
              </a:rPr>
              <a:t>Amostragem (Nível de Controle)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rlin Sans FB" pitchFamily="34" charset="0"/>
              </a:rPr>
              <a:t>Controle</a:t>
            </a:r>
          </a:p>
        </p:txBody>
      </p:sp>
    </p:spTree>
    <p:extLst>
      <p:ext uri="{BB962C8B-B14F-4D97-AF65-F5344CB8AC3E}">
        <p14:creationId xmlns:p14="http://schemas.microsoft.com/office/powerpoint/2010/main" val="164230084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vistacampoenegocios.com.br/wp-content/uploads/2014/12/Foto-02-Preju%C3%ADzos-deixados-pela-lagarta-elasmo-Cr%C3%A9dito-Roberto-Zit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/>
          <a:stretch/>
        </p:blipFill>
        <p:spPr bwMode="auto">
          <a:xfrm>
            <a:off x="8964" y="-2"/>
            <a:ext cx="9117584" cy="6858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964" y="2204864"/>
            <a:ext cx="9144000" cy="144016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>
                <a:latin typeface="Times New Roman" pitchFamily="18" charset="0"/>
                <a:cs typeface="Times New Roman" pitchFamily="18" charset="0"/>
              </a:rPr>
              <a:t>PRAGAS DE SOLO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4.bp.blogspot.com/-cc2AOy0vlro/VgqK_rvY2CI/AAAAAAAAH6Q/xNog2qBECUE/s1600/408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" y="1141396"/>
            <a:ext cx="8497888" cy="5686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671638" y="2657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12595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517349"/>
              </p:ext>
            </p:extLst>
          </p:nvPr>
        </p:nvGraphicFramePr>
        <p:xfrm>
          <a:off x="899592" y="2057139"/>
          <a:ext cx="7704856" cy="5206023"/>
        </p:xfrm>
        <a:graphic>
          <a:graphicData uri="http://schemas.openxmlformats.org/drawingml/2006/table">
            <a:tbl>
              <a:tblPr/>
              <a:tblGrid>
                <a:gridCol w="3852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2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66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ＭＳ Ｐゴシック" pitchFamily="-65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Área (ha)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ＭＳ Ｐゴシック" pitchFamily="-6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ＭＳ Ｐゴシック" pitchFamily="-65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N</a:t>
                      </a:r>
                      <a:r>
                        <a:rPr kumimoji="0" lang="pt-BR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º</a:t>
                      </a: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 Amostras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pitchFamily="-65" charset="-128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5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ＭＳ Ｐゴシック" pitchFamily="-6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Amostragem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das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pragas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292132" y="6237312"/>
            <a:ext cx="3420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Embrapa Arroz e Feijão</a:t>
            </a:r>
          </a:p>
        </p:txBody>
      </p:sp>
      <p:sp>
        <p:nvSpPr>
          <p:cNvPr id="8" name="Explosão 1 7"/>
          <p:cNvSpPr/>
          <p:nvPr/>
        </p:nvSpPr>
        <p:spPr>
          <a:xfrm>
            <a:off x="322262" y="911922"/>
            <a:ext cx="3241626" cy="1580973"/>
          </a:xfrm>
          <a:prstGeom prst="irregularSeal1">
            <a:avLst/>
          </a:prstGeom>
          <a:solidFill>
            <a:srgbClr val="FFFF99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Amostragem Semanal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 descr="PAG6"/>
          <p:cNvPicPr>
            <a:picLocks noChangeAspect="1" noChangeArrowheads="1"/>
          </p:cNvPicPr>
          <p:nvPr/>
        </p:nvPicPr>
        <p:blipFill>
          <a:blip r:embed="rId3">
            <a:lum bright="-8000" contrast="32000"/>
          </a:blip>
          <a:srcRect l="705" t="856" r="53433" b="62935"/>
          <a:stretch>
            <a:fillRect/>
          </a:stretch>
        </p:blipFill>
        <p:spPr bwMode="auto">
          <a:xfrm>
            <a:off x="763588" y="1295400"/>
            <a:ext cx="3046412" cy="31988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16" name="Picture 4" descr="PAG6"/>
          <p:cNvPicPr>
            <a:picLocks noChangeArrowheads="1"/>
          </p:cNvPicPr>
          <p:nvPr/>
        </p:nvPicPr>
        <p:blipFill>
          <a:blip r:embed="rId3">
            <a:lum bright="-8000" contrast="32000"/>
          </a:blip>
          <a:srcRect l="51157" t="40491" r="2980" b="38820"/>
          <a:stretch>
            <a:fillRect/>
          </a:stretch>
        </p:blipFill>
        <p:spPr bwMode="auto">
          <a:xfrm>
            <a:off x="765175" y="4800600"/>
            <a:ext cx="3044825" cy="1905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17" name="Picture 5" descr="PAG6"/>
          <p:cNvPicPr>
            <a:picLocks noChangeAspect="1" noChangeArrowheads="1"/>
          </p:cNvPicPr>
          <p:nvPr/>
        </p:nvPicPr>
        <p:blipFill>
          <a:blip r:embed="rId3">
            <a:lum bright="-8000" contrast="32000"/>
          </a:blip>
          <a:srcRect l="705" t="39635" r="53433" b="38820"/>
          <a:stretch>
            <a:fillRect/>
          </a:stretch>
        </p:blipFill>
        <p:spPr bwMode="auto">
          <a:xfrm>
            <a:off x="5334000" y="4800600"/>
            <a:ext cx="3054424" cy="1905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18" name="Picture 6" descr="PAG6"/>
          <p:cNvPicPr>
            <a:picLocks noChangeArrowheads="1"/>
          </p:cNvPicPr>
          <p:nvPr/>
        </p:nvPicPr>
        <p:blipFill>
          <a:blip r:embed="rId3">
            <a:lum bright="-8000" contrast="32000"/>
          </a:blip>
          <a:srcRect l="51673" t="1711" r="2980" b="63791"/>
          <a:stretch>
            <a:fillRect/>
          </a:stretch>
        </p:blipFill>
        <p:spPr bwMode="auto">
          <a:xfrm>
            <a:off x="5323612" y="1293813"/>
            <a:ext cx="3010545" cy="32019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4520" name="AutoShape 8"/>
          <p:cNvSpPr>
            <a:spLocks noChangeArrowheads="1"/>
          </p:cNvSpPr>
          <p:nvPr/>
        </p:nvSpPr>
        <p:spPr bwMode="auto">
          <a:xfrm>
            <a:off x="4191000" y="2708920"/>
            <a:ext cx="762000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AutoShape 9"/>
          <p:cNvSpPr>
            <a:spLocks noChangeArrowheads="1"/>
          </p:cNvSpPr>
          <p:nvPr/>
        </p:nvSpPr>
        <p:spPr bwMode="auto">
          <a:xfrm rot="5400000">
            <a:off x="6477000" y="4381500"/>
            <a:ext cx="762000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AutoShape 10"/>
          <p:cNvSpPr>
            <a:spLocks noChangeArrowheads="1"/>
          </p:cNvSpPr>
          <p:nvPr/>
        </p:nvSpPr>
        <p:spPr bwMode="auto">
          <a:xfrm rot="10800000">
            <a:off x="4191000" y="5415879"/>
            <a:ext cx="762000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Emergência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até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3-4 </a:t>
            </a:r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folhas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trifolioladas</a:t>
            </a:r>
            <a:endParaRPr lang="en-US" sz="3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PAG8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2054" t="3137" r="68944" b="52596"/>
          <a:stretch>
            <a:fillRect/>
          </a:stretch>
        </p:blipFill>
        <p:spPr bwMode="auto">
          <a:xfrm>
            <a:off x="533400" y="1268760"/>
            <a:ext cx="1981200" cy="25876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5541" name="Picture 5" descr="PAG8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34393" t="3137" r="36604" b="51305"/>
          <a:stretch>
            <a:fillRect/>
          </a:stretch>
        </p:blipFill>
        <p:spPr bwMode="auto">
          <a:xfrm>
            <a:off x="3560763" y="1268760"/>
            <a:ext cx="1925637" cy="25876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5542" name="Picture 6" descr="PAG8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67557" t="4422" r="4297" b="51302"/>
          <a:stretch>
            <a:fillRect/>
          </a:stretch>
        </p:blipFill>
        <p:spPr bwMode="auto">
          <a:xfrm>
            <a:off x="6535738" y="1268760"/>
            <a:ext cx="1922462" cy="25876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5543" name="Picture 7" descr="PAG8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2213" t="53395" r="52089" b="13533"/>
          <a:stretch>
            <a:fillRect/>
          </a:stretch>
        </p:blipFill>
        <p:spPr bwMode="auto">
          <a:xfrm>
            <a:off x="5391200" y="4662190"/>
            <a:ext cx="3124200" cy="19351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5544" name="Picture 8" descr="PAG8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50140" t="53395" r="3740" b="13533"/>
          <a:stretch>
            <a:fillRect/>
          </a:stretch>
        </p:blipFill>
        <p:spPr bwMode="auto">
          <a:xfrm>
            <a:off x="971600" y="4662190"/>
            <a:ext cx="3152775" cy="19351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5545" name="AutoShape 9"/>
          <p:cNvSpPr>
            <a:spLocks noChangeArrowheads="1"/>
          </p:cNvSpPr>
          <p:nvPr/>
        </p:nvSpPr>
        <p:spPr bwMode="auto">
          <a:xfrm>
            <a:off x="2667000" y="2276872"/>
            <a:ext cx="762000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AutoShape 10"/>
          <p:cNvSpPr>
            <a:spLocks noChangeArrowheads="1"/>
          </p:cNvSpPr>
          <p:nvPr/>
        </p:nvSpPr>
        <p:spPr bwMode="auto">
          <a:xfrm rot="5400000">
            <a:off x="7274396" y="3984918"/>
            <a:ext cx="542528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7" name="AutoShape 11"/>
          <p:cNvSpPr>
            <a:spLocks noChangeArrowheads="1"/>
          </p:cNvSpPr>
          <p:nvPr/>
        </p:nvSpPr>
        <p:spPr bwMode="auto">
          <a:xfrm rot="10800000">
            <a:off x="4325987" y="5346620"/>
            <a:ext cx="762000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AutoShape 12"/>
          <p:cNvSpPr>
            <a:spLocks noChangeArrowheads="1"/>
          </p:cNvSpPr>
          <p:nvPr/>
        </p:nvSpPr>
        <p:spPr bwMode="auto">
          <a:xfrm>
            <a:off x="5638800" y="2276872"/>
            <a:ext cx="762000" cy="533400"/>
          </a:xfrm>
          <a:prstGeom prst="rightArrow">
            <a:avLst>
              <a:gd name="adj1" fmla="val 50000"/>
              <a:gd name="adj2" fmla="val 3571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Após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estágio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3-4 </a:t>
            </a:r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folhas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trifolioladas</a:t>
            </a:r>
            <a:endParaRPr lang="en-US" sz="3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361040" cy="6857999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438476"/>
              </p:ext>
            </p:extLst>
          </p:nvPr>
        </p:nvGraphicFramePr>
        <p:xfrm>
          <a:off x="62604" y="720793"/>
          <a:ext cx="8856982" cy="5371792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961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9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4521">
                <a:tc gridSpan="3">
                  <a:txBody>
                    <a:bodyPr/>
                    <a:lstStyle/>
                    <a:p>
                      <a:pPr algn="ctr"/>
                      <a:r>
                        <a:rPr lang="pt-BR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Níveis</a:t>
                      </a:r>
                      <a:r>
                        <a:rPr lang="pt-BR" sz="27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Controle- Pragas do feijoeiro</a:t>
                      </a:r>
                      <a:endParaRPr lang="pt-BR" sz="2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708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Pragas</a:t>
                      </a:r>
                    </a:p>
                    <a:p>
                      <a:pPr algn="ctr"/>
                      <a:r>
                        <a:rPr lang="pt-B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(ou dano)</a:t>
                      </a:r>
                    </a:p>
                  </a:txBody>
                  <a:tcPr marL="68580" marR="68580" marT="34290" marB="3429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Estádio Fenológico</a:t>
                      </a:r>
                    </a:p>
                  </a:txBody>
                  <a:tcPr marL="68580" marR="68580" marT="34290" marB="3429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Nível de Controle</a:t>
                      </a:r>
                    </a:p>
                  </a:txBody>
                  <a:tcPr marL="68580" marR="68580" marT="34290" marB="3429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4521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Plantas mortas</a:t>
                      </a:r>
                    </a:p>
                    <a:p>
                      <a:pPr algn="ctr"/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pt-BR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Elasmo</a:t>
                      </a:r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Lagarta-rosca</a:t>
                      </a:r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Fase vegetativa</a:t>
                      </a:r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plantas cortadas ou murchas/ 2 m</a:t>
                      </a:r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4521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Cigarrinha-verde</a:t>
                      </a: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floração</a:t>
                      </a: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ninfas/2 m</a:t>
                      </a:r>
                      <a:r>
                        <a:rPr lang="pt-B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pt-B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 pano de batida</a:t>
                      </a:r>
                      <a:endParaRPr lang="pt-B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4521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Vaquinhas</a:t>
                      </a: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</a:t>
                      </a:r>
                      <a:r>
                        <a:rPr lang="pt-BR" sz="1800" baseline="0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formação de vagens</a:t>
                      </a:r>
                      <a:endParaRPr lang="pt-BR" sz="1800" dirty="0">
                        <a:solidFill>
                          <a:srgbClr val="00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insetos/2 </a:t>
                      </a:r>
                      <a:r>
                        <a:rPr lang="pt-B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ou</a:t>
                      </a:r>
                    </a:p>
                    <a:p>
                      <a:pPr algn="ctr"/>
                      <a:r>
                        <a:rPr lang="pt-B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pano de batida</a:t>
                      </a:r>
                      <a:endParaRPr lang="pt-B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6084168" y="6283704"/>
            <a:ext cx="2956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Fonte: </a:t>
            </a:r>
            <a:r>
              <a:rPr lang="pt-BR" sz="16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Embrapa Arroz e feijão</a:t>
            </a:r>
          </a:p>
        </p:txBody>
      </p:sp>
    </p:spTree>
    <p:extLst>
      <p:ext uri="{BB962C8B-B14F-4D97-AF65-F5344CB8AC3E}">
        <p14:creationId xmlns:p14="http://schemas.microsoft.com/office/powerpoint/2010/main" val="298573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361040" cy="6857999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280816"/>
              </p:ext>
            </p:extLst>
          </p:nvPr>
        </p:nvGraphicFramePr>
        <p:xfrm>
          <a:off x="107505" y="476670"/>
          <a:ext cx="8928992" cy="5832648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880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6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2108">
                <a:tc gridSpan="3">
                  <a:txBody>
                    <a:bodyPr/>
                    <a:lstStyle/>
                    <a:p>
                      <a:pPr algn="ctr"/>
                      <a:r>
                        <a:rPr lang="pt-BR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Níveis</a:t>
                      </a:r>
                      <a:r>
                        <a:rPr lang="pt-BR" sz="27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Controle- Pragas do feijoeiro</a:t>
                      </a:r>
                      <a:endParaRPr lang="pt-BR" sz="2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108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Pragas</a:t>
                      </a:r>
                    </a:p>
                    <a:p>
                      <a:pPr algn="ctr"/>
                      <a:r>
                        <a:rPr lang="pt-B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(ou dano)</a:t>
                      </a:r>
                    </a:p>
                  </a:txBody>
                  <a:tcPr marL="68580" marR="68580" marT="34290" marB="3429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Estádio Fenológico</a:t>
                      </a:r>
                    </a:p>
                  </a:txBody>
                  <a:tcPr marL="68580" marR="68580" marT="34290" marB="3429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Nível de Controle</a:t>
                      </a:r>
                    </a:p>
                  </a:txBody>
                  <a:tcPr marL="68580" marR="68580" marT="34290" marB="3429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108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Ácaro-branco </a:t>
                      </a:r>
                    </a:p>
                    <a:p>
                      <a:pPr algn="ctr"/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ácaro rajado</a:t>
                      </a:r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Florescimento até</a:t>
                      </a:r>
                      <a:r>
                        <a:rPr lang="pt-BR" sz="1800" baseline="0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formação de vagens</a:t>
                      </a:r>
                      <a:endParaRPr lang="pt-BR" sz="1800" dirty="0">
                        <a:solidFill>
                          <a:srgbClr val="00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plantas sintomáticas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 ácaros/ 2 m</a:t>
                      </a:r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108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Percevejos </a:t>
                      </a: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Formação de vagens até</a:t>
                      </a:r>
                    </a:p>
                    <a:p>
                      <a:pPr algn="ctr"/>
                      <a:r>
                        <a:rPr lang="pt-BR" sz="1800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maturação</a:t>
                      </a:r>
                      <a:r>
                        <a:rPr lang="pt-BR" sz="1800" baseline="0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fisiológica</a:t>
                      </a:r>
                      <a:endParaRPr lang="pt-BR" sz="1800" dirty="0">
                        <a:solidFill>
                          <a:srgbClr val="00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percevejos grandes/</a:t>
                      </a:r>
                    </a:p>
                    <a:p>
                      <a:pPr algn="ctr"/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pano</a:t>
                      </a:r>
                      <a:r>
                        <a:rPr lang="pt-B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batida</a:t>
                      </a:r>
                      <a:endParaRPr lang="pt-B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2108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Lagartas</a:t>
                      </a:r>
                      <a:r>
                        <a:rPr lang="pt-BR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vagem</a:t>
                      </a:r>
                      <a:endParaRPr lang="pt-BR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Formação de vagens até maturação fisiológica</a:t>
                      </a: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vagens atacadas/2 m</a:t>
                      </a: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2108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Lesmas</a:t>
                      </a: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maturação fisiológica</a:t>
                      </a: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lesma/ m</a:t>
                      </a:r>
                      <a:r>
                        <a:rPr lang="pt-BR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6045125" y="6395490"/>
            <a:ext cx="2956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Fonte: </a:t>
            </a:r>
            <a:r>
              <a:rPr lang="pt-BR" sz="16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Embrapa Arroz e feijão</a:t>
            </a:r>
          </a:p>
        </p:txBody>
      </p:sp>
    </p:spTree>
    <p:extLst>
      <p:ext uri="{BB962C8B-B14F-4D97-AF65-F5344CB8AC3E}">
        <p14:creationId xmlns:p14="http://schemas.microsoft.com/office/powerpoint/2010/main" val="42143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2"/>
          <p:cNvGrpSpPr>
            <a:grpSpLocks/>
          </p:cNvGrpSpPr>
          <p:nvPr/>
        </p:nvGrpSpPr>
        <p:grpSpPr bwMode="auto">
          <a:xfrm>
            <a:off x="403225" y="1123951"/>
            <a:ext cx="4191000" cy="5334001"/>
            <a:chOff x="1584" y="708"/>
            <a:chExt cx="2640" cy="3360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1584" y="708"/>
            <a:ext cx="2581" cy="3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9" name="Imagem de bitmap" r:id="rId4" imgW="3629532" imgH="4723810" progId="PBrush">
                    <p:embed/>
                  </p:oleObj>
                </mc:Choice>
                <mc:Fallback>
                  <p:oleObj name="Imagem de bitmap" r:id="rId4" imgW="3629532" imgH="4723810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708"/>
                          <a:ext cx="2581" cy="3360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rgbClr val="000066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1" name="Text Box 6"/>
            <p:cNvSpPr txBox="1">
              <a:spLocks noChangeArrowheads="1"/>
            </p:cNvSpPr>
            <p:nvPr/>
          </p:nvSpPr>
          <p:spPr bwMode="auto">
            <a:xfrm>
              <a:off x="1776" y="2296"/>
              <a:ext cx="23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000" dirty="0">
                  <a:latin typeface="Arial Black" pitchFamily="34" charset="0"/>
                </a:rPr>
                <a:t>5,1%       11,5%      19,1%</a:t>
              </a:r>
            </a:p>
          </p:txBody>
        </p:sp>
        <p:sp>
          <p:nvSpPr>
            <p:cNvPr id="2072" name="Text Box 7"/>
            <p:cNvSpPr txBox="1">
              <a:spLocks noChangeArrowheads="1"/>
            </p:cNvSpPr>
            <p:nvPr/>
          </p:nvSpPr>
          <p:spPr bwMode="auto">
            <a:xfrm>
              <a:off x="1728" y="3793"/>
              <a:ext cx="249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000" dirty="0">
                  <a:latin typeface="Arial Black" pitchFamily="34" charset="0"/>
                </a:rPr>
                <a:t>30,2%      39,5%      49,5%</a:t>
              </a:r>
            </a:p>
          </p:txBody>
        </p:sp>
      </p:grpSp>
      <p:graphicFrame>
        <p:nvGraphicFramePr>
          <p:cNvPr id="132104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746208"/>
              </p:ext>
            </p:extLst>
          </p:nvPr>
        </p:nvGraphicFramePr>
        <p:xfrm>
          <a:off x="4670425" y="1556792"/>
          <a:ext cx="4241676" cy="2751139"/>
        </p:xfrm>
        <a:graphic>
          <a:graphicData uri="http://schemas.openxmlformats.org/drawingml/2006/table">
            <a:tbl>
              <a:tblPr/>
              <a:tblGrid>
                <a:gridCol w="2989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7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Nível Controle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Folhas Primárias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Antes Floração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Após Floração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Nível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desfolha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137409" y="6457952"/>
            <a:ext cx="2978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Fonte: Embrapa Arroz e Feijão</a:t>
            </a:r>
          </a:p>
        </p:txBody>
      </p:sp>
    </p:spTree>
    <p:extLst>
      <p:ext uri="{BB962C8B-B14F-4D97-AF65-F5344CB8AC3E}">
        <p14:creationId xmlns:p14="http://schemas.microsoft.com/office/powerpoint/2010/main" val="275272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5" descr="PAG7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1843" t="72807" r="55763" b="5162"/>
          <a:stretch>
            <a:fillRect/>
          </a:stretch>
        </p:blipFill>
        <p:spPr bwMode="auto">
          <a:xfrm>
            <a:off x="4724400" y="1374775"/>
            <a:ext cx="3851275" cy="27638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7588" name="Picture 6" descr="PAG7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1843" t="47537" r="53433" b="29623"/>
          <a:stretch>
            <a:fillRect/>
          </a:stretch>
        </p:blipFill>
        <p:spPr bwMode="auto">
          <a:xfrm>
            <a:off x="568325" y="1377950"/>
            <a:ext cx="3851275" cy="27654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36200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078005"/>
              </p:ext>
            </p:extLst>
          </p:nvPr>
        </p:nvGraphicFramePr>
        <p:xfrm>
          <a:off x="2679700" y="4509120"/>
          <a:ext cx="3836988" cy="1739837"/>
        </p:xfrm>
        <a:graphic>
          <a:graphicData uri="http://schemas.openxmlformats.org/drawingml/2006/table">
            <a:tbl>
              <a:tblPr/>
              <a:tblGrid>
                <a:gridCol w="3836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9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Nível de Controle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a 2 larvas viva/folha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-65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Larva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minadora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(10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folhas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ponto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137409" y="6457952"/>
            <a:ext cx="2978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Fonte: Embrapa Arroz e Feijão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5" descr="PAG7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51614" t="1631" r="3654" b="72278"/>
          <a:stretch>
            <a:fillRect/>
          </a:stretch>
        </p:blipFill>
        <p:spPr bwMode="auto">
          <a:xfrm>
            <a:off x="251520" y="1556792"/>
            <a:ext cx="4953000" cy="40655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34151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027466"/>
              </p:ext>
            </p:extLst>
          </p:nvPr>
        </p:nvGraphicFramePr>
        <p:xfrm>
          <a:off x="5363592" y="4293096"/>
          <a:ext cx="3744912" cy="2133600"/>
        </p:xfrm>
        <a:graphic>
          <a:graphicData uri="http://schemas.openxmlformats.org/drawingml/2006/table">
            <a:tbl>
              <a:tblPr/>
              <a:tblGrid>
                <a:gridCol w="3744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Nível de Controle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100 tripes/m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3 </a:t>
                      </a:r>
                      <a:r>
                        <a:rPr kumimoji="0" lang="pt-BR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tripes</a:t>
                      </a: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-65" charset="-128"/>
                          <a:cs typeface="Times New Roman" pitchFamily="18" charset="0"/>
                        </a:rPr>
                        <a:t>/flor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Tripes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0369" y="5661248"/>
            <a:ext cx="4536504" cy="76437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Placa branca (50 x 40 cm)</a:t>
            </a:r>
          </a:p>
          <a:p>
            <a:pPr algn="ctr"/>
            <a:r>
              <a:rPr lang="pt-BR" sz="2000" dirty="0">
                <a:solidFill>
                  <a:schemeClr val="tx1"/>
                </a:solidFill>
              </a:rPr>
              <a:t>2 batidas/ponto</a:t>
            </a:r>
          </a:p>
        </p:txBody>
      </p:sp>
      <p:pic>
        <p:nvPicPr>
          <p:cNvPr id="8" name="Picture 4" descr="pragas_aer_org8"/>
          <p:cNvPicPr>
            <a:picLocks noChangeAspect="1" noChangeArrowheads="1"/>
          </p:cNvPicPr>
          <p:nvPr/>
        </p:nvPicPr>
        <p:blipFill>
          <a:blip r:embed="rId4"/>
          <a:srcRect l="20287" t="11597"/>
          <a:stretch>
            <a:fillRect/>
          </a:stretch>
        </p:blipFill>
        <p:spPr bwMode="auto">
          <a:xfrm>
            <a:off x="5436096" y="1124744"/>
            <a:ext cx="3167364" cy="227372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6006626" y="3356992"/>
            <a:ext cx="2093766" cy="4595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25 flores/ponto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137409" y="6457952"/>
            <a:ext cx="2978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Fonte: Embrapa Arroz e Feijão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Feijão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GM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Embrapa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5.1-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resistente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mosaico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 rotWithShape="1">
          <a:blip r:embed="rId2"/>
          <a:srcRect r="51765"/>
          <a:stretch/>
        </p:blipFill>
        <p:spPr bwMode="auto">
          <a:xfrm>
            <a:off x="1979712" y="1156495"/>
            <a:ext cx="2327086" cy="388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0533" name="Picture 5"/>
          <p:cNvPicPr>
            <a:picLocks noChangeAspect="1" noChangeArrowheads="1"/>
          </p:cNvPicPr>
          <p:nvPr/>
        </p:nvPicPr>
        <p:blipFill rotWithShape="1">
          <a:blip r:embed="rId3"/>
          <a:srcRect l="44860"/>
          <a:stretch/>
        </p:blipFill>
        <p:spPr bwMode="auto">
          <a:xfrm rot="16200000">
            <a:off x="2509762" y="4931289"/>
            <a:ext cx="1266988" cy="2327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/>
          <a:srcRect r="51479"/>
          <a:stretch/>
        </p:blipFill>
        <p:spPr bwMode="auto">
          <a:xfrm rot="16200000">
            <a:off x="5323273" y="4917422"/>
            <a:ext cx="1128178" cy="235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/>
          <a:srcRect l="50572"/>
          <a:stretch/>
        </p:blipFill>
        <p:spPr bwMode="auto">
          <a:xfrm>
            <a:off x="4686184" y="1185257"/>
            <a:ext cx="2384648" cy="388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2209875" y="4997542"/>
            <a:ext cx="1895071" cy="461665"/>
          </a:xfrm>
          <a:prstGeom prst="rect">
            <a:avLst/>
          </a:prstGeom>
          <a:solidFill>
            <a:srgbClr val="993300"/>
          </a:solidFill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Susceptível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042146" y="4997543"/>
            <a:ext cx="1742785" cy="461665"/>
          </a:xfrm>
          <a:prstGeom prst="rect">
            <a:avLst/>
          </a:prstGeom>
          <a:solidFill>
            <a:srgbClr val="993300"/>
          </a:solidFill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Resistente</a:t>
            </a:r>
          </a:p>
        </p:txBody>
      </p:sp>
    </p:spTree>
    <p:extLst>
      <p:ext uri="{BB962C8B-B14F-4D97-AF65-F5344CB8AC3E}">
        <p14:creationId xmlns:p14="http://schemas.microsoft.com/office/powerpoint/2010/main" val="121041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rra amarela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1249288" y="1772816"/>
            <a:ext cx="6635080" cy="428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Controle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mosca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branca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13" y="4043154"/>
            <a:ext cx="2016000" cy="26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4" name="Picture 1036" descr="Elasmopalpus lignosellus larvasoi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13674" y="4679262"/>
            <a:ext cx="2805112" cy="20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398" name="Oval 1032"/>
          <p:cNvSpPr>
            <a:spLocks noChangeArrowheads="1"/>
          </p:cNvSpPr>
          <p:nvPr/>
        </p:nvSpPr>
        <p:spPr bwMode="auto">
          <a:xfrm>
            <a:off x="3860653" y="1012655"/>
            <a:ext cx="3529013" cy="3168650"/>
          </a:xfrm>
          <a:prstGeom prst="ellipse">
            <a:avLst/>
          </a:prstGeom>
          <a:blipFill dpi="0" rotWithShape="0">
            <a:blip r:embed="rId5" cstate="email"/>
            <a:srcRect/>
            <a:stretch>
              <a:fillRect/>
            </a:stretch>
          </a:blipFill>
          <a:ln w="952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4" y="1099689"/>
            <a:ext cx="3479271" cy="2609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8" y="3843696"/>
            <a:ext cx="2156627" cy="287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915623" y="1011874"/>
            <a:ext cx="1601215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Adulto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636821" y="4006060"/>
            <a:ext cx="1601215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Lagarta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0010" y="913933"/>
            <a:ext cx="1822862" cy="3249450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328615" y="3731548"/>
            <a:ext cx="1601215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Casulo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lang="pt-BR" sz="3200" b="1" kern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Lateral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(pupa)</a:t>
            </a:r>
          </a:p>
        </p:txBody>
      </p:sp>
      <p:sp>
        <p:nvSpPr>
          <p:cNvPr id="6" name="Seta para Baixo 5"/>
          <p:cNvSpPr/>
          <p:nvPr/>
        </p:nvSpPr>
        <p:spPr>
          <a:xfrm rot="10800000">
            <a:off x="7818534" y="3176032"/>
            <a:ext cx="242907" cy="53911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xplosão 1 13"/>
          <p:cNvSpPr/>
          <p:nvPr/>
        </p:nvSpPr>
        <p:spPr>
          <a:xfrm>
            <a:off x="6812632" y="5495063"/>
            <a:ext cx="2160240" cy="1224136"/>
          </a:xfrm>
          <a:prstGeom prst="irregularSeal1">
            <a:avLst/>
          </a:prstGeom>
          <a:solidFill>
            <a:srgbClr val="FFC000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Inseto </a:t>
            </a:r>
            <a:r>
              <a:rPr kumimoji="0" lang="pt-BR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polífago</a:t>
            </a:r>
            <a:endParaRPr kumimoji="0" lang="pt-BR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41754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Lagarta-elasmo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Elasmopalpus</a:t>
            </a:r>
            <a:r>
              <a:rPr lang="en-US" sz="3600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lignosellus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23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0" descr="amendoim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776" y="1700808"/>
            <a:ext cx="393295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WordArt 3"/>
          <p:cNvSpPr>
            <a:spLocks noChangeArrowheads="1" noChangeShapeType="1" noTextEdit="1"/>
          </p:cNvSpPr>
          <p:nvPr/>
        </p:nvSpPr>
        <p:spPr bwMode="auto">
          <a:xfrm>
            <a:off x="685800" y="1066800"/>
            <a:ext cx="7848600" cy="3505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PRAGAS DO AMENDOIM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fenologia amendoim.jpg"/>
          <p:cNvPicPr>
            <a:picLocks noChangeAspect="1"/>
          </p:cNvPicPr>
          <p:nvPr/>
        </p:nvPicPr>
        <p:blipFill rotWithShape="1">
          <a:blip r:embed="rId2"/>
          <a:srcRect l="828" t="2411" r="711"/>
          <a:stretch/>
        </p:blipFill>
        <p:spPr bwMode="auto">
          <a:xfrm>
            <a:off x="-378" y="1988840"/>
            <a:ext cx="9145122" cy="386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6" name="Group 7"/>
          <p:cNvGrpSpPr>
            <a:grpSpLocks/>
          </p:cNvGrpSpPr>
          <p:nvPr/>
        </p:nvGrpSpPr>
        <p:grpSpPr bwMode="auto">
          <a:xfrm>
            <a:off x="-15766" y="1805158"/>
            <a:ext cx="9159766" cy="4209272"/>
            <a:chOff x="-15766" y="1805158"/>
            <a:chExt cx="9159766" cy="4209272"/>
          </a:xfrm>
        </p:grpSpPr>
        <p:sp>
          <p:nvSpPr>
            <p:cNvPr id="5" name="Rectangle 4"/>
            <p:cNvSpPr/>
            <p:nvPr/>
          </p:nvSpPr>
          <p:spPr>
            <a:xfrm>
              <a:off x="-15766" y="5742200"/>
              <a:ext cx="9159766" cy="2722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  <a:ea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95400" y="2111266"/>
              <a:ext cx="990600" cy="165606"/>
            </a:xfrm>
            <a:prstGeom prst="rect">
              <a:avLst/>
            </a:prstGeom>
            <a:solidFill>
              <a:srgbClr val="E1EBF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  <a:ea typeface="ＭＳ Ｐゴシック" pitchFamily="-65" charset="-128"/>
              </a:endParaRPr>
            </a:p>
          </p:txBody>
        </p:sp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0" y="1805158"/>
              <a:ext cx="9144000" cy="3886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Fenologia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amendoim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708920"/>
            <a:ext cx="9144000" cy="144016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>
                <a:latin typeface="Times New Roman" pitchFamily="18" charset="0"/>
                <a:cs typeface="Times New Roman" pitchFamily="18" charset="0"/>
              </a:rPr>
              <a:t>PRAGAS SUBTERRÂNEAS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 descr="Elasmopalpus%20lignosellus"/>
          <p:cNvPicPr>
            <a:picLocks noChangeAspect="1" noChangeArrowheads="1"/>
          </p:cNvPicPr>
          <p:nvPr/>
        </p:nvPicPr>
        <p:blipFill>
          <a:blip r:embed="rId3"/>
          <a:srcRect r="992"/>
          <a:stretch>
            <a:fillRect/>
          </a:stretch>
        </p:blipFill>
        <p:spPr bwMode="auto">
          <a:xfrm>
            <a:off x="3871664" y="3717032"/>
            <a:ext cx="4876800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6" name="Picture 6" descr="less_corn01"/>
          <p:cNvPicPr>
            <a:picLocks noChangeAspect="1" noChangeArrowheads="1"/>
          </p:cNvPicPr>
          <p:nvPr/>
        </p:nvPicPr>
        <p:blipFill>
          <a:blip r:embed="rId4"/>
          <a:srcRect r="1791" b="11412"/>
          <a:stretch>
            <a:fillRect/>
          </a:stretch>
        </p:blipFill>
        <p:spPr bwMode="auto">
          <a:xfrm>
            <a:off x="323528" y="1268760"/>
            <a:ext cx="4953000" cy="285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Lagarta-elasmo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Elasmopalpus</a:t>
            </a:r>
            <a:r>
              <a:rPr lang="en-US" sz="3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lignosellus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Lagarta-elasmo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Elasmopalpus</a:t>
            </a:r>
            <a:r>
              <a:rPr lang="en-US" sz="3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lignosellus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Imagem 3" descr="praga4.jpg"/>
          <p:cNvPicPr>
            <a:picLocks noChangeAspect="1"/>
          </p:cNvPicPr>
          <p:nvPr/>
        </p:nvPicPr>
        <p:blipFill>
          <a:blip r:embed="rId3"/>
          <a:srcRect b="9756"/>
          <a:stretch>
            <a:fillRect/>
          </a:stretch>
        </p:blipFill>
        <p:spPr>
          <a:xfrm>
            <a:off x="4845782" y="1107390"/>
            <a:ext cx="407095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5580112" y="2029850"/>
            <a:ext cx="2128708" cy="1957860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praga5.jpg"/>
          <p:cNvPicPr>
            <a:picLocks noChangeAspect="1"/>
          </p:cNvPicPr>
          <p:nvPr/>
        </p:nvPicPr>
        <p:blipFill>
          <a:blip r:embed="rId4"/>
          <a:srcRect l="5749" r="2273" b="8333"/>
          <a:stretch>
            <a:fillRect/>
          </a:stretch>
        </p:blipFill>
        <p:spPr>
          <a:xfrm>
            <a:off x="4860032" y="4105992"/>
            <a:ext cx="4056708" cy="2607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elasmoareia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" b="9883"/>
          <a:stretch>
            <a:fillRect/>
          </a:stretch>
        </p:blipFill>
        <p:spPr bwMode="auto">
          <a:xfrm rot="16200000" flipV="1">
            <a:off x="-227108" y="1802041"/>
            <a:ext cx="5558257" cy="416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Lagarta-rosca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Agrotis</a:t>
            </a:r>
            <a:r>
              <a:rPr lang="en-US" sz="3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ipsilon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" name="Imagem 4" descr="praga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6752"/>
            <a:ext cx="5642990" cy="409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 descr="agrotis_ipsilon.jpg"/>
          <p:cNvPicPr>
            <a:picLocks noChangeAspect="1"/>
          </p:cNvPicPr>
          <p:nvPr/>
        </p:nvPicPr>
        <p:blipFill>
          <a:blip r:embed="rId4"/>
          <a:srcRect t="6850" b="6845"/>
          <a:stretch>
            <a:fillRect/>
          </a:stretch>
        </p:blipFill>
        <p:spPr>
          <a:xfrm>
            <a:off x="5436096" y="1196752"/>
            <a:ext cx="3524218" cy="2570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5,51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827584" y="1089804"/>
            <a:ext cx="7499548" cy="5651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ight Arrow 5"/>
          <p:cNvSpPr>
            <a:spLocks noChangeArrowheads="1"/>
          </p:cNvSpPr>
          <p:nvPr/>
        </p:nvSpPr>
        <p:spPr bwMode="auto">
          <a:xfrm rot="-751291">
            <a:off x="2005829" y="2971506"/>
            <a:ext cx="1676400" cy="424836"/>
          </a:xfrm>
          <a:prstGeom prst="rightArrow">
            <a:avLst>
              <a:gd name="adj1" fmla="val 50000"/>
              <a:gd name="adj2" fmla="val 10092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rosca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Agrotis</a:t>
            </a:r>
            <a:r>
              <a:rPr lang="en-US" sz="3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ipsilon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Controle</a:t>
            </a:r>
            <a:endParaRPr lang="en-US" sz="3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31640" y="2438886"/>
            <a:ext cx="6480720" cy="2862322"/>
          </a:xfrm>
          <a:prstGeom prst="rect">
            <a:avLst/>
          </a:prstGeom>
          <a:solidFill>
            <a:srgbClr val="2D4513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u="sng" dirty="0">
                <a:solidFill>
                  <a:srgbClr val="FFC000"/>
                </a:solidFill>
              </a:rPr>
              <a:t>Isca para lagartas</a:t>
            </a:r>
          </a:p>
          <a:p>
            <a:pPr algn="ctr"/>
            <a:endParaRPr lang="pt-BR" sz="3600" u="sng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pt-BR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kg de farelo de trigo</a:t>
            </a:r>
          </a:p>
          <a:p>
            <a:pPr algn="ctr"/>
            <a:r>
              <a:rPr lang="pt-BR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L de melaço</a:t>
            </a:r>
          </a:p>
          <a:p>
            <a:pPr algn="ctr"/>
            <a:r>
              <a:rPr lang="pt-BR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kg de 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Metomil</a:t>
            </a:r>
            <a:endParaRPr lang="pt-BR" sz="3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Atarsocoris"/>
          <p:cNvPicPr>
            <a:picLocks noChangeAspect="1" noChangeArrowheads="1"/>
          </p:cNvPicPr>
          <p:nvPr/>
        </p:nvPicPr>
        <p:blipFill>
          <a:blip r:embed="rId3"/>
          <a:srcRect l="4918" r="11476"/>
          <a:stretch>
            <a:fillRect/>
          </a:stretch>
        </p:blipFill>
        <p:spPr bwMode="auto">
          <a:xfrm>
            <a:off x="4642940" y="1926635"/>
            <a:ext cx="4249540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Percevejo-castanho</a:t>
            </a:r>
            <a:endParaRPr lang="en-US" sz="3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m 8" descr="Percevejo-castanho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916832"/>
            <a:ext cx="4320480" cy="3119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523786" y="504000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 err="1">
                <a:latin typeface="Times New Roman" pitchFamily="18" charset="0"/>
                <a:cs typeface="Times New Roman" pitchFamily="18" charset="0"/>
              </a:rPr>
              <a:t>Scaptocoris</a:t>
            </a:r>
            <a:r>
              <a:rPr lang="pt-BR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err="1">
                <a:latin typeface="Times New Roman" pitchFamily="18" charset="0"/>
                <a:cs typeface="Times New Roman" pitchFamily="18" charset="0"/>
              </a:rPr>
              <a:t>castanea</a:t>
            </a:r>
            <a:endParaRPr lang="pt-BR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076056" y="505025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 err="1">
                <a:latin typeface="Times New Roman" pitchFamily="18" charset="0"/>
                <a:cs typeface="Times New Roman" pitchFamily="18" charset="0"/>
              </a:rPr>
              <a:t>Scaptocoris</a:t>
            </a:r>
            <a:r>
              <a:rPr lang="pt-BR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err="1">
                <a:latin typeface="Times New Roman" pitchFamily="18" charset="0"/>
                <a:cs typeface="Times New Roman" pitchFamily="18" charset="0"/>
              </a:rPr>
              <a:t>carvalhoi</a:t>
            </a:r>
            <a:endParaRPr lang="pt-BR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Percevejo-preto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Cyrtomenus</a:t>
            </a:r>
            <a:r>
              <a:rPr lang="en-US" sz="3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mirabilis</a:t>
            </a:r>
            <a:r>
              <a:rPr lang="en-US" sz="3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" name="Imagem 7" descr="praga7.jpg"/>
          <p:cNvPicPr>
            <a:picLocks noChangeAspect="1"/>
          </p:cNvPicPr>
          <p:nvPr/>
        </p:nvPicPr>
        <p:blipFill>
          <a:blip r:embed="rId3"/>
          <a:srcRect b="6576"/>
          <a:stretch>
            <a:fillRect/>
          </a:stretch>
        </p:blipFill>
        <p:spPr>
          <a:xfrm>
            <a:off x="2718048" y="1491606"/>
            <a:ext cx="3707904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21" name="Group 1032"/>
          <p:cNvGrpSpPr>
            <a:grpSpLocks/>
          </p:cNvGrpSpPr>
          <p:nvPr/>
        </p:nvGrpSpPr>
        <p:grpSpPr bwMode="auto">
          <a:xfrm>
            <a:off x="211860" y="1124744"/>
            <a:ext cx="3298825" cy="3732212"/>
            <a:chOff x="1256" y="807"/>
            <a:chExt cx="3208" cy="3208"/>
          </a:xfrm>
        </p:grpSpPr>
        <p:pic>
          <p:nvPicPr>
            <p:cNvPr id="60423" name="Picture 1026" descr="elasmopalpussoja1"/>
            <p:cNvPicPr preferRelativeResize="0"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6" y="807"/>
              <a:ext cx="3208" cy="3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0424" name="Line 1027"/>
            <p:cNvSpPr>
              <a:spLocks noChangeShapeType="1"/>
            </p:cNvSpPr>
            <p:nvPr/>
          </p:nvSpPr>
          <p:spPr bwMode="auto">
            <a:xfrm flipV="1">
              <a:off x="1872" y="2352"/>
              <a:ext cx="48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28" y="1071043"/>
            <a:ext cx="3111810" cy="414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upo 4"/>
          <p:cNvGrpSpPr/>
          <p:nvPr/>
        </p:nvGrpSpPr>
        <p:grpSpPr>
          <a:xfrm>
            <a:off x="2195736" y="3500446"/>
            <a:ext cx="2463738" cy="3284984"/>
            <a:chOff x="3084165" y="3292964"/>
            <a:chExt cx="2463738" cy="328498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165" y="3292964"/>
              <a:ext cx="2463738" cy="3284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Elipse 3"/>
            <p:cNvSpPr/>
            <p:nvPr/>
          </p:nvSpPr>
          <p:spPr>
            <a:xfrm>
              <a:off x="3779912" y="4503408"/>
              <a:ext cx="1152128" cy="7978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" name="Picture 4" descr="elasmo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 l="51651" t="40955" r="14230" b="6465"/>
          <a:stretch>
            <a:fillRect/>
          </a:stretch>
        </p:blipFill>
        <p:spPr bwMode="auto">
          <a:xfrm>
            <a:off x="7020272" y="2318995"/>
            <a:ext cx="1869702" cy="4469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346895" y="1071043"/>
            <a:ext cx="1601215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Danos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116632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Lagarta-elasmo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Elasmopalpus</a:t>
            </a:r>
            <a:r>
              <a:rPr lang="en-US" sz="3600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lignosellus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4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amendoi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2708920"/>
            <a:ext cx="9144000" cy="144016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>
                <a:latin typeface="Times New Roman" pitchFamily="18" charset="0"/>
                <a:cs typeface="Times New Roman" pitchFamily="18" charset="0"/>
              </a:rPr>
              <a:t>PRAGAS DA PARTE AÉREA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trip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0636" y="1772816"/>
            <a:ext cx="4291844" cy="286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Tripes (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Enneothrips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flavens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9" y="1628801"/>
            <a:ext cx="4813978" cy="3305472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19895" y="5013176"/>
            <a:ext cx="1439937" cy="55399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Ninfa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012383" y="5013176"/>
            <a:ext cx="1439937" cy="55399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Adulto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trips dano2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t="16400"/>
          <a:stretch>
            <a:fillRect/>
          </a:stretch>
        </p:blipFill>
        <p:spPr bwMode="auto">
          <a:xfrm>
            <a:off x="226810" y="1124744"/>
            <a:ext cx="8640960" cy="5544616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</p:spPr>
      </p:pic>
      <p:sp>
        <p:nvSpPr>
          <p:cNvPr id="82949" name="Oval 5"/>
          <p:cNvSpPr>
            <a:spLocks noChangeArrowheads="1"/>
          </p:cNvSpPr>
          <p:nvPr/>
        </p:nvSpPr>
        <p:spPr bwMode="auto">
          <a:xfrm>
            <a:off x="2774950" y="1508125"/>
            <a:ext cx="3505200" cy="3505200"/>
          </a:xfrm>
          <a:prstGeom prst="ellipse">
            <a:avLst/>
          </a:prstGeom>
          <a:noFill/>
          <a:ln w="762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6705600" y="3292475"/>
            <a:ext cx="228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“Caminhos” nos folíolos</a:t>
            </a:r>
          </a:p>
        </p:txBody>
      </p:sp>
      <p:sp>
        <p:nvSpPr>
          <p:cNvPr id="82951" name="AutoShape 7"/>
          <p:cNvSpPr>
            <a:spLocks noChangeArrowheads="1"/>
          </p:cNvSpPr>
          <p:nvPr/>
        </p:nvSpPr>
        <p:spPr bwMode="auto">
          <a:xfrm rot="1147755">
            <a:off x="6383338" y="1774825"/>
            <a:ext cx="2133600" cy="914400"/>
          </a:xfrm>
          <a:prstGeom prst="curvedDownArrow">
            <a:avLst>
              <a:gd name="adj1" fmla="val 46667"/>
              <a:gd name="adj2" fmla="val 93333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direto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trips foliolos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2139" r="1341" b="2080"/>
          <a:stretch>
            <a:fillRect/>
          </a:stretch>
        </p:blipFill>
        <p:spPr bwMode="auto">
          <a:xfrm>
            <a:off x="304800" y="1125011"/>
            <a:ext cx="8534400" cy="5584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direto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trips dano3"/>
          <p:cNvPicPr>
            <a:picLocks noChangeAspect="1" noChangeArrowheads="1"/>
          </p:cNvPicPr>
          <p:nvPr/>
        </p:nvPicPr>
        <p:blipFill>
          <a:blip r:embed="rId3">
            <a:lum bright="-12000" contrast="44000"/>
          </a:blip>
          <a:srcRect/>
          <a:stretch>
            <a:fillRect/>
          </a:stretch>
        </p:blipFill>
        <p:spPr bwMode="auto">
          <a:xfrm>
            <a:off x="1043608" y="1268760"/>
            <a:ext cx="6984776" cy="504056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Amostragem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tripes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8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Talhões de 1-2 ha</a:t>
            </a:r>
          </a:p>
          <a:p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pontos/talhão</a:t>
            </a:r>
          </a:p>
          <a:p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plantas/ponto</a:t>
            </a:r>
          </a:p>
          <a:p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folíolos fechados ou </a:t>
            </a:r>
            <a:r>
              <a:rPr lang="pt-BR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semi-abertos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/planta</a:t>
            </a:r>
          </a:p>
          <a:p>
            <a:pPr marL="0" indent="0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Total: 200 folíolos/talhão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7504" y="6228601"/>
            <a:ext cx="9108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Fonte: FERNANDES, O.A.; MAZZO, A. Táticas de MIP Amendoim. In FERNANDES, O.A.; CORREIA, A.C.B; BORTOLI, S.A. Manejo Integrado de Pragas e </a:t>
            </a:r>
            <a:r>
              <a:rPr lang="pt-BR" sz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Nematóides</a:t>
            </a:r>
            <a:r>
              <a:rPr lang="pt-BR" sz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Jaboticabal, FUNEP, 1990. 253 p.</a:t>
            </a:r>
          </a:p>
        </p:txBody>
      </p:sp>
    </p:spTree>
    <p:extLst>
      <p:ext uri="{BB962C8B-B14F-4D97-AF65-F5344CB8AC3E}">
        <p14:creationId xmlns:p14="http://schemas.microsoft.com/office/powerpoint/2010/main" val="3958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877210"/>
              </p:ext>
            </p:extLst>
          </p:nvPr>
        </p:nvGraphicFramePr>
        <p:xfrm>
          <a:off x="539551" y="1438606"/>
          <a:ext cx="8136904" cy="49902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96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4752">
                <a:tc gridSpan="2">
                  <a:txBody>
                    <a:bodyPr/>
                    <a:lstStyle/>
                    <a:p>
                      <a:r>
                        <a:rPr lang="pt-BR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Níveis de controle</a:t>
                      </a:r>
                      <a:r>
                        <a:rPr lang="pt-BR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para </a:t>
                      </a:r>
                      <a:r>
                        <a:rPr lang="pt-BR" sz="2000" b="0" i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Enneothrips</a:t>
                      </a:r>
                      <a:r>
                        <a:rPr lang="pt-BR" sz="20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t-BR" sz="2000" b="0" i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flavens</a:t>
                      </a:r>
                      <a:endParaRPr lang="pt-BR" sz="2000" b="0" i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pt-BR" sz="20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pt-BR" sz="3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Época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600" b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lang="pt-BR" sz="3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1417">
                <a:tc>
                  <a:txBody>
                    <a:bodyPr/>
                    <a:lstStyle/>
                    <a:p>
                      <a:pPr algn="l"/>
                      <a:r>
                        <a:rPr lang="pt-BR" sz="2000" b="1" dirty="0">
                          <a:latin typeface="Times New Roman" pitchFamily="18" charset="0"/>
                          <a:cs typeface="Times New Roman" pitchFamily="18" charset="0"/>
                        </a:rPr>
                        <a:t>Emergência</a:t>
                      </a:r>
                      <a:r>
                        <a:rPr lang="pt-BR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ao florescimento</a:t>
                      </a:r>
                      <a:endParaRPr lang="pt-BR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Times New Roman" pitchFamily="18" charset="0"/>
                          <a:cs typeface="Times New Roman" pitchFamily="18" charset="0"/>
                        </a:rPr>
                        <a:t>20% dos folíolos com ≥ 3 </a:t>
                      </a:r>
                      <a:r>
                        <a:rPr lang="pt-BR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tripes</a:t>
                      </a:r>
                      <a:r>
                        <a:rPr lang="pt-BR" sz="2000" b="1" dirty="0">
                          <a:latin typeface="Times New Roman" pitchFamily="18" charset="0"/>
                          <a:cs typeface="Times New Roman" pitchFamily="18" charset="0"/>
                        </a:rPr>
                        <a:t>/folíolo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6993">
                <a:tc>
                  <a:txBody>
                    <a:bodyPr/>
                    <a:lstStyle/>
                    <a:p>
                      <a:pPr algn="l"/>
                      <a:r>
                        <a:rPr lang="pt-BR" sz="2000" b="1" dirty="0">
                          <a:latin typeface="Times New Roman" pitchFamily="18" charset="0"/>
                          <a:cs typeface="Times New Roman" pitchFamily="18" charset="0"/>
                        </a:rPr>
                        <a:t>Florescimento aos 80-90 dias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Times New Roman" pitchFamily="18" charset="0"/>
                          <a:cs typeface="Times New Roman" pitchFamily="18" charset="0"/>
                        </a:rPr>
                        <a:t>20% dos folíolos com ≥ 5 </a:t>
                      </a:r>
                      <a:r>
                        <a:rPr lang="pt-BR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tripes</a:t>
                      </a:r>
                      <a:r>
                        <a:rPr lang="pt-BR" sz="2000" b="1" dirty="0">
                          <a:latin typeface="Times New Roman" pitchFamily="18" charset="0"/>
                          <a:cs typeface="Times New Roman" pitchFamily="18" charset="0"/>
                        </a:rPr>
                        <a:t>/folíolo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6993">
                <a:tc gridSpan="2">
                  <a:txBody>
                    <a:bodyPr/>
                    <a:lstStyle/>
                    <a:p>
                      <a:pPr algn="just"/>
                      <a:endParaRPr lang="pt-BR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Nível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controle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7504" y="6228601"/>
            <a:ext cx="9108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Fonte: FERNANDES, O.A.; MAZZO, A. Táticas de MIP Amendoim. In FERNANDES, O.A.; CORREIA, A.C.B; BORTOLI, S.A. Manejo Integrado de Pragas e </a:t>
            </a:r>
            <a:r>
              <a:rPr lang="pt-BR" sz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Nematóides</a:t>
            </a:r>
            <a:r>
              <a:rPr lang="pt-BR" sz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Jaboticabal, FUNEP, 1990. 253 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Picture 5" descr="Stegasta"/>
          <p:cNvPicPr>
            <a:picLocks noChangeAspect="1" noChangeArrowheads="1"/>
          </p:cNvPicPr>
          <p:nvPr/>
        </p:nvPicPr>
        <p:blipFill>
          <a:blip r:embed="rId3"/>
          <a:srcRect l="2994" t="13622" r="4160" b="4286"/>
          <a:stretch>
            <a:fillRect/>
          </a:stretch>
        </p:blipFill>
        <p:spPr bwMode="auto">
          <a:xfrm>
            <a:off x="724044" y="1524000"/>
            <a:ext cx="7696200" cy="49307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-do-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pescoço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vermelho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Stegasta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bosquella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stegasta folha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304800" y="1200150"/>
            <a:ext cx="8534400" cy="55054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Adulto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pescoço verm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4563035" y="1340767"/>
            <a:ext cx="4534535" cy="340048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9092" name="Picture 7" descr="lagarta do pescoço vermelho"/>
          <p:cNvPicPr>
            <a:picLocks noChangeAspect="1" noChangeArrowheads="1"/>
          </p:cNvPicPr>
          <p:nvPr/>
        </p:nvPicPr>
        <p:blipFill>
          <a:blip r:embed="rId4"/>
          <a:srcRect l="10524" r="11006" b="10425"/>
          <a:stretch>
            <a:fillRect/>
          </a:stretch>
        </p:blipFill>
        <p:spPr bwMode="auto">
          <a:xfrm>
            <a:off x="107504" y="1340768"/>
            <a:ext cx="4392042" cy="340048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ight Arrow 7"/>
          <p:cNvSpPr>
            <a:spLocks noChangeArrowheads="1"/>
          </p:cNvSpPr>
          <p:nvPr/>
        </p:nvSpPr>
        <p:spPr bwMode="auto">
          <a:xfrm rot="-5400000">
            <a:off x="7497981" y="3581547"/>
            <a:ext cx="914400" cy="428625"/>
          </a:xfrm>
          <a:prstGeom prst="rightArrow">
            <a:avLst>
              <a:gd name="adj1" fmla="val 39583"/>
              <a:gd name="adj2" fmla="val 9427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Text Box 8"/>
          <p:cNvSpPr txBox="1">
            <a:spLocks noChangeArrowheads="1"/>
          </p:cNvSpPr>
          <p:nvPr/>
        </p:nvSpPr>
        <p:spPr bwMode="auto">
          <a:xfrm>
            <a:off x="7398605" y="1033087"/>
            <a:ext cx="1439937" cy="55399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Danos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0" y="2937214"/>
            <a:ext cx="2556000" cy="191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0" y="1007362"/>
            <a:ext cx="2556000" cy="191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883959"/>
            <a:ext cx="2556000" cy="191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ttp://www.revistacampoenegocios.com.br/wp-content/uploads/2014/12/Foto-02-Preju%C3%ADzos-deixados-pela-lagarta-elasmo-Cr%C3%A9dito-Roberto-Zi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6"/>
            <a:ext cx="6035162" cy="452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907868" y="6254087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/>
              <a:t>Crédito Roberto Zito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44624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Lagarta-elasmo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Elasmopalpus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lignosellus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99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stegasta dano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447675" y="1321236"/>
            <a:ext cx="8248650" cy="5321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Danos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stegasta mao"/>
          <p:cNvPicPr>
            <a:picLocks noChangeAspect="1" noChangeArrowheads="1"/>
          </p:cNvPicPr>
          <p:nvPr/>
        </p:nvPicPr>
        <p:blipFill>
          <a:blip r:embed="rId3"/>
          <a:srcRect r="14815"/>
          <a:stretch>
            <a:fillRect/>
          </a:stretch>
        </p:blipFill>
        <p:spPr bwMode="auto">
          <a:xfrm>
            <a:off x="120920" y="1700807"/>
            <a:ext cx="4005256" cy="303262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1139" name="Picture 3" descr="pescço ver d"/>
          <p:cNvPicPr>
            <a:picLocks noChangeAspect="1" noChangeArrowheads="1"/>
          </p:cNvPicPr>
          <p:nvPr/>
        </p:nvPicPr>
        <p:blipFill>
          <a:blip r:embed="rId4">
            <a:lum bright="-18000" contrast="20000"/>
          </a:blip>
          <a:srcRect l="2042"/>
          <a:stretch>
            <a:fillRect/>
          </a:stretch>
        </p:blipFill>
        <p:spPr bwMode="auto">
          <a:xfrm>
            <a:off x="4126176" y="1703636"/>
            <a:ext cx="4694867" cy="302150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41" name="Oval 5"/>
          <p:cNvSpPr>
            <a:spLocks noChangeArrowheads="1"/>
          </p:cNvSpPr>
          <p:nvPr/>
        </p:nvSpPr>
        <p:spPr bwMode="auto">
          <a:xfrm>
            <a:off x="4909452" y="1700808"/>
            <a:ext cx="2899792" cy="2880320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Striped Right Arrow 8"/>
          <p:cNvSpPr>
            <a:spLocks noChangeArrowheads="1"/>
          </p:cNvSpPr>
          <p:nvPr/>
        </p:nvSpPr>
        <p:spPr bwMode="auto">
          <a:xfrm rot="16200000">
            <a:off x="5334744" y="4273079"/>
            <a:ext cx="1905000" cy="406152"/>
          </a:xfrm>
          <a:custGeom>
            <a:avLst/>
            <a:gdLst>
              <a:gd name="T0" fmla="*/ 1168398 w 1905000"/>
              <a:gd name="T1" fmla="*/ 0 h 838200"/>
              <a:gd name="T2" fmla="*/ 0 w 1905000"/>
              <a:gd name="T3" fmla="*/ 419100 h 838200"/>
              <a:gd name="T4" fmla="*/ 1168398 w 1905000"/>
              <a:gd name="T5" fmla="*/ 838200 h 838200"/>
              <a:gd name="T6" fmla="*/ 1905000 w 1905000"/>
              <a:gd name="T7" fmla="*/ 419100 h 838200"/>
              <a:gd name="T8" fmla="*/ 3 60000 65536"/>
              <a:gd name="T9" fmla="*/ 2 60000 65536"/>
              <a:gd name="T10" fmla="*/ 1 60000 65536"/>
              <a:gd name="T11" fmla="*/ 0 60000 65536"/>
              <a:gd name="T12" fmla="*/ 130969 w 1905000"/>
              <a:gd name="T13" fmla="*/ 209550 h 838200"/>
              <a:gd name="T14" fmla="*/ 1536699 w 1905000"/>
              <a:gd name="T15" fmla="*/ 628650 h 838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5000" h="838200">
                <a:moveTo>
                  <a:pt x="0" y="209550"/>
                </a:moveTo>
                <a:lnTo>
                  <a:pt x="26194" y="209550"/>
                </a:lnTo>
                <a:lnTo>
                  <a:pt x="26194" y="628650"/>
                </a:lnTo>
                <a:lnTo>
                  <a:pt x="0" y="628650"/>
                </a:lnTo>
                <a:close/>
                <a:moveTo>
                  <a:pt x="52388" y="209550"/>
                </a:moveTo>
                <a:lnTo>
                  <a:pt x="104775" y="209550"/>
                </a:lnTo>
                <a:lnTo>
                  <a:pt x="104775" y="628650"/>
                </a:lnTo>
                <a:lnTo>
                  <a:pt x="52388" y="628650"/>
                </a:lnTo>
                <a:close/>
                <a:moveTo>
                  <a:pt x="130969" y="209550"/>
                </a:moveTo>
                <a:lnTo>
                  <a:pt x="1168398" y="209550"/>
                </a:lnTo>
                <a:lnTo>
                  <a:pt x="1168398" y="0"/>
                </a:lnTo>
                <a:lnTo>
                  <a:pt x="1905000" y="419100"/>
                </a:lnTo>
                <a:lnTo>
                  <a:pt x="1168398" y="838200"/>
                </a:lnTo>
                <a:lnTo>
                  <a:pt x="1168398" y="628650"/>
                </a:lnTo>
                <a:lnTo>
                  <a:pt x="130969" y="6286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746258" y="5467871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>
                <a:latin typeface="Times New Roman" pitchFamily="18" charset="0"/>
                <a:cs typeface="Times New Roman" pitchFamily="18" charset="0"/>
              </a:rPr>
              <a:t>Lesões simétricas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Danos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Cigarrinha-verde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Empoasca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spp.)</a:t>
            </a:r>
          </a:p>
        </p:txBody>
      </p:sp>
      <p:pic>
        <p:nvPicPr>
          <p:cNvPr id="8" name="Imagem 7" descr="DSC_6164_z2sb.jpg"/>
          <p:cNvPicPr>
            <a:picLocks noChangeAspect="1"/>
          </p:cNvPicPr>
          <p:nvPr/>
        </p:nvPicPr>
        <p:blipFill>
          <a:blip r:embed="rId3"/>
          <a:srcRect t="9825" b="8772"/>
          <a:stretch>
            <a:fillRect/>
          </a:stretch>
        </p:blipFill>
        <p:spPr>
          <a:xfrm>
            <a:off x="1151620" y="1196182"/>
            <a:ext cx="6840760" cy="460851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CaixaDeTexto 8"/>
          <p:cNvSpPr txBox="1"/>
          <p:nvPr/>
        </p:nvSpPr>
        <p:spPr>
          <a:xfrm>
            <a:off x="2915816" y="5827911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>
                <a:latin typeface="Times New Roman" pitchFamily="18" charset="0"/>
                <a:cs typeface="Times New Roman" pitchFamily="18" charset="0"/>
              </a:rPr>
              <a:t>Injeta toxinas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dano_cigarrinha_amendoim_planta2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t="10414"/>
          <a:stretch>
            <a:fillRect/>
          </a:stretch>
        </p:blipFill>
        <p:spPr bwMode="auto">
          <a:xfrm>
            <a:off x="496257" y="1196752"/>
            <a:ext cx="8108191" cy="546550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3187" name="Oval 3"/>
          <p:cNvSpPr>
            <a:spLocks noChangeArrowheads="1"/>
          </p:cNvSpPr>
          <p:nvPr/>
        </p:nvSpPr>
        <p:spPr bwMode="auto">
          <a:xfrm>
            <a:off x="2619985" y="2210171"/>
            <a:ext cx="3048000" cy="3048000"/>
          </a:xfrm>
          <a:prstGeom prst="ellipse">
            <a:avLst/>
          </a:prstGeom>
          <a:noFill/>
          <a:ln w="762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Danos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ano_cigarrinha_amendoi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124" y="1340768"/>
            <a:ext cx="6248400" cy="525658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Danos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5" descr="tetranychus evans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2643" y="1387475"/>
            <a:ext cx="3833813" cy="511294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6261" name="Picture 6" descr="tetranychus evansi formas moveis"/>
          <p:cNvPicPr>
            <a:picLocks noChangeAspect="1" noChangeArrowheads="1"/>
          </p:cNvPicPr>
          <p:nvPr/>
        </p:nvPicPr>
        <p:blipFill>
          <a:blip r:embed="rId4"/>
          <a:srcRect b="7697"/>
          <a:stretch>
            <a:fillRect/>
          </a:stretch>
        </p:blipFill>
        <p:spPr bwMode="auto">
          <a:xfrm>
            <a:off x="459059" y="1381343"/>
            <a:ext cx="3784433" cy="511294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Ácaro-vermelho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T. </a:t>
            </a:r>
            <a:r>
              <a:rPr lang="en-US" sz="4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ogmophallos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5"/>
          <p:cNvPicPr>
            <a:picLocks noChangeAspect="1" noChangeArrowheads="1"/>
          </p:cNvPicPr>
          <p:nvPr/>
        </p:nvPicPr>
        <p:blipFill>
          <a:blip r:embed="rId3">
            <a:lum bright="-6000" contrast="38000"/>
          </a:blip>
          <a:srcRect/>
          <a:stretch>
            <a:fillRect/>
          </a:stretch>
        </p:blipFill>
        <p:spPr bwMode="auto">
          <a:xfrm>
            <a:off x="304800" y="1200150"/>
            <a:ext cx="8534400" cy="55054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Ácaro-vermelho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T. </a:t>
            </a:r>
            <a:r>
              <a:rPr lang="en-US" sz="4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ogmophallos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5"/>
          <p:cNvPicPr>
            <a:picLocks noChangeAspect="1" noChangeArrowheads="1"/>
          </p:cNvPicPr>
          <p:nvPr/>
        </p:nvPicPr>
        <p:blipFill>
          <a:blip r:embed="rId3">
            <a:lum bright="-12000" contrast="26000"/>
          </a:blip>
          <a:srcRect/>
          <a:stretch>
            <a:fillRect/>
          </a:stretch>
        </p:blipFill>
        <p:spPr bwMode="auto">
          <a:xfrm>
            <a:off x="755576" y="1556792"/>
            <a:ext cx="8001000" cy="51609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Danos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m 5" descr="SAM_162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692696"/>
            <a:ext cx="3357520" cy="25173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 descr="G:\DSCF05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235" y="1124744"/>
            <a:ext cx="3522853" cy="259228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188640"/>
            <a:ext cx="9144000" cy="7920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Lagarta-rosca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Agrotis</a:t>
            </a:r>
            <a:r>
              <a:rPr 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ipsilon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" name="Imagem 7" descr="agrotis_ipsilon.jpg"/>
          <p:cNvPicPr>
            <a:picLocks noChangeAspect="1"/>
          </p:cNvPicPr>
          <p:nvPr/>
        </p:nvPicPr>
        <p:blipFill>
          <a:blip r:embed="rId3"/>
          <a:srcRect t="6850" b="6845"/>
          <a:stretch>
            <a:fillRect/>
          </a:stretch>
        </p:blipFill>
        <p:spPr>
          <a:xfrm>
            <a:off x="1043608" y="1196752"/>
            <a:ext cx="7008440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5472</TotalTime>
  <Words>931</Words>
  <Application>Microsoft Office PowerPoint</Application>
  <PresentationFormat>Apresentação na tela (4:3)</PresentationFormat>
  <Paragraphs>347</Paragraphs>
  <Slides>87</Slides>
  <Notes>79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102" baseType="lpstr">
      <vt:lpstr>ＭＳ Ｐゴシック</vt:lpstr>
      <vt:lpstr>Arial</vt:lpstr>
      <vt:lpstr>Arial Black</vt:lpstr>
      <vt:lpstr>Berlin Sans FB</vt:lpstr>
      <vt:lpstr>Calibri</vt:lpstr>
      <vt:lpstr>Calibri Light</vt:lpstr>
      <vt:lpstr>Impact</vt:lpstr>
      <vt:lpstr>Monotype Sorts</vt:lpstr>
      <vt:lpstr>Tahoma</vt:lpstr>
      <vt:lpstr>Times New Roman</vt:lpstr>
      <vt:lpstr>Wingdings</vt:lpstr>
      <vt:lpstr>Design padrão</vt:lpstr>
      <vt:lpstr>Tema do Office</vt:lpstr>
      <vt:lpstr>1_Tema do Office</vt:lpstr>
      <vt:lpstr>Imagem de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usuario</dc:creator>
  <cp:lastModifiedBy>Notebook</cp:lastModifiedBy>
  <cp:revision>261</cp:revision>
  <dcterms:created xsi:type="dcterms:W3CDTF">2009-03-30T13:00:34Z</dcterms:created>
  <dcterms:modified xsi:type="dcterms:W3CDTF">2017-05-10T17:30:29Z</dcterms:modified>
</cp:coreProperties>
</file>