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CDA43-F2D9-40F9-B8E8-9DD5FAFD28AD}" type="datetimeFigureOut">
              <a:rPr lang="pt-BR" smtClean="0"/>
              <a:pPr/>
              <a:t>08/10/2014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1E19C-6A1F-4A44-9D33-1B309E99322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O%20que%20&#233;%20PUNK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5072074"/>
            <a:ext cx="5486400" cy="566738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latin typeface="Chiller" pitchFamily="82" charset="0"/>
                <a:cs typeface="Aharoni" pitchFamily="2" charset="-79"/>
              </a:rPr>
              <a:t>O </a:t>
            </a:r>
            <a:r>
              <a:rPr lang="en-US" sz="5400" dirty="0" err="1" smtClean="0">
                <a:latin typeface="Chiller" pitchFamily="82" charset="0"/>
                <a:cs typeface="Aharoni" pitchFamily="2" charset="-79"/>
              </a:rPr>
              <a:t>que</a:t>
            </a:r>
            <a:r>
              <a:rPr lang="en-US" sz="5400" dirty="0" smtClean="0">
                <a:latin typeface="Chiller" pitchFamily="82" charset="0"/>
                <a:cs typeface="Aharoni" pitchFamily="2" charset="-79"/>
              </a:rPr>
              <a:t> é PUNK</a:t>
            </a:r>
            <a:endParaRPr lang="pt-BR" sz="5400" dirty="0">
              <a:latin typeface="Chiller" pitchFamily="82" charset="0"/>
              <a:cs typeface="Aharoni" pitchFamily="2" charset="-79"/>
            </a:endParaRPr>
          </a:p>
        </p:txBody>
      </p:sp>
      <p:pic>
        <p:nvPicPr>
          <p:cNvPr id="6" name="Espaço Reservado para Imagem 5" descr="Digitalizar0000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309" b="16309"/>
          <a:stretch>
            <a:fillRect/>
          </a:stretch>
        </p:blipFill>
        <p:spPr>
          <a:xfrm rot="513247">
            <a:off x="1927268" y="683060"/>
            <a:ext cx="5659980" cy="42449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>
          <a:xfrm>
            <a:off x="1785918" y="5500702"/>
            <a:ext cx="5486400" cy="804862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 smtClean="0">
                <a:latin typeface="Chiller" pitchFamily="82" charset="0"/>
              </a:rPr>
              <a:t>BIVAR, </a:t>
            </a:r>
            <a:r>
              <a:rPr lang="en-US" sz="3600" dirty="0" err="1" smtClean="0">
                <a:latin typeface="Chiller" pitchFamily="82" charset="0"/>
              </a:rPr>
              <a:t>Antônio</a:t>
            </a:r>
            <a:r>
              <a:rPr lang="en-US" sz="3600" dirty="0" smtClean="0">
                <a:latin typeface="Chiller" pitchFamily="82" charset="0"/>
              </a:rPr>
              <a:t>. </a:t>
            </a:r>
            <a:r>
              <a:rPr lang="en-US" sz="3600" b="1" dirty="0" smtClean="0">
                <a:latin typeface="Chiller" pitchFamily="82" charset="0"/>
              </a:rPr>
              <a:t>O </a:t>
            </a:r>
            <a:r>
              <a:rPr lang="en-US" sz="3600" b="1" dirty="0" err="1" smtClean="0">
                <a:latin typeface="Chiller" pitchFamily="82" charset="0"/>
              </a:rPr>
              <a:t>que</a:t>
            </a:r>
            <a:r>
              <a:rPr lang="en-US" sz="3600" b="1" dirty="0" smtClean="0">
                <a:latin typeface="Chiller" pitchFamily="82" charset="0"/>
              </a:rPr>
              <a:t> é Punk. </a:t>
            </a:r>
            <a:r>
              <a:rPr lang="en-US" sz="3600" dirty="0" smtClean="0">
                <a:latin typeface="Chiller" pitchFamily="82" charset="0"/>
              </a:rPr>
              <a:t>4a Ed. São Paulo: </a:t>
            </a:r>
            <a:r>
              <a:rPr lang="en-US" sz="3600" dirty="0" err="1" smtClean="0">
                <a:latin typeface="Chiller" pitchFamily="82" charset="0"/>
              </a:rPr>
              <a:t>Editora</a:t>
            </a:r>
            <a:r>
              <a:rPr lang="en-US" sz="3600" dirty="0" smtClean="0">
                <a:latin typeface="Chiller" pitchFamily="82" charset="0"/>
              </a:rPr>
              <a:t> </a:t>
            </a:r>
            <a:r>
              <a:rPr lang="en-US" sz="3600" dirty="0" err="1" smtClean="0">
                <a:latin typeface="Chiller" pitchFamily="82" charset="0"/>
              </a:rPr>
              <a:t>Brasiliense</a:t>
            </a:r>
            <a:r>
              <a:rPr lang="en-US" sz="3600" dirty="0" smtClean="0">
                <a:latin typeface="Chiller" pitchFamily="82" charset="0"/>
              </a:rPr>
              <a:t>, 1988.</a:t>
            </a:r>
            <a:r>
              <a:rPr lang="en-US" sz="3600" b="1" dirty="0" smtClean="0">
                <a:latin typeface="Chiller" pitchFamily="82" charset="0"/>
              </a:rPr>
              <a:t> (</a:t>
            </a:r>
            <a:r>
              <a:rPr lang="en-US" sz="3600" dirty="0" err="1" smtClean="0">
                <a:latin typeface="Chiller" pitchFamily="82" charset="0"/>
              </a:rPr>
              <a:t>Coleção</a:t>
            </a:r>
            <a:r>
              <a:rPr lang="en-US" sz="3600" dirty="0" smtClean="0">
                <a:latin typeface="Chiller" pitchFamily="82" charset="0"/>
              </a:rPr>
              <a:t> </a:t>
            </a:r>
            <a:r>
              <a:rPr lang="en-US" sz="3600" dirty="0" err="1" smtClean="0">
                <a:latin typeface="Chiller" pitchFamily="82" charset="0"/>
              </a:rPr>
              <a:t>Primeiros</a:t>
            </a:r>
            <a:r>
              <a:rPr lang="en-US" sz="3600" dirty="0" smtClean="0">
                <a:latin typeface="Chiller" pitchFamily="82" charset="0"/>
              </a:rPr>
              <a:t> </a:t>
            </a:r>
            <a:r>
              <a:rPr lang="en-US" sz="3600" dirty="0" err="1" smtClean="0">
                <a:latin typeface="Chiller" pitchFamily="82" charset="0"/>
              </a:rPr>
              <a:t>Passos</a:t>
            </a:r>
            <a:r>
              <a:rPr lang="en-US" sz="3600" dirty="0" smtClean="0">
                <a:latin typeface="Chiller" pitchFamily="82" charset="0"/>
              </a:rPr>
              <a:t>, 76)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ANOS OITENTA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r>
              <a:rPr lang="pt-BR" sz="3100" b="1" dirty="0" smtClean="0">
                <a:latin typeface="Segoe UI Light" pitchFamily="34" charset="0"/>
              </a:rPr>
              <a:t>PÓS PUNK E A GUERRA DOS ESTILOS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Segoe UI Light" pitchFamily="34" charset="0"/>
              </a:rPr>
              <a:t>Depois do Punk, a cena cultural se abre para a diversidade de estilos;</a:t>
            </a:r>
          </a:p>
          <a:p>
            <a:r>
              <a:rPr lang="pt-BR" dirty="0" smtClean="0">
                <a:latin typeface="Segoe UI Light" pitchFamily="34" charset="0"/>
              </a:rPr>
              <a:t>Surgimento de várias correntes: Neo-romântica, Futurista, </a:t>
            </a:r>
            <a:r>
              <a:rPr lang="pt-BR" dirty="0" err="1" smtClean="0">
                <a:latin typeface="Segoe UI Light" pitchFamily="34" charset="0"/>
              </a:rPr>
              <a:t>Rockabilly</a:t>
            </a:r>
            <a:r>
              <a:rPr lang="pt-BR" dirty="0" smtClean="0">
                <a:latin typeface="Segoe UI Light" pitchFamily="34" charset="0"/>
              </a:rPr>
              <a:t>, </a:t>
            </a:r>
            <a:r>
              <a:rPr lang="pt-BR" dirty="0" err="1" smtClean="0">
                <a:latin typeface="Segoe UI Light" pitchFamily="34" charset="0"/>
              </a:rPr>
              <a:t>Neopsicodélico</a:t>
            </a:r>
            <a:r>
              <a:rPr lang="pt-BR" dirty="0" smtClean="0">
                <a:latin typeface="Segoe UI Light" pitchFamily="34" charset="0"/>
              </a:rPr>
              <a:t>, </a:t>
            </a:r>
            <a:r>
              <a:rPr lang="pt-BR" dirty="0" err="1" smtClean="0">
                <a:latin typeface="Segoe UI Light" pitchFamily="34" charset="0"/>
              </a:rPr>
              <a:t>etc</a:t>
            </a:r>
            <a:r>
              <a:rPr lang="pt-BR" dirty="0" smtClean="0">
                <a:latin typeface="Segoe UI Light" pitchFamily="34" charset="0"/>
              </a:rPr>
              <a:t>, que apesar de não carregarem um viés político, através das gravadoras derrubaram o marasmo musical norte-americano;</a:t>
            </a:r>
          </a:p>
          <a:p>
            <a:r>
              <a:rPr lang="pt-BR" dirty="0" smtClean="0">
                <a:latin typeface="Segoe UI Light" pitchFamily="34" charset="0"/>
              </a:rPr>
              <a:t>Casamento do príncipe Charles com Lady Di;</a:t>
            </a:r>
          </a:p>
          <a:p>
            <a:r>
              <a:rPr lang="pt-BR" dirty="0" smtClean="0">
                <a:latin typeface="Segoe UI Light" pitchFamily="34" charset="0"/>
              </a:rPr>
              <a:t>Taxa de desemprego aumenta na Inglaterra;</a:t>
            </a:r>
          </a:p>
          <a:p>
            <a:r>
              <a:rPr lang="pt-BR" dirty="0" smtClean="0">
                <a:latin typeface="Segoe UI Light" pitchFamily="34" charset="0"/>
              </a:rPr>
              <a:t>Guerra das </a:t>
            </a:r>
            <a:r>
              <a:rPr lang="pt-BR" dirty="0" smtClean="0">
                <a:latin typeface="Segoe UI Light" pitchFamily="34" charset="0"/>
              </a:rPr>
              <a:t>Malvinas (Argentina X Reino Unido) </a:t>
            </a:r>
            <a:r>
              <a:rPr lang="pt-BR" dirty="0" smtClean="0">
                <a:latin typeface="Segoe UI Light" pitchFamily="34" charset="0"/>
              </a:rPr>
              <a:t>desloca jovens soldados para o Atlântico Sul;</a:t>
            </a:r>
          </a:p>
          <a:p>
            <a:endParaRPr lang="pt-BR" dirty="0" smtClean="0">
              <a:latin typeface="Segoe UI Light" pitchFamily="34" charset="0"/>
            </a:endParaRP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MAS O PUNK NÃO MORREU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Segoe UI Light" pitchFamily="34" charset="0"/>
              </a:rPr>
              <a:t>Movimento OI tenta reunir punks e </a:t>
            </a:r>
            <a:r>
              <a:rPr lang="pt-BR" dirty="0" err="1" smtClean="0">
                <a:latin typeface="Segoe UI Light" pitchFamily="34" charset="0"/>
              </a:rPr>
              <a:t>skins</a:t>
            </a:r>
            <a:r>
              <a:rPr lang="pt-BR" dirty="0" smtClean="0">
                <a:latin typeface="Segoe UI Light" pitchFamily="34" charset="0"/>
              </a:rPr>
              <a:t>;</a:t>
            </a:r>
          </a:p>
          <a:p>
            <a:r>
              <a:rPr lang="pt-BR" dirty="0" smtClean="0">
                <a:latin typeface="Segoe UI Light" pitchFamily="34" charset="0"/>
              </a:rPr>
              <a:t>Lançamento do LP </a:t>
            </a:r>
            <a:r>
              <a:rPr lang="pt-BR" i="1" dirty="0" smtClean="0">
                <a:latin typeface="Segoe UI Light" pitchFamily="34" charset="0"/>
              </a:rPr>
              <a:t>“</a:t>
            </a:r>
            <a:r>
              <a:rPr lang="pt-BR" i="1" dirty="0" err="1" smtClean="0">
                <a:latin typeface="Segoe UI Light" pitchFamily="34" charset="0"/>
              </a:rPr>
              <a:t>Punk’s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Not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Dead</a:t>
            </a:r>
            <a:r>
              <a:rPr lang="pt-BR" i="1" dirty="0" smtClean="0">
                <a:latin typeface="Segoe UI Light" pitchFamily="34" charset="0"/>
              </a:rPr>
              <a:t>” </a:t>
            </a:r>
            <a:r>
              <a:rPr lang="pt-BR" dirty="0" smtClean="0">
                <a:latin typeface="Segoe UI Light" pitchFamily="34" charset="0"/>
              </a:rPr>
              <a:t>do </a:t>
            </a:r>
            <a:r>
              <a:rPr lang="pt-BR" dirty="0" err="1" smtClean="0">
                <a:latin typeface="Segoe UI Light" pitchFamily="34" charset="0"/>
              </a:rPr>
              <a:t>Exploited</a:t>
            </a:r>
            <a:r>
              <a:rPr lang="pt-BR" dirty="0" smtClean="0">
                <a:latin typeface="Segoe UI Light" pitchFamily="34" charset="0"/>
              </a:rPr>
              <a:t>;</a:t>
            </a:r>
          </a:p>
          <a:p>
            <a:r>
              <a:rPr lang="pt-BR" dirty="0" smtClean="0">
                <a:latin typeface="Segoe UI Light" pitchFamily="34" charset="0"/>
              </a:rPr>
              <a:t>Temática punk para shows e letras de músicas é a guerra;</a:t>
            </a:r>
          </a:p>
          <a:p>
            <a:r>
              <a:rPr lang="pt-BR" dirty="0" smtClean="0">
                <a:latin typeface="Segoe UI Light" pitchFamily="34" charset="0"/>
              </a:rPr>
              <a:t>Bandas punks oferecem concertos beneficentes, shows para desempregados onde a entrada é a apresentação da carteira de trabalho sem registro, apóiam a campanha do Desarmamento Nuclear;</a:t>
            </a: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ANOS OITENTA MADE IN BRASIL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t-BR" dirty="0" smtClean="0">
                <a:latin typeface="Segoe UI Light" pitchFamily="34" charset="0"/>
              </a:rPr>
              <a:t>	“(...) O punk surgiu numa época de crise e desemprego, e com tal força, que logo espalhou-se pelo mundo. E cada um, à sua realidade, adotou o protesto punk, </a:t>
            </a:r>
            <a:r>
              <a:rPr lang="pt-BR" dirty="0" err="1" smtClean="0">
                <a:latin typeface="Segoe UI Light" pitchFamily="34" charset="0"/>
              </a:rPr>
              <a:t>externação</a:t>
            </a:r>
            <a:r>
              <a:rPr lang="pt-BR" dirty="0" smtClean="0">
                <a:latin typeface="Segoe UI Light" pitchFamily="34" charset="0"/>
              </a:rPr>
              <a:t> de um sentimento de descontentamento quer já existia atravessado na garganta de uma certa ala jovem, das classes menos privilegiadas do mundo.” (</a:t>
            </a:r>
            <a:r>
              <a:rPr lang="pt-BR" dirty="0" err="1" smtClean="0">
                <a:latin typeface="Segoe UI Light" pitchFamily="34" charset="0"/>
              </a:rPr>
              <a:t>pág</a:t>
            </a:r>
            <a:r>
              <a:rPr lang="pt-BR" dirty="0" smtClean="0">
                <a:latin typeface="Segoe UI Light" pitchFamily="34" charset="0"/>
              </a:rPr>
              <a:t> 96)</a:t>
            </a:r>
          </a:p>
          <a:p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Bandas: Inocentes, Cólera, Ratos de Porão, </a:t>
            </a:r>
            <a:r>
              <a:rPr lang="pt-BR" dirty="0" err="1" smtClean="0">
                <a:latin typeface="Segoe UI Light" pitchFamily="34" charset="0"/>
              </a:rPr>
              <a:t>Anarcóolatras</a:t>
            </a:r>
            <a:r>
              <a:rPr lang="pt-BR" dirty="0" smtClean="0">
                <a:latin typeface="Segoe UI Light" pitchFamily="34" charset="0"/>
              </a:rPr>
              <a:t>, Banda sem nome, Garotos Podres</a:t>
            </a:r>
            <a:r>
              <a:rPr lang="pt-BR" dirty="0" smtClean="0">
                <a:latin typeface="Segoe UI Light" pitchFamily="34" charset="0"/>
              </a:rPr>
              <a:t>, </a:t>
            </a:r>
            <a:r>
              <a:rPr lang="pt-BR" dirty="0" err="1" smtClean="0">
                <a:latin typeface="Segoe UI Light" pitchFamily="34" charset="0"/>
              </a:rPr>
              <a:t>etc</a:t>
            </a:r>
            <a:r>
              <a:rPr lang="pt-BR" dirty="0" smtClean="0">
                <a:latin typeface="Segoe UI Light" pitchFamily="34" charset="0"/>
              </a:rPr>
              <a:t> e tal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Visual: preto;</a:t>
            </a:r>
          </a:p>
          <a:p>
            <a:r>
              <a:rPr lang="pt-BR" dirty="0" smtClean="0">
                <a:latin typeface="Segoe UI Light" pitchFamily="34" charset="0"/>
              </a:rPr>
              <a:t>Temática das letras punks: protestos contra o sistema e a sobrevivência;</a:t>
            </a:r>
          </a:p>
          <a:p>
            <a:pPr>
              <a:buNone/>
            </a:pPr>
            <a:endParaRPr lang="pt-BR" b="1" dirty="0" smtClean="0">
              <a:latin typeface="Segoe UI Light" pitchFamily="34" charset="0"/>
            </a:endParaRPr>
          </a:p>
          <a:p>
            <a:pPr>
              <a:buNone/>
            </a:pPr>
            <a:r>
              <a:rPr lang="pt-BR" b="1" dirty="0" smtClean="0">
                <a:latin typeface="Segoe UI Light" pitchFamily="34" charset="0"/>
              </a:rPr>
              <a:t>	PUNK X MPB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 Os punks não gostam da MPB, pois “a canção de protesto brasileira é feita por artistas da classe média (burgueses, para os punks) que, fazendo sucesso e ganhando dinheiro, romantizam a pobreza e os pobres, </a:t>
            </a:r>
            <a:r>
              <a:rPr lang="pt-BR" dirty="0" err="1" smtClean="0">
                <a:latin typeface="Segoe UI Light" pitchFamily="34" charset="0"/>
              </a:rPr>
              <a:t>autocomiserando</a:t>
            </a:r>
            <a:r>
              <a:rPr lang="pt-BR" dirty="0" smtClean="0">
                <a:latin typeface="Segoe UI Light" pitchFamily="34" charset="0"/>
              </a:rPr>
              <a:t> o povo.” (</a:t>
            </a:r>
            <a:r>
              <a:rPr lang="pt-BR" dirty="0" err="1" smtClean="0">
                <a:latin typeface="Segoe UI Light" pitchFamily="34" charset="0"/>
              </a:rPr>
              <a:t>pág</a:t>
            </a:r>
            <a:r>
              <a:rPr lang="pt-BR" dirty="0" smtClean="0">
                <a:latin typeface="Segoe UI Light" pitchFamily="34" charset="0"/>
              </a:rPr>
              <a:t> 102)</a:t>
            </a: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28"/>
          </a:xfrm>
        </p:spPr>
        <p:txBody>
          <a:bodyPr>
            <a:normAutofit fontScale="90000"/>
          </a:bodyPr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42852"/>
            <a:ext cx="8229600" cy="5697559"/>
          </a:xfrm>
        </p:spPr>
        <p:txBody>
          <a:bodyPr>
            <a:noAutofit/>
          </a:bodyPr>
          <a:lstStyle/>
          <a:p>
            <a:endParaRPr lang="pt-BR" sz="2400" dirty="0" smtClean="0">
              <a:latin typeface="Segoe UI Light" pitchFamily="34" charset="0"/>
            </a:endParaRPr>
          </a:p>
          <a:p>
            <a:r>
              <a:rPr lang="pt-BR" sz="2400" dirty="0" smtClean="0">
                <a:latin typeface="Segoe UI Light" pitchFamily="34" charset="0"/>
              </a:rPr>
              <a:t>Troca de materiais (fitas, botões, camisetas, </a:t>
            </a:r>
            <a:r>
              <a:rPr lang="pt-BR" sz="2400" dirty="0" err="1" smtClean="0">
                <a:latin typeface="Segoe UI Light" pitchFamily="34" charset="0"/>
              </a:rPr>
              <a:t>fanzines</a:t>
            </a:r>
            <a:r>
              <a:rPr lang="pt-BR" sz="2400" dirty="0" smtClean="0">
                <a:latin typeface="Segoe UI Light" pitchFamily="34" charset="0"/>
              </a:rPr>
              <a:t>, </a:t>
            </a:r>
            <a:r>
              <a:rPr lang="pt-BR" sz="2400" dirty="0" err="1" smtClean="0">
                <a:latin typeface="Segoe UI Light" pitchFamily="34" charset="0"/>
              </a:rPr>
              <a:t>etc</a:t>
            </a:r>
            <a:r>
              <a:rPr lang="pt-BR" sz="2400" dirty="0" smtClean="0">
                <a:latin typeface="Segoe UI Light" pitchFamily="34" charset="0"/>
              </a:rPr>
              <a:t>) entre punks de vários países via correio; </a:t>
            </a:r>
          </a:p>
          <a:p>
            <a:r>
              <a:rPr lang="pt-BR" sz="2400" dirty="0" smtClean="0">
                <a:latin typeface="Segoe UI Light" pitchFamily="34" charset="0"/>
              </a:rPr>
              <a:t>Curiosidade dos não-punks pelos punks; o movimento torna-se objeto de estudo em trabalhos universitários e entrevistas coletivas de grande circulação;</a:t>
            </a:r>
          </a:p>
          <a:p>
            <a:r>
              <a:rPr lang="pt-BR" sz="2400" dirty="0" smtClean="0">
                <a:latin typeface="Segoe UI Light" pitchFamily="34" charset="0"/>
              </a:rPr>
              <a:t>Produção do documentário “</a:t>
            </a:r>
            <a:r>
              <a:rPr lang="pt-BR" sz="2400" i="1" dirty="0" smtClean="0">
                <a:latin typeface="Segoe UI Light" pitchFamily="34" charset="0"/>
              </a:rPr>
              <a:t>Garotos do Subúrbio”</a:t>
            </a:r>
            <a:r>
              <a:rPr lang="pt-BR" sz="2400" dirty="0" smtClean="0">
                <a:latin typeface="Segoe UI Light" pitchFamily="34" charset="0"/>
              </a:rPr>
              <a:t>  exibido no </a:t>
            </a:r>
            <a:r>
              <a:rPr lang="pt-BR" sz="2400" b="1" dirty="0" smtClean="0">
                <a:latin typeface="Segoe UI Light" pitchFamily="34" charset="0"/>
              </a:rPr>
              <a:t>MASP</a:t>
            </a:r>
            <a:r>
              <a:rPr lang="pt-BR" sz="2400" dirty="0" smtClean="0">
                <a:latin typeface="Segoe UI Light" pitchFamily="34" charset="0"/>
              </a:rPr>
              <a:t>, lotando, durante uma semana;</a:t>
            </a:r>
          </a:p>
          <a:p>
            <a:r>
              <a:rPr lang="pt-BR" sz="2400" dirty="0" smtClean="0">
                <a:latin typeface="Segoe UI Light" pitchFamily="34" charset="0"/>
              </a:rPr>
              <a:t>O começo do Fim do Mundo: Festival Punk no </a:t>
            </a:r>
            <a:r>
              <a:rPr lang="pt-BR" sz="2400" b="1" dirty="0" smtClean="0">
                <a:latin typeface="Segoe UI Light" pitchFamily="34" charset="0"/>
              </a:rPr>
              <a:t>SESC Pompéia</a:t>
            </a:r>
            <a:r>
              <a:rPr lang="pt-BR" sz="2400" dirty="0" smtClean="0">
                <a:latin typeface="Segoe UI Light" pitchFamily="34" charset="0"/>
              </a:rPr>
              <a:t>, no final de novembro de 82, com 20 bandas, exibição do documentário e exposição de desenhos de uma </a:t>
            </a:r>
            <a:r>
              <a:rPr lang="pt-BR" sz="2400" dirty="0" err="1" smtClean="0">
                <a:latin typeface="Segoe UI Light" pitchFamily="34" charset="0"/>
              </a:rPr>
              <a:t>punka</a:t>
            </a:r>
            <a:r>
              <a:rPr lang="pt-BR" sz="2400" dirty="0" smtClean="0">
                <a:latin typeface="Segoe UI Light" pitchFamily="34" charset="0"/>
              </a:rPr>
              <a:t>;*</a:t>
            </a:r>
          </a:p>
          <a:p>
            <a:r>
              <a:rPr lang="pt-BR" sz="2400" dirty="0" smtClean="0">
                <a:latin typeface="Segoe UI Light" pitchFamily="34" charset="0"/>
              </a:rPr>
              <a:t>Show na </a:t>
            </a:r>
            <a:r>
              <a:rPr lang="pt-BR" sz="2400" b="1" dirty="0" smtClean="0">
                <a:latin typeface="Segoe UI Light" pitchFamily="34" charset="0"/>
              </a:rPr>
              <a:t>PUC </a:t>
            </a:r>
            <a:r>
              <a:rPr lang="pt-BR" sz="2400" dirty="0" smtClean="0">
                <a:latin typeface="Segoe UI Light" pitchFamily="34" charset="0"/>
              </a:rPr>
              <a:t>se transforma em passeata, onde depois de 600 punks terem sido expulsos do salão Beta  pela depredação de uma minoria ao banheiro, mais ou menos 200 punks atravessam a cidade de São Paulo à pé e, mesmo pacificamente, aterrorizando a população;</a:t>
            </a:r>
            <a:br>
              <a:rPr lang="pt-BR" sz="2400" dirty="0" smtClean="0">
                <a:latin typeface="Segoe UI Light" pitchFamily="34" charset="0"/>
              </a:rPr>
            </a:br>
            <a:r>
              <a:rPr lang="pt-BR" sz="2400" dirty="0" smtClean="0">
                <a:latin typeface="Segoe UI Light" pitchFamily="34" charset="0"/>
              </a:rPr>
              <a:t/>
            </a:r>
            <a:br>
              <a:rPr lang="pt-BR" sz="2400" dirty="0" smtClean="0">
                <a:latin typeface="Segoe UI Light" pitchFamily="34" charset="0"/>
              </a:rPr>
            </a:br>
            <a:endParaRPr 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latin typeface="Segoe UI Light" pitchFamily="34" charset="0"/>
              </a:rPr>
              <a:t>PRÉ-PUNK</a:t>
            </a:r>
            <a:r>
              <a:rPr lang="pt-BR" sz="3200" dirty="0" smtClean="0">
                <a:latin typeface="Segoe UI Light" pitchFamily="34" charset="0"/>
              </a:rPr>
              <a:t/>
            </a:r>
            <a:br>
              <a:rPr lang="pt-BR" sz="3200" dirty="0" smtClean="0">
                <a:latin typeface="Segoe UI Light" pitchFamily="34" charset="0"/>
              </a:rPr>
            </a:br>
            <a:r>
              <a:rPr lang="pt-BR" sz="2400" b="1" dirty="0" smtClean="0">
                <a:latin typeface="Segoe UI Light" pitchFamily="34" charset="0"/>
              </a:rPr>
              <a:t>Anos Cinqüenta: Mundo pós Segunda Guerra Mundial</a:t>
            </a:r>
            <a:r>
              <a:rPr lang="pt-BR" sz="2400" dirty="0" smtClean="0">
                <a:latin typeface="Segoe UI Light" pitchFamily="34" charset="0"/>
              </a:rPr>
              <a:t/>
            </a:r>
            <a:br>
              <a:rPr lang="pt-BR" sz="2400" dirty="0" smtClean="0">
                <a:latin typeface="Segoe UI Light" pitchFamily="34" charset="0"/>
              </a:rPr>
            </a:br>
            <a:r>
              <a:rPr lang="pt-BR" sz="2400" b="1" dirty="0" smtClean="0">
                <a:latin typeface="Segoe UI Light" pitchFamily="34" charset="0"/>
              </a:rPr>
              <a:t>Revivendo o sonho de liberdade.</a:t>
            </a:r>
            <a:r>
              <a:rPr lang="pt-BR" sz="2400" dirty="0" smtClean="0">
                <a:latin typeface="Segoe UI Light" pitchFamily="34" charset="0"/>
              </a:rPr>
              <a:t/>
            </a:r>
            <a:br>
              <a:rPr lang="pt-BR" sz="2400" dirty="0" smtClean="0">
                <a:latin typeface="Segoe UI Light" pitchFamily="34" charset="0"/>
              </a:rPr>
            </a:br>
            <a:endParaRPr lang="pt-BR" sz="2400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Segoe UI Light" pitchFamily="34" charset="0"/>
              </a:rPr>
              <a:t>O Rock de Elvis e a Beat Generation;</a:t>
            </a:r>
            <a:r>
              <a:rPr lang="pt-BR" dirty="0" smtClean="0">
                <a:latin typeface="Segoe UI Light" pitchFamily="34" charset="0"/>
              </a:rPr>
              <a:t> </a:t>
            </a:r>
          </a:p>
          <a:p>
            <a:r>
              <a:rPr lang="pt-BR" dirty="0" smtClean="0">
                <a:latin typeface="Segoe UI Light" pitchFamily="34" charset="0"/>
              </a:rPr>
              <a:t>Novos movimentos intelectuais de esquerda sustentados por jovens classe média e alta que queriam quebrar com o modelo social vigente e à pressão das expectativas sobre a juventude;</a:t>
            </a:r>
          </a:p>
          <a:p>
            <a:pPr>
              <a:buNone/>
            </a:pP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Filosofia e Poesia: Revivendo o Existencialismo (</a:t>
            </a:r>
            <a:r>
              <a:rPr lang="pt-BR" dirty="0" err="1" smtClean="0">
                <a:latin typeface="Segoe UI Light" pitchFamily="34" charset="0"/>
              </a:rPr>
              <a:t>Thoreau</a:t>
            </a:r>
            <a:r>
              <a:rPr lang="pt-BR" dirty="0" smtClean="0">
                <a:latin typeface="Segoe UI Light" pitchFamily="34" charset="0"/>
              </a:rPr>
              <a:t>) e da liberdade poetizada por Walt Whitman;</a:t>
            </a:r>
          </a:p>
          <a:p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Cinema, Teatro e Literatura: críticas aos problemas sociais, explanando a vida “de gente trabalhadora em revolta com o sistema de classes” (</a:t>
            </a:r>
            <a:r>
              <a:rPr lang="pt-BR" dirty="0" err="1" smtClean="0">
                <a:latin typeface="Segoe UI Light" pitchFamily="34" charset="0"/>
              </a:rPr>
              <a:t>pg</a:t>
            </a:r>
            <a:r>
              <a:rPr lang="pt-BR" dirty="0" smtClean="0">
                <a:latin typeface="Segoe UI Light" pitchFamily="34" charset="0"/>
              </a:rPr>
              <a:t> 13)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latin typeface="Segoe UI Light" pitchFamily="34" charset="0"/>
              </a:rPr>
              <a:t>Anos Sessenta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>
                <a:latin typeface="Segoe UI Light" pitchFamily="34" charset="0"/>
              </a:rPr>
              <a:t>Beatles;</a:t>
            </a:r>
          </a:p>
          <a:p>
            <a:r>
              <a:rPr lang="pt-BR" dirty="0" smtClean="0">
                <a:latin typeface="Segoe UI Light" pitchFamily="34" charset="0"/>
              </a:rPr>
              <a:t>Brasil: Golpe Militar (64) </a:t>
            </a:r>
            <a:r>
              <a:rPr lang="pt-BR" dirty="0">
                <a:latin typeface="Segoe UI Light" pitchFamily="34" charset="0"/>
              </a:rPr>
              <a:t>e </a:t>
            </a:r>
            <a:r>
              <a:rPr lang="pt-BR" dirty="0" smtClean="0">
                <a:latin typeface="Segoe UI Light" pitchFamily="34" charset="0"/>
              </a:rPr>
              <a:t>a </a:t>
            </a:r>
            <a:r>
              <a:rPr lang="pt-BR" dirty="0">
                <a:latin typeface="Segoe UI Light" pitchFamily="34" charset="0"/>
              </a:rPr>
              <a:t>Tropicália (67</a:t>
            </a:r>
            <a:r>
              <a:rPr lang="pt-BR" dirty="0" smtClean="0">
                <a:latin typeface="Segoe UI Light" pitchFamily="34" charset="0"/>
              </a:rPr>
              <a:t>);</a:t>
            </a:r>
          </a:p>
          <a:p>
            <a:r>
              <a:rPr lang="pt-BR" dirty="0" smtClean="0">
                <a:latin typeface="Segoe UI Light" pitchFamily="34" charset="0"/>
              </a:rPr>
              <a:t>Momento de revoltas e revoluções no mundo todo: movimentos estudantis, discussões étnico-raciais, o homem pisando na lua, a Guerra Fria, Revolução Cubana e a continuação da luta juvenil contra a quebra de paradigmas sociais;</a:t>
            </a:r>
          </a:p>
          <a:p>
            <a:r>
              <a:rPr lang="pt-BR" dirty="0" smtClean="0">
                <a:latin typeface="Segoe UI Light" pitchFamily="34" charset="0"/>
              </a:rPr>
              <a:t>Encontro das correntes: </a:t>
            </a:r>
            <a:r>
              <a:rPr lang="pt-BR" b="1" dirty="0" err="1" smtClean="0">
                <a:latin typeface="Segoe UI Light" pitchFamily="34" charset="0"/>
              </a:rPr>
              <a:t>Beat</a:t>
            </a:r>
            <a:r>
              <a:rPr lang="pt-BR" b="1" dirty="0" smtClean="0">
                <a:latin typeface="Segoe UI Light" pitchFamily="34" charset="0"/>
              </a:rPr>
              <a:t> + Rock + LSD = hippies</a:t>
            </a:r>
          </a:p>
          <a:p>
            <a:r>
              <a:rPr lang="pt-BR" dirty="0" smtClean="0">
                <a:latin typeface="Segoe UI Light" pitchFamily="34" charset="0"/>
              </a:rPr>
              <a:t>Movimento </a:t>
            </a:r>
            <a:r>
              <a:rPr lang="pt-BR" i="1" dirty="0" err="1" smtClean="0">
                <a:latin typeface="Segoe UI Light" pitchFamily="34" charset="0"/>
              </a:rPr>
              <a:t>Flower</a:t>
            </a:r>
            <a:r>
              <a:rPr lang="pt-BR" i="1" dirty="0" smtClean="0">
                <a:latin typeface="Segoe UI Light" pitchFamily="34" charset="0"/>
              </a:rPr>
              <a:t> Power;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err="1" smtClean="0">
                <a:latin typeface="Segoe UI Light" pitchFamily="34" charset="0"/>
              </a:rPr>
              <a:t>Psicodelia</a:t>
            </a:r>
            <a:r>
              <a:rPr lang="pt-BR" dirty="0" smtClean="0">
                <a:latin typeface="Segoe UI Light" pitchFamily="34" charset="0"/>
              </a:rPr>
              <a:t>, grande circulações de drogas alucinógenas, negação de padrões culturais e o surgimento da contracultura. </a:t>
            </a:r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Anos Setenta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>
                <a:latin typeface="Segoe UI Light" pitchFamily="34" charset="0"/>
              </a:rPr>
              <a:t>David Bowie e Ney Matogrosso: extravagância visual: novas personalidades da música inovam a cena, contrapondo-se ao rock dos anos cinqüenta e sessenta;</a:t>
            </a:r>
          </a:p>
          <a:p>
            <a:r>
              <a:rPr lang="pt-BR" dirty="0" smtClean="0">
                <a:latin typeface="Segoe UI Light" pitchFamily="34" charset="0"/>
              </a:rPr>
              <a:t>Cinema: “Laranja Mecânica” (72), clássico punk;</a:t>
            </a:r>
          </a:p>
          <a:p>
            <a:r>
              <a:rPr lang="pt-BR" dirty="0" smtClean="0">
                <a:latin typeface="Segoe UI Light" pitchFamily="34" charset="0"/>
              </a:rPr>
              <a:t>Artes: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Minimal</a:t>
            </a:r>
            <a:r>
              <a:rPr lang="pt-BR" i="1" dirty="0" smtClean="0">
                <a:latin typeface="Segoe UI Light" pitchFamily="34" charset="0"/>
              </a:rPr>
              <a:t>:</a:t>
            </a:r>
            <a:r>
              <a:rPr lang="pt-BR" dirty="0" smtClean="0">
                <a:latin typeface="Segoe UI Light" pitchFamily="34" charset="0"/>
              </a:rPr>
              <a:t> “corrente artística que licenciava o artista a trabalhar o mínimo” (</a:t>
            </a:r>
            <a:r>
              <a:rPr lang="pt-BR" dirty="0" err="1" smtClean="0">
                <a:latin typeface="Segoe UI Light" pitchFamily="34" charset="0"/>
              </a:rPr>
              <a:t>pág</a:t>
            </a:r>
            <a:r>
              <a:rPr lang="pt-BR" dirty="0" smtClean="0">
                <a:latin typeface="Segoe UI Light" pitchFamily="34" charset="0"/>
              </a:rPr>
              <a:t> 42</a:t>
            </a:r>
            <a:r>
              <a:rPr lang="pt-BR" dirty="0" smtClean="0">
                <a:latin typeface="Segoe UI Light" pitchFamily="34" charset="0"/>
              </a:rPr>
              <a:t>) e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smtClean="0">
                <a:latin typeface="Segoe UI Light" pitchFamily="34" charset="0"/>
              </a:rPr>
              <a:t>retomada do </a:t>
            </a:r>
            <a:r>
              <a:rPr lang="pt-BR" dirty="0" smtClean="0">
                <a:latin typeface="Segoe UI Light" pitchFamily="34" charset="0"/>
              </a:rPr>
              <a:t>Dadaísmo: movimento </a:t>
            </a:r>
            <a:r>
              <a:rPr lang="pt-BR" dirty="0" smtClean="0">
                <a:latin typeface="Segoe UI Light" pitchFamily="34" charset="0"/>
              </a:rPr>
              <a:t>anti-artístico dos anos </a:t>
            </a:r>
            <a:r>
              <a:rPr lang="pt-BR" dirty="0" smtClean="0">
                <a:latin typeface="Segoe UI Light" pitchFamily="34" charset="0"/>
              </a:rPr>
              <a:t>vinte;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Música: </a:t>
            </a:r>
            <a:r>
              <a:rPr lang="pt-BR" i="1" dirty="0" err="1" smtClean="0">
                <a:latin typeface="Segoe UI Light" pitchFamily="34" charset="0"/>
              </a:rPr>
              <a:t>Blank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Generation</a:t>
            </a:r>
            <a:r>
              <a:rPr lang="pt-BR" i="1" dirty="0" smtClean="0">
                <a:latin typeface="Segoe UI Light" pitchFamily="34" charset="0"/>
              </a:rPr>
              <a:t> (Geração Oca)</a:t>
            </a:r>
            <a:r>
              <a:rPr lang="pt-BR" dirty="0" smtClean="0">
                <a:latin typeface="Segoe UI Light" pitchFamily="34" charset="0"/>
              </a:rPr>
              <a:t>: “músicas com não mais de dois minutos de duração e letras que falassem dos problemas sociais urbanos (...)” (</a:t>
            </a:r>
            <a:r>
              <a:rPr lang="pt-BR" dirty="0" err="1" smtClean="0">
                <a:latin typeface="Segoe UI Light" pitchFamily="34" charset="0"/>
              </a:rPr>
              <a:t>pág</a:t>
            </a:r>
            <a:r>
              <a:rPr lang="pt-BR" dirty="0" smtClean="0">
                <a:latin typeface="Segoe UI Light" pitchFamily="34" charset="0"/>
              </a:rPr>
              <a:t> 42)</a:t>
            </a:r>
          </a:p>
          <a:p>
            <a:pPr>
              <a:buNone/>
            </a:pPr>
            <a:endParaRPr lang="pt-BR" dirty="0" smtClean="0">
              <a:latin typeface="Segoe UI Light" pitchFamily="34" charset="0"/>
            </a:endParaRPr>
          </a:p>
          <a:p>
            <a:pPr>
              <a:buNone/>
            </a:pPr>
            <a:r>
              <a:rPr lang="pt-BR" b="1" dirty="0" smtClean="0">
                <a:latin typeface="Segoe UI Light" pitchFamily="34" charset="0"/>
              </a:rPr>
              <a:t> e o PUNK...</a:t>
            </a:r>
          </a:p>
          <a:p>
            <a:r>
              <a:rPr lang="pt-BR" dirty="0" smtClean="0">
                <a:latin typeface="Segoe UI Light" pitchFamily="34" charset="0"/>
              </a:rPr>
              <a:t>“O movimento PUNK é a revanche dos hippies. Punk e hippie são os dois lados da mesma moeda.” Caroline </a:t>
            </a:r>
            <a:r>
              <a:rPr lang="pt-BR" dirty="0" err="1" smtClean="0">
                <a:latin typeface="Segoe UI Light" pitchFamily="34" charset="0"/>
              </a:rPr>
              <a:t>Coon</a:t>
            </a:r>
            <a:endParaRPr lang="pt-BR" dirty="0" smtClean="0">
              <a:latin typeface="Segoe UI Light" pitchFamily="34" charset="0"/>
            </a:endParaRP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>
                <a:latin typeface="Segoe UI Light" pitchFamily="34" charset="0"/>
              </a:rPr>
              <a:t>AGORA É “PUNK”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>
                <a:latin typeface="Segoe UI Light" pitchFamily="34" charset="0"/>
              </a:rPr>
              <a:t>“vagabundo</a:t>
            </a:r>
            <a:r>
              <a:rPr lang="pt-BR" dirty="0" smtClean="0">
                <a:latin typeface="Segoe UI Light" pitchFamily="34" charset="0"/>
              </a:rPr>
              <a:t>”, “marginalizado”, “que não presta”;</a:t>
            </a:r>
          </a:p>
          <a:p>
            <a:r>
              <a:rPr lang="pt-BR" dirty="0" smtClean="0">
                <a:latin typeface="Segoe UI Light" pitchFamily="34" charset="0"/>
              </a:rPr>
              <a:t>Shakespeare (</a:t>
            </a:r>
            <a:r>
              <a:rPr lang="pt-BR" dirty="0" err="1" smtClean="0">
                <a:latin typeface="Segoe UI Light" pitchFamily="34" charset="0"/>
              </a:rPr>
              <a:t>séc</a:t>
            </a:r>
            <a:r>
              <a:rPr lang="pt-BR" dirty="0" smtClean="0">
                <a:latin typeface="Segoe UI Light" pitchFamily="34" charset="0"/>
              </a:rPr>
              <a:t> XVII) em sua peça </a:t>
            </a:r>
            <a:r>
              <a:rPr lang="pt-BR" i="1" dirty="0" smtClean="0">
                <a:latin typeface="Segoe UI Light" pitchFamily="34" charset="0"/>
              </a:rPr>
              <a:t>Medida por Medida</a:t>
            </a:r>
            <a:r>
              <a:rPr lang="pt-BR" dirty="0" smtClean="0">
                <a:latin typeface="Segoe UI Light" pitchFamily="34" charset="0"/>
              </a:rPr>
              <a:t> e James </a:t>
            </a:r>
            <a:r>
              <a:rPr lang="pt-BR" dirty="0" err="1" smtClean="0">
                <a:latin typeface="Segoe UI Light" pitchFamily="34" charset="0"/>
              </a:rPr>
              <a:t>Dean</a:t>
            </a:r>
            <a:r>
              <a:rPr lang="pt-BR" dirty="0" smtClean="0">
                <a:latin typeface="Segoe UI Light" pitchFamily="34" charset="0"/>
              </a:rPr>
              <a:t> (55) em </a:t>
            </a:r>
            <a:r>
              <a:rPr lang="pt-BR" i="1" dirty="0" smtClean="0">
                <a:latin typeface="Segoe UI Light" pitchFamily="34" charset="0"/>
              </a:rPr>
              <a:t>Juventude Transviada </a:t>
            </a:r>
            <a:r>
              <a:rPr lang="pt-BR" dirty="0" smtClean="0">
                <a:latin typeface="Segoe UI Light" pitchFamily="34" charset="0"/>
              </a:rPr>
              <a:t>empregaram a palavra “punk”, como um substantivo;</a:t>
            </a:r>
          </a:p>
          <a:p>
            <a:r>
              <a:rPr lang="pt-BR" dirty="0" smtClean="0">
                <a:latin typeface="Segoe UI Light" pitchFamily="34" charset="0"/>
              </a:rPr>
              <a:t>Inglaterra: Jubileu de comemoração de 25 anos de reinado da Rainha Elizabeth II;</a:t>
            </a:r>
          </a:p>
          <a:p>
            <a:endParaRPr lang="pt-BR" dirty="0" smtClean="0">
              <a:latin typeface="Segoe UI Light" pitchFamily="34" charset="0"/>
            </a:endParaRPr>
          </a:p>
          <a:p>
            <a:pPr>
              <a:buNone/>
            </a:pPr>
            <a:r>
              <a:rPr lang="pt-BR" dirty="0" smtClean="0">
                <a:latin typeface="Segoe UI Light" pitchFamily="34" charset="0"/>
              </a:rPr>
              <a:t>	“Ninguém pode definir o punk rock; é o rock na sua forma mais baixa – a nível de rua (...) O punk reflete a vida como ela é, nos apartamentos desconfortáveis dos bairros pobres, e não no mundo de fantasia e alienação que a maioria dos artistas criam.” Mark P.</a:t>
            </a: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1975 e THE SEX PISTOLS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r>
              <a:rPr lang="pt-BR" sz="3100" b="1" dirty="0" smtClean="0">
                <a:latin typeface="Segoe UI Light" pitchFamily="34" charset="0"/>
              </a:rPr>
              <a:t>“Nós não estamos interessados em música. Estamos interessados em CAOS.” Johnny </a:t>
            </a:r>
            <a:r>
              <a:rPr lang="pt-BR" sz="3100" b="1" dirty="0" err="1" smtClean="0">
                <a:latin typeface="Segoe UI Light" pitchFamily="34" charset="0"/>
              </a:rPr>
              <a:t>Rotten</a:t>
            </a:r>
            <a:r>
              <a:rPr lang="pt-BR" sz="3100" dirty="0" smtClean="0">
                <a:latin typeface="Segoe UI Light" pitchFamily="34" charset="0"/>
              </a:rPr>
              <a:t/>
            </a:r>
            <a:br>
              <a:rPr lang="pt-BR" sz="3100" dirty="0" smtClean="0">
                <a:latin typeface="Segoe UI Light" pitchFamily="34" charset="0"/>
              </a:rPr>
            </a:br>
            <a:endParaRPr lang="pt-BR" sz="3100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pt-BR" dirty="0" err="1" smtClean="0">
                <a:latin typeface="Segoe UI Light" pitchFamily="34" charset="0"/>
              </a:rPr>
              <a:t>Sex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Pistols</a:t>
            </a:r>
            <a:r>
              <a:rPr lang="pt-BR" dirty="0" smtClean="0">
                <a:latin typeface="Segoe UI Light" pitchFamily="34" charset="0"/>
              </a:rPr>
              <a:t>: Primeira banda punk, influenciada pela </a:t>
            </a:r>
            <a:r>
              <a:rPr lang="pt-BR" i="1" dirty="0" err="1" smtClean="0">
                <a:latin typeface="Segoe UI Light" pitchFamily="34" charset="0"/>
              </a:rPr>
              <a:t>blank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generation</a:t>
            </a:r>
            <a:r>
              <a:rPr lang="pt-BR" dirty="0" smtClean="0">
                <a:latin typeface="Segoe UI Light" pitchFamily="34" charset="0"/>
              </a:rPr>
              <a:t>, pela falta de perspectiva para a juventude pobre, a “Miséria e Fome”* generalizadas na Inglaterra.</a:t>
            </a:r>
          </a:p>
          <a:p>
            <a:r>
              <a:rPr lang="pt-BR" dirty="0" smtClean="0">
                <a:latin typeface="Segoe UI Light" pitchFamily="34" charset="0"/>
              </a:rPr>
              <a:t>Influenciaram </a:t>
            </a:r>
            <a:r>
              <a:rPr lang="pt-BR" dirty="0" err="1" smtClean="0">
                <a:latin typeface="Segoe UI Light" pitchFamily="34" charset="0"/>
              </a:rPr>
              <a:t>Siouxsie</a:t>
            </a:r>
            <a:r>
              <a:rPr lang="pt-BR" dirty="0" smtClean="0">
                <a:latin typeface="Segoe UI Light" pitchFamily="34" charset="0"/>
              </a:rPr>
              <a:t> e </a:t>
            </a:r>
            <a:r>
              <a:rPr lang="pt-BR" dirty="0" err="1" smtClean="0">
                <a:latin typeface="Segoe UI Light" pitchFamily="34" charset="0"/>
              </a:rPr>
              <a:t>The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Banshees</a:t>
            </a:r>
            <a:r>
              <a:rPr lang="pt-BR" dirty="0" smtClean="0">
                <a:latin typeface="Segoe UI Light" pitchFamily="34" charset="0"/>
              </a:rPr>
              <a:t>, </a:t>
            </a:r>
            <a:r>
              <a:rPr lang="pt-BR" dirty="0" err="1" smtClean="0">
                <a:latin typeface="Segoe UI Light" pitchFamily="34" charset="0"/>
              </a:rPr>
              <a:t>The</a:t>
            </a:r>
            <a:r>
              <a:rPr lang="pt-BR" dirty="0" smtClean="0">
                <a:latin typeface="Segoe UI Light" pitchFamily="34" charset="0"/>
              </a:rPr>
              <a:t> Clash, </a:t>
            </a:r>
            <a:r>
              <a:rPr lang="pt-BR" dirty="0" err="1" smtClean="0">
                <a:latin typeface="Segoe UI Light" pitchFamily="34" charset="0"/>
              </a:rPr>
              <a:t>Generation</a:t>
            </a:r>
            <a:r>
              <a:rPr lang="pt-BR" dirty="0" smtClean="0">
                <a:latin typeface="Segoe UI Light" pitchFamily="34" charset="0"/>
              </a:rPr>
              <a:t> X na </a:t>
            </a:r>
            <a:r>
              <a:rPr lang="pt-BR" dirty="0" err="1" smtClean="0">
                <a:latin typeface="Segoe UI Light" pitchFamily="34" charset="0"/>
              </a:rPr>
              <a:t>Iglaterra</a:t>
            </a:r>
            <a:r>
              <a:rPr lang="pt-BR" dirty="0" smtClean="0">
                <a:latin typeface="Segoe UI Light" pitchFamily="34" charset="0"/>
              </a:rPr>
              <a:t> e </a:t>
            </a:r>
            <a:r>
              <a:rPr lang="pt-BR" dirty="0" err="1" smtClean="0">
                <a:latin typeface="Segoe UI Light" pitchFamily="34" charset="0"/>
              </a:rPr>
              <a:t>Ramones</a:t>
            </a:r>
            <a:r>
              <a:rPr lang="pt-BR" dirty="0" smtClean="0">
                <a:latin typeface="Segoe UI Light" pitchFamily="34" charset="0"/>
              </a:rPr>
              <a:t> na América.</a:t>
            </a:r>
          </a:p>
          <a:p>
            <a:r>
              <a:rPr lang="pt-BR" dirty="0" smtClean="0">
                <a:latin typeface="Segoe UI Light" pitchFamily="34" charset="0"/>
              </a:rPr>
              <a:t>Vídeo </a:t>
            </a:r>
            <a:r>
              <a:rPr lang="pt-BR" i="1" dirty="0" smtClean="0">
                <a:latin typeface="Segoe UI Light" pitchFamily="34" charset="0"/>
              </a:rPr>
              <a:t>PUNK ROCK </a:t>
            </a:r>
            <a:r>
              <a:rPr lang="pt-BR" dirty="0" smtClean="0">
                <a:latin typeface="Segoe UI Light" pitchFamily="34" charset="0"/>
              </a:rPr>
              <a:t>de Don </a:t>
            </a:r>
            <a:r>
              <a:rPr lang="pt-BR" dirty="0" err="1" smtClean="0">
                <a:latin typeface="Segoe UI Light" pitchFamily="34" charset="0"/>
              </a:rPr>
              <a:t>Letts</a:t>
            </a:r>
            <a:r>
              <a:rPr lang="pt-BR" dirty="0" smtClean="0">
                <a:latin typeface="Segoe UI Light" pitchFamily="34" charset="0"/>
              </a:rPr>
              <a:t>, sobre as 100 noites no </a:t>
            </a:r>
            <a:r>
              <a:rPr lang="pt-BR" dirty="0" err="1" smtClean="0">
                <a:latin typeface="Segoe UI Light" pitchFamily="34" charset="0"/>
              </a:rPr>
              <a:t>Roxy</a:t>
            </a:r>
            <a:r>
              <a:rPr lang="pt-BR" dirty="0">
                <a:latin typeface="Segoe UI Light" pitchFamily="34" charset="0"/>
              </a:rPr>
              <a:t>: </a:t>
            </a:r>
            <a:r>
              <a:rPr lang="pt-BR" dirty="0">
                <a:latin typeface="Segoe UI Light" pitchFamily="34" charset="0"/>
                <a:hlinkClick r:id="rId2" action="ppaction://hlinkpres?slideindex=1&amp;slidetitle="/>
              </a:rPr>
              <a:t>https://www.youtube.com/watch?v=zeTX_E_ldc4</a:t>
            </a:r>
            <a:endParaRPr lang="pt-BR" dirty="0" smtClean="0">
              <a:latin typeface="Segoe UI Light" pitchFamily="34" charset="0"/>
            </a:endParaRPr>
          </a:p>
          <a:p>
            <a:endParaRPr lang="pt-BR" dirty="0" smtClean="0">
              <a:latin typeface="Segoe UI Light" pitchFamily="34" charset="0"/>
            </a:endParaRPr>
          </a:p>
          <a:p>
            <a:pPr>
              <a:buNone/>
            </a:pPr>
            <a:r>
              <a:rPr lang="pt-BR" dirty="0" smtClean="0">
                <a:latin typeface="Segoe UI Light" pitchFamily="34" charset="0"/>
              </a:rPr>
              <a:t> </a:t>
            </a:r>
          </a:p>
          <a:p>
            <a:pPr lvl="0">
              <a:buNone/>
            </a:pPr>
            <a:r>
              <a:rPr lang="pt-BR" dirty="0" smtClean="0">
                <a:latin typeface="Segoe UI Light" pitchFamily="34" charset="0"/>
              </a:rPr>
              <a:t>*Título de música do </a:t>
            </a:r>
            <a:r>
              <a:rPr lang="pt-BR" i="1" dirty="0" smtClean="0">
                <a:latin typeface="Segoe UI Light" pitchFamily="34" charset="0"/>
              </a:rPr>
              <a:t>Inocentes </a:t>
            </a:r>
            <a:r>
              <a:rPr lang="pt-BR" dirty="0" smtClean="0">
                <a:latin typeface="Segoe UI Light" pitchFamily="34" charset="0"/>
              </a:rPr>
              <a:t>(banda punk de São Paulo, Brasil)</a:t>
            </a: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142984"/>
            <a:ext cx="3008313" cy="116205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/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>REVOLUÇÃO </a:t>
            </a:r>
            <a:br>
              <a:rPr lang="pt-BR" sz="3600" dirty="0" smtClean="0">
                <a:latin typeface="Segoe UI Light" pitchFamily="34" charset="0"/>
              </a:rPr>
            </a:br>
            <a:r>
              <a:rPr lang="pt-BR" sz="3600" dirty="0" smtClean="0">
                <a:latin typeface="Segoe UI Light" pitchFamily="34" charset="0"/>
              </a:rPr>
              <a:t>ESTÉTICA</a:t>
            </a:r>
            <a:br>
              <a:rPr lang="pt-BR" sz="3600" dirty="0" smtClean="0">
                <a:latin typeface="Segoe UI Light" pitchFamily="34" charset="0"/>
              </a:rPr>
            </a:br>
            <a:endParaRPr lang="pt-BR" sz="3600" dirty="0">
              <a:latin typeface="Segoe UI Light" pitchFamily="34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620688"/>
            <a:ext cx="3810000" cy="2486025"/>
          </a:xfrm>
        </p:spPr>
      </p:pic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57158" y="1785926"/>
            <a:ext cx="3008313" cy="469106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pt-BR" sz="2400" dirty="0" smtClean="0">
                <a:latin typeface="Segoe UI Light" pitchFamily="34" charset="0"/>
              </a:rPr>
              <a:t>Roupas de segunda mão (andrajos) customizadas, rasgadas, manchadas, </a:t>
            </a:r>
            <a:r>
              <a:rPr lang="pt-BR" sz="2400" dirty="0" err="1" smtClean="0">
                <a:latin typeface="Segoe UI Light" pitchFamily="34" charset="0"/>
              </a:rPr>
              <a:t>etc</a:t>
            </a:r>
            <a:r>
              <a:rPr lang="pt-BR" sz="2400" dirty="0" smtClean="0">
                <a:latin typeface="Segoe UI Light" pitchFamily="34" charset="0"/>
              </a:rPr>
              <a:t>, maquiagem forte para os dois sexos;</a:t>
            </a:r>
          </a:p>
          <a:p>
            <a:pPr>
              <a:buFontTx/>
              <a:buChar char="-"/>
            </a:pPr>
            <a:r>
              <a:rPr lang="pt-BR" sz="2400" i="1" dirty="0" err="1" smtClean="0">
                <a:latin typeface="Segoe UI Light" pitchFamily="34" charset="0"/>
              </a:rPr>
              <a:t>The</a:t>
            </a:r>
            <a:r>
              <a:rPr lang="pt-BR" sz="2400" i="1" dirty="0" smtClean="0">
                <a:latin typeface="Segoe UI Light" pitchFamily="34" charset="0"/>
              </a:rPr>
              <a:t> </a:t>
            </a:r>
            <a:r>
              <a:rPr lang="pt-BR" sz="2400" i="1" dirty="0" err="1" smtClean="0">
                <a:latin typeface="Segoe UI Light" pitchFamily="34" charset="0"/>
              </a:rPr>
              <a:t>Bromley</a:t>
            </a:r>
            <a:r>
              <a:rPr lang="pt-BR" sz="2400" i="1" dirty="0" smtClean="0">
                <a:latin typeface="Segoe UI Light" pitchFamily="34" charset="0"/>
              </a:rPr>
              <a:t> </a:t>
            </a:r>
            <a:r>
              <a:rPr lang="pt-BR" sz="2400" i="1" dirty="0" err="1" smtClean="0">
                <a:latin typeface="Segoe UI Light" pitchFamily="34" charset="0"/>
              </a:rPr>
              <a:t>Contingent</a:t>
            </a:r>
            <a:r>
              <a:rPr lang="pt-BR" sz="2400" i="1" dirty="0" smtClean="0">
                <a:latin typeface="Segoe UI Light" pitchFamily="34" charset="0"/>
              </a:rPr>
              <a:t>: </a:t>
            </a:r>
            <a:r>
              <a:rPr lang="pt-BR" sz="2400" dirty="0" smtClean="0">
                <a:latin typeface="Segoe UI Light" pitchFamily="34" charset="0"/>
              </a:rPr>
              <a:t>contingente de organização do visual punk, reunido no apartamento de </a:t>
            </a:r>
            <a:r>
              <a:rPr lang="pt-BR" sz="2400" dirty="0" err="1" smtClean="0">
                <a:latin typeface="Segoe UI Light" pitchFamily="34" charset="0"/>
              </a:rPr>
              <a:t>Siouxsie</a:t>
            </a:r>
            <a:r>
              <a:rPr lang="pt-BR" sz="2400" dirty="0" smtClean="0">
                <a:latin typeface="Segoe UI Light" pitchFamily="34" charset="0"/>
              </a:rPr>
              <a:t>;</a:t>
            </a:r>
          </a:p>
          <a:p>
            <a:endParaRPr lang="pt-BR" sz="1800" dirty="0" smtClean="0">
              <a:latin typeface="Segoe UI Light" pitchFamily="34" charset="0"/>
            </a:endParaRPr>
          </a:p>
          <a:p>
            <a:endParaRPr lang="pt-BR" sz="1800" dirty="0">
              <a:latin typeface="Segoe UI Light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973286" y="3429000"/>
            <a:ext cx="445063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latin typeface="Segoe UI Light" pitchFamily="34" charset="0"/>
              </a:rPr>
              <a:t>“Mas o punk não é só visual, só música crassa. É também uma crítica e um ataque frontal a uma sociedade exploradora, estagnada e estagnante nos seus próprios vícios.” (</a:t>
            </a:r>
            <a:r>
              <a:rPr lang="pt-BR" sz="2800" dirty="0" err="1">
                <a:latin typeface="Segoe UI Light" pitchFamily="34" charset="0"/>
              </a:rPr>
              <a:t>pág</a:t>
            </a:r>
            <a:r>
              <a:rPr lang="pt-BR" sz="2800" dirty="0">
                <a:latin typeface="Segoe UI Light" pitchFamily="34" charset="0"/>
              </a:rPr>
              <a:t> 49)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1977 PUNK = VANDALISMO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b="1" dirty="0" smtClean="0">
                <a:latin typeface="Segoe UI Light" pitchFamily="34" charset="0"/>
              </a:rPr>
              <a:t>01/12/76:</a:t>
            </a:r>
            <a:r>
              <a:rPr lang="pt-BR" dirty="0" smtClean="0">
                <a:latin typeface="Segoe UI Light" pitchFamily="34" charset="0"/>
              </a:rPr>
              <a:t> Johnny </a:t>
            </a:r>
            <a:r>
              <a:rPr lang="pt-BR" dirty="0" err="1" smtClean="0">
                <a:latin typeface="Segoe UI Light" pitchFamily="34" charset="0"/>
              </a:rPr>
              <a:t>Rotten</a:t>
            </a:r>
            <a:r>
              <a:rPr lang="pt-BR" dirty="0" smtClean="0">
                <a:latin typeface="Segoe UI Light" pitchFamily="34" charset="0"/>
              </a:rPr>
              <a:t> diz “</a:t>
            </a:r>
            <a:r>
              <a:rPr lang="pt-BR" dirty="0" err="1" smtClean="0">
                <a:latin typeface="Segoe UI Light" pitchFamily="34" charset="0"/>
              </a:rPr>
              <a:t>fuck</a:t>
            </a:r>
            <a:r>
              <a:rPr lang="pt-BR" dirty="0" smtClean="0">
                <a:latin typeface="Segoe UI Light" pitchFamily="34" charset="0"/>
              </a:rPr>
              <a:t>” no programa de televisão de maior audiência da Inglaterra -&gt; O apresentador é suspenso por duas semanas -&gt; </a:t>
            </a:r>
            <a:r>
              <a:rPr lang="pt-BR" i="1" dirty="0" smtClean="0">
                <a:latin typeface="Segoe UI Light" pitchFamily="34" charset="0"/>
              </a:rPr>
              <a:t>Anarquia no Reino</a:t>
            </a:r>
            <a:r>
              <a:rPr lang="pt-BR" i="1" dirty="0">
                <a:solidFill>
                  <a:srgbClr val="FFFF00"/>
                </a:solidFill>
                <a:latin typeface="Segoe UI Light" pitchFamily="34" charset="0"/>
              </a:rPr>
              <a:t> </a:t>
            </a:r>
            <a:r>
              <a:rPr lang="pt-BR" i="1" dirty="0" smtClean="0">
                <a:latin typeface="Segoe UI Light" pitchFamily="34" charset="0"/>
              </a:rPr>
              <a:t>Unido </a:t>
            </a:r>
            <a:r>
              <a:rPr lang="pt-BR" dirty="0" smtClean="0">
                <a:latin typeface="Segoe UI Light" pitchFamily="34" charset="0"/>
              </a:rPr>
              <a:t>vende dez mil cópias diárias -&gt; O Punk é fortemente associado ao vandalismo -&gt; a EMI rescinde contrato com os </a:t>
            </a:r>
            <a:r>
              <a:rPr lang="pt-BR" dirty="0" err="1" smtClean="0">
                <a:latin typeface="Segoe UI Light" pitchFamily="34" charset="0"/>
              </a:rPr>
              <a:t>Pistols</a:t>
            </a:r>
            <a:r>
              <a:rPr lang="pt-BR" dirty="0" smtClean="0">
                <a:latin typeface="Segoe UI Light" pitchFamily="34" charset="0"/>
              </a:rPr>
              <a:t> e recolhe as cópias das lojas;</a:t>
            </a:r>
          </a:p>
          <a:p>
            <a:r>
              <a:rPr lang="pt-BR" b="1" dirty="0" smtClean="0">
                <a:latin typeface="Segoe UI Light" pitchFamily="34" charset="0"/>
              </a:rPr>
              <a:t>1977: </a:t>
            </a:r>
            <a:r>
              <a:rPr lang="pt-BR" dirty="0" smtClean="0">
                <a:latin typeface="Segoe UI Light" pitchFamily="34" charset="0"/>
              </a:rPr>
              <a:t>Sid </a:t>
            </a:r>
            <a:r>
              <a:rPr lang="pt-BR" dirty="0" err="1" smtClean="0">
                <a:latin typeface="Segoe UI Light" pitchFamily="34" charset="0"/>
              </a:rPr>
              <a:t>Vicious</a:t>
            </a:r>
            <a:r>
              <a:rPr lang="pt-BR" dirty="0" smtClean="0">
                <a:latin typeface="Segoe UI Light" pitchFamily="34" charset="0"/>
              </a:rPr>
              <a:t> entra para os </a:t>
            </a:r>
            <a:r>
              <a:rPr lang="pt-BR" dirty="0" err="1" smtClean="0">
                <a:latin typeface="Segoe UI Light" pitchFamily="34" charset="0"/>
              </a:rPr>
              <a:t>Pistols</a:t>
            </a:r>
            <a:r>
              <a:rPr lang="pt-BR" dirty="0" smtClean="0">
                <a:latin typeface="Segoe UI Light" pitchFamily="34" charset="0"/>
              </a:rPr>
              <a:t> e lançam “</a:t>
            </a:r>
            <a:r>
              <a:rPr lang="pt-BR" dirty="0" err="1" smtClean="0">
                <a:latin typeface="Segoe UI Light" pitchFamily="34" charset="0"/>
              </a:rPr>
              <a:t>God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Save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the</a:t>
            </a:r>
            <a:r>
              <a:rPr lang="pt-BR" dirty="0" smtClean="0">
                <a:latin typeface="Segoe UI Light" pitchFamily="34" charset="0"/>
              </a:rPr>
              <a:t> Queen” às beiras do jubileu, gerando pânico no Reino Unido;</a:t>
            </a:r>
          </a:p>
          <a:p>
            <a:r>
              <a:rPr lang="pt-BR" b="1" dirty="0" smtClean="0">
                <a:latin typeface="Segoe UI Light" pitchFamily="34" charset="0"/>
              </a:rPr>
              <a:t>EUA:</a:t>
            </a:r>
            <a:r>
              <a:rPr lang="pt-BR" dirty="0" smtClean="0">
                <a:latin typeface="Segoe UI Light" pitchFamily="34" charset="0"/>
              </a:rPr>
              <a:t> discotecas X turnê do </a:t>
            </a:r>
            <a:r>
              <a:rPr lang="pt-BR" dirty="0" err="1" smtClean="0">
                <a:latin typeface="Segoe UI Light" pitchFamily="34" charset="0"/>
              </a:rPr>
              <a:t>Sex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Pistols</a:t>
            </a:r>
            <a:r>
              <a:rPr lang="pt-BR" dirty="0" smtClean="0">
                <a:latin typeface="Segoe UI Light" pitchFamily="34" charset="0"/>
              </a:rPr>
              <a:t>: congregação religiosa tenta impedir um show;</a:t>
            </a:r>
          </a:p>
          <a:p>
            <a:pPr>
              <a:buNone/>
            </a:pPr>
            <a:endParaRPr lang="pt-BR" b="1" dirty="0" smtClean="0">
              <a:latin typeface="Segoe UI Light" pitchFamily="34" charset="0"/>
            </a:endParaRPr>
          </a:p>
          <a:p>
            <a:r>
              <a:rPr lang="pt-BR" b="1" dirty="0" smtClean="0">
                <a:latin typeface="Segoe UI Light" pitchFamily="34" charset="0"/>
              </a:rPr>
              <a:t>..e em São Paulo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A mídia veicula informações superficiais sobre o movimento, associando-o à má reputação e ao vandalismo, modismo, show de “rock horror”, banditismo, ignorando o viés político e social;</a:t>
            </a:r>
          </a:p>
          <a:p>
            <a:r>
              <a:rPr lang="pt-BR" dirty="0" smtClean="0">
                <a:latin typeface="Segoe UI Light" pitchFamily="34" charset="0"/>
              </a:rPr>
              <a:t>Primeiras bandas punks do Brasil (1978): Restos do Nada, Condutores de Cadáver, A1-5</a:t>
            </a: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Segoe UI Light" pitchFamily="34" charset="0"/>
              </a:rPr>
              <a:t/>
            </a:r>
            <a:br>
              <a:rPr lang="pt-BR" b="1" dirty="0" smtClean="0">
                <a:latin typeface="Segoe UI Light" pitchFamily="34" charset="0"/>
              </a:rPr>
            </a:br>
            <a:r>
              <a:rPr lang="pt-BR" b="1" dirty="0" smtClean="0">
                <a:latin typeface="Segoe UI Light" pitchFamily="34" charset="0"/>
              </a:rPr>
              <a:t>1978: NEW WAVE</a:t>
            </a:r>
            <a:r>
              <a:rPr lang="pt-BR" dirty="0" smtClean="0">
                <a:latin typeface="Segoe UI Light" pitchFamily="34" charset="0"/>
              </a:rPr>
              <a:t/>
            </a:r>
            <a:br>
              <a:rPr lang="pt-BR" dirty="0" smtClean="0">
                <a:latin typeface="Segoe UI Light" pitchFamily="34" charset="0"/>
              </a:rPr>
            </a:br>
            <a:endParaRPr lang="pt-BR" dirty="0">
              <a:latin typeface="Segoe UI Light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>
                <a:latin typeface="Segoe UI Light" pitchFamily="34" charset="0"/>
              </a:rPr>
              <a:t>14/01/1978:</a:t>
            </a:r>
            <a:r>
              <a:rPr lang="pt-BR" dirty="0" smtClean="0">
                <a:latin typeface="Segoe UI Light" pitchFamily="34" charset="0"/>
              </a:rPr>
              <a:t> última apresentação da banda em berço hippie, São Francisco, Califórnia, para 5500 pessoas</a:t>
            </a:r>
            <a:r>
              <a:rPr lang="pt-BR" dirty="0" smtClean="0">
                <a:latin typeface="Segoe UI Light" pitchFamily="34" charset="0"/>
              </a:rPr>
              <a:t>;</a:t>
            </a:r>
            <a:endParaRPr lang="pt-BR" dirty="0" smtClean="0">
              <a:latin typeface="Segoe UI Light" pitchFamily="34" charset="0"/>
            </a:endParaRPr>
          </a:p>
          <a:p>
            <a:r>
              <a:rPr lang="pt-BR" dirty="0" smtClean="0">
                <a:latin typeface="Segoe UI Light" pitchFamily="34" charset="0"/>
              </a:rPr>
              <a:t>Gravação do filme “</a:t>
            </a:r>
            <a:r>
              <a:rPr lang="pt-BR" i="1" dirty="0" err="1" smtClean="0">
                <a:latin typeface="Segoe UI Light" pitchFamily="34" charset="0"/>
              </a:rPr>
              <a:t>The</a:t>
            </a:r>
            <a:r>
              <a:rPr lang="pt-BR" i="1" dirty="0" smtClean="0">
                <a:latin typeface="Segoe UI Light" pitchFamily="34" charset="0"/>
              </a:rPr>
              <a:t> Great </a:t>
            </a:r>
            <a:r>
              <a:rPr lang="pt-BR" i="1" dirty="0" err="1" smtClean="0">
                <a:latin typeface="Segoe UI Light" pitchFamily="34" charset="0"/>
              </a:rPr>
              <a:t>Rock’n</a:t>
            </a:r>
            <a:r>
              <a:rPr lang="pt-BR" i="1" dirty="0" smtClean="0">
                <a:latin typeface="Segoe UI Light" pitchFamily="34" charset="0"/>
              </a:rPr>
              <a:t> </a:t>
            </a:r>
            <a:r>
              <a:rPr lang="pt-BR" i="1" dirty="0" err="1" smtClean="0">
                <a:latin typeface="Segoe UI Light" pitchFamily="34" charset="0"/>
              </a:rPr>
              <a:t>Roll</a:t>
            </a:r>
            <a:r>
              <a:rPr lang="pt-BR" i="1" dirty="0" smtClean="0">
                <a:latin typeface="Segoe UI Light" pitchFamily="34" charset="0"/>
              </a:rPr>
              <a:t> Kane</a:t>
            </a:r>
            <a:r>
              <a:rPr lang="pt-BR" dirty="0" smtClean="0">
                <a:latin typeface="Segoe UI Light" pitchFamily="34" charset="0"/>
              </a:rPr>
              <a:t>” com Steve, Paul e McLaren (dos </a:t>
            </a:r>
            <a:r>
              <a:rPr lang="pt-BR" dirty="0" err="1" smtClean="0">
                <a:latin typeface="Segoe UI Light" pitchFamily="34" charset="0"/>
              </a:rPr>
              <a:t>Pistols</a:t>
            </a:r>
            <a:r>
              <a:rPr lang="pt-BR" dirty="0" smtClean="0">
                <a:latin typeface="Segoe UI Light" pitchFamily="34" charset="0"/>
              </a:rPr>
              <a:t>), em visita à Ronald Biggs no Brasil, o ladrão refugiado mais famoso da Inglaterra;</a:t>
            </a:r>
          </a:p>
          <a:p>
            <a:r>
              <a:rPr lang="pt-BR" dirty="0" smtClean="0">
                <a:latin typeface="Segoe UI Light" pitchFamily="34" charset="0"/>
              </a:rPr>
              <a:t>Tudo é novo e tudo o que é novo é </a:t>
            </a:r>
            <a:r>
              <a:rPr lang="pt-BR" dirty="0" err="1" smtClean="0">
                <a:latin typeface="Segoe UI Light" pitchFamily="34" charset="0"/>
              </a:rPr>
              <a:t>New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Wave</a:t>
            </a:r>
            <a:r>
              <a:rPr lang="pt-BR" dirty="0" smtClean="0">
                <a:latin typeface="Segoe UI Light" pitchFamily="34" charset="0"/>
              </a:rPr>
              <a:t>!</a:t>
            </a:r>
          </a:p>
          <a:p>
            <a:r>
              <a:rPr lang="pt-BR" b="1" dirty="0" smtClean="0">
                <a:latin typeface="Segoe UI Light" pitchFamily="34" charset="0"/>
              </a:rPr>
              <a:t>no Brasil (1982):</a:t>
            </a:r>
            <a:r>
              <a:rPr lang="pt-BR" dirty="0" smtClean="0">
                <a:latin typeface="Segoe UI Light" pitchFamily="34" charset="0"/>
              </a:rPr>
              <a:t> Ira, Lulu Santos, Blitz e um prédio nas cercanias da Av. Paulista em São Paulo com o nome de </a:t>
            </a:r>
            <a:r>
              <a:rPr lang="pt-BR" dirty="0" err="1" smtClean="0">
                <a:latin typeface="Segoe UI Light" pitchFamily="34" charset="0"/>
              </a:rPr>
              <a:t>New</a:t>
            </a:r>
            <a:r>
              <a:rPr lang="pt-BR" dirty="0" smtClean="0">
                <a:latin typeface="Segoe UI Light" pitchFamily="34" charset="0"/>
              </a:rPr>
              <a:t> </a:t>
            </a:r>
            <a:r>
              <a:rPr lang="pt-BR" dirty="0" err="1" smtClean="0">
                <a:latin typeface="Segoe UI Light" pitchFamily="34" charset="0"/>
              </a:rPr>
              <a:t>Wave</a:t>
            </a:r>
            <a:r>
              <a:rPr lang="pt-BR" dirty="0" smtClean="0">
                <a:latin typeface="Segoe UI Light" pitchFamily="34" charset="0"/>
              </a:rPr>
              <a:t>;</a:t>
            </a:r>
          </a:p>
          <a:p>
            <a:endParaRPr lang="pt-BR" dirty="0" smtClean="0">
              <a:latin typeface="Segoe UI Light" pitchFamily="34" charset="0"/>
            </a:endParaRPr>
          </a:p>
          <a:p>
            <a:endParaRPr lang="pt-BR" dirty="0">
              <a:latin typeface="Segoe UI Light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1074</Words>
  <Application>Microsoft Office PowerPoint</Application>
  <PresentationFormat>Apresentação na tela (4:3)</PresentationFormat>
  <Paragraphs>80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O que é PUNK</vt:lpstr>
      <vt:lpstr>PRÉ-PUNK Anos Cinqüenta: Mundo pós Segunda Guerra Mundial Revivendo o sonho de liberdade. </vt:lpstr>
      <vt:lpstr> Anos Sessenta </vt:lpstr>
      <vt:lpstr> Anos Setenta </vt:lpstr>
      <vt:lpstr> AGORA É “PUNK” </vt:lpstr>
      <vt:lpstr> 1975 e THE SEX PISTOLS “Nós não estamos interessados em música. Estamos interessados em CAOS.” Johnny Rotten </vt:lpstr>
      <vt:lpstr>                                                REVOLUÇÃO  ESTÉTICA </vt:lpstr>
      <vt:lpstr> 1977 PUNK = VANDALISMO </vt:lpstr>
      <vt:lpstr> 1978: NEW WAVE </vt:lpstr>
      <vt:lpstr> ANOS OITENTA PÓS PUNK E A GUERRA DOS ESTILOS </vt:lpstr>
      <vt:lpstr> MAS O PUNK NÃO MORREU </vt:lpstr>
      <vt:lpstr> ANOS OITENTA MADE IN BRASIL 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PUNK</dc:title>
  <dc:creator>User</dc:creator>
  <cp:lastModifiedBy>User</cp:lastModifiedBy>
  <cp:revision>26</cp:revision>
  <dcterms:created xsi:type="dcterms:W3CDTF">2014-09-27T19:13:19Z</dcterms:created>
  <dcterms:modified xsi:type="dcterms:W3CDTF">2014-10-08T16:14:20Z</dcterms:modified>
</cp:coreProperties>
</file>