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6" r:id="rId7"/>
    <p:sldId id="272" r:id="rId8"/>
    <p:sldId id="271" r:id="rId9"/>
    <p:sldId id="270" r:id="rId10"/>
    <p:sldId id="262" r:id="rId11"/>
    <p:sldId id="264" r:id="rId12"/>
    <p:sldId id="273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27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87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05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728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73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14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02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55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89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14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0CCF-DEAF-49D4-8307-6A7F242BB1ED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66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20CCF-DEAF-49D4-8307-6A7F242BB1ED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4AA0-285C-4AF3-9683-5970A10902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38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Aula 1. As Ciências Sociais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Pesquisa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ífica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Internacionais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- USP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78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Tipologia Teorias de Relações Internacionais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53" b="11504"/>
          <a:stretch/>
        </p:blipFill>
        <p:spPr>
          <a:xfrm>
            <a:off x="467544" y="836712"/>
            <a:ext cx="8676456" cy="6021288"/>
          </a:xfrm>
        </p:spPr>
      </p:pic>
      <p:cxnSp>
        <p:nvCxnSpPr>
          <p:cNvPr id="7" name="Conector reto 6"/>
          <p:cNvCxnSpPr/>
          <p:nvPr/>
        </p:nvCxnSpPr>
        <p:spPr>
          <a:xfrm>
            <a:off x="755576" y="1052736"/>
            <a:ext cx="770485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95536" y="6176551"/>
            <a:ext cx="2114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Fonte: Sorensen (1998)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86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535" y="14514"/>
            <a:ext cx="8229600" cy="706090"/>
          </a:xfrm>
        </p:spPr>
        <p:txBody>
          <a:bodyPr>
            <a:noAutofit/>
          </a:bodyPr>
          <a:lstStyle/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Abordagens Metodológicas nas principais publicações de Relações Internacionais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025455" cy="56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0" y="6546732"/>
            <a:ext cx="92525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>
                <a:latin typeface="Times New Roman" pitchFamily="18" charset="0"/>
                <a:cs typeface="Times New Roman" pitchFamily="18" charset="0"/>
              </a:rPr>
              <a:t>Fonte: </a:t>
            </a:r>
            <a:r>
              <a:rPr lang="pt-BR" sz="1500" dirty="0" err="1" smtClean="0">
                <a:latin typeface="Times New Roman" pitchFamily="18" charset="0"/>
                <a:cs typeface="Times New Roman" pitchFamily="18" charset="0"/>
              </a:rPr>
              <a:t>Sprinz</a:t>
            </a:r>
            <a:r>
              <a:rPr lang="pt-BR" sz="15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1500" dirty="0" err="1" smtClean="0">
                <a:latin typeface="Times New Roman" pitchFamily="18" charset="0"/>
                <a:cs typeface="Times New Roman" pitchFamily="18" charset="0"/>
              </a:rPr>
              <a:t>Wolinsky</a:t>
            </a:r>
            <a:r>
              <a:rPr lang="pt-BR" sz="1500" dirty="0" smtClean="0">
                <a:latin typeface="Times New Roman" pitchFamily="18" charset="0"/>
                <a:cs typeface="Times New Roman" pitchFamily="18" charset="0"/>
              </a:rPr>
              <a:t> (2002). Case, </a:t>
            </a:r>
            <a:r>
              <a:rPr lang="pt-BR" sz="1500" dirty="0" err="1" smtClean="0">
                <a:latin typeface="Times New Roman" pitchFamily="18" charset="0"/>
                <a:cs typeface="Times New Roman" pitchFamily="18" charset="0"/>
              </a:rPr>
              <a:t>Numbers</a:t>
            </a:r>
            <a:r>
              <a:rPr lang="pt-BR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5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500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pt-BR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15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BR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500" dirty="0" err="1" smtClean="0">
                <a:latin typeface="Times New Roman" pitchFamily="18" charset="0"/>
                <a:cs typeface="Times New Roman" pitchFamily="18" charset="0"/>
              </a:rPr>
              <a:t>Relations</a:t>
            </a:r>
            <a:r>
              <a:rPr lang="pt-BR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500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pt-BR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500" dirty="0" err="1" smtClean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pt-BR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pt-BR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3160" y="1513514"/>
            <a:ext cx="492443" cy="365901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Porcentagem de artigos publicado</a:t>
            </a:r>
            <a:r>
              <a:rPr lang="pt-BR" dirty="0" smtClean="0"/>
              <a:t>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57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22114"/>
          </a:xfrm>
        </p:spPr>
        <p:txBody>
          <a:bodyPr>
            <a:noAutofit/>
          </a:bodyPr>
          <a:lstStyle/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Passos para construção de um estudo científico social: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Pesquisa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teórico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especificações da teoria em proposições testáveis (hipóteses)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casos/ amostra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Operacionalização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dados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Especificar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relações esperadas (evitar data mining)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9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http://upload.wikimedia.org/wikipedia/commons/thumb/f/fb/Metodo_cientifico.svg/350px-Metodo_cientifico.svg.png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136904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119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Método científico segundo Popper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“o que caracteriza o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método científico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justamente o desejo de expor deliberadamente as teorias ao crivo da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refutação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não o de procurar defendê-las ou preservá-las sistematicamente”.</a:t>
            </a:r>
          </a:p>
        </p:txBody>
      </p:sp>
      <p:pic>
        <p:nvPicPr>
          <p:cNvPr id="4" name="Espaço Reservado para Conteúdo 3" descr="http://4.bp.blogspot.com/_H7Z3Pxe4OaU/ST8AeSQJskI/AAAAAAAAIzk/ObPEUw2KbD4/s400/M%C3%A9todos+Cient%C3%ADfico+e+Criacionista,Trever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416824" cy="4392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6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30412"/>
            <a:ext cx="6480721" cy="6827587"/>
          </a:xfrm>
        </p:spPr>
      </p:pic>
      <p:sp>
        <p:nvSpPr>
          <p:cNvPr id="6" name="CaixaDeTexto 5"/>
          <p:cNvSpPr txBox="1"/>
          <p:nvPr/>
        </p:nvSpPr>
        <p:spPr>
          <a:xfrm>
            <a:off x="6516216" y="6381328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(2009)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6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Ciências Naturais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pt-BR" sz="3600" b="1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Ciências Humanas</a:t>
            </a:r>
            <a:endParaRPr lang="pt-BR" sz="3600" b="1" dirty="0">
              <a:solidFill>
                <a:srgbClr val="0068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61662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Eventos de causa única ou uma cadeia lógica que leva a um fim único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Eventos Isoláveis – Laboratório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Eventos sincrônicos – reprodução do evento em sua totalidade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Replicabilidade independente do lugar ou amostra – resultados constantes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Independência do observador</a:t>
            </a:r>
            <a:endParaRPr lang="pt-B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4008" y="1196752"/>
            <a:ext cx="4038600" cy="518457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Eventos complexos, multicausais e únicos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Contexto relevante – não laboratorial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Eventos diacrônicos na maioria – demanda por recorte da realidade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Mesmo fenômeno social em diferentes lugares = interpretações distintas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Dependência do observador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467544" y="908720"/>
            <a:ext cx="806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19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Quantitativo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pt-BR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Qualitativo</a:t>
            </a:r>
            <a:endParaRPr lang="pt-BR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Numérico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Habilidade de Agregar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Transparência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Estatística possibilita aplicação da probabilidade – previsibilidade de fenômenos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Geralmente Não-Numérico (QCA)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Estudos de Caso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pequeno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Adequado para desvendar mecanismos causais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0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797881" y="152400"/>
            <a:ext cx="7548239" cy="6516000"/>
            <a:chOff x="2527" y="3824"/>
            <a:chExt cx="7200" cy="6214"/>
          </a:xfrm>
        </p:grpSpPr>
        <p:sp>
          <p:nvSpPr>
            <p:cNvPr id="7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527" y="3824"/>
              <a:ext cx="7200" cy="6214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4E6128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4315" y="8747"/>
              <a:ext cx="3926" cy="1001"/>
            </a:xfrm>
            <a:prstGeom prst="rightArrow">
              <a:avLst>
                <a:gd name="adj1" fmla="val 50000"/>
                <a:gd name="adj2" fmla="val 98052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Caixa de Texto 2"/>
            <p:cNvSpPr txBox="1">
              <a:spLocks noChangeArrowheads="1"/>
            </p:cNvSpPr>
            <p:nvPr/>
          </p:nvSpPr>
          <p:spPr bwMode="auto">
            <a:xfrm>
              <a:off x="4419" y="8986"/>
              <a:ext cx="2860" cy="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INDU</a:t>
              </a:r>
              <a:r>
                <a:rPr kumimoji="0" lang="pt-BR" altLang="pt-BR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Ç</a:t>
              </a:r>
              <a:r>
                <a:rPr kumimoji="0" lang="pt-BR" altLang="pt-BR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ÃO</a:t>
              </a:r>
              <a:endPara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Caixa de Texto 2"/>
            <p:cNvSpPr txBox="1">
              <a:spLocks noChangeArrowheads="1"/>
            </p:cNvSpPr>
            <p:nvPr/>
          </p:nvSpPr>
          <p:spPr bwMode="auto">
            <a:xfrm>
              <a:off x="2645" y="5684"/>
              <a:ext cx="2017" cy="2386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Observa</a:t>
              </a:r>
              <a:r>
                <a:rPr kumimoji="0" lang="pt-BR" altLang="pt-BR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ç</a:t>
              </a:r>
              <a:r>
                <a:rPr kumimoji="0" lang="pt-BR" altLang="pt-BR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ões</a:t>
              </a:r>
              <a:endPara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Conjunto de acontecimentos observ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á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veis e mensur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á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veis. Dados emp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í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ricos.</a:t>
              </a:r>
              <a:endPara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Caixa de Texto 2"/>
            <p:cNvSpPr txBox="1">
              <a:spLocks noChangeArrowheads="1"/>
            </p:cNvSpPr>
            <p:nvPr/>
          </p:nvSpPr>
          <p:spPr bwMode="auto">
            <a:xfrm>
              <a:off x="7512" y="5684"/>
              <a:ext cx="2131" cy="2490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Teoria</a:t>
              </a:r>
              <a:endPara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Estrutura te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ó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rica constitu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í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 por um sistema de rela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ç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ões causais que pretende explicar, prever e controlar as observa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ç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ões.  </a:t>
              </a:r>
              <a:endPara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Caixa de Texto 2"/>
            <p:cNvSpPr txBox="1">
              <a:spLocks noChangeArrowheads="1"/>
            </p:cNvSpPr>
            <p:nvPr/>
          </p:nvSpPr>
          <p:spPr bwMode="auto">
            <a:xfrm>
              <a:off x="5193" y="5684"/>
              <a:ext cx="1774" cy="2386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Hip</a:t>
              </a:r>
              <a:r>
                <a:rPr kumimoji="0" lang="pt-BR" altLang="pt-BR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ó</a:t>
              </a:r>
              <a:r>
                <a:rPr kumimoji="0" lang="pt-BR" altLang="pt-BR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teses</a:t>
              </a:r>
              <a:endPara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Proposi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ç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ões que estabelecem rela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ç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ões entre dois ou mais conjuntos de observa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ç</a:t>
              </a:r>
              <a:r>
                <a:rPr kumimoji="0" lang="pt-BR" altLang="pt-B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ões</a:t>
              </a:r>
              <a:endPara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 rot="10800000">
              <a:off x="4315" y="4057"/>
              <a:ext cx="3925" cy="1003"/>
            </a:xfrm>
            <a:prstGeom prst="rightArrow">
              <a:avLst>
                <a:gd name="adj1" fmla="val 50000"/>
                <a:gd name="adj2" fmla="val 97832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Caixa de Texto 2"/>
            <p:cNvSpPr txBox="1">
              <a:spLocks noChangeArrowheads="1"/>
            </p:cNvSpPr>
            <p:nvPr/>
          </p:nvSpPr>
          <p:spPr bwMode="auto">
            <a:xfrm>
              <a:off x="5303" y="4353"/>
              <a:ext cx="2860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DEDU</a:t>
              </a:r>
              <a:r>
                <a:rPr lang="pt-BR" altLang="pt-BR" sz="2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Ç</a:t>
              </a:r>
              <a:r>
                <a:rPr kumimoji="0" lang="pt-BR" altLang="pt-BR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ÃO</a:t>
              </a:r>
              <a:endPara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AutoShape 3"/>
            <p:cNvSpPr>
              <a:spLocks noChangeArrowheads="1"/>
            </p:cNvSpPr>
            <p:nvPr/>
          </p:nvSpPr>
          <p:spPr bwMode="auto">
            <a:xfrm>
              <a:off x="4765" y="6515"/>
              <a:ext cx="370" cy="588"/>
            </a:xfrm>
            <a:prstGeom prst="leftRightArrow">
              <a:avLst>
                <a:gd name="adj1" fmla="val 50000"/>
                <a:gd name="adj2" fmla="val 20000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000000"/>
                </a:gs>
                <a:gs pos="100000">
                  <a:srgbClr val="666666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AutoShape 2"/>
            <p:cNvSpPr>
              <a:spLocks noChangeArrowheads="1"/>
            </p:cNvSpPr>
            <p:nvPr/>
          </p:nvSpPr>
          <p:spPr bwMode="auto">
            <a:xfrm>
              <a:off x="7026" y="6515"/>
              <a:ext cx="370" cy="588"/>
            </a:xfrm>
            <a:prstGeom prst="leftRightArrow">
              <a:avLst>
                <a:gd name="adj1" fmla="val 50000"/>
                <a:gd name="adj2" fmla="val 20000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000000"/>
                </a:gs>
                <a:gs pos="100000">
                  <a:srgbClr val="666666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90643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KKV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objetivo da inferência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 desenho de pesquisa é elaborado para realizar inferências descritivas ou explicativas baseadas em informação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empírica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 o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mundo.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mero acúmulo de informação não pode ser considerado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científico</a:t>
            </a:r>
          </a:p>
          <a:p>
            <a:pPr algn="just"/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procedimentos são públicos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replicação,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seja,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explicitar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passos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realizados, dados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devidamente codificados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documentos anexados ou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referidos... </a:t>
            </a:r>
          </a:p>
          <a:p>
            <a:pPr algn="just"/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conclusões são incertas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Por definição a inferência é um processo imperfeito. Atingir conclusões certas a partir de dados incertos é obviamente impossível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conteúdo da ciência é o método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independentemente do substantivo, uma vez que o método pode ser aplicado em distintas realidades empíricas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Eventos complexos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como os 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sociais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possuem dados incertos e a inferência sujeita ao erro. Ainda sim, o estudo pode ser científico. Se os dados são perfeitos, isto é, você é capaz de captar toda a realidade com eles, o método perde importância. A despeito de um desenho de pesquisa falho, os dados dificilmente lhe dirão algo errado. Entretanto, quando os dados são incertos (amostras, por exemplo) a metodologia se torna essencial, validando o procedimento científico. </a:t>
            </a:r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Ciência é saber mensurar o erro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46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49533" y="0"/>
            <a:ext cx="8229600" cy="1052736"/>
          </a:xfrm>
        </p:spPr>
        <p:txBody>
          <a:bodyPr/>
          <a:lstStyle/>
          <a:p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Conceitos Relevantes</a:t>
            </a:r>
            <a:endParaRPr lang="pt-B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Ontologia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teoria do ser – Do que o mundo é feito? Quais objetos podemos estudar? – diferenças na observação dos domínios do objeto </a:t>
            </a:r>
          </a:p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Epistemologia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Teoria do Conhecimento – como adquirimos conhecimento sobre o mundo? – aceitar ou rejeitar alguns pressupostos sobre o conhecimento </a:t>
            </a:r>
          </a:p>
          <a:p>
            <a:r>
              <a:rPr lang="pt-BR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Método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teoria dos métodos – qual método é mais adequado para desvendar dados e evidências? – escolha de distintos métodos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12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6885</TotalTime>
  <Words>579</Words>
  <Application>Microsoft Office PowerPoint</Application>
  <PresentationFormat>Apresentação na tela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Aula 1. As Ciências Sociais</vt:lpstr>
      <vt:lpstr>Apresentação do PowerPoint</vt:lpstr>
      <vt:lpstr>Método científico segundo Popper: “o que caracteriza o método científico é justamente o desejo de expor deliberadamente as teorias ao crivo da refutação, e não o de procurar defendê-las ou preservá-las sistematicamente”.</vt:lpstr>
      <vt:lpstr>Apresentação do PowerPoint</vt:lpstr>
      <vt:lpstr>Ciências Naturais           Ciências Humanas</vt:lpstr>
      <vt:lpstr>Quantitativo                     Qualitativo</vt:lpstr>
      <vt:lpstr>Apresentação do PowerPoint</vt:lpstr>
      <vt:lpstr>KKV</vt:lpstr>
      <vt:lpstr>Conceitos Relevantes</vt:lpstr>
      <vt:lpstr>Tipologia Teorias de Relações Internacionais</vt:lpstr>
      <vt:lpstr>Abordagens Metodológicas nas principais publicações de Relações Internacionais</vt:lpstr>
      <vt:lpstr>Passos para construção de um estudo científico social: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</dc:creator>
  <cp:lastModifiedBy>Daniela Tiberio</cp:lastModifiedBy>
  <cp:revision>44</cp:revision>
  <dcterms:created xsi:type="dcterms:W3CDTF">2015-02-10T17:34:58Z</dcterms:created>
  <dcterms:modified xsi:type="dcterms:W3CDTF">2017-08-01T13:31:52Z</dcterms:modified>
</cp:coreProperties>
</file>