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4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</p:sldIdLst>
  <p:sldSz cx="9144000" cy="6858000" type="screen4x3"/>
  <p:notesSz cx="6858000" cy="97377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FF"/>
    <a:srgbClr val="660033"/>
    <a:srgbClr val="6600CC"/>
    <a:srgbClr val="99CC00"/>
    <a:srgbClr val="003300"/>
    <a:srgbClr val="333300"/>
    <a:srgbClr val="EA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94737" autoAdjust="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7F95A-1F21-4FC7-870C-EA741E3411B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441B4B5-C464-418D-A7D5-0BB0AA96D6DC}" type="pres">
      <dgm:prSet presAssocID="{AC17F95A-1F21-4FC7-870C-EA741E3411B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C995FBA5-03F2-4873-BB0F-9EF601A9E7DC}" type="presOf" srcId="{AC17F95A-1F21-4FC7-870C-EA741E3411B2}" destId="{C441B4B5-C464-418D-A7D5-0BB0AA96D6D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D962DF3-5F3E-474E-BC2B-05C8572F6F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4FF339-0F89-4885-AEB7-259A8C36AB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8D928-7F9A-4AA9-8B5D-366FA1377D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A51F5-70C7-4340-B728-40FDB7D1FD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1ED7A-23D3-4C2A-AD02-65C4054E6E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2994C-7697-41A3-912E-C1D97D8CC2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3E35C-8CDE-4596-9B63-24AE261CD8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75FDC-719A-44EF-9D62-3C0B617CC4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19A5C-8E52-46D5-A255-4365420F7B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5F274-FB08-41B2-9BD0-6464F8963F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C9D2A-776B-4816-A722-992B0B8C4D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ADEEC-282E-4B71-BC9E-5C72CB5DD2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0E58FCF4-47BB-44E4-BE64-78D48D6504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12391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115616" y="1916832"/>
            <a:ext cx="7272808" cy="1446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400" b="1" dirty="0">
                <a:latin typeface="Bradley Hand ITC" pitchFamily="66" charset="0"/>
              </a:rPr>
              <a:t>PRINCÍPIOS   DA HOMEOPATIA</a:t>
            </a:r>
            <a:endParaRPr lang="pt-BR" sz="4400" b="1" dirty="0">
              <a:solidFill>
                <a:srgbClr val="FFFF66"/>
              </a:solidFill>
              <a:latin typeface="Bradley Hand ITC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509120"/>
            <a:ext cx="16561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933056"/>
            <a:ext cx="20162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365104"/>
            <a:ext cx="169227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67" name="Text Box 23"/>
          <p:cNvSpPr txBox="1">
            <a:spLocks noChangeArrowheads="1"/>
          </p:cNvSpPr>
          <p:nvPr/>
        </p:nvSpPr>
        <p:spPr bwMode="auto">
          <a:xfrm>
            <a:off x="2483768" y="2204864"/>
            <a:ext cx="5328592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ea typeface="Verdana" pitchFamily="34" charset="0"/>
                <a:cs typeface="Verdana" pitchFamily="34" charset="0"/>
              </a:rPr>
              <a:t>LEI DO SEMELHANTE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971600" y="3068960"/>
            <a:ext cx="7776864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ea typeface="Verdana" pitchFamily="34" charset="0"/>
                <a:cs typeface="Verdana" pitchFamily="34" charset="0"/>
              </a:rPr>
              <a:t>EXPERIMENTAÇÃO NO HOMEM SÃO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2195736" y="4725144"/>
            <a:ext cx="5544616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ea typeface="Verdana" pitchFamily="34" charset="0"/>
                <a:cs typeface="Verdana" pitchFamily="34" charset="0"/>
              </a:rPr>
              <a:t>MEDICAMENTO ÚNICO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2699792" y="3933056"/>
            <a:ext cx="4824536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ea typeface="Verdana" pitchFamily="34" charset="0"/>
                <a:cs typeface="Verdana" pitchFamily="34" charset="0"/>
              </a:rPr>
              <a:t>DOSES MÍNIMAS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43608" y="620688"/>
            <a:ext cx="727280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>
                <a:latin typeface="Bradley Hand ITC" pitchFamily="66" charset="0"/>
              </a:rPr>
              <a:t>PRINCÍPIOS   DA HOMEOPATIA</a:t>
            </a:r>
            <a:endParaRPr lang="pt-BR" sz="2400" b="1" dirty="0">
              <a:solidFill>
                <a:srgbClr val="FFFF66"/>
              </a:solidFill>
              <a:latin typeface="Bradley Hand ITC" pitchFamily="66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013176"/>
            <a:ext cx="1089596" cy="141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971600" y="1844824"/>
            <a:ext cx="7173913" cy="1740476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t-BR" b="1" dirty="0" smtClean="0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Qualquer </a:t>
            </a:r>
            <a:r>
              <a:rPr lang="pt-BR" b="1" dirty="0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substância capaz de produzir no indivíduo aparentemente são, porém sensível, um determinado quadro mórbido, é capaz de curar em doses adequadas e dinamizadas, um indivíduo também sensível que apresente uma doença com quadro mórbido semelhante, excetuando-se naturalmente as lesões irreversíveis.</a:t>
            </a:r>
            <a:endParaRPr lang="pt-BR" b="1" dirty="0">
              <a:solidFill>
                <a:srgbClr val="990033"/>
              </a:solidFill>
              <a:latin typeface="Tempus Sans ITC" pitchFamily="82" charset="0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771800" y="4293096"/>
            <a:ext cx="396044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cs typeface="Times New Roman" pitchFamily="18" charset="0"/>
              </a:rPr>
              <a:t>SIMILIA SIMILIBUS CURENTUR</a:t>
            </a:r>
            <a:endParaRPr lang="en-US" sz="2000" b="1" dirty="0">
              <a:solidFill>
                <a:srgbClr val="99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  <a:cs typeface="Times New Roman" pitchFamily="18" charset="0"/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2267744" y="692696"/>
            <a:ext cx="5400600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ea typeface="Verdana" pitchFamily="34" charset="0"/>
                <a:cs typeface="Verdana" pitchFamily="34" charset="0"/>
              </a:rPr>
              <a:t>LEI DO SEMELHANTE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3048000" y="838200"/>
            <a:ext cx="2667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t-BR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cs typeface="Times New Roman" pitchFamily="18" charset="0"/>
              </a:rPr>
              <a:t>SEMELHANTE</a:t>
            </a:r>
            <a:endParaRPr lang="pt-BR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</a:endParaRPr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5508104" y="4869160"/>
            <a:ext cx="243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 err="1">
                <a:solidFill>
                  <a:srgbClr val="990033"/>
                </a:solidFill>
                <a:latin typeface="Tempus Sans ITC" pitchFamily="82" charset="0"/>
              </a:rPr>
              <a:t>Allium</a:t>
            </a:r>
            <a:r>
              <a:rPr lang="pt-BR" b="1" dirty="0">
                <a:solidFill>
                  <a:srgbClr val="990033"/>
                </a:solidFill>
                <a:latin typeface="Tempus Sans ITC" pitchFamily="82" charset="0"/>
              </a:rPr>
              <a:t> cepa</a:t>
            </a:r>
            <a:endParaRPr lang="pt-PT" b="1" dirty="0">
              <a:solidFill>
                <a:srgbClr val="990033"/>
              </a:solidFill>
              <a:latin typeface="Tempus Sans ITC" pitchFamily="82" charset="0"/>
            </a:endParaRPr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533400" y="4800600"/>
            <a:ext cx="335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>
                <a:solidFill>
                  <a:srgbClr val="990033"/>
                </a:solidFill>
                <a:latin typeface="Tempus Sans ITC" pitchFamily="82" charset="0"/>
              </a:rPr>
              <a:t>Estado gripal com </a:t>
            </a:r>
            <a:r>
              <a:rPr lang="pt-BR" sz="2000" b="1" dirty="0" err="1">
                <a:solidFill>
                  <a:srgbClr val="990033"/>
                </a:solidFill>
                <a:latin typeface="Tempus Sans ITC" pitchFamily="82" charset="0"/>
              </a:rPr>
              <a:t>lacrimejamento</a:t>
            </a:r>
            <a:r>
              <a:rPr lang="pt-BR" sz="2000" b="1" dirty="0">
                <a:solidFill>
                  <a:srgbClr val="990033"/>
                </a:solidFill>
                <a:latin typeface="Tempus Sans ITC" pitchFamily="82" charset="0"/>
              </a:rPr>
              <a:t> e coriza</a:t>
            </a:r>
            <a:endParaRPr lang="pt-PT" sz="2000" b="1" dirty="0">
              <a:solidFill>
                <a:srgbClr val="990033"/>
              </a:solidFill>
              <a:latin typeface="Tempus Sans ITC" pitchFamily="82" charset="0"/>
            </a:endParaRPr>
          </a:p>
        </p:txBody>
      </p:sp>
      <p:pic>
        <p:nvPicPr>
          <p:cNvPr id="201737" name="Picture 9" descr="allium ce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2209800" cy="2057400"/>
          </a:xfrm>
          <a:prstGeom prst="rect">
            <a:avLst/>
          </a:prstGeom>
          <a:noFill/>
        </p:spPr>
      </p:pic>
      <p:pic>
        <p:nvPicPr>
          <p:cNvPr id="201738" name="Picture 10" descr="mulher choran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828800"/>
            <a:ext cx="1905000" cy="1736725"/>
          </a:xfrm>
          <a:prstGeom prst="rect">
            <a:avLst/>
          </a:prstGeom>
          <a:noFill/>
        </p:spPr>
      </p:pic>
      <p:sp>
        <p:nvSpPr>
          <p:cNvPr id="201739" name="AutoShape 11"/>
          <p:cNvSpPr>
            <a:spLocks noChangeArrowheads="1"/>
          </p:cNvSpPr>
          <p:nvPr/>
        </p:nvSpPr>
        <p:spPr bwMode="auto">
          <a:xfrm>
            <a:off x="3505200" y="2819400"/>
            <a:ext cx="1143000" cy="3810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1143000" y="1981200"/>
            <a:ext cx="7086600" cy="3660775"/>
          </a:xfrm>
          <a:prstGeom prst="rect">
            <a:avLst/>
          </a:prstGeom>
          <a:solidFill>
            <a:srgbClr val="FFDBB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pt-BR" sz="2000" b="1" dirty="0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Experimentação </a:t>
            </a:r>
            <a:r>
              <a:rPr lang="pt-BR" sz="2000" b="1" dirty="0" err="1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patogenética</a:t>
            </a:r>
            <a:r>
              <a:rPr lang="pt-BR" sz="2000" b="1" dirty="0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 homeopática: testar substâncias medicinais em indivíduos sadios para elucidar os sintomas que vão refletir sua ação</a:t>
            </a:r>
            <a:endParaRPr lang="pt-BR" sz="2000" b="1" dirty="0">
              <a:solidFill>
                <a:srgbClr val="990033"/>
              </a:solidFill>
              <a:latin typeface="Tempus Sans ITC" pitchFamily="82" charset="0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pt-BR" sz="2000" b="1" dirty="0">
              <a:solidFill>
                <a:srgbClr val="990033"/>
              </a:solidFill>
              <a:latin typeface="Tempus Sans ITC" pitchFamily="82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pt-BR" sz="2000" b="1" dirty="0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Patogenesia: conjunto de sinais e sintomas físicos, emocionais e mentais que um organismo sadio apresenta ao experimentar uma substância medicinal.</a:t>
            </a:r>
            <a:endParaRPr lang="pt-BR" sz="2000" b="1" dirty="0">
              <a:solidFill>
                <a:srgbClr val="990033"/>
              </a:solidFill>
              <a:latin typeface="Tempus Sans ITC" pitchFamily="82" charset="0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pt-BR" sz="2000" b="1" dirty="0">
              <a:solidFill>
                <a:srgbClr val="003300"/>
              </a:solidFill>
              <a:latin typeface="Tempus Sans ITC" pitchFamily="82" charset="0"/>
            </a:endParaRP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971600" y="476672"/>
            <a:ext cx="7776864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ea typeface="Verdana" pitchFamily="34" charset="0"/>
                <a:cs typeface="Verdana" pitchFamily="34" charset="0"/>
              </a:rPr>
              <a:t>EXPERIMENTAÇÃO NO HOMEM 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762000" y="1600200"/>
            <a:ext cx="7842250" cy="3724275"/>
          </a:xfrm>
          <a:prstGeom prst="rect">
            <a:avLst/>
          </a:prstGeom>
          <a:solidFill>
            <a:srgbClr val="FFDBB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pt-BR" sz="2000" dirty="0">
                <a:latin typeface="Tempus Sans ITC" pitchFamily="82" charset="0"/>
                <a:cs typeface="Times New Roman" pitchFamily="18" charset="0"/>
              </a:rPr>
              <a:t>Experimentação no </a:t>
            </a:r>
            <a:r>
              <a:rPr lang="pt-BR" sz="2000" b="1" dirty="0">
                <a:latin typeface="Tempus Sans ITC" pitchFamily="82" charset="0"/>
                <a:cs typeface="Times New Roman" pitchFamily="18" charset="0"/>
              </a:rPr>
              <a:t>HOMEM</a:t>
            </a:r>
            <a:r>
              <a:rPr lang="pt-BR" sz="2000" dirty="0">
                <a:latin typeface="Tempus Sans ITC" pitchFamily="82" charset="0"/>
                <a:cs typeface="Times New Roman" pitchFamily="18" charset="0"/>
              </a:rPr>
              <a:t> :variação da ação da droga em diferentes animais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pt-BR" sz="2000" b="1" dirty="0">
                <a:latin typeface="Tempus Sans ITC" pitchFamily="82" charset="0"/>
                <a:cs typeface="Times New Roman" pitchFamily="18" charset="0"/>
              </a:rPr>
              <a:t>SADIO</a:t>
            </a:r>
            <a:r>
              <a:rPr lang="pt-BR" sz="2000" dirty="0">
                <a:latin typeface="Tempus Sans ITC" pitchFamily="82" charset="0"/>
                <a:cs typeface="Times New Roman" pitchFamily="18" charset="0"/>
              </a:rPr>
              <a:t>: evitar observação concomitante de sintomas da doença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pt-BR" sz="2000" b="1" dirty="0">
                <a:latin typeface="Tempus Sans ITC" pitchFamily="82" charset="0"/>
                <a:cs typeface="Times New Roman" pitchFamily="18" charset="0"/>
              </a:rPr>
              <a:t>Escolha do experimentador</a:t>
            </a:r>
            <a:r>
              <a:rPr lang="pt-BR" sz="2000" dirty="0">
                <a:latin typeface="Tempus Sans ITC" pitchFamily="82" charset="0"/>
                <a:cs typeface="Times New Roman" pitchFamily="18" charset="0"/>
              </a:rPr>
              <a:t>: observações múltiplas em grande número de indivíduos, de ambos os sexos e de todas as constituições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pt-BR" sz="2000" b="1" dirty="0">
                <a:latin typeface="Tempus Sans ITC" pitchFamily="82" charset="0"/>
                <a:cs typeface="Times New Roman" pitchFamily="18" charset="0"/>
              </a:rPr>
              <a:t>Substância</a:t>
            </a:r>
            <a:r>
              <a:rPr lang="pt-BR" sz="2000" dirty="0">
                <a:latin typeface="Tempus Sans ITC" pitchFamily="82" charset="0"/>
                <a:cs typeface="Times New Roman" pitchFamily="18" charset="0"/>
              </a:rPr>
              <a:t>: experimentar uma única substância de cada vez, sem misturas e em diferentes épocas do ano</a:t>
            </a:r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762000" y="5567363"/>
            <a:ext cx="7772400" cy="885825"/>
          </a:xfrm>
          <a:prstGeom prst="rect">
            <a:avLst/>
          </a:prstGeom>
          <a:solidFill>
            <a:srgbClr val="FFDBB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pt-BR" sz="2000" b="1" dirty="0">
                <a:latin typeface="Tempus Sans ITC" pitchFamily="82" charset="0"/>
                <a:cs typeface="Times New Roman" pitchFamily="18" charset="0"/>
              </a:rPr>
              <a:t>Anotar todas as condições em que apareceram ou desapareceram os sintomas</a:t>
            </a:r>
            <a:endParaRPr lang="pt-BR" sz="2000" b="1" dirty="0">
              <a:latin typeface="Tempus Sans ITC" pitchFamily="82" charset="0"/>
            </a:endParaRP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971600" y="332656"/>
            <a:ext cx="7776864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ea typeface="Verdana" pitchFamily="34" charset="0"/>
                <a:cs typeface="Verdana" pitchFamily="34" charset="0"/>
              </a:rPr>
              <a:t>EXPERIMENTAÇÃO NO HOMEM 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762000" y="1524000"/>
            <a:ext cx="6546850" cy="469359"/>
          </a:xfrm>
          <a:prstGeom prst="rect">
            <a:avLst/>
          </a:prstGeom>
          <a:solidFill>
            <a:srgbClr val="FFDBB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pt-BR" sz="2000" b="1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Utilização de doses pequenas na experimentação</a:t>
            </a:r>
            <a:endParaRPr lang="pt-BR" sz="2000" b="1">
              <a:solidFill>
                <a:srgbClr val="990033"/>
              </a:solidFill>
              <a:latin typeface="Tempus Sans ITC" pitchFamily="82" charset="0"/>
            </a:endParaRPr>
          </a:p>
        </p:txBody>
      </p:sp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1676400" y="3152775"/>
            <a:ext cx="6400800" cy="1038225"/>
          </a:xfrm>
          <a:prstGeom prst="rect">
            <a:avLst/>
          </a:prstGeom>
          <a:solidFill>
            <a:srgbClr val="FFDBB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pt-BR" sz="2000" b="1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Suavizar sintomas de intoxicação na experimentação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pt-BR" sz="2000" b="1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Suavizar sintomas de agravação nos pacientes</a:t>
            </a:r>
            <a:endParaRPr lang="pt-BR" sz="2000" b="1">
              <a:solidFill>
                <a:srgbClr val="990033"/>
              </a:solidFill>
              <a:latin typeface="Tempus Sans ITC" pitchFamily="82" charset="0"/>
            </a:endParaRPr>
          </a:p>
        </p:txBody>
      </p:sp>
      <p:sp>
        <p:nvSpPr>
          <p:cNvPr id="205832" name="Text Box 8"/>
          <p:cNvSpPr txBox="1">
            <a:spLocks noChangeArrowheads="1"/>
          </p:cNvSpPr>
          <p:nvPr/>
        </p:nvSpPr>
        <p:spPr bwMode="auto">
          <a:xfrm>
            <a:off x="3886200" y="4800600"/>
            <a:ext cx="5257800" cy="469359"/>
          </a:xfrm>
          <a:prstGeom prst="rect">
            <a:avLst/>
          </a:prstGeom>
          <a:solidFill>
            <a:srgbClr val="FFDBB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pt-BR" sz="2000" b="1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SINTOMAS MAIS ACENTUADOS E SUTIS</a:t>
            </a:r>
            <a:endParaRPr lang="pt-BR" sz="2000" b="1">
              <a:solidFill>
                <a:srgbClr val="990033"/>
              </a:solidFill>
              <a:latin typeface="Tempus Sans ITC" pitchFamily="82" charset="0"/>
            </a:endParaRPr>
          </a:p>
        </p:txBody>
      </p:sp>
      <p:sp>
        <p:nvSpPr>
          <p:cNvPr id="205834" name="AutoShape 10"/>
          <p:cNvSpPr>
            <a:spLocks noChangeArrowheads="1"/>
          </p:cNvSpPr>
          <p:nvPr/>
        </p:nvSpPr>
        <p:spPr bwMode="auto">
          <a:xfrm>
            <a:off x="2362200" y="4495800"/>
            <a:ext cx="685800" cy="762000"/>
          </a:xfrm>
          <a:prstGeom prst="curvedRightArrow">
            <a:avLst>
              <a:gd name="adj1" fmla="val 22222"/>
              <a:gd name="adj2" fmla="val 44444"/>
              <a:gd name="adj3" fmla="val 33333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b="1" dirty="0">
              <a:solidFill>
                <a:srgbClr val="990033"/>
              </a:solidFill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2699792" y="404664"/>
            <a:ext cx="4824536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ea typeface="Verdana" pitchFamily="34" charset="0"/>
                <a:cs typeface="Verdana" pitchFamily="34" charset="0"/>
              </a:rPr>
              <a:t>DOSES MÍNIMAS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2195736" y="836712"/>
            <a:ext cx="3687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>
                <a:solidFill>
                  <a:srgbClr val="990033"/>
                </a:solidFill>
                <a:latin typeface="Tempus Sans ITC" pitchFamily="82" charset="0"/>
              </a:rPr>
              <a:t>DOSES MÍNIMAS</a:t>
            </a:r>
            <a:endParaRPr lang="pt-PT" sz="3200" b="1" dirty="0">
              <a:solidFill>
                <a:srgbClr val="990033"/>
              </a:solidFill>
              <a:latin typeface="Tempus Sans ITC" pitchFamily="82" charset="0"/>
            </a:endParaRP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2362200" y="2209800"/>
            <a:ext cx="3733800" cy="1587500"/>
          </a:xfrm>
          <a:prstGeom prst="rect">
            <a:avLst/>
          </a:prstGeom>
          <a:solidFill>
            <a:srgbClr val="FFDBB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pt-BR" sz="2000" b="1">
                <a:latin typeface="Tempus Sans ITC" pitchFamily="82" charset="0"/>
              </a:rPr>
              <a:t>Soluções infinitesimais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pt-BR" sz="2000" b="1">
                <a:latin typeface="Tempus Sans ITC" pitchFamily="82" charset="0"/>
              </a:rPr>
              <a:t>Soluções não moleculares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pt-BR" sz="2000" b="1">
                <a:latin typeface="Tempus Sans ITC" pitchFamily="82" charset="0"/>
              </a:rPr>
              <a:t>Ultra-diluições</a:t>
            </a:r>
          </a:p>
        </p:txBody>
      </p:sp>
      <p:sp>
        <p:nvSpPr>
          <p:cNvPr id="206858" name="Text Box 10"/>
          <p:cNvSpPr txBox="1">
            <a:spLocks noChangeArrowheads="1"/>
          </p:cNvSpPr>
          <p:nvPr/>
        </p:nvSpPr>
        <p:spPr bwMode="auto">
          <a:xfrm>
            <a:off x="6934200" y="2057400"/>
            <a:ext cx="914400" cy="16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pt-BR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990600" y="1600200"/>
            <a:ext cx="4648200" cy="469359"/>
          </a:xfrm>
          <a:prstGeom prst="rect">
            <a:avLst/>
          </a:prstGeom>
          <a:solidFill>
            <a:srgbClr val="FFDBB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pt-BR" sz="2000" b="1">
                <a:solidFill>
                  <a:srgbClr val="990033"/>
                </a:solidFill>
                <a:latin typeface="Tempus Sans ITC" pitchFamily="82" charset="0"/>
              </a:rPr>
              <a:t>      QUANTIDADE              ATIVIDADE</a:t>
            </a: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76200" y="2085975"/>
            <a:ext cx="6943725" cy="1023357"/>
          </a:xfrm>
          <a:prstGeom prst="rect">
            <a:avLst/>
          </a:prstGeom>
          <a:solidFill>
            <a:srgbClr val="FFDBB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000" b="1" dirty="0">
                <a:solidFill>
                  <a:srgbClr val="990033"/>
                </a:solidFill>
                <a:latin typeface="Tempus Sans ITC" pitchFamily="82" charset="0"/>
              </a:rPr>
              <a:t>   medicamento é dirigido à enfermidade e não ao enfermo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000" b="1" dirty="0">
                <a:solidFill>
                  <a:srgbClr val="990033"/>
                </a:solidFill>
                <a:latin typeface="Tempus Sans ITC" pitchFamily="82" charset="0"/>
              </a:rPr>
              <a:t> droga atua pela sua ação farmacológica clássica (molecular)</a:t>
            </a:r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2743200" y="4235450"/>
            <a:ext cx="4648200" cy="469359"/>
          </a:xfrm>
          <a:prstGeom prst="rect">
            <a:avLst/>
          </a:prstGeom>
          <a:solidFill>
            <a:srgbClr val="FFDBB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pt-BR" sz="2000" b="1">
                <a:solidFill>
                  <a:srgbClr val="990033"/>
                </a:solidFill>
                <a:latin typeface="Tempus Sans ITC" pitchFamily="82" charset="0"/>
              </a:rPr>
              <a:t>     QUANTIDADE              ATIVIDADE</a:t>
            </a:r>
          </a:p>
        </p:txBody>
      </p:sp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1676400" y="4794250"/>
            <a:ext cx="6934200" cy="1587500"/>
          </a:xfrm>
          <a:prstGeom prst="rect">
            <a:avLst/>
          </a:prstGeom>
          <a:solidFill>
            <a:srgbClr val="FFDBB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000" b="1">
                <a:solidFill>
                  <a:srgbClr val="990033"/>
                </a:solidFill>
                <a:latin typeface="Tempus Sans ITC" pitchFamily="82" charset="0"/>
              </a:rPr>
              <a:t>   medicamento é dirigido ao indivíduo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000" b="1">
                <a:solidFill>
                  <a:srgbClr val="990033"/>
                </a:solidFill>
                <a:latin typeface="Tempus Sans ITC" pitchFamily="82" charset="0"/>
              </a:rPr>
              <a:t> despertar a capacidade do organismo reagir</a:t>
            </a:r>
          </a:p>
          <a:p>
            <a:pPr lvl="4">
              <a:lnSpc>
                <a:spcPct val="13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pt-BR" sz="2000" b="1">
                <a:solidFill>
                  <a:srgbClr val="990033"/>
                </a:solidFill>
                <a:latin typeface="Tempus Sans ITC" pitchFamily="82" charset="0"/>
              </a:rPr>
              <a:t>(Homeopatia)</a:t>
            </a:r>
          </a:p>
        </p:txBody>
      </p:sp>
      <p:sp>
        <p:nvSpPr>
          <p:cNvPr id="207883" name="Line 11"/>
          <p:cNvSpPr>
            <a:spLocks noChangeShapeType="1"/>
          </p:cNvSpPr>
          <p:nvPr/>
        </p:nvSpPr>
        <p:spPr bwMode="auto">
          <a:xfrm>
            <a:off x="2895600" y="4267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>
              <a:solidFill>
                <a:srgbClr val="990033"/>
              </a:solidFill>
            </a:endParaRPr>
          </a:p>
        </p:txBody>
      </p:sp>
      <p:sp>
        <p:nvSpPr>
          <p:cNvPr id="207884" name="Line 12"/>
          <p:cNvSpPr>
            <a:spLocks noChangeShapeType="1"/>
          </p:cNvSpPr>
          <p:nvPr/>
        </p:nvSpPr>
        <p:spPr bwMode="auto">
          <a:xfrm rot="-10776127">
            <a:off x="1219200" y="1600200"/>
            <a:ext cx="1588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>
              <a:solidFill>
                <a:srgbClr val="990033"/>
              </a:solidFill>
            </a:endParaRPr>
          </a:p>
        </p:txBody>
      </p:sp>
      <p:sp>
        <p:nvSpPr>
          <p:cNvPr id="207885" name="Line 13"/>
          <p:cNvSpPr>
            <a:spLocks noChangeShapeType="1"/>
          </p:cNvSpPr>
          <p:nvPr/>
        </p:nvSpPr>
        <p:spPr bwMode="auto">
          <a:xfrm rot="-10776127">
            <a:off x="3808413" y="1600200"/>
            <a:ext cx="1587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>
              <a:solidFill>
                <a:srgbClr val="990033"/>
              </a:solidFill>
            </a:endParaRPr>
          </a:p>
        </p:txBody>
      </p:sp>
      <p:sp>
        <p:nvSpPr>
          <p:cNvPr id="207886" name="Line 14"/>
          <p:cNvSpPr>
            <a:spLocks noChangeShapeType="1"/>
          </p:cNvSpPr>
          <p:nvPr/>
        </p:nvSpPr>
        <p:spPr bwMode="auto">
          <a:xfrm rot="-10776127">
            <a:off x="5256213" y="4267200"/>
            <a:ext cx="1587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>
              <a:solidFill>
                <a:srgbClr val="990033"/>
              </a:solidFill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2699792" y="320228"/>
            <a:ext cx="4824536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ea typeface="Verdana" pitchFamily="34" charset="0"/>
                <a:cs typeface="Verdana" pitchFamily="34" charset="0"/>
              </a:rPr>
              <a:t>DOSES MÍNIMAS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1219200" y="1752600"/>
            <a:ext cx="6934200" cy="2930525"/>
          </a:xfrm>
          <a:prstGeom prst="rect">
            <a:avLst/>
          </a:prstGeom>
          <a:solidFill>
            <a:srgbClr val="FFDBB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pt-BR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empus Sans ITC" pitchFamily="82" charset="0"/>
                <a:cs typeface="Times New Roman" pitchFamily="18" charset="0"/>
              </a:rPr>
              <a:t>SIMILLIMUM 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pt-BR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empus Sans ITC" pitchFamily="82" charset="0"/>
                <a:cs typeface="Times New Roman" pitchFamily="18" charset="0"/>
              </a:rPr>
              <a:t>Remédio que abrange a totalidade dos sintomas de um homem doente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pt-BR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empus Sans ITC" pitchFamily="82" charset="0"/>
                <a:cs typeface="Times New Roman" pitchFamily="18" charset="0"/>
              </a:rPr>
              <a:t>Medicamento cuja patogenesia melhor coincide com os sintomas apresentados pelo paciente</a:t>
            </a:r>
            <a:endParaRPr lang="pt-BR" sz="2000" b="1" dirty="0">
              <a:solidFill>
                <a:srgbClr val="9900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mpus Sans ITC" pitchFamily="82" charset="0"/>
            </a:endParaRPr>
          </a:p>
          <a:p>
            <a:pPr algn="ctr">
              <a:lnSpc>
                <a:spcPct val="130000"/>
              </a:lnSpc>
              <a:spcBef>
                <a:spcPct val="50000"/>
              </a:spcBef>
              <a:buFont typeface="Wingdings" pitchFamily="2" charset="2"/>
              <a:buNone/>
            </a:pPr>
            <a:endParaRPr lang="pt-BR" sz="2000" b="1" dirty="0">
              <a:solidFill>
                <a:srgbClr val="990033"/>
              </a:solidFill>
              <a:latin typeface="Tempus Sans ITC" pitchFamily="82" charset="0"/>
            </a:endParaRPr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2339752" y="620688"/>
            <a:ext cx="5616624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ea typeface="Verdana" pitchFamily="34" charset="0"/>
                <a:cs typeface="Verdana" pitchFamily="34" charset="0"/>
              </a:rPr>
              <a:t>MEDICAMENTO ÚNICO</a:t>
            </a:r>
            <a:endParaRPr lang="en-US" sz="3200" b="1" dirty="0">
              <a:solidFill>
                <a:srgbClr val="99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adley Hand ITC" pitchFamily="66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533400" y="1374775"/>
            <a:ext cx="6934200" cy="4873625"/>
          </a:xfrm>
          <a:prstGeom prst="rect">
            <a:avLst/>
          </a:prstGeom>
          <a:solidFill>
            <a:srgbClr val="FFDBB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MT Extra" pitchFamily="18" charset="2"/>
              <a:buNone/>
            </a:pPr>
            <a:r>
              <a:rPr kumimoji="1" lang="pt-BR" sz="1800" dirty="0">
                <a:solidFill>
                  <a:srgbClr val="990033"/>
                </a:solidFill>
                <a:latin typeface="Lucida Handwriting" pitchFamily="66" charset="0"/>
              </a:rPr>
              <a:t>Parágrafo 273</a:t>
            </a:r>
          </a:p>
          <a:p>
            <a:pPr algn="just">
              <a:spcBef>
                <a:spcPct val="50000"/>
              </a:spcBef>
              <a:buFont typeface="MT Extra" pitchFamily="18" charset="2"/>
              <a:buNone/>
            </a:pPr>
            <a:r>
              <a:rPr kumimoji="1" lang="pt-BR" sz="1600" dirty="0">
                <a:solidFill>
                  <a:srgbClr val="990033"/>
                </a:solidFill>
                <a:latin typeface="Lucida Handwriting" pitchFamily="66" charset="0"/>
              </a:rPr>
              <a:t>Em nenhum caso de tratamento é necessário e por conseguinte não é tolerável administrar a um doente mais de um medicamento único e simples </a:t>
            </a:r>
            <a:r>
              <a:rPr kumimoji="1" lang="pt-BR" sz="1600" b="1" dirty="0">
                <a:solidFill>
                  <a:srgbClr val="990033"/>
                </a:solidFill>
                <a:latin typeface="Lucida Handwriting" pitchFamily="66" charset="0"/>
              </a:rPr>
              <a:t>de uma só vez. </a:t>
            </a:r>
          </a:p>
          <a:p>
            <a:pPr algn="just">
              <a:spcBef>
                <a:spcPct val="50000"/>
              </a:spcBef>
              <a:buFont typeface="MT Extra" pitchFamily="18" charset="2"/>
              <a:buNone/>
            </a:pPr>
            <a:endParaRPr kumimoji="1" lang="pt-BR" sz="1600" b="1" dirty="0">
              <a:solidFill>
                <a:srgbClr val="990033"/>
              </a:solidFill>
              <a:latin typeface="Lucida Handwriting" pitchFamily="66" charset="0"/>
            </a:endParaRPr>
          </a:p>
          <a:p>
            <a:pPr algn="ctr">
              <a:spcBef>
                <a:spcPct val="50000"/>
              </a:spcBef>
              <a:buFont typeface="MT Extra" pitchFamily="18" charset="2"/>
              <a:buNone/>
            </a:pPr>
            <a:r>
              <a:rPr kumimoji="1" lang="pt-BR" sz="1800" dirty="0">
                <a:solidFill>
                  <a:srgbClr val="990033"/>
                </a:solidFill>
                <a:latin typeface="Lucida Handwriting" pitchFamily="66" charset="0"/>
              </a:rPr>
              <a:t>Parágrafo 274</a:t>
            </a:r>
          </a:p>
          <a:p>
            <a:pPr algn="just">
              <a:spcBef>
                <a:spcPct val="50000"/>
              </a:spcBef>
              <a:buFont typeface="MT Extra" pitchFamily="18" charset="2"/>
              <a:buNone/>
            </a:pPr>
            <a:r>
              <a:rPr kumimoji="1" lang="pt-BR" sz="1600" dirty="0">
                <a:solidFill>
                  <a:srgbClr val="990033"/>
                </a:solidFill>
                <a:latin typeface="Lucida Handwriting" pitchFamily="66" charset="0"/>
              </a:rPr>
              <a:t>...jamais lhe ocorrerá dar como medicamento mais do que uma substância medicamentosa simples, de cada vez e também por ter em vista que, embora os medicamentos simples tivessem sido completamente experimentados quanto a seus efeitos  puros peculiares no estado de saúde dos homens, é impossível prever como duas ou mais substâncias medicamentosas compostas podem mutuamente alterar e obstar ação da outra sobre o organismo humano.</a:t>
            </a:r>
            <a:endParaRPr kumimoji="1" lang="pt-PT" sz="1600" dirty="0">
              <a:solidFill>
                <a:srgbClr val="990033"/>
              </a:solidFill>
              <a:latin typeface="Lucida Handwriting" pitchFamily="66" charset="0"/>
            </a:endParaRPr>
          </a:p>
          <a:p>
            <a:pPr algn="ctr">
              <a:lnSpc>
                <a:spcPct val="130000"/>
              </a:lnSpc>
              <a:spcBef>
                <a:spcPct val="50000"/>
              </a:spcBef>
              <a:buFont typeface="Wingdings" pitchFamily="2" charset="2"/>
              <a:buNone/>
            </a:pPr>
            <a:endParaRPr lang="pt-BR" sz="2000" b="1" dirty="0">
              <a:solidFill>
                <a:srgbClr val="990033"/>
              </a:solidFill>
              <a:latin typeface="Tempus Sans ITC" pitchFamily="82" charset="0"/>
            </a:endParaRPr>
          </a:p>
        </p:txBody>
      </p:sp>
      <p:sp>
        <p:nvSpPr>
          <p:cNvPr id="210951" name="Rectangle 7"/>
          <p:cNvSpPr>
            <a:spLocks noChangeArrowheads="1"/>
          </p:cNvSpPr>
          <p:nvPr/>
        </p:nvSpPr>
        <p:spPr bwMode="auto">
          <a:xfrm>
            <a:off x="7620000" y="228600"/>
            <a:ext cx="1219200" cy="17526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210952" name="Object 8"/>
          <p:cNvGraphicFramePr>
            <a:graphicFrameLocks noChangeAspect="1"/>
          </p:cNvGraphicFramePr>
          <p:nvPr/>
        </p:nvGraphicFramePr>
        <p:xfrm>
          <a:off x="7696200" y="152400"/>
          <a:ext cx="11430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Photo Editor Photo" r:id="rId3" imgW="2295238" imgH="4505954" progId="">
                  <p:embed/>
                </p:oleObj>
              </mc:Choice>
              <mc:Fallback>
                <p:oleObj name="Photo Editor Photo" r:id="rId3" imgW="2295238" imgH="450595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52400"/>
                        <a:ext cx="11430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1763688" y="404664"/>
            <a:ext cx="5400600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ea typeface="Verdana" pitchFamily="34" charset="0"/>
                <a:cs typeface="Verdana" pitchFamily="34" charset="0"/>
              </a:rPr>
              <a:t>MEDICAMENTO ÚNICO</a:t>
            </a:r>
            <a:endParaRPr lang="en-US" sz="3200" b="1" dirty="0">
              <a:solidFill>
                <a:srgbClr val="99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adley Hand ITC" pitchFamily="66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3200400" y="990600"/>
            <a:ext cx="3429000" cy="40386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195591" name="Picture 7" descr="Hanema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052736"/>
            <a:ext cx="3240360" cy="3891409"/>
          </a:xfrm>
          <a:prstGeom prst="rect">
            <a:avLst/>
          </a:prstGeom>
          <a:noFill/>
        </p:spPr>
      </p:pic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2743200" y="52578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>
                <a:latin typeface="Tempus Sans ITC" pitchFamily="82" charset="0"/>
              </a:rPr>
              <a:t>SAMUEL HAHNEMANN (1755-1843)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1752600" y="3810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990033"/>
                </a:solidFill>
                <a:latin typeface="Tempus Sans ITC" pitchFamily="82" charset="0"/>
              </a:rPr>
              <a:t>UNIDADE – o indivíduo como um TODO</a:t>
            </a:r>
            <a:endParaRPr lang="pt-PT" b="1" dirty="0">
              <a:solidFill>
                <a:srgbClr val="990033"/>
              </a:solidFill>
              <a:latin typeface="Tempus Sans ITC" pitchFamily="82" charset="0"/>
            </a:endParaRPr>
          </a:p>
        </p:txBody>
      </p:sp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1219200" y="1752600"/>
            <a:ext cx="6934200" cy="4543425"/>
          </a:xfrm>
          <a:prstGeom prst="rect">
            <a:avLst/>
          </a:prstGeom>
          <a:solidFill>
            <a:srgbClr val="FFDBB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 dirty="0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Parágrafo 189</a:t>
            </a:r>
          </a:p>
          <a:p>
            <a:pPr algn="just" eaLnBrk="0" hangingPunct="0">
              <a:spcBef>
                <a:spcPct val="50000"/>
              </a:spcBef>
            </a:pPr>
            <a:r>
              <a:rPr lang="pt-BR" sz="1800" dirty="0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E, contudo, uma ligeira reflexão é suficiente para mostrar que </a:t>
            </a:r>
            <a:r>
              <a:rPr lang="pt-BR" sz="1800" b="1" dirty="0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nenhum mal externo pode nascer, persistir nem muito menos se agravar, sem uma causa interna ou a cooperação do organismo (</a:t>
            </a:r>
            <a:r>
              <a:rPr lang="pt-BR" sz="1800" b="1" dirty="0" err="1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consequentemente</a:t>
            </a:r>
            <a:r>
              <a:rPr lang="pt-BR" sz="1800" b="1" dirty="0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 doente).</a:t>
            </a:r>
            <a:r>
              <a:rPr lang="pt-BR" sz="1800" dirty="0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 Não pode, absolutamente, dos outros setores surgir sem o consentimento de todo o resto do estado de saúde e sem a </a:t>
            </a:r>
            <a:r>
              <a:rPr lang="pt-BR" sz="1800" b="1" dirty="0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participação do conjunto vivo</a:t>
            </a:r>
            <a:r>
              <a:rPr lang="pt-BR" sz="1800" dirty="0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 (isto é, do princípio vital dominante em todas as outras partes sensíveis e excitáveis do organismo); com efeito, seu desenvolvimento é impossível de ser concebido sem que toda a vida (alterada) tenha sido ativada para tal, tão intimamente interligadas se encontram todas as partes do organismo formando um todo indivisível de sensações e funções. Não pode haver erupção nos lábios ou panarício sem que haja precedente ou simultaneamente uma perturbação interna do indivíduo.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pt-BR" sz="1800" b="1" dirty="0">
              <a:solidFill>
                <a:srgbClr val="9900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mpus Sans ITC" pitchFamily="82" charset="0"/>
            </a:endParaRPr>
          </a:p>
        </p:txBody>
      </p:sp>
      <p:sp>
        <p:nvSpPr>
          <p:cNvPr id="214023" name="Rectangle 7"/>
          <p:cNvSpPr>
            <a:spLocks noChangeArrowheads="1"/>
          </p:cNvSpPr>
          <p:nvPr/>
        </p:nvSpPr>
        <p:spPr bwMode="auto">
          <a:xfrm>
            <a:off x="7620000" y="228600"/>
            <a:ext cx="1219200" cy="17526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238592" name="Object 0"/>
          <p:cNvGraphicFramePr>
            <a:graphicFrameLocks noChangeAspect="1"/>
          </p:cNvGraphicFramePr>
          <p:nvPr/>
        </p:nvGraphicFramePr>
        <p:xfrm>
          <a:off x="7696200" y="152400"/>
          <a:ext cx="11430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Photo Editor Photo" r:id="rId3" imgW="2295238" imgH="4505954" progId="">
                  <p:embed/>
                </p:oleObj>
              </mc:Choice>
              <mc:Fallback>
                <p:oleObj name="Photo Editor Photo" r:id="rId3" imgW="2295238" imgH="450595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52400"/>
                        <a:ext cx="11430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25" name="AutoShape 13"/>
          <p:cNvSpPr>
            <a:spLocks noChangeArrowheads="1"/>
          </p:cNvSpPr>
          <p:nvPr/>
        </p:nvSpPr>
        <p:spPr bwMode="auto">
          <a:xfrm>
            <a:off x="2971800" y="2514600"/>
            <a:ext cx="685800" cy="2514600"/>
          </a:xfrm>
          <a:prstGeom prst="curvedRightArrow">
            <a:avLst>
              <a:gd name="adj1" fmla="val 73333"/>
              <a:gd name="adj2" fmla="val 146667"/>
              <a:gd name="adj3" fmla="val 33333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8138" name="Oval 26"/>
          <p:cNvSpPr>
            <a:spLocks noChangeArrowheads="1"/>
          </p:cNvSpPr>
          <p:nvPr/>
        </p:nvSpPr>
        <p:spPr bwMode="auto">
          <a:xfrm>
            <a:off x="5638800" y="457200"/>
            <a:ext cx="14478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8139" name="Oval 27"/>
          <p:cNvSpPr>
            <a:spLocks noChangeArrowheads="1"/>
          </p:cNvSpPr>
          <p:nvPr/>
        </p:nvSpPr>
        <p:spPr bwMode="auto">
          <a:xfrm>
            <a:off x="5638800" y="762000"/>
            <a:ext cx="14478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8140" name="Oval 28"/>
          <p:cNvSpPr>
            <a:spLocks noChangeArrowheads="1"/>
          </p:cNvSpPr>
          <p:nvPr/>
        </p:nvSpPr>
        <p:spPr bwMode="auto">
          <a:xfrm>
            <a:off x="5638800" y="1066800"/>
            <a:ext cx="14478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8141" name="Oval 29"/>
          <p:cNvSpPr>
            <a:spLocks noChangeArrowheads="1"/>
          </p:cNvSpPr>
          <p:nvPr/>
        </p:nvSpPr>
        <p:spPr bwMode="auto">
          <a:xfrm>
            <a:off x="5638800" y="1371600"/>
            <a:ext cx="14478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8142" name="Oval 30"/>
          <p:cNvSpPr>
            <a:spLocks noChangeArrowheads="1"/>
          </p:cNvSpPr>
          <p:nvPr/>
        </p:nvSpPr>
        <p:spPr bwMode="auto">
          <a:xfrm>
            <a:off x="5638800" y="1676400"/>
            <a:ext cx="14478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8143" name="Oval 31"/>
          <p:cNvSpPr>
            <a:spLocks noChangeArrowheads="1"/>
          </p:cNvSpPr>
          <p:nvPr/>
        </p:nvSpPr>
        <p:spPr bwMode="auto">
          <a:xfrm>
            <a:off x="5638800" y="1981200"/>
            <a:ext cx="14478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8144" name="Oval 32"/>
          <p:cNvSpPr>
            <a:spLocks noChangeArrowheads="1"/>
          </p:cNvSpPr>
          <p:nvPr/>
        </p:nvSpPr>
        <p:spPr bwMode="auto">
          <a:xfrm>
            <a:off x="6096000" y="533400"/>
            <a:ext cx="533400" cy="457200"/>
          </a:xfrm>
          <a:prstGeom prst="ellipse">
            <a:avLst/>
          </a:prstGeom>
          <a:solidFill>
            <a:srgbClr val="993366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8145" name="Rectangle 33"/>
          <p:cNvSpPr>
            <a:spLocks noChangeArrowheads="1"/>
          </p:cNvSpPr>
          <p:nvPr/>
        </p:nvSpPr>
        <p:spPr bwMode="auto">
          <a:xfrm rot="-10764787">
            <a:off x="5791200" y="1219200"/>
            <a:ext cx="685800" cy="152400"/>
          </a:xfrm>
          <a:prstGeom prst="rect">
            <a:avLst/>
          </a:prstGeom>
          <a:solidFill>
            <a:srgbClr val="993366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8146" name="Rectangle 34"/>
          <p:cNvSpPr>
            <a:spLocks noChangeArrowheads="1"/>
          </p:cNvSpPr>
          <p:nvPr/>
        </p:nvSpPr>
        <p:spPr bwMode="auto">
          <a:xfrm>
            <a:off x="6172200" y="1828800"/>
            <a:ext cx="152400" cy="381000"/>
          </a:xfrm>
          <a:prstGeom prst="rect">
            <a:avLst/>
          </a:prstGeom>
          <a:solidFill>
            <a:srgbClr val="993366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8147" name="Rectangle 35"/>
          <p:cNvSpPr>
            <a:spLocks noChangeArrowheads="1"/>
          </p:cNvSpPr>
          <p:nvPr/>
        </p:nvSpPr>
        <p:spPr bwMode="auto">
          <a:xfrm>
            <a:off x="6400800" y="1828800"/>
            <a:ext cx="152400" cy="381000"/>
          </a:xfrm>
          <a:prstGeom prst="rect">
            <a:avLst/>
          </a:prstGeom>
          <a:solidFill>
            <a:srgbClr val="993366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8148" name="Rectangle 36"/>
          <p:cNvSpPr>
            <a:spLocks noChangeArrowheads="1"/>
          </p:cNvSpPr>
          <p:nvPr/>
        </p:nvSpPr>
        <p:spPr bwMode="auto">
          <a:xfrm>
            <a:off x="6096000" y="990600"/>
            <a:ext cx="533400" cy="838200"/>
          </a:xfrm>
          <a:prstGeom prst="rect">
            <a:avLst/>
          </a:prstGeom>
          <a:solidFill>
            <a:srgbClr val="993366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8149" name="Rectangle 37"/>
          <p:cNvSpPr>
            <a:spLocks noChangeArrowheads="1"/>
          </p:cNvSpPr>
          <p:nvPr/>
        </p:nvSpPr>
        <p:spPr bwMode="auto">
          <a:xfrm rot="-10764787">
            <a:off x="6248400" y="1219200"/>
            <a:ext cx="685800" cy="152400"/>
          </a:xfrm>
          <a:prstGeom prst="rect">
            <a:avLst/>
          </a:prstGeom>
          <a:solidFill>
            <a:srgbClr val="993366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8150" name="Text Box 38"/>
          <p:cNvSpPr txBox="1">
            <a:spLocks noChangeArrowheads="1"/>
          </p:cNvSpPr>
          <p:nvPr/>
        </p:nvSpPr>
        <p:spPr bwMode="auto">
          <a:xfrm>
            <a:off x="1676400" y="944563"/>
            <a:ext cx="1600200" cy="457200"/>
          </a:xfrm>
          <a:prstGeom prst="rect">
            <a:avLst/>
          </a:prstGeom>
          <a:solidFill>
            <a:srgbClr val="FFDBB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660066"/>
                </a:solidFill>
                <a:latin typeface="Tempus Sans ITC" pitchFamily="82" charset="0"/>
              </a:rPr>
              <a:t>UNIDADE</a:t>
            </a:r>
          </a:p>
        </p:txBody>
      </p:sp>
      <p:sp>
        <p:nvSpPr>
          <p:cNvPr id="218151" name="Text Box 39"/>
          <p:cNvSpPr txBox="1">
            <a:spLocks noChangeArrowheads="1"/>
          </p:cNvSpPr>
          <p:nvPr/>
        </p:nvSpPr>
        <p:spPr bwMode="auto">
          <a:xfrm>
            <a:off x="2133600" y="1676400"/>
            <a:ext cx="2209800" cy="457200"/>
          </a:xfrm>
          <a:prstGeom prst="rect">
            <a:avLst/>
          </a:prstGeom>
          <a:solidFill>
            <a:srgbClr val="FFDBB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660066"/>
                </a:solidFill>
                <a:latin typeface="Tempus Sans ITC" pitchFamily="82" charset="0"/>
              </a:rPr>
              <a:t>TOTALIDADE</a:t>
            </a:r>
          </a:p>
        </p:txBody>
      </p:sp>
      <p:sp>
        <p:nvSpPr>
          <p:cNvPr id="218152" name="Text Box 40"/>
          <p:cNvSpPr txBox="1">
            <a:spLocks noChangeArrowheads="1"/>
          </p:cNvSpPr>
          <p:nvPr/>
        </p:nvSpPr>
        <p:spPr bwMode="auto">
          <a:xfrm>
            <a:off x="381000" y="3200400"/>
            <a:ext cx="2209800" cy="457200"/>
          </a:xfrm>
          <a:prstGeom prst="rect">
            <a:avLst/>
          </a:prstGeom>
          <a:solidFill>
            <a:srgbClr val="FFDBB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660066"/>
                </a:solidFill>
                <a:latin typeface="Tempus Sans ITC" pitchFamily="82" charset="0"/>
              </a:rPr>
              <a:t>SIMILITUDE</a:t>
            </a:r>
          </a:p>
        </p:txBody>
      </p:sp>
      <p:sp>
        <p:nvSpPr>
          <p:cNvPr id="218153" name="Text Box 41"/>
          <p:cNvSpPr txBox="1">
            <a:spLocks noChangeArrowheads="1"/>
          </p:cNvSpPr>
          <p:nvPr/>
        </p:nvSpPr>
        <p:spPr bwMode="auto">
          <a:xfrm>
            <a:off x="4267200" y="4343400"/>
            <a:ext cx="2590800" cy="457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chemeClr val="bg1"/>
                </a:solidFill>
                <a:latin typeface="Tempus Sans ITC" pitchFamily="82" charset="0"/>
              </a:rPr>
              <a:t>MEDICAMENTO</a:t>
            </a:r>
          </a:p>
        </p:txBody>
      </p:sp>
      <p:sp>
        <p:nvSpPr>
          <p:cNvPr id="218154" name="Text Box 42"/>
          <p:cNvSpPr txBox="1">
            <a:spLocks noChangeArrowheads="1"/>
          </p:cNvSpPr>
          <p:nvPr/>
        </p:nvSpPr>
        <p:spPr bwMode="auto">
          <a:xfrm>
            <a:off x="5715000" y="5181600"/>
            <a:ext cx="2362200" cy="701675"/>
          </a:xfrm>
          <a:prstGeom prst="rect">
            <a:avLst/>
          </a:prstGeom>
          <a:solidFill>
            <a:srgbClr val="FFDBB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>
                <a:solidFill>
                  <a:srgbClr val="660066"/>
                </a:solidFill>
                <a:latin typeface="Tempus Sans ITC" pitchFamily="82" charset="0"/>
              </a:rPr>
              <a:t>Estimula a reação do organismo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85" name="Text Box 17"/>
          <p:cNvSpPr txBox="1">
            <a:spLocks noChangeArrowheads="1"/>
          </p:cNvSpPr>
          <p:nvPr/>
        </p:nvSpPr>
        <p:spPr bwMode="auto">
          <a:xfrm>
            <a:off x="539750" y="1557338"/>
            <a:ext cx="8208963" cy="3600986"/>
          </a:xfrm>
          <a:prstGeom prst="rect">
            <a:avLst/>
          </a:prstGeom>
          <a:solidFill>
            <a:srgbClr val="FFDBB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pt-BR" b="1" dirty="0">
                <a:solidFill>
                  <a:srgbClr val="660066"/>
                </a:solidFill>
                <a:latin typeface="Tempus Sans ITC" pitchFamily="82" charset="0"/>
              </a:rPr>
              <a:t>Referências Bibliográficas</a:t>
            </a:r>
          </a:p>
          <a:p>
            <a:pPr marL="457200" indent="-457200">
              <a:spcBef>
                <a:spcPct val="50000"/>
              </a:spcBef>
            </a:pPr>
            <a:endParaRPr lang="pt-BR" b="1" dirty="0">
              <a:solidFill>
                <a:srgbClr val="660066"/>
              </a:solidFill>
              <a:latin typeface="Tempus Sans ITC" pitchFamily="82" charset="0"/>
            </a:endParaRPr>
          </a:p>
          <a:p>
            <a:pPr marL="457200" indent="-457200"/>
            <a:r>
              <a:rPr lang="pt-BR" b="1" dirty="0">
                <a:solidFill>
                  <a:srgbClr val="660066"/>
                </a:solidFill>
                <a:latin typeface="Tempus Sans ITC" pitchFamily="82" charset="0"/>
              </a:rPr>
              <a:t>FONTES, O L. Farmácia Homeopática – Teoria e Prática. 2a. edição Editora </a:t>
            </a:r>
            <a:r>
              <a:rPr lang="pt-BR" b="1" dirty="0" err="1">
                <a:solidFill>
                  <a:srgbClr val="660066"/>
                </a:solidFill>
                <a:latin typeface="Tempus Sans ITC" pitchFamily="82" charset="0"/>
              </a:rPr>
              <a:t>Manole</a:t>
            </a:r>
            <a:r>
              <a:rPr lang="pt-BR" b="1" dirty="0">
                <a:solidFill>
                  <a:srgbClr val="660066"/>
                </a:solidFill>
                <a:latin typeface="Tempus Sans ITC" pitchFamily="82" charset="0"/>
              </a:rPr>
              <a:t>, 2005.</a:t>
            </a:r>
          </a:p>
          <a:p>
            <a:pPr marL="457200" indent="-457200"/>
            <a:endParaRPr lang="pt-BR" b="1" dirty="0">
              <a:solidFill>
                <a:srgbClr val="660066"/>
              </a:solidFill>
              <a:latin typeface="Tempus Sans ITC" pitchFamily="82" charset="0"/>
            </a:endParaRPr>
          </a:p>
          <a:p>
            <a:pPr marL="457200" indent="-457200"/>
            <a:r>
              <a:rPr lang="pt-BR" b="1" dirty="0">
                <a:solidFill>
                  <a:srgbClr val="660066"/>
                </a:solidFill>
                <a:latin typeface="Tempus Sans ITC" pitchFamily="82" charset="0"/>
              </a:rPr>
              <a:t>HAHNEMANN, S. </a:t>
            </a:r>
            <a:r>
              <a:rPr lang="pt-BR" b="1" dirty="0" err="1">
                <a:solidFill>
                  <a:srgbClr val="660066"/>
                </a:solidFill>
                <a:latin typeface="Tempus Sans ITC" pitchFamily="82" charset="0"/>
              </a:rPr>
              <a:t>Organon</a:t>
            </a:r>
            <a:r>
              <a:rPr lang="pt-BR" b="1" dirty="0">
                <a:solidFill>
                  <a:srgbClr val="660066"/>
                </a:solidFill>
                <a:latin typeface="Tempus Sans ITC" pitchFamily="82" charset="0"/>
              </a:rPr>
              <a:t> da Arte de Curar, 6a. </a:t>
            </a:r>
            <a:r>
              <a:rPr lang="pt-BR" b="1" dirty="0" err="1">
                <a:solidFill>
                  <a:srgbClr val="660066"/>
                </a:solidFill>
                <a:latin typeface="Tempus Sans ITC" pitchFamily="82" charset="0"/>
              </a:rPr>
              <a:t>ed</a:t>
            </a:r>
            <a:r>
              <a:rPr lang="pt-BR" b="1" dirty="0">
                <a:solidFill>
                  <a:srgbClr val="660066"/>
                </a:solidFill>
                <a:latin typeface="Tempus Sans ITC" pitchFamily="82" charset="0"/>
              </a:rPr>
              <a:t>, Tradução: </a:t>
            </a:r>
            <a:r>
              <a:rPr lang="pt-BR" b="1" dirty="0" err="1">
                <a:solidFill>
                  <a:srgbClr val="660066"/>
                </a:solidFill>
                <a:latin typeface="Tempus Sans ITC" pitchFamily="82" charset="0"/>
              </a:rPr>
              <a:t>Edméia</a:t>
            </a:r>
            <a:r>
              <a:rPr lang="pt-BR" b="1" dirty="0">
                <a:solidFill>
                  <a:srgbClr val="660066"/>
                </a:solidFill>
                <a:latin typeface="Tempus Sans ITC" pitchFamily="82" charset="0"/>
              </a:rPr>
              <a:t> </a:t>
            </a:r>
            <a:r>
              <a:rPr lang="pt-BR" b="1" dirty="0" err="1">
                <a:solidFill>
                  <a:srgbClr val="660066"/>
                </a:solidFill>
                <a:latin typeface="Tempus Sans ITC" pitchFamily="82" charset="0"/>
              </a:rPr>
              <a:t>Marturano</a:t>
            </a:r>
            <a:r>
              <a:rPr lang="pt-BR" b="1" dirty="0">
                <a:solidFill>
                  <a:srgbClr val="660066"/>
                </a:solidFill>
                <a:latin typeface="Tempus Sans ITC" pitchFamily="82" charset="0"/>
              </a:rPr>
              <a:t> Villela e </a:t>
            </a:r>
            <a:r>
              <a:rPr lang="pt-BR" b="1" dirty="0" err="1">
                <a:solidFill>
                  <a:srgbClr val="660066"/>
                </a:solidFill>
                <a:latin typeface="Tempus Sans ITC" pitchFamily="82" charset="0"/>
              </a:rPr>
              <a:t>Izao</a:t>
            </a:r>
            <a:r>
              <a:rPr lang="pt-BR" b="1" dirty="0">
                <a:solidFill>
                  <a:srgbClr val="660066"/>
                </a:solidFill>
                <a:latin typeface="Tempus Sans ITC" pitchFamily="82" charset="0"/>
              </a:rPr>
              <a:t> Carneiro Soares. Museu de Homeopatia Abrahão </a:t>
            </a:r>
            <a:r>
              <a:rPr lang="pt-BR" b="1" dirty="0" err="1">
                <a:solidFill>
                  <a:srgbClr val="660066"/>
                </a:solidFill>
                <a:latin typeface="Tempus Sans ITC" pitchFamily="82" charset="0"/>
              </a:rPr>
              <a:t>Brickmann</a:t>
            </a:r>
            <a:r>
              <a:rPr lang="pt-BR" b="1" dirty="0">
                <a:solidFill>
                  <a:srgbClr val="660066"/>
                </a:solidFill>
                <a:latin typeface="Tempus Sans ITC" pitchFamily="82" charset="0"/>
              </a:rPr>
              <a:t>, Ribeirão Preto, 1995.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351112" y="3222848"/>
            <a:ext cx="4419600" cy="24384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431504" y="3158777"/>
            <a:ext cx="4876800" cy="2430463"/>
          </a:xfrm>
          <a:prstGeom prst="rect">
            <a:avLst/>
          </a:prstGeom>
          <a:solidFill>
            <a:srgbClr val="FFDBB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 dirty="0">
                <a:latin typeface="Tempus Sans ITC" pitchFamily="82" charset="0"/>
              </a:rPr>
              <a:t>NOVA FILOSOFIA</a:t>
            </a:r>
          </a:p>
          <a:p>
            <a:pPr>
              <a:spcBef>
                <a:spcPct val="50000"/>
              </a:spcBef>
            </a:pPr>
            <a:r>
              <a:rPr lang="pt-BR" sz="1800" b="1" dirty="0">
                <a:latin typeface="Tempus Sans ITC" pitchFamily="82" charset="0"/>
              </a:rPr>
              <a:t>	filosofia x razão x experiência</a:t>
            </a:r>
          </a:p>
          <a:p>
            <a:pPr>
              <a:spcBef>
                <a:spcPct val="50000"/>
              </a:spcBef>
            </a:pPr>
            <a:endParaRPr lang="pt-BR" sz="1800" b="1" dirty="0">
              <a:latin typeface="Tempus Sans ITC" pitchFamily="82" charset="0"/>
            </a:endParaRPr>
          </a:p>
          <a:p>
            <a:pPr>
              <a:spcBef>
                <a:spcPct val="50000"/>
              </a:spcBef>
            </a:pPr>
            <a:r>
              <a:rPr lang="pt-BR" sz="1800" b="1" dirty="0">
                <a:latin typeface="Tempus Sans ITC" pitchFamily="82" charset="0"/>
              </a:rPr>
              <a:t>NOVA CONDUTA TERAPÊUTICA</a:t>
            </a:r>
          </a:p>
          <a:p>
            <a:pPr>
              <a:spcBef>
                <a:spcPct val="50000"/>
              </a:spcBef>
            </a:pPr>
            <a:endParaRPr lang="pt-BR" sz="1800" b="1" dirty="0">
              <a:latin typeface="Tempus Sans ITC" pitchFamily="82" charset="0"/>
            </a:endParaRPr>
          </a:p>
          <a:p>
            <a:pPr>
              <a:spcBef>
                <a:spcPct val="50000"/>
              </a:spcBef>
            </a:pPr>
            <a:r>
              <a:rPr lang="pt-BR" sz="1800" b="1" dirty="0">
                <a:latin typeface="Tempus Sans ITC" pitchFamily="82" charset="0"/>
              </a:rPr>
              <a:t>NOVA FARMACOTÉCNICA</a:t>
            </a:r>
          </a:p>
        </p:txBody>
      </p:sp>
      <p:sp>
        <p:nvSpPr>
          <p:cNvPr id="7" name="Rectangle 163"/>
          <p:cNvSpPr>
            <a:spLocks noChangeArrowheads="1"/>
          </p:cNvSpPr>
          <p:nvPr/>
        </p:nvSpPr>
        <p:spPr bwMode="auto">
          <a:xfrm>
            <a:off x="3995936" y="980728"/>
            <a:ext cx="1296144" cy="187220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8" name="Object 164"/>
          <p:cNvGraphicFramePr>
            <a:graphicFrameLocks noChangeAspect="1"/>
          </p:cNvGraphicFramePr>
          <p:nvPr/>
        </p:nvGraphicFramePr>
        <p:xfrm>
          <a:off x="4067944" y="1052736"/>
          <a:ext cx="11430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3" imgW="2295238" imgH="4505954" progId="">
                  <p:embed/>
                </p:oleObj>
              </mc:Choice>
              <mc:Fallback>
                <p:oleObj name="Photo Editor Photo" r:id="rId3" imgW="2295238" imgH="450595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1052736"/>
                        <a:ext cx="11430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25" name="Text Box 161"/>
          <p:cNvSpPr txBox="1">
            <a:spLocks noChangeArrowheads="1"/>
          </p:cNvSpPr>
          <p:nvPr/>
        </p:nvSpPr>
        <p:spPr bwMode="auto">
          <a:xfrm>
            <a:off x="1187450" y="1524000"/>
            <a:ext cx="7499350" cy="3419475"/>
          </a:xfrm>
          <a:prstGeom prst="rect">
            <a:avLst/>
          </a:prstGeom>
          <a:solidFill>
            <a:srgbClr val="FFDBB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003300"/>
                </a:solidFill>
                <a:latin typeface="Tempus Sans ITC" pitchFamily="82" charset="0"/>
                <a:cs typeface="Times New Roman" pitchFamily="18" charset="0"/>
              </a:rPr>
              <a:t>Parágrafo</a:t>
            </a:r>
            <a:r>
              <a:rPr lang="en-US" sz="2000" b="1" dirty="0">
                <a:solidFill>
                  <a:srgbClr val="003300"/>
                </a:solidFill>
                <a:latin typeface="Tempus Sans ITC" pitchFamily="82" charset="0"/>
                <a:cs typeface="Times New Roman" pitchFamily="18" charset="0"/>
              </a:rPr>
              <a:t> 9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003300"/>
                </a:solidFill>
                <a:latin typeface="Tempus Sans ITC" pitchFamily="82" charset="0"/>
                <a:cs typeface="Times New Roman" pitchFamily="18" charset="0"/>
              </a:rPr>
              <a:t> </a:t>
            </a:r>
            <a:r>
              <a:rPr lang="pt-BR" sz="2000" b="1" dirty="0">
                <a:solidFill>
                  <a:srgbClr val="003300"/>
                </a:solidFill>
                <a:latin typeface="Tempus Sans ITC" pitchFamily="82" charset="0"/>
                <a:cs typeface="Times New Roman" pitchFamily="18" charset="0"/>
              </a:rPr>
              <a:t>No estado de saúde do indivíduo reina, de modo absoluto a força vital do tipo não material que anima o corpo material mantendo todas as suas partes em processo vital admiravelmente harmônico nas suas sensações e funções, de maneira que nosso espírito racional que nele habita, possa servir-se livremente deste instrumento vivo e sadio para o mais elevado objetivo de nossa existência.</a:t>
            </a:r>
            <a:endParaRPr lang="en-US" sz="2000" b="1" dirty="0">
              <a:solidFill>
                <a:srgbClr val="003300"/>
              </a:solidFill>
              <a:latin typeface="Tempus Sans ITC" pitchFamily="82" charset="0"/>
              <a:cs typeface="Times New Roman" pitchFamily="18" charset="0"/>
            </a:endParaRPr>
          </a:p>
        </p:txBody>
      </p:sp>
      <p:sp>
        <p:nvSpPr>
          <p:cNvPr id="139427" name="Rectangle 163"/>
          <p:cNvSpPr>
            <a:spLocks noChangeArrowheads="1"/>
          </p:cNvSpPr>
          <p:nvPr/>
        </p:nvSpPr>
        <p:spPr bwMode="auto">
          <a:xfrm>
            <a:off x="7848600" y="4953000"/>
            <a:ext cx="1219200" cy="17526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39428" name="Object 164"/>
          <p:cNvGraphicFramePr>
            <a:graphicFrameLocks noChangeAspect="1"/>
          </p:cNvGraphicFramePr>
          <p:nvPr/>
        </p:nvGraphicFramePr>
        <p:xfrm>
          <a:off x="7924800" y="4876800"/>
          <a:ext cx="11430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hoto Editor Photo" r:id="rId3" imgW="2295238" imgH="4505954" progId="">
                  <p:embed/>
                </p:oleObj>
              </mc:Choice>
              <mc:Fallback>
                <p:oleObj name="Photo Editor Photo" r:id="rId3" imgW="2295238" imgH="450595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876800"/>
                        <a:ext cx="11430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457200" y="1136650"/>
            <a:ext cx="7543800" cy="3968750"/>
          </a:xfrm>
          <a:prstGeom prst="rect">
            <a:avLst/>
          </a:prstGeom>
          <a:solidFill>
            <a:srgbClr val="FFDBB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003300"/>
                </a:solidFill>
                <a:latin typeface="Tempus Sans ITC" pitchFamily="82" charset="0"/>
                <a:cs typeface="Times New Roman" pitchFamily="18" charset="0"/>
              </a:rPr>
              <a:t>Parágrafo</a:t>
            </a:r>
            <a:r>
              <a:rPr lang="en-US" sz="2000" b="1" dirty="0">
                <a:solidFill>
                  <a:srgbClr val="003300"/>
                </a:solidFill>
                <a:latin typeface="Tempus Sans ITC" pitchFamily="82" charset="0"/>
                <a:cs typeface="Times New Roman" pitchFamily="18" charset="0"/>
              </a:rPr>
              <a:t> 12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003300"/>
                </a:solidFill>
                <a:latin typeface="Tempus Sans ITC" pitchFamily="82" charset="0"/>
                <a:cs typeface="Times New Roman" pitchFamily="18" charset="0"/>
              </a:rPr>
              <a:t> </a:t>
            </a:r>
            <a:r>
              <a:rPr lang="pt-BR" sz="2000" b="1" dirty="0">
                <a:solidFill>
                  <a:srgbClr val="003300"/>
                </a:solidFill>
                <a:latin typeface="Tempus Sans ITC" pitchFamily="82" charset="0"/>
                <a:cs typeface="Times New Roman" pitchFamily="18" charset="0"/>
              </a:rPr>
              <a:t>Quando o homem adoece é somente porque, originalmente, esta força de tipo não material presente em todo organismo, esta força vital de atividade própria (princípio vital) foi afetada através da influência dinâmica de um agente </a:t>
            </a:r>
            <a:r>
              <a:rPr lang="pt-BR" sz="2000" b="1" dirty="0" err="1">
                <a:solidFill>
                  <a:srgbClr val="003300"/>
                </a:solidFill>
                <a:latin typeface="Tempus Sans ITC" pitchFamily="82" charset="0"/>
                <a:cs typeface="Times New Roman" pitchFamily="18" charset="0"/>
              </a:rPr>
              <a:t>morbífero</a:t>
            </a:r>
            <a:r>
              <a:rPr lang="pt-BR" sz="2000" b="1" dirty="0">
                <a:solidFill>
                  <a:srgbClr val="003300"/>
                </a:solidFill>
                <a:latin typeface="Tempus Sans ITC" pitchFamily="82" charset="0"/>
                <a:cs typeface="Times New Roman" pitchFamily="18" charset="0"/>
              </a:rPr>
              <a:t>, hostil à vida; somente o princípio vital afetado em tal anormalidade pode conferir ao organismo as sensações adversas, levando-o assim, a funções irregulares a que damos o nome de doença....</a:t>
            </a:r>
            <a:endParaRPr lang="en-US" sz="2000" b="1" dirty="0">
              <a:solidFill>
                <a:srgbClr val="003300"/>
              </a:solidFill>
              <a:latin typeface="Tempus Sans ITC" pitchFamily="82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  <a:spcBef>
                <a:spcPct val="50000"/>
              </a:spcBef>
            </a:pPr>
            <a:endParaRPr lang="en-US" sz="2000" dirty="0">
              <a:solidFill>
                <a:srgbClr val="003300"/>
              </a:solidFill>
              <a:latin typeface="Tempus Sans ITC" pitchFamily="82" charset="0"/>
              <a:cs typeface="Times New Roman" pitchFamily="18" charset="0"/>
            </a:endParaRP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7848600" y="4953000"/>
            <a:ext cx="1219200" cy="17526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96616" name="Object 8"/>
          <p:cNvGraphicFramePr>
            <a:graphicFrameLocks noChangeAspect="1"/>
          </p:cNvGraphicFramePr>
          <p:nvPr/>
        </p:nvGraphicFramePr>
        <p:xfrm>
          <a:off x="7924800" y="4876800"/>
          <a:ext cx="11430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hoto Editor Photo" r:id="rId3" imgW="2295238" imgH="4505954" progId="">
                  <p:embed/>
                </p:oleObj>
              </mc:Choice>
              <mc:Fallback>
                <p:oleObj name="Photo Editor Photo" r:id="rId3" imgW="2295238" imgH="450595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876800"/>
                        <a:ext cx="11430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1066800" y="3581400"/>
            <a:ext cx="7543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cs typeface="Times New Roman" pitchFamily="18" charset="0"/>
              </a:rPr>
              <a:t>Cura</a:t>
            </a:r>
            <a:r>
              <a:rPr lang="en-US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cs typeface="Times New Roman" pitchFamily="18" charset="0"/>
              </a:rPr>
              <a:t> é um </a:t>
            </a:r>
            <a:r>
              <a:rPr lang="en-US" sz="2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cs typeface="Times New Roman" pitchFamily="18" charset="0"/>
              </a:rPr>
              <a:t>mecanismo</a:t>
            </a:r>
            <a:r>
              <a:rPr lang="en-US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cs typeface="Times New Roman" pitchFamily="18" charset="0"/>
              </a:rPr>
              <a:t> de </a:t>
            </a:r>
            <a:r>
              <a:rPr lang="en-US" sz="2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cs typeface="Times New Roman" pitchFamily="18" charset="0"/>
              </a:rPr>
              <a:t>reação</a:t>
            </a:r>
            <a:r>
              <a:rPr lang="en-US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cs typeface="Times New Roman" pitchFamily="18" charset="0"/>
              </a:rPr>
              <a:t>ativa</a:t>
            </a:r>
            <a:r>
              <a:rPr lang="en-US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cs typeface="Times New Roman" pitchFamily="18" charset="0"/>
              </a:rPr>
              <a:t>que</a:t>
            </a:r>
            <a:r>
              <a:rPr lang="en-US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cs typeface="Times New Roman" pitchFamily="18" charset="0"/>
              </a:rPr>
              <a:t> a </a:t>
            </a:r>
            <a:r>
              <a:rPr lang="en-US" sz="2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cs typeface="Times New Roman" pitchFamily="18" charset="0"/>
              </a:rPr>
              <a:t>força</a:t>
            </a:r>
            <a:r>
              <a:rPr lang="en-US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cs typeface="Times New Roman" pitchFamily="18" charset="0"/>
              </a:rPr>
              <a:t> vital </a:t>
            </a:r>
            <a:r>
              <a:rPr lang="en-US" sz="2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cs typeface="Times New Roman" pitchFamily="18" charset="0"/>
              </a:rPr>
              <a:t>reage</a:t>
            </a:r>
            <a:r>
              <a:rPr lang="en-US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cs typeface="Times New Roman" pitchFamily="18" charset="0"/>
              </a:rPr>
              <a:t>automaticamente</a:t>
            </a:r>
            <a:r>
              <a:rPr lang="en-US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cs typeface="Times New Roman" pitchFamily="18" charset="0"/>
              </a:rPr>
              <a:t>para</a:t>
            </a:r>
            <a:r>
              <a:rPr lang="en-US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cs typeface="Times New Roman" pitchFamily="18" charset="0"/>
              </a:rPr>
              <a:t>voltar</a:t>
            </a:r>
            <a:r>
              <a:rPr lang="en-US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cs typeface="Times New Roman" pitchFamily="18" charset="0"/>
              </a:rPr>
              <a:t>ao</a:t>
            </a:r>
            <a:r>
              <a:rPr lang="en-US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cs typeface="Times New Roman" pitchFamily="18" charset="0"/>
              </a:rPr>
              <a:t>equilíbrio</a:t>
            </a:r>
            <a:r>
              <a:rPr lang="en-US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cs typeface="Times New Roman" pitchFamily="18" charset="0"/>
              </a:rPr>
              <a:t>.</a:t>
            </a:r>
          </a:p>
        </p:txBody>
      </p:sp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1371600" y="1447800"/>
            <a:ext cx="75438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Saúde</a:t>
            </a:r>
            <a:r>
              <a:rPr lang="en-US" sz="2000" b="1" dirty="0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 x </a:t>
            </a:r>
            <a:r>
              <a:rPr lang="en-US" sz="2000" b="1" dirty="0" err="1" smtClean="0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doença</a:t>
            </a:r>
            <a:r>
              <a:rPr lang="en-US" sz="2000" b="1" dirty="0" smtClean="0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  </a:t>
            </a:r>
            <a:r>
              <a:rPr lang="en-US" sz="2000" b="1" dirty="0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= </a:t>
            </a:r>
            <a:r>
              <a:rPr lang="en-US" sz="2000" b="1" dirty="0" smtClean="0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processos</a:t>
            </a:r>
            <a:r>
              <a:rPr lang="en-US" sz="2000" b="1" dirty="0" smtClean="0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dinâmicos</a:t>
            </a:r>
            <a:endParaRPr lang="en-US" sz="2000" b="1" dirty="0">
              <a:solidFill>
                <a:srgbClr val="990033"/>
              </a:solidFill>
              <a:latin typeface="Tempus Sans ITC" pitchFamily="82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 err="1" smtClean="0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medicamento</a:t>
            </a:r>
            <a:r>
              <a:rPr lang="en-US" sz="2000" b="1" dirty="0" smtClean="0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  =  </a:t>
            </a:r>
            <a:r>
              <a:rPr lang="en-US" sz="2000" b="1" dirty="0" err="1" smtClean="0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natureza</a:t>
            </a:r>
            <a:r>
              <a:rPr lang="en-US" sz="2000" b="1" dirty="0" smtClean="0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990033"/>
                </a:solidFill>
                <a:latin typeface="Tempus Sans ITC" pitchFamily="82" charset="0"/>
                <a:cs typeface="Times New Roman" pitchFamily="18" charset="0"/>
              </a:rPr>
              <a:t>dinâmica</a:t>
            </a:r>
            <a:endParaRPr lang="en-US" sz="2000" b="1" dirty="0">
              <a:solidFill>
                <a:srgbClr val="990033"/>
              </a:solidFill>
              <a:latin typeface="Tempus Sans ITC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3352800" y="2895600"/>
            <a:ext cx="1828800" cy="18288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9687" name="AutoShape 7"/>
          <p:cNvSpPr>
            <a:spLocks noChangeArrowheads="1"/>
          </p:cNvSpPr>
          <p:nvPr/>
        </p:nvSpPr>
        <p:spPr bwMode="auto">
          <a:xfrm rot="6303180">
            <a:off x="2569374" y="2203256"/>
            <a:ext cx="2605088" cy="749300"/>
          </a:xfrm>
          <a:prstGeom prst="curvedUpArrow">
            <a:avLst>
              <a:gd name="adj1" fmla="val 69534"/>
              <a:gd name="adj2" fmla="val 139068"/>
              <a:gd name="adj3" fmla="val 33333"/>
            </a:avLst>
          </a:prstGeom>
          <a:gradFill flip="none" rotWithShape="1">
            <a:gsLst>
              <a:gs pos="0">
                <a:srgbClr val="990033">
                  <a:tint val="66000"/>
                  <a:satMod val="160000"/>
                  <a:shade val="30000"/>
                  <a:satMod val="115000"/>
                </a:srgbClr>
              </a:gs>
              <a:gs pos="50000">
                <a:srgbClr val="990033">
                  <a:tint val="66000"/>
                  <a:satMod val="160000"/>
                  <a:shade val="67500"/>
                  <a:satMod val="115000"/>
                </a:srgbClr>
              </a:gs>
              <a:gs pos="100000">
                <a:srgbClr val="990033">
                  <a:tint val="66000"/>
                  <a:satMod val="16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9688" name="AutoShape 8"/>
          <p:cNvSpPr>
            <a:spLocks noChangeArrowheads="1"/>
          </p:cNvSpPr>
          <p:nvPr/>
        </p:nvSpPr>
        <p:spPr bwMode="auto">
          <a:xfrm rot="15416232">
            <a:off x="3718690" y="2429708"/>
            <a:ext cx="2087563" cy="793750"/>
          </a:xfrm>
          <a:prstGeom prst="curvedUpArrow">
            <a:avLst>
              <a:gd name="adj1" fmla="val 52600"/>
              <a:gd name="adj2" fmla="val 105200"/>
              <a:gd name="adj3" fmla="val 33333"/>
            </a:avLst>
          </a:prstGeom>
          <a:gradFill flip="none" rotWithShape="1">
            <a:gsLst>
              <a:gs pos="0">
                <a:srgbClr val="990033">
                  <a:shade val="30000"/>
                  <a:satMod val="115000"/>
                </a:srgbClr>
              </a:gs>
              <a:gs pos="50000">
                <a:srgbClr val="990033">
                  <a:shade val="67500"/>
                  <a:satMod val="115000"/>
                </a:srgbClr>
              </a:gs>
              <a:gs pos="100000">
                <a:srgbClr val="9900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1295400" y="2438400"/>
            <a:ext cx="1828800" cy="18288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5486400" y="4343400"/>
            <a:ext cx="1828800" cy="18288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0713" name="AutoShape 9"/>
          <p:cNvSpPr>
            <a:spLocks noChangeArrowheads="1"/>
          </p:cNvSpPr>
          <p:nvPr/>
        </p:nvSpPr>
        <p:spPr bwMode="auto">
          <a:xfrm rot="6303180">
            <a:off x="4723606" y="3147219"/>
            <a:ext cx="2605088" cy="749300"/>
          </a:xfrm>
          <a:prstGeom prst="curvedUpArrow">
            <a:avLst>
              <a:gd name="adj1" fmla="val 69534"/>
              <a:gd name="adj2" fmla="val 139068"/>
              <a:gd name="adj3" fmla="val 33333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0714" name="AutoShape 10"/>
          <p:cNvSpPr>
            <a:spLocks noChangeArrowheads="1"/>
          </p:cNvSpPr>
          <p:nvPr/>
        </p:nvSpPr>
        <p:spPr bwMode="auto">
          <a:xfrm rot="15416232">
            <a:off x="6101808" y="3767456"/>
            <a:ext cx="1325562" cy="793750"/>
          </a:xfrm>
          <a:prstGeom prst="curvedUpArrow">
            <a:avLst>
              <a:gd name="adj1" fmla="val 33400"/>
              <a:gd name="adj2" fmla="val 66800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 rot="-1397357">
            <a:off x="849313" y="922338"/>
            <a:ext cx="769937" cy="1785937"/>
            <a:chOff x="535" y="581"/>
            <a:chExt cx="485" cy="1125"/>
          </a:xfrm>
          <a:solidFill>
            <a:srgbClr val="CC0066"/>
          </a:solidFill>
        </p:grpSpPr>
        <p:sp>
          <p:nvSpPr>
            <p:cNvPr id="200716" name="Freeform 12"/>
            <p:cNvSpPr>
              <a:spLocks/>
            </p:cNvSpPr>
            <p:nvPr/>
          </p:nvSpPr>
          <p:spPr bwMode="auto">
            <a:xfrm>
              <a:off x="535" y="581"/>
              <a:ext cx="485" cy="1125"/>
            </a:xfrm>
            <a:custGeom>
              <a:avLst/>
              <a:gdLst/>
              <a:ahLst/>
              <a:cxnLst>
                <a:cxn ang="0">
                  <a:pos x="470" y="4"/>
                </a:cxn>
                <a:cxn ang="0">
                  <a:pos x="439" y="0"/>
                </a:cxn>
                <a:cxn ang="0">
                  <a:pos x="409" y="0"/>
                </a:cxn>
                <a:cxn ang="0">
                  <a:pos x="363" y="9"/>
                </a:cxn>
                <a:cxn ang="0">
                  <a:pos x="303" y="33"/>
                </a:cxn>
                <a:cxn ang="0">
                  <a:pos x="247" y="71"/>
                </a:cxn>
                <a:cxn ang="0">
                  <a:pos x="195" y="122"/>
                </a:cxn>
                <a:cxn ang="0">
                  <a:pos x="149" y="184"/>
                </a:cxn>
                <a:cxn ang="0">
                  <a:pos x="111" y="256"/>
                </a:cxn>
                <a:cxn ang="0">
                  <a:pos x="83" y="337"/>
                </a:cxn>
                <a:cxn ang="0">
                  <a:pos x="12" y="603"/>
                </a:cxn>
                <a:cxn ang="0">
                  <a:pos x="3" y="668"/>
                </a:cxn>
                <a:cxn ang="0">
                  <a:pos x="0" y="731"/>
                </a:cxn>
                <a:cxn ang="0">
                  <a:pos x="5" y="792"/>
                </a:cxn>
                <a:cxn ang="0">
                  <a:pos x="17" y="849"/>
                </a:cxn>
                <a:cxn ang="0">
                  <a:pos x="36" y="902"/>
                </a:cxn>
                <a:cxn ang="0">
                  <a:pos x="61" y="949"/>
                </a:cxn>
                <a:cxn ang="0">
                  <a:pos x="93" y="990"/>
                </a:cxn>
                <a:cxn ang="0">
                  <a:pos x="80" y="1125"/>
                </a:cxn>
                <a:cxn ang="0">
                  <a:pos x="206" y="658"/>
                </a:cxn>
                <a:cxn ang="0">
                  <a:pos x="160" y="762"/>
                </a:cxn>
                <a:cxn ang="0">
                  <a:pos x="135" y="732"/>
                </a:cxn>
                <a:cxn ang="0">
                  <a:pos x="104" y="679"/>
                </a:cxn>
                <a:cxn ang="0">
                  <a:pos x="81" y="619"/>
                </a:cxn>
                <a:cxn ang="0">
                  <a:pos x="71" y="576"/>
                </a:cxn>
                <a:cxn ang="0">
                  <a:pos x="65" y="530"/>
                </a:cxn>
                <a:cxn ang="0">
                  <a:pos x="63" y="482"/>
                </a:cxn>
                <a:cxn ang="0">
                  <a:pos x="64" y="457"/>
                </a:cxn>
                <a:cxn ang="0">
                  <a:pos x="98" y="400"/>
                </a:cxn>
                <a:cxn ang="0">
                  <a:pos x="137" y="350"/>
                </a:cxn>
                <a:cxn ang="0">
                  <a:pos x="180" y="308"/>
                </a:cxn>
                <a:cxn ang="0">
                  <a:pos x="226" y="275"/>
                </a:cxn>
                <a:cxn ang="0">
                  <a:pos x="274" y="251"/>
                </a:cxn>
                <a:cxn ang="0">
                  <a:pos x="323" y="237"/>
                </a:cxn>
                <a:cxn ang="0">
                  <a:pos x="373" y="233"/>
                </a:cxn>
                <a:cxn ang="0">
                  <a:pos x="422" y="240"/>
                </a:cxn>
              </a:cxnLst>
              <a:rect l="0" t="0" r="r" b="b"/>
              <a:pathLst>
                <a:path w="485" h="1125">
                  <a:moveTo>
                    <a:pt x="485" y="7"/>
                  </a:moveTo>
                  <a:lnTo>
                    <a:pt x="470" y="4"/>
                  </a:lnTo>
                  <a:lnTo>
                    <a:pt x="455" y="1"/>
                  </a:lnTo>
                  <a:lnTo>
                    <a:pt x="439" y="0"/>
                  </a:lnTo>
                  <a:lnTo>
                    <a:pt x="424" y="0"/>
                  </a:lnTo>
                  <a:lnTo>
                    <a:pt x="409" y="0"/>
                  </a:lnTo>
                  <a:lnTo>
                    <a:pt x="393" y="2"/>
                  </a:lnTo>
                  <a:lnTo>
                    <a:pt x="363" y="9"/>
                  </a:lnTo>
                  <a:lnTo>
                    <a:pt x="333" y="19"/>
                  </a:lnTo>
                  <a:lnTo>
                    <a:pt x="303" y="33"/>
                  </a:lnTo>
                  <a:lnTo>
                    <a:pt x="274" y="50"/>
                  </a:lnTo>
                  <a:lnTo>
                    <a:pt x="247" y="71"/>
                  </a:lnTo>
                  <a:lnTo>
                    <a:pt x="220" y="95"/>
                  </a:lnTo>
                  <a:lnTo>
                    <a:pt x="195" y="122"/>
                  </a:lnTo>
                  <a:lnTo>
                    <a:pt x="171" y="152"/>
                  </a:lnTo>
                  <a:lnTo>
                    <a:pt x="149" y="184"/>
                  </a:lnTo>
                  <a:lnTo>
                    <a:pt x="129" y="219"/>
                  </a:lnTo>
                  <a:lnTo>
                    <a:pt x="111" y="256"/>
                  </a:lnTo>
                  <a:lnTo>
                    <a:pt x="96" y="296"/>
                  </a:lnTo>
                  <a:lnTo>
                    <a:pt x="83" y="337"/>
                  </a:lnTo>
                  <a:lnTo>
                    <a:pt x="20" y="571"/>
                  </a:lnTo>
                  <a:lnTo>
                    <a:pt x="12" y="603"/>
                  </a:lnTo>
                  <a:lnTo>
                    <a:pt x="7" y="636"/>
                  </a:lnTo>
                  <a:lnTo>
                    <a:pt x="3" y="668"/>
                  </a:lnTo>
                  <a:lnTo>
                    <a:pt x="1" y="700"/>
                  </a:lnTo>
                  <a:lnTo>
                    <a:pt x="0" y="731"/>
                  </a:lnTo>
                  <a:lnTo>
                    <a:pt x="2" y="762"/>
                  </a:lnTo>
                  <a:lnTo>
                    <a:pt x="5" y="792"/>
                  </a:lnTo>
                  <a:lnTo>
                    <a:pt x="10" y="821"/>
                  </a:lnTo>
                  <a:lnTo>
                    <a:pt x="17" y="849"/>
                  </a:lnTo>
                  <a:lnTo>
                    <a:pt x="26" y="876"/>
                  </a:lnTo>
                  <a:lnTo>
                    <a:pt x="36" y="902"/>
                  </a:lnTo>
                  <a:lnTo>
                    <a:pt x="48" y="927"/>
                  </a:lnTo>
                  <a:lnTo>
                    <a:pt x="61" y="949"/>
                  </a:lnTo>
                  <a:lnTo>
                    <a:pt x="76" y="971"/>
                  </a:lnTo>
                  <a:lnTo>
                    <a:pt x="93" y="990"/>
                  </a:lnTo>
                  <a:lnTo>
                    <a:pt x="111" y="1008"/>
                  </a:lnTo>
                  <a:lnTo>
                    <a:pt x="80" y="1125"/>
                  </a:lnTo>
                  <a:lnTo>
                    <a:pt x="234" y="941"/>
                  </a:lnTo>
                  <a:lnTo>
                    <a:pt x="206" y="658"/>
                  </a:lnTo>
                  <a:lnTo>
                    <a:pt x="174" y="775"/>
                  </a:lnTo>
                  <a:lnTo>
                    <a:pt x="160" y="762"/>
                  </a:lnTo>
                  <a:lnTo>
                    <a:pt x="147" y="747"/>
                  </a:lnTo>
                  <a:lnTo>
                    <a:pt x="135" y="732"/>
                  </a:lnTo>
                  <a:lnTo>
                    <a:pt x="124" y="715"/>
                  </a:lnTo>
                  <a:lnTo>
                    <a:pt x="104" y="679"/>
                  </a:lnTo>
                  <a:lnTo>
                    <a:pt x="88" y="640"/>
                  </a:lnTo>
                  <a:lnTo>
                    <a:pt x="81" y="619"/>
                  </a:lnTo>
                  <a:lnTo>
                    <a:pt x="76" y="598"/>
                  </a:lnTo>
                  <a:lnTo>
                    <a:pt x="71" y="576"/>
                  </a:lnTo>
                  <a:lnTo>
                    <a:pt x="68" y="553"/>
                  </a:lnTo>
                  <a:lnTo>
                    <a:pt x="65" y="530"/>
                  </a:lnTo>
                  <a:lnTo>
                    <a:pt x="64" y="506"/>
                  </a:lnTo>
                  <a:lnTo>
                    <a:pt x="63" y="482"/>
                  </a:lnTo>
                  <a:lnTo>
                    <a:pt x="64" y="457"/>
                  </a:lnTo>
                  <a:lnTo>
                    <a:pt x="64" y="457"/>
                  </a:lnTo>
                  <a:lnTo>
                    <a:pt x="80" y="427"/>
                  </a:lnTo>
                  <a:lnTo>
                    <a:pt x="98" y="400"/>
                  </a:lnTo>
                  <a:lnTo>
                    <a:pt x="117" y="374"/>
                  </a:lnTo>
                  <a:lnTo>
                    <a:pt x="137" y="350"/>
                  </a:lnTo>
                  <a:lnTo>
                    <a:pt x="158" y="328"/>
                  </a:lnTo>
                  <a:lnTo>
                    <a:pt x="180" y="308"/>
                  </a:lnTo>
                  <a:lnTo>
                    <a:pt x="202" y="290"/>
                  </a:lnTo>
                  <a:lnTo>
                    <a:pt x="226" y="275"/>
                  </a:lnTo>
                  <a:lnTo>
                    <a:pt x="250" y="262"/>
                  </a:lnTo>
                  <a:lnTo>
                    <a:pt x="274" y="251"/>
                  </a:lnTo>
                  <a:lnTo>
                    <a:pt x="299" y="242"/>
                  </a:lnTo>
                  <a:lnTo>
                    <a:pt x="323" y="237"/>
                  </a:lnTo>
                  <a:lnTo>
                    <a:pt x="348" y="233"/>
                  </a:lnTo>
                  <a:lnTo>
                    <a:pt x="373" y="233"/>
                  </a:lnTo>
                  <a:lnTo>
                    <a:pt x="398" y="235"/>
                  </a:lnTo>
                  <a:lnTo>
                    <a:pt x="422" y="240"/>
                  </a:lnTo>
                  <a:lnTo>
                    <a:pt x="485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0717" name="Freeform 13"/>
            <p:cNvSpPr>
              <a:spLocks/>
            </p:cNvSpPr>
            <p:nvPr/>
          </p:nvSpPr>
          <p:spPr bwMode="auto">
            <a:xfrm>
              <a:off x="555" y="581"/>
              <a:ext cx="465" cy="571"/>
            </a:xfrm>
            <a:custGeom>
              <a:avLst/>
              <a:gdLst/>
              <a:ahLst/>
              <a:cxnLst>
                <a:cxn ang="0">
                  <a:pos x="465" y="7"/>
                </a:cxn>
                <a:cxn ang="0">
                  <a:pos x="450" y="4"/>
                </a:cxn>
                <a:cxn ang="0">
                  <a:pos x="435" y="1"/>
                </a:cxn>
                <a:cxn ang="0">
                  <a:pos x="419" y="0"/>
                </a:cxn>
                <a:cxn ang="0">
                  <a:pos x="404" y="0"/>
                </a:cxn>
                <a:cxn ang="0">
                  <a:pos x="389" y="0"/>
                </a:cxn>
                <a:cxn ang="0">
                  <a:pos x="373" y="2"/>
                </a:cxn>
                <a:cxn ang="0">
                  <a:pos x="343" y="9"/>
                </a:cxn>
                <a:cxn ang="0">
                  <a:pos x="313" y="19"/>
                </a:cxn>
                <a:cxn ang="0">
                  <a:pos x="283" y="33"/>
                </a:cxn>
                <a:cxn ang="0">
                  <a:pos x="254" y="50"/>
                </a:cxn>
                <a:cxn ang="0">
                  <a:pos x="227" y="71"/>
                </a:cxn>
                <a:cxn ang="0">
                  <a:pos x="200" y="95"/>
                </a:cxn>
                <a:cxn ang="0">
                  <a:pos x="175" y="122"/>
                </a:cxn>
                <a:cxn ang="0">
                  <a:pos x="151" y="152"/>
                </a:cxn>
                <a:cxn ang="0">
                  <a:pos x="129" y="184"/>
                </a:cxn>
                <a:cxn ang="0">
                  <a:pos x="109" y="219"/>
                </a:cxn>
                <a:cxn ang="0">
                  <a:pos x="91" y="256"/>
                </a:cxn>
                <a:cxn ang="0">
                  <a:pos x="76" y="296"/>
                </a:cxn>
                <a:cxn ang="0">
                  <a:pos x="63" y="337"/>
                </a:cxn>
                <a:cxn ang="0">
                  <a:pos x="0" y="571"/>
                </a:cxn>
                <a:cxn ang="0">
                  <a:pos x="13" y="530"/>
                </a:cxn>
                <a:cxn ang="0">
                  <a:pos x="28" y="490"/>
                </a:cxn>
                <a:cxn ang="0">
                  <a:pos x="46" y="453"/>
                </a:cxn>
                <a:cxn ang="0">
                  <a:pos x="66" y="418"/>
                </a:cxn>
                <a:cxn ang="0">
                  <a:pos x="88" y="385"/>
                </a:cxn>
                <a:cxn ang="0">
                  <a:pos x="112" y="356"/>
                </a:cxn>
                <a:cxn ang="0">
                  <a:pos x="137" y="329"/>
                </a:cxn>
                <a:cxn ang="0">
                  <a:pos x="164" y="305"/>
                </a:cxn>
                <a:cxn ang="0">
                  <a:pos x="191" y="284"/>
                </a:cxn>
                <a:cxn ang="0">
                  <a:pos x="220" y="266"/>
                </a:cxn>
                <a:cxn ang="0">
                  <a:pos x="250" y="252"/>
                </a:cxn>
                <a:cxn ang="0">
                  <a:pos x="280" y="242"/>
                </a:cxn>
                <a:cxn ang="0">
                  <a:pos x="310" y="235"/>
                </a:cxn>
                <a:cxn ang="0">
                  <a:pos x="326" y="233"/>
                </a:cxn>
                <a:cxn ang="0">
                  <a:pos x="341" y="233"/>
                </a:cxn>
                <a:cxn ang="0">
                  <a:pos x="356" y="233"/>
                </a:cxn>
                <a:cxn ang="0">
                  <a:pos x="372" y="234"/>
                </a:cxn>
                <a:cxn ang="0">
                  <a:pos x="387" y="237"/>
                </a:cxn>
                <a:cxn ang="0">
                  <a:pos x="402" y="240"/>
                </a:cxn>
                <a:cxn ang="0">
                  <a:pos x="465" y="7"/>
                </a:cxn>
              </a:cxnLst>
              <a:rect l="0" t="0" r="r" b="b"/>
              <a:pathLst>
                <a:path w="465" h="571">
                  <a:moveTo>
                    <a:pt x="465" y="7"/>
                  </a:moveTo>
                  <a:lnTo>
                    <a:pt x="450" y="4"/>
                  </a:lnTo>
                  <a:lnTo>
                    <a:pt x="435" y="1"/>
                  </a:lnTo>
                  <a:lnTo>
                    <a:pt x="419" y="0"/>
                  </a:lnTo>
                  <a:lnTo>
                    <a:pt x="404" y="0"/>
                  </a:lnTo>
                  <a:lnTo>
                    <a:pt x="389" y="0"/>
                  </a:lnTo>
                  <a:lnTo>
                    <a:pt x="373" y="2"/>
                  </a:lnTo>
                  <a:lnTo>
                    <a:pt x="343" y="9"/>
                  </a:lnTo>
                  <a:lnTo>
                    <a:pt x="313" y="19"/>
                  </a:lnTo>
                  <a:lnTo>
                    <a:pt x="283" y="33"/>
                  </a:lnTo>
                  <a:lnTo>
                    <a:pt x="254" y="50"/>
                  </a:lnTo>
                  <a:lnTo>
                    <a:pt x="227" y="71"/>
                  </a:lnTo>
                  <a:lnTo>
                    <a:pt x="200" y="95"/>
                  </a:lnTo>
                  <a:lnTo>
                    <a:pt x="175" y="122"/>
                  </a:lnTo>
                  <a:lnTo>
                    <a:pt x="151" y="152"/>
                  </a:lnTo>
                  <a:lnTo>
                    <a:pt x="129" y="184"/>
                  </a:lnTo>
                  <a:lnTo>
                    <a:pt x="109" y="219"/>
                  </a:lnTo>
                  <a:lnTo>
                    <a:pt x="91" y="256"/>
                  </a:lnTo>
                  <a:lnTo>
                    <a:pt x="76" y="296"/>
                  </a:lnTo>
                  <a:lnTo>
                    <a:pt x="63" y="337"/>
                  </a:lnTo>
                  <a:lnTo>
                    <a:pt x="0" y="571"/>
                  </a:lnTo>
                  <a:lnTo>
                    <a:pt x="13" y="530"/>
                  </a:lnTo>
                  <a:lnTo>
                    <a:pt x="28" y="490"/>
                  </a:lnTo>
                  <a:lnTo>
                    <a:pt x="46" y="453"/>
                  </a:lnTo>
                  <a:lnTo>
                    <a:pt x="66" y="418"/>
                  </a:lnTo>
                  <a:lnTo>
                    <a:pt x="88" y="385"/>
                  </a:lnTo>
                  <a:lnTo>
                    <a:pt x="112" y="356"/>
                  </a:lnTo>
                  <a:lnTo>
                    <a:pt x="137" y="329"/>
                  </a:lnTo>
                  <a:lnTo>
                    <a:pt x="164" y="305"/>
                  </a:lnTo>
                  <a:lnTo>
                    <a:pt x="191" y="284"/>
                  </a:lnTo>
                  <a:lnTo>
                    <a:pt x="220" y="266"/>
                  </a:lnTo>
                  <a:lnTo>
                    <a:pt x="250" y="252"/>
                  </a:lnTo>
                  <a:lnTo>
                    <a:pt x="280" y="242"/>
                  </a:lnTo>
                  <a:lnTo>
                    <a:pt x="310" y="235"/>
                  </a:lnTo>
                  <a:lnTo>
                    <a:pt x="326" y="233"/>
                  </a:lnTo>
                  <a:lnTo>
                    <a:pt x="341" y="233"/>
                  </a:lnTo>
                  <a:lnTo>
                    <a:pt x="356" y="233"/>
                  </a:lnTo>
                  <a:lnTo>
                    <a:pt x="372" y="234"/>
                  </a:lnTo>
                  <a:lnTo>
                    <a:pt x="387" y="237"/>
                  </a:lnTo>
                  <a:lnTo>
                    <a:pt x="402" y="240"/>
                  </a:lnTo>
                  <a:lnTo>
                    <a:pt x="465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0718" name="Freeform 14"/>
            <p:cNvSpPr>
              <a:spLocks/>
            </p:cNvSpPr>
            <p:nvPr/>
          </p:nvSpPr>
          <p:spPr bwMode="auto">
            <a:xfrm>
              <a:off x="535" y="581"/>
              <a:ext cx="485" cy="1125"/>
            </a:xfrm>
            <a:custGeom>
              <a:avLst/>
              <a:gdLst/>
              <a:ahLst/>
              <a:cxnLst>
                <a:cxn ang="0">
                  <a:pos x="470" y="4"/>
                </a:cxn>
                <a:cxn ang="0">
                  <a:pos x="439" y="0"/>
                </a:cxn>
                <a:cxn ang="0">
                  <a:pos x="409" y="0"/>
                </a:cxn>
                <a:cxn ang="0">
                  <a:pos x="363" y="9"/>
                </a:cxn>
                <a:cxn ang="0">
                  <a:pos x="303" y="33"/>
                </a:cxn>
                <a:cxn ang="0">
                  <a:pos x="247" y="71"/>
                </a:cxn>
                <a:cxn ang="0">
                  <a:pos x="195" y="122"/>
                </a:cxn>
                <a:cxn ang="0">
                  <a:pos x="149" y="184"/>
                </a:cxn>
                <a:cxn ang="0">
                  <a:pos x="111" y="256"/>
                </a:cxn>
                <a:cxn ang="0">
                  <a:pos x="83" y="337"/>
                </a:cxn>
                <a:cxn ang="0">
                  <a:pos x="12" y="603"/>
                </a:cxn>
                <a:cxn ang="0">
                  <a:pos x="3" y="668"/>
                </a:cxn>
                <a:cxn ang="0">
                  <a:pos x="0" y="731"/>
                </a:cxn>
                <a:cxn ang="0">
                  <a:pos x="5" y="792"/>
                </a:cxn>
                <a:cxn ang="0">
                  <a:pos x="17" y="849"/>
                </a:cxn>
                <a:cxn ang="0">
                  <a:pos x="36" y="902"/>
                </a:cxn>
                <a:cxn ang="0">
                  <a:pos x="61" y="949"/>
                </a:cxn>
                <a:cxn ang="0">
                  <a:pos x="93" y="990"/>
                </a:cxn>
                <a:cxn ang="0">
                  <a:pos x="80" y="1125"/>
                </a:cxn>
                <a:cxn ang="0">
                  <a:pos x="206" y="658"/>
                </a:cxn>
                <a:cxn ang="0">
                  <a:pos x="160" y="762"/>
                </a:cxn>
                <a:cxn ang="0">
                  <a:pos x="135" y="732"/>
                </a:cxn>
                <a:cxn ang="0">
                  <a:pos x="104" y="679"/>
                </a:cxn>
                <a:cxn ang="0">
                  <a:pos x="81" y="619"/>
                </a:cxn>
                <a:cxn ang="0">
                  <a:pos x="71" y="576"/>
                </a:cxn>
                <a:cxn ang="0">
                  <a:pos x="65" y="530"/>
                </a:cxn>
                <a:cxn ang="0">
                  <a:pos x="63" y="482"/>
                </a:cxn>
                <a:cxn ang="0">
                  <a:pos x="64" y="457"/>
                </a:cxn>
                <a:cxn ang="0">
                  <a:pos x="98" y="400"/>
                </a:cxn>
                <a:cxn ang="0">
                  <a:pos x="137" y="350"/>
                </a:cxn>
                <a:cxn ang="0">
                  <a:pos x="180" y="308"/>
                </a:cxn>
                <a:cxn ang="0">
                  <a:pos x="226" y="275"/>
                </a:cxn>
                <a:cxn ang="0">
                  <a:pos x="274" y="251"/>
                </a:cxn>
                <a:cxn ang="0">
                  <a:pos x="323" y="237"/>
                </a:cxn>
                <a:cxn ang="0">
                  <a:pos x="373" y="233"/>
                </a:cxn>
                <a:cxn ang="0">
                  <a:pos x="422" y="240"/>
                </a:cxn>
              </a:cxnLst>
              <a:rect l="0" t="0" r="r" b="b"/>
              <a:pathLst>
                <a:path w="485" h="1125">
                  <a:moveTo>
                    <a:pt x="485" y="7"/>
                  </a:moveTo>
                  <a:lnTo>
                    <a:pt x="470" y="4"/>
                  </a:lnTo>
                  <a:lnTo>
                    <a:pt x="455" y="1"/>
                  </a:lnTo>
                  <a:lnTo>
                    <a:pt x="439" y="0"/>
                  </a:lnTo>
                  <a:lnTo>
                    <a:pt x="424" y="0"/>
                  </a:lnTo>
                  <a:lnTo>
                    <a:pt x="409" y="0"/>
                  </a:lnTo>
                  <a:lnTo>
                    <a:pt x="393" y="2"/>
                  </a:lnTo>
                  <a:lnTo>
                    <a:pt x="363" y="9"/>
                  </a:lnTo>
                  <a:lnTo>
                    <a:pt x="333" y="19"/>
                  </a:lnTo>
                  <a:lnTo>
                    <a:pt x="303" y="33"/>
                  </a:lnTo>
                  <a:lnTo>
                    <a:pt x="274" y="50"/>
                  </a:lnTo>
                  <a:lnTo>
                    <a:pt x="247" y="71"/>
                  </a:lnTo>
                  <a:lnTo>
                    <a:pt x="220" y="95"/>
                  </a:lnTo>
                  <a:lnTo>
                    <a:pt x="195" y="122"/>
                  </a:lnTo>
                  <a:lnTo>
                    <a:pt x="171" y="152"/>
                  </a:lnTo>
                  <a:lnTo>
                    <a:pt x="149" y="184"/>
                  </a:lnTo>
                  <a:lnTo>
                    <a:pt x="129" y="219"/>
                  </a:lnTo>
                  <a:lnTo>
                    <a:pt x="111" y="256"/>
                  </a:lnTo>
                  <a:lnTo>
                    <a:pt x="96" y="296"/>
                  </a:lnTo>
                  <a:lnTo>
                    <a:pt x="83" y="337"/>
                  </a:lnTo>
                  <a:lnTo>
                    <a:pt x="20" y="571"/>
                  </a:lnTo>
                  <a:lnTo>
                    <a:pt x="12" y="603"/>
                  </a:lnTo>
                  <a:lnTo>
                    <a:pt x="7" y="636"/>
                  </a:lnTo>
                  <a:lnTo>
                    <a:pt x="3" y="668"/>
                  </a:lnTo>
                  <a:lnTo>
                    <a:pt x="1" y="700"/>
                  </a:lnTo>
                  <a:lnTo>
                    <a:pt x="0" y="731"/>
                  </a:lnTo>
                  <a:lnTo>
                    <a:pt x="2" y="762"/>
                  </a:lnTo>
                  <a:lnTo>
                    <a:pt x="5" y="792"/>
                  </a:lnTo>
                  <a:lnTo>
                    <a:pt x="10" y="821"/>
                  </a:lnTo>
                  <a:lnTo>
                    <a:pt x="17" y="849"/>
                  </a:lnTo>
                  <a:lnTo>
                    <a:pt x="26" y="876"/>
                  </a:lnTo>
                  <a:lnTo>
                    <a:pt x="36" y="902"/>
                  </a:lnTo>
                  <a:lnTo>
                    <a:pt x="48" y="927"/>
                  </a:lnTo>
                  <a:lnTo>
                    <a:pt x="61" y="949"/>
                  </a:lnTo>
                  <a:lnTo>
                    <a:pt x="76" y="971"/>
                  </a:lnTo>
                  <a:lnTo>
                    <a:pt x="93" y="990"/>
                  </a:lnTo>
                  <a:lnTo>
                    <a:pt x="111" y="1008"/>
                  </a:lnTo>
                  <a:lnTo>
                    <a:pt x="80" y="1125"/>
                  </a:lnTo>
                  <a:lnTo>
                    <a:pt x="234" y="941"/>
                  </a:lnTo>
                  <a:lnTo>
                    <a:pt x="206" y="658"/>
                  </a:lnTo>
                  <a:lnTo>
                    <a:pt x="174" y="775"/>
                  </a:lnTo>
                  <a:lnTo>
                    <a:pt x="160" y="762"/>
                  </a:lnTo>
                  <a:lnTo>
                    <a:pt x="147" y="747"/>
                  </a:lnTo>
                  <a:lnTo>
                    <a:pt x="135" y="732"/>
                  </a:lnTo>
                  <a:lnTo>
                    <a:pt x="124" y="715"/>
                  </a:lnTo>
                  <a:lnTo>
                    <a:pt x="104" y="679"/>
                  </a:lnTo>
                  <a:lnTo>
                    <a:pt x="88" y="640"/>
                  </a:lnTo>
                  <a:lnTo>
                    <a:pt x="81" y="619"/>
                  </a:lnTo>
                  <a:lnTo>
                    <a:pt x="76" y="598"/>
                  </a:lnTo>
                  <a:lnTo>
                    <a:pt x="71" y="576"/>
                  </a:lnTo>
                  <a:lnTo>
                    <a:pt x="68" y="553"/>
                  </a:lnTo>
                  <a:lnTo>
                    <a:pt x="65" y="530"/>
                  </a:lnTo>
                  <a:lnTo>
                    <a:pt x="64" y="506"/>
                  </a:lnTo>
                  <a:lnTo>
                    <a:pt x="63" y="482"/>
                  </a:lnTo>
                  <a:lnTo>
                    <a:pt x="64" y="457"/>
                  </a:lnTo>
                  <a:lnTo>
                    <a:pt x="64" y="457"/>
                  </a:lnTo>
                  <a:lnTo>
                    <a:pt x="80" y="427"/>
                  </a:lnTo>
                  <a:lnTo>
                    <a:pt x="98" y="400"/>
                  </a:lnTo>
                  <a:lnTo>
                    <a:pt x="117" y="374"/>
                  </a:lnTo>
                  <a:lnTo>
                    <a:pt x="137" y="350"/>
                  </a:lnTo>
                  <a:lnTo>
                    <a:pt x="158" y="328"/>
                  </a:lnTo>
                  <a:lnTo>
                    <a:pt x="180" y="308"/>
                  </a:lnTo>
                  <a:lnTo>
                    <a:pt x="202" y="290"/>
                  </a:lnTo>
                  <a:lnTo>
                    <a:pt x="226" y="275"/>
                  </a:lnTo>
                  <a:lnTo>
                    <a:pt x="250" y="262"/>
                  </a:lnTo>
                  <a:lnTo>
                    <a:pt x="274" y="251"/>
                  </a:lnTo>
                  <a:lnTo>
                    <a:pt x="299" y="242"/>
                  </a:lnTo>
                  <a:lnTo>
                    <a:pt x="323" y="237"/>
                  </a:lnTo>
                  <a:lnTo>
                    <a:pt x="348" y="233"/>
                  </a:lnTo>
                  <a:lnTo>
                    <a:pt x="373" y="233"/>
                  </a:lnTo>
                  <a:lnTo>
                    <a:pt x="398" y="235"/>
                  </a:lnTo>
                  <a:lnTo>
                    <a:pt x="422" y="240"/>
                  </a:lnTo>
                  <a:lnTo>
                    <a:pt x="485" y="7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0719" name="Freeform 15"/>
            <p:cNvSpPr>
              <a:spLocks/>
            </p:cNvSpPr>
            <p:nvPr/>
          </p:nvSpPr>
          <p:spPr bwMode="auto">
            <a:xfrm>
              <a:off x="555" y="1038"/>
              <a:ext cx="44" cy="114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9" y="84"/>
                </a:cxn>
                <a:cxn ang="0">
                  <a:pos x="19" y="56"/>
                </a:cxn>
                <a:cxn ang="0">
                  <a:pos x="31" y="27"/>
                </a:cxn>
                <a:cxn ang="0">
                  <a:pos x="44" y="0"/>
                </a:cxn>
              </a:cxnLst>
              <a:rect l="0" t="0" r="r" b="b"/>
              <a:pathLst>
                <a:path w="44" h="114">
                  <a:moveTo>
                    <a:pt x="0" y="114"/>
                  </a:moveTo>
                  <a:lnTo>
                    <a:pt x="9" y="84"/>
                  </a:lnTo>
                  <a:lnTo>
                    <a:pt x="19" y="56"/>
                  </a:lnTo>
                  <a:lnTo>
                    <a:pt x="31" y="27"/>
                  </a:lnTo>
                  <a:lnTo>
                    <a:pt x="44" y="0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 rot="-1394668">
            <a:off x="1260475" y="1446213"/>
            <a:ext cx="631825" cy="1512887"/>
            <a:chOff x="794" y="911"/>
            <a:chExt cx="398" cy="953"/>
          </a:xfrm>
          <a:solidFill>
            <a:srgbClr val="990033"/>
          </a:solidFill>
        </p:grpSpPr>
        <p:sp>
          <p:nvSpPr>
            <p:cNvPr id="200721" name="Freeform 17"/>
            <p:cNvSpPr>
              <a:spLocks/>
            </p:cNvSpPr>
            <p:nvPr/>
          </p:nvSpPr>
          <p:spPr bwMode="auto">
            <a:xfrm>
              <a:off x="794" y="911"/>
              <a:ext cx="398" cy="953"/>
            </a:xfrm>
            <a:custGeom>
              <a:avLst/>
              <a:gdLst/>
              <a:ahLst/>
              <a:cxnLst>
                <a:cxn ang="0">
                  <a:pos x="205" y="944"/>
                </a:cxn>
                <a:cxn ang="0">
                  <a:pos x="259" y="918"/>
                </a:cxn>
                <a:cxn ang="0">
                  <a:pos x="305" y="881"/>
                </a:cxn>
                <a:cxn ang="0">
                  <a:pos x="343" y="834"/>
                </a:cxn>
                <a:cxn ang="0">
                  <a:pos x="371" y="780"/>
                </a:cxn>
                <a:cxn ang="0">
                  <a:pos x="390" y="720"/>
                </a:cxn>
                <a:cxn ang="0">
                  <a:pos x="398" y="655"/>
                </a:cxn>
                <a:cxn ang="0">
                  <a:pos x="394" y="587"/>
                </a:cxn>
                <a:cxn ang="0">
                  <a:pos x="344" y="363"/>
                </a:cxn>
                <a:cxn ang="0">
                  <a:pos x="328" y="312"/>
                </a:cxn>
                <a:cxn ang="0">
                  <a:pos x="306" y="265"/>
                </a:cxn>
                <a:cxn ang="0">
                  <a:pos x="279" y="222"/>
                </a:cxn>
                <a:cxn ang="0">
                  <a:pos x="246" y="184"/>
                </a:cxn>
                <a:cxn ang="0">
                  <a:pos x="210" y="152"/>
                </a:cxn>
                <a:cxn ang="0">
                  <a:pos x="169" y="126"/>
                </a:cxn>
                <a:cxn ang="0">
                  <a:pos x="125" y="107"/>
                </a:cxn>
                <a:cxn ang="0">
                  <a:pos x="79" y="95"/>
                </a:cxn>
                <a:cxn ang="0">
                  <a:pos x="0" y="193"/>
                </a:cxn>
                <a:cxn ang="0">
                  <a:pos x="123" y="285"/>
                </a:cxn>
                <a:cxn ang="0">
                  <a:pos x="158" y="293"/>
                </a:cxn>
                <a:cxn ang="0">
                  <a:pos x="192" y="306"/>
                </a:cxn>
                <a:cxn ang="0">
                  <a:pos x="225" y="322"/>
                </a:cxn>
                <a:cxn ang="0">
                  <a:pos x="255" y="343"/>
                </a:cxn>
                <a:cxn ang="0">
                  <a:pos x="310" y="396"/>
                </a:cxn>
                <a:cxn ang="0">
                  <a:pos x="354" y="461"/>
                </a:cxn>
                <a:cxn ang="0">
                  <a:pos x="352" y="489"/>
                </a:cxn>
                <a:cxn ang="0">
                  <a:pos x="343" y="542"/>
                </a:cxn>
                <a:cxn ang="0">
                  <a:pos x="327" y="592"/>
                </a:cxn>
                <a:cxn ang="0">
                  <a:pos x="303" y="636"/>
                </a:cxn>
                <a:cxn ang="0">
                  <a:pos x="274" y="676"/>
                </a:cxn>
                <a:cxn ang="0">
                  <a:pos x="239" y="710"/>
                </a:cxn>
                <a:cxn ang="0">
                  <a:pos x="200" y="737"/>
                </a:cxn>
                <a:cxn ang="0">
                  <a:pos x="156" y="756"/>
                </a:cxn>
                <a:cxn ang="0">
                  <a:pos x="176" y="953"/>
                </a:cxn>
              </a:cxnLst>
              <a:rect l="0" t="0" r="r" b="b"/>
              <a:pathLst>
                <a:path w="398" h="953">
                  <a:moveTo>
                    <a:pt x="176" y="953"/>
                  </a:moveTo>
                  <a:lnTo>
                    <a:pt x="205" y="944"/>
                  </a:lnTo>
                  <a:lnTo>
                    <a:pt x="233" y="933"/>
                  </a:lnTo>
                  <a:lnTo>
                    <a:pt x="259" y="918"/>
                  </a:lnTo>
                  <a:lnTo>
                    <a:pt x="283" y="901"/>
                  </a:lnTo>
                  <a:lnTo>
                    <a:pt x="305" y="881"/>
                  </a:lnTo>
                  <a:lnTo>
                    <a:pt x="325" y="859"/>
                  </a:lnTo>
                  <a:lnTo>
                    <a:pt x="343" y="834"/>
                  </a:lnTo>
                  <a:lnTo>
                    <a:pt x="358" y="808"/>
                  </a:lnTo>
                  <a:lnTo>
                    <a:pt x="371" y="780"/>
                  </a:lnTo>
                  <a:lnTo>
                    <a:pt x="382" y="751"/>
                  </a:lnTo>
                  <a:lnTo>
                    <a:pt x="390" y="720"/>
                  </a:lnTo>
                  <a:lnTo>
                    <a:pt x="396" y="688"/>
                  </a:lnTo>
                  <a:lnTo>
                    <a:pt x="398" y="655"/>
                  </a:lnTo>
                  <a:lnTo>
                    <a:pt x="398" y="622"/>
                  </a:lnTo>
                  <a:lnTo>
                    <a:pt x="394" y="587"/>
                  </a:lnTo>
                  <a:lnTo>
                    <a:pt x="388" y="553"/>
                  </a:lnTo>
                  <a:lnTo>
                    <a:pt x="344" y="363"/>
                  </a:lnTo>
                  <a:lnTo>
                    <a:pt x="337" y="337"/>
                  </a:lnTo>
                  <a:lnTo>
                    <a:pt x="328" y="312"/>
                  </a:lnTo>
                  <a:lnTo>
                    <a:pt x="318" y="288"/>
                  </a:lnTo>
                  <a:lnTo>
                    <a:pt x="306" y="265"/>
                  </a:lnTo>
                  <a:lnTo>
                    <a:pt x="293" y="243"/>
                  </a:lnTo>
                  <a:lnTo>
                    <a:pt x="279" y="222"/>
                  </a:lnTo>
                  <a:lnTo>
                    <a:pt x="263" y="202"/>
                  </a:lnTo>
                  <a:lnTo>
                    <a:pt x="246" y="184"/>
                  </a:lnTo>
                  <a:lnTo>
                    <a:pt x="228" y="167"/>
                  </a:lnTo>
                  <a:lnTo>
                    <a:pt x="210" y="152"/>
                  </a:lnTo>
                  <a:lnTo>
                    <a:pt x="190" y="138"/>
                  </a:lnTo>
                  <a:lnTo>
                    <a:pt x="169" y="126"/>
                  </a:lnTo>
                  <a:lnTo>
                    <a:pt x="147" y="115"/>
                  </a:lnTo>
                  <a:lnTo>
                    <a:pt x="125" y="107"/>
                  </a:lnTo>
                  <a:lnTo>
                    <a:pt x="102" y="100"/>
                  </a:lnTo>
                  <a:lnTo>
                    <a:pt x="79" y="95"/>
                  </a:lnTo>
                  <a:lnTo>
                    <a:pt x="57" y="0"/>
                  </a:lnTo>
                  <a:lnTo>
                    <a:pt x="0" y="193"/>
                  </a:lnTo>
                  <a:lnTo>
                    <a:pt x="145" y="380"/>
                  </a:lnTo>
                  <a:lnTo>
                    <a:pt x="123" y="285"/>
                  </a:lnTo>
                  <a:lnTo>
                    <a:pt x="141" y="288"/>
                  </a:lnTo>
                  <a:lnTo>
                    <a:pt x="158" y="293"/>
                  </a:lnTo>
                  <a:lnTo>
                    <a:pt x="175" y="299"/>
                  </a:lnTo>
                  <a:lnTo>
                    <a:pt x="192" y="306"/>
                  </a:lnTo>
                  <a:lnTo>
                    <a:pt x="209" y="313"/>
                  </a:lnTo>
                  <a:lnTo>
                    <a:pt x="225" y="322"/>
                  </a:lnTo>
                  <a:lnTo>
                    <a:pt x="240" y="332"/>
                  </a:lnTo>
                  <a:lnTo>
                    <a:pt x="255" y="343"/>
                  </a:lnTo>
                  <a:lnTo>
                    <a:pt x="284" y="368"/>
                  </a:lnTo>
                  <a:lnTo>
                    <a:pt x="310" y="396"/>
                  </a:lnTo>
                  <a:lnTo>
                    <a:pt x="334" y="427"/>
                  </a:lnTo>
                  <a:lnTo>
                    <a:pt x="354" y="461"/>
                  </a:lnTo>
                  <a:lnTo>
                    <a:pt x="354" y="461"/>
                  </a:lnTo>
                  <a:lnTo>
                    <a:pt x="352" y="489"/>
                  </a:lnTo>
                  <a:lnTo>
                    <a:pt x="349" y="516"/>
                  </a:lnTo>
                  <a:lnTo>
                    <a:pt x="343" y="542"/>
                  </a:lnTo>
                  <a:lnTo>
                    <a:pt x="336" y="567"/>
                  </a:lnTo>
                  <a:lnTo>
                    <a:pt x="327" y="592"/>
                  </a:lnTo>
                  <a:lnTo>
                    <a:pt x="316" y="615"/>
                  </a:lnTo>
                  <a:lnTo>
                    <a:pt x="303" y="636"/>
                  </a:lnTo>
                  <a:lnTo>
                    <a:pt x="290" y="657"/>
                  </a:lnTo>
                  <a:lnTo>
                    <a:pt x="274" y="676"/>
                  </a:lnTo>
                  <a:lnTo>
                    <a:pt x="257" y="694"/>
                  </a:lnTo>
                  <a:lnTo>
                    <a:pt x="239" y="710"/>
                  </a:lnTo>
                  <a:lnTo>
                    <a:pt x="220" y="724"/>
                  </a:lnTo>
                  <a:lnTo>
                    <a:pt x="200" y="737"/>
                  </a:lnTo>
                  <a:lnTo>
                    <a:pt x="178" y="748"/>
                  </a:lnTo>
                  <a:lnTo>
                    <a:pt x="156" y="756"/>
                  </a:lnTo>
                  <a:lnTo>
                    <a:pt x="132" y="763"/>
                  </a:lnTo>
                  <a:lnTo>
                    <a:pt x="176" y="9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0722" name="Freeform 18"/>
            <p:cNvSpPr>
              <a:spLocks/>
            </p:cNvSpPr>
            <p:nvPr/>
          </p:nvSpPr>
          <p:spPr bwMode="auto">
            <a:xfrm>
              <a:off x="926" y="1274"/>
              <a:ext cx="266" cy="590"/>
            </a:xfrm>
            <a:custGeom>
              <a:avLst/>
              <a:gdLst/>
              <a:ahLst/>
              <a:cxnLst>
                <a:cxn ang="0">
                  <a:pos x="44" y="590"/>
                </a:cxn>
                <a:cxn ang="0">
                  <a:pos x="73" y="581"/>
                </a:cxn>
                <a:cxn ang="0">
                  <a:pos x="101" y="570"/>
                </a:cxn>
                <a:cxn ang="0">
                  <a:pos x="127" y="555"/>
                </a:cxn>
                <a:cxn ang="0">
                  <a:pos x="151" y="538"/>
                </a:cxn>
                <a:cxn ang="0">
                  <a:pos x="173" y="518"/>
                </a:cxn>
                <a:cxn ang="0">
                  <a:pos x="193" y="496"/>
                </a:cxn>
                <a:cxn ang="0">
                  <a:pos x="211" y="471"/>
                </a:cxn>
                <a:cxn ang="0">
                  <a:pos x="226" y="445"/>
                </a:cxn>
                <a:cxn ang="0">
                  <a:pos x="239" y="417"/>
                </a:cxn>
                <a:cxn ang="0">
                  <a:pos x="250" y="388"/>
                </a:cxn>
                <a:cxn ang="0">
                  <a:pos x="258" y="357"/>
                </a:cxn>
                <a:cxn ang="0">
                  <a:pos x="264" y="325"/>
                </a:cxn>
                <a:cxn ang="0">
                  <a:pos x="266" y="292"/>
                </a:cxn>
                <a:cxn ang="0">
                  <a:pos x="266" y="259"/>
                </a:cxn>
                <a:cxn ang="0">
                  <a:pos x="262" y="224"/>
                </a:cxn>
                <a:cxn ang="0">
                  <a:pos x="256" y="190"/>
                </a:cxn>
                <a:cxn ang="0">
                  <a:pos x="212" y="0"/>
                </a:cxn>
                <a:cxn ang="0">
                  <a:pos x="218" y="34"/>
                </a:cxn>
                <a:cxn ang="0">
                  <a:pos x="222" y="69"/>
                </a:cxn>
                <a:cxn ang="0">
                  <a:pos x="222" y="102"/>
                </a:cxn>
                <a:cxn ang="0">
                  <a:pos x="220" y="135"/>
                </a:cxn>
                <a:cxn ang="0">
                  <a:pos x="214" y="167"/>
                </a:cxn>
                <a:cxn ang="0">
                  <a:pos x="206" y="198"/>
                </a:cxn>
                <a:cxn ang="0">
                  <a:pos x="195" y="227"/>
                </a:cxn>
                <a:cxn ang="0">
                  <a:pos x="182" y="255"/>
                </a:cxn>
                <a:cxn ang="0">
                  <a:pos x="167" y="281"/>
                </a:cxn>
                <a:cxn ang="0">
                  <a:pos x="149" y="306"/>
                </a:cxn>
                <a:cxn ang="0">
                  <a:pos x="129" y="328"/>
                </a:cxn>
                <a:cxn ang="0">
                  <a:pos x="107" y="348"/>
                </a:cxn>
                <a:cxn ang="0">
                  <a:pos x="83" y="365"/>
                </a:cxn>
                <a:cxn ang="0">
                  <a:pos x="57" y="380"/>
                </a:cxn>
                <a:cxn ang="0">
                  <a:pos x="29" y="391"/>
                </a:cxn>
                <a:cxn ang="0">
                  <a:pos x="0" y="400"/>
                </a:cxn>
                <a:cxn ang="0">
                  <a:pos x="44" y="590"/>
                </a:cxn>
              </a:cxnLst>
              <a:rect l="0" t="0" r="r" b="b"/>
              <a:pathLst>
                <a:path w="266" h="590">
                  <a:moveTo>
                    <a:pt x="44" y="590"/>
                  </a:moveTo>
                  <a:lnTo>
                    <a:pt x="73" y="581"/>
                  </a:lnTo>
                  <a:lnTo>
                    <a:pt x="101" y="570"/>
                  </a:lnTo>
                  <a:lnTo>
                    <a:pt x="127" y="555"/>
                  </a:lnTo>
                  <a:lnTo>
                    <a:pt x="151" y="538"/>
                  </a:lnTo>
                  <a:lnTo>
                    <a:pt x="173" y="518"/>
                  </a:lnTo>
                  <a:lnTo>
                    <a:pt x="193" y="496"/>
                  </a:lnTo>
                  <a:lnTo>
                    <a:pt x="211" y="471"/>
                  </a:lnTo>
                  <a:lnTo>
                    <a:pt x="226" y="445"/>
                  </a:lnTo>
                  <a:lnTo>
                    <a:pt x="239" y="417"/>
                  </a:lnTo>
                  <a:lnTo>
                    <a:pt x="250" y="388"/>
                  </a:lnTo>
                  <a:lnTo>
                    <a:pt x="258" y="357"/>
                  </a:lnTo>
                  <a:lnTo>
                    <a:pt x="264" y="325"/>
                  </a:lnTo>
                  <a:lnTo>
                    <a:pt x="266" y="292"/>
                  </a:lnTo>
                  <a:lnTo>
                    <a:pt x="266" y="259"/>
                  </a:lnTo>
                  <a:lnTo>
                    <a:pt x="262" y="224"/>
                  </a:lnTo>
                  <a:lnTo>
                    <a:pt x="256" y="190"/>
                  </a:lnTo>
                  <a:lnTo>
                    <a:pt x="212" y="0"/>
                  </a:lnTo>
                  <a:lnTo>
                    <a:pt x="218" y="34"/>
                  </a:lnTo>
                  <a:lnTo>
                    <a:pt x="222" y="69"/>
                  </a:lnTo>
                  <a:lnTo>
                    <a:pt x="222" y="102"/>
                  </a:lnTo>
                  <a:lnTo>
                    <a:pt x="220" y="135"/>
                  </a:lnTo>
                  <a:lnTo>
                    <a:pt x="214" y="167"/>
                  </a:lnTo>
                  <a:lnTo>
                    <a:pt x="206" y="198"/>
                  </a:lnTo>
                  <a:lnTo>
                    <a:pt x="195" y="227"/>
                  </a:lnTo>
                  <a:lnTo>
                    <a:pt x="182" y="255"/>
                  </a:lnTo>
                  <a:lnTo>
                    <a:pt x="167" y="281"/>
                  </a:lnTo>
                  <a:lnTo>
                    <a:pt x="149" y="306"/>
                  </a:lnTo>
                  <a:lnTo>
                    <a:pt x="129" y="328"/>
                  </a:lnTo>
                  <a:lnTo>
                    <a:pt x="107" y="348"/>
                  </a:lnTo>
                  <a:lnTo>
                    <a:pt x="83" y="365"/>
                  </a:lnTo>
                  <a:lnTo>
                    <a:pt x="57" y="380"/>
                  </a:lnTo>
                  <a:lnTo>
                    <a:pt x="29" y="391"/>
                  </a:lnTo>
                  <a:lnTo>
                    <a:pt x="0" y="400"/>
                  </a:lnTo>
                  <a:lnTo>
                    <a:pt x="44" y="5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0723" name="Freeform 19"/>
            <p:cNvSpPr>
              <a:spLocks/>
            </p:cNvSpPr>
            <p:nvPr/>
          </p:nvSpPr>
          <p:spPr bwMode="auto">
            <a:xfrm>
              <a:off x="794" y="911"/>
              <a:ext cx="398" cy="953"/>
            </a:xfrm>
            <a:custGeom>
              <a:avLst/>
              <a:gdLst/>
              <a:ahLst/>
              <a:cxnLst>
                <a:cxn ang="0">
                  <a:pos x="205" y="944"/>
                </a:cxn>
                <a:cxn ang="0">
                  <a:pos x="259" y="918"/>
                </a:cxn>
                <a:cxn ang="0">
                  <a:pos x="305" y="881"/>
                </a:cxn>
                <a:cxn ang="0">
                  <a:pos x="343" y="834"/>
                </a:cxn>
                <a:cxn ang="0">
                  <a:pos x="371" y="780"/>
                </a:cxn>
                <a:cxn ang="0">
                  <a:pos x="390" y="720"/>
                </a:cxn>
                <a:cxn ang="0">
                  <a:pos x="398" y="655"/>
                </a:cxn>
                <a:cxn ang="0">
                  <a:pos x="394" y="587"/>
                </a:cxn>
                <a:cxn ang="0">
                  <a:pos x="344" y="363"/>
                </a:cxn>
                <a:cxn ang="0">
                  <a:pos x="328" y="312"/>
                </a:cxn>
                <a:cxn ang="0">
                  <a:pos x="306" y="265"/>
                </a:cxn>
                <a:cxn ang="0">
                  <a:pos x="279" y="222"/>
                </a:cxn>
                <a:cxn ang="0">
                  <a:pos x="246" y="184"/>
                </a:cxn>
                <a:cxn ang="0">
                  <a:pos x="210" y="152"/>
                </a:cxn>
                <a:cxn ang="0">
                  <a:pos x="169" y="126"/>
                </a:cxn>
                <a:cxn ang="0">
                  <a:pos x="125" y="107"/>
                </a:cxn>
                <a:cxn ang="0">
                  <a:pos x="79" y="95"/>
                </a:cxn>
                <a:cxn ang="0">
                  <a:pos x="0" y="193"/>
                </a:cxn>
                <a:cxn ang="0">
                  <a:pos x="123" y="285"/>
                </a:cxn>
                <a:cxn ang="0">
                  <a:pos x="158" y="293"/>
                </a:cxn>
                <a:cxn ang="0">
                  <a:pos x="192" y="306"/>
                </a:cxn>
                <a:cxn ang="0">
                  <a:pos x="225" y="322"/>
                </a:cxn>
                <a:cxn ang="0">
                  <a:pos x="255" y="343"/>
                </a:cxn>
                <a:cxn ang="0">
                  <a:pos x="310" y="396"/>
                </a:cxn>
                <a:cxn ang="0">
                  <a:pos x="354" y="461"/>
                </a:cxn>
                <a:cxn ang="0">
                  <a:pos x="352" y="489"/>
                </a:cxn>
                <a:cxn ang="0">
                  <a:pos x="343" y="542"/>
                </a:cxn>
                <a:cxn ang="0">
                  <a:pos x="327" y="592"/>
                </a:cxn>
                <a:cxn ang="0">
                  <a:pos x="303" y="636"/>
                </a:cxn>
                <a:cxn ang="0">
                  <a:pos x="274" y="676"/>
                </a:cxn>
                <a:cxn ang="0">
                  <a:pos x="239" y="710"/>
                </a:cxn>
                <a:cxn ang="0">
                  <a:pos x="200" y="737"/>
                </a:cxn>
                <a:cxn ang="0">
                  <a:pos x="156" y="756"/>
                </a:cxn>
                <a:cxn ang="0">
                  <a:pos x="176" y="953"/>
                </a:cxn>
              </a:cxnLst>
              <a:rect l="0" t="0" r="r" b="b"/>
              <a:pathLst>
                <a:path w="398" h="953">
                  <a:moveTo>
                    <a:pt x="176" y="953"/>
                  </a:moveTo>
                  <a:lnTo>
                    <a:pt x="205" y="944"/>
                  </a:lnTo>
                  <a:lnTo>
                    <a:pt x="233" y="933"/>
                  </a:lnTo>
                  <a:lnTo>
                    <a:pt x="259" y="918"/>
                  </a:lnTo>
                  <a:lnTo>
                    <a:pt x="283" y="901"/>
                  </a:lnTo>
                  <a:lnTo>
                    <a:pt x="305" y="881"/>
                  </a:lnTo>
                  <a:lnTo>
                    <a:pt x="325" y="859"/>
                  </a:lnTo>
                  <a:lnTo>
                    <a:pt x="343" y="834"/>
                  </a:lnTo>
                  <a:lnTo>
                    <a:pt x="358" y="808"/>
                  </a:lnTo>
                  <a:lnTo>
                    <a:pt x="371" y="780"/>
                  </a:lnTo>
                  <a:lnTo>
                    <a:pt x="382" y="751"/>
                  </a:lnTo>
                  <a:lnTo>
                    <a:pt x="390" y="720"/>
                  </a:lnTo>
                  <a:lnTo>
                    <a:pt x="396" y="688"/>
                  </a:lnTo>
                  <a:lnTo>
                    <a:pt x="398" y="655"/>
                  </a:lnTo>
                  <a:lnTo>
                    <a:pt x="398" y="622"/>
                  </a:lnTo>
                  <a:lnTo>
                    <a:pt x="394" y="587"/>
                  </a:lnTo>
                  <a:lnTo>
                    <a:pt x="388" y="553"/>
                  </a:lnTo>
                  <a:lnTo>
                    <a:pt x="344" y="363"/>
                  </a:lnTo>
                  <a:lnTo>
                    <a:pt x="337" y="337"/>
                  </a:lnTo>
                  <a:lnTo>
                    <a:pt x="328" y="312"/>
                  </a:lnTo>
                  <a:lnTo>
                    <a:pt x="318" y="288"/>
                  </a:lnTo>
                  <a:lnTo>
                    <a:pt x="306" y="265"/>
                  </a:lnTo>
                  <a:lnTo>
                    <a:pt x="293" y="243"/>
                  </a:lnTo>
                  <a:lnTo>
                    <a:pt x="279" y="222"/>
                  </a:lnTo>
                  <a:lnTo>
                    <a:pt x="263" y="202"/>
                  </a:lnTo>
                  <a:lnTo>
                    <a:pt x="246" y="184"/>
                  </a:lnTo>
                  <a:lnTo>
                    <a:pt x="228" y="167"/>
                  </a:lnTo>
                  <a:lnTo>
                    <a:pt x="210" y="152"/>
                  </a:lnTo>
                  <a:lnTo>
                    <a:pt x="190" y="138"/>
                  </a:lnTo>
                  <a:lnTo>
                    <a:pt x="169" y="126"/>
                  </a:lnTo>
                  <a:lnTo>
                    <a:pt x="147" y="115"/>
                  </a:lnTo>
                  <a:lnTo>
                    <a:pt x="125" y="107"/>
                  </a:lnTo>
                  <a:lnTo>
                    <a:pt x="102" y="100"/>
                  </a:lnTo>
                  <a:lnTo>
                    <a:pt x="79" y="95"/>
                  </a:lnTo>
                  <a:lnTo>
                    <a:pt x="57" y="0"/>
                  </a:lnTo>
                  <a:lnTo>
                    <a:pt x="0" y="193"/>
                  </a:lnTo>
                  <a:lnTo>
                    <a:pt x="145" y="380"/>
                  </a:lnTo>
                  <a:lnTo>
                    <a:pt x="123" y="285"/>
                  </a:lnTo>
                  <a:lnTo>
                    <a:pt x="141" y="288"/>
                  </a:lnTo>
                  <a:lnTo>
                    <a:pt x="158" y="293"/>
                  </a:lnTo>
                  <a:lnTo>
                    <a:pt x="175" y="299"/>
                  </a:lnTo>
                  <a:lnTo>
                    <a:pt x="192" y="306"/>
                  </a:lnTo>
                  <a:lnTo>
                    <a:pt x="209" y="313"/>
                  </a:lnTo>
                  <a:lnTo>
                    <a:pt x="225" y="322"/>
                  </a:lnTo>
                  <a:lnTo>
                    <a:pt x="240" y="332"/>
                  </a:lnTo>
                  <a:lnTo>
                    <a:pt x="255" y="343"/>
                  </a:lnTo>
                  <a:lnTo>
                    <a:pt x="284" y="368"/>
                  </a:lnTo>
                  <a:lnTo>
                    <a:pt x="310" y="396"/>
                  </a:lnTo>
                  <a:lnTo>
                    <a:pt x="334" y="427"/>
                  </a:lnTo>
                  <a:lnTo>
                    <a:pt x="354" y="461"/>
                  </a:lnTo>
                  <a:lnTo>
                    <a:pt x="354" y="461"/>
                  </a:lnTo>
                  <a:lnTo>
                    <a:pt x="352" y="489"/>
                  </a:lnTo>
                  <a:lnTo>
                    <a:pt x="349" y="516"/>
                  </a:lnTo>
                  <a:lnTo>
                    <a:pt x="343" y="542"/>
                  </a:lnTo>
                  <a:lnTo>
                    <a:pt x="336" y="567"/>
                  </a:lnTo>
                  <a:lnTo>
                    <a:pt x="327" y="592"/>
                  </a:lnTo>
                  <a:lnTo>
                    <a:pt x="316" y="615"/>
                  </a:lnTo>
                  <a:lnTo>
                    <a:pt x="303" y="636"/>
                  </a:lnTo>
                  <a:lnTo>
                    <a:pt x="290" y="657"/>
                  </a:lnTo>
                  <a:lnTo>
                    <a:pt x="274" y="676"/>
                  </a:lnTo>
                  <a:lnTo>
                    <a:pt x="257" y="694"/>
                  </a:lnTo>
                  <a:lnTo>
                    <a:pt x="239" y="710"/>
                  </a:lnTo>
                  <a:lnTo>
                    <a:pt x="220" y="724"/>
                  </a:lnTo>
                  <a:lnTo>
                    <a:pt x="200" y="737"/>
                  </a:lnTo>
                  <a:lnTo>
                    <a:pt x="178" y="748"/>
                  </a:lnTo>
                  <a:lnTo>
                    <a:pt x="156" y="756"/>
                  </a:lnTo>
                  <a:lnTo>
                    <a:pt x="132" y="763"/>
                  </a:lnTo>
                  <a:lnTo>
                    <a:pt x="176" y="953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0724" name="Freeform 20"/>
            <p:cNvSpPr>
              <a:spLocks/>
            </p:cNvSpPr>
            <p:nvPr/>
          </p:nvSpPr>
          <p:spPr bwMode="auto">
            <a:xfrm>
              <a:off x="1138" y="1274"/>
              <a:ext cx="10" cy="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5"/>
                </a:cxn>
                <a:cxn ang="0">
                  <a:pos x="8" y="49"/>
                </a:cxn>
                <a:cxn ang="0">
                  <a:pos x="10" y="74"/>
                </a:cxn>
                <a:cxn ang="0">
                  <a:pos x="10" y="98"/>
                </a:cxn>
              </a:cxnLst>
              <a:rect l="0" t="0" r="r" b="b"/>
              <a:pathLst>
                <a:path w="10" h="98">
                  <a:moveTo>
                    <a:pt x="0" y="0"/>
                  </a:moveTo>
                  <a:lnTo>
                    <a:pt x="5" y="25"/>
                  </a:lnTo>
                  <a:lnTo>
                    <a:pt x="8" y="49"/>
                  </a:lnTo>
                  <a:lnTo>
                    <a:pt x="10" y="74"/>
                  </a:lnTo>
                  <a:lnTo>
                    <a:pt x="10" y="98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 rot="-1517320">
            <a:off x="381000" y="2078038"/>
            <a:ext cx="769938" cy="1785937"/>
            <a:chOff x="535" y="581"/>
            <a:chExt cx="485" cy="1125"/>
          </a:xfrm>
          <a:solidFill>
            <a:srgbClr val="CC0066"/>
          </a:solidFill>
        </p:grpSpPr>
        <p:sp>
          <p:nvSpPr>
            <p:cNvPr id="200726" name="Freeform 22"/>
            <p:cNvSpPr>
              <a:spLocks/>
            </p:cNvSpPr>
            <p:nvPr/>
          </p:nvSpPr>
          <p:spPr bwMode="auto">
            <a:xfrm>
              <a:off x="535" y="581"/>
              <a:ext cx="485" cy="1125"/>
            </a:xfrm>
            <a:custGeom>
              <a:avLst/>
              <a:gdLst/>
              <a:ahLst/>
              <a:cxnLst>
                <a:cxn ang="0">
                  <a:pos x="470" y="4"/>
                </a:cxn>
                <a:cxn ang="0">
                  <a:pos x="439" y="0"/>
                </a:cxn>
                <a:cxn ang="0">
                  <a:pos x="409" y="0"/>
                </a:cxn>
                <a:cxn ang="0">
                  <a:pos x="363" y="9"/>
                </a:cxn>
                <a:cxn ang="0">
                  <a:pos x="303" y="33"/>
                </a:cxn>
                <a:cxn ang="0">
                  <a:pos x="247" y="71"/>
                </a:cxn>
                <a:cxn ang="0">
                  <a:pos x="195" y="122"/>
                </a:cxn>
                <a:cxn ang="0">
                  <a:pos x="149" y="184"/>
                </a:cxn>
                <a:cxn ang="0">
                  <a:pos x="111" y="256"/>
                </a:cxn>
                <a:cxn ang="0">
                  <a:pos x="83" y="337"/>
                </a:cxn>
                <a:cxn ang="0">
                  <a:pos x="12" y="603"/>
                </a:cxn>
                <a:cxn ang="0">
                  <a:pos x="3" y="668"/>
                </a:cxn>
                <a:cxn ang="0">
                  <a:pos x="0" y="731"/>
                </a:cxn>
                <a:cxn ang="0">
                  <a:pos x="5" y="792"/>
                </a:cxn>
                <a:cxn ang="0">
                  <a:pos x="17" y="849"/>
                </a:cxn>
                <a:cxn ang="0">
                  <a:pos x="36" y="902"/>
                </a:cxn>
                <a:cxn ang="0">
                  <a:pos x="61" y="949"/>
                </a:cxn>
                <a:cxn ang="0">
                  <a:pos x="93" y="990"/>
                </a:cxn>
                <a:cxn ang="0">
                  <a:pos x="80" y="1125"/>
                </a:cxn>
                <a:cxn ang="0">
                  <a:pos x="206" y="658"/>
                </a:cxn>
                <a:cxn ang="0">
                  <a:pos x="160" y="762"/>
                </a:cxn>
                <a:cxn ang="0">
                  <a:pos x="135" y="732"/>
                </a:cxn>
                <a:cxn ang="0">
                  <a:pos x="104" y="679"/>
                </a:cxn>
                <a:cxn ang="0">
                  <a:pos x="81" y="619"/>
                </a:cxn>
                <a:cxn ang="0">
                  <a:pos x="71" y="576"/>
                </a:cxn>
                <a:cxn ang="0">
                  <a:pos x="65" y="530"/>
                </a:cxn>
                <a:cxn ang="0">
                  <a:pos x="63" y="482"/>
                </a:cxn>
                <a:cxn ang="0">
                  <a:pos x="64" y="457"/>
                </a:cxn>
                <a:cxn ang="0">
                  <a:pos x="98" y="400"/>
                </a:cxn>
                <a:cxn ang="0">
                  <a:pos x="137" y="350"/>
                </a:cxn>
                <a:cxn ang="0">
                  <a:pos x="180" y="308"/>
                </a:cxn>
                <a:cxn ang="0">
                  <a:pos x="226" y="275"/>
                </a:cxn>
                <a:cxn ang="0">
                  <a:pos x="274" y="251"/>
                </a:cxn>
                <a:cxn ang="0">
                  <a:pos x="323" y="237"/>
                </a:cxn>
                <a:cxn ang="0">
                  <a:pos x="373" y="233"/>
                </a:cxn>
                <a:cxn ang="0">
                  <a:pos x="422" y="240"/>
                </a:cxn>
              </a:cxnLst>
              <a:rect l="0" t="0" r="r" b="b"/>
              <a:pathLst>
                <a:path w="485" h="1125">
                  <a:moveTo>
                    <a:pt x="485" y="7"/>
                  </a:moveTo>
                  <a:lnTo>
                    <a:pt x="470" y="4"/>
                  </a:lnTo>
                  <a:lnTo>
                    <a:pt x="455" y="1"/>
                  </a:lnTo>
                  <a:lnTo>
                    <a:pt x="439" y="0"/>
                  </a:lnTo>
                  <a:lnTo>
                    <a:pt x="424" y="0"/>
                  </a:lnTo>
                  <a:lnTo>
                    <a:pt x="409" y="0"/>
                  </a:lnTo>
                  <a:lnTo>
                    <a:pt x="393" y="2"/>
                  </a:lnTo>
                  <a:lnTo>
                    <a:pt x="363" y="9"/>
                  </a:lnTo>
                  <a:lnTo>
                    <a:pt x="333" y="19"/>
                  </a:lnTo>
                  <a:lnTo>
                    <a:pt x="303" y="33"/>
                  </a:lnTo>
                  <a:lnTo>
                    <a:pt x="274" y="50"/>
                  </a:lnTo>
                  <a:lnTo>
                    <a:pt x="247" y="71"/>
                  </a:lnTo>
                  <a:lnTo>
                    <a:pt x="220" y="95"/>
                  </a:lnTo>
                  <a:lnTo>
                    <a:pt x="195" y="122"/>
                  </a:lnTo>
                  <a:lnTo>
                    <a:pt x="171" y="152"/>
                  </a:lnTo>
                  <a:lnTo>
                    <a:pt x="149" y="184"/>
                  </a:lnTo>
                  <a:lnTo>
                    <a:pt x="129" y="219"/>
                  </a:lnTo>
                  <a:lnTo>
                    <a:pt x="111" y="256"/>
                  </a:lnTo>
                  <a:lnTo>
                    <a:pt x="96" y="296"/>
                  </a:lnTo>
                  <a:lnTo>
                    <a:pt x="83" y="337"/>
                  </a:lnTo>
                  <a:lnTo>
                    <a:pt x="20" y="571"/>
                  </a:lnTo>
                  <a:lnTo>
                    <a:pt x="12" y="603"/>
                  </a:lnTo>
                  <a:lnTo>
                    <a:pt x="7" y="636"/>
                  </a:lnTo>
                  <a:lnTo>
                    <a:pt x="3" y="668"/>
                  </a:lnTo>
                  <a:lnTo>
                    <a:pt x="1" y="700"/>
                  </a:lnTo>
                  <a:lnTo>
                    <a:pt x="0" y="731"/>
                  </a:lnTo>
                  <a:lnTo>
                    <a:pt x="2" y="762"/>
                  </a:lnTo>
                  <a:lnTo>
                    <a:pt x="5" y="792"/>
                  </a:lnTo>
                  <a:lnTo>
                    <a:pt x="10" y="821"/>
                  </a:lnTo>
                  <a:lnTo>
                    <a:pt x="17" y="849"/>
                  </a:lnTo>
                  <a:lnTo>
                    <a:pt x="26" y="876"/>
                  </a:lnTo>
                  <a:lnTo>
                    <a:pt x="36" y="902"/>
                  </a:lnTo>
                  <a:lnTo>
                    <a:pt x="48" y="927"/>
                  </a:lnTo>
                  <a:lnTo>
                    <a:pt x="61" y="949"/>
                  </a:lnTo>
                  <a:lnTo>
                    <a:pt x="76" y="971"/>
                  </a:lnTo>
                  <a:lnTo>
                    <a:pt x="93" y="990"/>
                  </a:lnTo>
                  <a:lnTo>
                    <a:pt x="111" y="1008"/>
                  </a:lnTo>
                  <a:lnTo>
                    <a:pt x="80" y="1125"/>
                  </a:lnTo>
                  <a:lnTo>
                    <a:pt x="234" y="941"/>
                  </a:lnTo>
                  <a:lnTo>
                    <a:pt x="206" y="658"/>
                  </a:lnTo>
                  <a:lnTo>
                    <a:pt x="174" y="775"/>
                  </a:lnTo>
                  <a:lnTo>
                    <a:pt x="160" y="762"/>
                  </a:lnTo>
                  <a:lnTo>
                    <a:pt x="147" y="747"/>
                  </a:lnTo>
                  <a:lnTo>
                    <a:pt x="135" y="732"/>
                  </a:lnTo>
                  <a:lnTo>
                    <a:pt x="124" y="715"/>
                  </a:lnTo>
                  <a:lnTo>
                    <a:pt x="104" y="679"/>
                  </a:lnTo>
                  <a:lnTo>
                    <a:pt x="88" y="640"/>
                  </a:lnTo>
                  <a:lnTo>
                    <a:pt x="81" y="619"/>
                  </a:lnTo>
                  <a:lnTo>
                    <a:pt x="76" y="598"/>
                  </a:lnTo>
                  <a:lnTo>
                    <a:pt x="71" y="576"/>
                  </a:lnTo>
                  <a:lnTo>
                    <a:pt x="68" y="553"/>
                  </a:lnTo>
                  <a:lnTo>
                    <a:pt x="65" y="530"/>
                  </a:lnTo>
                  <a:lnTo>
                    <a:pt x="64" y="506"/>
                  </a:lnTo>
                  <a:lnTo>
                    <a:pt x="63" y="482"/>
                  </a:lnTo>
                  <a:lnTo>
                    <a:pt x="64" y="457"/>
                  </a:lnTo>
                  <a:lnTo>
                    <a:pt x="64" y="457"/>
                  </a:lnTo>
                  <a:lnTo>
                    <a:pt x="80" y="427"/>
                  </a:lnTo>
                  <a:lnTo>
                    <a:pt x="98" y="400"/>
                  </a:lnTo>
                  <a:lnTo>
                    <a:pt x="117" y="374"/>
                  </a:lnTo>
                  <a:lnTo>
                    <a:pt x="137" y="350"/>
                  </a:lnTo>
                  <a:lnTo>
                    <a:pt x="158" y="328"/>
                  </a:lnTo>
                  <a:lnTo>
                    <a:pt x="180" y="308"/>
                  </a:lnTo>
                  <a:lnTo>
                    <a:pt x="202" y="290"/>
                  </a:lnTo>
                  <a:lnTo>
                    <a:pt x="226" y="275"/>
                  </a:lnTo>
                  <a:lnTo>
                    <a:pt x="250" y="262"/>
                  </a:lnTo>
                  <a:lnTo>
                    <a:pt x="274" y="251"/>
                  </a:lnTo>
                  <a:lnTo>
                    <a:pt x="299" y="242"/>
                  </a:lnTo>
                  <a:lnTo>
                    <a:pt x="323" y="237"/>
                  </a:lnTo>
                  <a:lnTo>
                    <a:pt x="348" y="233"/>
                  </a:lnTo>
                  <a:lnTo>
                    <a:pt x="373" y="233"/>
                  </a:lnTo>
                  <a:lnTo>
                    <a:pt x="398" y="235"/>
                  </a:lnTo>
                  <a:lnTo>
                    <a:pt x="422" y="240"/>
                  </a:lnTo>
                  <a:lnTo>
                    <a:pt x="485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0727" name="Freeform 23"/>
            <p:cNvSpPr>
              <a:spLocks/>
            </p:cNvSpPr>
            <p:nvPr/>
          </p:nvSpPr>
          <p:spPr bwMode="auto">
            <a:xfrm>
              <a:off x="555" y="581"/>
              <a:ext cx="465" cy="571"/>
            </a:xfrm>
            <a:custGeom>
              <a:avLst/>
              <a:gdLst/>
              <a:ahLst/>
              <a:cxnLst>
                <a:cxn ang="0">
                  <a:pos x="465" y="7"/>
                </a:cxn>
                <a:cxn ang="0">
                  <a:pos x="450" y="4"/>
                </a:cxn>
                <a:cxn ang="0">
                  <a:pos x="435" y="1"/>
                </a:cxn>
                <a:cxn ang="0">
                  <a:pos x="419" y="0"/>
                </a:cxn>
                <a:cxn ang="0">
                  <a:pos x="404" y="0"/>
                </a:cxn>
                <a:cxn ang="0">
                  <a:pos x="389" y="0"/>
                </a:cxn>
                <a:cxn ang="0">
                  <a:pos x="373" y="2"/>
                </a:cxn>
                <a:cxn ang="0">
                  <a:pos x="343" y="9"/>
                </a:cxn>
                <a:cxn ang="0">
                  <a:pos x="313" y="19"/>
                </a:cxn>
                <a:cxn ang="0">
                  <a:pos x="283" y="33"/>
                </a:cxn>
                <a:cxn ang="0">
                  <a:pos x="254" y="50"/>
                </a:cxn>
                <a:cxn ang="0">
                  <a:pos x="227" y="71"/>
                </a:cxn>
                <a:cxn ang="0">
                  <a:pos x="200" y="95"/>
                </a:cxn>
                <a:cxn ang="0">
                  <a:pos x="175" y="122"/>
                </a:cxn>
                <a:cxn ang="0">
                  <a:pos x="151" y="152"/>
                </a:cxn>
                <a:cxn ang="0">
                  <a:pos x="129" y="184"/>
                </a:cxn>
                <a:cxn ang="0">
                  <a:pos x="109" y="219"/>
                </a:cxn>
                <a:cxn ang="0">
                  <a:pos x="91" y="256"/>
                </a:cxn>
                <a:cxn ang="0">
                  <a:pos x="76" y="296"/>
                </a:cxn>
                <a:cxn ang="0">
                  <a:pos x="63" y="337"/>
                </a:cxn>
                <a:cxn ang="0">
                  <a:pos x="0" y="571"/>
                </a:cxn>
                <a:cxn ang="0">
                  <a:pos x="13" y="530"/>
                </a:cxn>
                <a:cxn ang="0">
                  <a:pos x="28" y="490"/>
                </a:cxn>
                <a:cxn ang="0">
                  <a:pos x="46" y="453"/>
                </a:cxn>
                <a:cxn ang="0">
                  <a:pos x="66" y="418"/>
                </a:cxn>
                <a:cxn ang="0">
                  <a:pos x="88" y="385"/>
                </a:cxn>
                <a:cxn ang="0">
                  <a:pos x="112" y="356"/>
                </a:cxn>
                <a:cxn ang="0">
                  <a:pos x="137" y="329"/>
                </a:cxn>
                <a:cxn ang="0">
                  <a:pos x="164" y="305"/>
                </a:cxn>
                <a:cxn ang="0">
                  <a:pos x="191" y="284"/>
                </a:cxn>
                <a:cxn ang="0">
                  <a:pos x="220" y="266"/>
                </a:cxn>
                <a:cxn ang="0">
                  <a:pos x="250" y="252"/>
                </a:cxn>
                <a:cxn ang="0">
                  <a:pos x="280" y="242"/>
                </a:cxn>
                <a:cxn ang="0">
                  <a:pos x="310" y="235"/>
                </a:cxn>
                <a:cxn ang="0">
                  <a:pos x="326" y="233"/>
                </a:cxn>
                <a:cxn ang="0">
                  <a:pos x="341" y="233"/>
                </a:cxn>
                <a:cxn ang="0">
                  <a:pos x="356" y="233"/>
                </a:cxn>
                <a:cxn ang="0">
                  <a:pos x="372" y="234"/>
                </a:cxn>
                <a:cxn ang="0">
                  <a:pos x="387" y="237"/>
                </a:cxn>
                <a:cxn ang="0">
                  <a:pos x="402" y="240"/>
                </a:cxn>
                <a:cxn ang="0">
                  <a:pos x="465" y="7"/>
                </a:cxn>
              </a:cxnLst>
              <a:rect l="0" t="0" r="r" b="b"/>
              <a:pathLst>
                <a:path w="465" h="571">
                  <a:moveTo>
                    <a:pt x="465" y="7"/>
                  </a:moveTo>
                  <a:lnTo>
                    <a:pt x="450" y="4"/>
                  </a:lnTo>
                  <a:lnTo>
                    <a:pt x="435" y="1"/>
                  </a:lnTo>
                  <a:lnTo>
                    <a:pt x="419" y="0"/>
                  </a:lnTo>
                  <a:lnTo>
                    <a:pt x="404" y="0"/>
                  </a:lnTo>
                  <a:lnTo>
                    <a:pt x="389" y="0"/>
                  </a:lnTo>
                  <a:lnTo>
                    <a:pt x="373" y="2"/>
                  </a:lnTo>
                  <a:lnTo>
                    <a:pt x="343" y="9"/>
                  </a:lnTo>
                  <a:lnTo>
                    <a:pt x="313" y="19"/>
                  </a:lnTo>
                  <a:lnTo>
                    <a:pt x="283" y="33"/>
                  </a:lnTo>
                  <a:lnTo>
                    <a:pt x="254" y="50"/>
                  </a:lnTo>
                  <a:lnTo>
                    <a:pt x="227" y="71"/>
                  </a:lnTo>
                  <a:lnTo>
                    <a:pt x="200" y="95"/>
                  </a:lnTo>
                  <a:lnTo>
                    <a:pt x="175" y="122"/>
                  </a:lnTo>
                  <a:lnTo>
                    <a:pt x="151" y="152"/>
                  </a:lnTo>
                  <a:lnTo>
                    <a:pt x="129" y="184"/>
                  </a:lnTo>
                  <a:lnTo>
                    <a:pt x="109" y="219"/>
                  </a:lnTo>
                  <a:lnTo>
                    <a:pt x="91" y="256"/>
                  </a:lnTo>
                  <a:lnTo>
                    <a:pt x="76" y="296"/>
                  </a:lnTo>
                  <a:lnTo>
                    <a:pt x="63" y="337"/>
                  </a:lnTo>
                  <a:lnTo>
                    <a:pt x="0" y="571"/>
                  </a:lnTo>
                  <a:lnTo>
                    <a:pt x="13" y="530"/>
                  </a:lnTo>
                  <a:lnTo>
                    <a:pt x="28" y="490"/>
                  </a:lnTo>
                  <a:lnTo>
                    <a:pt x="46" y="453"/>
                  </a:lnTo>
                  <a:lnTo>
                    <a:pt x="66" y="418"/>
                  </a:lnTo>
                  <a:lnTo>
                    <a:pt x="88" y="385"/>
                  </a:lnTo>
                  <a:lnTo>
                    <a:pt x="112" y="356"/>
                  </a:lnTo>
                  <a:lnTo>
                    <a:pt x="137" y="329"/>
                  </a:lnTo>
                  <a:lnTo>
                    <a:pt x="164" y="305"/>
                  </a:lnTo>
                  <a:lnTo>
                    <a:pt x="191" y="284"/>
                  </a:lnTo>
                  <a:lnTo>
                    <a:pt x="220" y="266"/>
                  </a:lnTo>
                  <a:lnTo>
                    <a:pt x="250" y="252"/>
                  </a:lnTo>
                  <a:lnTo>
                    <a:pt x="280" y="242"/>
                  </a:lnTo>
                  <a:lnTo>
                    <a:pt x="310" y="235"/>
                  </a:lnTo>
                  <a:lnTo>
                    <a:pt x="326" y="233"/>
                  </a:lnTo>
                  <a:lnTo>
                    <a:pt x="341" y="233"/>
                  </a:lnTo>
                  <a:lnTo>
                    <a:pt x="356" y="233"/>
                  </a:lnTo>
                  <a:lnTo>
                    <a:pt x="372" y="234"/>
                  </a:lnTo>
                  <a:lnTo>
                    <a:pt x="387" y="237"/>
                  </a:lnTo>
                  <a:lnTo>
                    <a:pt x="402" y="240"/>
                  </a:lnTo>
                  <a:lnTo>
                    <a:pt x="465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0728" name="Freeform 24"/>
            <p:cNvSpPr>
              <a:spLocks/>
            </p:cNvSpPr>
            <p:nvPr/>
          </p:nvSpPr>
          <p:spPr bwMode="auto">
            <a:xfrm>
              <a:off x="535" y="581"/>
              <a:ext cx="485" cy="1125"/>
            </a:xfrm>
            <a:custGeom>
              <a:avLst/>
              <a:gdLst/>
              <a:ahLst/>
              <a:cxnLst>
                <a:cxn ang="0">
                  <a:pos x="470" y="4"/>
                </a:cxn>
                <a:cxn ang="0">
                  <a:pos x="439" y="0"/>
                </a:cxn>
                <a:cxn ang="0">
                  <a:pos x="409" y="0"/>
                </a:cxn>
                <a:cxn ang="0">
                  <a:pos x="363" y="9"/>
                </a:cxn>
                <a:cxn ang="0">
                  <a:pos x="303" y="33"/>
                </a:cxn>
                <a:cxn ang="0">
                  <a:pos x="247" y="71"/>
                </a:cxn>
                <a:cxn ang="0">
                  <a:pos x="195" y="122"/>
                </a:cxn>
                <a:cxn ang="0">
                  <a:pos x="149" y="184"/>
                </a:cxn>
                <a:cxn ang="0">
                  <a:pos x="111" y="256"/>
                </a:cxn>
                <a:cxn ang="0">
                  <a:pos x="83" y="337"/>
                </a:cxn>
                <a:cxn ang="0">
                  <a:pos x="12" y="603"/>
                </a:cxn>
                <a:cxn ang="0">
                  <a:pos x="3" y="668"/>
                </a:cxn>
                <a:cxn ang="0">
                  <a:pos x="0" y="731"/>
                </a:cxn>
                <a:cxn ang="0">
                  <a:pos x="5" y="792"/>
                </a:cxn>
                <a:cxn ang="0">
                  <a:pos x="17" y="849"/>
                </a:cxn>
                <a:cxn ang="0">
                  <a:pos x="36" y="902"/>
                </a:cxn>
                <a:cxn ang="0">
                  <a:pos x="61" y="949"/>
                </a:cxn>
                <a:cxn ang="0">
                  <a:pos x="93" y="990"/>
                </a:cxn>
                <a:cxn ang="0">
                  <a:pos x="80" y="1125"/>
                </a:cxn>
                <a:cxn ang="0">
                  <a:pos x="206" y="658"/>
                </a:cxn>
                <a:cxn ang="0">
                  <a:pos x="160" y="762"/>
                </a:cxn>
                <a:cxn ang="0">
                  <a:pos x="135" y="732"/>
                </a:cxn>
                <a:cxn ang="0">
                  <a:pos x="104" y="679"/>
                </a:cxn>
                <a:cxn ang="0">
                  <a:pos x="81" y="619"/>
                </a:cxn>
                <a:cxn ang="0">
                  <a:pos x="71" y="576"/>
                </a:cxn>
                <a:cxn ang="0">
                  <a:pos x="65" y="530"/>
                </a:cxn>
                <a:cxn ang="0">
                  <a:pos x="63" y="482"/>
                </a:cxn>
                <a:cxn ang="0">
                  <a:pos x="64" y="457"/>
                </a:cxn>
                <a:cxn ang="0">
                  <a:pos x="98" y="400"/>
                </a:cxn>
                <a:cxn ang="0">
                  <a:pos x="137" y="350"/>
                </a:cxn>
                <a:cxn ang="0">
                  <a:pos x="180" y="308"/>
                </a:cxn>
                <a:cxn ang="0">
                  <a:pos x="226" y="275"/>
                </a:cxn>
                <a:cxn ang="0">
                  <a:pos x="274" y="251"/>
                </a:cxn>
                <a:cxn ang="0">
                  <a:pos x="323" y="237"/>
                </a:cxn>
                <a:cxn ang="0">
                  <a:pos x="373" y="233"/>
                </a:cxn>
                <a:cxn ang="0">
                  <a:pos x="422" y="240"/>
                </a:cxn>
              </a:cxnLst>
              <a:rect l="0" t="0" r="r" b="b"/>
              <a:pathLst>
                <a:path w="485" h="1125">
                  <a:moveTo>
                    <a:pt x="485" y="7"/>
                  </a:moveTo>
                  <a:lnTo>
                    <a:pt x="470" y="4"/>
                  </a:lnTo>
                  <a:lnTo>
                    <a:pt x="455" y="1"/>
                  </a:lnTo>
                  <a:lnTo>
                    <a:pt x="439" y="0"/>
                  </a:lnTo>
                  <a:lnTo>
                    <a:pt x="424" y="0"/>
                  </a:lnTo>
                  <a:lnTo>
                    <a:pt x="409" y="0"/>
                  </a:lnTo>
                  <a:lnTo>
                    <a:pt x="393" y="2"/>
                  </a:lnTo>
                  <a:lnTo>
                    <a:pt x="363" y="9"/>
                  </a:lnTo>
                  <a:lnTo>
                    <a:pt x="333" y="19"/>
                  </a:lnTo>
                  <a:lnTo>
                    <a:pt x="303" y="33"/>
                  </a:lnTo>
                  <a:lnTo>
                    <a:pt x="274" y="50"/>
                  </a:lnTo>
                  <a:lnTo>
                    <a:pt x="247" y="71"/>
                  </a:lnTo>
                  <a:lnTo>
                    <a:pt x="220" y="95"/>
                  </a:lnTo>
                  <a:lnTo>
                    <a:pt x="195" y="122"/>
                  </a:lnTo>
                  <a:lnTo>
                    <a:pt x="171" y="152"/>
                  </a:lnTo>
                  <a:lnTo>
                    <a:pt x="149" y="184"/>
                  </a:lnTo>
                  <a:lnTo>
                    <a:pt x="129" y="219"/>
                  </a:lnTo>
                  <a:lnTo>
                    <a:pt x="111" y="256"/>
                  </a:lnTo>
                  <a:lnTo>
                    <a:pt x="96" y="296"/>
                  </a:lnTo>
                  <a:lnTo>
                    <a:pt x="83" y="337"/>
                  </a:lnTo>
                  <a:lnTo>
                    <a:pt x="20" y="571"/>
                  </a:lnTo>
                  <a:lnTo>
                    <a:pt x="12" y="603"/>
                  </a:lnTo>
                  <a:lnTo>
                    <a:pt x="7" y="636"/>
                  </a:lnTo>
                  <a:lnTo>
                    <a:pt x="3" y="668"/>
                  </a:lnTo>
                  <a:lnTo>
                    <a:pt x="1" y="700"/>
                  </a:lnTo>
                  <a:lnTo>
                    <a:pt x="0" y="731"/>
                  </a:lnTo>
                  <a:lnTo>
                    <a:pt x="2" y="762"/>
                  </a:lnTo>
                  <a:lnTo>
                    <a:pt x="5" y="792"/>
                  </a:lnTo>
                  <a:lnTo>
                    <a:pt x="10" y="821"/>
                  </a:lnTo>
                  <a:lnTo>
                    <a:pt x="17" y="849"/>
                  </a:lnTo>
                  <a:lnTo>
                    <a:pt x="26" y="876"/>
                  </a:lnTo>
                  <a:lnTo>
                    <a:pt x="36" y="902"/>
                  </a:lnTo>
                  <a:lnTo>
                    <a:pt x="48" y="927"/>
                  </a:lnTo>
                  <a:lnTo>
                    <a:pt x="61" y="949"/>
                  </a:lnTo>
                  <a:lnTo>
                    <a:pt x="76" y="971"/>
                  </a:lnTo>
                  <a:lnTo>
                    <a:pt x="93" y="990"/>
                  </a:lnTo>
                  <a:lnTo>
                    <a:pt x="111" y="1008"/>
                  </a:lnTo>
                  <a:lnTo>
                    <a:pt x="80" y="1125"/>
                  </a:lnTo>
                  <a:lnTo>
                    <a:pt x="234" y="941"/>
                  </a:lnTo>
                  <a:lnTo>
                    <a:pt x="206" y="658"/>
                  </a:lnTo>
                  <a:lnTo>
                    <a:pt x="174" y="775"/>
                  </a:lnTo>
                  <a:lnTo>
                    <a:pt x="160" y="762"/>
                  </a:lnTo>
                  <a:lnTo>
                    <a:pt x="147" y="747"/>
                  </a:lnTo>
                  <a:lnTo>
                    <a:pt x="135" y="732"/>
                  </a:lnTo>
                  <a:lnTo>
                    <a:pt x="124" y="715"/>
                  </a:lnTo>
                  <a:lnTo>
                    <a:pt x="104" y="679"/>
                  </a:lnTo>
                  <a:lnTo>
                    <a:pt x="88" y="640"/>
                  </a:lnTo>
                  <a:lnTo>
                    <a:pt x="81" y="619"/>
                  </a:lnTo>
                  <a:lnTo>
                    <a:pt x="76" y="598"/>
                  </a:lnTo>
                  <a:lnTo>
                    <a:pt x="71" y="576"/>
                  </a:lnTo>
                  <a:lnTo>
                    <a:pt x="68" y="553"/>
                  </a:lnTo>
                  <a:lnTo>
                    <a:pt x="65" y="530"/>
                  </a:lnTo>
                  <a:lnTo>
                    <a:pt x="64" y="506"/>
                  </a:lnTo>
                  <a:lnTo>
                    <a:pt x="63" y="482"/>
                  </a:lnTo>
                  <a:lnTo>
                    <a:pt x="64" y="457"/>
                  </a:lnTo>
                  <a:lnTo>
                    <a:pt x="64" y="457"/>
                  </a:lnTo>
                  <a:lnTo>
                    <a:pt x="80" y="427"/>
                  </a:lnTo>
                  <a:lnTo>
                    <a:pt x="98" y="400"/>
                  </a:lnTo>
                  <a:lnTo>
                    <a:pt x="117" y="374"/>
                  </a:lnTo>
                  <a:lnTo>
                    <a:pt x="137" y="350"/>
                  </a:lnTo>
                  <a:lnTo>
                    <a:pt x="158" y="328"/>
                  </a:lnTo>
                  <a:lnTo>
                    <a:pt x="180" y="308"/>
                  </a:lnTo>
                  <a:lnTo>
                    <a:pt x="202" y="290"/>
                  </a:lnTo>
                  <a:lnTo>
                    <a:pt x="226" y="275"/>
                  </a:lnTo>
                  <a:lnTo>
                    <a:pt x="250" y="262"/>
                  </a:lnTo>
                  <a:lnTo>
                    <a:pt x="274" y="251"/>
                  </a:lnTo>
                  <a:lnTo>
                    <a:pt x="299" y="242"/>
                  </a:lnTo>
                  <a:lnTo>
                    <a:pt x="323" y="237"/>
                  </a:lnTo>
                  <a:lnTo>
                    <a:pt x="348" y="233"/>
                  </a:lnTo>
                  <a:lnTo>
                    <a:pt x="373" y="233"/>
                  </a:lnTo>
                  <a:lnTo>
                    <a:pt x="398" y="235"/>
                  </a:lnTo>
                  <a:lnTo>
                    <a:pt x="422" y="240"/>
                  </a:lnTo>
                  <a:lnTo>
                    <a:pt x="485" y="7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0729" name="Freeform 25"/>
            <p:cNvSpPr>
              <a:spLocks/>
            </p:cNvSpPr>
            <p:nvPr/>
          </p:nvSpPr>
          <p:spPr bwMode="auto">
            <a:xfrm>
              <a:off x="555" y="1038"/>
              <a:ext cx="44" cy="114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9" y="84"/>
                </a:cxn>
                <a:cxn ang="0">
                  <a:pos x="19" y="56"/>
                </a:cxn>
                <a:cxn ang="0">
                  <a:pos x="31" y="27"/>
                </a:cxn>
                <a:cxn ang="0">
                  <a:pos x="44" y="0"/>
                </a:cxn>
              </a:cxnLst>
              <a:rect l="0" t="0" r="r" b="b"/>
              <a:pathLst>
                <a:path w="44" h="114">
                  <a:moveTo>
                    <a:pt x="0" y="114"/>
                  </a:moveTo>
                  <a:lnTo>
                    <a:pt x="9" y="84"/>
                  </a:lnTo>
                  <a:lnTo>
                    <a:pt x="19" y="56"/>
                  </a:lnTo>
                  <a:lnTo>
                    <a:pt x="31" y="27"/>
                  </a:lnTo>
                  <a:lnTo>
                    <a:pt x="44" y="0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 rot="-1517570">
            <a:off x="792163" y="2601913"/>
            <a:ext cx="631825" cy="1512887"/>
            <a:chOff x="794" y="911"/>
            <a:chExt cx="398" cy="953"/>
          </a:xfrm>
          <a:solidFill>
            <a:srgbClr val="CC0066"/>
          </a:solidFill>
        </p:grpSpPr>
        <p:sp>
          <p:nvSpPr>
            <p:cNvPr id="200731" name="Freeform 27"/>
            <p:cNvSpPr>
              <a:spLocks/>
            </p:cNvSpPr>
            <p:nvPr/>
          </p:nvSpPr>
          <p:spPr bwMode="auto">
            <a:xfrm>
              <a:off x="794" y="911"/>
              <a:ext cx="398" cy="953"/>
            </a:xfrm>
            <a:custGeom>
              <a:avLst/>
              <a:gdLst/>
              <a:ahLst/>
              <a:cxnLst>
                <a:cxn ang="0">
                  <a:pos x="205" y="944"/>
                </a:cxn>
                <a:cxn ang="0">
                  <a:pos x="259" y="918"/>
                </a:cxn>
                <a:cxn ang="0">
                  <a:pos x="305" y="881"/>
                </a:cxn>
                <a:cxn ang="0">
                  <a:pos x="343" y="834"/>
                </a:cxn>
                <a:cxn ang="0">
                  <a:pos x="371" y="780"/>
                </a:cxn>
                <a:cxn ang="0">
                  <a:pos x="390" y="720"/>
                </a:cxn>
                <a:cxn ang="0">
                  <a:pos x="398" y="655"/>
                </a:cxn>
                <a:cxn ang="0">
                  <a:pos x="394" y="587"/>
                </a:cxn>
                <a:cxn ang="0">
                  <a:pos x="344" y="363"/>
                </a:cxn>
                <a:cxn ang="0">
                  <a:pos x="328" y="312"/>
                </a:cxn>
                <a:cxn ang="0">
                  <a:pos x="306" y="265"/>
                </a:cxn>
                <a:cxn ang="0">
                  <a:pos x="279" y="222"/>
                </a:cxn>
                <a:cxn ang="0">
                  <a:pos x="246" y="184"/>
                </a:cxn>
                <a:cxn ang="0">
                  <a:pos x="210" y="152"/>
                </a:cxn>
                <a:cxn ang="0">
                  <a:pos x="169" y="126"/>
                </a:cxn>
                <a:cxn ang="0">
                  <a:pos x="125" y="107"/>
                </a:cxn>
                <a:cxn ang="0">
                  <a:pos x="79" y="95"/>
                </a:cxn>
                <a:cxn ang="0">
                  <a:pos x="0" y="193"/>
                </a:cxn>
                <a:cxn ang="0">
                  <a:pos x="123" y="285"/>
                </a:cxn>
                <a:cxn ang="0">
                  <a:pos x="158" y="293"/>
                </a:cxn>
                <a:cxn ang="0">
                  <a:pos x="192" y="306"/>
                </a:cxn>
                <a:cxn ang="0">
                  <a:pos x="225" y="322"/>
                </a:cxn>
                <a:cxn ang="0">
                  <a:pos x="255" y="343"/>
                </a:cxn>
                <a:cxn ang="0">
                  <a:pos x="310" y="396"/>
                </a:cxn>
                <a:cxn ang="0">
                  <a:pos x="354" y="461"/>
                </a:cxn>
                <a:cxn ang="0">
                  <a:pos x="352" y="489"/>
                </a:cxn>
                <a:cxn ang="0">
                  <a:pos x="343" y="542"/>
                </a:cxn>
                <a:cxn ang="0">
                  <a:pos x="327" y="592"/>
                </a:cxn>
                <a:cxn ang="0">
                  <a:pos x="303" y="636"/>
                </a:cxn>
                <a:cxn ang="0">
                  <a:pos x="274" y="676"/>
                </a:cxn>
                <a:cxn ang="0">
                  <a:pos x="239" y="710"/>
                </a:cxn>
                <a:cxn ang="0">
                  <a:pos x="200" y="737"/>
                </a:cxn>
                <a:cxn ang="0">
                  <a:pos x="156" y="756"/>
                </a:cxn>
                <a:cxn ang="0">
                  <a:pos x="176" y="953"/>
                </a:cxn>
              </a:cxnLst>
              <a:rect l="0" t="0" r="r" b="b"/>
              <a:pathLst>
                <a:path w="398" h="953">
                  <a:moveTo>
                    <a:pt x="176" y="953"/>
                  </a:moveTo>
                  <a:lnTo>
                    <a:pt x="205" y="944"/>
                  </a:lnTo>
                  <a:lnTo>
                    <a:pt x="233" y="933"/>
                  </a:lnTo>
                  <a:lnTo>
                    <a:pt x="259" y="918"/>
                  </a:lnTo>
                  <a:lnTo>
                    <a:pt x="283" y="901"/>
                  </a:lnTo>
                  <a:lnTo>
                    <a:pt x="305" y="881"/>
                  </a:lnTo>
                  <a:lnTo>
                    <a:pt x="325" y="859"/>
                  </a:lnTo>
                  <a:lnTo>
                    <a:pt x="343" y="834"/>
                  </a:lnTo>
                  <a:lnTo>
                    <a:pt x="358" y="808"/>
                  </a:lnTo>
                  <a:lnTo>
                    <a:pt x="371" y="780"/>
                  </a:lnTo>
                  <a:lnTo>
                    <a:pt x="382" y="751"/>
                  </a:lnTo>
                  <a:lnTo>
                    <a:pt x="390" y="720"/>
                  </a:lnTo>
                  <a:lnTo>
                    <a:pt x="396" y="688"/>
                  </a:lnTo>
                  <a:lnTo>
                    <a:pt x="398" y="655"/>
                  </a:lnTo>
                  <a:lnTo>
                    <a:pt x="398" y="622"/>
                  </a:lnTo>
                  <a:lnTo>
                    <a:pt x="394" y="587"/>
                  </a:lnTo>
                  <a:lnTo>
                    <a:pt x="388" y="553"/>
                  </a:lnTo>
                  <a:lnTo>
                    <a:pt x="344" y="363"/>
                  </a:lnTo>
                  <a:lnTo>
                    <a:pt x="337" y="337"/>
                  </a:lnTo>
                  <a:lnTo>
                    <a:pt x="328" y="312"/>
                  </a:lnTo>
                  <a:lnTo>
                    <a:pt x="318" y="288"/>
                  </a:lnTo>
                  <a:lnTo>
                    <a:pt x="306" y="265"/>
                  </a:lnTo>
                  <a:lnTo>
                    <a:pt x="293" y="243"/>
                  </a:lnTo>
                  <a:lnTo>
                    <a:pt x="279" y="222"/>
                  </a:lnTo>
                  <a:lnTo>
                    <a:pt x="263" y="202"/>
                  </a:lnTo>
                  <a:lnTo>
                    <a:pt x="246" y="184"/>
                  </a:lnTo>
                  <a:lnTo>
                    <a:pt x="228" y="167"/>
                  </a:lnTo>
                  <a:lnTo>
                    <a:pt x="210" y="152"/>
                  </a:lnTo>
                  <a:lnTo>
                    <a:pt x="190" y="138"/>
                  </a:lnTo>
                  <a:lnTo>
                    <a:pt x="169" y="126"/>
                  </a:lnTo>
                  <a:lnTo>
                    <a:pt x="147" y="115"/>
                  </a:lnTo>
                  <a:lnTo>
                    <a:pt x="125" y="107"/>
                  </a:lnTo>
                  <a:lnTo>
                    <a:pt x="102" y="100"/>
                  </a:lnTo>
                  <a:lnTo>
                    <a:pt x="79" y="95"/>
                  </a:lnTo>
                  <a:lnTo>
                    <a:pt x="57" y="0"/>
                  </a:lnTo>
                  <a:lnTo>
                    <a:pt x="0" y="193"/>
                  </a:lnTo>
                  <a:lnTo>
                    <a:pt x="145" y="380"/>
                  </a:lnTo>
                  <a:lnTo>
                    <a:pt x="123" y="285"/>
                  </a:lnTo>
                  <a:lnTo>
                    <a:pt x="141" y="288"/>
                  </a:lnTo>
                  <a:lnTo>
                    <a:pt x="158" y="293"/>
                  </a:lnTo>
                  <a:lnTo>
                    <a:pt x="175" y="299"/>
                  </a:lnTo>
                  <a:lnTo>
                    <a:pt x="192" y="306"/>
                  </a:lnTo>
                  <a:lnTo>
                    <a:pt x="209" y="313"/>
                  </a:lnTo>
                  <a:lnTo>
                    <a:pt x="225" y="322"/>
                  </a:lnTo>
                  <a:lnTo>
                    <a:pt x="240" y="332"/>
                  </a:lnTo>
                  <a:lnTo>
                    <a:pt x="255" y="343"/>
                  </a:lnTo>
                  <a:lnTo>
                    <a:pt x="284" y="368"/>
                  </a:lnTo>
                  <a:lnTo>
                    <a:pt x="310" y="396"/>
                  </a:lnTo>
                  <a:lnTo>
                    <a:pt x="334" y="427"/>
                  </a:lnTo>
                  <a:lnTo>
                    <a:pt x="354" y="461"/>
                  </a:lnTo>
                  <a:lnTo>
                    <a:pt x="354" y="461"/>
                  </a:lnTo>
                  <a:lnTo>
                    <a:pt x="352" y="489"/>
                  </a:lnTo>
                  <a:lnTo>
                    <a:pt x="349" y="516"/>
                  </a:lnTo>
                  <a:lnTo>
                    <a:pt x="343" y="542"/>
                  </a:lnTo>
                  <a:lnTo>
                    <a:pt x="336" y="567"/>
                  </a:lnTo>
                  <a:lnTo>
                    <a:pt x="327" y="592"/>
                  </a:lnTo>
                  <a:lnTo>
                    <a:pt x="316" y="615"/>
                  </a:lnTo>
                  <a:lnTo>
                    <a:pt x="303" y="636"/>
                  </a:lnTo>
                  <a:lnTo>
                    <a:pt x="290" y="657"/>
                  </a:lnTo>
                  <a:lnTo>
                    <a:pt x="274" y="676"/>
                  </a:lnTo>
                  <a:lnTo>
                    <a:pt x="257" y="694"/>
                  </a:lnTo>
                  <a:lnTo>
                    <a:pt x="239" y="710"/>
                  </a:lnTo>
                  <a:lnTo>
                    <a:pt x="220" y="724"/>
                  </a:lnTo>
                  <a:lnTo>
                    <a:pt x="200" y="737"/>
                  </a:lnTo>
                  <a:lnTo>
                    <a:pt x="178" y="748"/>
                  </a:lnTo>
                  <a:lnTo>
                    <a:pt x="156" y="756"/>
                  </a:lnTo>
                  <a:lnTo>
                    <a:pt x="132" y="763"/>
                  </a:lnTo>
                  <a:lnTo>
                    <a:pt x="176" y="9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0732" name="Freeform 28"/>
            <p:cNvSpPr>
              <a:spLocks/>
            </p:cNvSpPr>
            <p:nvPr/>
          </p:nvSpPr>
          <p:spPr bwMode="auto">
            <a:xfrm>
              <a:off x="926" y="1274"/>
              <a:ext cx="266" cy="590"/>
            </a:xfrm>
            <a:custGeom>
              <a:avLst/>
              <a:gdLst/>
              <a:ahLst/>
              <a:cxnLst>
                <a:cxn ang="0">
                  <a:pos x="44" y="590"/>
                </a:cxn>
                <a:cxn ang="0">
                  <a:pos x="73" y="581"/>
                </a:cxn>
                <a:cxn ang="0">
                  <a:pos x="101" y="570"/>
                </a:cxn>
                <a:cxn ang="0">
                  <a:pos x="127" y="555"/>
                </a:cxn>
                <a:cxn ang="0">
                  <a:pos x="151" y="538"/>
                </a:cxn>
                <a:cxn ang="0">
                  <a:pos x="173" y="518"/>
                </a:cxn>
                <a:cxn ang="0">
                  <a:pos x="193" y="496"/>
                </a:cxn>
                <a:cxn ang="0">
                  <a:pos x="211" y="471"/>
                </a:cxn>
                <a:cxn ang="0">
                  <a:pos x="226" y="445"/>
                </a:cxn>
                <a:cxn ang="0">
                  <a:pos x="239" y="417"/>
                </a:cxn>
                <a:cxn ang="0">
                  <a:pos x="250" y="388"/>
                </a:cxn>
                <a:cxn ang="0">
                  <a:pos x="258" y="357"/>
                </a:cxn>
                <a:cxn ang="0">
                  <a:pos x="264" y="325"/>
                </a:cxn>
                <a:cxn ang="0">
                  <a:pos x="266" y="292"/>
                </a:cxn>
                <a:cxn ang="0">
                  <a:pos x="266" y="259"/>
                </a:cxn>
                <a:cxn ang="0">
                  <a:pos x="262" y="224"/>
                </a:cxn>
                <a:cxn ang="0">
                  <a:pos x="256" y="190"/>
                </a:cxn>
                <a:cxn ang="0">
                  <a:pos x="212" y="0"/>
                </a:cxn>
                <a:cxn ang="0">
                  <a:pos x="218" y="34"/>
                </a:cxn>
                <a:cxn ang="0">
                  <a:pos x="222" y="69"/>
                </a:cxn>
                <a:cxn ang="0">
                  <a:pos x="222" y="102"/>
                </a:cxn>
                <a:cxn ang="0">
                  <a:pos x="220" y="135"/>
                </a:cxn>
                <a:cxn ang="0">
                  <a:pos x="214" y="167"/>
                </a:cxn>
                <a:cxn ang="0">
                  <a:pos x="206" y="198"/>
                </a:cxn>
                <a:cxn ang="0">
                  <a:pos x="195" y="227"/>
                </a:cxn>
                <a:cxn ang="0">
                  <a:pos x="182" y="255"/>
                </a:cxn>
                <a:cxn ang="0">
                  <a:pos x="167" y="281"/>
                </a:cxn>
                <a:cxn ang="0">
                  <a:pos x="149" y="306"/>
                </a:cxn>
                <a:cxn ang="0">
                  <a:pos x="129" y="328"/>
                </a:cxn>
                <a:cxn ang="0">
                  <a:pos x="107" y="348"/>
                </a:cxn>
                <a:cxn ang="0">
                  <a:pos x="83" y="365"/>
                </a:cxn>
                <a:cxn ang="0">
                  <a:pos x="57" y="380"/>
                </a:cxn>
                <a:cxn ang="0">
                  <a:pos x="29" y="391"/>
                </a:cxn>
                <a:cxn ang="0">
                  <a:pos x="0" y="400"/>
                </a:cxn>
                <a:cxn ang="0">
                  <a:pos x="44" y="590"/>
                </a:cxn>
              </a:cxnLst>
              <a:rect l="0" t="0" r="r" b="b"/>
              <a:pathLst>
                <a:path w="266" h="590">
                  <a:moveTo>
                    <a:pt x="44" y="590"/>
                  </a:moveTo>
                  <a:lnTo>
                    <a:pt x="73" y="581"/>
                  </a:lnTo>
                  <a:lnTo>
                    <a:pt x="101" y="570"/>
                  </a:lnTo>
                  <a:lnTo>
                    <a:pt x="127" y="555"/>
                  </a:lnTo>
                  <a:lnTo>
                    <a:pt x="151" y="538"/>
                  </a:lnTo>
                  <a:lnTo>
                    <a:pt x="173" y="518"/>
                  </a:lnTo>
                  <a:lnTo>
                    <a:pt x="193" y="496"/>
                  </a:lnTo>
                  <a:lnTo>
                    <a:pt x="211" y="471"/>
                  </a:lnTo>
                  <a:lnTo>
                    <a:pt x="226" y="445"/>
                  </a:lnTo>
                  <a:lnTo>
                    <a:pt x="239" y="417"/>
                  </a:lnTo>
                  <a:lnTo>
                    <a:pt x="250" y="388"/>
                  </a:lnTo>
                  <a:lnTo>
                    <a:pt x="258" y="357"/>
                  </a:lnTo>
                  <a:lnTo>
                    <a:pt x="264" y="325"/>
                  </a:lnTo>
                  <a:lnTo>
                    <a:pt x="266" y="292"/>
                  </a:lnTo>
                  <a:lnTo>
                    <a:pt x="266" y="259"/>
                  </a:lnTo>
                  <a:lnTo>
                    <a:pt x="262" y="224"/>
                  </a:lnTo>
                  <a:lnTo>
                    <a:pt x="256" y="190"/>
                  </a:lnTo>
                  <a:lnTo>
                    <a:pt x="212" y="0"/>
                  </a:lnTo>
                  <a:lnTo>
                    <a:pt x="218" y="34"/>
                  </a:lnTo>
                  <a:lnTo>
                    <a:pt x="222" y="69"/>
                  </a:lnTo>
                  <a:lnTo>
                    <a:pt x="222" y="102"/>
                  </a:lnTo>
                  <a:lnTo>
                    <a:pt x="220" y="135"/>
                  </a:lnTo>
                  <a:lnTo>
                    <a:pt x="214" y="167"/>
                  </a:lnTo>
                  <a:lnTo>
                    <a:pt x="206" y="198"/>
                  </a:lnTo>
                  <a:lnTo>
                    <a:pt x="195" y="227"/>
                  </a:lnTo>
                  <a:lnTo>
                    <a:pt x="182" y="255"/>
                  </a:lnTo>
                  <a:lnTo>
                    <a:pt x="167" y="281"/>
                  </a:lnTo>
                  <a:lnTo>
                    <a:pt x="149" y="306"/>
                  </a:lnTo>
                  <a:lnTo>
                    <a:pt x="129" y="328"/>
                  </a:lnTo>
                  <a:lnTo>
                    <a:pt x="107" y="348"/>
                  </a:lnTo>
                  <a:lnTo>
                    <a:pt x="83" y="365"/>
                  </a:lnTo>
                  <a:lnTo>
                    <a:pt x="57" y="380"/>
                  </a:lnTo>
                  <a:lnTo>
                    <a:pt x="29" y="391"/>
                  </a:lnTo>
                  <a:lnTo>
                    <a:pt x="0" y="400"/>
                  </a:lnTo>
                  <a:lnTo>
                    <a:pt x="44" y="5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0733" name="Freeform 29"/>
            <p:cNvSpPr>
              <a:spLocks/>
            </p:cNvSpPr>
            <p:nvPr/>
          </p:nvSpPr>
          <p:spPr bwMode="auto">
            <a:xfrm>
              <a:off x="794" y="911"/>
              <a:ext cx="398" cy="953"/>
            </a:xfrm>
            <a:custGeom>
              <a:avLst/>
              <a:gdLst/>
              <a:ahLst/>
              <a:cxnLst>
                <a:cxn ang="0">
                  <a:pos x="205" y="944"/>
                </a:cxn>
                <a:cxn ang="0">
                  <a:pos x="259" y="918"/>
                </a:cxn>
                <a:cxn ang="0">
                  <a:pos x="305" y="881"/>
                </a:cxn>
                <a:cxn ang="0">
                  <a:pos x="343" y="834"/>
                </a:cxn>
                <a:cxn ang="0">
                  <a:pos x="371" y="780"/>
                </a:cxn>
                <a:cxn ang="0">
                  <a:pos x="390" y="720"/>
                </a:cxn>
                <a:cxn ang="0">
                  <a:pos x="398" y="655"/>
                </a:cxn>
                <a:cxn ang="0">
                  <a:pos x="394" y="587"/>
                </a:cxn>
                <a:cxn ang="0">
                  <a:pos x="344" y="363"/>
                </a:cxn>
                <a:cxn ang="0">
                  <a:pos x="328" y="312"/>
                </a:cxn>
                <a:cxn ang="0">
                  <a:pos x="306" y="265"/>
                </a:cxn>
                <a:cxn ang="0">
                  <a:pos x="279" y="222"/>
                </a:cxn>
                <a:cxn ang="0">
                  <a:pos x="246" y="184"/>
                </a:cxn>
                <a:cxn ang="0">
                  <a:pos x="210" y="152"/>
                </a:cxn>
                <a:cxn ang="0">
                  <a:pos x="169" y="126"/>
                </a:cxn>
                <a:cxn ang="0">
                  <a:pos x="125" y="107"/>
                </a:cxn>
                <a:cxn ang="0">
                  <a:pos x="79" y="95"/>
                </a:cxn>
                <a:cxn ang="0">
                  <a:pos x="0" y="193"/>
                </a:cxn>
                <a:cxn ang="0">
                  <a:pos x="123" y="285"/>
                </a:cxn>
                <a:cxn ang="0">
                  <a:pos x="158" y="293"/>
                </a:cxn>
                <a:cxn ang="0">
                  <a:pos x="192" y="306"/>
                </a:cxn>
                <a:cxn ang="0">
                  <a:pos x="225" y="322"/>
                </a:cxn>
                <a:cxn ang="0">
                  <a:pos x="255" y="343"/>
                </a:cxn>
                <a:cxn ang="0">
                  <a:pos x="310" y="396"/>
                </a:cxn>
                <a:cxn ang="0">
                  <a:pos x="354" y="461"/>
                </a:cxn>
                <a:cxn ang="0">
                  <a:pos x="352" y="489"/>
                </a:cxn>
                <a:cxn ang="0">
                  <a:pos x="343" y="542"/>
                </a:cxn>
                <a:cxn ang="0">
                  <a:pos x="327" y="592"/>
                </a:cxn>
                <a:cxn ang="0">
                  <a:pos x="303" y="636"/>
                </a:cxn>
                <a:cxn ang="0">
                  <a:pos x="274" y="676"/>
                </a:cxn>
                <a:cxn ang="0">
                  <a:pos x="239" y="710"/>
                </a:cxn>
                <a:cxn ang="0">
                  <a:pos x="200" y="737"/>
                </a:cxn>
                <a:cxn ang="0">
                  <a:pos x="156" y="756"/>
                </a:cxn>
                <a:cxn ang="0">
                  <a:pos x="176" y="953"/>
                </a:cxn>
              </a:cxnLst>
              <a:rect l="0" t="0" r="r" b="b"/>
              <a:pathLst>
                <a:path w="398" h="953">
                  <a:moveTo>
                    <a:pt x="176" y="953"/>
                  </a:moveTo>
                  <a:lnTo>
                    <a:pt x="205" y="944"/>
                  </a:lnTo>
                  <a:lnTo>
                    <a:pt x="233" y="933"/>
                  </a:lnTo>
                  <a:lnTo>
                    <a:pt x="259" y="918"/>
                  </a:lnTo>
                  <a:lnTo>
                    <a:pt x="283" y="901"/>
                  </a:lnTo>
                  <a:lnTo>
                    <a:pt x="305" y="881"/>
                  </a:lnTo>
                  <a:lnTo>
                    <a:pt x="325" y="859"/>
                  </a:lnTo>
                  <a:lnTo>
                    <a:pt x="343" y="834"/>
                  </a:lnTo>
                  <a:lnTo>
                    <a:pt x="358" y="808"/>
                  </a:lnTo>
                  <a:lnTo>
                    <a:pt x="371" y="780"/>
                  </a:lnTo>
                  <a:lnTo>
                    <a:pt x="382" y="751"/>
                  </a:lnTo>
                  <a:lnTo>
                    <a:pt x="390" y="720"/>
                  </a:lnTo>
                  <a:lnTo>
                    <a:pt x="396" y="688"/>
                  </a:lnTo>
                  <a:lnTo>
                    <a:pt x="398" y="655"/>
                  </a:lnTo>
                  <a:lnTo>
                    <a:pt x="398" y="622"/>
                  </a:lnTo>
                  <a:lnTo>
                    <a:pt x="394" y="587"/>
                  </a:lnTo>
                  <a:lnTo>
                    <a:pt x="388" y="553"/>
                  </a:lnTo>
                  <a:lnTo>
                    <a:pt x="344" y="363"/>
                  </a:lnTo>
                  <a:lnTo>
                    <a:pt x="337" y="337"/>
                  </a:lnTo>
                  <a:lnTo>
                    <a:pt x="328" y="312"/>
                  </a:lnTo>
                  <a:lnTo>
                    <a:pt x="318" y="288"/>
                  </a:lnTo>
                  <a:lnTo>
                    <a:pt x="306" y="265"/>
                  </a:lnTo>
                  <a:lnTo>
                    <a:pt x="293" y="243"/>
                  </a:lnTo>
                  <a:lnTo>
                    <a:pt x="279" y="222"/>
                  </a:lnTo>
                  <a:lnTo>
                    <a:pt x="263" y="202"/>
                  </a:lnTo>
                  <a:lnTo>
                    <a:pt x="246" y="184"/>
                  </a:lnTo>
                  <a:lnTo>
                    <a:pt x="228" y="167"/>
                  </a:lnTo>
                  <a:lnTo>
                    <a:pt x="210" y="152"/>
                  </a:lnTo>
                  <a:lnTo>
                    <a:pt x="190" y="138"/>
                  </a:lnTo>
                  <a:lnTo>
                    <a:pt x="169" y="126"/>
                  </a:lnTo>
                  <a:lnTo>
                    <a:pt x="147" y="115"/>
                  </a:lnTo>
                  <a:lnTo>
                    <a:pt x="125" y="107"/>
                  </a:lnTo>
                  <a:lnTo>
                    <a:pt x="102" y="100"/>
                  </a:lnTo>
                  <a:lnTo>
                    <a:pt x="79" y="95"/>
                  </a:lnTo>
                  <a:lnTo>
                    <a:pt x="57" y="0"/>
                  </a:lnTo>
                  <a:lnTo>
                    <a:pt x="0" y="193"/>
                  </a:lnTo>
                  <a:lnTo>
                    <a:pt x="145" y="380"/>
                  </a:lnTo>
                  <a:lnTo>
                    <a:pt x="123" y="285"/>
                  </a:lnTo>
                  <a:lnTo>
                    <a:pt x="141" y="288"/>
                  </a:lnTo>
                  <a:lnTo>
                    <a:pt x="158" y="293"/>
                  </a:lnTo>
                  <a:lnTo>
                    <a:pt x="175" y="299"/>
                  </a:lnTo>
                  <a:lnTo>
                    <a:pt x="192" y="306"/>
                  </a:lnTo>
                  <a:lnTo>
                    <a:pt x="209" y="313"/>
                  </a:lnTo>
                  <a:lnTo>
                    <a:pt x="225" y="322"/>
                  </a:lnTo>
                  <a:lnTo>
                    <a:pt x="240" y="332"/>
                  </a:lnTo>
                  <a:lnTo>
                    <a:pt x="255" y="343"/>
                  </a:lnTo>
                  <a:lnTo>
                    <a:pt x="284" y="368"/>
                  </a:lnTo>
                  <a:lnTo>
                    <a:pt x="310" y="396"/>
                  </a:lnTo>
                  <a:lnTo>
                    <a:pt x="334" y="427"/>
                  </a:lnTo>
                  <a:lnTo>
                    <a:pt x="354" y="461"/>
                  </a:lnTo>
                  <a:lnTo>
                    <a:pt x="354" y="461"/>
                  </a:lnTo>
                  <a:lnTo>
                    <a:pt x="352" y="489"/>
                  </a:lnTo>
                  <a:lnTo>
                    <a:pt x="349" y="516"/>
                  </a:lnTo>
                  <a:lnTo>
                    <a:pt x="343" y="542"/>
                  </a:lnTo>
                  <a:lnTo>
                    <a:pt x="336" y="567"/>
                  </a:lnTo>
                  <a:lnTo>
                    <a:pt x="327" y="592"/>
                  </a:lnTo>
                  <a:lnTo>
                    <a:pt x="316" y="615"/>
                  </a:lnTo>
                  <a:lnTo>
                    <a:pt x="303" y="636"/>
                  </a:lnTo>
                  <a:lnTo>
                    <a:pt x="290" y="657"/>
                  </a:lnTo>
                  <a:lnTo>
                    <a:pt x="274" y="676"/>
                  </a:lnTo>
                  <a:lnTo>
                    <a:pt x="257" y="694"/>
                  </a:lnTo>
                  <a:lnTo>
                    <a:pt x="239" y="710"/>
                  </a:lnTo>
                  <a:lnTo>
                    <a:pt x="220" y="724"/>
                  </a:lnTo>
                  <a:lnTo>
                    <a:pt x="200" y="737"/>
                  </a:lnTo>
                  <a:lnTo>
                    <a:pt x="178" y="748"/>
                  </a:lnTo>
                  <a:lnTo>
                    <a:pt x="156" y="756"/>
                  </a:lnTo>
                  <a:lnTo>
                    <a:pt x="132" y="763"/>
                  </a:lnTo>
                  <a:lnTo>
                    <a:pt x="176" y="953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0734" name="Freeform 30"/>
            <p:cNvSpPr>
              <a:spLocks/>
            </p:cNvSpPr>
            <p:nvPr/>
          </p:nvSpPr>
          <p:spPr bwMode="auto">
            <a:xfrm>
              <a:off x="1138" y="1274"/>
              <a:ext cx="10" cy="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5"/>
                </a:cxn>
                <a:cxn ang="0">
                  <a:pos x="8" y="49"/>
                </a:cxn>
                <a:cxn ang="0">
                  <a:pos x="10" y="74"/>
                </a:cxn>
                <a:cxn ang="0">
                  <a:pos x="10" y="98"/>
                </a:cxn>
              </a:cxnLst>
              <a:rect l="0" t="0" r="r" b="b"/>
              <a:pathLst>
                <a:path w="10" h="98">
                  <a:moveTo>
                    <a:pt x="0" y="0"/>
                  </a:moveTo>
                  <a:lnTo>
                    <a:pt x="5" y="25"/>
                  </a:lnTo>
                  <a:lnTo>
                    <a:pt x="8" y="49"/>
                  </a:lnTo>
                  <a:lnTo>
                    <a:pt x="10" y="74"/>
                  </a:lnTo>
                  <a:lnTo>
                    <a:pt x="10" y="98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 rot="1009956">
            <a:off x="2514600" y="1087438"/>
            <a:ext cx="769938" cy="1785937"/>
            <a:chOff x="535" y="581"/>
            <a:chExt cx="485" cy="1125"/>
          </a:xfrm>
        </p:grpSpPr>
        <p:sp>
          <p:nvSpPr>
            <p:cNvPr id="200736" name="Freeform 32"/>
            <p:cNvSpPr>
              <a:spLocks/>
            </p:cNvSpPr>
            <p:nvPr/>
          </p:nvSpPr>
          <p:spPr bwMode="auto">
            <a:xfrm>
              <a:off x="535" y="581"/>
              <a:ext cx="485" cy="1125"/>
            </a:xfrm>
            <a:custGeom>
              <a:avLst/>
              <a:gdLst/>
              <a:ahLst/>
              <a:cxnLst>
                <a:cxn ang="0">
                  <a:pos x="470" y="4"/>
                </a:cxn>
                <a:cxn ang="0">
                  <a:pos x="439" y="0"/>
                </a:cxn>
                <a:cxn ang="0">
                  <a:pos x="409" y="0"/>
                </a:cxn>
                <a:cxn ang="0">
                  <a:pos x="363" y="9"/>
                </a:cxn>
                <a:cxn ang="0">
                  <a:pos x="303" y="33"/>
                </a:cxn>
                <a:cxn ang="0">
                  <a:pos x="247" y="71"/>
                </a:cxn>
                <a:cxn ang="0">
                  <a:pos x="195" y="122"/>
                </a:cxn>
                <a:cxn ang="0">
                  <a:pos x="149" y="184"/>
                </a:cxn>
                <a:cxn ang="0">
                  <a:pos x="111" y="256"/>
                </a:cxn>
                <a:cxn ang="0">
                  <a:pos x="83" y="337"/>
                </a:cxn>
                <a:cxn ang="0">
                  <a:pos x="12" y="603"/>
                </a:cxn>
                <a:cxn ang="0">
                  <a:pos x="3" y="668"/>
                </a:cxn>
                <a:cxn ang="0">
                  <a:pos x="0" y="731"/>
                </a:cxn>
                <a:cxn ang="0">
                  <a:pos x="5" y="792"/>
                </a:cxn>
                <a:cxn ang="0">
                  <a:pos x="17" y="849"/>
                </a:cxn>
                <a:cxn ang="0">
                  <a:pos x="36" y="902"/>
                </a:cxn>
                <a:cxn ang="0">
                  <a:pos x="61" y="949"/>
                </a:cxn>
                <a:cxn ang="0">
                  <a:pos x="93" y="990"/>
                </a:cxn>
                <a:cxn ang="0">
                  <a:pos x="80" y="1125"/>
                </a:cxn>
                <a:cxn ang="0">
                  <a:pos x="206" y="658"/>
                </a:cxn>
                <a:cxn ang="0">
                  <a:pos x="160" y="762"/>
                </a:cxn>
                <a:cxn ang="0">
                  <a:pos x="135" y="732"/>
                </a:cxn>
                <a:cxn ang="0">
                  <a:pos x="104" y="679"/>
                </a:cxn>
                <a:cxn ang="0">
                  <a:pos x="81" y="619"/>
                </a:cxn>
                <a:cxn ang="0">
                  <a:pos x="71" y="576"/>
                </a:cxn>
                <a:cxn ang="0">
                  <a:pos x="65" y="530"/>
                </a:cxn>
                <a:cxn ang="0">
                  <a:pos x="63" y="482"/>
                </a:cxn>
                <a:cxn ang="0">
                  <a:pos x="64" y="457"/>
                </a:cxn>
                <a:cxn ang="0">
                  <a:pos x="98" y="400"/>
                </a:cxn>
                <a:cxn ang="0">
                  <a:pos x="137" y="350"/>
                </a:cxn>
                <a:cxn ang="0">
                  <a:pos x="180" y="308"/>
                </a:cxn>
                <a:cxn ang="0">
                  <a:pos x="226" y="275"/>
                </a:cxn>
                <a:cxn ang="0">
                  <a:pos x="274" y="251"/>
                </a:cxn>
                <a:cxn ang="0">
                  <a:pos x="323" y="237"/>
                </a:cxn>
                <a:cxn ang="0">
                  <a:pos x="373" y="233"/>
                </a:cxn>
                <a:cxn ang="0">
                  <a:pos x="422" y="240"/>
                </a:cxn>
              </a:cxnLst>
              <a:rect l="0" t="0" r="r" b="b"/>
              <a:pathLst>
                <a:path w="485" h="1125">
                  <a:moveTo>
                    <a:pt x="485" y="7"/>
                  </a:moveTo>
                  <a:lnTo>
                    <a:pt x="470" y="4"/>
                  </a:lnTo>
                  <a:lnTo>
                    <a:pt x="455" y="1"/>
                  </a:lnTo>
                  <a:lnTo>
                    <a:pt x="439" y="0"/>
                  </a:lnTo>
                  <a:lnTo>
                    <a:pt x="424" y="0"/>
                  </a:lnTo>
                  <a:lnTo>
                    <a:pt x="409" y="0"/>
                  </a:lnTo>
                  <a:lnTo>
                    <a:pt x="393" y="2"/>
                  </a:lnTo>
                  <a:lnTo>
                    <a:pt x="363" y="9"/>
                  </a:lnTo>
                  <a:lnTo>
                    <a:pt x="333" y="19"/>
                  </a:lnTo>
                  <a:lnTo>
                    <a:pt x="303" y="33"/>
                  </a:lnTo>
                  <a:lnTo>
                    <a:pt x="274" y="50"/>
                  </a:lnTo>
                  <a:lnTo>
                    <a:pt x="247" y="71"/>
                  </a:lnTo>
                  <a:lnTo>
                    <a:pt x="220" y="95"/>
                  </a:lnTo>
                  <a:lnTo>
                    <a:pt x="195" y="122"/>
                  </a:lnTo>
                  <a:lnTo>
                    <a:pt x="171" y="152"/>
                  </a:lnTo>
                  <a:lnTo>
                    <a:pt x="149" y="184"/>
                  </a:lnTo>
                  <a:lnTo>
                    <a:pt x="129" y="219"/>
                  </a:lnTo>
                  <a:lnTo>
                    <a:pt x="111" y="256"/>
                  </a:lnTo>
                  <a:lnTo>
                    <a:pt x="96" y="296"/>
                  </a:lnTo>
                  <a:lnTo>
                    <a:pt x="83" y="337"/>
                  </a:lnTo>
                  <a:lnTo>
                    <a:pt x="20" y="571"/>
                  </a:lnTo>
                  <a:lnTo>
                    <a:pt x="12" y="603"/>
                  </a:lnTo>
                  <a:lnTo>
                    <a:pt x="7" y="636"/>
                  </a:lnTo>
                  <a:lnTo>
                    <a:pt x="3" y="668"/>
                  </a:lnTo>
                  <a:lnTo>
                    <a:pt x="1" y="700"/>
                  </a:lnTo>
                  <a:lnTo>
                    <a:pt x="0" y="731"/>
                  </a:lnTo>
                  <a:lnTo>
                    <a:pt x="2" y="762"/>
                  </a:lnTo>
                  <a:lnTo>
                    <a:pt x="5" y="792"/>
                  </a:lnTo>
                  <a:lnTo>
                    <a:pt x="10" y="821"/>
                  </a:lnTo>
                  <a:lnTo>
                    <a:pt x="17" y="849"/>
                  </a:lnTo>
                  <a:lnTo>
                    <a:pt x="26" y="876"/>
                  </a:lnTo>
                  <a:lnTo>
                    <a:pt x="36" y="902"/>
                  </a:lnTo>
                  <a:lnTo>
                    <a:pt x="48" y="927"/>
                  </a:lnTo>
                  <a:lnTo>
                    <a:pt x="61" y="949"/>
                  </a:lnTo>
                  <a:lnTo>
                    <a:pt x="76" y="971"/>
                  </a:lnTo>
                  <a:lnTo>
                    <a:pt x="93" y="990"/>
                  </a:lnTo>
                  <a:lnTo>
                    <a:pt x="111" y="1008"/>
                  </a:lnTo>
                  <a:lnTo>
                    <a:pt x="80" y="1125"/>
                  </a:lnTo>
                  <a:lnTo>
                    <a:pt x="234" y="941"/>
                  </a:lnTo>
                  <a:lnTo>
                    <a:pt x="206" y="658"/>
                  </a:lnTo>
                  <a:lnTo>
                    <a:pt x="174" y="775"/>
                  </a:lnTo>
                  <a:lnTo>
                    <a:pt x="160" y="762"/>
                  </a:lnTo>
                  <a:lnTo>
                    <a:pt x="147" y="747"/>
                  </a:lnTo>
                  <a:lnTo>
                    <a:pt x="135" y="732"/>
                  </a:lnTo>
                  <a:lnTo>
                    <a:pt x="124" y="715"/>
                  </a:lnTo>
                  <a:lnTo>
                    <a:pt x="104" y="679"/>
                  </a:lnTo>
                  <a:lnTo>
                    <a:pt x="88" y="640"/>
                  </a:lnTo>
                  <a:lnTo>
                    <a:pt x="81" y="619"/>
                  </a:lnTo>
                  <a:lnTo>
                    <a:pt x="76" y="598"/>
                  </a:lnTo>
                  <a:lnTo>
                    <a:pt x="71" y="576"/>
                  </a:lnTo>
                  <a:lnTo>
                    <a:pt x="68" y="553"/>
                  </a:lnTo>
                  <a:lnTo>
                    <a:pt x="65" y="530"/>
                  </a:lnTo>
                  <a:lnTo>
                    <a:pt x="64" y="506"/>
                  </a:lnTo>
                  <a:lnTo>
                    <a:pt x="63" y="482"/>
                  </a:lnTo>
                  <a:lnTo>
                    <a:pt x="64" y="457"/>
                  </a:lnTo>
                  <a:lnTo>
                    <a:pt x="64" y="457"/>
                  </a:lnTo>
                  <a:lnTo>
                    <a:pt x="80" y="427"/>
                  </a:lnTo>
                  <a:lnTo>
                    <a:pt x="98" y="400"/>
                  </a:lnTo>
                  <a:lnTo>
                    <a:pt x="117" y="374"/>
                  </a:lnTo>
                  <a:lnTo>
                    <a:pt x="137" y="350"/>
                  </a:lnTo>
                  <a:lnTo>
                    <a:pt x="158" y="328"/>
                  </a:lnTo>
                  <a:lnTo>
                    <a:pt x="180" y="308"/>
                  </a:lnTo>
                  <a:lnTo>
                    <a:pt x="202" y="290"/>
                  </a:lnTo>
                  <a:lnTo>
                    <a:pt x="226" y="275"/>
                  </a:lnTo>
                  <a:lnTo>
                    <a:pt x="250" y="262"/>
                  </a:lnTo>
                  <a:lnTo>
                    <a:pt x="274" y="251"/>
                  </a:lnTo>
                  <a:lnTo>
                    <a:pt x="299" y="242"/>
                  </a:lnTo>
                  <a:lnTo>
                    <a:pt x="323" y="237"/>
                  </a:lnTo>
                  <a:lnTo>
                    <a:pt x="348" y="233"/>
                  </a:lnTo>
                  <a:lnTo>
                    <a:pt x="373" y="233"/>
                  </a:lnTo>
                  <a:lnTo>
                    <a:pt x="398" y="235"/>
                  </a:lnTo>
                  <a:lnTo>
                    <a:pt x="422" y="240"/>
                  </a:lnTo>
                  <a:lnTo>
                    <a:pt x="485" y="7"/>
                  </a:lnTo>
                  <a:close/>
                </a:path>
              </a:pathLst>
            </a:custGeom>
            <a:solidFill>
              <a:srgbClr val="CC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CC0066"/>
                </a:solidFill>
              </a:endParaRPr>
            </a:p>
          </p:txBody>
        </p:sp>
        <p:sp>
          <p:nvSpPr>
            <p:cNvPr id="200737" name="Freeform 33"/>
            <p:cNvSpPr>
              <a:spLocks/>
            </p:cNvSpPr>
            <p:nvPr/>
          </p:nvSpPr>
          <p:spPr bwMode="auto">
            <a:xfrm>
              <a:off x="555" y="581"/>
              <a:ext cx="465" cy="571"/>
            </a:xfrm>
            <a:custGeom>
              <a:avLst/>
              <a:gdLst/>
              <a:ahLst/>
              <a:cxnLst>
                <a:cxn ang="0">
                  <a:pos x="465" y="7"/>
                </a:cxn>
                <a:cxn ang="0">
                  <a:pos x="450" y="4"/>
                </a:cxn>
                <a:cxn ang="0">
                  <a:pos x="435" y="1"/>
                </a:cxn>
                <a:cxn ang="0">
                  <a:pos x="419" y="0"/>
                </a:cxn>
                <a:cxn ang="0">
                  <a:pos x="404" y="0"/>
                </a:cxn>
                <a:cxn ang="0">
                  <a:pos x="389" y="0"/>
                </a:cxn>
                <a:cxn ang="0">
                  <a:pos x="373" y="2"/>
                </a:cxn>
                <a:cxn ang="0">
                  <a:pos x="343" y="9"/>
                </a:cxn>
                <a:cxn ang="0">
                  <a:pos x="313" y="19"/>
                </a:cxn>
                <a:cxn ang="0">
                  <a:pos x="283" y="33"/>
                </a:cxn>
                <a:cxn ang="0">
                  <a:pos x="254" y="50"/>
                </a:cxn>
                <a:cxn ang="0">
                  <a:pos x="227" y="71"/>
                </a:cxn>
                <a:cxn ang="0">
                  <a:pos x="200" y="95"/>
                </a:cxn>
                <a:cxn ang="0">
                  <a:pos x="175" y="122"/>
                </a:cxn>
                <a:cxn ang="0">
                  <a:pos x="151" y="152"/>
                </a:cxn>
                <a:cxn ang="0">
                  <a:pos x="129" y="184"/>
                </a:cxn>
                <a:cxn ang="0">
                  <a:pos x="109" y="219"/>
                </a:cxn>
                <a:cxn ang="0">
                  <a:pos x="91" y="256"/>
                </a:cxn>
                <a:cxn ang="0">
                  <a:pos x="76" y="296"/>
                </a:cxn>
                <a:cxn ang="0">
                  <a:pos x="63" y="337"/>
                </a:cxn>
                <a:cxn ang="0">
                  <a:pos x="0" y="571"/>
                </a:cxn>
                <a:cxn ang="0">
                  <a:pos x="13" y="530"/>
                </a:cxn>
                <a:cxn ang="0">
                  <a:pos x="28" y="490"/>
                </a:cxn>
                <a:cxn ang="0">
                  <a:pos x="46" y="453"/>
                </a:cxn>
                <a:cxn ang="0">
                  <a:pos x="66" y="418"/>
                </a:cxn>
                <a:cxn ang="0">
                  <a:pos x="88" y="385"/>
                </a:cxn>
                <a:cxn ang="0">
                  <a:pos x="112" y="356"/>
                </a:cxn>
                <a:cxn ang="0">
                  <a:pos x="137" y="329"/>
                </a:cxn>
                <a:cxn ang="0">
                  <a:pos x="164" y="305"/>
                </a:cxn>
                <a:cxn ang="0">
                  <a:pos x="191" y="284"/>
                </a:cxn>
                <a:cxn ang="0">
                  <a:pos x="220" y="266"/>
                </a:cxn>
                <a:cxn ang="0">
                  <a:pos x="250" y="252"/>
                </a:cxn>
                <a:cxn ang="0">
                  <a:pos x="280" y="242"/>
                </a:cxn>
                <a:cxn ang="0">
                  <a:pos x="310" y="235"/>
                </a:cxn>
                <a:cxn ang="0">
                  <a:pos x="326" y="233"/>
                </a:cxn>
                <a:cxn ang="0">
                  <a:pos x="341" y="233"/>
                </a:cxn>
                <a:cxn ang="0">
                  <a:pos x="356" y="233"/>
                </a:cxn>
                <a:cxn ang="0">
                  <a:pos x="372" y="234"/>
                </a:cxn>
                <a:cxn ang="0">
                  <a:pos x="387" y="237"/>
                </a:cxn>
                <a:cxn ang="0">
                  <a:pos x="402" y="240"/>
                </a:cxn>
                <a:cxn ang="0">
                  <a:pos x="465" y="7"/>
                </a:cxn>
              </a:cxnLst>
              <a:rect l="0" t="0" r="r" b="b"/>
              <a:pathLst>
                <a:path w="465" h="571">
                  <a:moveTo>
                    <a:pt x="465" y="7"/>
                  </a:moveTo>
                  <a:lnTo>
                    <a:pt x="450" y="4"/>
                  </a:lnTo>
                  <a:lnTo>
                    <a:pt x="435" y="1"/>
                  </a:lnTo>
                  <a:lnTo>
                    <a:pt x="419" y="0"/>
                  </a:lnTo>
                  <a:lnTo>
                    <a:pt x="404" y="0"/>
                  </a:lnTo>
                  <a:lnTo>
                    <a:pt x="389" y="0"/>
                  </a:lnTo>
                  <a:lnTo>
                    <a:pt x="373" y="2"/>
                  </a:lnTo>
                  <a:lnTo>
                    <a:pt x="343" y="9"/>
                  </a:lnTo>
                  <a:lnTo>
                    <a:pt x="313" y="19"/>
                  </a:lnTo>
                  <a:lnTo>
                    <a:pt x="283" y="33"/>
                  </a:lnTo>
                  <a:lnTo>
                    <a:pt x="254" y="50"/>
                  </a:lnTo>
                  <a:lnTo>
                    <a:pt x="227" y="71"/>
                  </a:lnTo>
                  <a:lnTo>
                    <a:pt x="200" y="95"/>
                  </a:lnTo>
                  <a:lnTo>
                    <a:pt x="175" y="122"/>
                  </a:lnTo>
                  <a:lnTo>
                    <a:pt x="151" y="152"/>
                  </a:lnTo>
                  <a:lnTo>
                    <a:pt x="129" y="184"/>
                  </a:lnTo>
                  <a:lnTo>
                    <a:pt x="109" y="219"/>
                  </a:lnTo>
                  <a:lnTo>
                    <a:pt x="91" y="256"/>
                  </a:lnTo>
                  <a:lnTo>
                    <a:pt x="76" y="296"/>
                  </a:lnTo>
                  <a:lnTo>
                    <a:pt x="63" y="337"/>
                  </a:lnTo>
                  <a:lnTo>
                    <a:pt x="0" y="571"/>
                  </a:lnTo>
                  <a:lnTo>
                    <a:pt x="13" y="530"/>
                  </a:lnTo>
                  <a:lnTo>
                    <a:pt x="28" y="490"/>
                  </a:lnTo>
                  <a:lnTo>
                    <a:pt x="46" y="453"/>
                  </a:lnTo>
                  <a:lnTo>
                    <a:pt x="66" y="418"/>
                  </a:lnTo>
                  <a:lnTo>
                    <a:pt x="88" y="385"/>
                  </a:lnTo>
                  <a:lnTo>
                    <a:pt x="112" y="356"/>
                  </a:lnTo>
                  <a:lnTo>
                    <a:pt x="137" y="329"/>
                  </a:lnTo>
                  <a:lnTo>
                    <a:pt x="164" y="305"/>
                  </a:lnTo>
                  <a:lnTo>
                    <a:pt x="191" y="284"/>
                  </a:lnTo>
                  <a:lnTo>
                    <a:pt x="220" y="266"/>
                  </a:lnTo>
                  <a:lnTo>
                    <a:pt x="250" y="252"/>
                  </a:lnTo>
                  <a:lnTo>
                    <a:pt x="280" y="242"/>
                  </a:lnTo>
                  <a:lnTo>
                    <a:pt x="310" y="235"/>
                  </a:lnTo>
                  <a:lnTo>
                    <a:pt x="326" y="233"/>
                  </a:lnTo>
                  <a:lnTo>
                    <a:pt x="341" y="233"/>
                  </a:lnTo>
                  <a:lnTo>
                    <a:pt x="356" y="233"/>
                  </a:lnTo>
                  <a:lnTo>
                    <a:pt x="372" y="234"/>
                  </a:lnTo>
                  <a:lnTo>
                    <a:pt x="387" y="237"/>
                  </a:lnTo>
                  <a:lnTo>
                    <a:pt x="402" y="240"/>
                  </a:lnTo>
                  <a:lnTo>
                    <a:pt x="465" y="7"/>
                  </a:lnTo>
                  <a:close/>
                </a:path>
              </a:pathLst>
            </a:custGeom>
            <a:solidFill>
              <a:srgbClr val="CC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CC0066"/>
                </a:solidFill>
              </a:endParaRPr>
            </a:p>
          </p:txBody>
        </p:sp>
        <p:sp>
          <p:nvSpPr>
            <p:cNvPr id="200738" name="Freeform 34"/>
            <p:cNvSpPr>
              <a:spLocks/>
            </p:cNvSpPr>
            <p:nvPr/>
          </p:nvSpPr>
          <p:spPr bwMode="auto">
            <a:xfrm>
              <a:off x="535" y="581"/>
              <a:ext cx="485" cy="1125"/>
            </a:xfrm>
            <a:custGeom>
              <a:avLst/>
              <a:gdLst/>
              <a:ahLst/>
              <a:cxnLst>
                <a:cxn ang="0">
                  <a:pos x="470" y="4"/>
                </a:cxn>
                <a:cxn ang="0">
                  <a:pos x="439" y="0"/>
                </a:cxn>
                <a:cxn ang="0">
                  <a:pos x="409" y="0"/>
                </a:cxn>
                <a:cxn ang="0">
                  <a:pos x="363" y="9"/>
                </a:cxn>
                <a:cxn ang="0">
                  <a:pos x="303" y="33"/>
                </a:cxn>
                <a:cxn ang="0">
                  <a:pos x="247" y="71"/>
                </a:cxn>
                <a:cxn ang="0">
                  <a:pos x="195" y="122"/>
                </a:cxn>
                <a:cxn ang="0">
                  <a:pos x="149" y="184"/>
                </a:cxn>
                <a:cxn ang="0">
                  <a:pos x="111" y="256"/>
                </a:cxn>
                <a:cxn ang="0">
                  <a:pos x="83" y="337"/>
                </a:cxn>
                <a:cxn ang="0">
                  <a:pos x="12" y="603"/>
                </a:cxn>
                <a:cxn ang="0">
                  <a:pos x="3" y="668"/>
                </a:cxn>
                <a:cxn ang="0">
                  <a:pos x="0" y="731"/>
                </a:cxn>
                <a:cxn ang="0">
                  <a:pos x="5" y="792"/>
                </a:cxn>
                <a:cxn ang="0">
                  <a:pos x="17" y="849"/>
                </a:cxn>
                <a:cxn ang="0">
                  <a:pos x="36" y="902"/>
                </a:cxn>
                <a:cxn ang="0">
                  <a:pos x="61" y="949"/>
                </a:cxn>
                <a:cxn ang="0">
                  <a:pos x="93" y="990"/>
                </a:cxn>
                <a:cxn ang="0">
                  <a:pos x="80" y="1125"/>
                </a:cxn>
                <a:cxn ang="0">
                  <a:pos x="206" y="658"/>
                </a:cxn>
                <a:cxn ang="0">
                  <a:pos x="160" y="762"/>
                </a:cxn>
                <a:cxn ang="0">
                  <a:pos x="135" y="732"/>
                </a:cxn>
                <a:cxn ang="0">
                  <a:pos x="104" y="679"/>
                </a:cxn>
                <a:cxn ang="0">
                  <a:pos x="81" y="619"/>
                </a:cxn>
                <a:cxn ang="0">
                  <a:pos x="71" y="576"/>
                </a:cxn>
                <a:cxn ang="0">
                  <a:pos x="65" y="530"/>
                </a:cxn>
                <a:cxn ang="0">
                  <a:pos x="63" y="482"/>
                </a:cxn>
                <a:cxn ang="0">
                  <a:pos x="64" y="457"/>
                </a:cxn>
                <a:cxn ang="0">
                  <a:pos x="98" y="400"/>
                </a:cxn>
                <a:cxn ang="0">
                  <a:pos x="137" y="350"/>
                </a:cxn>
                <a:cxn ang="0">
                  <a:pos x="180" y="308"/>
                </a:cxn>
                <a:cxn ang="0">
                  <a:pos x="226" y="275"/>
                </a:cxn>
                <a:cxn ang="0">
                  <a:pos x="274" y="251"/>
                </a:cxn>
                <a:cxn ang="0">
                  <a:pos x="323" y="237"/>
                </a:cxn>
                <a:cxn ang="0">
                  <a:pos x="373" y="233"/>
                </a:cxn>
                <a:cxn ang="0">
                  <a:pos x="422" y="240"/>
                </a:cxn>
              </a:cxnLst>
              <a:rect l="0" t="0" r="r" b="b"/>
              <a:pathLst>
                <a:path w="485" h="1125">
                  <a:moveTo>
                    <a:pt x="485" y="7"/>
                  </a:moveTo>
                  <a:lnTo>
                    <a:pt x="470" y="4"/>
                  </a:lnTo>
                  <a:lnTo>
                    <a:pt x="455" y="1"/>
                  </a:lnTo>
                  <a:lnTo>
                    <a:pt x="439" y="0"/>
                  </a:lnTo>
                  <a:lnTo>
                    <a:pt x="424" y="0"/>
                  </a:lnTo>
                  <a:lnTo>
                    <a:pt x="409" y="0"/>
                  </a:lnTo>
                  <a:lnTo>
                    <a:pt x="393" y="2"/>
                  </a:lnTo>
                  <a:lnTo>
                    <a:pt x="363" y="9"/>
                  </a:lnTo>
                  <a:lnTo>
                    <a:pt x="333" y="19"/>
                  </a:lnTo>
                  <a:lnTo>
                    <a:pt x="303" y="33"/>
                  </a:lnTo>
                  <a:lnTo>
                    <a:pt x="274" y="50"/>
                  </a:lnTo>
                  <a:lnTo>
                    <a:pt x="247" y="71"/>
                  </a:lnTo>
                  <a:lnTo>
                    <a:pt x="220" y="95"/>
                  </a:lnTo>
                  <a:lnTo>
                    <a:pt x="195" y="122"/>
                  </a:lnTo>
                  <a:lnTo>
                    <a:pt x="171" y="152"/>
                  </a:lnTo>
                  <a:lnTo>
                    <a:pt x="149" y="184"/>
                  </a:lnTo>
                  <a:lnTo>
                    <a:pt x="129" y="219"/>
                  </a:lnTo>
                  <a:lnTo>
                    <a:pt x="111" y="256"/>
                  </a:lnTo>
                  <a:lnTo>
                    <a:pt x="96" y="296"/>
                  </a:lnTo>
                  <a:lnTo>
                    <a:pt x="83" y="337"/>
                  </a:lnTo>
                  <a:lnTo>
                    <a:pt x="20" y="571"/>
                  </a:lnTo>
                  <a:lnTo>
                    <a:pt x="12" y="603"/>
                  </a:lnTo>
                  <a:lnTo>
                    <a:pt x="7" y="636"/>
                  </a:lnTo>
                  <a:lnTo>
                    <a:pt x="3" y="668"/>
                  </a:lnTo>
                  <a:lnTo>
                    <a:pt x="1" y="700"/>
                  </a:lnTo>
                  <a:lnTo>
                    <a:pt x="0" y="731"/>
                  </a:lnTo>
                  <a:lnTo>
                    <a:pt x="2" y="762"/>
                  </a:lnTo>
                  <a:lnTo>
                    <a:pt x="5" y="792"/>
                  </a:lnTo>
                  <a:lnTo>
                    <a:pt x="10" y="821"/>
                  </a:lnTo>
                  <a:lnTo>
                    <a:pt x="17" y="849"/>
                  </a:lnTo>
                  <a:lnTo>
                    <a:pt x="26" y="876"/>
                  </a:lnTo>
                  <a:lnTo>
                    <a:pt x="36" y="902"/>
                  </a:lnTo>
                  <a:lnTo>
                    <a:pt x="48" y="927"/>
                  </a:lnTo>
                  <a:lnTo>
                    <a:pt x="61" y="949"/>
                  </a:lnTo>
                  <a:lnTo>
                    <a:pt x="76" y="971"/>
                  </a:lnTo>
                  <a:lnTo>
                    <a:pt x="93" y="990"/>
                  </a:lnTo>
                  <a:lnTo>
                    <a:pt x="111" y="1008"/>
                  </a:lnTo>
                  <a:lnTo>
                    <a:pt x="80" y="1125"/>
                  </a:lnTo>
                  <a:lnTo>
                    <a:pt x="234" y="941"/>
                  </a:lnTo>
                  <a:lnTo>
                    <a:pt x="206" y="658"/>
                  </a:lnTo>
                  <a:lnTo>
                    <a:pt x="174" y="775"/>
                  </a:lnTo>
                  <a:lnTo>
                    <a:pt x="160" y="762"/>
                  </a:lnTo>
                  <a:lnTo>
                    <a:pt x="147" y="747"/>
                  </a:lnTo>
                  <a:lnTo>
                    <a:pt x="135" y="732"/>
                  </a:lnTo>
                  <a:lnTo>
                    <a:pt x="124" y="715"/>
                  </a:lnTo>
                  <a:lnTo>
                    <a:pt x="104" y="679"/>
                  </a:lnTo>
                  <a:lnTo>
                    <a:pt x="88" y="640"/>
                  </a:lnTo>
                  <a:lnTo>
                    <a:pt x="81" y="619"/>
                  </a:lnTo>
                  <a:lnTo>
                    <a:pt x="76" y="598"/>
                  </a:lnTo>
                  <a:lnTo>
                    <a:pt x="71" y="576"/>
                  </a:lnTo>
                  <a:lnTo>
                    <a:pt x="68" y="553"/>
                  </a:lnTo>
                  <a:lnTo>
                    <a:pt x="65" y="530"/>
                  </a:lnTo>
                  <a:lnTo>
                    <a:pt x="64" y="506"/>
                  </a:lnTo>
                  <a:lnTo>
                    <a:pt x="63" y="482"/>
                  </a:lnTo>
                  <a:lnTo>
                    <a:pt x="64" y="457"/>
                  </a:lnTo>
                  <a:lnTo>
                    <a:pt x="64" y="457"/>
                  </a:lnTo>
                  <a:lnTo>
                    <a:pt x="80" y="427"/>
                  </a:lnTo>
                  <a:lnTo>
                    <a:pt x="98" y="400"/>
                  </a:lnTo>
                  <a:lnTo>
                    <a:pt x="117" y="374"/>
                  </a:lnTo>
                  <a:lnTo>
                    <a:pt x="137" y="350"/>
                  </a:lnTo>
                  <a:lnTo>
                    <a:pt x="158" y="328"/>
                  </a:lnTo>
                  <a:lnTo>
                    <a:pt x="180" y="308"/>
                  </a:lnTo>
                  <a:lnTo>
                    <a:pt x="202" y="290"/>
                  </a:lnTo>
                  <a:lnTo>
                    <a:pt x="226" y="275"/>
                  </a:lnTo>
                  <a:lnTo>
                    <a:pt x="250" y="262"/>
                  </a:lnTo>
                  <a:lnTo>
                    <a:pt x="274" y="251"/>
                  </a:lnTo>
                  <a:lnTo>
                    <a:pt x="299" y="242"/>
                  </a:lnTo>
                  <a:lnTo>
                    <a:pt x="323" y="237"/>
                  </a:lnTo>
                  <a:lnTo>
                    <a:pt x="348" y="233"/>
                  </a:lnTo>
                  <a:lnTo>
                    <a:pt x="373" y="233"/>
                  </a:lnTo>
                  <a:lnTo>
                    <a:pt x="398" y="235"/>
                  </a:lnTo>
                  <a:lnTo>
                    <a:pt x="422" y="240"/>
                  </a:lnTo>
                  <a:lnTo>
                    <a:pt x="485" y="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CC0066"/>
                </a:solidFill>
              </a:endParaRPr>
            </a:p>
          </p:txBody>
        </p:sp>
        <p:sp>
          <p:nvSpPr>
            <p:cNvPr id="200739" name="Freeform 35"/>
            <p:cNvSpPr>
              <a:spLocks/>
            </p:cNvSpPr>
            <p:nvPr/>
          </p:nvSpPr>
          <p:spPr bwMode="auto">
            <a:xfrm>
              <a:off x="555" y="1038"/>
              <a:ext cx="44" cy="114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9" y="84"/>
                </a:cxn>
                <a:cxn ang="0">
                  <a:pos x="19" y="56"/>
                </a:cxn>
                <a:cxn ang="0">
                  <a:pos x="31" y="27"/>
                </a:cxn>
                <a:cxn ang="0">
                  <a:pos x="44" y="0"/>
                </a:cxn>
              </a:cxnLst>
              <a:rect l="0" t="0" r="r" b="b"/>
              <a:pathLst>
                <a:path w="44" h="114">
                  <a:moveTo>
                    <a:pt x="0" y="114"/>
                  </a:moveTo>
                  <a:lnTo>
                    <a:pt x="9" y="84"/>
                  </a:lnTo>
                  <a:lnTo>
                    <a:pt x="19" y="56"/>
                  </a:lnTo>
                  <a:lnTo>
                    <a:pt x="31" y="27"/>
                  </a:lnTo>
                  <a:lnTo>
                    <a:pt x="4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CC0066"/>
                </a:solidFill>
              </a:endParaRP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 rot="1008221">
            <a:off x="2925763" y="1611313"/>
            <a:ext cx="631825" cy="1512887"/>
            <a:chOff x="794" y="911"/>
            <a:chExt cx="398" cy="953"/>
          </a:xfrm>
          <a:solidFill>
            <a:srgbClr val="990033"/>
          </a:solidFill>
        </p:grpSpPr>
        <p:sp>
          <p:nvSpPr>
            <p:cNvPr id="200741" name="Freeform 37"/>
            <p:cNvSpPr>
              <a:spLocks/>
            </p:cNvSpPr>
            <p:nvPr/>
          </p:nvSpPr>
          <p:spPr bwMode="auto">
            <a:xfrm>
              <a:off x="794" y="911"/>
              <a:ext cx="398" cy="953"/>
            </a:xfrm>
            <a:custGeom>
              <a:avLst/>
              <a:gdLst/>
              <a:ahLst/>
              <a:cxnLst>
                <a:cxn ang="0">
                  <a:pos x="205" y="944"/>
                </a:cxn>
                <a:cxn ang="0">
                  <a:pos x="259" y="918"/>
                </a:cxn>
                <a:cxn ang="0">
                  <a:pos x="305" y="881"/>
                </a:cxn>
                <a:cxn ang="0">
                  <a:pos x="343" y="834"/>
                </a:cxn>
                <a:cxn ang="0">
                  <a:pos x="371" y="780"/>
                </a:cxn>
                <a:cxn ang="0">
                  <a:pos x="390" y="720"/>
                </a:cxn>
                <a:cxn ang="0">
                  <a:pos x="398" y="655"/>
                </a:cxn>
                <a:cxn ang="0">
                  <a:pos x="394" y="587"/>
                </a:cxn>
                <a:cxn ang="0">
                  <a:pos x="344" y="363"/>
                </a:cxn>
                <a:cxn ang="0">
                  <a:pos x="328" y="312"/>
                </a:cxn>
                <a:cxn ang="0">
                  <a:pos x="306" y="265"/>
                </a:cxn>
                <a:cxn ang="0">
                  <a:pos x="279" y="222"/>
                </a:cxn>
                <a:cxn ang="0">
                  <a:pos x="246" y="184"/>
                </a:cxn>
                <a:cxn ang="0">
                  <a:pos x="210" y="152"/>
                </a:cxn>
                <a:cxn ang="0">
                  <a:pos x="169" y="126"/>
                </a:cxn>
                <a:cxn ang="0">
                  <a:pos x="125" y="107"/>
                </a:cxn>
                <a:cxn ang="0">
                  <a:pos x="79" y="95"/>
                </a:cxn>
                <a:cxn ang="0">
                  <a:pos x="0" y="193"/>
                </a:cxn>
                <a:cxn ang="0">
                  <a:pos x="123" y="285"/>
                </a:cxn>
                <a:cxn ang="0">
                  <a:pos x="158" y="293"/>
                </a:cxn>
                <a:cxn ang="0">
                  <a:pos x="192" y="306"/>
                </a:cxn>
                <a:cxn ang="0">
                  <a:pos x="225" y="322"/>
                </a:cxn>
                <a:cxn ang="0">
                  <a:pos x="255" y="343"/>
                </a:cxn>
                <a:cxn ang="0">
                  <a:pos x="310" y="396"/>
                </a:cxn>
                <a:cxn ang="0">
                  <a:pos x="354" y="461"/>
                </a:cxn>
                <a:cxn ang="0">
                  <a:pos x="352" y="489"/>
                </a:cxn>
                <a:cxn ang="0">
                  <a:pos x="343" y="542"/>
                </a:cxn>
                <a:cxn ang="0">
                  <a:pos x="327" y="592"/>
                </a:cxn>
                <a:cxn ang="0">
                  <a:pos x="303" y="636"/>
                </a:cxn>
                <a:cxn ang="0">
                  <a:pos x="274" y="676"/>
                </a:cxn>
                <a:cxn ang="0">
                  <a:pos x="239" y="710"/>
                </a:cxn>
                <a:cxn ang="0">
                  <a:pos x="200" y="737"/>
                </a:cxn>
                <a:cxn ang="0">
                  <a:pos x="156" y="756"/>
                </a:cxn>
                <a:cxn ang="0">
                  <a:pos x="176" y="953"/>
                </a:cxn>
              </a:cxnLst>
              <a:rect l="0" t="0" r="r" b="b"/>
              <a:pathLst>
                <a:path w="398" h="953">
                  <a:moveTo>
                    <a:pt x="176" y="953"/>
                  </a:moveTo>
                  <a:lnTo>
                    <a:pt x="205" y="944"/>
                  </a:lnTo>
                  <a:lnTo>
                    <a:pt x="233" y="933"/>
                  </a:lnTo>
                  <a:lnTo>
                    <a:pt x="259" y="918"/>
                  </a:lnTo>
                  <a:lnTo>
                    <a:pt x="283" y="901"/>
                  </a:lnTo>
                  <a:lnTo>
                    <a:pt x="305" y="881"/>
                  </a:lnTo>
                  <a:lnTo>
                    <a:pt x="325" y="859"/>
                  </a:lnTo>
                  <a:lnTo>
                    <a:pt x="343" y="834"/>
                  </a:lnTo>
                  <a:lnTo>
                    <a:pt x="358" y="808"/>
                  </a:lnTo>
                  <a:lnTo>
                    <a:pt x="371" y="780"/>
                  </a:lnTo>
                  <a:lnTo>
                    <a:pt x="382" y="751"/>
                  </a:lnTo>
                  <a:lnTo>
                    <a:pt x="390" y="720"/>
                  </a:lnTo>
                  <a:lnTo>
                    <a:pt x="396" y="688"/>
                  </a:lnTo>
                  <a:lnTo>
                    <a:pt x="398" y="655"/>
                  </a:lnTo>
                  <a:lnTo>
                    <a:pt x="398" y="622"/>
                  </a:lnTo>
                  <a:lnTo>
                    <a:pt x="394" y="587"/>
                  </a:lnTo>
                  <a:lnTo>
                    <a:pt x="388" y="553"/>
                  </a:lnTo>
                  <a:lnTo>
                    <a:pt x="344" y="363"/>
                  </a:lnTo>
                  <a:lnTo>
                    <a:pt x="337" y="337"/>
                  </a:lnTo>
                  <a:lnTo>
                    <a:pt x="328" y="312"/>
                  </a:lnTo>
                  <a:lnTo>
                    <a:pt x="318" y="288"/>
                  </a:lnTo>
                  <a:lnTo>
                    <a:pt x="306" y="265"/>
                  </a:lnTo>
                  <a:lnTo>
                    <a:pt x="293" y="243"/>
                  </a:lnTo>
                  <a:lnTo>
                    <a:pt x="279" y="222"/>
                  </a:lnTo>
                  <a:lnTo>
                    <a:pt x="263" y="202"/>
                  </a:lnTo>
                  <a:lnTo>
                    <a:pt x="246" y="184"/>
                  </a:lnTo>
                  <a:lnTo>
                    <a:pt x="228" y="167"/>
                  </a:lnTo>
                  <a:lnTo>
                    <a:pt x="210" y="152"/>
                  </a:lnTo>
                  <a:lnTo>
                    <a:pt x="190" y="138"/>
                  </a:lnTo>
                  <a:lnTo>
                    <a:pt x="169" y="126"/>
                  </a:lnTo>
                  <a:lnTo>
                    <a:pt x="147" y="115"/>
                  </a:lnTo>
                  <a:lnTo>
                    <a:pt x="125" y="107"/>
                  </a:lnTo>
                  <a:lnTo>
                    <a:pt x="102" y="100"/>
                  </a:lnTo>
                  <a:lnTo>
                    <a:pt x="79" y="95"/>
                  </a:lnTo>
                  <a:lnTo>
                    <a:pt x="57" y="0"/>
                  </a:lnTo>
                  <a:lnTo>
                    <a:pt x="0" y="193"/>
                  </a:lnTo>
                  <a:lnTo>
                    <a:pt x="145" y="380"/>
                  </a:lnTo>
                  <a:lnTo>
                    <a:pt x="123" y="285"/>
                  </a:lnTo>
                  <a:lnTo>
                    <a:pt x="141" y="288"/>
                  </a:lnTo>
                  <a:lnTo>
                    <a:pt x="158" y="293"/>
                  </a:lnTo>
                  <a:lnTo>
                    <a:pt x="175" y="299"/>
                  </a:lnTo>
                  <a:lnTo>
                    <a:pt x="192" y="306"/>
                  </a:lnTo>
                  <a:lnTo>
                    <a:pt x="209" y="313"/>
                  </a:lnTo>
                  <a:lnTo>
                    <a:pt x="225" y="322"/>
                  </a:lnTo>
                  <a:lnTo>
                    <a:pt x="240" y="332"/>
                  </a:lnTo>
                  <a:lnTo>
                    <a:pt x="255" y="343"/>
                  </a:lnTo>
                  <a:lnTo>
                    <a:pt x="284" y="368"/>
                  </a:lnTo>
                  <a:lnTo>
                    <a:pt x="310" y="396"/>
                  </a:lnTo>
                  <a:lnTo>
                    <a:pt x="334" y="427"/>
                  </a:lnTo>
                  <a:lnTo>
                    <a:pt x="354" y="461"/>
                  </a:lnTo>
                  <a:lnTo>
                    <a:pt x="354" y="461"/>
                  </a:lnTo>
                  <a:lnTo>
                    <a:pt x="352" y="489"/>
                  </a:lnTo>
                  <a:lnTo>
                    <a:pt x="349" y="516"/>
                  </a:lnTo>
                  <a:lnTo>
                    <a:pt x="343" y="542"/>
                  </a:lnTo>
                  <a:lnTo>
                    <a:pt x="336" y="567"/>
                  </a:lnTo>
                  <a:lnTo>
                    <a:pt x="327" y="592"/>
                  </a:lnTo>
                  <a:lnTo>
                    <a:pt x="316" y="615"/>
                  </a:lnTo>
                  <a:lnTo>
                    <a:pt x="303" y="636"/>
                  </a:lnTo>
                  <a:lnTo>
                    <a:pt x="290" y="657"/>
                  </a:lnTo>
                  <a:lnTo>
                    <a:pt x="274" y="676"/>
                  </a:lnTo>
                  <a:lnTo>
                    <a:pt x="257" y="694"/>
                  </a:lnTo>
                  <a:lnTo>
                    <a:pt x="239" y="710"/>
                  </a:lnTo>
                  <a:lnTo>
                    <a:pt x="220" y="724"/>
                  </a:lnTo>
                  <a:lnTo>
                    <a:pt x="200" y="737"/>
                  </a:lnTo>
                  <a:lnTo>
                    <a:pt x="178" y="748"/>
                  </a:lnTo>
                  <a:lnTo>
                    <a:pt x="156" y="756"/>
                  </a:lnTo>
                  <a:lnTo>
                    <a:pt x="132" y="763"/>
                  </a:lnTo>
                  <a:lnTo>
                    <a:pt x="176" y="9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0742" name="Freeform 38"/>
            <p:cNvSpPr>
              <a:spLocks/>
            </p:cNvSpPr>
            <p:nvPr/>
          </p:nvSpPr>
          <p:spPr bwMode="auto">
            <a:xfrm>
              <a:off x="926" y="1274"/>
              <a:ext cx="266" cy="590"/>
            </a:xfrm>
            <a:custGeom>
              <a:avLst/>
              <a:gdLst/>
              <a:ahLst/>
              <a:cxnLst>
                <a:cxn ang="0">
                  <a:pos x="44" y="590"/>
                </a:cxn>
                <a:cxn ang="0">
                  <a:pos x="73" y="581"/>
                </a:cxn>
                <a:cxn ang="0">
                  <a:pos x="101" y="570"/>
                </a:cxn>
                <a:cxn ang="0">
                  <a:pos x="127" y="555"/>
                </a:cxn>
                <a:cxn ang="0">
                  <a:pos x="151" y="538"/>
                </a:cxn>
                <a:cxn ang="0">
                  <a:pos x="173" y="518"/>
                </a:cxn>
                <a:cxn ang="0">
                  <a:pos x="193" y="496"/>
                </a:cxn>
                <a:cxn ang="0">
                  <a:pos x="211" y="471"/>
                </a:cxn>
                <a:cxn ang="0">
                  <a:pos x="226" y="445"/>
                </a:cxn>
                <a:cxn ang="0">
                  <a:pos x="239" y="417"/>
                </a:cxn>
                <a:cxn ang="0">
                  <a:pos x="250" y="388"/>
                </a:cxn>
                <a:cxn ang="0">
                  <a:pos x="258" y="357"/>
                </a:cxn>
                <a:cxn ang="0">
                  <a:pos x="264" y="325"/>
                </a:cxn>
                <a:cxn ang="0">
                  <a:pos x="266" y="292"/>
                </a:cxn>
                <a:cxn ang="0">
                  <a:pos x="266" y="259"/>
                </a:cxn>
                <a:cxn ang="0">
                  <a:pos x="262" y="224"/>
                </a:cxn>
                <a:cxn ang="0">
                  <a:pos x="256" y="190"/>
                </a:cxn>
                <a:cxn ang="0">
                  <a:pos x="212" y="0"/>
                </a:cxn>
                <a:cxn ang="0">
                  <a:pos x="218" y="34"/>
                </a:cxn>
                <a:cxn ang="0">
                  <a:pos x="222" y="69"/>
                </a:cxn>
                <a:cxn ang="0">
                  <a:pos x="222" y="102"/>
                </a:cxn>
                <a:cxn ang="0">
                  <a:pos x="220" y="135"/>
                </a:cxn>
                <a:cxn ang="0">
                  <a:pos x="214" y="167"/>
                </a:cxn>
                <a:cxn ang="0">
                  <a:pos x="206" y="198"/>
                </a:cxn>
                <a:cxn ang="0">
                  <a:pos x="195" y="227"/>
                </a:cxn>
                <a:cxn ang="0">
                  <a:pos x="182" y="255"/>
                </a:cxn>
                <a:cxn ang="0">
                  <a:pos x="167" y="281"/>
                </a:cxn>
                <a:cxn ang="0">
                  <a:pos x="149" y="306"/>
                </a:cxn>
                <a:cxn ang="0">
                  <a:pos x="129" y="328"/>
                </a:cxn>
                <a:cxn ang="0">
                  <a:pos x="107" y="348"/>
                </a:cxn>
                <a:cxn ang="0">
                  <a:pos x="83" y="365"/>
                </a:cxn>
                <a:cxn ang="0">
                  <a:pos x="57" y="380"/>
                </a:cxn>
                <a:cxn ang="0">
                  <a:pos x="29" y="391"/>
                </a:cxn>
                <a:cxn ang="0">
                  <a:pos x="0" y="400"/>
                </a:cxn>
                <a:cxn ang="0">
                  <a:pos x="44" y="590"/>
                </a:cxn>
              </a:cxnLst>
              <a:rect l="0" t="0" r="r" b="b"/>
              <a:pathLst>
                <a:path w="266" h="590">
                  <a:moveTo>
                    <a:pt x="44" y="590"/>
                  </a:moveTo>
                  <a:lnTo>
                    <a:pt x="73" y="581"/>
                  </a:lnTo>
                  <a:lnTo>
                    <a:pt x="101" y="570"/>
                  </a:lnTo>
                  <a:lnTo>
                    <a:pt x="127" y="555"/>
                  </a:lnTo>
                  <a:lnTo>
                    <a:pt x="151" y="538"/>
                  </a:lnTo>
                  <a:lnTo>
                    <a:pt x="173" y="518"/>
                  </a:lnTo>
                  <a:lnTo>
                    <a:pt x="193" y="496"/>
                  </a:lnTo>
                  <a:lnTo>
                    <a:pt x="211" y="471"/>
                  </a:lnTo>
                  <a:lnTo>
                    <a:pt x="226" y="445"/>
                  </a:lnTo>
                  <a:lnTo>
                    <a:pt x="239" y="417"/>
                  </a:lnTo>
                  <a:lnTo>
                    <a:pt x="250" y="388"/>
                  </a:lnTo>
                  <a:lnTo>
                    <a:pt x="258" y="357"/>
                  </a:lnTo>
                  <a:lnTo>
                    <a:pt x="264" y="325"/>
                  </a:lnTo>
                  <a:lnTo>
                    <a:pt x="266" y="292"/>
                  </a:lnTo>
                  <a:lnTo>
                    <a:pt x="266" y="259"/>
                  </a:lnTo>
                  <a:lnTo>
                    <a:pt x="262" y="224"/>
                  </a:lnTo>
                  <a:lnTo>
                    <a:pt x="256" y="190"/>
                  </a:lnTo>
                  <a:lnTo>
                    <a:pt x="212" y="0"/>
                  </a:lnTo>
                  <a:lnTo>
                    <a:pt x="218" y="34"/>
                  </a:lnTo>
                  <a:lnTo>
                    <a:pt x="222" y="69"/>
                  </a:lnTo>
                  <a:lnTo>
                    <a:pt x="222" y="102"/>
                  </a:lnTo>
                  <a:lnTo>
                    <a:pt x="220" y="135"/>
                  </a:lnTo>
                  <a:lnTo>
                    <a:pt x="214" y="167"/>
                  </a:lnTo>
                  <a:lnTo>
                    <a:pt x="206" y="198"/>
                  </a:lnTo>
                  <a:lnTo>
                    <a:pt x="195" y="227"/>
                  </a:lnTo>
                  <a:lnTo>
                    <a:pt x="182" y="255"/>
                  </a:lnTo>
                  <a:lnTo>
                    <a:pt x="167" y="281"/>
                  </a:lnTo>
                  <a:lnTo>
                    <a:pt x="149" y="306"/>
                  </a:lnTo>
                  <a:lnTo>
                    <a:pt x="129" y="328"/>
                  </a:lnTo>
                  <a:lnTo>
                    <a:pt x="107" y="348"/>
                  </a:lnTo>
                  <a:lnTo>
                    <a:pt x="83" y="365"/>
                  </a:lnTo>
                  <a:lnTo>
                    <a:pt x="57" y="380"/>
                  </a:lnTo>
                  <a:lnTo>
                    <a:pt x="29" y="391"/>
                  </a:lnTo>
                  <a:lnTo>
                    <a:pt x="0" y="400"/>
                  </a:lnTo>
                  <a:lnTo>
                    <a:pt x="44" y="5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0743" name="Freeform 39"/>
            <p:cNvSpPr>
              <a:spLocks/>
            </p:cNvSpPr>
            <p:nvPr/>
          </p:nvSpPr>
          <p:spPr bwMode="auto">
            <a:xfrm>
              <a:off x="794" y="911"/>
              <a:ext cx="398" cy="953"/>
            </a:xfrm>
            <a:custGeom>
              <a:avLst/>
              <a:gdLst/>
              <a:ahLst/>
              <a:cxnLst>
                <a:cxn ang="0">
                  <a:pos x="205" y="944"/>
                </a:cxn>
                <a:cxn ang="0">
                  <a:pos x="259" y="918"/>
                </a:cxn>
                <a:cxn ang="0">
                  <a:pos x="305" y="881"/>
                </a:cxn>
                <a:cxn ang="0">
                  <a:pos x="343" y="834"/>
                </a:cxn>
                <a:cxn ang="0">
                  <a:pos x="371" y="780"/>
                </a:cxn>
                <a:cxn ang="0">
                  <a:pos x="390" y="720"/>
                </a:cxn>
                <a:cxn ang="0">
                  <a:pos x="398" y="655"/>
                </a:cxn>
                <a:cxn ang="0">
                  <a:pos x="394" y="587"/>
                </a:cxn>
                <a:cxn ang="0">
                  <a:pos x="344" y="363"/>
                </a:cxn>
                <a:cxn ang="0">
                  <a:pos x="328" y="312"/>
                </a:cxn>
                <a:cxn ang="0">
                  <a:pos x="306" y="265"/>
                </a:cxn>
                <a:cxn ang="0">
                  <a:pos x="279" y="222"/>
                </a:cxn>
                <a:cxn ang="0">
                  <a:pos x="246" y="184"/>
                </a:cxn>
                <a:cxn ang="0">
                  <a:pos x="210" y="152"/>
                </a:cxn>
                <a:cxn ang="0">
                  <a:pos x="169" y="126"/>
                </a:cxn>
                <a:cxn ang="0">
                  <a:pos x="125" y="107"/>
                </a:cxn>
                <a:cxn ang="0">
                  <a:pos x="79" y="95"/>
                </a:cxn>
                <a:cxn ang="0">
                  <a:pos x="0" y="193"/>
                </a:cxn>
                <a:cxn ang="0">
                  <a:pos x="123" y="285"/>
                </a:cxn>
                <a:cxn ang="0">
                  <a:pos x="158" y="293"/>
                </a:cxn>
                <a:cxn ang="0">
                  <a:pos x="192" y="306"/>
                </a:cxn>
                <a:cxn ang="0">
                  <a:pos x="225" y="322"/>
                </a:cxn>
                <a:cxn ang="0">
                  <a:pos x="255" y="343"/>
                </a:cxn>
                <a:cxn ang="0">
                  <a:pos x="310" y="396"/>
                </a:cxn>
                <a:cxn ang="0">
                  <a:pos x="354" y="461"/>
                </a:cxn>
                <a:cxn ang="0">
                  <a:pos x="352" y="489"/>
                </a:cxn>
                <a:cxn ang="0">
                  <a:pos x="343" y="542"/>
                </a:cxn>
                <a:cxn ang="0">
                  <a:pos x="327" y="592"/>
                </a:cxn>
                <a:cxn ang="0">
                  <a:pos x="303" y="636"/>
                </a:cxn>
                <a:cxn ang="0">
                  <a:pos x="274" y="676"/>
                </a:cxn>
                <a:cxn ang="0">
                  <a:pos x="239" y="710"/>
                </a:cxn>
                <a:cxn ang="0">
                  <a:pos x="200" y="737"/>
                </a:cxn>
                <a:cxn ang="0">
                  <a:pos x="156" y="756"/>
                </a:cxn>
                <a:cxn ang="0">
                  <a:pos x="176" y="953"/>
                </a:cxn>
              </a:cxnLst>
              <a:rect l="0" t="0" r="r" b="b"/>
              <a:pathLst>
                <a:path w="398" h="953">
                  <a:moveTo>
                    <a:pt x="176" y="953"/>
                  </a:moveTo>
                  <a:lnTo>
                    <a:pt x="205" y="944"/>
                  </a:lnTo>
                  <a:lnTo>
                    <a:pt x="233" y="933"/>
                  </a:lnTo>
                  <a:lnTo>
                    <a:pt x="259" y="918"/>
                  </a:lnTo>
                  <a:lnTo>
                    <a:pt x="283" y="901"/>
                  </a:lnTo>
                  <a:lnTo>
                    <a:pt x="305" y="881"/>
                  </a:lnTo>
                  <a:lnTo>
                    <a:pt x="325" y="859"/>
                  </a:lnTo>
                  <a:lnTo>
                    <a:pt x="343" y="834"/>
                  </a:lnTo>
                  <a:lnTo>
                    <a:pt x="358" y="808"/>
                  </a:lnTo>
                  <a:lnTo>
                    <a:pt x="371" y="780"/>
                  </a:lnTo>
                  <a:lnTo>
                    <a:pt x="382" y="751"/>
                  </a:lnTo>
                  <a:lnTo>
                    <a:pt x="390" y="720"/>
                  </a:lnTo>
                  <a:lnTo>
                    <a:pt x="396" y="688"/>
                  </a:lnTo>
                  <a:lnTo>
                    <a:pt x="398" y="655"/>
                  </a:lnTo>
                  <a:lnTo>
                    <a:pt x="398" y="622"/>
                  </a:lnTo>
                  <a:lnTo>
                    <a:pt x="394" y="587"/>
                  </a:lnTo>
                  <a:lnTo>
                    <a:pt x="388" y="553"/>
                  </a:lnTo>
                  <a:lnTo>
                    <a:pt x="344" y="363"/>
                  </a:lnTo>
                  <a:lnTo>
                    <a:pt x="337" y="337"/>
                  </a:lnTo>
                  <a:lnTo>
                    <a:pt x="328" y="312"/>
                  </a:lnTo>
                  <a:lnTo>
                    <a:pt x="318" y="288"/>
                  </a:lnTo>
                  <a:lnTo>
                    <a:pt x="306" y="265"/>
                  </a:lnTo>
                  <a:lnTo>
                    <a:pt x="293" y="243"/>
                  </a:lnTo>
                  <a:lnTo>
                    <a:pt x="279" y="222"/>
                  </a:lnTo>
                  <a:lnTo>
                    <a:pt x="263" y="202"/>
                  </a:lnTo>
                  <a:lnTo>
                    <a:pt x="246" y="184"/>
                  </a:lnTo>
                  <a:lnTo>
                    <a:pt x="228" y="167"/>
                  </a:lnTo>
                  <a:lnTo>
                    <a:pt x="210" y="152"/>
                  </a:lnTo>
                  <a:lnTo>
                    <a:pt x="190" y="138"/>
                  </a:lnTo>
                  <a:lnTo>
                    <a:pt x="169" y="126"/>
                  </a:lnTo>
                  <a:lnTo>
                    <a:pt x="147" y="115"/>
                  </a:lnTo>
                  <a:lnTo>
                    <a:pt x="125" y="107"/>
                  </a:lnTo>
                  <a:lnTo>
                    <a:pt x="102" y="100"/>
                  </a:lnTo>
                  <a:lnTo>
                    <a:pt x="79" y="95"/>
                  </a:lnTo>
                  <a:lnTo>
                    <a:pt x="57" y="0"/>
                  </a:lnTo>
                  <a:lnTo>
                    <a:pt x="0" y="193"/>
                  </a:lnTo>
                  <a:lnTo>
                    <a:pt x="145" y="380"/>
                  </a:lnTo>
                  <a:lnTo>
                    <a:pt x="123" y="285"/>
                  </a:lnTo>
                  <a:lnTo>
                    <a:pt x="141" y="288"/>
                  </a:lnTo>
                  <a:lnTo>
                    <a:pt x="158" y="293"/>
                  </a:lnTo>
                  <a:lnTo>
                    <a:pt x="175" y="299"/>
                  </a:lnTo>
                  <a:lnTo>
                    <a:pt x="192" y="306"/>
                  </a:lnTo>
                  <a:lnTo>
                    <a:pt x="209" y="313"/>
                  </a:lnTo>
                  <a:lnTo>
                    <a:pt x="225" y="322"/>
                  </a:lnTo>
                  <a:lnTo>
                    <a:pt x="240" y="332"/>
                  </a:lnTo>
                  <a:lnTo>
                    <a:pt x="255" y="343"/>
                  </a:lnTo>
                  <a:lnTo>
                    <a:pt x="284" y="368"/>
                  </a:lnTo>
                  <a:lnTo>
                    <a:pt x="310" y="396"/>
                  </a:lnTo>
                  <a:lnTo>
                    <a:pt x="334" y="427"/>
                  </a:lnTo>
                  <a:lnTo>
                    <a:pt x="354" y="461"/>
                  </a:lnTo>
                  <a:lnTo>
                    <a:pt x="354" y="461"/>
                  </a:lnTo>
                  <a:lnTo>
                    <a:pt x="352" y="489"/>
                  </a:lnTo>
                  <a:lnTo>
                    <a:pt x="349" y="516"/>
                  </a:lnTo>
                  <a:lnTo>
                    <a:pt x="343" y="542"/>
                  </a:lnTo>
                  <a:lnTo>
                    <a:pt x="336" y="567"/>
                  </a:lnTo>
                  <a:lnTo>
                    <a:pt x="327" y="592"/>
                  </a:lnTo>
                  <a:lnTo>
                    <a:pt x="316" y="615"/>
                  </a:lnTo>
                  <a:lnTo>
                    <a:pt x="303" y="636"/>
                  </a:lnTo>
                  <a:lnTo>
                    <a:pt x="290" y="657"/>
                  </a:lnTo>
                  <a:lnTo>
                    <a:pt x="274" y="676"/>
                  </a:lnTo>
                  <a:lnTo>
                    <a:pt x="257" y="694"/>
                  </a:lnTo>
                  <a:lnTo>
                    <a:pt x="239" y="710"/>
                  </a:lnTo>
                  <a:lnTo>
                    <a:pt x="220" y="724"/>
                  </a:lnTo>
                  <a:lnTo>
                    <a:pt x="200" y="737"/>
                  </a:lnTo>
                  <a:lnTo>
                    <a:pt x="178" y="748"/>
                  </a:lnTo>
                  <a:lnTo>
                    <a:pt x="156" y="756"/>
                  </a:lnTo>
                  <a:lnTo>
                    <a:pt x="132" y="763"/>
                  </a:lnTo>
                  <a:lnTo>
                    <a:pt x="176" y="953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0744" name="Freeform 40"/>
            <p:cNvSpPr>
              <a:spLocks/>
            </p:cNvSpPr>
            <p:nvPr/>
          </p:nvSpPr>
          <p:spPr bwMode="auto">
            <a:xfrm>
              <a:off x="1138" y="1274"/>
              <a:ext cx="10" cy="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5"/>
                </a:cxn>
                <a:cxn ang="0">
                  <a:pos x="8" y="49"/>
                </a:cxn>
                <a:cxn ang="0">
                  <a:pos x="10" y="74"/>
                </a:cxn>
                <a:cxn ang="0">
                  <a:pos x="10" y="98"/>
                </a:cxn>
              </a:cxnLst>
              <a:rect l="0" t="0" r="r" b="b"/>
              <a:pathLst>
                <a:path w="10" h="98">
                  <a:moveTo>
                    <a:pt x="0" y="0"/>
                  </a:moveTo>
                  <a:lnTo>
                    <a:pt x="5" y="25"/>
                  </a:lnTo>
                  <a:lnTo>
                    <a:pt x="8" y="49"/>
                  </a:lnTo>
                  <a:lnTo>
                    <a:pt x="10" y="74"/>
                  </a:lnTo>
                  <a:lnTo>
                    <a:pt x="10" y="98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5867400" y="4800600"/>
            <a:ext cx="1143000" cy="990600"/>
            <a:chOff x="1632" y="768"/>
            <a:chExt cx="2352" cy="1776"/>
          </a:xfrm>
        </p:grpSpPr>
        <p:sp>
          <p:nvSpPr>
            <p:cNvPr id="200746" name="Oval 42"/>
            <p:cNvSpPr>
              <a:spLocks noChangeArrowheads="1"/>
            </p:cNvSpPr>
            <p:nvPr/>
          </p:nvSpPr>
          <p:spPr bwMode="auto">
            <a:xfrm>
              <a:off x="1632" y="768"/>
              <a:ext cx="2352" cy="177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0747" name="Oval 43"/>
            <p:cNvSpPr>
              <a:spLocks noChangeArrowheads="1"/>
            </p:cNvSpPr>
            <p:nvPr/>
          </p:nvSpPr>
          <p:spPr bwMode="auto">
            <a:xfrm>
              <a:off x="2976" y="1872"/>
              <a:ext cx="624" cy="432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024" y="1584"/>
              <a:ext cx="192" cy="200"/>
              <a:chOff x="3024" y="1584"/>
              <a:chExt cx="192" cy="200"/>
            </a:xfrm>
          </p:grpSpPr>
          <p:sp>
            <p:nvSpPr>
              <p:cNvPr id="200749" name="Freeform 45"/>
              <p:cNvSpPr>
                <a:spLocks/>
              </p:cNvSpPr>
              <p:nvPr/>
            </p:nvSpPr>
            <p:spPr bwMode="auto">
              <a:xfrm>
                <a:off x="3024" y="1728"/>
                <a:ext cx="192" cy="5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96" y="48"/>
                  </a:cxn>
                  <a:cxn ang="0">
                    <a:pos x="192" y="0"/>
                  </a:cxn>
                </a:cxnLst>
                <a:rect l="0" t="0" r="r" b="b"/>
                <a:pathLst>
                  <a:path w="192" h="56">
                    <a:moveTo>
                      <a:pt x="0" y="48"/>
                    </a:moveTo>
                    <a:cubicBezTo>
                      <a:pt x="32" y="52"/>
                      <a:pt x="64" y="56"/>
                      <a:pt x="96" y="48"/>
                    </a:cubicBezTo>
                    <a:cubicBezTo>
                      <a:pt x="128" y="40"/>
                      <a:pt x="176" y="8"/>
                      <a:pt x="192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0750" name="Line 46"/>
              <p:cNvSpPr>
                <a:spLocks noChangeShapeType="1"/>
              </p:cNvSpPr>
              <p:nvPr/>
            </p:nvSpPr>
            <p:spPr bwMode="auto">
              <a:xfrm flipH="1">
                <a:off x="3120" y="1584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 flipH="1">
              <a:off x="3312" y="1584"/>
              <a:ext cx="192" cy="200"/>
              <a:chOff x="3024" y="1584"/>
              <a:chExt cx="192" cy="200"/>
            </a:xfrm>
          </p:grpSpPr>
          <p:sp>
            <p:nvSpPr>
              <p:cNvPr id="200752" name="Freeform 48"/>
              <p:cNvSpPr>
                <a:spLocks/>
              </p:cNvSpPr>
              <p:nvPr/>
            </p:nvSpPr>
            <p:spPr bwMode="auto">
              <a:xfrm>
                <a:off x="3024" y="1728"/>
                <a:ext cx="192" cy="5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96" y="48"/>
                  </a:cxn>
                  <a:cxn ang="0">
                    <a:pos x="192" y="0"/>
                  </a:cxn>
                </a:cxnLst>
                <a:rect l="0" t="0" r="r" b="b"/>
                <a:pathLst>
                  <a:path w="192" h="56">
                    <a:moveTo>
                      <a:pt x="0" y="48"/>
                    </a:moveTo>
                    <a:cubicBezTo>
                      <a:pt x="32" y="52"/>
                      <a:pt x="64" y="56"/>
                      <a:pt x="96" y="48"/>
                    </a:cubicBezTo>
                    <a:cubicBezTo>
                      <a:pt x="128" y="40"/>
                      <a:pt x="176" y="8"/>
                      <a:pt x="192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0753" name="Line 49"/>
              <p:cNvSpPr>
                <a:spLocks noChangeShapeType="1"/>
              </p:cNvSpPr>
              <p:nvPr/>
            </p:nvSpPr>
            <p:spPr bwMode="auto">
              <a:xfrm flipH="1">
                <a:off x="3120" y="1584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00754" name="Freeform 50"/>
            <p:cNvSpPr>
              <a:spLocks/>
            </p:cNvSpPr>
            <p:nvPr/>
          </p:nvSpPr>
          <p:spPr bwMode="auto">
            <a:xfrm>
              <a:off x="2640" y="2304"/>
              <a:ext cx="576" cy="11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384" y="0"/>
                </a:cxn>
                <a:cxn ang="0">
                  <a:pos x="96" y="96"/>
                </a:cxn>
                <a:cxn ang="0">
                  <a:pos x="0" y="96"/>
                </a:cxn>
              </a:cxnLst>
              <a:rect l="0" t="0" r="r" b="b"/>
              <a:pathLst>
                <a:path w="576" h="112">
                  <a:moveTo>
                    <a:pt x="576" y="96"/>
                  </a:moveTo>
                  <a:cubicBezTo>
                    <a:pt x="520" y="48"/>
                    <a:pt x="464" y="0"/>
                    <a:pt x="384" y="0"/>
                  </a:cubicBezTo>
                  <a:cubicBezTo>
                    <a:pt x="304" y="0"/>
                    <a:pt x="160" y="80"/>
                    <a:pt x="96" y="96"/>
                  </a:cubicBezTo>
                  <a:cubicBezTo>
                    <a:pt x="32" y="112"/>
                    <a:pt x="16" y="104"/>
                    <a:pt x="0" y="9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1676400" y="2895600"/>
            <a:ext cx="1143000" cy="914400"/>
            <a:chOff x="1632" y="768"/>
            <a:chExt cx="2352" cy="1776"/>
          </a:xfrm>
        </p:grpSpPr>
        <p:sp>
          <p:nvSpPr>
            <p:cNvPr id="200756" name="Oval 52"/>
            <p:cNvSpPr>
              <a:spLocks noChangeArrowheads="1"/>
            </p:cNvSpPr>
            <p:nvPr/>
          </p:nvSpPr>
          <p:spPr bwMode="auto">
            <a:xfrm>
              <a:off x="1632" y="768"/>
              <a:ext cx="2352" cy="177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0757" name="Oval 53"/>
            <p:cNvSpPr>
              <a:spLocks noChangeArrowheads="1"/>
            </p:cNvSpPr>
            <p:nvPr/>
          </p:nvSpPr>
          <p:spPr bwMode="auto">
            <a:xfrm>
              <a:off x="2496" y="1536"/>
              <a:ext cx="624" cy="432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0758" name="Oval 54"/>
            <p:cNvSpPr>
              <a:spLocks noChangeArrowheads="1"/>
            </p:cNvSpPr>
            <p:nvPr/>
          </p:nvSpPr>
          <p:spPr bwMode="auto">
            <a:xfrm>
              <a:off x="2592" y="1344"/>
              <a:ext cx="96" cy="9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0759" name="Oval 55"/>
            <p:cNvSpPr>
              <a:spLocks noChangeArrowheads="1"/>
            </p:cNvSpPr>
            <p:nvPr/>
          </p:nvSpPr>
          <p:spPr bwMode="auto">
            <a:xfrm>
              <a:off x="2880" y="1344"/>
              <a:ext cx="96" cy="9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0760" name="Freeform 56"/>
            <p:cNvSpPr>
              <a:spLocks/>
            </p:cNvSpPr>
            <p:nvPr/>
          </p:nvSpPr>
          <p:spPr bwMode="auto">
            <a:xfrm>
              <a:off x="2112" y="1968"/>
              <a:ext cx="1440" cy="2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144"/>
                </a:cxn>
                <a:cxn ang="0">
                  <a:pos x="384" y="240"/>
                </a:cxn>
                <a:cxn ang="0">
                  <a:pos x="720" y="288"/>
                </a:cxn>
                <a:cxn ang="0">
                  <a:pos x="1110" y="231"/>
                </a:cxn>
                <a:cxn ang="0">
                  <a:pos x="1332" y="114"/>
                </a:cxn>
                <a:cxn ang="0">
                  <a:pos x="1440" y="0"/>
                </a:cxn>
              </a:cxnLst>
              <a:rect l="0" t="0" r="r" b="b"/>
              <a:pathLst>
                <a:path w="1440" h="290">
                  <a:moveTo>
                    <a:pt x="0" y="0"/>
                  </a:moveTo>
                  <a:cubicBezTo>
                    <a:pt x="40" y="52"/>
                    <a:pt x="80" y="104"/>
                    <a:pt x="144" y="144"/>
                  </a:cubicBezTo>
                  <a:cubicBezTo>
                    <a:pt x="208" y="184"/>
                    <a:pt x="288" y="216"/>
                    <a:pt x="384" y="240"/>
                  </a:cubicBezTo>
                  <a:cubicBezTo>
                    <a:pt x="480" y="264"/>
                    <a:pt x="599" y="290"/>
                    <a:pt x="720" y="288"/>
                  </a:cubicBezTo>
                  <a:cubicBezTo>
                    <a:pt x="841" y="286"/>
                    <a:pt x="1008" y="260"/>
                    <a:pt x="1110" y="231"/>
                  </a:cubicBezTo>
                  <a:cubicBezTo>
                    <a:pt x="1212" y="202"/>
                    <a:pt x="1277" y="152"/>
                    <a:pt x="1332" y="114"/>
                  </a:cubicBezTo>
                  <a:cubicBezTo>
                    <a:pt x="1387" y="76"/>
                    <a:pt x="1418" y="24"/>
                    <a:pt x="144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/>
        </p:nvGraphicFramePr>
        <p:xfrm>
          <a:off x="1475656" y="0"/>
          <a:ext cx="15121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lipse 9"/>
          <p:cNvSpPr/>
          <p:nvPr/>
        </p:nvSpPr>
        <p:spPr>
          <a:xfrm>
            <a:off x="1475656" y="620688"/>
            <a:ext cx="5832648" cy="3672408"/>
          </a:xfrm>
          <a:prstGeom prst="ellipse">
            <a:avLst/>
          </a:prstGeom>
          <a:solidFill>
            <a:srgbClr val="FFDBB7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Oval 32"/>
          <p:cNvSpPr>
            <a:spLocks noChangeArrowheads="1"/>
          </p:cNvSpPr>
          <p:nvPr/>
        </p:nvSpPr>
        <p:spPr bwMode="auto">
          <a:xfrm>
            <a:off x="4445515" y="2132856"/>
            <a:ext cx="533400" cy="457200"/>
          </a:xfrm>
          <a:prstGeom prst="ellipse">
            <a:avLst/>
          </a:prstGeom>
          <a:solidFill>
            <a:srgbClr val="993366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33"/>
          <p:cNvSpPr>
            <a:spLocks noChangeArrowheads="1"/>
          </p:cNvSpPr>
          <p:nvPr/>
        </p:nvSpPr>
        <p:spPr bwMode="auto">
          <a:xfrm rot="-10764787">
            <a:off x="4140715" y="2818656"/>
            <a:ext cx="685800" cy="152400"/>
          </a:xfrm>
          <a:prstGeom prst="rect">
            <a:avLst/>
          </a:prstGeom>
          <a:solidFill>
            <a:srgbClr val="993366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34"/>
          <p:cNvSpPr>
            <a:spLocks noChangeArrowheads="1"/>
          </p:cNvSpPr>
          <p:nvPr/>
        </p:nvSpPr>
        <p:spPr bwMode="auto">
          <a:xfrm>
            <a:off x="4521715" y="3428256"/>
            <a:ext cx="152400" cy="381000"/>
          </a:xfrm>
          <a:prstGeom prst="rect">
            <a:avLst/>
          </a:prstGeom>
          <a:solidFill>
            <a:srgbClr val="993366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4750315" y="3428256"/>
            <a:ext cx="152400" cy="381000"/>
          </a:xfrm>
          <a:prstGeom prst="rect">
            <a:avLst/>
          </a:prstGeom>
          <a:solidFill>
            <a:srgbClr val="993366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4445515" y="2590056"/>
            <a:ext cx="533400" cy="838200"/>
          </a:xfrm>
          <a:prstGeom prst="rect">
            <a:avLst/>
          </a:prstGeom>
          <a:solidFill>
            <a:srgbClr val="993366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Rectangle 37"/>
          <p:cNvSpPr>
            <a:spLocks noChangeArrowheads="1"/>
          </p:cNvSpPr>
          <p:nvPr/>
        </p:nvSpPr>
        <p:spPr bwMode="auto">
          <a:xfrm rot="-10764787">
            <a:off x="4597915" y="2818656"/>
            <a:ext cx="685800" cy="152400"/>
          </a:xfrm>
          <a:prstGeom prst="rect">
            <a:avLst/>
          </a:prstGeom>
          <a:solidFill>
            <a:srgbClr val="993366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1979712" y="1424389"/>
            <a:ext cx="1296144" cy="45679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FÍSICO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3419872" y="1412776"/>
            <a:ext cx="1800200" cy="45679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EMOCIONAL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5364088" y="1412776"/>
            <a:ext cx="1296144" cy="45679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MENTAL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3635896" y="4797152"/>
            <a:ext cx="1872208" cy="45679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INDIVÍDUO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ível">
  <a:themeElements>
    <a:clrScheme name="Personalizada 2">
      <a:dk1>
        <a:sysClr val="windowText" lastClr="000000"/>
      </a:dk1>
      <a:lt1>
        <a:sysClr val="window" lastClr="FFFFFF"/>
      </a:lt1>
      <a:dk2>
        <a:srgbClr val="953734"/>
      </a:dk2>
      <a:lt2>
        <a:srgbClr val="DFA5A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í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í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í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í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í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í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í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í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í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Nível</Template>
  <TotalTime>705</TotalTime>
  <Words>819</Words>
  <Application>Microsoft Office PowerPoint</Application>
  <PresentationFormat>Apresentação na tela (4:3)</PresentationFormat>
  <Paragraphs>81</Paragraphs>
  <Slides>22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4" baseType="lpstr">
      <vt:lpstr>Arial</vt:lpstr>
      <vt:lpstr>Bradley Hand ITC</vt:lpstr>
      <vt:lpstr>Comic Sans MS</vt:lpstr>
      <vt:lpstr>Garamond</vt:lpstr>
      <vt:lpstr>Lucida Handwriting</vt:lpstr>
      <vt:lpstr>MT Extra</vt:lpstr>
      <vt:lpstr>Tempus Sans ITC</vt:lpstr>
      <vt:lpstr>Times New Roman</vt:lpstr>
      <vt:lpstr>Verdana</vt:lpstr>
      <vt:lpstr>Wingdings</vt:lpstr>
      <vt:lpstr>Nível</vt:lpstr>
      <vt:lpstr>Photo Editor Photo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Bioterápicos</dc:title>
  <dc:creator>Aline</dc:creator>
  <cp:lastModifiedBy>Marilisa</cp:lastModifiedBy>
  <cp:revision>134</cp:revision>
  <dcterms:created xsi:type="dcterms:W3CDTF">2003-03-13T11:26:59Z</dcterms:created>
  <dcterms:modified xsi:type="dcterms:W3CDTF">2020-03-25T19:08:14Z</dcterms:modified>
</cp:coreProperties>
</file>