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69" r:id="rId2"/>
    <p:sldId id="425" r:id="rId3"/>
    <p:sldId id="426" r:id="rId4"/>
    <p:sldId id="427" r:id="rId5"/>
    <p:sldId id="428" r:id="rId6"/>
    <p:sldId id="429" r:id="rId7"/>
    <p:sldId id="367" r:id="rId8"/>
    <p:sldId id="444" r:id="rId9"/>
    <p:sldId id="445" r:id="rId10"/>
    <p:sldId id="446" r:id="rId11"/>
    <p:sldId id="447" r:id="rId12"/>
    <p:sldId id="448" r:id="rId13"/>
    <p:sldId id="44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380" r:id="rId22"/>
    <p:sldId id="381" r:id="rId23"/>
    <p:sldId id="382" r:id="rId24"/>
    <p:sldId id="417" r:id="rId25"/>
    <p:sldId id="386" r:id="rId26"/>
    <p:sldId id="418" r:id="rId27"/>
    <p:sldId id="419" r:id="rId28"/>
    <p:sldId id="387" r:id="rId29"/>
    <p:sldId id="420" r:id="rId30"/>
    <p:sldId id="389" r:id="rId31"/>
    <p:sldId id="390" r:id="rId32"/>
    <p:sldId id="391" r:id="rId33"/>
    <p:sldId id="421" r:id="rId34"/>
    <p:sldId id="392" r:id="rId35"/>
    <p:sldId id="422" r:id="rId36"/>
    <p:sldId id="423" r:id="rId37"/>
    <p:sldId id="424" r:id="rId38"/>
    <p:sldId id="430" r:id="rId39"/>
    <p:sldId id="431" r:id="rId40"/>
    <p:sldId id="432" r:id="rId41"/>
    <p:sldId id="433" r:id="rId42"/>
    <p:sldId id="434" r:id="rId43"/>
    <p:sldId id="435" r:id="rId44"/>
    <p:sldId id="436" r:id="rId45"/>
    <p:sldId id="437" r:id="rId46"/>
    <p:sldId id="438" r:id="rId47"/>
    <p:sldId id="439" r:id="rId48"/>
    <p:sldId id="440" r:id="rId49"/>
    <p:sldId id="441" r:id="rId50"/>
    <p:sldId id="442" r:id="rId51"/>
    <p:sldId id="443" r:id="rId5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E433"/>
    <a:srgbClr val="B2484B"/>
    <a:srgbClr val="A3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56" autoAdjust="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B3AA570F-5AFE-4234-B6DD-35F86E50DC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5779F87F-9071-4BED-AA6F-E2E08A4AB9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6AB9C5A6-BFDE-4347-B164-B07C7A25F1C4}" type="datetimeFigureOut">
              <a:rPr/>
              <a:pPr>
                <a:defRPr/>
              </a:pPr>
              <a:t>20/08/2019</a:t>
            </a:fld>
            <a:endParaRPr dirty="0"/>
          </a:p>
        </p:txBody>
      </p:sp>
      <p:sp>
        <p:nvSpPr>
          <p:cNvPr id="4" name="Espaço reservado do rodapé 3">
            <a:extLst>
              <a:ext uri="{FF2B5EF4-FFF2-40B4-BE49-F238E27FC236}">
                <a16:creationId xmlns:a16="http://schemas.microsoft.com/office/drawing/2014/main" id="{5C56309C-8146-4034-B574-951F563F67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>
            <a:extLst>
              <a:ext uri="{FF2B5EF4-FFF2-40B4-BE49-F238E27FC236}">
                <a16:creationId xmlns:a16="http://schemas.microsoft.com/office/drawing/2014/main" id="{70F1A2CC-FB0E-4D79-AE95-D643F39054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1CFF34B8-7763-4B42-9CAE-CA19862197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F04EAA28-AE23-4C13-84D1-1DDED5DC22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ECFDE637-03CE-4892-95E9-EDD8465450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32AFE8B6-956E-4D93-A6CF-90F91CB6F4F2}" type="datetimeFigureOut">
              <a:rPr/>
              <a:pPr>
                <a:defRPr/>
              </a:pPr>
              <a:t>20/08/2019</a:t>
            </a:fld>
            <a:endParaRPr dirty="0"/>
          </a:p>
        </p:txBody>
      </p:sp>
      <p:sp>
        <p:nvSpPr>
          <p:cNvPr id="4" name="Espaço reservado para a imagem do slide 3">
            <a:extLst>
              <a:ext uri="{FF2B5EF4-FFF2-40B4-BE49-F238E27FC236}">
                <a16:creationId xmlns:a16="http://schemas.microsoft.com/office/drawing/2014/main" id="{AD6CDD69-3BD1-47E2-9310-040FF3B58A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>
            <a:extLst>
              <a:ext uri="{FF2B5EF4-FFF2-40B4-BE49-F238E27FC236}">
                <a16:creationId xmlns:a16="http://schemas.microsoft.com/office/drawing/2014/main" id="{0A3E5551-0BE4-412B-A7CF-8229D6D0A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>
            <a:extLst>
              <a:ext uri="{FF2B5EF4-FFF2-40B4-BE49-F238E27FC236}">
                <a16:creationId xmlns:a16="http://schemas.microsoft.com/office/drawing/2014/main" id="{C7BBCFC9-62EE-45F6-A0AD-36B6F93B25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>
            <a:extLst>
              <a:ext uri="{FF2B5EF4-FFF2-40B4-BE49-F238E27FC236}">
                <a16:creationId xmlns:a16="http://schemas.microsoft.com/office/drawing/2014/main" id="{F3F06C25-2A80-41C9-9988-07A4B3463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17A98880-1154-4301-8920-FE2E2587C10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E29EB03-175D-4730-9044-AFB7F78217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4C2D556-D534-4B89-834C-0E15736D03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23F04710-F4DD-4D57-A036-B6D1670FC5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4DEA3EE-3A1D-4B22-B1B6-4E5B5D0B4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2CED236-3D94-424E-B3B5-58B66F5ECC6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7906A0D-7397-4F87-92AA-651BF64D2A44}" type="slidenum">
              <a:rPr lang="pt-BR" altLang="pt-BR" sz="1200">
                <a:latin typeface="Calibri" panose="020F0502020204030204" pitchFamily="34" charset="0"/>
                <a:cs typeface="Arial" panose="020B0604020202020204" pitchFamily="34" charset="0"/>
              </a:rPr>
              <a:pPr algn="r"/>
              <a:t>13</a:t>
            </a:fld>
            <a:endParaRPr lang="pt-BR" altLang="pt-BR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5A5D7A4-CD35-4EB5-A3B0-EB675B63B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84CDFDFC-1D68-4096-8C1A-C7C0BEFC7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778014AD-09A9-40EE-88B5-D19ADA530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0C7E6B5-160E-4917-AD26-3D8190B94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994B16DE-FFD8-4F71-8151-DA76A598E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13DAD4A-ECFA-4A26-B21B-37EECE7F7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8A69325-E7B2-4124-AF9F-4F62CD07E4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588CD72-A657-49F0-B0E7-9D3AB998B9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EB95430D-A21F-4646-9901-4B8BDC091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3843393-ECB5-46A4-80B0-FBF2ABE8D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BB2FFC1-B1B4-4048-83B3-A0ACFBFF45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36C308C-486C-46C7-8FD9-326E804ED7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2C36910-37DF-4FB5-BBE6-70254EE88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3DAFEED-7814-4782-B04A-EEE432A942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D7136EE-2B54-43DE-9FD2-A312784840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FD2666B-132D-42B5-ABF4-181267A628CF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21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443DDA4-E6A9-4FD9-BCB9-8FB93C962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F4B57BD-CC78-414E-877C-748A927A2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0A0DB0F-49FC-4836-841D-5B604720E6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1EC9E06-6792-421D-B9DE-C705570A86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9EF6CDCC-9584-4D3C-A59F-D5685D9C0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399C56A-A8B4-4729-A0A9-77561C6BE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0E55FC0-5117-4D37-9EE1-195FC32CDC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148945B-1478-4AC8-8F09-41CB336FC3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3A5B562E-2420-43F5-8FD0-E0D1E77F27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BE5DDC3-853D-47B8-A3BB-5C69B84F14D5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25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7BF019C9-CA91-4D9C-9CBE-C8630DDA4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6BE4111-6654-4D21-A5DF-FBAA2A95D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A69FFCF-4BFE-457A-AD81-8B07423AFA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70E352F-EB53-41B6-BF35-8BCA617548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D5A0E021-87CC-438E-A8EA-5DDA237276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A3E7C37-FF76-47D3-BA34-22DBEFBE2720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28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E6F576B-54EA-48D0-A0E8-AA2A4E3EEB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BEA1B53-D9AB-4877-A7D4-FF7537454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2AF1A91-8AED-4269-8001-F019828A63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B4A7D61-2B64-4B8E-9A8F-1AD2D069E4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9E0635A-25AF-45BB-8202-AC972871C64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4F95539-6C51-4832-BA04-E4BBD47FE6C5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30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18F30A1C-8B66-4DC9-8FF2-962237055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AE89C2D-76DE-40AC-A39E-16CE31ABF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4BD4620-55E0-44B9-AC41-7779A1B79B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1F19487-C7A7-4828-9C56-E0F66D64F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657D90B2-6BFA-4D33-B8D7-1E42B421BE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EE1E8B5-A731-4999-814E-C9ED21DB032F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32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95DC74A5-2A10-415F-824E-262E7099F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17AE91E-8DCA-4B3F-94DC-A28382AF7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0174A52-B41C-46CA-8B80-E608DFC74E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269F514-3E63-4E19-8357-9E20C9904B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3A0DEFCD-FAED-4784-9D5D-9D2EBE1C99F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CF93B91-6F50-469B-9831-366AD18A4529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34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4AB83D42-2A91-4AAD-897C-CC61ABE6F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C051E00B-5B65-4BF2-9FE7-311E6052C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9DD6417-6BCD-48F8-9E3B-7B927FEC6A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89F720A-52A9-4226-9DFB-7D919D9EE3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5DA960BD-ACBD-4D74-BE81-EC5AF02C8E0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FA5153-D582-4804-A5BF-EC34F17B5B7D}" type="slidenum">
              <a:rPr lang="pt-BR" altLang="pt-BR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35</a:t>
            </a:fld>
            <a:endParaRPr lang="pt-BR" altLang="pt-BR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312BE651-CC95-4998-8521-7F03614B9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57A1385A-FA10-49DE-B060-3F223AFB0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30225C9-9A04-4BBA-927E-D4A37876E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F873AB0-B229-4E11-A246-4D9696E45A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513E063A-D7F9-4F90-8267-2A1F5F2019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FD10A90-5EB1-468C-859E-FB7D5BAFC92A}" type="slidenum">
              <a:rPr lang="pt-BR" altLang="pt-BR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37</a:t>
            </a:fld>
            <a:endParaRPr lang="pt-BR" altLang="pt-BR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B7A80613-9DE6-49D3-A711-314453DDB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0E06406-ED2D-47C5-ACAC-2CA723414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0F1F74CD-6FBA-449B-91FF-0476F471DC4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5ECAA9A-C67C-45CD-B8BD-787BFBC8C82E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39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FA940796-7E45-42A1-8C8D-AB5998F8DE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64E5CA39-63EC-4390-9E4D-D9F4796A5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082F485-10CE-4557-944A-A75F15616C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6DD3B4D-17D2-4156-9801-9320BB5AEB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4A188C26-48DF-4290-9600-EFA688D3169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4A3802F-3014-4220-B9CF-1B1B31B0029E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41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0FA8CE9B-B7F1-49DD-BCCE-378D61137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94A9A72-7CC9-41E1-92A0-90016298A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90EFB91-EAC5-4AA0-AA35-96863E4259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2F948A4C-3047-4AAC-A5C2-F2B7B1C751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AC0572AF-8979-433B-A999-8BD384BABC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4B9AA08-674E-4032-9159-8758E2244F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1AEC56FE-AB8E-4B96-98B2-BE6F773111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E6E01204-9056-461C-9297-2B18DBB5F1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A28D2411-A5B3-4A1E-9239-06B563DC18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C97D44ED-8C1E-40E9-8090-CA6BD017B2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E33966B6-4BBA-43C9-A18C-3121CBEF22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7F49FBE-9EE8-43B5-812E-841BDE61B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5795B581-30B6-4F7A-B987-AF685A796C9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FB107D7-F274-4C3F-BEA1-4AAE225D0AD0}" type="slidenum">
              <a:rPr lang="pt-BR" altLang="pt-BR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48</a:t>
            </a:fld>
            <a:endParaRPr lang="pt-BR" altLang="pt-BR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4819C14C-A38A-4DAF-A36E-FC51B4F4B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A3331A5-C158-4443-BDC6-B5B2BEC5C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811D026A-4E13-43F4-8ACF-94E7FFD6FC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924BCF9-6D64-4BC8-992F-6545A2A871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6230AB5D-B3E9-425F-9618-CA2CB0FE8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C15AADE-3B87-410A-991A-BA4EB2C23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FFB4DBA-848E-4068-8373-BA98B37EE7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E1E2429-81FB-4E0F-92C8-227F353301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CEE9D36-1051-4244-8E59-59A3B97989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082532E-33E8-4140-8AFE-F8A002850D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C7FF857F-6CC6-485A-8D78-AB23AF24C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CAFC837-4392-4429-89DF-4FEA76018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8A3314B5-690F-4709-A061-8A61F62C6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CB85C9F-C67B-4529-9371-0C9DE5842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5D6FAE63-0BF8-426A-8BAF-EF22A6EFA5B2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68388E3D-6FE1-43E2-87D3-A3D5759E984B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>
            <a:extLst>
              <a:ext uri="{FF2B5EF4-FFF2-40B4-BE49-F238E27FC236}">
                <a16:creationId xmlns:a16="http://schemas.microsoft.com/office/drawing/2014/main" id="{E7A96095-0BAF-4DFE-AEA2-6C800A003F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8170C7CD-E626-4645-AA97-5ADE542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02EB-8998-4351-8753-0CED798625BB}" type="datetimeFigureOut">
              <a:rPr/>
              <a:pPr>
                <a:defRPr/>
              </a:pPr>
              <a:t>20/08/2019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E5256C61-295E-4B26-AF29-FFFF477D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C1EC1644-66D9-40C2-AE9E-E2AA8B6F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514D-051D-45A3-BEA8-B11346D40DC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002257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A619E530-5781-414C-B12D-F097AFFF6C0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>
              <a:extLst>
                <a:ext uri="{FF2B5EF4-FFF2-40B4-BE49-F238E27FC236}">
                  <a16:creationId xmlns:a16="http://schemas.microsoft.com/office/drawing/2014/main" id="{DDB6EFDE-520C-404E-9DD6-051B537BE4E0}"/>
                </a:ext>
              </a:extLst>
            </p:cNvPr>
            <p:cNvCxnSpPr/>
            <p:nvPr/>
          </p:nvCxnSpPr>
          <p:spPr>
            <a:xfrm rot="10800000">
              <a:off x="1073151" y="120729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>
              <a:extLst>
                <a:ext uri="{FF2B5EF4-FFF2-40B4-BE49-F238E27FC236}">
                  <a16:creationId xmlns:a16="http://schemas.microsoft.com/office/drawing/2014/main" id="{E752BBD7-8045-4451-9D91-BE985549E81E}"/>
                </a:ext>
              </a:extLst>
            </p:cNvPr>
            <p:cNvCxnSpPr/>
            <p:nvPr/>
          </p:nvCxnSpPr>
          <p:spPr>
            <a:xfrm rot="10800000">
              <a:off x="1073151" y="127041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8CF0834C-6534-4E88-ADCF-3BE2DDCB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8E63-A569-4C90-86E6-CD6ABF31A641}" type="datetimeFigureOut">
              <a:rPr/>
              <a:pPr>
                <a:defRPr/>
              </a:pPr>
              <a:t>20/08/2019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E3F3E500-E815-4F4C-A43D-6FF5B049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756D473F-7B59-438E-A644-364A7653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7A22-D0F4-4D11-BFDD-55591D4F3B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252964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>
            <a:extLst>
              <a:ext uri="{FF2B5EF4-FFF2-40B4-BE49-F238E27FC236}">
                <a16:creationId xmlns:a16="http://schemas.microsoft.com/office/drawing/2014/main" id="{5BA5802F-BB29-4FB3-BFC8-B9F4A700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38B3-4353-48A6-8F47-12EB23AB794A}" type="datetimeFigureOut">
              <a:rPr/>
              <a:pPr>
                <a:defRPr/>
              </a:pPr>
              <a:t>20/08/2019</a:t>
            </a:fld>
            <a:endParaRPr dirty="0"/>
          </a:p>
        </p:txBody>
      </p:sp>
      <p:sp>
        <p:nvSpPr>
          <p:cNvPr id="3" name="Espaço reservado do rodapé 4">
            <a:extLst>
              <a:ext uri="{FF2B5EF4-FFF2-40B4-BE49-F238E27FC236}">
                <a16:creationId xmlns:a16="http://schemas.microsoft.com/office/drawing/2014/main" id="{58843019-40E2-4322-B66C-010D535B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>
            <a:extLst>
              <a:ext uri="{FF2B5EF4-FFF2-40B4-BE49-F238E27FC236}">
                <a16:creationId xmlns:a16="http://schemas.microsoft.com/office/drawing/2014/main" id="{B42BC9A7-D580-4DD7-ABE4-D50D68A1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A0F4D-63F5-4659-AA9E-39C3984741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821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C152C5D6-058A-4F92-83A2-6A3A04C6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9E65-70D0-4F8D-8B52-28C1D1BD3093}" type="datetimeFigureOut">
              <a:rPr/>
              <a:pPr>
                <a:defRPr/>
              </a:pPr>
              <a:t>20/08/2019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18E1B72C-F2C1-4CB6-9EBD-D880E6A3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8594DA5B-C413-48B9-AA33-707E4A74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A61E-75F6-430E-921C-DC01087C4F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256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5909E8B1-C950-4F41-9B10-576CDE6EF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43CC-D170-448C-9B9A-1580C901C802}" type="datetimeFigureOut">
              <a:rPr/>
              <a:pPr>
                <a:defRPr/>
              </a:pPr>
              <a:t>20/08/2019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2AD677F6-7F65-4A21-BDD6-BC15002D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205EB24B-BE91-435E-829E-3AC29C0B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230F-3AE3-4CB9-8575-D48D3A7E82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751585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>
            <a:extLst>
              <a:ext uri="{FF2B5EF4-FFF2-40B4-BE49-F238E27FC236}">
                <a16:creationId xmlns:a16="http://schemas.microsoft.com/office/drawing/2014/main" id="{B13EE474-136E-4D98-958E-C707D70C145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>
              <a:extLst>
                <a:ext uri="{FF2B5EF4-FFF2-40B4-BE49-F238E27FC236}">
                  <a16:creationId xmlns:a16="http://schemas.microsoft.com/office/drawing/2014/main" id="{02314673-A233-4985-AAD1-9617E9E1CFA1}"/>
                </a:ext>
              </a:extLst>
            </p:cNvPr>
            <p:cNvCxnSpPr/>
            <p:nvPr/>
          </p:nvCxnSpPr>
          <p:spPr>
            <a:xfrm>
              <a:off x="518077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>
              <a:extLst>
                <a:ext uri="{FF2B5EF4-FFF2-40B4-BE49-F238E27FC236}">
                  <a16:creationId xmlns:a16="http://schemas.microsoft.com/office/drawing/2014/main" id="{085C52E3-8A2A-4DD0-A830-30E77C72276D}"/>
                </a:ext>
              </a:extLst>
            </p:cNvPr>
            <p:cNvCxnSpPr/>
            <p:nvPr/>
          </p:nvCxnSpPr>
          <p:spPr>
            <a:xfrm>
              <a:off x="518077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>
            <a:extLst>
              <a:ext uri="{FF2B5EF4-FFF2-40B4-BE49-F238E27FC236}">
                <a16:creationId xmlns:a16="http://schemas.microsoft.com/office/drawing/2014/main" id="{69121F67-3680-4F78-A6A9-A0631014320E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>
              <a:extLst>
                <a:ext uri="{FF2B5EF4-FFF2-40B4-BE49-F238E27FC236}">
                  <a16:creationId xmlns:a16="http://schemas.microsoft.com/office/drawing/2014/main" id="{A7913706-E10B-4A6F-A6EA-76B77406879C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>
              <a:extLst>
                <a:ext uri="{FF2B5EF4-FFF2-40B4-BE49-F238E27FC236}">
                  <a16:creationId xmlns:a16="http://schemas.microsoft.com/office/drawing/2014/main" id="{83A525E6-7F5D-4C61-A6B7-EB9B245CAB6F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>
            <a:extLst>
              <a:ext uri="{FF2B5EF4-FFF2-40B4-BE49-F238E27FC236}">
                <a16:creationId xmlns:a16="http://schemas.microsoft.com/office/drawing/2014/main" id="{9ACA5B9D-3882-4A8C-9C6F-99FC93673336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>
            <a:extLst>
              <a:ext uri="{FF2B5EF4-FFF2-40B4-BE49-F238E27FC236}">
                <a16:creationId xmlns:a16="http://schemas.microsoft.com/office/drawing/2014/main" id="{6B4BFED6-1220-48A5-8251-4665F60FFB35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>
            <a:extLst>
              <a:ext uri="{FF2B5EF4-FFF2-40B4-BE49-F238E27FC236}">
                <a16:creationId xmlns:a16="http://schemas.microsoft.com/office/drawing/2014/main" id="{C59EB164-901B-4581-BDA5-3C2F873C6B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9458509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93AB0741-ACA5-45A4-ABFC-1745BCFE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84F3-6684-4682-AB46-C8FDB839FFDE}" type="datetimeFigureOut">
              <a:rPr/>
              <a:pPr>
                <a:defRPr/>
              </a:pPr>
              <a:t>20/08/2019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85E3A3D7-9284-4AC0-B464-7B2F85A4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8436A8AC-2236-4B7A-B624-0B21069D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3838C-888B-4088-8E09-DDB77665E6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688591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271CC0EE-D522-4483-9003-84E0FF34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0E33-D5D6-48F4-B7A3-7FE7055D3E49}" type="datetimeFigureOut">
              <a:rPr/>
              <a:pPr>
                <a:defRPr/>
              </a:pPr>
              <a:t>20/08/2019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C84B832C-11A8-4193-B766-7ED2B120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2CB08683-9A9C-40C2-98D6-80E37768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2B3A-E471-4BB7-AF9C-D2C1E7825A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309563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>
            <a:extLst>
              <a:ext uri="{FF2B5EF4-FFF2-40B4-BE49-F238E27FC236}">
                <a16:creationId xmlns:a16="http://schemas.microsoft.com/office/drawing/2014/main" id="{45A6DB2A-6984-4A42-93B2-7A0AC9B6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23C4-3658-4904-AE49-CE3D9C4A2D33}" type="datetimeFigureOut">
              <a:rPr/>
              <a:pPr>
                <a:defRPr/>
              </a:pPr>
              <a:t>20/08/2019</a:t>
            </a:fld>
            <a:endParaRPr dirty="0"/>
          </a:p>
        </p:txBody>
      </p:sp>
      <p:sp>
        <p:nvSpPr>
          <p:cNvPr id="4" name="Espaço reservado do rodapé 4">
            <a:extLst>
              <a:ext uri="{FF2B5EF4-FFF2-40B4-BE49-F238E27FC236}">
                <a16:creationId xmlns:a16="http://schemas.microsoft.com/office/drawing/2014/main" id="{66891430-F60B-471D-9BD6-727790E6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>
            <a:extLst>
              <a:ext uri="{FF2B5EF4-FFF2-40B4-BE49-F238E27FC236}">
                <a16:creationId xmlns:a16="http://schemas.microsoft.com/office/drawing/2014/main" id="{2F866294-B216-4EBB-B91A-78B8AD2C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F8AD1-9A9C-4A8E-9204-6FA721AABC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500143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DDBABB4E-97A2-4C74-9F06-6A1F5D744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17F9-6BCA-4275-BC4A-F23F95D91B81}" type="datetimeFigureOut">
              <a:rPr/>
              <a:pPr>
                <a:defRPr/>
              </a:pPr>
              <a:t>20/08/2019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77726069-8B43-47B3-9E49-BEB3D212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0D7C8BE0-E8CE-4B58-BBF3-6569CD51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E927-084C-4134-8D0B-BCB14DB8DE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223750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E1BBE3D0-5BBF-433A-BC5D-E2BF5D7C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6FEC-D427-4BE3-AB99-22F58F6A5564}" type="datetimeFigureOut">
              <a:rPr/>
              <a:pPr>
                <a:defRPr/>
              </a:pPr>
              <a:t>20/08/2019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35FA41F9-2842-4FD9-9DAD-E8322017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30E40460-9F99-4BDF-8842-82E83D50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E53B-357F-4153-8B4F-D7E691F47D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083847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DC7AAD74-65B5-48A0-B5EC-DDF3CD5B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11C6-D649-4BE9-8C8F-B8A50B78384D}" type="datetimeFigureOut">
              <a:rPr/>
              <a:pPr>
                <a:defRPr/>
              </a:pPr>
              <a:t>20/08/2019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EF007021-7447-4D7C-95F4-F6352A19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BEEFE4DC-983D-45F2-8060-B9562628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CDE2-0201-4CF6-B40A-96EBAF35A2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236096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>
            <a:extLst>
              <a:ext uri="{FF2B5EF4-FFF2-40B4-BE49-F238E27FC236}">
                <a16:creationId xmlns:a16="http://schemas.microsoft.com/office/drawing/2014/main" id="{28550BD3-9A15-4434-A72F-34C2826719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BC967C-51C5-4F0A-B1F2-21502A0C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E09ABD99-2969-4EC4-98ED-80995189B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FAE03D-ACE7-4A4D-8030-25D933CB389F}" type="datetimeFigureOut">
              <a:rPr/>
              <a:pPr>
                <a:defRPr/>
              </a:pPr>
              <a:t>20/08/2019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27391A2A-036F-4FF5-B81E-A8CF37163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E181051D-60AE-4F82-A8FB-6FFECB43C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/>
              </a:defRPr>
            </a:lvl1pPr>
          </a:lstStyle>
          <a:p>
            <a:pPr>
              <a:defRPr/>
            </a:pPr>
            <a:fld id="{3BC68C14-F79C-4225-86AF-E95912AAE1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id="{C9C4E29F-5211-4742-9309-09FC5581105C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>
              <a:extLst>
                <a:ext uri="{FF2B5EF4-FFF2-40B4-BE49-F238E27FC236}">
                  <a16:creationId xmlns:a16="http://schemas.microsoft.com/office/drawing/2014/main" id="{D8F49303-E3E0-4738-8753-1D705224DDB8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>
              <a:extLst>
                <a:ext uri="{FF2B5EF4-FFF2-40B4-BE49-F238E27FC236}">
                  <a16:creationId xmlns:a16="http://schemas.microsoft.com/office/drawing/2014/main" id="{410DD4A5-ACAF-4261-857D-F489328A3869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7" r:id="rId2"/>
    <p:sldLayoutId id="214748370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8" r:id="rId10"/>
    <p:sldLayoutId id="2147483704" r:id="rId11"/>
    <p:sldLayoutId id="2147483705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F7106C5-E585-447D-8518-0DF6FB0355C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714037" cy="2219325"/>
          </a:xfrm>
        </p:spPr>
        <p:txBody>
          <a:bodyPr/>
          <a:lstStyle/>
          <a:p>
            <a:pPr eaLnBrk="1" hangingPunct="1"/>
            <a:r>
              <a:rPr altLang="pt-BR" sz="4000" cap="none"/>
              <a:t>		   Contimuação aula 04 </a:t>
            </a:r>
            <a:br>
              <a:rPr altLang="pt-BR" sz="4000" cap="none"/>
            </a:br>
            <a:r>
              <a:rPr altLang="pt-BR" sz="4000" cap="none"/>
              <a:t>AULA 05. As bases do Milagre Econômico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CC21A05-39DB-4035-A7E5-B93920A687EE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/>
              <a:t>A Gremaud  - REC2413- Economia Brasileira Contemporânea 2019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1B364BD3-9CB4-414D-BAC9-379A154F5B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203200"/>
            <a:ext cx="11582400" cy="109537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altLang="pt-BR" sz="3200" b="1"/>
              <a:t>Reformas institucionais do início dos governos militares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FA386B9-31DD-4D96-801F-140CBAA3EA3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55638" y="1635125"/>
            <a:ext cx="108458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4300"/>
              <a:t>As principais reformas instituídas pelo PAEG foram:</a:t>
            </a:r>
          </a:p>
          <a:p>
            <a:pPr marL="319088" indent="-319088" eaLnBrk="1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altLang="pt-BR" sz="4300"/>
          </a:p>
          <a:p>
            <a:pPr marL="639763" lvl="1" indent="-273050" eaLnBrk="1" hangingPunct="1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A. Reforma tributária.</a:t>
            </a:r>
          </a:p>
          <a:p>
            <a:pPr marL="639763" lvl="1" indent="-273050" eaLnBrk="1" hangingPunct="1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B. Reforma monetário-financeiro.</a:t>
            </a:r>
          </a:p>
          <a:p>
            <a:pPr marL="639763" lvl="1" indent="-273050" eaLnBrk="1" hangingPunct="1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C. Reforma Trabalhista</a:t>
            </a:r>
          </a:p>
          <a:p>
            <a:pPr marL="639763" lvl="1" indent="-273050" eaLnBrk="1" hangingPunct="1">
              <a:lnSpc>
                <a:spcPct val="80000"/>
              </a:lnSpc>
              <a:spcBef>
                <a:spcPts val="9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D. Reforma</a:t>
            </a:r>
            <a:r>
              <a:rPr altLang="pt-BR" sz="2800" b="1"/>
              <a:t> </a:t>
            </a:r>
            <a:r>
              <a:rPr altLang="pt-BR" sz="3800" b="1"/>
              <a:t>do setor externo.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43956D19-C87D-42A8-8451-A092875650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10363200" cy="119697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600" b="1"/>
              <a:t>A Reforma Tributária</a:t>
            </a:r>
            <a:r>
              <a:rPr lang="en-GB" altLang="pt-BR"/>
              <a:t> 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239001F-DE22-4703-9073-0E4C995BDA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5250" y="1571625"/>
            <a:ext cx="11811000" cy="5065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58813" indent="-658813" algn="ctr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900"/>
              <a:t>Os principais elementos desta reforma foram:</a:t>
            </a:r>
          </a:p>
          <a:p>
            <a:pPr marL="1033463" lvl="1" indent="-576263" eaLnBrk="1" hangingPunct="1">
              <a:buFont typeface="Arial" panose="020B0604020202020204" pitchFamily="34" charset="0"/>
              <a:buAutoNum type="roman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500"/>
              <a:t>introdução da </a:t>
            </a:r>
            <a:r>
              <a:rPr altLang="pt-BR" sz="2500" b="1"/>
              <a:t>correção monetária </a:t>
            </a:r>
            <a:r>
              <a:rPr altLang="pt-BR" sz="2500"/>
              <a:t>no sistema tributário.</a:t>
            </a:r>
          </a:p>
          <a:p>
            <a:pPr marL="1033463" lvl="1" indent="-576263" eaLnBrk="1" hangingPunct="1">
              <a:buFont typeface="Arial" panose="020B0604020202020204" pitchFamily="34" charset="0"/>
              <a:buAutoNum type="roman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500"/>
              <a:t>Transformação dos </a:t>
            </a:r>
            <a:r>
              <a:rPr altLang="pt-BR" sz="2500" b="1"/>
              <a:t>impostos em cascata</a:t>
            </a:r>
            <a:r>
              <a:rPr altLang="pt-BR" sz="2500"/>
              <a:t> em </a:t>
            </a:r>
            <a:r>
              <a:rPr altLang="pt-BR" sz="2500" b="1"/>
              <a:t>impostos sobre valor adicionado,</a:t>
            </a:r>
            <a:r>
              <a:rPr altLang="pt-BR" sz="2500"/>
              <a:t> como  o IPI e o ICM.</a:t>
            </a:r>
          </a:p>
          <a:p>
            <a:pPr marL="1033463" lvl="1" indent="-576263" eaLnBrk="1" hangingPunct="1">
              <a:buFont typeface="Arial" panose="020B0604020202020204" pitchFamily="34" charset="0"/>
              <a:buAutoNum type="roman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500"/>
              <a:t>Introdução de uma série de incentivos fiscais </a:t>
            </a:r>
          </a:p>
          <a:p>
            <a:pPr marL="1033463" lvl="1" indent="-576263" eaLnBrk="1" hangingPunct="1">
              <a:spcBef>
                <a:spcPts val="450"/>
              </a:spcBef>
              <a:buFont typeface="Arial" panose="020B0604020202020204" pitchFamily="34" charset="0"/>
              <a:buAutoNum type="roman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500"/>
              <a:t>redefinição do espaço tributário entre as diversas esferas do governo.</a:t>
            </a:r>
            <a:r>
              <a:rPr altLang="pt-BR" sz="1900"/>
              <a:t> </a:t>
            </a:r>
          </a:p>
          <a:p>
            <a:pPr marL="1033463" lvl="1" indent="-576263" eaLnBrk="1" hangingPunct="1">
              <a:spcBef>
                <a:spcPts val="450"/>
              </a:spcBef>
              <a:buFont typeface="Arial" panose="020B0604020202020204" pitchFamily="34" charset="0"/>
              <a:buAutoNum type="roman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endParaRPr altLang="pt-BR" sz="1900"/>
          </a:p>
          <a:p>
            <a:pPr marL="1408113" lvl="2" indent="-493713" eaLnBrk="1" hangingPunct="1">
              <a:lnSpc>
                <a:spcPct val="70000"/>
              </a:lnSpc>
              <a:buFont typeface="Arial" panose="020B0604020202020204" pitchFamily="34" charset="0"/>
              <a:buNone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400" b="1"/>
              <a:t>União -</a:t>
            </a:r>
            <a:r>
              <a:rPr altLang="pt-BR" sz="2400"/>
              <a:t> IPI, IR, impostos únicos, IE/II, ITR.</a:t>
            </a:r>
          </a:p>
          <a:p>
            <a:pPr marL="1408113" lvl="2" indent="-493713" eaLnBrk="1" hangingPunct="1">
              <a:lnSpc>
                <a:spcPct val="70000"/>
              </a:lnSpc>
              <a:buFont typeface="Arial" panose="020B0604020202020204" pitchFamily="34" charset="0"/>
              <a:buNone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400" b="1"/>
              <a:t>Estados</a:t>
            </a:r>
            <a:r>
              <a:rPr altLang="pt-BR" sz="2400"/>
              <a:t> - ICM.</a:t>
            </a:r>
          </a:p>
          <a:p>
            <a:pPr marL="1408113" lvl="2" indent="-493713" eaLnBrk="1" hangingPunct="1">
              <a:lnSpc>
                <a:spcPct val="70000"/>
              </a:lnSpc>
              <a:buFont typeface="Arial" panose="020B0604020202020204" pitchFamily="34" charset="0"/>
              <a:buNone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400" b="1"/>
              <a:t>Municípios </a:t>
            </a:r>
            <a:r>
              <a:rPr altLang="pt-BR" sz="2400"/>
              <a:t>- ISS e IPTU. </a:t>
            </a:r>
          </a:p>
          <a:p>
            <a:pPr marL="1408113" lvl="2" indent="-493713" eaLnBrk="1" hangingPunct="1">
              <a:buFont typeface="Wingdings" panose="05000000000000000000" pitchFamily="2" charset="2"/>
              <a:buChar char="ü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400"/>
              <a:t>(?) diminuição da autonomia de Estados e municípios</a:t>
            </a:r>
          </a:p>
          <a:p>
            <a:pPr marL="1408113" lvl="2" indent="-493713" eaLnBrk="1" hangingPunct="1">
              <a:buFont typeface="Wingdings" panose="05000000000000000000" pitchFamily="2" charset="2"/>
              <a:buNone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400">
                <a:latin typeface="Wingdings" panose="05000000000000000000" pitchFamily="2" charset="2"/>
              </a:rPr>
              <a:t></a:t>
            </a:r>
            <a:r>
              <a:rPr altLang="pt-BR" sz="2400"/>
              <a:t> Foram criados os fundos de transferência intergovernamentais: os </a:t>
            </a:r>
            <a:r>
              <a:rPr altLang="pt-BR" sz="2400" b="1"/>
              <a:t>Fundo de Participação dos Estados e o dos Municípios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D2E93239-482B-42C6-B128-FA8DB00F1F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269875"/>
            <a:ext cx="9515475" cy="80962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600" b="1"/>
              <a:t>A Reforma Tributária (2)</a:t>
            </a:r>
            <a:r>
              <a:rPr lang="en-GB" altLang="pt-BR" sz="2400" b="1"/>
              <a:t> 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29A6866-4905-4033-BD1E-4E9A157803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571625"/>
            <a:ext cx="11522075" cy="4894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600"/>
              <a:t>Principais conseqüências da reforma tributária: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2800">
                <a:latin typeface="Wingdings" panose="05000000000000000000" pitchFamily="2" charset="2"/>
              </a:rPr>
              <a:t></a:t>
            </a:r>
            <a:r>
              <a:rPr altLang="pt-BR" sz="2800"/>
              <a:t> </a:t>
            </a:r>
            <a:r>
              <a:rPr altLang="pt-BR" sz="2800" b="1">
                <a:solidFill>
                  <a:srgbClr val="A3A143"/>
                </a:solidFill>
              </a:rPr>
              <a:t>Aumento da arrecadação;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anose="05000000000000000000" pitchFamily="2" charset="2"/>
              <a:buChar char="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>
              <a:solidFill>
                <a:srgbClr val="A3A14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3">
            <a:extLst>
              <a:ext uri="{FF2B5EF4-FFF2-40B4-BE49-F238E27FC236}">
                <a16:creationId xmlns:a16="http://schemas.microsoft.com/office/drawing/2014/main" id="{77DAAFE9-BB1E-4BD3-9D0A-82AACD8C763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71488BE0-19C1-4B12-9B3C-6750B121ADF4}" type="slidenum">
              <a:rPr lang="pt-BR" altLang="en-US" sz="1400" b="1">
                <a:solidFill>
                  <a:schemeClr val="tx2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/>
              <a:t>13</a:t>
            </a:fld>
            <a:endParaRPr lang="pt-BR" altLang="en-US" sz="1400" b="1">
              <a:solidFill>
                <a:schemeClr val="tx2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7EB3E58F-993C-46C2-9CE6-24FD817F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59" name="Oval 3">
            <a:extLst>
              <a:ext uri="{FF2B5EF4-FFF2-40B4-BE49-F238E27FC236}">
                <a16:creationId xmlns:a16="http://schemas.microsoft.com/office/drawing/2014/main" id="{CD80A681-A9F0-4C1A-8F02-5016FFC2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48000"/>
            <a:ext cx="2438400" cy="2895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Tw Cen MT" panose="020B0602020104020603" pitchFamily="34" charset="0"/>
            </a:endParaRPr>
          </a:p>
        </p:txBody>
      </p:sp>
      <p:sp>
        <p:nvSpPr>
          <p:cNvPr id="301060" name="Oval 4">
            <a:extLst>
              <a:ext uri="{FF2B5EF4-FFF2-40B4-BE49-F238E27FC236}">
                <a16:creationId xmlns:a16="http://schemas.microsoft.com/office/drawing/2014/main" id="{B69F66B4-C44F-4B1F-B76F-6B1B6B989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6800" y="533400"/>
            <a:ext cx="2438400" cy="2895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animBg="1"/>
      <p:bldP spid="3010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6C72B75-4BA0-4A2A-9C72-671AD28F2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pt-BR" sz="3200" b="1"/>
              <a:t>A Reforma Monetária – Financeira (</a:t>
            </a:r>
            <a:r>
              <a:rPr altLang="pt-BR" sz="3200" b="1"/>
              <a:t>2</a:t>
            </a:r>
            <a:r>
              <a:rPr lang="en-GB" altLang="pt-BR" sz="3200" b="1"/>
              <a:t>)</a:t>
            </a:r>
            <a:endParaRPr altLang="pt-BR" sz="3200" b="1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F2E7CEEF-68CF-4F46-967A-84B2773ACE08}"/>
              </a:ext>
            </a:extLst>
          </p:cNvPr>
          <p:cNvSpPr>
            <a:spLocks noGrp="1"/>
          </p:cNvSpPr>
          <p:nvPr>
            <p:ph type="body" idx="4294967295"/>
          </p:nvPr>
        </p:nvSpPr>
        <p:spPr bwMode="auto">
          <a:xfrm>
            <a:off x="474663" y="1600200"/>
            <a:ext cx="10612437" cy="45720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762000" lvl="1" indent="-304800" eaLnBrk="1" hangingPunct="1">
              <a:buFont typeface="Wingdings" panose="05000000000000000000" pitchFamily="2" charset="2"/>
              <a:buAutoNum type="arabicPeriod"/>
              <a:defRPr/>
            </a:pPr>
            <a:r>
              <a:rPr altLang="pt-BR" sz="2900" i="1" dirty="0"/>
              <a:t>Instituição da </a:t>
            </a:r>
            <a:r>
              <a:rPr altLang="pt-BR" sz="2900" b="1" i="1" dirty="0"/>
              <a:t>correção monetária</a:t>
            </a:r>
            <a:r>
              <a:rPr altLang="pt-BR" sz="2900" i="1" dirty="0"/>
              <a:t> </a:t>
            </a:r>
            <a:r>
              <a:rPr altLang="pt-BR" sz="2900" dirty="0"/>
              <a:t>(taxas de juros positivas)</a:t>
            </a:r>
            <a:r>
              <a:rPr altLang="pt-BR" sz="2900" i="1" dirty="0"/>
              <a:t> </a:t>
            </a:r>
            <a:r>
              <a:rPr altLang="pt-BR" sz="2900" dirty="0"/>
              <a:t>e criação de ativos financeiros com rentabilidade positiva</a:t>
            </a:r>
          </a:p>
          <a:p>
            <a:pPr marL="1181100" lvl="2" indent="-266700" eaLnBrk="1" hangingPunct="1">
              <a:buFont typeface="Wingdings" panose="05000000000000000000" pitchFamily="2" charset="2"/>
              <a:buNone/>
              <a:defRPr/>
            </a:pPr>
            <a:r>
              <a:rPr altLang="pt-BR" sz="2500" i="1" dirty="0"/>
              <a:t>			p.ex.  </a:t>
            </a:r>
            <a:r>
              <a:rPr altLang="pt-BR" sz="2500" b="1" i="1" dirty="0"/>
              <a:t>ORTN, Caderneta de Poupança ..</a:t>
            </a:r>
            <a:endParaRPr altLang="pt-BR" sz="2500" dirty="0"/>
          </a:p>
          <a:p>
            <a:pPr marL="1181100" lvl="2" indent="-266700" eaLnBrk="1" hangingPunct="1">
              <a:spcBef>
                <a:spcPts val="550"/>
              </a:spcBef>
              <a:buFont typeface="Monotype Sorts"/>
              <a:buNone/>
              <a:defRPr/>
            </a:pPr>
            <a:endParaRPr altLang="pt-BR" sz="2400" dirty="0"/>
          </a:p>
          <a:p>
            <a:pPr marL="1181100" lvl="2" indent="-266700" eaLnBrk="1" hangingPunct="1">
              <a:spcBef>
                <a:spcPts val="550"/>
              </a:spcBef>
              <a:buFont typeface="Wingdings" panose="05000000000000000000" pitchFamily="2" charset="2"/>
              <a:buChar char="ü"/>
              <a:defRPr/>
            </a:pPr>
            <a:r>
              <a:rPr altLang="pt-BR" sz="2400" dirty="0"/>
              <a:t> </a:t>
            </a:r>
            <a:r>
              <a:rPr altLang="pt-BR" sz="2500" b="1" dirty="0">
                <a:solidFill>
                  <a:srgbClr val="A3A143"/>
                </a:solidFill>
              </a:rPr>
              <a:t>busca desenvolver o mercado de títulos públicos e novos instrumento de financiamento não inflacionários do déficit público</a:t>
            </a:r>
          </a:p>
          <a:p>
            <a:pPr marL="1181100" lvl="2" indent="-266700" eaLnBrk="1" hangingPunct="1">
              <a:spcBef>
                <a:spcPts val="550"/>
              </a:spcBef>
              <a:buFont typeface="Wingdings" panose="05000000000000000000" pitchFamily="2" charset="2"/>
              <a:buNone/>
              <a:defRPr/>
            </a:pPr>
            <a:endParaRPr altLang="pt-BR" sz="2500" b="1" dirty="0">
              <a:solidFill>
                <a:srgbClr val="A3A143"/>
              </a:solidFill>
            </a:endParaRPr>
          </a:p>
          <a:p>
            <a:pPr marL="1181100" lvl="2" indent="-266700" eaLnBrk="1" hangingPunct="1">
              <a:spcBef>
                <a:spcPts val="550"/>
              </a:spcBef>
              <a:buFont typeface="Wingdings" panose="05000000000000000000" pitchFamily="2" charset="2"/>
              <a:buChar char="ü"/>
              <a:defRPr/>
            </a:pPr>
            <a:r>
              <a:rPr altLang="pt-BR" sz="2500" b="1" dirty="0">
                <a:solidFill>
                  <a:srgbClr val="A3A143"/>
                </a:solidFill>
              </a:rPr>
              <a:t>procura também implementar outros títulos (privados) de modo a ampliar ou aprofundar financeiramente o país</a:t>
            </a:r>
          </a:p>
          <a:p>
            <a:pPr marL="1638300" lvl="3" indent="-266700" eaLnBrk="1" hangingPunct="1">
              <a:spcBef>
                <a:spcPts val="550"/>
              </a:spcBef>
              <a:buFont typeface="Wingdings" panose="05000000000000000000" pitchFamily="2" charset="2"/>
              <a:buChar char="ü"/>
              <a:defRPr/>
            </a:pPr>
            <a:r>
              <a:rPr altLang="pt-BR" sz="2500" b="1" dirty="0">
                <a:solidFill>
                  <a:srgbClr val="A3A143"/>
                </a:solidFill>
              </a:rPr>
              <a:t>Ampliar poupança financeira (M2 – M4)</a:t>
            </a:r>
          </a:p>
          <a:p>
            <a:pPr marL="381000" indent="-381000" eaLnBrk="1" hangingPunct="1">
              <a:spcBef>
                <a:spcPts val="550"/>
              </a:spcBef>
              <a:buFont typeface="Arial" charset="0"/>
              <a:buNone/>
              <a:defRPr/>
            </a:pPr>
            <a:endParaRPr altLang="pt-BR" sz="3300" b="1" dirty="0">
              <a:solidFill>
                <a:srgbClr val="A3A143"/>
              </a:solidFill>
            </a:endParaRPr>
          </a:p>
          <a:p>
            <a:pPr marL="381000" indent="-381000">
              <a:defRPr/>
            </a:pP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7C940E65-41FD-4210-99A8-9BC4A88761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82700" y="188913"/>
            <a:ext cx="9513888" cy="642937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200" b="1"/>
              <a:t>A Reforma Monetária – Financeira (3)</a:t>
            </a:r>
            <a:r>
              <a:rPr lang="ar-SA" altLang="pt-BR" sz="3200" b="1">
                <a:cs typeface="Arial" panose="020B0604020202020204" pitchFamily="34" charset="0"/>
              </a:rPr>
              <a:t>‏</a:t>
            </a:r>
            <a:endParaRPr lang="en-GB" altLang="pt-BR" sz="3200" b="1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E33D672-BE32-4625-94DC-2BF67F2FBB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7025" y="1449388"/>
            <a:ext cx="11356975" cy="519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3200"/>
              <a:t>2.</a:t>
            </a:r>
            <a:r>
              <a:rPr lang="en-GB" altLang="pt-BR"/>
              <a:t> </a:t>
            </a:r>
            <a:r>
              <a:rPr altLang="pt-BR" sz="3200" b="1"/>
              <a:t>reforma do sistema financeiro e do mercado de capitais</a:t>
            </a:r>
            <a:r>
              <a:rPr altLang="pt-BR" sz="3200"/>
              <a:t>,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2100"/>
              <a:t>	 </a:t>
            </a:r>
            <a:r>
              <a:rPr altLang="pt-BR" sz="2100">
                <a:solidFill>
                  <a:srgbClr val="A3A143"/>
                </a:solidFill>
              </a:rPr>
              <a:t>baseado no modelo financeiro norte-americano caracterizado pela especialização e segmentação do mercado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2100">
                <a:solidFill>
                  <a:srgbClr val="A3A143"/>
                </a:solidFill>
              </a:rPr>
              <a:t>	vincula formas de captação a formas de aplicação por meio de uma instituição especializada em cada segmento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2400"/>
              <a:t>Instituições especializadas</a:t>
            </a:r>
          </a:p>
          <a:p>
            <a:pPr marL="914400"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2000">
                <a:solidFill>
                  <a:srgbClr val="B2484B"/>
                </a:solidFill>
              </a:rPr>
              <a:t>Bancos Comerciais, Financeiras, entidades de poupança e empréstimo, bancos de investimento etc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2400"/>
              <a:t>Subsistemas financeiros </a:t>
            </a:r>
          </a:p>
          <a:p>
            <a:pPr marL="914400"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1900"/>
              <a:t>criação do </a:t>
            </a:r>
            <a:r>
              <a:rPr altLang="pt-BR" sz="1900" b="1"/>
              <a:t>SFH</a:t>
            </a:r>
            <a:r>
              <a:rPr altLang="pt-BR" sz="1900"/>
              <a:t> (Sistema Financeiro da Habitação) e do </a:t>
            </a:r>
            <a:r>
              <a:rPr altLang="pt-BR" sz="1900" b="1"/>
              <a:t>BNH </a:t>
            </a:r>
            <a:r>
              <a:rPr altLang="pt-BR" sz="1900"/>
              <a:t>(Banco Nacional da Habitação). </a:t>
            </a:r>
          </a:p>
          <a:p>
            <a:pPr marL="1371600" lvl="3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1900"/>
              <a:t>objetivo: eliminar déficit habitacional atribuído à falta de financiamento</a:t>
            </a:r>
          </a:p>
          <a:p>
            <a:pPr marL="914400"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1900"/>
              <a:t>Criação do SNCR – crédito agrícola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2100"/>
              <a:t>Tentativa de impulsionar mercado de capitais </a:t>
            </a:r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altLang="pt-BR" sz="3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374B6EC1-82FB-4474-9724-D5F078DBC4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5388" y="192088"/>
            <a:ext cx="9515475" cy="730250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200" b="1"/>
              <a:t>A Reforma Monetária – Financeira (</a:t>
            </a:r>
            <a:r>
              <a:rPr altLang="pt-BR" sz="3200" b="1"/>
              <a:t>4</a:t>
            </a:r>
            <a:r>
              <a:rPr lang="en-GB" altLang="pt-BR" sz="3200" b="1"/>
              <a:t>)</a:t>
            </a:r>
            <a:r>
              <a:rPr lang="ar-SA" altLang="pt-BR" sz="3200" b="1">
                <a:cs typeface="Arial" panose="020B0604020202020204" pitchFamily="34" charset="0"/>
              </a:rPr>
              <a:t>‏</a:t>
            </a:r>
            <a:endParaRPr lang="en-GB" altLang="pt-BR" sz="3200" b="1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90DD571-C5D0-4BBC-B543-8544558C54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9138" y="1500188"/>
            <a:ext cx="10945812" cy="5097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3600" b="1"/>
              <a:t>3.</a:t>
            </a:r>
            <a:r>
              <a:rPr lang="en-GB" altLang="pt-BR" b="1"/>
              <a:t> </a:t>
            </a:r>
            <a:r>
              <a:rPr altLang="pt-BR" sz="3600" b="1"/>
              <a:t>criação do CMN e do Bacen</a:t>
            </a:r>
            <a:r>
              <a:rPr altLang="pt-BR" sz="2900" b="1"/>
              <a:t> </a:t>
            </a:r>
          </a:p>
          <a:p>
            <a:pPr marL="639763" lvl="1" indent="-273050" eaLnBrk="1" hangingPunct="1"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2500" b="1"/>
              <a:t>	CMN: </a:t>
            </a:r>
            <a:r>
              <a:rPr altLang="pt-BR" sz="2500"/>
              <a:t>órgão normativo da política monetária </a:t>
            </a:r>
          </a:p>
          <a:p>
            <a:pPr marL="639763" lvl="1" indent="-273050" eaLnBrk="1" hangingPunct="1"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2500" b="1"/>
              <a:t>	Bacen: </a:t>
            </a:r>
            <a:r>
              <a:rPr altLang="pt-BR" sz="2500"/>
              <a:t>órgão executor da política monetária (tb normatizador e fiscalizador do sistema financeiro</a:t>
            </a:r>
            <a:r>
              <a:rPr altLang="pt-BR" sz="2100"/>
              <a:t>)</a:t>
            </a:r>
          </a:p>
          <a:p>
            <a:pPr marL="319088" indent="-319088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2900"/>
              <a:t>	Procurava-se criar condições de independência da política monetária, mas vários problemas permaneceram</a:t>
            </a:r>
            <a:r>
              <a:rPr altLang="pt-BR" sz="2900" i="1"/>
              <a:t> </a:t>
            </a:r>
          </a:p>
          <a:p>
            <a:pPr marL="639763" lvl="1" indent="-273050" eaLnBrk="1" hangingPunct="1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2500" b="1" i="1">
                <a:solidFill>
                  <a:srgbClr val="B2484B"/>
                </a:solidFill>
              </a:rPr>
              <a:t>a. ingerência política na atuação do Bacen.</a:t>
            </a:r>
          </a:p>
          <a:p>
            <a:pPr marL="639763" lvl="1" indent="-273050" eaLnBrk="1" hangingPunct="1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2500" b="1" i="1">
                <a:solidFill>
                  <a:srgbClr val="B2484B"/>
                </a:solidFill>
              </a:rPr>
              <a:t>b. “Conta Movimento”, permitia ao BB expandir sem limites suas operações de crédito.</a:t>
            </a:r>
          </a:p>
          <a:p>
            <a:pPr marL="639763" lvl="1" indent="-273050" eaLnBrk="1" hangingPunct="1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2500" b="1" i="1">
                <a:solidFill>
                  <a:srgbClr val="B2484B"/>
                </a:solidFill>
              </a:rPr>
              <a:t>c.“Orçamento Monetário” que passou a receber vários gastos de origem fiscal, com a criação de vários fundos e programas administrados por BACEN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>
            <a:extLst>
              <a:ext uri="{FF2B5EF4-FFF2-40B4-BE49-F238E27FC236}">
                <a16:creationId xmlns:a16="http://schemas.microsoft.com/office/drawing/2014/main" id="{D663DC60-8015-4D7E-B240-1A38DAE18A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46288" y="342900"/>
            <a:ext cx="7485062" cy="822325"/>
          </a:xfrm>
        </p:spPr>
        <p:txBody>
          <a:bodyPr lIns="68580" rIns="68580"/>
          <a:lstStyle/>
          <a:p>
            <a:pPr eaLnBrk="1" hangingPunct="1"/>
            <a:r>
              <a:rPr altLang="pt-BR" sz="5400"/>
              <a:t>Reforma trabalhista</a:t>
            </a:r>
          </a:p>
        </p:txBody>
      </p:sp>
      <p:sp>
        <p:nvSpPr>
          <p:cNvPr id="37890" name="Espaço Reservado para Conteúdo 2">
            <a:extLst>
              <a:ext uri="{FF2B5EF4-FFF2-40B4-BE49-F238E27FC236}">
                <a16:creationId xmlns:a16="http://schemas.microsoft.com/office/drawing/2014/main" id="{019B9693-9393-495D-84C5-5143D89B6CE4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1055688" y="2057400"/>
            <a:ext cx="8783637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rIns="68580" numCol="1" anchor="t" anchorCtr="0" compatLnSpc="1">
            <a:prstTxWarp prst="textNoShape">
              <a:avLst/>
            </a:prstTxWarp>
          </a:bodyPr>
          <a:lstStyle/>
          <a:p>
            <a:pPr marL="238125" indent="-238125" eaLnBrk="1" hangingPunct="1">
              <a:lnSpc>
                <a:spcPct val="80000"/>
              </a:lnSpc>
            </a:pPr>
            <a:r>
              <a:rPr altLang="pt-BR" sz="3600"/>
              <a:t>Lei salarial e lei de greves</a:t>
            </a:r>
          </a:p>
          <a:p>
            <a:pPr marL="238125" indent="-238125" eaLnBrk="1" hangingPunct="1">
              <a:lnSpc>
                <a:spcPct val="80000"/>
              </a:lnSpc>
            </a:pPr>
            <a:r>
              <a:rPr altLang="pt-BR" sz="3600"/>
              <a:t>1966: Criação do FGTS</a:t>
            </a:r>
          </a:p>
          <a:p>
            <a:pPr marL="238125" indent="-23812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altLang="pt-BR" sz="3600"/>
              <a:t>	 (lei 5107) em </a:t>
            </a:r>
          </a:p>
          <a:p>
            <a:pPr marL="238125" indent="-23812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altLang="pt-BR" sz="3600"/>
              <a:t>	substituição a estabilidade</a:t>
            </a:r>
          </a:p>
          <a:p>
            <a:pPr marL="238125" indent="-238125" eaLnBrk="1" hangingPunct="1">
              <a:lnSpc>
                <a:spcPct val="80000"/>
              </a:lnSpc>
            </a:pPr>
            <a:r>
              <a:rPr altLang="pt-BR" sz="3600"/>
              <a:t> Depois (fora do PAEG) </a:t>
            </a:r>
          </a:p>
          <a:p>
            <a:pPr marL="558800" lvl="1" indent="-238125" eaLnBrk="1" hangingPunct="1">
              <a:lnSpc>
                <a:spcPct val="80000"/>
              </a:lnSpc>
            </a:pPr>
            <a:r>
              <a:rPr altLang="pt-BR" sz="3300"/>
              <a:t> 1970: Criação do PIS/PASEP</a:t>
            </a:r>
          </a:p>
          <a:p>
            <a:pPr marL="558800" lvl="1" indent="-23812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altLang="pt-BR" sz="3200"/>
              <a:t>		(LC 7 e 8 de 1970) </a:t>
            </a:r>
          </a:p>
        </p:txBody>
      </p:sp>
      <p:pic>
        <p:nvPicPr>
          <p:cNvPr id="36868" name="Picture 4" descr="FGTS">
            <a:extLst>
              <a:ext uri="{FF2B5EF4-FFF2-40B4-BE49-F238E27FC236}">
                <a16:creationId xmlns:a16="http://schemas.microsoft.com/office/drawing/2014/main" id="{1418C4D7-BC56-4EB1-9623-90179EDE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736725"/>
            <a:ext cx="233838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4EFF55EE-E77B-4006-ABF0-544706B27B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88900"/>
            <a:ext cx="9512300" cy="77787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200" b="1"/>
              <a:t>A Reforma do Setor Externo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EEBCCE8-34D1-4202-B41F-42FFDC6E0F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66750" y="1500188"/>
            <a:ext cx="10923588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>
                <a:solidFill>
                  <a:srgbClr val="A3A143"/>
                </a:solidFill>
              </a:rPr>
              <a:t>Melhorar o comércio externo e atrair o capital estrangeiro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000">
              <a:solidFill>
                <a:srgbClr val="A3A143"/>
              </a:solidFill>
            </a:endParaRP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>
                <a:solidFill>
                  <a:srgbClr val="A3A143"/>
                </a:solidFill>
              </a:rPr>
              <a:t>estimular o desenvolvimento evitando as pressões sobre o Balanço de Pagamentos.</a:t>
            </a:r>
          </a:p>
          <a:p>
            <a:pPr marL="319088" indent="-3190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500" b="1"/>
              <a:t>Comércio externo.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900" b="1"/>
              <a:t>Exportações: incentivos fiscais e modernização dos órgãos ligados ao comércio internacional (CACEX e CPA).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900" b="1"/>
              <a:t>Importações: eliminar os limites quantitativos 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900" b="1"/>
              <a:t>Unificação do sistema cambial e adoção do sistema de minidesvalorizações (1968) </a:t>
            </a:r>
          </a:p>
          <a:p>
            <a:pPr marL="319088" indent="-3190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500" b="1"/>
              <a:t>Atração do capital estrangeiro: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900" b="1"/>
              <a:t>Renegociação da dívida externa e Acordo de Garantias para o capital estrangeiro. 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900" b="1"/>
              <a:t>Lei 4131 e resolução 63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>
            <a:extLst>
              <a:ext uri="{FF2B5EF4-FFF2-40B4-BE49-F238E27FC236}">
                <a16:creationId xmlns:a16="http://schemas.microsoft.com/office/drawing/2014/main" id="{F90A6225-BE9B-4A40-9979-617AC07BC19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eaLnBrk="1" hangingPunct="1"/>
            <a:r>
              <a:rPr altLang="pt-BR" sz="3600"/>
              <a:t>Reformas um balanço</a:t>
            </a:r>
          </a:p>
        </p:txBody>
      </p:sp>
      <p:sp>
        <p:nvSpPr>
          <p:cNvPr id="41986" name="Espaço Reservado para Conteúdo 2">
            <a:extLst>
              <a:ext uri="{FF2B5EF4-FFF2-40B4-BE49-F238E27FC236}">
                <a16:creationId xmlns:a16="http://schemas.microsoft.com/office/drawing/2014/main" id="{B2643903-40A2-4BBF-95D4-AE1C1B07F053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166688" y="1600200"/>
            <a:ext cx="5853112" cy="4572000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 eaLnBrk="1" hangingPunct="1">
              <a:lnSpc>
                <a:spcPct val="80000"/>
              </a:lnSpc>
              <a:defRPr/>
            </a:pPr>
            <a:r>
              <a:rPr sz="3200"/>
              <a:t>Reestruturação do Estado</a:t>
            </a:r>
            <a:r>
              <a:rPr sz="3700"/>
              <a:t> </a:t>
            </a:r>
          </a:p>
          <a:p>
            <a:pPr marL="914400" lvl="2" eaLnBrk="1" hangingPunct="1">
              <a:lnSpc>
                <a:spcPct val="80000"/>
              </a:lnSpc>
              <a:defRPr/>
            </a:pPr>
            <a:r>
              <a:rPr sz="2500" b="1">
                <a:solidFill>
                  <a:srgbClr val="A3A143"/>
                </a:solidFill>
              </a:rPr>
              <a:t>Retomada de sua capacidade de intervenção</a:t>
            </a:r>
            <a:r>
              <a:rPr sz="2500"/>
              <a:t> 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sz="2800"/>
              <a:t>Amplia capacidade instrumental de intervenção</a:t>
            </a:r>
          </a:p>
          <a:p>
            <a:pPr marL="914400" lvl="2" eaLnBrk="1" hangingPunct="1">
              <a:lnSpc>
                <a:spcPct val="80000"/>
              </a:lnSpc>
              <a:defRPr/>
            </a:pPr>
            <a:r>
              <a:rPr sz="2400"/>
              <a:t>Instrumentos monetários e fiscais 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sz="2800"/>
              <a:t>Amplia fontes de financiamento do Estado</a:t>
            </a:r>
          </a:p>
          <a:p>
            <a:pPr marL="914400" lvl="2" eaLnBrk="1" hangingPunct="1">
              <a:lnSpc>
                <a:spcPct val="80000"/>
              </a:lnSpc>
              <a:defRPr/>
            </a:pPr>
            <a:r>
              <a:rPr sz="2400"/>
              <a:t>Receitas</a:t>
            </a:r>
          </a:p>
          <a:p>
            <a:pPr marL="914400" lvl="2" eaLnBrk="1" hangingPunct="1">
              <a:lnSpc>
                <a:spcPct val="80000"/>
              </a:lnSpc>
              <a:defRPr/>
            </a:pPr>
            <a:r>
              <a:rPr sz="2400"/>
              <a:t>Fundos para fiscais</a:t>
            </a:r>
          </a:p>
          <a:p>
            <a:pPr marL="914400" lvl="2" eaLnBrk="1" hangingPunct="1">
              <a:lnSpc>
                <a:spcPct val="80000"/>
              </a:lnSpc>
              <a:defRPr/>
            </a:pPr>
            <a:r>
              <a:rPr sz="2400"/>
              <a:t>Divida pública</a:t>
            </a:r>
          </a:p>
          <a:p>
            <a:pPr marL="914400" lvl="2" eaLnBrk="1" hangingPunct="1">
              <a:lnSpc>
                <a:spcPct val="80000"/>
              </a:lnSpc>
              <a:defRPr/>
            </a:pPr>
            <a:r>
              <a:rPr sz="2400"/>
              <a:t>Captação externa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A25DC489-3B77-46E9-8F0C-C3F2DF48A9E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 bwMode="auto">
          <a:xfrm>
            <a:off x="6332538" y="1600200"/>
            <a:ext cx="5434012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altLang="pt-BR" sz="3300"/>
              <a:t>Desenvolvimentismo</a:t>
            </a:r>
          </a:p>
          <a:p>
            <a:pPr lvl="1" eaLnBrk="1" hangingPunct="1">
              <a:lnSpc>
                <a:spcPct val="80000"/>
              </a:lnSpc>
            </a:pPr>
            <a:r>
              <a:rPr altLang="pt-BR" sz="2400"/>
              <a:t>Estado</a:t>
            </a:r>
          </a:p>
          <a:p>
            <a:pPr lvl="1" eaLnBrk="1" hangingPunct="1">
              <a:lnSpc>
                <a:spcPct val="80000"/>
              </a:lnSpc>
            </a:pPr>
            <a:r>
              <a:rPr altLang="pt-BR" sz="2400"/>
              <a:t>Crédito para expansão do consumo</a:t>
            </a:r>
          </a:p>
          <a:p>
            <a:pPr lvl="1" eaLnBrk="1" hangingPunct="1">
              <a:lnSpc>
                <a:spcPct val="80000"/>
              </a:lnSpc>
            </a:pPr>
            <a:r>
              <a:rPr altLang="pt-BR" sz="2400"/>
              <a:t>Diferença – promoção das exportações</a:t>
            </a:r>
          </a:p>
          <a:p>
            <a:pPr lvl="2" eaLnBrk="1" hangingPunct="1">
              <a:lnSpc>
                <a:spcPct val="80000"/>
              </a:lnSpc>
            </a:pPr>
            <a:r>
              <a:rPr altLang="pt-BR" sz="2000"/>
              <a:t>Reaproximação com capital externo (acordo com EUA e reformas)</a:t>
            </a:r>
          </a:p>
          <a:p>
            <a:pPr eaLnBrk="1" hangingPunct="1">
              <a:lnSpc>
                <a:spcPct val="80000"/>
              </a:lnSpc>
            </a:pPr>
            <a:r>
              <a:rPr altLang="pt-BR" sz="3300"/>
              <a:t>Concentrador</a:t>
            </a:r>
          </a:p>
          <a:p>
            <a:pPr lvl="1" eaLnBrk="1" hangingPunct="1">
              <a:lnSpc>
                <a:spcPct val="80000"/>
              </a:lnSpc>
            </a:pPr>
            <a:r>
              <a:rPr altLang="pt-BR" sz="2400"/>
              <a:t>Autoritarismo, política salarial, incentivos e acesso a capital, reforma tributaria etc</a:t>
            </a:r>
          </a:p>
          <a:p>
            <a:endParaRPr altLang="pt-BR" sz="3200"/>
          </a:p>
        </p:txBody>
      </p:sp>
      <p:pic>
        <p:nvPicPr>
          <p:cNvPr id="40965" name="Picture 5" descr="j0300840">
            <a:extLst>
              <a:ext uri="{FF2B5EF4-FFF2-40B4-BE49-F238E27FC236}">
                <a16:creationId xmlns:a16="http://schemas.microsoft.com/office/drawing/2014/main" id="{AEB50B67-F38D-4BE2-A335-06C969B2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161925"/>
            <a:ext cx="23955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2D66A133-A1C3-40BE-86DD-870F6A283E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lang="en-GB" altLang="pt-BR" sz="3600"/>
              <a:t>Até onde o PAEG é um plano heterodoxo ?</a:t>
            </a:r>
            <a:endParaRPr altLang="pt-BR" sz="3600"/>
          </a:p>
        </p:txBody>
      </p:sp>
      <p:sp>
        <p:nvSpPr>
          <p:cNvPr id="23554" name="Espaço Reservado para Conteúdo 2">
            <a:extLst>
              <a:ext uri="{FF2B5EF4-FFF2-40B4-BE49-F238E27FC236}">
                <a16:creationId xmlns:a16="http://schemas.microsoft.com/office/drawing/2014/main" id="{8755C448-3023-4F89-9592-D648B3291A7C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412750" y="1298575"/>
            <a:ext cx="10525125" cy="5200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2800"/>
              <a:t>Gradualismo</a:t>
            </a:r>
          </a:p>
          <a:p>
            <a:pPr marL="319088" indent="-319088" eaLnBrk="1" hangingPunct="1"/>
            <a:r>
              <a:rPr altLang="pt-BR" sz="2800"/>
              <a:t>Convívio</a:t>
            </a:r>
          </a:p>
          <a:p>
            <a:pPr marL="319088" indent="-319088" eaLnBrk="1" hangingPunct="1"/>
            <a:r>
              <a:rPr altLang="pt-BR" sz="2800"/>
              <a:t>Correção monetária e indexação</a:t>
            </a:r>
          </a:p>
          <a:p>
            <a:pPr marL="319088" indent="-319088" eaLnBrk="1" hangingPunct="1"/>
            <a:r>
              <a:rPr altLang="pt-BR" sz="2800"/>
              <a:t>Mas também </a:t>
            </a:r>
          </a:p>
          <a:p>
            <a:pPr marL="639763" lvl="1" indent="-273050" eaLnBrk="1" hangingPunct="1"/>
            <a:r>
              <a:rPr altLang="pt-BR" sz="2000"/>
              <a:t>Inconsistência distributiva – expansão monetária sancionadora</a:t>
            </a:r>
          </a:p>
          <a:p>
            <a:pPr lvl="2" eaLnBrk="1" hangingPunct="1"/>
            <a:r>
              <a:rPr altLang="pt-BR" sz="1700"/>
              <a:t>Corrida de preços, inércia, problemas de oferta?</a:t>
            </a:r>
          </a:p>
          <a:p>
            <a:pPr marL="639763" lvl="1" indent="-273050" eaLnBrk="1" hangingPunct="1"/>
            <a:r>
              <a:rPr altLang="pt-BR" sz="2000"/>
              <a:t>Necessidade de reforma </a:t>
            </a:r>
          </a:p>
          <a:p>
            <a:pPr lvl="2" eaLnBrk="1" hangingPunct="1"/>
            <a:r>
              <a:rPr altLang="pt-BR" sz="1800"/>
              <a:t>vai além da idéia simplista de políticas monetárias e fiscais rigorosas como mecanismo de combate a inflação</a:t>
            </a:r>
          </a:p>
        </p:txBody>
      </p:sp>
      <p:graphicFrame>
        <p:nvGraphicFramePr>
          <p:cNvPr id="393218" name="Object 2">
            <a:extLst>
              <a:ext uri="{FF2B5EF4-FFF2-40B4-BE49-F238E27FC236}">
                <a16:creationId xmlns:a16="http://schemas.microsoft.com/office/drawing/2014/main" id="{EC4E8695-DFE1-42E8-BA0A-AA62D21A94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07463" y="1366838"/>
          <a:ext cx="2105025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lip" r:id="rId4" imgW="1063467" imgH="2287818" progId="">
                  <p:embed/>
                </p:oleObj>
              </mc:Choice>
              <mc:Fallback>
                <p:oleObj name="Clip" r:id="rId4" imgW="1063467" imgH="228781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7463" y="1366838"/>
                        <a:ext cx="2105025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5">
            <a:extLst>
              <a:ext uri="{FF2B5EF4-FFF2-40B4-BE49-F238E27FC236}">
                <a16:creationId xmlns:a16="http://schemas.microsoft.com/office/drawing/2014/main" id="{4184EFE3-C7B5-45BB-8BBB-A79DFF8B2EB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4A49C677-3C3D-4F84-9831-8B0AC1D0D5DF}" type="slidenum">
              <a:rPr lang="pt-BR" altLang="pt-BR" sz="1200" b="1">
                <a:solidFill>
                  <a:srgbClr val="FFFFFF"/>
                </a:solidFill>
                <a:latin typeface="Tw Cen MT" panose="020B0602020104020603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pt-BR" altLang="pt-BR" sz="1200" b="1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A5B0884-B177-4625-8C27-6FE1A1939E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/>
              <a:t>PAEG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FAD42E0-DABA-481A-B06F-9B7EE4CF3FE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04900" y="1600200"/>
            <a:ext cx="9982200" cy="454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/>
            <a:r>
              <a:rPr altLang="pt-BR" sz="2800"/>
              <a:t>CONTENÇÃO DA INFLAÇÃO</a:t>
            </a:r>
          </a:p>
          <a:p>
            <a:pPr marL="609600" indent="-609600" eaLnBrk="1" hangingPunct="1"/>
            <a:r>
              <a:rPr altLang="pt-BR" sz="2800"/>
              <a:t>RECONSTRUÇÃO DO PADRÃO DE FINANCIAMENTO</a:t>
            </a:r>
          </a:p>
          <a:p>
            <a:pPr marL="609600" indent="-609600" eaLnBrk="1" hangingPunct="1"/>
            <a:r>
              <a:rPr altLang="pt-BR" sz="2800"/>
              <a:t>MAIOR CAPACIDADE DE INTERVENÇÃO DO ESTADO</a:t>
            </a:r>
          </a:p>
          <a:p>
            <a:pPr marL="609600" indent="-609600" eaLnBrk="1" hangingPunct="1"/>
            <a:endParaRPr altLang="pt-BR" sz="280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altLang="pt-BR" sz="2800">
                <a:sym typeface="Wingdings" panose="05000000000000000000" pitchFamily="2" charset="2"/>
              </a:rPr>
              <a:t> BASES PARA UM NOVO CICLO DE CRESCIMENTO</a:t>
            </a:r>
            <a:endParaRPr altLang="pt-BR" sz="280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CAB4745-2543-4D02-AE9D-1D63A2B767B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17688" y="4498975"/>
            <a:ext cx="8547100" cy="2000250"/>
          </a:xfrm>
        </p:spPr>
        <p:txBody>
          <a:bodyPr lIns="91440" rIns="91440"/>
          <a:lstStyle/>
          <a:p>
            <a:pPr algn="r" eaLnBrk="1" hangingPunct="1"/>
            <a:r>
              <a:rPr altLang="pt-BR" sz="5500"/>
              <a:t>O MILAGRE</a:t>
            </a:r>
          </a:p>
        </p:txBody>
      </p:sp>
      <p:pic>
        <p:nvPicPr>
          <p:cNvPr id="45059" name="Picture 5" descr="ditadura_medice_sub14738">
            <a:extLst>
              <a:ext uri="{FF2B5EF4-FFF2-40B4-BE49-F238E27FC236}">
                <a16:creationId xmlns:a16="http://schemas.microsoft.com/office/drawing/2014/main" id="{4515AC07-0736-4A50-BEDA-7B41BD584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622425"/>
            <a:ext cx="49037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period3">
            <a:extLst>
              <a:ext uri="{FF2B5EF4-FFF2-40B4-BE49-F238E27FC236}">
                <a16:creationId xmlns:a16="http://schemas.microsoft.com/office/drawing/2014/main" id="{CCD7C359-0F23-4396-8ACC-E8C54DFC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1565275"/>
            <a:ext cx="66167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5">
            <a:extLst>
              <a:ext uri="{FF2B5EF4-FFF2-40B4-BE49-F238E27FC236}">
                <a16:creationId xmlns:a16="http://schemas.microsoft.com/office/drawing/2014/main" id="{B0AB71AA-5C28-4930-860D-5DA1BFD08CE2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EB2925B0-0F45-4530-9AF0-2E92EC76289D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43861BC-4882-4F15-9DAF-6003280C6A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4800" b="1"/>
              <a:t>1967 - 1973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463FF71-C1B0-4D74-9FEC-C41964E5D60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1799" y="1550442"/>
            <a:ext cx="11856123" cy="5301208"/>
          </a:xfrm>
          <a:ln>
            <a:miter lim="800000"/>
            <a:headEnd/>
            <a:tailEnd/>
          </a:ln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sz="5700" dirty="0"/>
              <a:t>Presidente:      Costa e Silva (67-69)  –  Médici (69-73)</a:t>
            </a: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sz="5700" dirty="0"/>
              <a:t>Planejamento: H. Beltrão (67-69) – Reis Velloso (69-73)</a:t>
            </a: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sz="5700" b="1" dirty="0">
                <a:solidFill>
                  <a:srgbClr val="FF0000"/>
                </a:solidFill>
              </a:rPr>
              <a:t>Fazenda:       		 Delfim </a:t>
            </a:r>
            <a:r>
              <a:rPr sz="5700" b="1" dirty="0" err="1">
                <a:solidFill>
                  <a:srgbClr val="FF0000"/>
                </a:solidFill>
              </a:rPr>
              <a:t>Netto</a:t>
            </a:r>
            <a:r>
              <a:rPr sz="5700" b="1" dirty="0">
                <a:solidFill>
                  <a:srgbClr val="FF0000"/>
                </a:solidFill>
              </a:rPr>
              <a:t> (67 – 73)</a:t>
            </a: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sz="5700" dirty="0">
              <a:solidFill>
                <a:srgbClr val="000099"/>
              </a:solidFill>
            </a:endParaRP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sz="5100" dirty="0">
                <a:solidFill>
                  <a:srgbClr val="000099"/>
                </a:solidFill>
              </a:rPr>
              <a:t>Planos Econômicos </a:t>
            </a:r>
          </a:p>
          <a:p>
            <a:pPr marL="640715" lvl="1" indent="-320040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"/>
              <a:defRPr/>
            </a:pPr>
            <a:r>
              <a:rPr sz="4200" dirty="0">
                <a:solidFill>
                  <a:srgbClr val="000099"/>
                </a:solidFill>
              </a:rPr>
              <a:t>PED: Plano Estratégico de Desenvolvimento (67)</a:t>
            </a:r>
          </a:p>
          <a:p>
            <a:pPr marL="640715" lvl="1" indent="-320040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"/>
              <a:defRPr/>
            </a:pPr>
            <a:r>
              <a:rPr sz="4200" dirty="0">
                <a:solidFill>
                  <a:srgbClr val="000099"/>
                </a:solidFill>
              </a:rPr>
              <a:t>Metas e Bases para a ação do governo (70)</a:t>
            </a:r>
          </a:p>
          <a:p>
            <a:pPr marL="640715" lvl="1" indent="-320040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"/>
              <a:defRPr/>
            </a:pPr>
            <a:r>
              <a:rPr sz="4200" dirty="0">
                <a:solidFill>
                  <a:srgbClr val="000099"/>
                </a:solidFill>
              </a:rPr>
              <a:t>I PND (72-74)</a:t>
            </a:r>
          </a:p>
          <a:p>
            <a:pPr marL="2378392" lvl="6" indent="-320040">
              <a:spcBef>
                <a:spcPct val="20000"/>
              </a:spcBef>
              <a:buClr>
                <a:schemeClr val="accent2"/>
              </a:buClr>
              <a:buSzPct val="84000"/>
              <a:buFont typeface="Wingdings"/>
              <a:buChar char=""/>
              <a:defRPr/>
            </a:pPr>
            <a:r>
              <a:rPr sz="5100" dirty="0">
                <a:solidFill>
                  <a:srgbClr val="000099"/>
                </a:solidFill>
              </a:rPr>
              <a:t>Milagre econômico </a:t>
            </a:r>
          </a:p>
          <a:p>
            <a:pPr marL="2652712" lvl="7" indent="-320040">
              <a:spcBef>
                <a:spcPct val="20000"/>
              </a:spcBef>
              <a:buClr>
                <a:schemeClr val="accent3"/>
              </a:buClr>
              <a:buSzPct val="84000"/>
              <a:buFont typeface="Wingdings"/>
              <a:buChar char=""/>
              <a:defRPr/>
            </a:pPr>
            <a:r>
              <a:rPr sz="4200" dirty="0">
                <a:solidFill>
                  <a:srgbClr val="000099"/>
                </a:solidFill>
              </a:rPr>
              <a:t>Crescimento acelerado</a:t>
            </a:r>
          </a:p>
          <a:p>
            <a:pPr marL="2652712" lvl="7" indent="-320040">
              <a:spcBef>
                <a:spcPct val="20000"/>
              </a:spcBef>
              <a:buClr>
                <a:schemeClr val="accent3"/>
              </a:buClr>
              <a:buSzPct val="84000"/>
              <a:buFont typeface="Wingdings"/>
              <a:buChar char=""/>
              <a:defRPr/>
            </a:pPr>
            <a:r>
              <a:rPr sz="4200" dirty="0">
                <a:solidFill>
                  <a:srgbClr val="000099"/>
                </a:solidFill>
              </a:rPr>
              <a:t>Inflação estável</a:t>
            </a:r>
          </a:p>
          <a:p>
            <a:pPr marL="2652712" lvl="7" indent="-320040">
              <a:spcBef>
                <a:spcPct val="20000"/>
              </a:spcBef>
              <a:buClr>
                <a:schemeClr val="accent3"/>
              </a:buClr>
              <a:buSzPct val="84000"/>
              <a:buFont typeface="Wingdings"/>
              <a:buChar char=""/>
              <a:defRPr/>
            </a:pPr>
            <a:r>
              <a:rPr sz="4200" dirty="0">
                <a:solidFill>
                  <a:srgbClr val="000099"/>
                </a:solidFill>
              </a:rPr>
              <a:t>Ausência de estrangulamento externo</a:t>
            </a:r>
          </a:p>
          <a:p>
            <a:pPr marL="320040" indent="-320040" algn="r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sz="5100" dirty="0">
                <a:solidFill>
                  <a:srgbClr val="000099"/>
                </a:solidFill>
              </a:rPr>
              <a:t>Projeto “Brasil grande potência”</a:t>
            </a:r>
          </a:p>
          <a:p>
            <a:pPr marL="640715" lvl="1" indent="-320040" algn="r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"/>
              <a:defRPr/>
            </a:pPr>
            <a:r>
              <a:rPr sz="4200" dirty="0">
                <a:solidFill>
                  <a:srgbClr val="000099"/>
                </a:solidFill>
              </a:rPr>
              <a:t>“Ninguém segura este país!”</a:t>
            </a:r>
          </a:p>
          <a:p>
            <a:pPr marL="640715" lvl="1" indent="-320040" algn="r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"/>
              <a:defRPr/>
            </a:pPr>
            <a:r>
              <a:rPr sz="4200" dirty="0">
                <a:solidFill>
                  <a:srgbClr val="000099"/>
                </a:solidFill>
              </a:rPr>
              <a:t>“Pra frente Brasil”</a:t>
            </a:r>
          </a:p>
          <a:p>
            <a:pPr marL="640715" lvl="1" indent="-320040" algn="r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"/>
              <a:defRPr/>
            </a:pPr>
            <a:r>
              <a:rPr sz="4200" dirty="0">
                <a:solidFill>
                  <a:srgbClr val="000099"/>
                </a:solidFill>
              </a:rPr>
              <a:t>“Brasil, ame-o ou deixe-o”</a:t>
            </a:r>
            <a:endParaRPr sz="3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Número de Slide 5">
            <a:extLst>
              <a:ext uri="{FF2B5EF4-FFF2-40B4-BE49-F238E27FC236}">
                <a16:creationId xmlns:a16="http://schemas.microsoft.com/office/drawing/2014/main" id="{9AE7A183-8E38-49A7-95F2-93DB3EE3236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1C4FE0E-D172-4192-B5CA-0448B49F1824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D7B3065-AC57-450A-B938-78FDB526DA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714500"/>
            <a:ext cx="11425238" cy="430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3600" b="1"/>
              <a:t>Período 1968-73: </a:t>
            </a:r>
          </a:p>
          <a:p>
            <a:pPr marL="639763" lvl="1" indent="-273050" eaLnBrk="1" hangingPunct="1"/>
            <a:r>
              <a:rPr altLang="pt-BR" sz="2800" b="1"/>
              <a:t> maiores taxas de crescimento do produto brasileiro na história recente </a:t>
            </a:r>
          </a:p>
          <a:p>
            <a:pPr marL="914400" lvl="2" eaLnBrk="1" hangingPunct="1"/>
            <a:r>
              <a:rPr altLang="pt-BR" sz="2400" b="1"/>
              <a:t> taxa média acima de 10% a.a.</a:t>
            </a:r>
          </a:p>
          <a:p>
            <a:pPr marL="639763" lvl="1" indent="-273050" eaLnBrk="1" hangingPunct="1">
              <a:buFont typeface="Wingdings" panose="05000000000000000000" pitchFamily="2" charset="2"/>
              <a:buNone/>
            </a:pPr>
            <a:endParaRPr altLang="pt-BR" sz="280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F37CB660-CEFA-43D7-AFAF-8AFA9644B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2199938" cy="51435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Oval 3">
            <a:extLst>
              <a:ext uri="{FF2B5EF4-FFF2-40B4-BE49-F238E27FC236}">
                <a16:creationId xmlns:a16="http://schemas.microsoft.com/office/drawing/2014/main" id="{528E84B0-E97A-4CF5-8BD0-3AEE2AE14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0" y="1781175"/>
            <a:ext cx="1401763" cy="1270000"/>
          </a:xfrm>
          <a:prstGeom prst="ellipse">
            <a:avLst/>
          </a:prstGeom>
          <a:noFill/>
          <a:ln w="76200">
            <a:solidFill>
              <a:srgbClr val="B248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354A589B-38E3-48D8-97DA-7A8EB4D65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8663" y="2547938"/>
            <a:ext cx="831850" cy="1587"/>
          </a:xfrm>
          <a:prstGeom prst="line">
            <a:avLst/>
          </a:prstGeom>
          <a:noFill/>
          <a:ln w="76200">
            <a:solidFill>
              <a:srgbClr val="FB2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5">
            <a:extLst>
              <a:ext uri="{FF2B5EF4-FFF2-40B4-BE49-F238E27FC236}">
                <a16:creationId xmlns:a16="http://schemas.microsoft.com/office/drawing/2014/main" id="{2ECF3A86-B226-4950-B0CD-641079FA918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2457C82-43B8-4A43-AD7B-E13450C496F4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9B707EB-2F2B-45EE-987A-70E22704B4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10958513" cy="1857375"/>
          </a:xfrm>
        </p:spPr>
        <p:txBody>
          <a:bodyPr lIns="91440" rIns="91440" anchor="ctr"/>
          <a:lstStyle/>
          <a:p>
            <a:pPr eaLnBrk="1" hangingPunct="1"/>
            <a:r>
              <a:rPr altLang="pt-BR" sz="2600" b="1">
                <a:latin typeface="Agency FB" panose="020B0503020202020204" pitchFamily="34" charset="0"/>
              </a:rPr>
              <a:t>PRODUTO: INDUSTRIAL, AGRÍCOLA E  SERVIÇOS</a:t>
            </a:r>
            <a:br>
              <a:rPr altLang="pt-BR" sz="2600">
                <a:latin typeface="Agency FB" panose="020B0503020202020204" pitchFamily="34" charset="0"/>
              </a:rPr>
            </a:br>
            <a:endParaRPr altLang="pt-BR" sz="2000"/>
          </a:p>
        </p:txBody>
      </p:sp>
      <p:graphicFrame>
        <p:nvGraphicFramePr>
          <p:cNvPr id="52228" name="Object 4">
            <a:extLst>
              <a:ext uri="{FF2B5EF4-FFF2-40B4-BE49-F238E27FC236}">
                <a16:creationId xmlns:a16="http://schemas.microsoft.com/office/drawing/2014/main" id="{74AAFF49-74D5-432D-BB3B-5E0CE7049BC1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0" y="1758950"/>
          <a:ext cx="121920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Gráfico" r:id="rId4" imgW="5905595" imgH="2724340" progId="Excel.Sheet.8">
                  <p:embed followColorScheme="textAndBackground"/>
                </p:oleObj>
              </mc:Choice>
              <mc:Fallback>
                <p:oleObj name="Gráfico" r:id="rId4" imgW="5905595" imgH="2724340" progId="Excel.Sheet.8">
                  <p:embed followColorScheme="textAndBackground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8950"/>
                        <a:ext cx="12192000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4">
            <a:extLst>
              <a:ext uri="{FF2B5EF4-FFF2-40B4-BE49-F238E27FC236}">
                <a16:creationId xmlns:a16="http://schemas.microsoft.com/office/drawing/2014/main" id="{9A3BC063-E42E-4DD6-A4FF-49C253C8FE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9000" y="333375"/>
          <a:ext cx="11277600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Gráfico" r:id="rId3" imgW="9496616" imgH="5391245" progId="Excel.Chart.8">
                  <p:embed/>
                </p:oleObj>
              </mc:Choice>
              <mc:Fallback>
                <p:oleObj name="Gráfico" r:id="rId3" imgW="9496616" imgH="539124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333375"/>
                        <a:ext cx="11277600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Rectangle 5">
            <a:extLst>
              <a:ext uri="{FF2B5EF4-FFF2-40B4-BE49-F238E27FC236}">
                <a16:creationId xmlns:a16="http://schemas.microsoft.com/office/drawing/2014/main" id="{EB851BE8-358C-46F9-A5C3-31626D834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125538"/>
            <a:ext cx="3649662" cy="424815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5">
            <a:extLst>
              <a:ext uri="{FF2B5EF4-FFF2-40B4-BE49-F238E27FC236}">
                <a16:creationId xmlns:a16="http://schemas.microsoft.com/office/drawing/2014/main" id="{36DB061D-79B2-4F6A-A15A-77215B4E389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836B726A-6088-426D-8685-B3DBCE471685}" type="slidenum">
              <a:rPr lang="pt-BR" altLang="pt-BR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pt-BR" altLang="pt-BR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FA211381-7CD1-4B84-860D-8D1EEB397D4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692150"/>
            <a:ext cx="11425238" cy="590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algn="ctr" eaLnBrk="1" hangingPunct="1">
              <a:buFont typeface="Wingdings" panose="05000000000000000000" pitchFamily="2" charset="2"/>
              <a:buNone/>
            </a:pPr>
            <a:r>
              <a:rPr altLang="pt-BR" sz="3200" b="1"/>
              <a:t>Período 1968-73: </a:t>
            </a:r>
          </a:p>
          <a:p>
            <a:pPr marL="639763" lvl="1" indent="-273050" eaLnBrk="1" hangingPunct="1">
              <a:buFont typeface="Wingdings" panose="05000000000000000000" pitchFamily="2" charset="2"/>
              <a:buNone/>
            </a:pPr>
            <a:endParaRPr altLang="pt-BR" b="1"/>
          </a:p>
          <a:p>
            <a:pPr marL="639763" lvl="1" indent="-273050" eaLnBrk="1" hangingPunct="1"/>
            <a:r>
              <a:rPr altLang="pt-BR" sz="2400" b="1"/>
              <a:t>Maiores taxas de crescimento do produto brasileiro na história recente </a:t>
            </a:r>
          </a:p>
          <a:p>
            <a:pPr marL="914400" lvl="2" eaLnBrk="1" hangingPunct="1"/>
            <a:r>
              <a:rPr altLang="pt-BR" sz="2400" b="1"/>
              <a:t>Taxa média acima de 10% a.a.</a:t>
            </a:r>
          </a:p>
          <a:p>
            <a:pPr marL="914400" lvl="2" eaLnBrk="1" hangingPunct="1"/>
            <a:r>
              <a:rPr altLang="pt-BR" sz="2400" b="1"/>
              <a:t>Investimentos (FBK) </a:t>
            </a:r>
          </a:p>
          <a:p>
            <a:pPr lvl="3" eaLnBrk="1" hangingPunct="1"/>
            <a:r>
              <a:rPr altLang="pt-BR" sz="2400" b="1"/>
              <a:t>16,2% em 1967</a:t>
            </a:r>
          </a:p>
          <a:p>
            <a:pPr lvl="3" eaLnBrk="1" hangingPunct="1"/>
            <a:r>
              <a:rPr altLang="pt-BR" sz="2400" b="1"/>
              <a:t>18,7% em 1968</a:t>
            </a:r>
          </a:p>
          <a:p>
            <a:pPr lvl="3" eaLnBrk="1" hangingPunct="1"/>
            <a:r>
              <a:rPr altLang="pt-BR" sz="2400" b="1"/>
              <a:t>19,1% em 1969</a:t>
            </a:r>
          </a:p>
          <a:p>
            <a:pPr lvl="3" eaLnBrk="1" hangingPunct="1"/>
            <a:r>
              <a:rPr altLang="pt-BR" sz="2400" b="1"/>
              <a:t>18,8% em 1970</a:t>
            </a:r>
          </a:p>
          <a:p>
            <a:pPr lvl="3" eaLnBrk="1" hangingPunct="1"/>
            <a:r>
              <a:rPr altLang="pt-BR" sz="2400" b="1"/>
              <a:t>19,6% em 1971</a:t>
            </a:r>
          </a:p>
          <a:p>
            <a:pPr lvl="3" eaLnBrk="1" hangingPunct="1"/>
            <a:r>
              <a:rPr altLang="pt-BR" sz="2400" b="1"/>
              <a:t>20,2% em 1972</a:t>
            </a:r>
          </a:p>
          <a:p>
            <a:pPr lvl="3" eaLnBrk="1" hangingPunct="1"/>
            <a:r>
              <a:rPr altLang="pt-BR" sz="2400" b="1"/>
              <a:t>21,3% em 1973</a:t>
            </a:r>
          </a:p>
          <a:p>
            <a:pPr lvl="3" eaLnBrk="1" hangingPunct="1"/>
            <a:endParaRPr altLang="pt-BR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1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1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1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Número de Slide 5">
            <a:extLst>
              <a:ext uri="{FF2B5EF4-FFF2-40B4-BE49-F238E27FC236}">
                <a16:creationId xmlns:a16="http://schemas.microsoft.com/office/drawing/2014/main" id="{0153C41D-39E8-4B37-A664-0C891A5A3EF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817B3C8B-9F1C-4D95-A2A3-DF997058260F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13F1734-588F-4728-8D5B-24695356C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7813"/>
            <a:ext cx="10972800" cy="936625"/>
          </a:xfrm>
        </p:spPr>
        <p:txBody>
          <a:bodyPr lIns="91440" rIns="91440" anchor="ctr"/>
          <a:lstStyle/>
          <a:p>
            <a:pPr eaLnBrk="1" hangingPunct="1"/>
            <a:r>
              <a:rPr altLang="pt-BR" sz="2400" b="1">
                <a:latin typeface="Agency FB" panose="020B0503020202020204" pitchFamily="34" charset="0"/>
              </a:rPr>
              <a:t>FORMAÇÃO BRUTA DE CAPITAL E DÍVIDA INTERNA FEDERAL</a:t>
            </a:r>
            <a:r>
              <a:rPr altLang="pt-BR" sz="1800"/>
              <a:t> </a:t>
            </a:r>
          </a:p>
        </p:txBody>
      </p:sp>
      <p:graphicFrame>
        <p:nvGraphicFramePr>
          <p:cNvPr id="57348" name="Object 4">
            <a:extLst>
              <a:ext uri="{FF2B5EF4-FFF2-40B4-BE49-F238E27FC236}">
                <a16:creationId xmlns:a16="http://schemas.microsoft.com/office/drawing/2014/main" id="{BF4F8844-15E2-41DA-A784-C21D71E174ED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280988" y="1570038"/>
          <a:ext cx="11652250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Gráfico" r:id="rId4" imgW="6391227" imgH="3514725" progId="Excel.Sheet.8">
                  <p:embed followColorScheme="textAndBackground"/>
                </p:oleObj>
              </mc:Choice>
              <mc:Fallback>
                <p:oleObj name="Gráfico" r:id="rId4" imgW="6391227" imgH="3514725" progId="Excel.Sheet.8">
                  <p:embed followColorScheme="textAndBackground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1570038"/>
                        <a:ext cx="11652250" cy="496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Número de Slide 5">
            <a:extLst>
              <a:ext uri="{FF2B5EF4-FFF2-40B4-BE49-F238E27FC236}">
                <a16:creationId xmlns:a16="http://schemas.microsoft.com/office/drawing/2014/main" id="{5309A47C-18CF-477A-960A-01802EB7E5DE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5E29939F-9437-4A15-B458-5D9CF9C052E7}" type="slidenum">
              <a:rPr lang="pt-BR" altLang="pt-BR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pt-BR" altLang="pt-BR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F5C20D37-A2B3-407F-A1CD-70118CBDA1B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42913" y="681038"/>
            <a:ext cx="11425237" cy="590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algn="ctr" eaLnBrk="1" hangingPunct="1">
              <a:buFont typeface="Wingdings" panose="05000000000000000000" pitchFamily="2" charset="2"/>
              <a:buNone/>
            </a:pPr>
            <a:r>
              <a:rPr altLang="pt-BR" sz="2800" b="1"/>
              <a:t>Período 1968-73: </a:t>
            </a:r>
          </a:p>
          <a:p>
            <a:pPr marL="319088" indent="-319088" eaLnBrk="1" hangingPunct="1">
              <a:buFont typeface="Wingdings" panose="05000000000000000000" pitchFamily="2" charset="2"/>
              <a:buNone/>
            </a:pPr>
            <a:endParaRPr altLang="pt-BR" sz="2800" b="1"/>
          </a:p>
          <a:p>
            <a:pPr marL="639763" lvl="1" indent="-273050" eaLnBrk="1" hangingPunct="1"/>
            <a:r>
              <a:rPr altLang="pt-BR" b="1"/>
              <a:t> </a:t>
            </a:r>
            <a:r>
              <a:rPr altLang="pt-BR" sz="2400" b="1"/>
              <a:t>maiores taxas de crescimento do produto brasileiro na história recente </a:t>
            </a:r>
          </a:p>
          <a:p>
            <a:pPr marL="914400" lvl="2" eaLnBrk="1" hangingPunct="1"/>
            <a:r>
              <a:rPr altLang="pt-BR" sz="2000" b="1"/>
              <a:t> taxa média acima de 10% a.a.</a:t>
            </a:r>
          </a:p>
          <a:p>
            <a:pPr marL="914400" lvl="2" eaLnBrk="1" hangingPunct="1"/>
            <a:r>
              <a:rPr altLang="pt-BR" sz="2000" b="1"/>
              <a:t>Investimentos (FBK) </a:t>
            </a:r>
          </a:p>
          <a:p>
            <a:pPr lvl="3" eaLnBrk="1" hangingPunct="1"/>
            <a:r>
              <a:rPr altLang="pt-BR" sz="2000" b="1"/>
              <a:t>16,2% em 1967</a:t>
            </a:r>
          </a:p>
          <a:p>
            <a:pPr lvl="3" eaLnBrk="1" hangingPunct="1"/>
            <a:r>
              <a:rPr altLang="pt-BR" sz="2000" b="1"/>
              <a:t>18,7% em 1968</a:t>
            </a:r>
          </a:p>
          <a:p>
            <a:pPr lvl="3" eaLnBrk="1" hangingPunct="1"/>
            <a:r>
              <a:rPr altLang="pt-BR" sz="2000" b="1"/>
              <a:t>19,1% em 1969</a:t>
            </a:r>
          </a:p>
          <a:p>
            <a:pPr lvl="3" eaLnBrk="1" hangingPunct="1"/>
            <a:r>
              <a:rPr altLang="pt-BR" sz="2000" b="1"/>
              <a:t>18,8% em 1970</a:t>
            </a:r>
          </a:p>
          <a:p>
            <a:pPr lvl="3" eaLnBrk="1" hangingPunct="1"/>
            <a:r>
              <a:rPr altLang="pt-BR" sz="2000" b="1"/>
              <a:t>19,6% em 1971</a:t>
            </a:r>
          </a:p>
          <a:p>
            <a:pPr lvl="3" eaLnBrk="1" hangingPunct="1"/>
            <a:r>
              <a:rPr altLang="pt-BR" sz="2000" b="1"/>
              <a:t>20,2% em 1972</a:t>
            </a:r>
          </a:p>
          <a:p>
            <a:pPr lvl="3" eaLnBrk="1" hangingPunct="1"/>
            <a:r>
              <a:rPr altLang="pt-BR" sz="2000" b="1"/>
              <a:t>21,3% em 1973</a:t>
            </a:r>
          </a:p>
          <a:p>
            <a:pPr lvl="3" eaLnBrk="1" hangingPunct="1"/>
            <a:endParaRPr altLang="pt-BR" sz="2000" b="1"/>
          </a:p>
          <a:p>
            <a:pPr marL="639763" lvl="1" indent="-273050" eaLnBrk="1" hangingPunct="1"/>
            <a:r>
              <a:rPr altLang="pt-BR" sz="2800"/>
              <a:t>Taxa de inflação relativamente “controlada”</a:t>
            </a:r>
            <a:r>
              <a:rPr altLang="pt-BR" sz="240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1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1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1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892BAA8E-6982-47FA-98AC-187D711806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104775"/>
            <a:ext cx="11857037" cy="1739900"/>
          </a:xfrm>
        </p:spPr>
        <p:txBody>
          <a:bodyPr lIns="91440" rIns="9144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200" b="1"/>
              <a:t>As principais medidas estabilizadoras do PAEG:</a:t>
            </a:r>
            <a:br>
              <a:rPr lang="en-GB" altLang="pt-BR" b="1"/>
            </a:br>
            <a:br>
              <a:rPr lang="en-GB" altLang="pt-BR" b="1"/>
            </a:br>
            <a:r>
              <a:rPr lang="en-GB" altLang="pt-BR" b="1"/>
              <a:t>(o lado ortodoxo)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D303254-4625-4998-B134-C707A9166A7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693863"/>
            <a:ext cx="11811000" cy="5164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708025" indent="-571500" eaLnBrk="1" hangingPunct="1">
              <a:buFont typeface="Tw Cen MT" panose="020B0602020104020603" pitchFamily="34" charset="0"/>
              <a:buAutoNum type="romanLcPeriod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800" b="1"/>
              <a:t>Redução do déficit público</a:t>
            </a:r>
            <a:r>
              <a:rPr altLang="pt-BR" sz="2800"/>
              <a:t> 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000"/>
              <a:t>Diminuição de gastos (subsídios) mas especialmente aumento de arrecadação (impostos e tarifas públicas)</a:t>
            </a:r>
          </a:p>
          <a:p>
            <a:pPr marL="1301750" lvl="2" indent="-571500" eaLnBrk="1" hangingPunct="1">
              <a:buFont typeface="Wingdings" panose="05000000000000000000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1800"/>
              <a:t>Duvidas sobre contabilização do déficit mas: 4% (63) para 1% (66)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000"/>
              <a:t>Redução de subsídios e aumento das tarifas públicas - </a:t>
            </a:r>
            <a:r>
              <a:rPr altLang="pt-BR" sz="2000" b="1" u="sng">
                <a:solidFill>
                  <a:srgbClr val="DFBC25"/>
                </a:solidFill>
              </a:rPr>
              <a:t>inflação corretiva</a:t>
            </a:r>
            <a:r>
              <a:rPr altLang="pt-BR" sz="2000">
                <a:solidFill>
                  <a:srgbClr val="DFBC25"/>
                </a:solidFill>
              </a:rPr>
              <a:t> 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000"/>
              <a:t>Novas formas de financiamento do déficit</a:t>
            </a:r>
          </a:p>
          <a:p>
            <a:pPr marL="708025" indent="-571500" eaLnBrk="1" hangingPunct="1">
              <a:buFont typeface="Tw Cen MT" panose="020B0602020104020603" pitchFamily="34" charset="0"/>
              <a:buAutoNum type="romanLcPeriod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800" b="1"/>
              <a:t>Restrição do crédito e aperto monetário 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000"/>
              <a:t>Só aparece mesmo em 66</a:t>
            </a:r>
          </a:p>
          <a:p>
            <a:pPr marL="1301750" lvl="2" indent="-571500" eaLnBrk="1" hangingPunct="1">
              <a:buFont typeface="Wingdings" panose="05000000000000000000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1800"/>
              <a:t>65 – efeito entrada de capitais e BP (?)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000"/>
              <a:t>aumento das taxas de juros, </a:t>
            </a:r>
          </a:p>
          <a:p>
            <a:pPr marL="1028700" lvl="1" indent="-571500" eaLnBrk="1" hangingPunct="1">
              <a:buFont typeface="Wingdings" panose="05000000000000000000" pitchFamily="2" charset="2"/>
              <a:buChar char="q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000"/>
              <a:t>melhora dos mecanismos de controle</a:t>
            </a:r>
          </a:p>
          <a:p>
            <a:pPr marL="708025" indent="-571500" eaLnBrk="1" hangingPunct="1">
              <a:buFont typeface="Tw Cen MT" panose="020B0602020104020603" pitchFamily="34" charset="0"/>
              <a:buAutoNum type="romanLcPeriod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lang="en-GB" altLang="pt-BR" sz="2800"/>
          </a:p>
        </p:txBody>
      </p:sp>
      <p:sp>
        <p:nvSpPr>
          <p:cNvPr id="25604" name="AutoShape 4">
            <a:extLst>
              <a:ext uri="{FF2B5EF4-FFF2-40B4-BE49-F238E27FC236}">
                <a16:creationId xmlns:a16="http://schemas.microsoft.com/office/drawing/2014/main" id="{0DD5BD9E-BEB9-42D2-B6D5-3B0F77F1A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588" y="4435475"/>
            <a:ext cx="6246812" cy="1681163"/>
          </a:xfrm>
          <a:prstGeom prst="wedgeRectCallout">
            <a:avLst>
              <a:gd name="adj1" fmla="val 3139"/>
              <a:gd name="adj2" fmla="val -1082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DFBC25"/>
                </a:solidFill>
                <a:latin typeface="Arial" panose="020B0604020202020204" pitchFamily="34" charset="0"/>
              </a:rPr>
              <a:t>Inflação corretiva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: aumento de preços que ocorre em meio a processos de estabilização decorrentes de medidas que possam ter efeitos de </a:t>
            </a:r>
            <a:r>
              <a:rPr lang="pt-BR" altLang="pt-BR" u="sng">
                <a:solidFill>
                  <a:schemeClr val="bg1"/>
                </a:solidFill>
                <a:latin typeface="Arial" panose="020B0604020202020204" pitchFamily="34" charset="0"/>
              </a:rPr>
              <a:t>reduzir a inflação no longo prazo mas que, no curto prazo, acabam elevando os preços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Número de Slide 5">
            <a:extLst>
              <a:ext uri="{FF2B5EF4-FFF2-40B4-BE49-F238E27FC236}">
                <a16:creationId xmlns:a16="http://schemas.microsoft.com/office/drawing/2014/main" id="{38B63D79-E0E3-4732-8D0B-7EE5B8ECC4D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F70AC722-39AB-475C-AA4E-50F673C57B28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26D74C6-DA7D-4EDD-A150-B4055338BB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 b="1">
                <a:latin typeface="Agency FB" panose="020B0503020202020204" pitchFamily="34" charset="0"/>
              </a:rPr>
              <a:t>INFLAÇÃO</a:t>
            </a:r>
            <a:r>
              <a:rPr altLang="pt-BR"/>
              <a:t> </a:t>
            </a:r>
          </a:p>
        </p:txBody>
      </p:sp>
      <p:graphicFrame>
        <p:nvGraphicFramePr>
          <p:cNvPr id="61444" name="Object 4">
            <a:extLst>
              <a:ext uri="{FF2B5EF4-FFF2-40B4-BE49-F238E27FC236}">
                <a16:creationId xmlns:a16="http://schemas.microsoft.com/office/drawing/2014/main" id="{D3941DCD-AE7B-41CB-AE65-CE7AFD2A5527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19050" y="1512888"/>
          <a:ext cx="12084050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Gráfico" r:id="rId4" imgW="6657832" imgH="3238690" progId="Excel.Sheet.8">
                  <p:embed followColorScheme="textAndBackground"/>
                </p:oleObj>
              </mc:Choice>
              <mc:Fallback>
                <p:oleObj name="Gráfico" r:id="rId4" imgW="6657832" imgH="3238690" progId="Excel.Sheet.8">
                  <p:embed followColorScheme="textAndBackground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1512888"/>
                        <a:ext cx="12084050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Número de Slide 5">
            <a:extLst>
              <a:ext uri="{FF2B5EF4-FFF2-40B4-BE49-F238E27FC236}">
                <a16:creationId xmlns:a16="http://schemas.microsoft.com/office/drawing/2014/main" id="{3EC19DFA-36E9-4252-9F47-85E7057CF86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B92123BC-C784-46D1-B8A9-9E806CBE6722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1CB816AF-4589-4B0B-A131-7AA96BB7CD4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785938"/>
            <a:ext cx="11425238" cy="423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4000" b="1"/>
              <a:t>Período 1968-73: </a:t>
            </a:r>
          </a:p>
          <a:p>
            <a:pPr marL="639763" lvl="1" indent="-273050" eaLnBrk="1" hangingPunct="1"/>
            <a:r>
              <a:rPr altLang="pt-BR" sz="3200" b="1"/>
              <a:t> maiores taxas de crescimento do produto brasileiro na história recente </a:t>
            </a:r>
          </a:p>
          <a:p>
            <a:pPr marL="914400" lvl="2" eaLnBrk="1" hangingPunct="1"/>
            <a:r>
              <a:rPr altLang="pt-BR" sz="2800" b="1"/>
              <a:t> taxa média acima de 10% a.a.</a:t>
            </a:r>
          </a:p>
          <a:p>
            <a:pPr marL="639763" lvl="1" indent="-273050" eaLnBrk="1" hangingPunct="1"/>
            <a:r>
              <a:rPr altLang="pt-BR" sz="3200"/>
              <a:t>Ampliação da formação bruta de capital</a:t>
            </a:r>
          </a:p>
          <a:p>
            <a:pPr marL="639763" lvl="1" indent="-273050" eaLnBrk="1" hangingPunct="1"/>
            <a:r>
              <a:rPr altLang="pt-BR" sz="3200"/>
              <a:t>Taxa de inflação relativamente “controlada” </a:t>
            </a:r>
          </a:p>
          <a:p>
            <a:pPr marL="639763" lvl="1" indent="-273050" eaLnBrk="1" hangingPunct="1"/>
            <a:r>
              <a:rPr altLang="pt-BR" sz="3200"/>
              <a:t>Problemas de balanço de pagamentos pequenos</a:t>
            </a:r>
            <a:r>
              <a:rPr altLang="pt-BR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Número de Slide 5">
            <a:extLst>
              <a:ext uri="{FF2B5EF4-FFF2-40B4-BE49-F238E27FC236}">
                <a16:creationId xmlns:a16="http://schemas.microsoft.com/office/drawing/2014/main" id="{1D24A640-96BC-400A-9092-66E1ED74313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CDF23BDA-6B15-47B6-ADC7-5F8EDA101B24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8102BDC4-DC65-41FC-AF89-B57FAA30DD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1582400" cy="1143000"/>
          </a:xfrm>
        </p:spPr>
        <p:txBody>
          <a:bodyPr lIns="91440" rIns="91440" anchor="ctr"/>
          <a:lstStyle/>
          <a:p>
            <a:pPr eaLnBrk="1" hangingPunct="1"/>
            <a:r>
              <a:rPr altLang="pt-BR" sz="2400" b="1"/>
              <a:t>IMPORTAÇÕES X EXPORTAÇÕES</a:t>
            </a:r>
          </a:p>
        </p:txBody>
      </p:sp>
      <p:graphicFrame>
        <p:nvGraphicFramePr>
          <p:cNvPr id="65540" name="Object 4">
            <a:extLst>
              <a:ext uri="{FF2B5EF4-FFF2-40B4-BE49-F238E27FC236}">
                <a16:creationId xmlns:a16="http://schemas.microsoft.com/office/drawing/2014/main" id="{FFD1FA10-951D-4498-AE93-1438E91021D4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0" y="2205038"/>
          <a:ext cx="12192000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Gráfico" r:id="rId4" imgW="7476934" imgH="3457718" progId="Excel.Sheet.8">
                  <p:embed followColorScheme="textAndBackground"/>
                </p:oleObj>
              </mc:Choice>
              <mc:Fallback>
                <p:oleObj name="Gráfico" r:id="rId4" imgW="7476934" imgH="3457718" progId="Excel.Sheet.8">
                  <p:embed followColorScheme="textAndBackground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5038"/>
                        <a:ext cx="12192000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Número de Slide 3">
            <a:extLst>
              <a:ext uri="{FF2B5EF4-FFF2-40B4-BE49-F238E27FC236}">
                <a16:creationId xmlns:a16="http://schemas.microsoft.com/office/drawing/2014/main" id="{E06192F3-DD8E-4ED9-9975-4892BEEEC81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33474B-260F-4B06-B9B1-CD222D099D48}" type="slidenum">
              <a:rPr lang="pt-BR" altLang="pt-BR" sz="1400" b="1">
                <a:solidFill>
                  <a:schemeClr val="tx2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pt-BR" altLang="pt-BR" sz="1400" b="1">
              <a:solidFill>
                <a:schemeClr val="tx2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67587" name="Picture 4">
            <a:extLst>
              <a:ext uri="{FF2B5EF4-FFF2-40B4-BE49-F238E27FC236}">
                <a16:creationId xmlns:a16="http://schemas.microsoft.com/office/drawing/2014/main" id="{FC8F894E-CBF5-4241-81B3-B84D9B868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49275"/>
            <a:ext cx="11185525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Número de Slide 5">
            <a:extLst>
              <a:ext uri="{FF2B5EF4-FFF2-40B4-BE49-F238E27FC236}">
                <a16:creationId xmlns:a16="http://schemas.microsoft.com/office/drawing/2014/main" id="{964F34D6-3FED-4EFF-9F7E-4210B55AFA4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7C1B4B5-6887-41B0-86A8-1E0FCD07D2D3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1157268-C1E4-403C-822E-D9D8DD47BD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 b="1">
                <a:latin typeface="Agency FB" panose="020B0503020202020204" pitchFamily="34" charset="0"/>
              </a:rPr>
              <a:t>BALANÇA</a:t>
            </a:r>
            <a:r>
              <a:rPr altLang="pt-BR" sz="3200" b="1">
                <a:latin typeface="Agency FB" panose="020B0503020202020204" pitchFamily="34" charset="0"/>
              </a:rPr>
              <a:t> </a:t>
            </a:r>
            <a:r>
              <a:rPr altLang="pt-BR" sz="3600" b="1">
                <a:latin typeface="Agency FB" panose="020B0503020202020204" pitchFamily="34" charset="0"/>
              </a:rPr>
              <a:t>COMERCIAL</a:t>
            </a:r>
          </a:p>
        </p:txBody>
      </p:sp>
      <p:graphicFrame>
        <p:nvGraphicFramePr>
          <p:cNvPr id="69636" name="Object 4">
            <a:extLst>
              <a:ext uri="{FF2B5EF4-FFF2-40B4-BE49-F238E27FC236}">
                <a16:creationId xmlns:a16="http://schemas.microsoft.com/office/drawing/2014/main" id="{D6F92CC4-FE16-421A-9F85-AB63ED728A72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366713" y="1484313"/>
          <a:ext cx="11456987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Gráfico" r:id="rId4" imgW="6353080" imgH="3438430" progId="Excel.Sheet.8">
                  <p:embed followColorScheme="textAndBackground"/>
                </p:oleObj>
              </mc:Choice>
              <mc:Fallback>
                <p:oleObj name="Gráfico" r:id="rId4" imgW="6353080" imgH="3438430" progId="Excel.Sheet.8">
                  <p:embed followColorScheme="textAndBackground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484313"/>
                        <a:ext cx="11456987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Número de Slide 5">
            <a:extLst>
              <a:ext uri="{FF2B5EF4-FFF2-40B4-BE49-F238E27FC236}">
                <a16:creationId xmlns:a16="http://schemas.microsoft.com/office/drawing/2014/main" id="{71571A69-3B9A-4FAA-ABE5-E671A4AC9DD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834385A0-0DF3-404A-998D-5929A981722B}" type="slidenum">
              <a:rPr lang="pt-BR" altLang="pt-BR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pt-BR" altLang="pt-BR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D04F41B-43EC-426B-A350-8DF7B5A652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 b="1">
                <a:latin typeface="Agency FB" panose="020B0503020202020204" pitchFamily="34" charset="0"/>
              </a:rPr>
              <a:t>SERVIÇOS FATORES</a:t>
            </a:r>
            <a:r>
              <a:rPr altLang="pt-BR"/>
              <a:t> </a:t>
            </a:r>
          </a:p>
        </p:txBody>
      </p:sp>
      <p:graphicFrame>
        <p:nvGraphicFramePr>
          <p:cNvPr id="71684" name="Object 2">
            <a:extLst>
              <a:ext uri="{FF2B5EF4-FFF2-40B4-BE49-F238E27FC236}">
                <a16:creationId xmlns:a16="http://schemas.microsoft.com/office/drawing/2014/main" id="{84EF3A06-CD74-49A2-B40B-C9D67D0BDD44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249238" y="1670050"/>
          <a:ext cx="11879262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Gráfico" r:id="rId4" imgW="6353080" imgH="3124248" progId="Excel.Sheet.8">
                  <p:embed followColorScheme="textAndBackground"/>
                </p:oleObj>
              </mc:Choice>
              <mc:Fallback>
                <p:oleObj name="Gráfico" r:id="rId4" imgW="6353080" imgH="3124248" progId="Excel.Sheet.8">
                  <p:embed followColorScheme="textAndBackground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1670050"/>
                        <a:ext cx="11879262" cy="455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Número de Slide 3">
            <a:extLst>
              <a:ext uri="{FF2B5EF4-FFF2-40B4-BE49-F238E27FC236}">
                <a16:creationId xmlns:a16="http://schemas.microsoft.com/office/drawing/2014/main" id="{1CC5B356-604E-4A5E-B972-BD08E871F3E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9A518D-C4B7-4DDD-A1DD-CC10908D9015}" type="slidenum">
              <a:rPr lang="pt-BR" altLang="pt-BR" sz="1400" b="1">
                <a:solidFill>
                  <a:schemeClr val="tx2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pt-BR" altLang="pt-BR" sz="1400" b="1">
              <a:solidFill>
                <a:schemeClr val="tx2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4">
            <a:extLst>
              <a:ext uri="{FF2B5EF4-FFF2-40B4-BE49-F238E27FC236}">
                <a16:creationId xmlns:a16="http://schemas.microsoft.com/office/drawing/2014/main" id="{3E554086-7C1F-4B55-9C40-44BE11F7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12047538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CaixaDeTexto 3">
            <a:extLst>
              <a:ext uri="{FF2B5EF4-FFF2-40B4-BE49-F238E27FC236}">
                <a16:creationId xmlns:a16="http://schemas.microsoft.com/office/drawing/2014/main" id="{FB2AC9FB-A02D-4920-B11C-CA02B499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5516563"/>
            <a:ext cx="960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Também existe crescimento do IED: dobra em termos reais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	Forte reinvestimento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	Maior parte: industria de transformação   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5">
            <a:extLst>
              <a:ext uri="{FF2B5EF4-FFF2-40B4-BE49-F238E27FC236}">
                <a16:creationId xmlns:a16="http://schemas.microsoft.com/office/drawing/2014/main" id="{73DC2DD6-E83A-47A8-85C9-7455EB34E70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BA200DD7-F401-483B-AE84-A3936F522CE5}" type="slidenum">
              <a:rPr lang="pt-BR" altLang="pt-BR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pt-BR" altLang="pt-BR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36E88B29-7FE9-43B1-AAAF-66724E4BDC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 b="1">
                <a:latin typeface="Agency FB" panose="020B0503020202020204" pitchFamily="34" charset="0"/>
              </a:rPr>
              <a:t>DÍVIDA EXTERNA</a:t>
            </a:r>
            <a:r>
              <a:rPr altLang="pt-BR"/>
              <a:t> </a:t>
            </a:r>
          </a:p>
        </p:txBody>
      </p:sp>
      <p:graphicFrame>
        <p:nvGraphicFramePr>
          <p:cNvPr id="75780" name="Object 2">
            <a:extLst>
              <a:ext uri="{FF2B5EF4-FFF2-40B4-BE49-F238E27FC236}">
                <a16:creationId xmlns:a16="http://schemas.microsoft.com/office/drawing/2014/main" id="{725E8D03-3C87-453F-8F2C-0ABB545836D8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1588" y="1704975"/>
          <a:ext cx="12188825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Gráfico" r:id="rId4" imgW="6353080" imgH="3076670" progId="Excel.Sheet.8">
                  <p:embed followColorScheme="textAndBackground"/>
                </p:oleObj>
              </mc:Choice>
              <mc:Fallback>
                <p:oleObj name="Gráfico" r:id="rId4" imgW="6353080" imgH="3076670" progId="Excel.Sheet.8">
                  <p:embed followColorScheme="textAndBackground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704975"/>
                        <a:ext cx="12188825" cy="459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>
            <a:extLst>
              <a:ext uri="{FF2B5EF4-FFF2-40B4-BE49-F238E27FC236}">
                <a16:creationId xmlns:a16="http://schemas.microsoft.com/office/drawing/2014/main" id="{41F30DAF-1E8F-47EF-8E14-6A96659AE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pt-BR" sz="5400"/>
              <a:t>O que “puxa” o crescimento durante o milagre ?</a:t>
            </a: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Número de Slide 5">
            <a:extLst>
              <a:ext uri="{FF2B5EF4-FFF2-40B4-BE49-F238E27FC236}">
                <a16:creationId xmlns:a16="http://schemas.microsoft.com/office/drawing/2014/main" id="{21497AC0-7A05-4470-8C37-9CDAB0FD962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84B43760-36C5-493F-B0A6-E1C15DAAB4E6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75A65DE6-3918-4584-A88A-5B86011DE2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10958513" cy="1857375"/>
          </a:xfrm>
        </p:spPr>
        <p:txBody>
          <a:bodyPr lIns="91440" rIns="91440" anchor="ctr"/>
          <a:lstStyle/>
          <a:p>
            <a:pPr eaLnBrk="1" hangingPunct="1"/>
            <a:r>
              <a:rPr altLang="pt-BR" sz="2600" b="1">
                <a:latin typeface="Agency FB" panose="020B0503020202020204" pitchFamily="34" charset="0"/>
              </a:rPr>
              <a:t>PRODUTO: INDUSTRIAL, AGRÍCOLA E  SERVIÇOS</a:t>
            </a:r>
            <a:br>
              <a:rPr altLang="pt-BR" sz="2600">
                <a:latin typeface="Agency FB" panose="020B0503020202020204" pitchFamily="34" charset="0"/>
              </a:rPr>
            </a:br>
            <a:endParaRPr altLang="pt-BR" sz="2000"/>
          </a:p>
        </p:txBody>
      </p:sp>
      <p:graphicFrame>
        <p:nvGraphicFramePr>
          <p:cNvPr id="78852" name="Object 4">
            <a:extLst>
              <a:ext uri="{FF2B5EF4-FFF2-40B4-BE49-F238E27FC236}">
                <a16:creationId xmlns:a16="http://schemas.microsoft.com/office/drawing/2014/main" id="{A41C5D6C-6864-4F3E-B5DB-9FCE9B18E975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0" y="1758950"/>
          <a:ext cx="121920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Gráfico" r:id="rId4" imgW="6027385" imgH="3040262" progId="Excel.Sheet.8">
                  <p:embed followColorScheme="textAndBackground"/>
                </p:oleObj>
              </mc:Choice>
              <mc:Fallback>
                <p:oleObj name="Gráfico" r:id="rId4" imgW="6027385" imgH="3040262" progId="Excel.Sheet.8">
                  <p:embed followColorScheme="textAndBackground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8950"/>
                        <a:ext cx="12192000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36E0E8B9-70DE-46B9-A01D-758374081F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/>
              <a:t>Política salarial no Paeg</a:t>
            </a:r>
          </a:p>
        </p:txBody>
      </p:sp>
      <p:sp>
        <p:nvSpPr>
          <p:cNvPr id="12291" name="Espaço Reservado para Conteúdo 2">
            <a:extLst>
              <a:ext uri="{FF2B5EF4-FFF2-40B4-BE49-F238E27FC236}">
                <a16:creationId xmlns:a16="http://schemas.microsoft.com/office/drawing/2014/main" id="{81A96398-9C31-461B-BD8C-930FC9CAF81E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285750" y="1228725"/>
            <a:ext cx="11620500" cy="541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708025" indent="-571500" eaLnBrk="1" hangingPunct="1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900"/>
              <a:t>Circular 10 (65) do gabinete civil (vale ate 68)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000"/>
              <a:t>Substitui processo de negociação salarial com base na anualidade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000"/>
              <a:t>Restabelecer salário real médio dos últimos 24 meses</a:t>
            </a:r>
          </a:p>
          <a:p>
            <a:pPr marL="1301750" lvl="2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1800"/>
              <a:t>Acrescido de:</a:t>
            </a:r>
          </a:p>
          <a:p>
            <a:pPr lvl="3" eaLnBrk="1" hangingPunct="1">
              <a:lnSpc>
                <a:spcPct val="80000"/>
              </a:lnSpc>
              <a:buFont typeface="Wingdings" panose="05000000000000000000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1900"/>
              <a:t>Taxa de produtividade</a:t>
            </a:r>
          </a:p>
          <a:p>
            <a:pPr lvl="3" eaLnBrk="1" hangingPunct="1">
              <a:lnSpc>
                <a:spcPct val="80000"/>
              </a:lnSpc>
              <a:buFont typeface="Wingdings" panose="05000000000000000000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1900"/>
              <a:t>Metade da inflação programada futura</a:t>
            </a:r>
          </a:p>
          <a:p>
            <a:pPr marL="708025" indent="-5715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900"/>
              <a:t> Leva ao arrocho salarial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000"/>
              <a:t>Problema da média com inflação em ascensão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000"/>
              <a:t>Inflação programada futura subestimada</a:t>
            </a:r>
          </a:p>
          <a:p>
            <a:pPr marL="708025" indent="-5715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900"/>
              <a:t>Importante: ambiente autoritário: </a:t>
            </a:r>
          </a:p>
          <a:p>
            <a:pPr marL="1028700" lvl="1" indent="-5715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altLang="pt-BR" sz="2000"/>
              <a:t>Pouca capacidade de pressão dos sindicatos e outras organizações em função da l</a:t>
            </a:r>
            <a:r>
              <a:rPr altLang="pt-BR" sz="2100"/>
              <a:t>ei de greves, intervenções nos sindicatos e política de uma forma geral</a:t>
            </a:r>
          </a:p>
          <a:p>
            <a:pPr marL="708025" indent="-57150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altLang="pt-BR" sz="2900"/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Espaço Reservado para Data 3">
            <a:extLst>
              <a:ext uri="{FF2B5EF4-FFF2-40B4-BE49-F238E27FC236}">
                <a16:creationId xmlns:a16="http://schemas.microsoft.com/office/drawing/2014/main" id="{0233C766-4025-4790-82F3-687D46F40CFE}"/>
              </a:ext>
            </a:extLst>
          </p:cNvPr>
          <p:cNvSpPr txBox="1">
            <a:spLocks noGrp="1"/>
          </p:cNvSpPr>
          <p:nvPr/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t-BR" sz="140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90114" name="Espaço Reservado para Rodapé 4">
            <a:extLst>
              <a:ext uri="{FF2B5EF4-FFF2-40B4-BE49-F238E27FC236}">
                <a16:creationId xmlns:a16="http://schemas.microsoft.com/office/drawing/2014/main" id="{BFDC592F-5B4D-45DC-A3E2-70FB88629A04}"/>
              </a:ext>
            </a:extLst>
          </p:cNvPr>
          <p:cNvSpPr txBox="1">
            <a:spLocks noGrp="1"/>
          </p:cNvSpPr>
          <p:nvPr/>
        </p:nvSpPr>
        <p:spPr bwMode="auto">
          <a:xfrm>
            <a:off x="812800" y="6248400"/>
            <a:ext cx="72278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pt-BR" sz="140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80900" name="Espaço Reservado para Número de Slide 5">
            <a:extLst>
              <a:ext uri="{FF2B5EF4-FFF2-40B4-BE49-F238E27FC236}">
                <a16:creationId xmlns:a16="http://schemas.microsoft.com/office/drawing/2014/main" id="{0163095E-0902-4868-893B-2097EA95BB7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66A5384B-B803-49F9-A9DB-26986BF3831F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80901" name="Rectangle 2">
            <a:extLst>
              <a:ext uri="{FF2B5EF4-FFF2-40B4-BE49-F238E27FC236}">
                <a16:creationId xmlns:a16="http://schemas.microsoft.com/office/drawing/2014/main" id="{167A15E1-7765-421E-A1F1-8898082D79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5388" y="271463"/>
            <a:ext cx="9515475" cy="809625"/>
          </a:xfrm>
        </p:spPr>
        <p:txBody>
          <a:bodyPr lIns="91440" rIns="91440" anchor="ctr"/>
          <a:lstStyle/>
          <a:p>
            <a:pPr eaLnBrk="1" hangingPunct="1"/>
            <a:r>
              <a:rPr altLang="pt-BR"/>
              <a:t>As principais fontes de crescimento </a:t>
            </a:r>
            <a:br>
              <a:rPr altLang="pt-BR"/>
            </a:br>
            <a:endParaRPr altLang="pt-BR"/>
          </a:p>
        </p:txBody>
      </p:sp>
      <p:sp>
        <p:nvSpPr>
          <p:cNvPr id="80902" name="Rectangle 3">
            <a:extLst>
              <a:ext uri="{FF2B5EF4-FFF2-40B4-BE49-F238E27FC236}">
                <a16:creationId xmlns:a16="http://schemas.microsoft.com/office/drawing/2014/main" id="{A78DCA1A-1FB3-41BC-AF6E-087E31E6B8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571625"/>
            <a:ext cx="11568113" cy="511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Tx/>
              <a:buAutoNum type="romanLcPeriod"/>
            </a:pPr>
            <a:r>
              <a:rPr altLang="pt-BR" sz="4100"/>
              <a:t>retomada do investimento público em infra-estrutura e das empresas estatais; 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Número de Slide 5">
            <a:extLst>
              <a:ext uri="{FF2B5EF4-FFF2-40B4-BE49-F238E27FC236}">
                <a16:creationId xmlns:a16="http://schemas.microsoft.com/office/drawing/2014/main" id="{8F73A7C4-8F71-41E1-9C1E-3F5C78F37C4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1C24BED9-F53E-4265-8F32-B98B86DC1044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8B3D53A0-5B0B-482C-94D7-410DA6D2F7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b="1"/>
              <a:t>FATORES DO CRESCIMENTO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9EC51AF-A329-46A0-8FC6-22F3E58A94C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92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buFont typeface="Wingdings" panose="05000000000000000000" pitchFamily="2" charset="2"/>
              <a:buNone/>
            </a:pPr>
            <a:endParaRPr altLang="pt-BR">
              <a:solidFill>
                <a:srgbClr val="000099"/>
              </a:solidFill>
            </a:endParaRPr>
          </a:p>
          <a:p>
            <a:pPr marL="319088" indent="-319088" eaLnBrk="1" hangingPunct="1"/>
            <a:endParaRPr altLang="pt-BR">
              <a:solidFill>
                <a:srgbClr val="000099"/>
              </a:solidFill>
            </a:endParaRPr>
          </a:p>
        </p:txBody>
      </p:sp>
      <p:pic>
        <p:nvPicPr>
          <p:cNvPr id="82949" name="Picture 5" descr="transamazonroad008">
            <a:extLst>
              <a:ext uri="{FF2B5EF4-FFF2-40B4-BE49-F238E27FC236}">
                <a16:creationId xmlns:a16="http://schemas.microsoft.com/office/drawing/2014/main" id="{4FEC03AD-1851-4465-9BEC-ED426CB6E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068638"/>
            <a:ext cx="52800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 descr="strecke">
            <a:extLst>
              <a:ext uri="{FF2B5EF4-FFF2-40B4-BE49-F238E27FC236}">
                <a16:creationId xmlns:a16="http://schemas.microsoft.com/office/drawing/2014/main" id="{BEDF1C19-DE2E-4570-9B9D-C765DE395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2708275"/>
            <a:ext cx="35702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Número de Slide 5">
            <a:extLst>
              <a:ext uri="{FF2B5EF4-FFF2-40B4-BE49-F238E27FC236}">
                <a16:creationId xmlns:a16="http://schemas.microsoft.com/office/drawing/2014/main" id="{04089A2D-7F29-48A4-864F-2F0B85B7A72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E3A14F58-FBCB-4DFE-813E-72F34A0A51DA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1E35E0B4-6679-49BA-AA25-F161305105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b="1"/>
              <a:t>PONTE RIO-NITERÓI</a:t>
            </a: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6A0D40B9-9FBD-4D77-BC32-22DD3D4A374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04900" y="1600200"/>
            <a:ext cx="9982200" cy="454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endParaRPr altLang="pt-BR"/>
          </a:p>
        </p:txBody>
      </p:sp>
      <p:pic>
        <p:nvPicPr>
          <p:cNvPr id="84997" name="Picture 5" descr="rio_niteroi">
            <a:extLst>
              <a:ext uri="{FF2B5EF4-FFF2-40B4-BE49-F238E27FC236}">
                <a16:creationId xmlns:a16="http://schemas.microsoft.com/office/drawing/2014/main" id="{98399C35-FAC7-4043-98FF-8BDDE273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454150"/>
            <a:ext cx="10082213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Espaço Reservado para Data 3">
            <a:extLst>
              <a:ext uri="{FF2B5EF4-FFF2-40B4-BE49-F238E27FC236}">
                <a16:creationId xmlns:a16="http://schemas.microsoft.com/office/drawing/2014/main" id="{53A880C2-B150-4132-9D9E-FE875CED5F6D}"/>
              </a:ext>
            </a:extLst>
          </p:cNvPr>
          <p:cNvSpPr txBox="1">
            <a:spLocks noGrp="1"/>
          </p:cNvSpPr>
          <p:nvPr/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t-BR" sz="140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94210" name="Espaço Reservado para Rodapé 4">
            <a:extLst>
              <a:ext uri="{FF2B5EF4-FFF2-40B4-BE49-F238E27FC236}">
                <a16:creationId xmlns:a16="http://schemas.microsoft.com/office/drawing/2014/main" id="{7136AFE8-723A-44BD-A4D7-B68FCED80293}"/>
              </a:ext>
            </a:extLst>
          </p:cNvPr>
          <p:cNvSpPr txBox="1">
            <a:spLocks noGrp="1"/>
          </p:cNvSpPr>
          <p:nvPr/>
        </p:nvSpPr>
        <p:spPr bwMode="auto">
          <a:xfrm>
            <a:off x="812800" y="6248400"/>
            <a:ext cx="72278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pt-BR" sz="140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87044" name="Espaço Reservado para Número de Slide 5">
            <a:extLst>
              <a:ext uri="{FF2B5EF4-FFF2-40B4-BE49-F238E27FC236}">
                <a16:creationId xmlns:a16="http://schemas.microsoft.com/office/drawing/2014/main" id="{9E5FC159-9380-4B32-8FF6-EF9004212D8E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322B36AC-39CE-48CE-BBE8-0A1D94AADD8F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87045" name="Rectangle 2">
            <a:extLst>
              <a:ext uri="{FF2B5EF4-FFF2-40B4-BE49-F238E27FC236}">
                <a16:creationId xmlns:a16="http://schemas.microsoft.com/office/drawing/2014/main" id="{68EE6EE3-CAE3-4114-A96A-09D2B01730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5388" y="271463"/>
            <a:ext cx="9515475" cy="809625"/>
          </a:xfrm>
        </p:spPr>
        <p:txBody>
          <a:bodyPr lIns="91440" rIns="91440" anchor="ctr"/>
          <a:lstStyle/>
          <a:p>
            <a:pPr eaLnBrk="1" hangingPunct="1"/>
            <a:r>
              <a:rPr altLang="pt-BR" sz="3600"/>
              <a:t>As principais fontes de crescimento</a:t>
            </a:r>
            <a:r>
              <a:rPr altLang="pt-BR" sz="2000"/>
              <a:t> </a:t>
            </a:r>
            <a:br>
              <a:rPr altLang="pt-BR" sz="2000"/>
            </a:br>
            <a:endParaRPr altLang="pt-BR" sz="2000"/>
          </a:p>
        </p:txBody>
      </p:sp>
      <p:sp>
        <p:nvSpPr>
          <p:cNvPr id="89094" name="Rectangle 3">
            <a:extLst>
              <a:ext uri="{FF2B5EF4-FFF2-40B4-BE49-F238E27FC236}">
                <a16:creationId xmlns:a16="http://schemas.microsoft.com/office/drawing/2014/main" id="{B60374CC-8588-4BB4-9CD6-869CCED04EF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571625"/>
            <a:ext cx="11568113" cy="511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Tx/>
              <a:buAutoNum type="romanLcPeriod"/>
            </a:pPr>
            <a:r>
              <a:rPr altLang="pt-BR" sz="4100"/>
              <a:t>retomada do investimento público em infra-estrutura e das  empresas estatais; </a:t>
            </a:r>
          </a:p>
          <a:p>
            <a:pPr marL="319088" indent="-319088" eaLnBrk="1" hangingPunct="1">
              <a:lnSpc>
                <a:spcPct val="80000"/>
              </a:lnSpc>
              <a:buFontTx/>
              <a:buAutoNum type="romanLcPeriod"/>
            </a:pPr>
            <a:r>
              <a:rPr altLang="pt-BR" sz="4100"/>
              <a:t>demanda por bens duráveis – expansão do crédito ao consumidor;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Número de Slide 5">
            <a:extLst>
              <a:ext uri="{FF2B5EF4-FFF2-40B4-BE49-F238E27FC236}">
                <a16:creationId xmlns:a16="http://schemas.microsoft.com/office/drawing/2014/main" id="{19170DED-526D-49B0-8B5A-F60570A69AF7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82C0D6E-7F3C-4C4C-874F-281054D97D34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3D9B602B-2232-47FF-BA6B-54E73B0BB4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2400" b="1"/>
              <a:t>CARACTERÍSTICAS</a:t>
            </a:r>
            <a:br>
              <a:rPr altLang="pt-BR" sz="2400" b="1"/>
            </a:br>
            <a:r>
              <a:rPr altLang="pt-BR" sz="2400" b="1"/>
              <a:t>DO “MILAGRE”</a:t>
            </a:r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541AFE48-D9F2-4741-8877-E85AD6F9147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04900" y="1600200"/>
            <a:ext cx="9982200" cy="454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>
                <a:solidFill>
                  <a:srgbClr val="000099"/>
                </a:solidFill>
              </a:rPr>
              <a:t>LIDERANÇA DO SETOR DE BENS DE CONSUMO DURÁVEIS </a:t>
            </a:r>
          </a:p>
        </p:txBody>
      </p:sp>
      <p:pic>
        <p:nvPicPr>
          <p:cNvPr id="89093" name="Picture 4" descr="geladeira_g">
            <a:extLst>
              <a:ext uri="{FF2B5EF4-FFF2-40B4-BE49-F238E27FC236}">
                <a16:creationId xmlns:a16="http://schemas.microsoft.com/office/drawing/2014/main" id="{4AFC584B-D4B3-4E2D-8C2F-EA70778C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786063"/>
            <a:ext cx="29559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5" descr="tv-indoor">
            <a:extLst>
              <a:ext uri="{FF2B5EF4-FFF2-40B4-BE49-F238E27FC236}">
                <a16:creationId xmlns:a16="http://schemas.microsoft.com/office/drawing/2014/main" id="{F7F07587-FC3F-461D-A238-97CD826A6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636963"/>
            <a:ext cx="24669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6" descr="29173g">
            <a:extLst>
              <a:ext uri="{FF2B5EF4-FFF2-40B4-BE49-F238E27FC236}">
                <a16:creationId xmlns:a16="http://schemas.microsoft.com/office/drawing/2014/main" id="{D30CACC7-016D-4B2D-AB94-C9D47095B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571750"/>
            <a:ext cx="233203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 descr="gordini">
            <a:extLst>
              <a:ext uri="{FF2B5EF4-FFF2-40B4-BE49-F238E27FC236}">
                <a16:creationId xmlns:a16="http://schemas.microsoft.com/office/drawing/2014/main" id="{1A959EE4-EE05-4A91-A593-052B3239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2928938"/>
            <a:ext cx="36782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Espaço Reservado para Data 3">
            <a:extLst>
              <a:ext uri="{FF2B5EF4-FFF2-40B4-BE49-F238E27FC236}">
                <a16:creationId xmlns:a16="http://schemas.microsoft.com/office/drawing/2014/main" id="{1229FBAD-05A1-4FE6-BE87-121B5C83009B}"/>
              </a:ext>
            </a:extLst>
          </p:cNvPr>
          <p:cNvSpPr txBox="1">
            <a:spLocks noGrp="1"/>
          </p:cNvSpPr>
          <p:nvPr/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t-BR" sz="140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96258" name="Espaço Reservado para Rodapé 4">
            <a:extLst>
              <a:ext uri="{FF2B5EF4-FFF2-40B4-BE49-F238E27FC236}">
                <a16:creationId xmlns:a16="http://schemas.microsoft.com/office/drawing/2014/main" id="{30A8B82C-060C-4123-87D4-8833353B061E}"/>
              </a:ext>
            </a:extLst>
          </p:cNvPr>
          <p:cNvSpPr txBox="1">
            <a:spLocks noGrp="1"/>
          </p:cNvSpPr>
          <p:nvPr/>
        </p:nvSpPr>
        <p:spPr bwMode="auto">
          <a:xfrm>
            <a:off x="812800" y="6248400"/>
            <a:ext cx="72278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pt-BR" sz="140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91140" name="Espaço Reservado para Número de Slide 5">
            <a:extLst>
              <a:ext uri="{FF2B5EF4-FFF2-40B4-BE49-F238E27FC236}">
                <a16:creationId xmlns:a16="http://schemas.microsoft.com/office/drawing/2014/main" id="{A43A802E-5DF8-4E59-B1DB-6EFE6963683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C7B855A2-8D37-415E-B20E-5CA2BFB773E5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91141" name="Rectangle 2">
            <a:extLst>
              <a:ext uri="{FF2B5EF4-FFF2-40B4-BE49-F238E27FC236}">
                <a16:creationId xmlns:a16="http://schemas.microsoft.com/office/drawing/2014/main" id="{04407693-ED39-4286-9012-8245464956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5388" y="271463"/>
            <a:ext cx="9515475" cy="809625"/>
          </a:xfrm>
        </p:spPr>
        <p:txBody>
          <a:bodyPr lIns="91440" rIns="91440" anchor="ctr"/>
          <a:lstStyle/>
          <a:p>
            <a:pPr eaLnBrk="1" hangingPunct="1"/>
            <a:r>
              <a:rPr altLang="pt-BR" sz="3600"/>
              <a:t>As principais fontes de crescimento: o lado da demanda interna</a:t>
            </a:r>
            <a:r>
              <a:rPr altLang="pt-BR" sz="2000"/>
              <a:t>  </a:t>
            </a:r>
            <a:br>
              <a:rPr altLang="pt-BR" sz="2000"/>
            </a:br>
            <a:endParaRPr altLang="pt-BR" sz="2000"/>
          </a:p>
        </p:txBody>
      </p:sp>
      <p:sp>
        <p:nvSpPr>
          <p:cNvPr id="93190" name="Rectangle 3">
            <a:extLst>
              <a:ext uri="{FF2B5EF4-FFF2-40B4-BE49-F238E27FC236}">
                <a16:creationId xmlns:a16="http://schemas.microsoft.com/office/drawing/2014/main" id="{BBE6135F-9965-4F56-9740-1F803233A44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571625"/>
            <a:ext cx="11568113" cy="511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Tx/>
              <a:buAutoNum type="romanLcPeriod"/>
            </a:pPr>
            <a:r>
              <a:rPr altLang="pt-BR" sz="3700"/>
              <a:t>retomada do investimento público em infra-estrutura e das  empresas estatais; </a:t>
            </a:r>
          </a:p>
          <a:p>
            <a:pPr marL="319088" indent="-319088" eaLnBrk="1" hangingPunct="1">
              <a:lnSpc>
                <a:spcPct val="80000"/>
              </a:lnSpc>
              <a:buFontTx/>
              <a:buAutoNum type="romanLcPeriod"/>
            </a:pPr>
            <a:r>
              <a:rPr altLang="pt-BR" sz="3700"/>
              <a:t>demanda por bens duráveis – expansão do crédito ao consumidor; </a:t>
            </a:r>
          </a:p>
          <a:p>
            <a:pPr marL="319088" indent="-319088" eaLnBrk="1" hangingPunct="1">
              <a:lnSpc>
                <a:spcPct val="65000"/>
              </a:lnSpc>
              <a:spcBef>
                <a:spcPts val="1200"/>
              </a:spcBef>
              <a:buFontTx/>
              <a:buAutoNum type="romanLcPeriod"/>
            </a:pPr>
            <a:r>
              <a:rPr altLang="pt-BR" sz="3700"/>
              <a:t>construção civil </a:t>
            </a:r>
          </a:p>
          <a:p>
            <a:pPr marL="319088" indent="-319088" eaLnBrk="1" hangingPunct="1">
              <a:lnSpc>
                <a:spcPct val="65000"/>
              </a:lnSpc>
              <a:spcBef>
                <a:spcPts val="1200"/>
              </a:spcBef>
              <a:buFontTx/>
              <a:buNone/>
            </a:pPr>
            <a:r>
              <a:rPr altLang="pt-BR" sz="2900"/>
              <a:t>    </a:t>
            </a:r>
            <a:r>
              <a:rPr altLang="pt-BR" sz="2500"/>
              <a:t>(aumento dos investimentos públicos)</a:t>
            </a:r>
          </a:p>
          <a:p>
            <a:pPr marL="319088" indent="-319088" eaLnBrk="1" hangingPunct="1">
              <a:lnSpc>
                <a:spcPct val="65000"/>
              </a:lnSpc>
              <a:spcBef>
                <a:spcPts val="1200"/>
              </a:spcBef>
              <a:buFontTx/>
              <a:buNone/>
            </a:pPr>
            <a:r>
              <a:rPr altLang="pt-BR" sz="3700"/>
              <a:t> 	e tb pela expansão do </a:t>
            </a:r>
          </a:p>
          <a:p>
            <a:pPr marL="319088" indent="-319088" eaLnBrk="1" hangingPunct="1">
              <a:lnSpc>
                <a:spcPct val="65000"/>
              </a:lnSpc>
              <a:spcBef>
                <a:spcPts val="1200"/>
              </a:spcBef>
              <a:buFontTx/>
              <a:buNone/>
            </a:pPr>
            <a:r>
              <a:rPr altLang="pt-BR" sz="3700"/>
              <a:t>	crédito do SFH;</a:t>
            </a:r>
          </a:p>
        </p:txBody>
      </p:sp>
      <p:pic>
        <p:nvPicPr>
          <p:cNvPr id="93192" name="Picture 8" descr="phfot_408811">
            <a:extLst>
              <a:ext uri="{FF2B5EF4-FFF2-40B4-BE49-F238E27FC236}">
                <a16:creationId xmlns:a16="http://schemas.microsoft.com/office/drawing/2014/main" id="{750DB81E-DED5-4A10-9BF8-2A890F4D4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273425"/>
            <a:ext cx="47625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ítulo 1">
            <a:extLst>
              <a:ext uri="{FF2B5EF4-FFF2-40B4-BE49-F238E27FC236}">
                <a16:creationId xmlns:a16="http://schemas.microsoft.com/office/drawing/2014/main" id="{76E570FC-417F-4F2B-8E09-B0C8B3C9C1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/>
              <a:t>Crescimento 67-73: setores</a:t>
            </a:r>
          </a:p>
        </p:txBody>
      </p:sp>
      <p:sp>
        <p:nvSpPr>
          <p:cNvPr id="96258" name="Espaço Reservado para Conteúdo 2">
            <a:extLst>
              <a:ext uri="{FF2B5EF4-FFF2-40B4-BE49-F238E27FC236}">
                <a16:creationId xmlns:a16="http://schemas.microsoft.com/office/drawing/2014/main" id="{702729AB-D1D6-4CC8-AB53-8BFFE10B4507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236538" y="1414463"/>
            <a:ext cx="11617325" cy="5257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 eaLnBrk="1" hangingPunct="1">
              <a:lnSpc>
                <a:spcPct val="70000"/>
              </a:lnSpc>
              <a:defRPr/>
            </a:pPr>
            <a:r>
              <a:rPr altLang="pt-BR" sz="3300"/>
              <a:t>Industria de construção: média 15%</a:t>
            </a:r>
          </a:p>
          <a:p>
            <a:pPr marL="319088" indent="-319088" eaLnBrk="1" hangingPunct="1">
              <a:lnSpc>
                <a:spcPct val="70000"/>
              </a:lnSpc>
              <a:defRPr/>
            </a:pPr>
            <a:r>
              <a:rPr altLang="pt-BR" sz="3300"/>
              <a:t>Industria de transformação: média 13,3% </a:t>
            </a:r>
            <a:r>
              <a:rPr altLang="pt-BR" sz="1900"/>
              <a:t>(16,6% em 73)</a:t>
            </a:r>
            <a:endParaRPr altLang="pt-BR" sz="3300"/>
          </a:p>
          <a:p>
            <a:pPr marL="639763" lvl="1" indent="-319088" eaLnBrk="1" hangingPunct="1">
              <a:lnSpc>
                <a:spcPct val="70000"/>
              </a:lnSpc>
              <a:defRPr/>
            </a:pPr>
            <a:r>
              <a:rPr altLang="pt-BR" sz="2500"/>
              <a:t>Bens de consumo durável: média 23,6%</a:t>
            </a:r>
          </a:p>
          <a:p>
            <a:pPr marL="914400" lvl="2" indent="-273050" eaLnBrk="1" hangingPunct="1">
              <a:lnSpc>
                <a:spcPct val="70000"/>
              </a:lnSpc>
              <a:buFont typeface="Wingdings" panose="05000000000000000000" pitchFamily="2" charset="2"/>
              <a:buChar char="v"/>
              <a:defRPr/>
            </a:pPr>
            <a:r>
              <a:rPr altLang="pt-BR" sz="2100"/>
              <a:t>BC transporte (24), BC eletro-eletronico doméstico (22,6)</a:t>
            </a:r>
          </a:p>
          <a:p>
            <a:pPr marL="639763" lvl="1" indent="-319088" eaLnBrk="1" hangingPunct="1">
              <a:lnSpc>
                <a:spcPct val="70000"/>
              </a:lnSpc>
              <a:defRPr/>
            </a:pPr>
            <a:r>
              <a:rPr altLang="pt-BR" sz="2500"/>
              <a:t>Bens intermediários: média 13,5%</a:t>
            </a:r>
          </a:p>
          <a:p>
            <a:pPr marL="639763" lvl="1" indent="-319088" eaLnBrk="1" hangingPunct="1">
              <a:lnSpc>
                <a:spcPct val="70000"/>
              </a:lnSpc>
              <a:defRPr/>
            </a:pPr>
            <a:endParaRPr altLang="pt-BR" sz="1200"/>
          </a:p>
          <a:p>
            <a:pPr marL="639763" lvl="1" indent="-319088" eaLnBrk="1" hangingPunct="1">
              <a:lnSpc>
                <a:spcPct val="70000"/>
              </a:lnSpc>
              <a:buFont typeface="Wingdings" panose="05000000000000000000" pitchFamily="2" charset="2"/>
              <a:buChar char="v"/>
              <a:defRPr/>
            </a:pPr>
            <a:r>
              <a:rPr altLang="pt-BR" sz="2500"/>
              <a:t> Mecânica (17); material elétrico e de comunicações (16), material de transportes(21)</a:t>
            </a:r>
          </a:p>
          <a:p>
            <a:pPr marL="639763" lvl="1" indent="-319088" eaLnBrk="1" hangingPunct="1">
              <a:lnSpc>
                <a:spcPct val="70000"/>
              </a:lnSpc>
              <a:buFont typeface="Wingdings" panose="05000000000000000000" pitchFamily="2" charset="2"/>
              <a:buChar char="v"/>
              <a:defRPr/>
            </a:pPr>
            <a:endParaRPr altLang="pt-BR" sz="1000"/>
          </a:p>
          <a:p>
            <a:pPr marL="319088" indent="-319088" eaLnBrk="1" hangingPunct="1">
              <a:lnSpc>
                <a:spcPct val="70000"/>
              </a:lnSpc>
              <a:defRPr/>
            </a:pPr>
            <a:r>
              <a:rPr altLang="pt-BR" sz="3300"/>
              <a:t>Serv. industriais de utilidade pública: média 12,1%</a:t>
            </a:r>
          </a:p>
          <a:p>
            <a:pPr marL="319088" indent="-319088" eaLnBrk="1" hangingPunct="1">
              <a:lnSpc>
                <a:spcPct val="70000"/>
              </a:lnSpc>
              <a:defRPr/>
            </a:pPr>
            <a:r>
              <a:rPr altLang="pt-BR" sz="3300"/>
              <a:t>Demais setores econômicos: mais modestos</a:t>
            </a:r>
          </a:p>
          <a:p>
            <a:pPr marL="639763" lvl="1" indent="-319088" eaLnBrk="1" hangingPunct="1">
              <a:lnSpc>
                <a:spcPct val="70000"/>
              </a:lnSpc>
              <a:defRPr/>
            </a:pPr>
            <a:r>
              <a:rPr altLang="pt-BR" sz="2400"/>
              <a:t>bens de consumo não durável: 9,4%</a:t>
            </a:r>
          </a:p>
          <a:p>
            <a:pPr marL="639763" lvl="1" indent="-319088" eaLnBrk="1" hangingPunct="1">
              <a:lnSpc>
                <a:spcPct val="70000"/>
              </a:lnSpc>
              <a:defRPr/>
            </a:pPr>
            <a:r>
              <a:rPr altLang="pt-BR" sz="2400"/>
              <a:t>agricultura: 4,5% (68 e 73 anos difíceis) – acima da pop.(d</a:t>
            </a:r>
            <a:r>
              <a:rPr altLang="pt-BR" sz="2500"/>
              <a:t>emanda para setor industrial) </a:t>
            </a:r>
          </a:p>
          <a:p>
            <a:pPr marL="639763" lvl="1" indent="-319088" eaLnBrk="1" hangingPunct="1">
              <a:lnSpc>
                <a:spcPct val="70000"/>
              </a:lnSpc>
              <a:buFontTx/>
              <a:buNone/>
              <a:defRPr/>
            </a:pPr>
            <a:r>
              <a:rPr altLang="pt-BR" sz="1400"/>
              <a:t>		</a:t>
            </a:r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ítulo 1">
            <a:extLst>
              <a:ext uri="{FF2B5EF4-FFF2-40B4-BE49-F238E27FC236}">
                <a16:creationId xmlns:a16="http://schemas.microsoft.com/office/drawing/2014/main" id="{C62A10E1-65E6-4456-A19E-128FF9B476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2000"/>
              <a:t>FBCF e Bens de Capital: capacidade ociosa e aceleração dos Investimentos </a:t>
            </a:r>
          </a:p>
        </p:txBody>
      </p:sp>
      <p:sp>
        <p:nvSpPr>
          <p:cNvPr id="94211" name="Espaço Reservado para Conteúdo 2">
            <a:extLst>
              <a:ext uri="{FF2B5EF4-FFF2-40B4-BE49-F238E27FC236}">
                <a16:creationId xmlns:a16="http://schemas.microsoft.com/office/drawing/2014/main" id="{EC074341-537A-46E7-9D0D-4FA94114FCC1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334963" y="1484313"/>
            <a:ext cx="11353800" cy="554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</a:pPr>
            <a:r>
              <a:rPr altLang="pt-BR" sz="2900"/>
              <a:t>Crescimento da FBCF ao longo do período </a:t>
            </a:r>
          </a:p>
          <a:p>
            <a:pPr marL="914400" lvl="2" indent="-319088" eaLnBrk="1" hangingPunct="1">
              <a:lnSpc>
                <a:spcPct val="60000"/>
              </a:lnSpc>
              <a:spcAft>
                <a:spcPts val="600"/>
              </a:spcAft>
            </a:pPr>
            <a:r>
              <a:rPr altLang="pt-BR" sz="2000"/>
              <a:t>Bens de capital: média 18,1%;  </a:t>
            </a:r>
          </a:p>
          <a:p>
            <a:pPr marL="914400" lvl="2" indent="-319088" eaLnBrk="1" hangingPunct="1">
              <a:lnSpc>
                <a:spcPct val="60000"/>
              </a:lnSpc>
              <a:spcAft>
                <a:spcPts val="600"/>
              </a:spcAft>
            </a:pPr>
            <a:r>
              <a:rPr altLang="pt-BR" sz="2000"/>
              <a:t>Duas fases</a:t>
            </a:r>
            <a:r>
              <a:rPr altLang="pt-BR" sz="1800"/>
              <a:t>:</a:t>
            </a:r>
          </a:p>
          <a:p>
            <a:pPr marL="639763" lvl="1" indent="-273050" eaLnBrk="1" hangingPunct="1">
              <a:lnSpc>
                <a:spcPct val="6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altLang="pt-BR" sz="2000"/>
              <a:t>até 1970 - menor crescimento - ocupação de capacidade ociosa</a:t>
            </a:r>
          </a:p>
          <a:p>
            <a:pPr marL="639763" lvl="1" indent="-273050" eaLnBrk="1" hangingPunct="1">
              <a:lnSpc>
                <a:spcPct val="60000"/>
              </a:lnSpc>
              <a:buFont typeface="Wingdings" panose="05000000000000000000" pitchFamily="2" charset="2"/>
              <a:buChar char="Ø"/>
            </a:pPr>
            <a:r>
              <a:rPr altLang="pt-BR" sz="2000"/>
              <a:t>1971/73 - a FBCF supera os 20% do PIB</a:t>
            </a:r>
          </a:p>
          <a:p>
            <a:pPr marL="914400" lvl="2" indent="-319088" eaLnBrk="1" hangingPunct="1">
              <a:buFont typeface="Wingdings" panose="05000000000000000000" pitchFamily="2" charset="2"/>
              <a:buChar char="ü"/>
            </a:pPr>
            <a:r>
              <a:rPr altLang="pt-BR" sz="1800"/>
              <a:t>Ocupação sai de 76% em 67 para 100% em 72</a:t>
            </a:r>
          </a:p>
          <a:p>
            <a:pPr marL="319088" indent="-319088" eaLnBrk="1" hangingPunct="1">
              <a:lnSpc>
                <a:spcPct val="60000"/>
              </a:lnSpc>
            </a:pPr>
            <a:r>
              <a:rPr altLang="pt-BR" sz="2900"/>
              <a:t> Debate sobre dados: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000"/>
              <a:t>Crescimento dos investimentos privados e das estatais</a:t>
            </a:r>
          </a:p>
          <a:p>
            <a:pPr marL="914400" lvl="2" indent="-319088" eaLnBrk="1" hangingPunct="1">
              <a:lnSpc>
                <a:spcPct val="80000"/>
              </a:lnSpc>
            </a:pPr>
            <a:r>
              <a:rPr altLang="pt-BR" sz="1800"/>
              <a:t>Redução da participação do investimento das administrações públicas</a:t>
            </a:r>
          </a:p>
          <a:p>
            <a:pPr marL="914400" lvl="2" indent="-319088" eaLnBrk="1" hangingPunct="1">
              <a:lnSpc>
                <a:spcPct val="80000"/>
              </a:lnSpc>
            </a:pPr>
            <a:r>
              <a:rPr altLang="pt-BR" sz="1800"/>
              <a:t>Estatais: Energia elétrica, petróleo e petroquímico, telecomunicações, aço, mineração e ferrovias</a:t>
            </a:r>
          </a:p>
          <a:p>
            <a:pPr marL="319088" indent="-319088" eaLnBrk="1" hangingPunct="1">
              <a:lnSpc>
                <a:spcPct val="80000"/>
              </a:lnSpc>
            </a:pPr>
            <a:r>
              <a:rPr altLang="pt-BR" sz="2900"/>
              <a:t>Apesar de crescimento do setor de bens de capital interno – existe crescimento das importações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000"/>
              <a:t>Crescimento das exportações foi necessário para viabilizar importações de bens de capital e expansão da FBCF</a:t>
            </a:r>
          </a:p>
        </p:txBody>
      </p: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Número de Slide 5">
            <a:extLst>
              <a:ext uri="{FF2B5EF4-FFF2-40B4-BE49-F238E27FC236}">
                <a16:creationId xmlns:a16="http://schemas.microsoft.com/office/drawing/2014/main" id="{236AC144-B7F4-44CE-A0CA-0CD1A7AEC99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D06AAE1-8CA9-49E2-9D41-0227E67A137F}" type="slidenum">
              <a:rPr lang="pt-BR" altLang="pt-BR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pt-BR" altLang="pt-BR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9FEC74E4-A1F6-41D3-A0B8-B38E526434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b="1"/>
              <a:t>Fatores do crescimento: o lado externo</a:t>
            </a: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5DEE7476-9CA4-4104-9F33-F6973E43230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2250" y="1539875"/>
            <a:ext cx="11788775" cy="5084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pt-BR" sz="3600">
                <a:solidFill>
                  <a:srgbClr val="000099"/>
                </a:solidFill>
              </a:rPr>
              <a:t>Crescimento das exportações</a:t>
            </a:r>
          </a:p>
          <a:p>
            <a:pPr lvl="1" eaLnBrk="1" hangingPunct="1"/>
            <a:r>
              <a:rPr altLang="pt-BR" sz="2500">
                <a:solidFill>
                  <a:srgbClr val="000099"/>
                </a:solidFill>
              </a:rPr>
              <a:t>Crescimento da economia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altLang="pt-BR" sz="2500">
                <a:solidFill>
                  <a:srgbClr val="000099"/>
                </a:solidFill>
              </a:rPr>
              <a:t>    internacional e do comércio mundial</a:t>
            </a:r>
          </a:p>
          <a:p>
            <a:pPr lvl="1" eaLnBrk="1" hangingPunct="1"/>
            <a:r>
              <a:rPr altLang="pt-BR" sz="2500">
                <a:solidFill>
                  <a:srgbClr val="000099"/>
                </a:solidFill>
              </a:rPr>
              <a:t>Melhora nos termos de troca</a:t>
            </a:r>
          </a:p>
          <a:p>
            <a:pPr lvl="1" eaLnBrk="1" hangingPunct="1"/>
            <a:r>
              <a:rPr altLang="pt-BR" sz="2500">
                <a:solidFill>
                  <a:srgbClr val="000099"/>
                </a:solidFill>
              </a:rPr>
              <a:t>Financiamento às exportações</a:t>
            </a:r>
          </a:p>
          <a:p>
            <a:pPr lvl="1" eaLnBrk="1" hangingPunct="1"/>
            <a:r>
              <a:rPr altLang="pt-BR" sz="2500">
                <a:solidFill>
                  <a:srgbClr val="000099"/>
                </a:solidFill>
              </a:rPr>
              <a:t>Incentivos fiscais: p.ex. credito premio do IPI e Befiex</a:t>
            </a:r>
          </a:p>
          <a:p>
            <a:pPr lvl="1" eaLnBrk="1" hangingPunct="1"/>
            <a:r>
              <a:rPr altLang="pt-BR" sz="2500">
                <a:solidFill>
                  <a:srgbClr val="000099"/>
                </a:solidFill>
              </a:rPr>
              <a:t>Minidesvalorizações: mantem cambio real relativamente constante </a:t>
            </a:r>
          </a:p>
          <a:p>
            <a:pPr eaLnBrk="1" hangingPunct="1"/>
            <a:r>
              <a:rPr altLang="pt-BR" sz="3600">
                <a:solidFill>
                  <a:srgbClr val="000099"/>
                </a:solidFill>
              </a:rPr>
              <a:t>Diversificação das exportações</a:t>
            </a:r>
          </a:p>
          <a:p>
            <a:pPr lvl="1" eaLnBrk="1" hangingPunct="1"/>
            <a:r>
              <a:rPr altLang="pt-BR" sz="2500">
                <a:solidFill>
                  <a:srgbClr val="000099"/>
                </a:solidFill>
              </a:rPr>
              <a:t>Multinacionais, diversificação primários (soja) e produtos manufaturados (inclusive têxteis e calçados) </a:t>
            </a:r>
          </a:p>
          <a:p>
            <a:pPr lvl="1" eaLnBrk="1" hangingPunct="1"/>
            <a:r>
              <a:rPr altLang="pt-BR" sz="2500">
                <a:solidFill>
                  <a:srgbClr val="000099"/>
                </a:solidFill>
              </a:rPr>
              <a:t>Global trader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altLang="pt-BR" sz="2500"/>
          </a:p>
        </p:txBody>
      </p:sp>
      <p:pic>
        <p:nvPicPr>
          <p:cNvPr id="95237" name="Picture 4" descr="ft_portos_pi">
            <a:extLst>
              <a:ext uri="{FF2B5EF4-FFF2-40B4-BE49-F238E27FC236}">
                <a16:creationId xmlns:a16="http://schemas.microsoft.com/office/drawing/2014/main" id="{E1D1D33C-160B-461E-8D9D-18C65054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773238"/>
            <a:ext cx="37893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>
            <a:extLst>
              <a:ext uri="{FF2B5EF4-FFF2-40B4-BE49-F238E27FC236}">
                <a16:creationId xmlns:a16="http://schemas.microsoft.com/office/drawing/2014/main" id="{821AA0BC-E5C4-49A5-974B-8B72B8634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solidFill>
            <a:srgbClr val="EDE433"/>
          </a:solidFill>
          <a:ln w="9525">
            <a:solidFill>
              <a:srgbClr val="A3A143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D64FAE77-B7C6-4E47-B28F-53F9FD38FD3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eaLnBrk="1" hangingPunct="1"/>
            <a:r>
              <a:rPr altLang="pt-BR"/>
              <a:t>Salário mínimo real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37F507A8-3827-4158-BCFD-B117971B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557338"/>
            <a:ext cx="119840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>
            <a:extLst>
              <a:ext uri="{FF2B5EF4-FFF2-40B4-BE49-F238E27FC236}">
                <a16:creationId xmlns:a16="http://schemas.microsoft.com/office/drawing/2014/main" id="{B8CDEFFE-1093-45AB-A0CC-14E92E3AA8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pt-BR" sz="4800"/>
              <a:t>O que explica o “Milagre” ?</a:t>
            </a:r>
          </a:p>
        </p:txBody>
      </p:sp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Número de Slide 5">
            <a:extLst>
              <a:ext uri="{FF2B5EF4-FFF2-40B4-BE49-F238E27FC236}">
                <a16:creationId xmlns:a16="http://schemas.microsoft.com/office/drawing/2014/main" id="{B3666039-0B7A-438E-8648-B1405BFFB52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8B8A177-2B07-41EA-A9C6-6ADF15AAC68B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96B858F0-4974-42BF-8CD7-118D409806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/>
              <a:t>Esta </a:t>
            </a:r>
            <a:r>
              <a:rPr altLang="pt-BR" sz="3600" i="1"/>
              <a:t>performance</a:t>
            </a:r>
            <a:r>
              <a:rPr altLang="pt-BR" sz="3600"/>
              <a:t> foi decorrência:</a:t>
            </a:r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333F8971-C5B3-440D-9113-B25DC8F076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39713" y="1431925"/>
            <a:ext cx="1080135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39763" lvl="1" indent="-273050" eaLnBrk="1" hangingPunct="1"/>
            <a:r>
              <a:rPr altLang="pt-BR" sz="3200" b="1"/>
              <a:t>crescimento da economia mundial.</a:t>
            </a:r>
          </a:p>
          <a:p>
            <a:pPr marL="639763" lvl="1" indent="-273050" eaLnBrk="1" hangingPunct="1"/>
            <a:r>
              <a:rPr altLang="pt-BR" sz="3200" b="1"/>
              <a:t>reformas institucionais anteriores, </a:t>
            </a:r>
          </a:p>
          <a:p>
            <a:pPr marL="639763" lvl="1" indent="-273050" eaLnBrk="1" hangingPunct="1"/>
            <a:r>
              <a:rPr altLang="pt-BR" sz="3200" b="1"/>
              <a:t>capacidade ociosa na indústria</a:t>
            </a:r>
          </a:p>
          <a:p>
            <a:pPr marL="639763" lvl="1" indent="-273050" eaLnBrk="1" hangingPunct="1"/>
            <a:r>
              <a:rPr altLang="pt-BR" sz="3200" b="1"/>
              <a:t>mudança na política econômica a partir de novo  diagnóstico da inflação: inflação de custos (PED) </a:t>
            </a:r>
          </a:p>
          <a:p>
            <a:pPr marL="639763" lvl="1" indent="-273050" eaLnBrk="1" hangingPunct="1">
              <a:buFont typeface="Wingdings" panose="05000000000000000000" pitchFamily="2" charset="2"/>
              <a:buNone/>
            </a:pPr>
            <a:r>
              <a:rPr altLang="pt-BR" sz="2900" b="1"/>
              <a:t>  afrouxam-se as políticas </a:t>
            </a:r>
          </a:p>
          <a:p>
            <a:pPr marL="639763" lvl="1" indent="-273050" eaLnBrk="1" hangingPunct="1">
              <a:buFont typeface="Wingdings" panose="05000000000000000000" pitchFamily="2" charset="2"/>
              <a:buNone/>
            </a:pPr>
            <a:r>
              <a:rPr altLang="pt-BR" sz="2900" b="1"/>
              <a:t>  de contenção da demanda</a:t>
            </a:r>
          </a:p>
          <a:p>
            <a:pPr marL="639763" lvl="1" indent="-273050" eaLnBrk="1" hangingPunct="1">
              <a:buFont typeface="Wingdings" panose="05000000000000000000" pitchFamily="2" charset="2"/>
              <a:buNone/>
            </a:pPr>
            <a:r>
              <a:rPr altLang="pt-BR" sz="2900" b="1"/>
              <a:t>  (monetária, fiscal e creditícia)</a:t>
            </a:r>
          </a:p>
          <a:p>
            <a:pPr marL="319088" indent="-319088" eaLnBrk="1" hangingPunct="1"/>
            <a:endParaRPr altLang="pt-BR" sz="3600"/>
          </a:p>
        </p:txBody>
      </p:sp>
      <p:pic>
        <p:nvPicPr>
          <p:cNvPr id="99333" name="Picture 4" descr="roberto campos e delfim">
            <a:extLst>
              <a:ext uri="{FF2B5EF4-FFF2-40B4-BE49-F238E27FC236}">
                <a16:creationId xmlns:a16="http://schemas.microsoft.com/office/drawing/2014/main" id="{BB222C9F-EAF8-4BEF-9BAA-2A592B71B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267200"/>
            <a:ext cx="412273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06ADF1D8-BF46-4D87-95C1-75FA6E9F10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/>
              <a:t>A inflação reduziu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9B1CEE3-7B7E-4006-BE9B-74198C93E14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76250" y="1700213"/>
            <a:ext cx="117157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algn="ctr" eaLnBrk="1" hangingPunct="1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500"/>
              <a:t>Este resultado se deve em grande parte à própria retração nas taxas de crescimento econômico</a:t>
            </a:r>
          </a:p>
          <a:p>
            <a:pPr marL="639763" lvl="1" indent="-273050" eaLnBrk="1" hangingPunct="1"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100"/>
              <a:t>Stop and go no PAEG </a:t>
            </a:r>
          </a:p>
          <a:p>
            <a:pPr marL="639763" lvl="1" indent="-273050" eaLnBrk="1" hangingPunct="1"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100"/>
              <a:t>Quebras principalmente em pequenas e médias empresas</a:t>
            </a:r>
          </a:p>
          <a:p>
            <a:pPr marL="639763" lvl="1" indent="-273050" eaLnBrk="1" hangingPunct="1"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100"/>
              <a:t>redução menor que a planejada</a:t>
            </a:r>
          </a:p>
          <a:p>
            <a:pPr marL="639763" lvl="1" indent="-273050" eaLnBrk="1" hangingPunct="1"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100"/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7C817E81-8239-483E-9FDD-894618740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702050"/>
            <a:ext cx="10467975" cy="257175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F82D25A5-9896-4108-9E59-2CCBCA3F4A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203200"/>
            <a:ext cx="11582400" cy="109537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altLang="pt-BR" sz="3200" b="1"/>
              <a:t>Reformas institucionais do início dos governos militares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966DC25-EF62-4F9B-9F9C-58E9BDB59DC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55638" y="1635125"/>
            <a:ext cx="10845800" cy="469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81000" indent="-381000" eaLnBrk="1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4300"/>
              <a:t>As principais reformas instituídas pelo PAEG foram:</a:t>
            </a:r>
          </a:p>
          <a:p>
            <a:pPr marL="381000" indent="-381000" eaLnBrk="1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altLang="pt-BR" sz="4300"/>
          </a:p>
          <a:p>
            <a:pPr marL="671513" lvl="1" indent="-304800" eaLnBrk="1" hangingPunct="1">
              <a:lnSpc>
                <a:spcPct val="8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 A. Reforma tributária.</a:t>
            </a:r>
          </a:p>
          <a:p>
            <a:pPr marL="671513" lvl="1" indent="-304800" eaLnBrk="1" hangingPunct="1">
              <a:lnSpc>
                <a:spcPct val="8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 B. Reforma monetário-financeiro.</a:t>
            </a:r>
          </a:p>
          <a:p>
            <a:pPr marL="671513" lvl="1" indent="-304800" eaLnBrk="1" hangingPunct="1">
              <a:lnSpc>
                <a:spcPct val="80000"/>
              </a:lnSpc>
              <a:spcBef>
                <a:spcPts val="9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	 	C. Reforma Trabalhista</a:t>
            </a:r>
          </a:p>
          <a:p>
            <a:pPr marL="671513" lvl="1" indent="-304800" eaLnBrk="1" hangingPunct="1">
              <a:lnSpc>
                <a:spcPct val="80000"/>
              </a:lnSpc>
              <a:spcBef>
                <a:spcPts val="9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 		D. Reforma</a:t>
            </a:r>
            <a:r>
              <a:rPr altLang="pt-BR" sz="2800" b="1"/>
              <a:t> </a:t>
            </a:r>
            <a:r>
              <a:rPr altLang="pt-BR" sz="3800" b="1"/>
              <a:t>do setor externo</a:t>
            </a:r>
          </a:p>
          <a:p>
            <a:pPr marL="671513" lvl="1" indent="-304800" eaLnBrk="1" hangingPunct="1">
              <a:lnSpc>
                <a:spcPct val="80000"/>
              </a:lnSpc>
              <a:spcBef>
                <a:spcPts val="9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4">
            <a:extLst>
              <a:ext uri="{FF2B5EF4-FFF2-40B4-BE49-F238E27FC236}">
                <a16:creationId xmlns:a16="http://schemas.microsoft.com/office/drawing/2014/main" id="{52161B7C-558E-4951-AFDE-22FCD3404D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4000"/>
              <a:t>As falhas institucionais</a:t>
            </a:r>
          </a:p>
        </p:txBody>
      </p:sp>
      <p:sp>
        <p:nvSpPr>
          <p:cNvPr id="19459" name="Espaço Reservado para Conteúdo 5">
            <a:extLst>
              <a:ext uri="{FF2B5EF4-FFF2-40B4-BE49-F238E27FC236}">
                <a16:creationId xmlns:a16="http://schemas.microsoft.com/office/drawing/2014/main" id="{51EF5685-381E-416A-88CF-7E295C1140F4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1104900" y="1600200"/>
            <a:ext cx="9982200" cy="454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3200"/>
              <a:t>Ficção da moeda estável na legislação econômica</a:t>
            </a:r>
          </a:p>
          <a:p>
            <a:pPr marL="319088" indent="-319088" eaLnBrk="1" hangingPunct="1"/>
            <a:r>
              <a:rPr altLang="pt-BR" sz="3200"/>
              <a:t>Desordem tributária</a:t>
            </a:r>
          </a:p>
          <a:p>
            <a:pPr marL="319088" indent="-319088" eaLnBrk="1" hangingPunct="1"/>
            <a:r>
              <a:rPr altLang="pt-BR" sz="3200"/>
              <a:t>Desordem orçamentária e propensão ao déficit</a:t>
            </a:r>
          </a:p>
          <a:p>
            <a:pPr marL="319088" indent="-319088" eaLnBrk="1" hangingPunct="1"/>
            <a:r>
              <a:rPr altLang="pt-BR" sz="3200"/>
              <a:t>Lacunas do sistema financeiro</a:t>
            </a:r>
          </a:p>
          <a:p>
            <a:pPr marL="639763" lvl="1" indent="-273050" eaLnBrk="1" hangingPunct="1"/>
            <a:r>
              <a:rPr altLang="pt-BR" sz="2100"/>
              <a:t>Precariedade no controle da moeda</a:t>
            </a:r>
          </a:p>
          <a:p>
            <a:pPr marL="639763" lvl="1" indent="-273050" eaLnBrk="1" hangingPunct="1"/>
            <a:r>
              <a:rPr altLang="pt-BR" sz="2100"/>
              <a:t>Inflação x lei da usura</a:t>
            </a:r>
          </a:p>
          <a:p>
            <a:pPr marL="319088" indent="-319088" eaLnBrk="1" hangingPunct="1"/>
            <a:r>
              <a:rPr altLang="pt-BR" sz="3200"/>
              <a:t>Focos de atrito da legislação trabalhista</a:t>
            </a:r>
          </a:p>
          <a:p>
            <a:pPr marL="639763" lvl="1" indent="-273050" eaLnBrk="1" hangingPunct="1"/>
            <a:endParaRPr altLang="pt-BR" sz="210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B71D1BE0-1FB5-4310-B7C7-44FE9AE1B0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4000"/>
              <a:t>Reforma básica</a:t>
            </a:r>
          </a:p>
        </p:txBody>
      </p:sp>
      <p:sp>
        <p:nvSpPr>
          <p:cNvPr id="21507" name="Espaço Reservado para Conteúdo 2">
            <a:extLst>
              <a:ext uri="{FF2B5EF4-FFF2-40B4-BE49-F238E27FC236}">
                <a16:creationId xmlns:a16="http://schemas.microsoft.com/office/drawing/2014/main" id="{ACBF4F74-78BF-400F-BDB1-B2070B2495A1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1104900" y="1425575"/>
            <a:ext cx="9982200" cy="4838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3600"/>
              <a:t>Introdução da correção monetária</a:t>
            </a:r>
          </a:p>
          <a:p>
            <a:pPr marL="914400" lvl="2" eaLnBrk="1" hangingPunct="1"/>
            <a:r>
              <a:rPr altLang="pt-BR" sz="2100"/>
              <a:t>Acaba repercutindo em todas as reformas</a:t>
            </a:r>
          </a:p>
          <a:p>
            <a:pPr marL="639763" lvl="1" indent="-273050" eaLnBrk="1" hangingPunct="1"/>
            <a:r>
              <a:rPr altLang="pt-BR" sz="2500"/>
              <a:t>4357 (64) – cria a ORTN</a:t>
            </a:r>
          </a:p>
          <a:p>
            <a:pPr marL="914400" lvl="2" eaLnBrk="1" hangingPunct="1"/>
            <a:r>
              <a:rPr altLang="pt-BR" sz="2100"/>
              <a:t>Depois se espalha:</a:t>
            </a:r>
          </a:p>
          <a:p>
            <a:pPr lvl="3" eaLnBrk="1" hangingPunct="1"/>
            <a:r>
              <a:rPr altLang="pt-BR" sz="2400"/>
              <a:t>Tributação</a:t>
            </a:r>
          </a:p>
          <a:p>
            <a:pPr lvl="3" eaLnBrk="1" hangingPunct="1"/>
            <a:r>
              <a:rPr altLang="pt-BR" sz="2400"/>
              <a:t>Cadernetas de poupança, letras imobiliárias, SFH</a:t>
            </a:r>
          </a:p>
          <a:p>
            <a:pPr lvl="3" eaLnBrk="1" hangingPunct="1"/>
            <a:r>
              <a:rPr altLang="pt-BR" sz="2400"/>
              <a:t>Alugueis</a:t>
            </a:r>
          </a:p>
          <a:p>
            <a:pPr lvl="3" eaLnBrk="1" hangingPunct="1"/>
            <a:r>
              <a:rPr altLang="pt-BR" sz="2400"/>
              <a:t>FGTS</a:t>
            </a:r>
          </a:p>
          <a:p>
            <a:pPr lvl="3" eaLnBrk="1" hangingPunct="1"/>
            <a:r>
              <a:rPr altLang="pt-BR" sz="2400"/>
              <a:t>Serviços de utilidade publica</a:t>
            </a:r>
          </a:p>
          <a:p>
            <a:pPr lvl="3" eaLnBrk="1" hangingPunct="1"/>
            <a:r>
              <a:rPr altLang="pt-BR" sz="2400"/>
              <a:t>Cambio (68)</a:t>
            </a:r>
          </a:p>
          <a:p>
            <a:pPr lvl="3" eaLnBrk="1" hangingPunct="1"/>
            <a:r>
              <a:rPr altLang="pt-BR" sz="2400"/>
              <a:t>Salários (?)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1611</Words>
  <Application>Microsoft Office PowerPoint</Application>
  <PresentationFormat>Widescreen</PresentationFormat>
  <Paragraphs>325</Paragraphs>
  <Slides>51</Slides>
  <Notes>41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Literatura acadêmica 16x9</vt:lpstr>
      <vt:lpstr>     Contimuação aula 04  AULA 05. As bases do Milagre Econômico </vt:lpstr>
      <vt:lpstr>Até onde o PAEG é um plano heterodoxo ?</vt:lpstr>
      <vt:lpstr>As principais medidas estabilizadoras do PAEG:  (o lado ortodoxo)</vt:lpstr>
      <vt:lpstr>Política salarial no Paeg</vt:lpstr>
      <vt:lpstr>Salário mínimo real</vt:lpstr>
      <vt:lpstr>A inflação reduziu</vt:lpstr>
      <vt:lpstr>Reformas institucionais do início dos governos militares</vt:lpstr>
      <vt:lpstr>As falhas institucionais</vt:lpstr>
      <vt:lpstr>Reforma básica</vt:lpstr>
      <vt:lpstr>Reformas institucionais do início dos governos militares</vt:lpstr>
      <vt:lpstr>A Reforma Tributária </vt:lpstr>
      <vt:lpstr>A Reforma Tributária (2) </vt:lpstr>
      <vt:lpstr>Apresentação do PowerPoint</vt:lpstr>
      <vt:lpstr>A Reforma Monetária – Financeira (2)</vt:lpstr>
      <vt:lpstr>A Reforma Monetária – Financeira (3)‏</vt:lpstr>
      <vt:lpstr>A Reforma Monetária – Financeira (4)‏</vt:lpstr>
      <vt:lpstr>Reforma trabalhista</vt:lpstr>
      <vt:lpstr>A Reforma do Setor Externo</vt:lpstr>
      <vt:lpstr>Reformas um balanço</vt:lpstr>
      <vt:lpstr>PAEG</vt:lpstr>
      <vt:lpstr>O MILAGRE</vt:lpstr>
      <vt:lpstr>1967 - 1973</vt:lpstr>
      <vt:lpstr>Apresentação do PowerPoint</vt:lpstr>
      <vt:lpstr>Apresentação do PowerPoint</vt:lpstr>
      <vt:lpstr>PRODUTO: INDUSTRIAL, AGRÍCOLA E  SERVIÇOS </vt:lpstr>
      <vt:lpstr>Apresentação do PowerPoint</vt:lpstr>
      <vt:lpstr>Apresentação do PowerPoint</vt:lpstr>
      <vt:lpstr>FORMAÇÃO BRUTA DE CAPITAL E DÍVIDA INTERNA FEDERAL </vt:lpstr>
      <vt:lpstr>Apresentação do PowerPoint</vt:lpstr>
      <vt:lpstr>INFLAÇÃO </vt:lpstr>
      <vt:lpstr>Apresentação do PowerPoint</vt:lpstr>
      <vt:lpstr>IMPORTAÇÕES X EXPORTAÇÕES</vt:lpstr>
      <vt:lpstr>Apresentação do PowerPoint</vt:lpstr>
      <vt:lpstr>BALANÇA COMERCIAL</vt:lpstr>
      <vt:lpstr>SERVIÇOS FATORES </vt:lpstr>
      <vt:lpstr>Apresentação do PowerPoint</vt:lpstr>
      <vt:lpstr>DÍVIDA EXTERNA </vt:lpstr>
      <vt:lpstr>O que “puxa” o crescimento durante o milagre ?</vt:lpstr>
      <vt:lpstr>PRODUTO: INDUSTRIAL, AGRÍCOLA E  SERVIÇOS </vt:lpstr>
      <vt:lpstr>As principais fontes de crescimento  </vt:lpstr>
      <vt:lpstr>FATORES DO CRESCIMENTO</vt:lpstr>
      <vt:lpstr>PONTE RIO-NITERÓI</vt:lpstr>
      <vt:lpstr>As principais fontes de crescimento  </vt:lpstr>
      <vt:lpstr>CARACTERÍSTICAS DO “MILAGRE”</vt:lpstr>
      <vt:lpstr>As principais fontes de crescimento: o lado da demanda interna   </vt:lpstr>
      <vt:lpstr>Crescimento 67-73: setores</vt:lpstr>
      <vt:lpstr>FBCF e Bens de Capital: capacidade ociosa e aceleração dos Investimentos </vt:lpstr>
      <vt:lpstr>Fatores do crescimento: o lado externo</vt:lpstr>
      <vt:lpstr>Apresentação do PowerPoint</vt:lpstr>
      <vt:lpstr>O que explica o “Milagre” ?</vt:lpstr>
      <vt:lpstr>Esta performance foi decorrência: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Windows User</cp:lastModifiedBy>
  <cp:revision>28</cp:revision>
  <dcterms:created xsi:type="dcterms:W3CDTF">2013-04-05T19:49:59Z</dcterms:created>
  <dcterms:modified xsi:type="dcterms:W3CDTF">2019-08-20T11:55:24Z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