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01"/>
  </p:notesMasterIdLst>
  <p:handoutMasterIdLst>
    <p:handoutMasterId r:id="rId102"/>
  </p:handoutMasterIdLst>
  <p:sldIdLst>
    <p:sldId id="443" r:id="rId2"/>
    <p:sldId id="683" r:id="rId3"/>
    <p:sldId id="655" r:id="rId4"/>
    <p:sldId id="684" r:id="rId5"/>
    <p:sldId id="685" r:id="rId6"/>
    <p:sldId id="687" r:id="rId7"/>
    <p:sldId id="694" r:id="rId8"/>
    <p:sldId id="624" r:id="rId9"/>
    <p:sldId id="670" r:id="rId10"/>
    <p:sldId id="671" r:id="rId11"/>
    <p:sldId id="499" r:id="rId12"/>
    <p:sldId id="500" r:id="rId13"/>
    <p:sldId id="629" r:id="rId14"/>
    <p:sldId id="505" r:id="rId15"/>
    <p:sldId id="672" r:id="rId16"/>
    <p:sldId id="673" r:id="rId17"/>
    <p:sldId id="689" r:id="rId18"/>
    <p:sldId id="690" r:id="rId19"/>
    <p:sldId id="676" r:id="rId20"/>
    <p:sldId id="677" r:id="rId21"/>
    <p:sldId id="688" r:id="rId22"/>
    <p:sldId id="691" r:id="rId23"/>
    <p:sldId id="678" r:id="rId24"/>
    <p:sldId id="679" r:id="rId25"/>
    <p:sldId id="680" r:id="rId26"/>
    <p:sldId id="656" r:id="rId27"/>
    <p:sldId id="510" r:id="rId28"/>
    <p:sldId id="511" r:id="rId29"/>
    <p:sldId id="512" r:id="rId30"/>
    <p:sldId id="530" r:id="rId31"/>
    <p:sldId id="448" r:id="rId32"/>
    <p:sldId id="452" r:id="rId33"/>
    <p:sldId id="630" r:id="rId34"/>
    <p:sldId id="631" r:id="rId35"/>
    <p:sldId id="632" r:id="rId36"/>
    <p:sldId id="659" r:id="rId37"/>
    <p:sldId id="636" r:id="rId38"/>
    <p:sldId id="637" r:id="rId39"/>
    <p:sldId id="638" r:id="rId40"/>
    <p:sldId id="535" r:id="rId41"/>
    <p:sldId id="536" r:id="rId42"/>
    <p:sldId id="537" r:id="rId43"/>
    <p:sldId id="573" r:id="rId44"/>
    <p:sldId id="574" r:id="rId45"/>
    <p:sldId id="575" r:id="rId46"/>
    <p:sldId id="576" r:id="rId47"/>
    <p:sldId id="692" r:id="rId48"/>
    <p:sldId id="608" r:id="rId49"/>
    <p:sldId id="609" r:id="rId50"/>
    <p:sldId id="610" r:id="rId51"/>
    <p:sldId id="611" r:id="rId52"/>
    <p:sldId id="612" r:id="rId53"/>
    <p:sldId id="613" r:id="rId54"/>
    <p:sldId id="682" r:id="rId55"/>
    <p:sldId id="654" r:id="rId56"/>
    <p:sldId id="693" r:id="rId57"/>
    <p:sldId id="695" r:id="rId58"/>
    <p:sldId id="696" r:id="rId59"/>
    <p:sldId id="644" r:id="rId60"/>
    <p:sldId id="649" r:id="rId61"/>
    <p:sldId id="650" r:id="rId62"/>
    <p:sldId id="651" r:id="rId63"/>
    <p:sldId id="541" r:id="rId64"/>
    <p:sldId id="542" r:id="rId65"/>
    <p:sldId id="543" r:id="rId66"/>
    <p:sldId id="553" r:id="rId67"/>
    <p:sldId id="554" r:id="rId68"/>
    <p:sldId id="555" r:id="rId69"/>
    <p:sldId id="556" r:id="rId70"/>
    <p:sldId id="557" r:id="rId71"/>
    <p:sldId id="558" r:id="rId72"/>
    <p:sldId id="559" r:id="rId73"/>
    <p:sldId id="560" r:id="rId74"/>
    <p:sldId id="653" r:id="rId75"/>
    <p:sldId id="561" r:id="rId76"/>
    <p:sldId id="562" r:id="rId77"/>
    <p:sldId id="563" r:id="rId78"/>
    <p:sldId id="564" r:id="rId79"/>
    <p:sldId id="565" r:id="rId80"/>
    <p:sldId id="566" r:id="rId81"/>
    <p:sldId id="567" r:id="rId82"/>
    <p:sldId id="568" r:id="rId83"/>
    <p:sldId id="652" r:id="rId84"/>
    <p:sldId id="623" r:id="rId85"/>
    <p:sldId id="570" r:id="rId86"/>
    <p:sldId id="571" r:id="rId87"/>
    <p:sldId id="614" r:id="rId88"/>
    <p:sldId id="615" r:id="rId89"/>
    <p:sldId id="616" r:id="rId90"/>
    <p:sldId id="520" r:id="rId91"/>
    <p:sldId id="526" r:id="rId92"/>
    <p:sldId id="521" r:id="rId93"/>
    <p:sldId id="525" r:id="rId94"/>
    <p:sldId id="528" r:id="rId95"/>
    <p:sldId id="667" r:id="rId96"/>
    <p:sldId id="668" r:id="rId97"/>
    <p:sldId id="666" r:id="rId98"/>
    <p:sldId id="665" r:id="rId99"/>
    <p:sldId id="622" r:id="rId100"/>
  </p:sldIdLst>
  <p:sldSz cx="9144000" cy="6858000" type="screen4x3"/>
  <p:notesSz cx="6858000" cy="9144000"/>
  <p:defaultTextStyle>
    <a:defPPr>
      <a:defRPr lang="pt-BR"/>
    </a:defPPr>
    <a:lvl1pPr algn="l" rtl="0" eaLnBrk="0" fontAlgn="base" hangingPunct="0">
      <a:spcBef>
        <a:spcPct val="0"/>
      </a:spcBef>
      <a:spcAft>
        <a:spcPct val="0"/>
      </a:spcAft>
      <a:defRPr sz="3200" b="1" kern="1200">
        <a:solidFill>
          <a:schemeClr val="tx1"/>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sz="3200" b="1" kern="1200">
        <a:solidFill>
          <a:schemeClr val="tx1"/>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sz="3200" b="1" kern="1200">
        <a:solidFill>
          <a:schemeClr val="tx1"/>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sz="3200" b="1" kern="1200">
        <a:solidFill>
          <a:schemeClr val="tx1"/>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sz="3200" b="1"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3200" b="1"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sz="3200" b="1"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sz="3200" b="1"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sz="3200" b="1" kern="1200">
        <a:solidFill>
          <a:schemeClr val="tx1"/>
        </a:solidFill>
        <a:latin typeface="Comic Sans MS" panose="030F0702030302020204" pitchFamily="66" charset="0"/>
        <a:ea typeface="+mn-ea"/>
        <a:cs typeface="Arial" panose="020B0604020202020204" pitchFamily="34" charset="0"/>
      </a:defRPr>
    </a:lvl9pPr>
  </p:defaultTextStyle>
  <p:extLst>
    <p:ext uri="{521415D9-36F7-43E2-AB2F-B90AF26B5E84}">
      <p14:sectionLst xmlns:p14="http://schemas.microsoft.com/office/powerpoint/2010/main">
        <p14:section name="Seção Padrão" id="{74CE44AA-CABF-42DC-B62C-076F8D8715EA}">
          <p14:sldIdLst>
            <p14:sldId id="443"/>
            <p14:sldId id="683"/>
            <p14:sldId id="655"/>
            <p14:sldId id="684"/>
            <p14:sldId id="685"/>
            <p14:sldId id="687"/>
            <p14:sldId id="694"/>
            <p14:sldId id="624"/>
            <p14:sldId id="670"/>
            <p14:sldId id="671"/>
            <p14:sldId id="499"/>
            <p14:sldId id="500"/>
            <p14:sldId id="629"/>
            <p14:sldId id="505"/>
            <p14:sldId id="672"/>
            <p14:sldId id="673"/>
            <p14:sldId id="689"/>
            <p14:sldId id="690"/>
            <p14:sldId id="676"/>
            <p14:sldId id="677"/>
            <p14:sldId id="688"/>
            <p14:sldId id="691"/>
            <p14:sldId id="678"/>
            <p14:sldId id="679"/>
            <p14:sldId id="680"/>
            <p14:sldId id="656"/>
            <p14:sldId id="510"/>
            <p14:sldId id="511"/>
            <p14:sldId id="512"/>
            <p14:sldId id="530"/>
            <p14:sldId id="448"/>
            <p14:sldId id="452"/>
            <p14:sldId id="630"/>
            <p14:sldId id="631"/>
            <p14:sldId id="632"/>
            <p14:sldId id="659"/>
            <p14:sldId id="636"/>
            <p14:sldId id="637"/>
            <p14:sldId id="638"/>
            <p14:sldId id="535"/>
            <p14:sldId id="536"/>
            <p14:sldId id="537"/>
            <p14:sldId id="573"/>
            <p14:sldId id="574"/>
            <p14:sldId id="575"/>
            <p14:sldId id="576"/>
            <p14:sldId id="692"/>
            <p14:sldId id="608"/>
            <p14:sldId id="609"/>
            <p14:sldId id="610"/>
            <p14:sldId id="611"/>
            <p14:sldId id="612"/>
            <p14:sldId id="613"/>
            <p14:sldId id="682"/>
            <p14:sldId id="654"/>
            <p14:sldId id="693"/>
            <p14:sldId id="695"/>
            <p14:sldId id="696"/>
            <p14:sldId id="644"/>
            <p14:sldId id="649"/>
            <p14:sldId id="650"/>
            <p14:sldId id="651"/>
            <p14:sldId id="541"/>
            <p14:sldId id="542"/>
            <p14:sldId id="543"/>
            <p14:sldId id="553"/>
            <p14:sldId id="554"/>
            <p14:sldId id="555"/>
            <p14:sldId id="556"/>
            <p14:sldId id="557"/>
            <p14:sldId id="558"/>
            <p14:sldId id="559"/>
            <p14:sldId id="560"/>
            <p14:sldId id="653"/>
            <p14:sldId id="561"/>
            <p14:sldId id="562"/>
            <p14:sldId id="563"/>
            <p14:sldId id="564"/>
            <p14:sldId id="565"/>
            <p14:sldId id="566"/>
            <p14:sldId id="567"/>
            <p14:sldId id="568"/>
            <p14:sldId id="652"/>
            <p14:sldId id="623"/>
            <p14:sldId id="570"/>
            <p14:sldId id="571"/>
            <p14:sldId id="614"/>
            <p14:sldId id="615"/>
            <p14:sldId id="616"/>
            <p14:sldId id="520"/>
            <p14:sldId id="526"/>
            <p14:sldId id="521"/>
            <p14:sldId id="525"/>
            <p14:sldId id="528"/>
            <p14:sldId id="667"/>
            <p14:sldId id="668"/>
            <p14:sldId id="666"/>
            <p14:sldId id="665"/>
            <p14:sldId id="6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a:srgbClr val="FF6600"/>
    <a:srgbClr val="33CC33"/>
    <a:srgbClr val="FFCC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6" autoAdjust="0"/>
    <p:restoredTop sz="94621" autoAdjust="0"/>
  </p:normalViewPr>
  <p:slideViewPr>
    <p:cSldViewPr>
      <p:cViewPr varScale="1">
        <p:scale>
          <a:sx n="105" d="100"/>
          <a:sy n="105" d="100"/>
        </p:scale>
        <p:origin x="171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8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Plan1!$B$1</c:f>
              <c:strCache>
                <c:ptCount val="1"/>
                <c:pt idx="0">
                  <c:v>%</c:v>
                </c:pt>
              </c:strCache>
            </c:strRef>
          </c:tx>
          <c:explosion val="25"/>
          <c:dPt>
            <c:idx val="0"/>
            <c:bubble3D val="0"/>
            <c:extLst>
              <c:ext xmlns:c16="http://schemas.microsoft.com/office/drawing/2014/chart" uri="{C3380CC4-5D6E-409C-BE32-E72D297353CC}">
                <c16:uniqueId val="{00000000-F8B4-47F3-8150-FBCCF6D4D777}"/>
              </c:ext>
            </c:extLst>
          </c:dPt>
          <c:dPt>
            <c:idx val="1"/>
            <c:bubble3D val="0"/>
            <c:spPr>
              <a:solidFill>
                <a:srgbClr val="33CC33"/>
              </a:solidFill>
            </c:spPr>
            <c:extLst>
              <c:ext xmlns:c16="http://schemas.microsoft.com/office/drawing/2014/chart" uri="{C3380CC4-5D6E-409C-BE32-E72D297353CC}">
                <c16:uniqueId val="{00000002-F8B4-47F3-8150-FBCCF6D4D777}"/>
              </c:ext>
            </c:extLst>
          </c:dPt>
          <c:dPt>
            <c:idx val="2"/>
            <c:bubble3D val="0"/>
            <c:spPr>
              <a:solidFill>
                <a:srgbClr val="FFC000"/>
              </a:solidFill>
            </c:spPr>
            <c:extLst>
              <c:ext xmlns:c16="http://schemas.microsoft.com/office/drawing/2014/chart" uri="{C3380CC4-5D6E-409C-BE32-E72D297353CC}">
                <c16:uniqueId val="{00000004-F8B4-47F3-8150-FBCCF6D4D777}"/>
              </c:ext>
            </c:extLst>
          </c:dPt>
          <c:dPt>
            <c:idx val="3"/>
            <c:bubble3D val="0"/>
            <c:extLst>
              <c:ext xmlns:c16="http://schemas.microsoft.com/office/drawing/2014/chart" uri="{C3380CC4-5D6E-409C-BE32-E72D297353CC}">
                <c16:uniqueId val="{00000005-F8B4-47F3-8150-FBCCF6D4D777}"/>
              </c:ext>
            </c:extLst>
          </c:dPt>
          <c:dLbls>
            <c:spPr>
              <a:noFill/>
              <a:ln w="25374">
                <a:noFill/>
              </a:ln>
            </c:spPr>
            <c:txPr>
              <a:bodyPr/>
              <a:lstStyle/>
              <a:p>
                <a:pPr>
                  <a:defRPr sz="2398" b="1">
                    <a:solidFill>
                      <a:schemeClr val="accent4">
                        <a:lumMod val="10000"/>
                      </a:schemeClr>
                    </a:solidFill>
                    <a:effectLst>
                      <a:outerShdw blurRad="38100" dist="38100" dir="2700000" algn="tl">
                        <a:srgbClr val="000000">
                          <a:alpha val="43137"/>
                        </a:srgbClr>
                      </a:outerShdw>
                    </a:effectLst>
                    <a:latin typeface="Calibri" panose="020F0502020204030204" pitchFamily="34" charset="0"/>
                    <a:cs typeface="Times New Roman" pitchFamily="18" charset="0"/>
                  </a:defRPr>
                </a:pPr>
                <a:endParaRPr lang="pt-BR"/>
              </a:p>
            </c:txPr>
            <c:showLegendKey val="0"/>
            <c:showVal val="1"/>
            <c:showCatName val="0"/>
            <c:showSerName val="0"/>
            <c:showPercent val="0"/>
            <c:showBubbleSize val="0"/>
            <c:showLeaderLines val="1"/>
            <c:extLst>
              <c:ext xmlns:c15="http://schemas.microsoft.com/office/drawing/2012/chart" uri="{CE6537A1-D6FC-4f65-9D91-7224C49458BB}"/>
            </c:extLst>
          </c:dLbls>
          <c:cat>
            <c:strRef>
              <c:f>Plan1!$A$2:$A$5</c:f>
              <c:strCache>
                <c:ptCount val="4"/>
                <c:pt idx="0">
                  <c:v>Autocuidado</c:v>
                </c:pt>
                <c:pt idx="1">
                  <c:v>Necessidade mínima</c:v>
                </c:pt>
                <c:pt idx="2">
                  <c:v>Necessidade moderada</c:v>
                </c:pt>
                <c:pt idx="3">
                  <c:v>Necessidade máxima</c:v>
                </c:pt>
              </c:strCache>
            </c:strRef>
          </c:cat>
          <c:val>
            <c:numRef>
              <c:f>Plan1!$B$2:$B$5</c:f>
              <c:numCache>
                <c:formatCode>General</c:formatCode>
                <c:ptCount val="4"/>
                <c:pt idx="0">
                  <c:v>37.1</c:v>
                </c:pt>
                <c:pt idx="1">
                  <c:v>7.6</c:v>
                </c:pt>
                <c:pt idx="2">
                  <c:v>43.5</c:v>
                </c:pt>
                <c:pt idx="3">
                  <c:v>11.7</c:v>
                </c:pt>
              </c:numCache>
            </c:numRef>
          </c:val>
          <c:extLst>
            <c:ext xmlns:c16="http://schemas.microsoft.com/office/drawing/2014/chart" uri="{C3380CC4-5D6E-409C-BE32-E72D297353CC}">
              <c16:uniqueId val="{00000006-F8B4-47F3-8150-FBCCF6D4D777}"/>
            </c:ext>
          </c:extLst>
        </c:ser>
        <c:dLbls>
          <c:showLegendKey val="0"/>
          <c:showVal val="0"/>
          <c:showCatName val="0"/>
          <c:showSerName val="0"/>
          <c:showPercent val="0"/>
          <c:showBubbleSize val="0"/>
          <c:showLeaderLines val="1"/>
        </c:dLbls>
      </c:pie3DChart>
      <c:spPr>
        <a:noFill/>
        <a:ln w="25374">
          <a:noFill/>
        </a:ln>
      </c:spPr>
    </c:plotArea>
    <c:legend>
      <c:legendPos val="b"/>
      <c:layout>
        <c:manualLayout>
          <c:xMode val="edge"/>
          <c:yMode val="edge"/>
          <c:x val="4.7347480106100799E-2"/>
          <c:y val="0.8494580025705406"/>
          <c:w val="0.9"/>
          <c:h val="6.35107843142559E-2"/>
        </c:manualLayout>
      </c:layout>
      <c:overlay val="0"/>
      <c:txPr>
        <a:bodyPr/>
        <a:lstStyle/>
        <a:p>
          <a:pPr>
            <a:defRPr>
              <a:latin typeface="Calibri" panose="020F0502020204030204" pitchFamily="34" charset="0"/>
              <a:cs typeface="Times New Roman" pitchFamily="18" charset="0"/>
            </a:defRPr>
          </a:pPr>
          <a:endParaRPr lang="pt-BR"/>
        </a:p>
      </c:txPr>
    </c:legend>
    <c:plotVisOnly val="1"/>
    <c:dispBlanksAs val="gap"/>
    <c:showDLblsOverMax val="0"/>
  </c:chart>
  <c:txPr>
    <a:bodyPr/>
    <a:lstStyle/>
    <a:p>
      <a:pPr>
        <a:defRPr sz="1798"/>
      </a:pPr>
      <a:endParaRPr lang="pt-B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1B3DA-C206-4ECA-99C8-410D5C8E44FD}" type="doc">
      <dgm:prSet loTypeId="urn:microsoft.com/office/officeart/2005/8/layout/radial4" loCatId="relationship" qsTypeId="urn:microsoft.com/office/officeart/2005/8/quickstyle/simple2" qsCatId="simple" csTypeId="urn:microsoft.com/office/officeart/2005/8/colors/colorful4" csCatId="colorful" phldr="1"/>
      <dgm:spPr/>
      <dgm:t>
        <a:bodyPr/>
        <a:lstStyle/>
        <a:p>
          <a:endParaRPr lang="pt-BR"/>
        </a:p>
      </dgm:t>
    </dgm:pt>
    <dgm:pt modelId="{D88BB036-0E83-4667-AD21-098D66083A72}">
      <dgm:prSet phldrT="[Texto]" custT="1"/>
      <dgm:spPr>
        <a:solidFill>
          <a:srgbClr val="FFFF00"/>
        </a:solidFill>
        <a:ln>
          <a:solidFill>
            <a:schemeClr val="tx1"/>
          </a:solidFill>
        </a:ln>
      </dgm:spPr>
      <dgm:t>
        <a:bodyPr/>
        <a:lstStyle/>
        <a:p>
          <a:r>
            <a:rPr lang="pt-BR" sz="3600" b="1" dirty="0">
              <a:solidFill>
                <a:schemeClr val="accent4">
                  <a:lumMod val="10000"/>
                </a:schemeClr>
              </a:solidFill>
              <a:effectLst>
                <a:outerShdw blurRad="38100" dist="38100" dir="2700000" algn="tl">
                  <a:srgbClr val="000000">
                    <a:alpha val="43137"/>
                  </a:srgbClr>
                </a:outerShdw>
              </a:effectLst>
              <a:latin typeface="+mn-lt"/>
              <a:cs typeface="Calibri" pitchFamily="34" charset="0"/>
            </a:rPr>
            <a:t>Os idosos do Brasil </a:t>
          </a:r>
          <a:endParaRPr lang="pt-BR" sz="3600" b="1" dirty="0">
            <a:solidFill>
              <a:schemeClr val="accent4">
                <a:lumMod val="10000"/>
              </a:schemeClr>
            </a:solidFill>
            <a:effectLst>
              <a:outerShdw blurRad="38100" dist="38100" dir="2700000" algn="tl">
                <a:srgbClr val="000000">
                  <a:alpha val="43137"/>
                </a:srgbClr>
              </a:outerShdw>
            </a:effectLst>
            <a:latin typeface="+mn-lt"/>
          </a:endParaRPr>
        </a:p>
      </dgm:t>
    </dgm:pt>
    <dgm:pt modelId="{ACE0141D-BF39-411B-98C9-0073BA4B3EA1}" type="parTrans" cxnId="{6DBA6DD5-E532-4D92-9943-92B235DDF3AE}">
      <dgm:prSet/>
      <dgm:spPr/>
      <dgm:t>
        <a:bodyPr/>
        <a:lstStyle/>
        <a:p>
          <a:endParaRPr lang="pt-BR" sz="2400" b="1">
            <a:effectLst>
              <a:outerShdw blurRad="38100" dist="38100" dir="2700000" algn="tl">
                <a:srgbClr val="000000">
                  <a:alpha val="43137"/>
                </a:srgbClr>
              </a:outerShdw>
            </a:effectLst>
            <a:latin typeface="+mn-lt"/>
          </a:endParaRPr>
        </a:p>
      </dgm:t>
    </dgm:pt>
    <dgm:pt modelId="{6D19DB76-B099-43EC-91FF-F8324180E328}" type="sibTrans" cxnId="{6DBA6DD5-E532-4D92-9943-92B235DDF3AE}">
      <dgm:prSet/>
      <dgm:spPr/>
      <dgm:t>
        <a:bodyPr/>
        <a:lstStyle/>
        <a:p>
          <a:endParaRPr lang="pt-BR" sz="2400" b="1">
            <a:effectLst>
              <a:outerShdw blurRad="38100" dist="38100" dir="2700000" algn="tl">
                <a:srgbClr val="000000">
                  <a:alpha val="43137"/>
                </a:srgbClr>
              </a:outerShdw>
            </a:effectLst>
            <a:latin typeface="+mn-lt"/>
          </a:endParaRPr>
        </a:p>
      </dgm:t>
    </dgm:pt>
    <dgm:pt modelId="{DE1930A7-B5FE-451C-A7E7-CABD1813B041}">
      <dgm:prSet phldrT="[Texto]" custT="1"/>
      <dgm:spPr/>
      <dgm:t>
        <a:bodyPr/>
        <a:lstStyle/>
        <a:p>
          <a:r>
            <a:rPr lang="pt-BR" sz="2800" b="1" dirty="0">
              <a:solidFill>
                <a:schemeClr val="bg1"/>
              </a:solidFill>
              <a:effectLst>
                <a:outerShdw blurRad="38100" dist="38100" dir="2700000" algn="tl">
                  <a:srgbClr val="000000">
                    <a:alpha val="43137"/>
                  </a:srgbClr>
                </a:outerShdw>
              </a:effectLst>
              <a:latin typeface="+mn-lt"/>
            </a:rPr>
            <a:t>660 mil acamados</a:t>
          </a:r>
        </a:p>
      </dgm:t>
    </dgm:pt>
    <dgm:pt modelId="{DAFD7B82-FD63-452A-A5BF-55E3CCD59A49}" type="parTrans" cxnId="{D77C9ADB-59E4-4245-8AC0-51417BB85202}">
      <dgm:prSet/>
      <dgm:spPr/>
      <dgm:t>
        <a:bodyPr/>
        <a:lstStyle/>
        <a:p>
          <a:endParaRPr lang="pt-BR" sz="2400" b="1">
            <a:effectLst>
              <a:outerShdw blurRad="38100" dist="38100" dir="2700000" algn="tl">
                <a:srgbClr val="000000">
                  <a:alpha val="43137"/>
                </a:srgbClr>
              </a:outerShdw>
            </a:effectLst>
            <a:latin typeface="+mn-lt"/>
          </a:endParaRPr>
        </a:p>
      </dgm:t>
    </dgm:pt>
    <dgm:pt modelId="{CE41E911-3ACA-465E-BA64-F2943EE2E1B5}" type="sibTrans" cxnId="{D77C9ADB-59E4-4245-8AC0-51417BB85202}">
      <dgm:prSet/>
      <dgm:spPr/>
      <dgm:t>
        <a:bodyPr/>
        <a:lstStyle/>
        <a:p>
          <a:endParaRPr lang="pt-BR" sz="2400" b="1">
            <a:effectLst>
              <a:outerShdw blurRad="38100" dist="38100" dir="2700000" algn="tl">
                <a:srgbClr val="000000">
                  <a:alpha val="43137"/>
                </a:srgbClr>
              </a:outerShdw>
            </a:effectLst>
            <a:latin typeface="+mn-lt"/>
          </a:endParaRPr>
        </a:p>
      </dgm:t>
    </dgm:pt>
    <dgm:pt modelId="{59A9FAAE-91F7-4E75-9956-3091DEA91EA4}">
      <dgm:prSet phldrT="[Texto]" custT="1"/>
      <dgm:spPr>
        <a:solidFill>
          <a:schemeClr val="accent6">
            <a:lumMod val="75000"/>
          </a:schemeClr>
        </a:solidFill>
      </dgm:spPr>
      <dgm:t>
        <a:bodyPr/>
        <a:lstStyle/>
        <a:p>
          <a:r>
            <a:rPr lang="pt-BR" sz="2800" b="1" dirty="0">
              <a:effectLst>
                <a:outerShdw blurRad="38100" dist="38100" dir="2700000" algn="tl">
                  <a:srgbClr val="000000">
                    <a:alpha val="43137"/>
                  </a:srgbClr>
                </a:outerShdw>
              </a:effectLst>
              <a:latin typeface="+mn-lt"/>
            </a:rPr>
            <a:t>1,7 milhão vive em instituições</a:t>
          </a:r>
        </a:p>
      </dgm:t>
    </dgm:pt>
    <dgm:pt modelId="{853982C3-54F2-4817-9809-06A02FD2EBEF}" type="parTrans" cxnId="{7DD2AE7C-7FE7-40D7-AAC8-87CB740E8E8A}">
      <dgm:prSet/>
      <dgm:spPr/>
      <dgm:t>
        <a:bodyPr/>
        <a:lstStyle/>
        <a:p>
          <a:endParaRPr lang="pt-BR" sz="2400" b="1">
            <a:effectLst>
              <a:outerShdw blurRad="38100" dist="38100" dir="2700000" algn="tl">
                <a:srgbClr val="000000">
                  <a:alpha val="43137"/>
                </a:srgbClr>
              </a:outerShdw>
            </a:effectLst>
            <a:latin typeface="+mn-lt"/>
          </a:endParaRPr>
        </a:p>
      </dgm:t>
    </dgm:pt>
    <dgm:pt modelId="{91C6F101-B2D8-4C6B-A280-9E012830C16C}" type="sibTrans" cxnId="{7DD2AE7C-7FE7-40D7-AAC8-87CB740E8E8A}">
      <dgm:prSet/>
      <dgm:spPr/>
      <dgm:t>
        <a:bodyPr/>
        <a:lstStyle/>
        <a:p>
          <a:endParaRPr lang="pt-BR" sz="2400" b="1">
            <a:effectLst>
              <a:outerShdw blurRad="38100" dist="38100" dir="2700000" algn="tl">
                <a:srgbClr val="000000">
                  <a:alpha val="43137"/>
                </a:srgbClr>
              </a:outerShdw>
            </a:effectLst>
            <a:latin typeface="+mn-lt"/>
          </a:endParaRPr>
        </a:p>
      </dgm:t>
    </dgm:pt>
    <dgm:pt modelId="{71FB46F6-2FBE-45C5-92EB-CC5C0A84DEDA}">
      <dgm:prSet phldrT="[Texto]" custT="1"/>
      <dgm:spPr>
        <a:solidFill>
          <a:srgbClr val="C000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t-BR" sz="2800" b="1" dirty="0">
              <a:solidFill>
                <a:schemeClr val="accent4"/>
              </a:solidFill>
              <a:effectLst>
                <a:outerShdw blurRad="38100" dist="38100" dir="2700000" algn="tl">
                  <a:srgbClr val="000000">
                    <a:alpha val="43137"/>
                  </a:srgbClr>
                </a:outerShdw>
              </a:effectLst>
              <a:latin typeface="+mn-lt"/>
            </a:rPr>
            <a:t>5,5 milhões com alguma incapacidade</a:t>
          </a:r>
        </a:p>
      </dgm:t>
    </dgm:pt>
    <dgm:pt modelId="{57C0CA85-5AB5-45A8-B0F2-31B46BC753FE}" type="parTrans" cxnId="{6342315F-9840-4469-A6EA-2F930538B6BF}">
      <dgm:prSet/>
      <dgm:spPr/>
      <dgm:t>
        <a:bodyPr/>
        <a:lstStyle/>
        <a:p>
          <a:endParaRPr lang="pt-BR" sz="2400" b="1">
            <a:effectLst>
              <a:outerShdw blurRad="38100" dist="38100" dir="2700000" algn="tl">
                <a:srgbClr val="000000">
                  <a:alpha val="43137"/>
                </a:srgbClr>
              </a:outerShdw>
            </a:effectLst>
            <a:latin typeface="+mn-lt"/>
          </a:endParaRPr>
        </a:p>
      </dgm:t>
    </dgm:pt>
    <dgm:pt modelId="{FAF3FC88-11BC-4A44-8B06-70794516278C}" type="sibTrans" cxnId="{6342315F-9840-4469-A6EA-2F930538B6BF}">
      <dgm:prSet/>
      <dgm:spPr/>
      <dgm:t>
        <a:bodyPr/>
        <a:lstStyle/>
        <a:p>
          <a:endParaRPr lang="pt-BR" sz="2400" b="1">
            <a:effectLst>
              <a:outerShdw blurRad="38100" dist="38100" dir="2700000" algn="tl">
                <a:srgbClr val="000000">
                  <a:alpha val="43137"/>
                </a:srgbClr>
              </a:outerShdw>
            </a:effectLst>
            <a:latin typeface="+mn-lt"/>
          </a:endParaRPr>
        </a:p>
      </dgm:t>
    </dgm:pt>
    <dgm:pt modelId="{69B62412-FF70-4AFA-92B7-DDECCD8B4BB5}">
      <dgm:prSet phldrT="[Texto]" custT="1"/>
      <dgm:spPr>
        <a:solidFill>
          <a:srgbClr val="92D05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t-BR" sz="2800" b="1" dirty="0">
              <a:solidFill>
                <a:schemeClr val="bg1"/>
              </a:solidFill>
              <a:effectLst>
                <a:outerShdw blurRad="38100" dist="38100" dir="2700000" algn="tl">
                  <a:srgbClr val="000000">
                    <a:alpha val="43137"/>
                  </a:srgbClr>
                </a:outerShdw>
              </a:effectLst>
              <a:latin typeface="+mn-lt"/>
            </a:rPr>
            <a:t>16,5 milhões independentes para o </a:t>
          </a:r>
          <a:r>
            <a:rPr lang="pt-BR" sz="2800" b="1" dirty="0" err="1">
              <a:solidFill>
                <a:schemeClr val="bg1"/>
              </a:solidFill>
              <a:effectLst>
                <a:outerShdw blurRad="38100" dist="38100" dir="2700000" algn="tl">
                  <a:srgbClr val="000000">
                    <a:alpha val="43137"/>
                  </a:srgbClr>
                </a:outerShdw>
              </a:effectLst>
              <a:latin typeface="+mn-lt"/>
            </a:rPr>
            <a:t>auto-cuidado</a:t>
          </a:r>
          <a:endParaRPr lang="pt-BR" sz="2800" b="1" dirty="0">
            <a:solidFill>
              <a:schemeClr val="bg1"/>
            </a:solidFill>
            <a:effectLst>
              <a:outerShdw blurRad="38100" dist="38100" dir="2700000" algn="tl">
                <a:srgbClr val="000000">
                  <a:alpha val="43137"/>
                </a:srgbClr>
              </a:outerShdw>
            </a:effectLst>
            <a:latin typeface="+mn-lt"/>
          </a:endParaRPr>
        </a:p>
      </dgm:t>
    </dgm:pt>
    <dgm:pt modelId="{83044208-1E3C-4E18-84BC-FA923330DF24}" type="parTrans" cxnId="{1C79B7FC-6512-49D2-B477-8813A367A322}">
      <dgm:prSet/>
      <dgm:spPr/>
      <dgm:t>
        <a:bodyPr/>
        <a:lstStyle/>
        <a:p>
          <a:endParaRPr lang="pt-BR" sz="2400" b="1">
            <a:effectLst>
              <a:outerShdw blurRad="38100" dist="38100" dir="2700000" algn="tl">
                <a:srgbClr val="000000">
                  <a:alpha val="43137"/>
                </a:srgbClr>
              </a:outerShdw>
            </a:effectLst>
            <a:latin typeface="+mn-lt"/>
          </a:endParaRPr>
        </a:p>
      </dgm:t>
    </dgm:pt>
    <dgm:pt modelId="{0EDFC64C-5B3A-4205-BBE0-DF3709E1D87D}" type="sibTrans" cxnId="{1C79B7FC-6512-49D2-B477-8813A367A322}">
      <dgm:prSet/>
      <dgm:spPr/>
      <dgm:t>
        <a:bodyPr/>
        <a:lstStyle/>
        <a:p>
          <a:endParaRPr lang="pt-BR" sz="2400" b="1">
            <a:effectLst>
              <a:outerShdw blurRad="38100" dist="38100" dir="2700000" algn="tl">
                <a:srgbClr val="000000">
                  <a:alpha val="43137"/>
                </a:srgbClr>
              </a:outerShdw>
            </a:effectLst>
            <a:latin typeface="+mn-lt"/>
          </a:endParaRPr>
        </a:p>
      </dgm:t>
    </dgm:pt>
    <dgm:pt modelId="{F69AE8D2-20A9-430F-A65A-77205CE8E8E2}">
      <dgm:prSet phldrT="[Texto]" custT="1"/>
      <dgm:spPr/>
      <dgm:t>
        <a:bodyPr/>
        <a:lstStyle/>
        <a:p>
          <a:r>
            <a:rPr lang="pt-BR" sz="2800" b="1" dirty="0">
              <a:solidFill>
                <a:schemeClr val="accent2">
                  <a:lumMod val="75000"/>
                </a:schemeClr>
              </a:solidFill>
              <a:effectLst>
                <a:outerShdw blurRad="38100" dist="38100" dir="2700000" algn="tl">
                  <a:srgbClr val="000000">
                    <a:alpha val="43137"/>
                  </a:srgbClr>
                </a:outerShdw>
              </a:effectLst>
              <a:latin typeface="+mn-lt"/>
            </a:rPr>
            <a:t>13,2 milhões com alguma doença crônica</a:t>
          </a:r>
        </a:p>
      </dgm:t>
    </dgm:pt>
    <dgm:pt modelId="{665FA0E2-E347-4572-A997-45F2BD73557C}" type="parTrans" cxnId="{2C856CED-B7E8-4809-A42D-F541CC8A08B9}">
      <dgm:prSet/>
      <dgm:spPr/>
      <dgm:t>
        <a:bodyPr/>
        <a:lstStyle/>
        <a:p>
          <a:endParaRPr lang="pt-BR">
            <a:effectLst>
              <a:outerShdw blurRad="38100" dist="38100" dir="2700000" algn="tl">
                <a:srgbClr val="000000">
                  <a:alpha val="43137"/>
                </a:srgbClr>
              </a:outerShdw>
            </a:effectLst>
          </a:endParaRPr>
        </a:p>
      </dgm:t>
    </dgm:pt>
    <dgm:pt modelId="{5320B9E5-111C-4674-A83C-FE87D475A81D}" type="sibTrans" cxnId="{2C856CED-B7E8-4809-A42D-F541CC8A08B9}">
      <dgm:prSet/>
      <dgm:spPr/>
      <dgm:t>
        <a:bodyPr/>
        <a:lstStyle/>
        <a:p>
          <a:endParaRPr lang="pt-BR">
            <a:effectLst>
              <a:outerShdw blurRad="38100" dist="38100" dir="2700000" algn="tl">
                <a:srgbClr val="000000">
                  <a:alpha val="43137"/>
                </a:srgbClr>
              </a:outerShdw>
            </a:effectLst>
          </a:endParaRPr>
        </a:p>
      </dgm:t>
    </dgm:pt>
    <dgm:pt modelId="{7D29BC03-63A8-4A2E-9C22-8071D3C1E747}" type="pres">
      <dgm:prSet presAssocID="{2B51B3DA-C206-4ECA-99C8-410D5C8E44FD}" presName="cycle" presStyleCnt="0">
        <dgm:presLayoutVars>
          <dgm:chMax val="1"/>
          <dgm:dir/>
          <dgm:animLvl val="ctr"/>
          <dgm:resizeHandles val="exact"/>
        </dgm:presLayoutVars>
      </dgm:prSet>
      <dgm:spPr/>
    </dgm:pt>
    <dgm:pt modelId="{3E79F590-F7C7-45DF-8AE0-B73DF3E9D12C}" type="pres">
      <dgm:prSet presAssocID="{D88BB036-0E83-4667-AD21-098D66083A72}" presName="centerShape" presStyleLbl="node0" presStyleIdx="0" presStyleCnt="1"/>
      <dgm:spPr/>
    </dgm:pt>
    <dgm:pt modelId="{F7309523-2AA5-40AA-A8B1-7DA8750D77E0}" type="pres">
      <dgm:prSet presAssocID="{DAFD7B82-FD63-452A-A5BF-55E3CCD59A49}" presName="parTrans" presStyleLbl="bgSibTrans2D1" presStyleIdx="0" presStyleCnt="5"/>
      <dgm:spPr/>
    </dgm:pt>
    <dgm:pt modelId="{B955FCCF-0074-4275-B7AA-D382732786A3}" type="pres">
      <dgm:prSet presAssocID="{DE1930A7-B5FE-451C-A7E7-CABD1813B041}" presName="node" presStyleLbl="node1" presStyleIdx="0" presStyleCnt="5" custRadScaleRad="90661" custRadScaleInc="2202">
        <dgm:presLayoutVars>
          <dgm:bulletEnabled val="1"/>
        </dgm:presLayoutVars>
      </dgm:prSet>
      <dgm:spPr/>
    </dgm:pt>
    <dgm:pt modelId="{8ED7A8BB-591B-45AB-8DE4-46442840344D}" type="pres">
      <dgm:prSet presAssocID="{853982C3-54F2-4817-9809-06A02FD2EBEF}" presName="parTrans" presStyleLbl="bgSibTrans2D1" presStyleIdx="1" presStyleCnt="5"/>
      <dgm:spPr/>
    </dgm:pt>
    <dgm:pt modelId="{7F114844-40CC-4990-8271-503347CE3092}" type="pres">
      <dgm:prSet presAssocID="{59A9FAAE-91F7-4E75-9956-3091DEA91EA4}" presName="node" presStyleLbl="node1" presStyleIdx="1" presStyleCnt="5" custRadScaleRad="97688" custRadScaleInc="-11723">
        <dgm:presLayoutVars>
          <dgm:bulletEnabled val="1"/>
        </dgm:presLayoutVars>
      </dgm:prSet>
      <dgm:spPr/>
    </dgm:pt>
    <dgm:pt modelId="{7F17EC03-EE72-4AC8-BE34-596B69682BC6}" type="pres">
      <dgm:prSet presAssocID="{83044208-1E3C-4E18-84BC-FA923330DF24}" presName="parTrans" presStyleLbl="bgSibTrans2D1" presStyleIdx="2" presStyleCnt="5"/>
      <dgm:spPr/>
    </dgm:pt>
    <dgm:pt modelId="{EF2879EB-3146-4370-82F0-2287CAAEB91C}" type="pres">
      <dgm:prSet presAssocID="{69B62412-FF70-4AFA-92B7-DDECCD8B4BB5}" presName="node" presStyleLbl="node1" presStyleIdx="2" presStyleCnt="5" custScaleX="122548" custScaleY="113214">
        <dgm:presLayoutVars>
          <dgm:bulletEnabled val="1"/>
        </dgm:presLayoutVars>
      </dgm:prSet>
      <dgm:spPr/>
    </dgm:pt>
    <dgm:pt modelId="{1764406F-FB8C-4405-8633-A196B74424B2}" type="pres">
      <dgm:prSet presAssocID="{57C0CA85-5AB5-45A8-B0F2-31B46BC753FE}" presName="parTrans" presStyleLbl="bgSibTrans2D1" presStyleIdx="3" presStyleCnt="5"/>
      <dgm:spPr/>
    </dgm:pt>
    <dgm:pt modelId="{54E4A7EC-3247-45D1-B049-3EB632F5E337}" type="pres">
      <dgm:prSet presAssocID="{71FB46F6-2FBE-45C5-92EB-CC5C0A84DEDA}" presName="node" presStyleLbl="node1" presStyleIdx="3" presStyleCnt="5" custScaleX="119036" custRadScaleRad="105153" custRadScaleInc="13127">
        <dgm:presLayoutVars>
          <dgm:bulletEnabled val="1"/>
        </dgm:presLayoutVars>
      </dgm:prSet>
      <dgm:spPr/>
    </dgm:pt>
    <dgm:pt modelId="{63DB2243-AAE8-4BE3-B450-E0A141E27965}" type="pres">
      <dgm:prSet presAssocID="{665FA0E2-E347-4572-A997-45F2BD73557C}" presName="parTrans" presStyleLbl="bgSibTrans2D1" presStyleIdx="4" presStyleCnt="5"/>
      <dgm:spPr/>
    </dgm:pt>
    <dgm:pt modelId="{F406017C-210D-4B72-A51C-1777746409C0}" type="pres">
      <dgm:prSet presAssocID="{F69AE8D2-20A9-430F-A65A-77205CE8E8E2}" presName="node" presStyleLbl="node1" presStyleIdx="4" presStyleCnt="5" custScaleX="112594" custRadScaleRad="92835" custRadScaleInc="1424">
        <dgm:presLayoutVars>
          <dgm:bulletEnabled val="1"/>
        </dgm:presLayoutVars>
      </dgm:prSet>
      <dgm:spPr/>
    </dgm:pt>
  </dgm:ptLst>
  <dgm:cxnLst>
    <dgm:cxn modelId="{BFAC8101-859D-4FB8-8A30-5F1318087C75}" type="presOf" srcId="{F69AE8D2-20A9-430F-A65A-77205CE8E8E2}" destId="{F406017C-210D-4B72-A51C-1777746409C0}" srcOrd="0" destOrd="0" presId="urn:microsoft.com/office/officeart/2005/8/layout/radial4"/>
    <dgm:cxn modelId="{D5050D2D-FC3A-4801-9F07-1A06D8B9B732}" type="presOf" srcId="{2B51B3DA-C206-4ECA-99C8-410D5C8E44FD}" destId="{7D29BC03-63A8-4A2E-9C22-8071D3C1E747}" srcOrd="0" destOrd="0" presId="urn:microsoft.com/office/officeart/2005/8/layout/radial4"/>
    <dgm:cxn modelId="{2EDECE2E-823C-4179-BF14-C08881136C67}" type="presOf" srcId="{59A9FAAE-91F7-4E75-9956-3091DEA91EA4}" destId="{7F114844-40CC-4990-8271-503347CE3092}" srcOrd="0" destOrd="0" presId="urn:microsoft.com/office/officeart/2005/8/layout/radial4"/>
    <dgm:cxn modelId="{3B2CC832-09A7-4852-8ABF-AC034576DF0B}" type="presOf" srcId="{D88BB036-0E83-4667-AD21-098D66083A72}" destId="{3E79F590-F7C7-45DF-8AE0-B73DF3E9D12C}" srcOrd="0" destOrd="0" presId="urn:microsoft.com/office/officeart/2005/8/layout/radial4"/>
    <dgm:cxn modelId="{1B45463D-4A4F-4075-94A5-E252C617C2C8}" type="presOf" srcId="{71FB46F6-2FBE-45C5-92EB-CC5C0A84DEDA}" destId="{54E4A7EC-3247-45D1-B049-3EB632F5E337}" srcOrd="0" destOrd="0" presId="urn:microsoft.com/office/officeart/2005/8/layout/radial4"/>
    <dgm:cxn modelId="{6342315F-9840-4469-A6EA-2F930538B6BF}" srcId="{D88BB036-0E83-4667-AD21-098D66083A72}" destId="{71FB46F6-2FBE-45C5-92EB-CC5C0A84DEDA}" srcOrd="3" destOrd="0" parTransId="{57C0CA85-5AB5-45A8-B0F2-31B46BC753FE}" sibTransId="{FAF3FC88-11BC-4A44-8B06-70794516278C}"/>
    <dgm:cxn modelId="{7DD2AE7C-7FE7-40D7-AAC8-87CB740E8E8A}" srcId="{D88BB036-0E83-4667-AD21-098D66083A72}" destId="{59A9FAAE-91F7-4E75-9956-3091DEA91EA4}" srcOrd="1" destOrd="0" parTransId="{853982C3-54F2-4817-9809-06A02FD2EBEF}" sibTransId="{91C6F101-B2D8-4C6B-A280-9E012830C16C}"/>
    <dgm:cxn modelId="{65746086-FD57-4E84-A58C-2A20296A97B4}" type="presOf" srcId="{69B62412-FF70-4AFA-92B7-DDECCD8B4BB5}" destId="{EF2879EB-3146-4370-82F0-2287CAAEB91C}" srcOrd="0" destOrd="0" presId="urn:microsoft.com/office/officeart/2005/8/layout/radial4"/>
    <dgm:cxn modelId="{DCE21C8C-CF39-41FF-BC21-614ED026632B}" type="presOf" srcId="{83044208-1E3C-4E18-84BC-FA923330DF24}" destId="{7F17EC03-EE72-4AC8-BE34-596B69682BC6}" srcOrd="0" destOrd="0" presId="urn:microsoft.com/office/officeart/2005/8/layout/radial4"/>
    <dgm:cxn modelId="{9D2FA993-D3CD-4E60-968E-B4B4E9827954}" type="presOf" srcId="{57C0CA85-5AB5-45A8-B0F2-31B46BC753FE}" destId="{1764406F-FB8C-4405-8633-A196B74424B2}" srcOrd="0" destOrd="0" presId="urn:microsoft.com/office/officeart/2005/8/layout/radial4"/>
    <dgm:cxn modelId="{CF1476B6-B2D3-4282-B32B-AEAAE3C8C5E1}" type="presOf" srcId="{DAFD7B82-FD63-452A-A5BF-55E3CCD59A49}" destId="{F7309523-2AA5-40AA-A8B1-7DA8750D77E0}" srcOrd="0" destOrd="0" presId="urn:microsoft.com/office/officeart/2005/8/layout/radial4"/>
    <dgm:cxn modelId="{6DBA6DD5-E532-4D92-9943-92B235DDF3AE}" srcId="{2B51B3DA-C206-4ECA-99C8-410D5C8E44FD}" destId="{D88BB036-0E83-4667-AD21-098D66083A72}" srcOrd="0" destOrd="0" parTransId="{ACE0141D-BF39-411B-98C9-0073BA4B3EA1}" sibTransId="{6D19DB76-B099-43EC-91FF-F8324180E328}"/>
    <dgm:cxn modelId="{FF8CC9D8-072F-446F-99F8-8C88349D9742}" type="presOf" srcId="{DE1930A7-B5FE-451C-A7E7-CABD1813B041}" destId="{B955FCCF-0074-4275-B7AA-D382732786A3}" srcOrd="0" destOrd="0" presId="urn:microsoft.com/office/officeart/2005/8/layout/radial4"/>
    <dgm:cxn modelId="{D77C9ADB-59E4-4245-8AC0-51417BB85202}" srcId="{D88BB036-0E83-4667-AD21-098D66083A72}" destId="{DE1930A7-B5FE-451C-A7E7-CABD1813B041}" srcOrd="0" destOrd="0" parTransId="{DAFD7B82-FD63-452A-A5BF-55E3CCD59A49}" sibTransId="{CE41E911-3ACA-465E-BA64-F2943EE2E1B5}"/>
    <dgm:cxn modelId="{2C856CED-B7E8-4809-A42D-F541CC8A08B9}" srcId="{D88BB036-0E83-4667-AD21-098D66083A72}" destId="{F69AE8D2-20A9-430F-A65A-77205CE8E8E2}" srcOrd="4" destOrd="0" parTransId="{665FA0E2-E347-4572-A997-45F2BD73557C}" sibTransId="{5320B9E5-111C-4674-A83C-FE87D475A81D}"/>
    <dgm:cxn modelId="{1C79B7FC-6512-49D2-B477-8813A367A322}" srcId="{D88BB036-0E83-4667-AD21-098D66083A72}" destId="{69B62412-FF70-4AFA-92B7-DDECCD8B4BB5}" srcOrd="2" destOrd="0" parTransId="{83044208-1E3C-4E18-84BC-FA923330DF24}" sibTransId="{0EDFC64C-5B3A-4205-BBE0-DF3709E1D87D}"/>
    <dgm:cxn modelId="{9F61A2FD-6D69-46D9-9B1B-53D35AD4958A}" type="presOf" srcId="{665FA0E2-E347-4572-A997-45F2BD73557C}" destId="{63DB2243-AAE8-4BE3-B450-E0A141E27965}" srcOrd="0" destOrd="0" presId="urn:microsoft.com/office/officeart/2005/8/layout/radial4"/>
    <dgm:cxn modelId="{753D89FF-E5AB-43EE-8CED-093552712EAD}" type="presOf" srcId="{853982C3-54F2-4817-9809-06A02FD2EBEF}" destId="{8ED7A8BB-591B-45AB-8DE4-46442840344D}" srcOrd="0" destOrd="0" presId="urn:microsoft.com/office/officeart/2005/8/layout/radial4"/>
    <dgm:cxn modelId="{A875D44A-9B47-42B6-82F9-BEBFC81EF1E4}" type="presParOf" srcId="{7D29BC03-63A8-4A2E-9C22-8071D3C1E747}" destId="{3E79F590-F7C7-45DF-8AE0-B73DF3E9D12C}" srcOrd="0" destOrd="0" presId="urn:microsoft.com/office/officeart/2005/8/layout/radial4"/>
    <dgm:cxn modelId="{7BA3C218-0C5C-4424-8B83-84DAADD64A39}" type="presParOf" srcId="{7D29BC03-63A8-4A2E-9C22-8071D3C1E747}" destId="{F7309523-2AA5-40AA-A8B1-7DA8750D77E0}" srcOrd="1" destOrd="0" presId="urn:microsoft.com/office/officeart/2005/8/layout/radial4"/>
    <dgm:cxn modelId="{3D6EC41D-587A-4E53-8658-AEE7EB01EA99}" type="presParOf" srcId="{7D29BC03-63A8-4A2E-9C22-8071D3C1E747}" destId="{B955FCCF-0074-4275-B7AA-D382732786A3}" srcOrd="2" destOrd="0" presId="urn:microsoft.com/office/officeart/2005/8/layout/radial4"/>
    <dgm:cxn modelId="{0A7647F1-CEA1-468E-8653-38A6D7900A12}" type="presParOf" srcId="{7D29BC03-63A8-4A2E-9C22-8071D3C1E747}" destId="{8ED7A8BB-591B-45AB-8DE4-46442840344D}" srcOrd="3" destOrd="0" presId="urn:microsoft.com/office/officeart/2005/8/layout/radial4"/>
    <dgm:cxn modelId="{B4D45103-4946-4219-8E28-17ADD49D060D}" type="presParOf" srcId="{7D29BC03-63A8-4A2E-9C22-8071D3C1E747}" destId="{7F114844-40CC-4990-8271-503347CE3092}" srcOrd="4" destOrd="0" presId="urn:microsoft.com/office/officeart/2005/8/layout/radial4"/>
    <dgm:cxn modelId="{BDA757B7-5C53-44BD-AEB3-BE7721938DD9}" type="presParOf" srcId="{7D29BC03-63A8-4A2E-9C22-8071D3C1E747}" destId="{7F17EC03-EE72-4AC8-BE34-596B69682BC6}" srcOrd="5" destOrd="0" presId="urn:microsoft.com/office/officeart/2005/8/layout/radial4"/>
    <dgm:cxn modelId="{C6DC0EBA-21F7-4322-9264-FC83DCDD5CE9}" type="presParOf" srcId="{7D29BC03-63A8-4A2E-9C22-8071D3C1E747}" destId="{EF2879EB-3146-4370-82F0-2287CAAEB91C}" srcOrd="6" destOrd="0" presId="urn:microsoft.com/office/officeart/2005/8/layout/radial4"/>
    <dgm:cxn modelId="{5A14A092-3FA7-4AF1-8C86-547330986564}" type="presParOf" srcId="{7D29BC03-63A8-4A2E-9C22-8071D3C1E747}" destId="{1764406F-FB8C-4405-8633-A196B74424B2}" srcOrd="7" destOrd="0" presId="urn:microsoft.com/office/officeart/2005/8/layout/radial4"/>
    <dgm:cxn modelId="{E1336FB4-4A17-4C28-BA58-96697BC97BC5}" type="presParOf" srcId="{7D29BC03-63A8-4A2E-9C22-8071D3C1E747}" destId="{54E4A7EC-3247-45D1-B049-3EB632F5E337}" srcOrd="8" destOrd="0" presId="urn:microsoft.com/office/officeart/2005/8/layout/radial4"/>
    <dgm:cxn modelId="{9CCBEBEB-AF3F-4B96-BBC3-DD31CABC39B6}" type="presParOf" srcId="{7D29BC03-63A8-4A2E-9C22-8071D3C1E747}" destId="{63DB2243-AAE8-4BE3-B450-E0A141E27965}" srcOrd="9" destOrd="0" presId="urn:microsoft.com/office/officeart/2005/8/layout/radial4"/>
    <dgm:cxn modelId="{6FA6D3CA-EB04-4C07-8FFC-E57AAF33FFEA}" type="presParOf" srcId="{7D29BC03-63A8-4A2E-9C22-8071D3C1E747}" destId="{F406017C-210D-4B72-A51C-1777746409C0}"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9F590-F7C7-45DF-8AE0-B73DF3E9D12C}">
      <dsp:nvSpPr>
        <dsp:cNvPr id="0" name=""/>
        <dsp:cNvSpPr/>
      </dsp:nvSpPr>
      <dsp:spPr>
        <a:xfrm>
          <a:off x="3325039" y="3897091"/>
          <a:ext cx="2353151" cy="2353151"/>
        </a:xfrm>
        <a:prstGeom prst="ellipse">
          <a:avLst/>
        </a:prstGeom>
        <a:solidFill>
          <a:srgbClr val="FFFF00"/>
        </a:solidFill>
        <a:ln w="38100" cap="flat" cmpd="sng" algn="ctr">
          <a:solidFill>
            <a:schemeClr val="tx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pt-BR" sz="3600" b="1" kern="1200" dirty="0">
              <a:solidFill>
                <a:schemeClr val="accent4">
                  <a:lumMod val="10000"/>
                </a:schemeClr>
              </a:solidFill>
              <a:effectLst>
                <a:outerShdw blurRad="38100" dist="38100" dir="2700000" algn="tl">
                  <a:srgbClr val="000000">
                    <a:alpha val="43137"/>
                  </a:srgbClr>
                </a:outerShdw>
              </a:effectLst>
              <a:latin typeface="+mn-lt"/>
              <a:cs typeface="Calibri" pitchFamily="34" charset="0"/>
            </a:rPr>
            <a:t>Os idosos do Brasil </a:t>
          </a:r>
          <a:endParaRPr lang="pt-BR" sz="3600" b="1" kern="1200" dirty="0">
            <a:solidFill>
              <a:schemeClr val="accent4">
                <a:lumMod val="10000"/>
              </a:schemeClr>
            </a:solidFill>
            <a:effectLst>
              <a:outerShdw blurRad="38100" dist="38100" dir="2700000" algn="tl">
                <a:srgbClr val="000000">
                  <a:alpha val="43137"/>
                </a:srgbClr>
              </a:outerShdw>
            </a:effectLst>
            <a:latin typeface="+mn-lt"/>
          </a:endParaRPr>
        </a:p>
      </dsp:txBody>
      <dsp:txXfrm>
        <a:off x="3669650" y="4241702"/>
        <a:ext cx="1663929" cy="1663929"/>
      </dsp:txXfrm>
    </dsp:sp>
    <dsp:sp modelId="{F7309523-2AA5-40AA-A8B1-7DA8750D77E0}">
      <dsp:nvSpPr>
        <dsp:cNvPr id="0" name=""/>
        <dsp:cNvSpPr/>
      </dsp:nvSpPr>
      <dsp:spPr>
        <a:xfrm rot="10847563">
          <a:off x="1370800" y="4707801"/>
          <a:ext cx="1846955" cy="670648"/>
        </a:xfrm>
        <a:prstGeom prst="lef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955FCCF-0074-4275-B7AA-D382732786A3}">
      <dsp:nvSpPr>
        <dsp:cNvPr id="0" name=""/>
        <dsp:cNvSpPr/>
      </dsp:nvSpPr>
      <dsp:spPr>
        <a:xfrm>
          <a:off x="253142" y="4136151"/>
          <a:ext cx="2235493" cy="1788394"/>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pt-BR" sz="2800" b="1" kern="1200" dirty="0">
              <a:solidFill>
                <a:schemeClr val="bg1"/>
              </a:solidFill>
              <a:effectLst>
                <a:outerShdw blurRad="38100" dist="38100" dir="2700000" algn="tl">
                  <a:srgbClr val="000000">
                    <a:alpha val="43137"/>
                  </a:srgbClr>
                </a:outerShdw>
              </a:effectLst>
              <a:latin typeface="+mn-lt"/>
            </a:rPr>
            <a:t>660 mil acamados</a:t>
          </a:r>
        </a:p>
      </dsp:txBody>
      <dsp:txXfrm>
        <a:off x="305522" y="4188531"/>
        <a:ext cx="2130733" cy="1683634"/>
      </dsp:txXfrm>
    </dsp:sp>
    <dsp:sp modelId="{8ED7A8BB-591B-45AB-8DE4-46442840344D}">
      <dsp:nvSpPr>
        <dsp:cNvPr id="0" name=""/>
        <dsp:cNvSpPr/>
      </dsp:nvSpPr>
      <dsp:spPr>
        <a:xfrm rot="13246783">
          <a:off x="1694921" y="3212864"/>
          <a:ext cx="2076289" cy="670648"/>
        </a:xfrm>
        <a:prstGeom prst="leftArrow">
          <a:avLst>
            <a:gd name="adj1" fmla="val 60000"/>
            <a:gd name="adj2" fmla="val 50000"/>
          </a:avLst>
        </a:prstGeom>
        <a:solidFill>
          <a:schemeClr val="accent4">
            <a:hueOff val="3007067"/>
            <a:satOff val="25000"/>
            <a:lumOff val="-539"/>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F114844-40CC-4990-8271-503347CE3092}">
      <dsp:nvSpPr>
        <dsp:cNvPr id="0" name=""/>
        <dsp:cNvSpPr/>
      </dsp:nvSpPr>
      <dsp:spPr>
        <a:xfrm>
          <a:off x="829209" y="1975924"/>
          <a:ext cx="2235493" cy="1788394"/>
        </a:xfrm>
        <a:prstGeom prst="roundRect">
          <a:avLst>
            <a:gd name="adj" fmla="val 10000"/>
          </a:avLst>
        </a:prstGeom>
        <a:solidFill>
          <a:schemeClr val="accent6">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pt-BR" sz="2800" b="1" kern="1200" dirty="0">
              <a:effectLst>
                <a:outerShdw blurRad="38100" dist="38100" dir="2700000" algn="tl">
                  <a:srgbClr val="000000">
                    <a:alpha val="43137"/>
                  </a:srgbClr>
                </a:outerShdw>
              </a:effectLst>
              <a:latin typeface="+mn-lt"/>
            </a:rPr>
            <a:t>1,7 milhão vive em instituições</a:t>
          </a:r>
        </a:p>
      </dsp:txBody>
      <dsp:txXfrm>
        <a:off x="881589" y="2028304"/>
        <a:ext cx="2130733" cy="1683634"/>
      </dsp:txXfrm>
    </dsp:sp>
    <dsp:sp modelId="{7F17EC03-EE72-4AC8-BE34-596B69682BC6}">
      <dsp:nvSpPr>
        <dsp:cNvPr id="0" name=""/>
        <dsp:cNvSpPr/>
      </dsp:nvSpPr>
      <dsp:spPr>
        <a:xfrm rot="16200000">
          <a:off x="3425743" y="2360661"/>
          <a:ext cx="2151743" cy="670648"/>
        </a:xfrm>
        <a:prstGeom prst="leftArrow">
          <a:avLst>
            <a:gd name="adj1" fmla="val 60000"/>
            <a:gd name="adj2" fmla="val 50000"/>
          </a:avLst>
        </a:prstGeom>
        <a:solidFill>
          <a:schemeClr val="accent4">
            <a:hueOff val="6014133"/>
            <a:satOff val="50000"/>
            <a:lumOff val="-1079"/>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F2879EB-3146-4370-82F0-2287CAAEB91C}">
      <dsp:nvSpPr>
        <dsp:cNvPr id="0" name=""/>
        <dsp:cNvSpPr/>
      </dsp:nvSpPr>
      <dsp:spPr>
        <a:xfrm>
          <a:off x="3131839" y="607757"/>
          <a:ext cx="2739552" cy="2024713"/>
        </a:xfrm>
        <a:prstGeom prst="roundRect">
          <a:avLst>
            <a:gd name="adj" fmla="val 10000"/>
          </a:avLst>
        </a:prstGeom>
        <a:solidFill>
          <a:srgbClr val="92D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pt-BR" sz="2800" b="1" kern="1200" dirty="0">
              <a:solidFill>
                <a:schemeClr val="bg1"/>
              </a:solidFill>
              <a:effectLst>
                <a:outerShdw blurRad="38100" dist="38100" dir="2700000" algn="tl">
                  <a:srgbClr val="000000">
                    <a:alpha val="43137"/>
                  </a:srgbClr>
                </a:outerShdw>
              </a:effectLst>
              <a:latin typeface="+mn-lt"/>
            </a:rPr>
            <a:t>16,5 milhões independentes para o </a:t>
          </a:r>
          <a:r>
            <a:rPr lang="pt-BR" sz="2800" b="1" kern="1200" dirty="0" err="1">
              <a:solidFill>
                <a:schemeClr val="bg1"/>
              </a:solidFill>
              <a:effectLst>
                <a:outerShdw blurRad="38100" dist="38100" dir="2700000" algn="tl">
                  <a:srgbClr val="000000">
                    <a:alpha val="43137"/>
                  </a:srgbClr>
                </a:outerShdw>
              </a:effectLst>
              <a:latin typeface="+mn-lt"/>
            </a:rPr>
            <a:t>auto-cuidado</a:t>
          </a:r>
          <a:endParaRPr lang="pt-BR" sz="2800" b="1" kern="1200" dirty="0">
            <a:solidFill>
              <a:schemeClr val="bg1"/>
            </a:solidFill>
            <a:effectLst>
              <a:outerShdw blurRad="38100" dist="38100" dir="2700000" algn="tl">
                <a:srgbClr val="000000">
                  <a:alpha val="43137"/>
                </a:srgbClr>
              </a:outerShdw>
            </a:effectLst>
            <a:latin typeface="+mn-lt"/>
          </a:endParaRPr>
        </a:p>
      </dsp:txBody>
      <dsp:txXfrm>
        <a:off x="3191141" y="667059"/>
        <a:ext cx="2620948" cy="1906109"/>
      </dsp:txXfrm>
    </dsp:sp>
    <dsp:sp modelId="{1764406F-FB8C-4405-8633-A196B74424B2}">
      <dsp:nvSpPr>
        <dsp:cNvPr id="0" name=""/>
        <dsp:cNvSpPr/>
      </dsp:nvSpPr>
      <dsp:spPr>
        <a:xfrm rot="19183543">
          <a:off x="5227351" y="3140612"/>
          <a:ext cx="2319917" cy="670648"/>
        </a:xfrm>
        <a:prstGeom prst="leftArrow">
          <a:avLst>
            <a:gd name="adj1" fmla="val 60000"/>
            <a:gd name="adj2" fmla="val 50000"/>
          </a:avLst>
        </a:prstGeom>
        <a:solidFill>
          <a:schemeClr val="accent4">
            <a:hueOff val="9021200"/>
            <a:satOff val="75000"/>
            <a:lumOff val="-161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4E4A7EC-3247-45D1-B049-3EB632F5E337}">
      <dsp:nvSpPr>
        <dsp:cNvPr id="0" name=""/>
        <dsp:cNvSpPr/>
      </dsp:nvSpPr>
      <dsp:spPr>
        <a:xfrm>
          <a:off x="5941789" y="1831886"/>
          <a:ext cx="2661042" cy="1788394"/>
        </a:xfrm>
        <a:prstGeom prst="roundRect">
          <a:avLst>
            <a:gd name="adj" fmla="val 10000"/>
          </a:avLst>
        </a:prstGeom>
        <a:solidFill>
          <a:srgbClr val="C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pt-BR" sz="2800" b="1" kern="1200" dirty="0">
              <a:solidFill>
                <a:schemeClr val="accent4"/>
              </a:solidFill>
              <a:effectLst>
                <a:outerShdw blurRad="38100" dist="38100" dir="2700000" algn="tl">
                  <a:srgbClr val="000000">
                    <a:alpha val="43137"/>
                  </a:srgbClr>
                </a:outerShdw>
              </a:effectLst>
              <a:latin typeface="+mn-lt"/>
            </a:rPr>
            <a:t>5,5 milhões com alguma incapacidade</a:t>
          </a:r>
        </a:p>
      </dsp:txBody>
      <dsp:txXfrm>
        <a:off x="5994169" y="1884266"/>
        <a:ext cx="2556282" cy="1683634"/>
      </dsp:txXfrm>
    </dsp:sp>
    <dsp:sp modelId="{63DB2243-AAE8-4BE3-B450-E0A141E27965}">
      <dsp:nvSpPr>
        <dsp:cNvPr id="0" name=""/>
        <dsp:cNvSpPr/>
      </dsp:nvSpPr>
      <dsp:spPr>
        <a:xfrm rot="30758">
          <a:off x="5789725" y="4758448"/>
          <a:ext cx="1917906" cy="670648"/>
        </a:xfrm>
        <a:prstGeom prst="leftArrow">
          <a:avLst>
            <a:gd name="adj1" fmla="val 60000"/>
            <a:gd name="adj2" fmla="val 50000"/>
          </a:avLst>
        </a:prstGeom>
        <a:solidFill>
          <a:schemeClr val="accent4">
            <a:hueOff val="12028267"/>
            <a:satOff val="100000"/>
            <a:lumOff val="-215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406017C-210D-4B72-A51C-1777746409C0}">
      <dsp:nvSpPr>
        <dsp:cNvPr id="0" name=""/>
        <dsp:cNvSpPr/>
      </dsp:nvSpPr>
      <dsp:spPr>
        <a:xfrm>
          <a:off x="6449077" y="4208155"/>
          <a:ext cx="2517031" cy="1788394"/>
        </a:xfrm>
        <a:prstGeom prst="roundRect">
          <a:avLst>
            <a:gd name="adj" fmla="val 10000"/>
          </a:avLst>
        </a:prstGeom>
        <a:solidFill>
          <a:schemeClr val="accent4">
            <a:hueOff val="12028267"/>
            <a:satOff val="100000"/>
            <a:lumOff val="-215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pt-BR" sz="2800" b="1" kern="1200" dirty="0">
              <a:solidFill>
                <a:schemeClr val="accent2">
                  <a:lumMod val="75000"/>
                </a:schemeClr>
              </a:solidFill>
              <a:effectLst>
                <a:outerShdw blurRad="38100" dist="38100" dir="2700000" algn="tl">
                  <a:srgbClr val="000000">
                    <a:alpha val="43137"/>
                  </a:srgbClr>
                </a:outerShdw>
              </a:effectLst>
              <a:latin typeface="+mn-lt"/>
            </a:rPr>
            <a:t>13,2 milhões com alguma doença crônica</a:t>
          </a:r>
        </a:p>
      </dsp:txBody>
      <dsp:txXfrm>
        <a:off x="6501457" y="4260535"/>
        <a:ext cx="2412271" cy="168363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cs typeface="+mn-cs"/>
              </a:defRPr>
            </a:lvl1pPr>
          </a:lstStyle>
          <a:p>
            <a:pPr>
              <a:defRPr/>
            </a:pPr>
            <a:endParaRPr lang="pt-BR"/>
          </a:p>
        </p:txBody>
      </p:sp>
      <p:sp>
        <p:nvSpPr>
          <p:cNvPr id="71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cs typeface="+mn-cs"/>
              </a:defRPr>
            </a:lvl1pPr>
          </a:lstStyle>
          <a:p>
            <a:pPr>
              <a:defRPr/>
            </a:pPr>
            <a:endParaRPr lang="pt-BR"/>
          </a:p>
        </p:txBody>
      </p:sp>
      <p:sp>
        <p:nvSpPr>
          <p:cNvPr id="71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cs typeface="+mn-cs"/>
              </a:defRPr>
            </a:lvl1pPr>
          </a:lstStyle>
          <a:p>
            <a:pPr>
              <a:defRPr/>
            </a:pPr>
            <a:endParaRPr lang="pt-BR"/>
          </a:p>
        </p:txBody>
      </p:sp>
      <p:sp>
        <p:nvSpPr>
          <p:cNvPr id="71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43AC4735-5382-41C9-BC8F-9CF1271A078D}" type="slidenum">
              <a:rPr lang="pt-BR" altLang="pt-BR"/>
              <a:pPr/>
              <a:t>‹nº›</a:t>
            </a:fld>
            <a:endParaRPr lang="pt-BR" altLang="pt-BR"/>
          </a:p>
        </p:txBody>
      </p:sp>
    </p:spTree>
    <p:extLst>
      <p:ext uri="{BB962C8B-B14F-4D97-AF65-F5344CB8AC3E}">
        <p14:creationId xmlns:p14="http://schemas.microsoft.com/office/powerpoint/2010/main" val="1070892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cs typeface="+mn-cs"/>
              </a:defRPr>
            </a:lvl1pPr>
          </a:lstStyle>
          <a:p>
            <a:pPr>
              <a:defRPr/>
            </a:pPr>
            <a:endParaRPr lang="pt-BR"/>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cs typeface="+mn-cs"/>
              </a:defRPr>
            </a:lvl1pPr>
          </a:lstStyle>
          <a:p>
            <a:pPr>
              <a:defRPr/>
            </a:pPr>
            <a:endParaRPr lang="pt-BR"/>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cs typeface="+mn-cs"/>
              </a:defRPr>
            </a:lvl1pPr>
          </a:lstStyle>
          <a:p>
            <a:pPr>
              <a:defRPr/>
            </a:pPr>
            <a:endParaRPr lang="pt-B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fld id="{954C8A3A-2382-4CBC-A419-2B197E3359C1}" type="slidenum">
              <a:rPr lang="pt-BR" altLang="pt-BR"/>
              <a:pPr/>
              <a:t>‹nº›</a:t>
            </a:fld>
            <a:endParaRPr lang="pt-BR" altLang="pt-BR"/>
          </a:p>
        </p:txBody>
      </p:sp>
    </p:spTree>
    <p:extLst>
      <p:ext uri="{BB962C8B-B14F-4D97-AF65-F5344CB8AC3E}">
        <p14:creationId xmlns:p14="http://schemas.microsoft.com/office/powerpoint/2010/main" val="2723701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omic Sans MS" pitchFamily="66" charset="0"/>
        <a:ea typeface="+mn-ea"/>
        <a:cs typeface="+mn-cs"/>
      </a:defRPr>
    </a:lvl1pPr>
    <a:lvl2pPr marL="457200" algn="l" rtl="0" eaLnBrk="0" fontAlgn="base" hangingPunct="0">
      <a:spcBef>
        <a:spcPct val="30000"/>
      </a:spcBef>
      <a:spcAft>
        <a:spcPct val="0"/>
      </a:spcAft>
      <a:defRPr sz="1200" kern="1200">
        <a:solidFill>
          <a:schemeClr val="tx1"/>
        </a:solidFill>
        <a:latin typeface="Comic Sans MS" pitchFamily="66" charset="0"/>
        <a:ea typeface="+mn-ea"/>
        <a:cs typeface="+mn-cs"/>
      </a:defRPr>
    </a:lvl2pPr>
    <a:lvl3pPr marL="914400" algn="l" rtl="0" eaLnBrk="0" fontAlgn="base" hangingPunct="0">
      <a:spcBef>
        <a:spcPct val="30000"/>
      </a:spcBef>
      <a:spcAft>
        <a:spcPct val="0"/>
      </a:spcAft>
      <a:defRPr sz="1200" kern="1200">
        <a:solidFill>
          <a:schemeClr val="tx1"/>
        </a:solidFill>
        <a:latin typeface="Comic Sans MS" pitchFamily="66" charset="0"/>
        <a:ea typeface="+mn-ea"/>
        <a:cs typeface="+mn-cs"/>
      </a:defRPr>
    </a:lvl3pPr>
    <a:lvl4pPr marL="1371600" algn="l" rtl="0" eaLnBrk="0" fontAlgn="base" hangingPunct="0">
      <a:spcBef>
        <a:spcPct val="30000"/>
      </a:spcBef>
      <a:spcAft>
        <a:spcPct val="0"/>
      </a:spcAft>
      <a:defRPr sz="1200" kern="1200">
        <a:solidFill>
          <a:schemeClr val="tx1"/>
        </a:solidFill>
        <a:latin typeface="Comic Sans MS" pitchFamily="66" charset="0"/>
        <a:ea typeface="+mn-ea"/>
        <a:cs typeface="+mn-cs"/>
      </a:defRPr>
    </a:lvl4pPr>
    <a:lvl5pPr marL="1828800" algn="l" rtl="0" eaLnBrk="0" fontAlgn="base" hangingPunct="0">
      <a:spcBef>
        <a:spcPct val="3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346B09B-6C8E-45E9-94DD-89F4B68523AD}" type="slidenum">
              <a:rPr lang="pt-BR" altLang="pt-BR"/>
              <a:pPr eaLnBrk="1" hangingPunct="1"/>
              <a:t>4</a:t>
            </a:fld>
            <a:endParaRPr lang="pt-BR" altLang="pt-BR"/>
          </a:p>
        </p:txBody>
      </p:sp>
      <p:sp>
        <p:nvSpPr>
          <p:cNvPr id="58371" name="Rectangle 2"/>
          <p:cNvSpPr>
            <a:spLocks noGrp="1" noRot="1" noChangeAspect="1" noChangeArrowheads="1" noTextEdit="1"/>
          </p:cNvSpPr>
          <p:nvPr>
            <p:ph type="sldImg"/>
          </p:nvPr>
        </p:nvSpPr>
        <p:spPr>
          <a:xfrm>
            <a:off x="1144588" y="685800"/>
            <a:ext cx="4572000" cy="342900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pt-BR" altLang="pt-BR">
                <a:latin typeface="Arial" panose="020B0604020202020204" pitchFamily="34" charset="0"/>
              </a:rPr>
              <a:t>O arquétipo do envelhecer está relacionado às limitações que acometem o aparelho locomotor nos últimos cinco mil anos. O ideograma referente a “velho” entre os hieróglifos no ano 2900 antes de Cristo nos mostra a imagem de uma pessoa arqueada, apoiada num bastão. Ao andarmos no Metrô de São Paulo na atualidade podemos perceber que o mesmo símbolo ainda é usado em nossos dias para definir a imagem de quem envelhece.</a:t>
            </a:r>
          </a:p>
        </p:txBody>
      </p:sp>
    </p:spTree>
    <p:extLst>
      <p:ext uri="{BB962C8B-B14F-4D97-AF65-F5344CB8AC3E}">
        <p14:creationId xmlns:p14="http://schemas.microsoft.com/office/powerpoint/2010/main" val="578572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ço Reservado para Imagem de Slide 1"/>
          <p:cNvSpPr>
            <a:spLocks noGrp="1" noRot="1" noChangeAspect="1" noTextEdit="1"/>
          </p:cNvSpPr>
          <p:nvPr>
            <p:ph type="sldImg"/>
          </p:nvPr>
        </p:nvSpPr>
        <p:spPr>
          <a:ln/>
        </p:spPr>
      </p:sp>
      <p:sp>
        <p:nvSpPr>
          <p:cNvPr id="19661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a:latin typeface="Arial" panose="020B0604020202020204" pitchFamily="34" charset="0"/>
            </a:endParaRPr>
          </a:p>
        </p:txBody>
      </p:sp>
      <p:sp>
        <p:nvSpPr>
          <p:cNvPr id="19661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B0F34D-F30D-47DC-8E31-65924227E66E}" type="slidenum">
              <a:rPr lang="de-DE" altLang="pt-BR" smtClean="0">
                <a:solidFill>
                  <a:srgbClr val="000000"/>
                </a:solidFill>
                <a:latin typeface="Comic Sans MS" panose="030F0702030302020204" pitchFamily="66" charset="0"/>
              </a:rPr>
              <a:pPr/>
              <a:t>81</a:t>
            </a:fld>
            <a:endParaRPr lang="de-DE" altLang="pt-BR">
              <a:solidFill>
                <a:srgbClr val="000000"/>
              </a:solidFill>
              <a:latin typeface="Comic Sans MS" panose="030F0702030302020204" pitchFamily="66" charset="0"/>
            </a:endParaRPr>
          </a:p>
        </p:txBody>
      </p:sp>
    </p:spTree>
    <p:extLst>
      <p:ext uri="{BB962C8B-B14F-4D97-AF65-F5344CB8AC3E}">
        <p14:creationId xmlns:p14="http://schemas.microsoft.com/office/powerpoint/2010/main" val="3674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Espaço Reservado para Imagem de Slide 1"/>
          <p:cNvSpPr>
            <a:spLocks noGrp="1" noRot="1" noChangeAspect="1" noTextEdit="1"/>
          </p:cNvSpPr>
          <p:nvPr>
            <p:ph type="sldImg"/>
          </p:nvPr>
        </p:nvSpPr>
        <p:spPr>
          <a:ln/>
        </p:spPr>
      </p:sp>
      <p:sp>
        <p:nvSpPr>
          <p:cNvPr id="20070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pt-BR"/>
          </a:p>
        </p:txBody>
      </p:sp>
      <p:sp>
        <p:nvSpPr>
          <p:cNvPr id="20070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EEDE56-E67C-41CA-9061-355EF583B50D}" type="slidenum">
              <a:rPr lang="pt-BR" altLang="pt-BR" smtClean="0">
                <a:solidFill>
                  <a:srgbClr val="000000"/>
                </a:solidFill>
                <a:latin typeface="Comic Sans MS" panose="030F0702030302020204" pitchFamily="66" charset="0"/>
              </a:rPr>
              <a:pPr/>
              <a:t>85</a:t>
            </a:fld>
            <a:endParaRPr lang="pt-BR" altLang="pt-BR">
              <a:solidFill>
                <a:srgbClr val="000000"/>
              </a:solidFill>
              <a:latin typeface="Comic Sans MS" panose="030F0702030302020204" pitchFamily="66" charset="0"/>
            </a:endParaRPr>
          </a:p>
        </p:txBody>
      </p:sp>
    </p:spTree>
    <p:extLst>
      <p:ext uri="{BB962C8B-B14F-4D97-AF65-F5344CB8AC3E}">
        <p14:creationId xmlns:p14="http://schemas.microsoft.com/office/powerpoint/2010/main" val="113684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53AA69-5D61-45F4-BBDE-1C6AD0D935F5}" type="slidenum">
              <a:rPr lang="pt-BR" altLang="pt-BR" smtClean="0">
                <a:latin typeface="Comic Sans MS" panose="030F0702030302020204" pitchFamily="66" charset="0"/>
              </a:rPr>
              <a:pPr/>
              <a:t>88</a:t>
            </a:fld>
            <a:endParaRPr lang="pt-BR" altLang="pt-BR">
              <a:latin typeface="Comic Sans MS" panose="030F0702030302020204" pitchFamily="66"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p>
        </p:txBody>
      </p:sp>
    </p:spTree>
    <p:extLst>
      <p:ext uri="{BB962C8B-B14F-4D97-AF65-F5344CB8AC3E}">
        <p14:creationId xmlns:p14="http://schemas.microsoft.com/office/powerpoint/2010/main" val="3928585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957C3D70-EE27-4463-A092-C755889AE2ED}"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p>
        </p:txBody>
      </p:sp>
    </p:spTree>
    <p:extLst>
      <p:ext uri="{BB962C8B-B14F-4D97-AF65-F5344CB8AC3E}">
        <p14:creationId xmlns:p14="http://schemas.microsoft.com/office/powerpoint/2010/main" val="423954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FFB90EE8-54A7-415F-AFF0-929DD928C30C}"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p>
        </p:txBody>
      </p:sp>
    </p:spTree>
    <p:extLst>
      <p:ext uri="{BB962C8B-B14F-4D97-AF65-F5344CB8AC3E}">
        <p14:creationId xmlns:p14="http://schemas.microsoft.com/office/powerpoint/2010/main" val="240766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3720A8-6523-40D6-9FD6-14085F637880}" type="slidenum">
              <a:rPr lang="en-GB" altLang="pt-BR" smtClean="0">
                <a:latin typeface="Comic Sans MS" panose="030F0702030302020204" pitchFamily="66" charset="0"/>
              </a:rPr>
              <a:pPr/>
              <a:t>40</a:t>
            </a:fld>
            <a:endParaRPr lang="en-GB" altLang="pt-BR">
              <a:latin typeface="Comic Sans MS" panose="030F0702030302020204" pitchFamily="66" charset="0"/>
            </a:endParaRPr>
          </a:p>
        </p:txBody>
      </p:sp>
      <p:sp>
        <p:nvSpPr>
          <p:cNvPr id="154627" name="Text Box 1"/>
          <p:cNvSpPr txBox="1">
            <a:spLocks noChangeArrowheads="1"/>
          </p:cNvSpPr>
          <p:nvPr/>
        </p:nvSpPr>
        <p:spPr bwMode="auto">
          <a:xfrm>
            <a:off x="3921125" y="8705850"/>
            <a:ext cx="29241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7191" tIns="45340" rIns="87191" bIns="45340" anchor="b"/>
          <a:lstStyle>
            <a:lvl1pPr>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1pPr>
            <a:lvl2pPr marL="742950" indent="-28575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2pPr>
            <a:lvl3pPr marL="11430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3pPr>
            <a:lvl4pPr marL="16002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4pPr>
            <a:lvl5pPr marL="20574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9pPr>
          </a:lstStyle>
          <a:p>
            <a:pPr algn="r" eaLnBrk="1" hangingPunct="1"/>
            <a:fld id="{A86972DE-DAD0-4775-8DC2-523D84A2C128}" type="slidenum">
              <a:rPr lang="en-GB" altLang="pt-BR" sz="1200">
                <a:solidFill>
                  <a:srgbClr val="000000"/>
                </a:solidFill>
              </a:rPr>
              <a:pPr algn="r" eaLnBrk="1" hangingPunct="1"/>
              <a:t>40</a:t>
            </a:fld>
            <a:endParaRPr lang="en-GB" altLang="pt-BR" sz="1200">
              <a:solidFill>
                <a:srgbClr val="000000"/>
              </a:solidFill>
            </a:endParaRPr>
          </a:p>
        </p:txBody>
      </p:sp>
      <p:sp>
        <p:nvSpPr>
          <p:cNvPr id="154628" name="Text Box 2"/>
          <p:cNvSpPr txBox="1">
            <a:spLocks noChangeArrowheads="1"/>
          </p:cNvSpPr>
          <p:nvPr/>
        </p:nvSpPr>
        <p:spPr bwMode="auto">
          <a:xfrm>
            <a:off x="909638" y="701675"/>
            <a:ext cx="5024437" cy="3440113"/>
          </a:xfrm>
          <a:prstGeom prst="rect">
            <a:avLst/>
          </a:prstGeom>
          <a:solidFill>
            <a:srgbClr val="FFFFFF"/>
          </a:solidFill>
          <a:ln w="9525">
            <a:solidFill>
              <a:srgbClr val="000000"/>
            </a:solidFill>
            <a:miter lim="800000"/>
            <a:headEnd/>
            <a:tailEnd/>
          </a:ln>
        </p:spPr>
        <p:txBody>
          <a:bodyPr wrap="none" lIns="88586" tIns="44293" rIns="88586" bIns="4429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54629" name="Rectangle 3"/>
          <p:cNvSpPr txBox="1">
            <a:spLocks noGrp="1" noChangeArrowheads="1"/>
          </p:cNvSpPr>
          <p:nvPr>
            <p:ph type="body"/>
          </p:nvPr>
        </p:nvSpPr>
        <p:spPr>
          <a:xfrm>
            <a:off x="922338" y="4352925"/>
            <a:ext cx="5000625" cy="414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p>
        </p:txBody>
      </p:sp>
    </p:spTree>
    <p:extLst>
      <p:ext uri="{BB962C8B-B14F-4D97-AF65-F5344CB8AC3E}">
        <p14:creationId xmlns:p14="http://schemas.microsoft.com/office/powerpoint/2010/main" val="98086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A8CC3E-3D9F-418F-93CA-6727DF432E0A}" type="slidenum">
              <a:rPr lang="en-GB" altLang="pt-BR" smtClean="0">
                <a:latin typeface="Comic Sans MS" panose="030F0702030302020204" pitchFamily="66" charset="0"/>
              </a:rPr>
              <a:pPr/>
              <a:t>41</a:t>
            </a:fld>
            <a:endParaRPr lang="en-GB" altLang="pt-BR">
              <a:latin typeface="Comic Sans MS" panose="030F0702030302020204" pitchFamily="66" charset="0"/>
            </a:endParaRPr>
          </a:p>
        </p:txBody>
      </p:sp>
      <p:sp>
        <p:nvSpPr>
          <p:cNvPr id="156675" name="Text Box 1"/>
          <p:cNvSpPr txBox="1">
            <a:spLocks noChangeArrowheads="1"/>
          </p:cNvSpPr>
          <p:nvPr/>
        </p:nvSpPr>
        <p:spPr bwMode="auto">
          <a:xfrm>
            <a:off x="3921125" y="8705850"/>
            <a:ext cx="29241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7191" tIns="45340" rIns="87191" bIns="45340" anchor="b"/>
          <a:lstStyle>
            <a:lvl1pPr>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1pPr>
            <a:lvl2pPr marL="742950" indent="-28575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2pPr>
            <a:lvl3pPr marL="11430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3pPr>
            <a:lvl4pPr marL="16002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4pPr>
            <a:lvl5pPr marL="20574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9pPr>
          </a:lstStyle>
          <a:p>
            <a:pPr algn="r" eaLnBrk="1" hangingPunct="1"/>
            <a:fld id="{D64BB25F-884A-46D2-B666-B8D8737C597F}" type="slidenum">
              <a:rPr lang="en-GB" altLang="pt-BR" sz="1200">
                <a:solidFill>
                  <a:srgbClr val="000000"/>
                </a:solidFill>
              </a:rPr>
              <a:pPr algn="r" eaLnBrk="1" hangingPunct="1"/>
              <a:t>41</a:t>
            </a:fld>
            <a:endParaRPr lang="en-GB" altLang="pt-BR" sz="1200">
              <a:solidFill>
                <a:srgbClr val="000000"/>
              </a:solidFill>
            </a:endParaRPr>
          </a:p>
        </p:txBody>
      </p:sp>
      <p:sp>
        <p:nvSpPr>
          <p:cNvPr id="156676" name="Text Box 2"/>
          <p:cNvSpPr txBox="1">
            <a:spLocks noChangeArrowheads="1"/>
          </p:cNvSpPr>
          <p:nvPr/>
        </p:nvSpPr>
        <p:spPr bwMode="auto">
          <a:xfrm>
            <a:off x="909638" y="701675"/>
            <a:ext cx="5024437" cy="3440113"/>
          </a:xfrm>
          <a:prstGeom prst="rect">
            <a:avLst/>
          </a:prstGeom>
          <a:solidFill>
            <a:srgbClr val="FFFFFF"/>
          </a:solidFill>
          <a:ln w="9525">
            <a:solidFill>
              <a:srgbClr val="000000"/>
            </a:solidFill>
            <a:miter lim="800000"/>
            <a:headEnd/>
            <a:tailEnd/>
          </a:ln>
        </p:spPr>
        <p:txBody>
          <a:bodyPr wrap="none" lIns="88586" tIns="44293" rIns="88586" bIns="4429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56677" name="Rectangle 3"/>
          <p:cNvSpPr txBox="1">
            <a:spLocks noGrp="1" noChangeArrowheads="1"/>
          </p:cNvSpPr>
          <p:nvPr>
            <p:ph type="body"/>
          </p:nvPr>
        </p:nvSpPr>
        <p:spPr>
          <a:xfrm>
            <a:off x="922338" y="4352925"/>
            <a:ext cx="5000625" cy="414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p>
        </p:txBody>
      </p:sp>
    </p:spTree>
    <p:extLst>
      <p:ext uri="{BB962C8B-B14F-4D97-AF65-F5344CB8AC3E}">
        <p14:creationId xmlns:p14="http://schemas.microsoft.com/office/powerpoint/2010/main" val="3219003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91A576-6873-41B6-830A-4DD35C91AF3C}" type="slidenum">
              <a:rPr lang="en-GB" altLang="pt-BR" smtClean="0">
                <a:latin typeface="Comic Sans MS" panose="030F0702030302020204" pitchFamily="66" charset="0"/>
              </a:rPr>
              <a:pPr/>
              <a:t>42</a:t>
            </a:fld>
            <a:endParaRPr lang="en-GB" altLang="pt-BR">
              <a:latin typeface="Comic Sans MS" panose="030F0702030302020204" pitchFamily="66" charset="0"/>
            </a:endParaRPr>
          </a:p>
        </p:txBody>
      </p:sp>
      <p:sp>
        <p:nvSpPr>
          <p:cNvPr id="158723" name="Text Box 1"/>
          <p:cNvSpPr txBox="1">
            <a:spLocks noChangeArrowheads="1"/>
          </p:cNvSpPr>
          <p:nvPr/>
        </p:nvSpPr>
        <p:spPr bwMode="auto">
          <a:xfrm>
            <a:off x="3921125" y="8705850"/>
            <a:ext cx="292417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7191" tIns="45340" rIns="87191" bIns="45340" anchor="b"/>
          <a:lstStyle>
            <a:lvl1pPr>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1pPr>
            <a:lvl2pPr marL="742950" indent="-28575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2pPr>
            <a:lvl3pPr marL="11430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3pPr>
            <a:lvl4pPr marL="16002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4pPr>
            <a:lvl5pPr marL="2057400" indent="-228600">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885825" algn="l"/>
                <a:tab pos="1771650" algn="l"/>
                <a:tab pos="2657475" algn="l"/>
                <a:tab pos="3543300" algn="l"/>
                <a:tab pos="4429125" algn="l"/>
                <a:tab pos="5314950" algn="l"/>
                <a:tab pos="6200775" algn="l"/>
                <a:tab pos="7086600" algn="l"/>
                <a:tab pos="7972425" algn="l"/>
                <a:tab pos="8858250" algn="l"/>
                <a:tab pos="9744075" algn="l"/>
              </a:tabLst>
              <a:defRPr>
                <a:solidFill>
                  <a:schemeClr val="tx1"/>
                </a:solidFill>
                <a:latin typeface="Arial" panose="020B0604020202020204" pitchFamily="34" charset="0"/>
              </a:defRPr>
            </a:lvl9pPr>
          </a:lstStyle>
          <a:p>
            <a:pPr algn="r" eaLnBrk="1" hangingPunct="1"/>
            <a:fld id="{199F92FC-0055-494B-9A6D-20CBDB9301BD}" type="slidenum">
              <a:rPr lang="en-GB" altLang="pt-BR" sz="1200">
                <a:solidFill>
                  <a:srgbClr val="000000"/>
                </a:solidFill>
              </a:rPr>
              <a:pPr algn="r" eaLnBrk="1" hangingPunct="1"/>
              <a:t>42</a:t>
            </a:fld>
            <a:endParaRPr lang="en-GB" altLang="pt-BR" sz="1200">
              <a:solidFill>
                <a:srgbClr val="000000"/>
              </a:solidFill>
            </a:endParaRPr>
          </a:p>
        </p:txBody>
      </p:sp>
      <p:sp>
        <p:nvSpPr>
          <p:cNvPr id="158724" name="Text Box 2"/>
          <p:cNvSpPr txBox="1">
            <a:spLocks noChangeArrowheads="1"/>
          </p:cNvSpPr>
          <p:nvPr/>
        </p:nvSpPr>
        <p:spPr bwMode="auto">
          <a:xfrm>
            <a:off x="909638" y="701675"/>
            <a:ext cx="5024437" cy="3440113"/>
          </a:xfrm>
          <a:prstGeom prst="rect">
            <a:avLst/>
          </a:prstGeom>
          <a:solidFill>
            <a:srgbClr val="FFFFFF"/>
          </a:solidFill>
          <a:ln w="9525">
            <a:solidFill>
              <a:srgbClr val="000000"/>
            </a:solidFill>
            <a:miter lim="800000"/>
            <a:headEnd/>
            <a:tailEnd/>
          </a:ln>
        </p:spPr>
        <p:txBody>
          <a:bodyPr wrap="none" lIns="88586" tIns="44293" rIns="88586" bIns="4429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58725" name="Rectangle 3"/>
          <p:cNvSpPr txBox="1">
            <a:spLocks noGrp="1" noChangeArrowheads="1"/>
          </p:cNvSpPr>
          <p:nvPr>
            <p:ph type="body"/>
          </p:nvPr>
        </p:nvSpPr>
        <p:spPr>
          <a:xfrm>
            <a:off x="922338" y="4352925"/>
            <a:ext cx="5000625" cy="414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ltLang="pt-BR"/>
          </a:p>
        </p:txBody>
      </p:sp>
    </p:spTree>
    <p:extLst>
      <p:ext uri="{BB962C8B-B14F-4D97-AF65-F5344CB8AC3E}">
        <p14:creationId xmlns:p14="http://schemas.microsoft.com/office/powerpoint/2010/main" val="3547673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2B3947-38E7-4CD9-A0F0-4D1C7601A1D0}" type="slidenum">
              <a:rPr lang="pt-BR" altLang="pt-BR" smtClean="0">
                <a:solidFill>
                  <a:srgbClr val="000000"/>
                </a:solidFill>
                <a:latin typeface="Comic Sans MS" panose="030F0702030302020204" pitchFamily="66" charset="0"/>
              </a:rPr>
              <a:pPr/>
              <a:t>76</a:t>
            </a:fld>
            <a:endParaRPr lang="pt-BR" altLang="pt-BR">
              <a:solidFill>
                <a:srgbClr val="000000"/>
              </a:solidFill>
              <a:latin typeface="Comic Sans MS" panose="030F0702030302020204" pitchFamily="66"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pt-BR"/>
          </a:p>
        </p:txBody>
      </p:sp>
    </p:spTree>
    <p:extLst>
      <p:ext uri="{BB962C8B-B14F-4D97-AF65-F5344CB8AC3E}">
        <p14:creationId xmlns:p14="http://schemas.microsoft.com/office/powerpoint/2010/main" val="1774580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DBC7F9-67C9-4F9E-A681-160AFC7306D7}" type="slidenum">
              <a:rPr lang="pt-BR" altLang="pt-BR" smtClean="0">
                <a:solidFill>
                  <a:srgbClr val="000000"/>
                </a:solidFill>
                <a:latin typeface="Comic Sans MS" panose="030F0702030302020204" pitchFamily="66" charset="0"/>
              </a:rPr>
              <a:pPr/>
              <a:t>77</a:t>
            </a:fld>
            <a:endParaRPr lang="pt-BR" altLang="pt-BR">
              <a:solidFill>
                <a:srgbClr val="000000"/>
              </a:solidFill>
              <a:latin typeface="Comic Sans MS" panose="030F0702030302020204" pitchFamily="66"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BR" altLang="pt-BR"/>
          </a:p>
        </p:txBody>
      </p:sp>
    </p:spTree>
    <p:extLst>
      <p:ext uri="{BB962C8B-B14F-4D97-AF65-F5344CB8AC3E}">
        <p14:creationId xmlns:p14="http://schemas.microsoft.com/office/powerpoint/2010/main" val="371139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Espaço Reservado para Imagem de Slide 1"/>
          <p:cNvSpPr>
            <a:spLocks noGrp="1" noRot="1" noChangeAspect="1" noTextEdit="1"/>
          </p:cNvSpPr>
          <p:nvPr>
            <p:ph type="sldImg"/>
          </p:nvPr>
        </p:nvSpPr>
        <p:spPr>
          <a:ln/>
        </p:spPr>
      </p:sp>
      <p:sp>
        <p:nvSpPr>
          <p:cNvPr id="19456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pt-BR" altLang="pt-BR"/>
          </a:p>
        </p:txBody>
      </p:sp>
      <p:sp>
        <p:nvSpPr>
          <p:cNvPr id="19456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9D9E75-5F8E-4827-8891-CC17DFE008B1}" type="slidenum">
              <a:rPr lang="pt-BR" altLang="pt-BR" smtClean="0">
                <a:solidFill>
                  <a:srgbClr val="000000"/>
                </a:solidFill>
                <a:latin typeface="Comic Sans MS" panose="030F0702030302020204" pitchFamily="66" charset="0"/>
              </a:rPr>
              <a:pPr/>
              <a:t>80</a:t>
            </a:fld>
            <a:endParaRPr lang="pt-BR" altLang="pt-BR">
              <a:solidFill>
                <a:srgbClr val="000000"/>
              </a:solidFill>
              <a:latin typeface="Comic Sans MS" panose="030F0702030302020204" pitchFamily="66" charset="0"/>
            </a:endParaRPr>
          </a:p>
        </p:txBody>
      </p:sp>
    </p:spTree>
    <p:extLst>
      <p:ext uri="{BB962C8B-B14F-4D97-AF65-F5344CB8AC3E}">
        <p14:creationId xmlns:p14="http://schemas.microsoft.com/office/powerpoint/2010/main" val="1586867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1" hangingPunct="1">
                <a:defRPr/>
              </a:pPr>
              <a:endParaRPr lang="pt-BR">
                <a:cs typeface="+mn-cs"/>
              </a:endParaRPr>
            </a:p>
          </p:txBody>
        </p:sp>
        <p:sp>
          <p:nvSpPr>
            <p:cNvPr id="6" name="Freeform 4"/>
            <p:cNvSpPr>
              <a:spLocks/>
            </p:cNvSpPr>
            <p:nvPr/>
          </p:nvSpPr>
          <p:spPr bwMode="hidden">
            <a:xfrm>
              <a:off x="0" y="2496"/>
              <a:ext cx="2112" cy="1604"/>
            </a:xfrm>
            <a:custGeom>
              <a:avLst/>
              <a:gdLst>
                <a:gd name="T0" fmla="*/ 562 w 2123"/>
                <a:gd name="T1" fmla="*/ 746 h 1696"/>
                <a:gd name="T2" fmla="*/ 526 w 2123"/>
                <a:gd name="T3" fmla="*/ 489 h 1696"/>
                <a:gd name="T4" fmla="*/ 652 w 2123"/>
                <a:gd name="T5" fmla="*/ 284 h 1696"/>
                <a:gd name="T6" fmla="*/ 897 w 2123"/>
                <a:gd name="T7" fmla="*/ 421 h 1696"/>
                <a:gd name="T8" fmla="*/ 1178 w 2123"/>
                <a:gd name="T9" fmla="*/ 621 h 1696"/>
                <a:gd name="T10" fmla="*/ 1436 w 2123"/>
                <a:gd name="T11" fmla="*/ 793 h 1696"/>
                <a:gd name="T12" fmla="*/ 1746 w 2123"/>
                <a:gd name="T13" fmla="*/ 973 h 1696"/>
                <a:gd name="T14" fmla="*/ 1824 w 2123"/>
                <a:gd name="T15" fmla="*/ 1011 h 1696"/>
                <a:gd name="T16" fmla="*/ 1781 w 2123"/>
                <a:gd name="T17" fmla="*/ 969 h 1696"/>
                <a:gd name="T18" fmla="*/ 1369 w 2123"/>
                <a:gd name="T19" fmla="*/ 717 h 1696"/>
                <a:gd name="T20" fmla="*/ 1053 w 2123"/>
                <a:gd name="T21" fmla="*/ 489 h 1696"/>
                <a:gd name="T22" fmla="*/ 699 w 2123"/>
                <a:gd name="T23" fmla="*/ 235 h 1696"/>
                <a:gd name="T24" fmla="*/ 969 w 2123"/>
                <a:gd name="T25" fmla="*/ 222 h 1696"/>
                <a:gd name="T26" fmla="*/ 1245 w 2123"/>
                <a:gd name="T27" fmla="*/ 227 h 1696"/>
                <a:gd name="T28" fmla="*/ 1566 w 2123"/>
                <a:gd name="T29" fmla="*/ 192 h 1696"/>
                <a:gd name="T30" fmla="*/ 2057 w 2123"/>
                <a:gd name="T31" fmla="*/ 140 h 1696"/>
                <a:gd name="T32" fmla="*/ 2010 w 2123"/>
                <a:gd name="T33" fmla="*/ 124 h 1696"/>
                <a:gd name="T34" fmla="*/ 1495 w 2123"/>
                <a:gd name="T35" fmla="*/ 184 h 1696"/>
                <a:gd name="T36" fmla="*/ 1172 w 2123"/>
                <a:gd name="T37" fmla="*/ 197 h 1696"/>
                <a:gd name="T38" fmla="*/ 735 w 2123"/>
                <a:gd name="T39" fmla="*/ 184 h 1696"/>
                <a:gd name="T40" fmla="*/ 795 w 2123"/>
                <a:gd name="T41" fmla="*/ 163 h 1696"/>
                <a:gd name="T42" fmla="*/ 1106 w 2123"/>
                <a:gd name="T43" fmla="*/ 0 h 1696"/>
                <a:gd name="T44" fmla="*/ 1053 w 2123"/>
                <a:gd name="T45" fmla="*/ 22 h 1696"/>
                <a:gd name="T46" fmla="*/ 980 w 2123"/>
                <a:gd name="T47" fmla="*/ 60 h 1696"/>
                <a:gd name="T48" fmla="*/ 831 w 2123"/>
                <a:gd name="T49" fmla="*/ 137 h 1696"/>
                <a:gd name="T50" fmla="*/ 652 w 2123"/>
                <a:gd name="T51" fmla="*/ 201 h 1696"/>
                <a:gd name="T52" fmla="*/ 616 w 2123"/>
                <a:gd name="T53" fmla="*/ 257 h 1696"/>
                <a:gd name="T54" fmla="*/ 293 w 2123"/>
                <a:gd name="T55" fmla="*/ 421 h 1696"/>
                <a:gd name="T56" fmla="*/ 0 w 2123"/>
                <a:gd name="T57" fmla="*/ 519 h 1696"/>
                <a:gd name="T58" fmla="*/ 0 w 2123"/>
                <a:gd name="T59" fmla="*/ 523 h 1696"/>
                <a:gd name="T60" fmla="*/ 0 w 2123"/>
                <a:gd name="T61" fmla="*/ 549 h 1696"/>
                <a:gd name="T62" fmla="*/ 288 w 2123"/>
                <a:gd name="T63" fmla="*/ 454 h 1696"/>
                <a:gd name="T64" fmla="*/ 574 w 2123"/>
                <a:gd name="T65" fmla="*/ 308 h 1696"/>
                <a:gd name="T66" fmla="*/ 490 w 2123"/>
                <a:gd name="T67" fmla="*/ 480 h 1696"/>
                <a:gd name="T68" fmla="*/ 508 w 2123"/>
                <a:gd name="T69" fmla="*/ 712 h 1696"/>
                <a:gd name="T70" fmla="*/ 448 w 2123"/>
                <a:gd name="T71" fmla="*/ 835 h 1696"/>
                <a:gd name="T72" fmla="*/ 317 w 2123"/>
                <a:gd name="T73" fmla="*/ 1059 h 1696"/>
                <a:gd name="T74" fmla="*/ 311 w 2123"/>
                <a:gd name="T75" fmla="*/ 1213 h 1696"/>
                <a:gd name="T76" fmla="*/ 317 w 2123"/>
                <a:gd name="T77" fmla="*/ 1213 h 1696"/>
                <a:gd name="T78" fmla="*/ 335 w 2123"/>
                <a:gd name="T79" fmla="*/ 1111 h 1696"/>
                <a:gd name="T80" fmla="*/ 562 w 2123"/>
                <a:gd name="T81" fmla="*/ 746 h 1696"/>
                <a:gd name="T82" fmla="*/ 562 w 2123"/>
                <a:gd name="T83" fmla="*/ 74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8" name="Freeform 6"/>
            <p:cNvSpPr>
              <a:spLocks/>
            </p:cNvSpPr>
            <p:nvPr/>
          </p:nvSpPr>
          <p:spPr bwMode="hidden">
            <a:xfrm>
              <a:off x="0" y="524"/>
              <a:ext cx="973" cy="1195"/>
            </a:xfrm>
            <a:custGeom>
              <a:avLst/>
              <a:gdLst>
                <a:gd name="T0" fmla="*/ 329 w 969"/>
                <a:gd name="T1" fmla="*/ 1204 h 1192"/>
                <a:gd name="T2" fmla="*/ 502 w 969"/>
                <a:gd name="T3" fmla="*/ 1210 h 1192"/>
                <a:gd name="T4" fmla="*/ 592 w 969"/>
                <a:gd name="T5" fmla="*/ 1168 h 1192"/>
                <a:gd name="T6" fmla="*/ 831 w 969"/>
                <a:gd name="T7" fmla="*/ 1103 h 1192"/>
                <a:gd name="T8" fmla="*/ 957 w 969"/>
                <a:gd name="T9" fmla="*/ 1073 h 1192"/>
                <a:gd name="T10" fmla="*/ 777 w 969"/>
                <a:gd name="T11" fmla="*/ 1004 h 1192"/>
                <a:gd name="T12" fmla="*/ 568 w 969"/>
                <a:gd name="T13" fmla="*/ 965 h 1192"/>
                <a:gd name="T14" fmla="*/ 203 w 969"/>
                <a:gd name="T15" fmla="*/ 983 h 1192"/>
                <a:gd name="T16" fmla="*/ 305 w 969"/>
                <a:gd name="T17" fmla="*/ 905 h 1192"/>
                <a:gd name="T18" fmla="*/ 508 w 969"/>
                <a:gd name="T19" fmla="*/ 815 h 1192"/>
                <a:gd name="T20" fmla="*/ 712 w 969"/>
                <a:gd name="T21" fmla="*/ 683 h 1192"/>
                <a:gd name="T22" fmla="*/ 718 w 969"/>
                <a:gd name="T23" fmla="*/ 683 h 1192"/>
                <a:gd name="T24" fmla="*/ 730 w 969"/>
                <a:gd name="T25" fmla="*/ 677 h 1192"/>
                <a:gd name="T26" fmla="*/ 771 w 969"/>
                <a:gd name="T27" fmla="*/ 659 h 1192"/>
                <a:gd name="T28" fmla="*/ 795 w 969"/>
                <a:gd name="T29" fmla="*/ 653 h 1192"/>
                <a:gd name="T30" fmla="*/ 807 w 969"/>
                <a:gd name="T31" fmla="*/ 641 h 1192"/>
                <a:gd name="T32" fmla="*/ 813 w 969"/>
                <a:gd name="T33" fmla="*/ 629 h 1192"/>
                <a:gd name="T34" fmla="*/ 807 w 969"/>
                <a:gd name="T35" fmla="*/ 623 h 1192"/>
                <a:gd name="T36" fmla="*/ 801 w 969"/>
                <a:gd name="T37" fmla="*/ 611 h 1192"/>
                <a:gd name="T38" fmla="*/ 801 w 969"/>
                <a:gd name="T39" fmla="*/ 581 h 1192"/>
                <a:gd name="T40" fmla="*/ 813 w 969"/>
                <a:gd name="T41" fmla="*/ 551 h 1192"/>
                <a:gd name="T42" fmla="*/ 825 w 969"/>
                <a:gd name="T43" fmla="*/ 521 h 1192"/>
                <a:gd name="T44" fmla="*/ 843 w 969"/>
                <a:gd name="T45" fmla="*/ 491 h 1192"/>
                <a:gd name="T46" fmla="*/ 857 w 969"/>
                <a:gd name="T47" fmla="*/ 461 h 1192"/>
                <a:gd name="T48" fmla="*/ 865 w 969"/>
                <a:gd name="T49" fmla="*/ 443 h 1192"/>
                <a:gd name="T50" fmla="*/ 873 w 969"/>
                <a:gd name="T51" fmla="*/ 437 h 1192"/>
                <a:gd name="T52" fmla="*/ 873 w 969"/>
                <a:gd name="T53" fmla="*/ 353 h 1192"/>
                <a:gd name="T54" fmla="*/ 873 w 969"/>
                <a:gd name="T55" fmla="*/ 347 h 1192"/>
                <a:gd name="T56" fmla="*/ 879 w 969"/>
                <a:gd name="T57" fmla="*/ 341 h 1192"/>
                <a:gd name="T58" fmla="*/ 897 w 969"/>
                <a:gd name="T59" fmla="*/ 311 h 1192"/>
                <a:gd name="T60" fmla="*/ 909 w 969"/>
                <a:gd name="T61" fmla="*/ 275 h 1192"/>
                <a:gd name="T62" fmla="*/ 921 w 969"/>
                <a:gd name="T63" fmla="*/ 245 h 1192"/>
                <a:gd name="T64" fmla="*/ 927 w 969"/>
                <a:gd name="T65" fmla="*/ 233 h 1192"/>
                <a:gd name="T66" fmla="*/ 933 w 969"/>
                <a:gd name="T67" fmla="*/ 221 h 1192"/>
                <a:gd name="T68" fmla="*/ 951 w 969"/>
                <a:gd name="T69" fmla="*/ 173 h 1192"/>
                <a:gd name="T70" fmla="*/ 969 w 969"/>
                <a:gd name="T71" fmla="*/ 137 h 1192"/>
                <a:gd name="T72" fmla="*/ 975 w 969"/>
                <a:gd name="T73" fmla="*/ 125 h 1192"/>
                <a:gd name="T74" fmla="*/ 975 w 969"/>
                <a:gd name="T75" fmla="*/ 119 h 1192"/>
                <a:gd name="T76" fmla="*/ 993 w 969"/>
                <a:gd name="T77" fmla="*/ 0 h 1192"/>
                <a:gd name="T78" fmla="*/ 969 w 969"/>
                <a:gd name="T79" fmla="*/ 47 h 1192"/>
                <a:gd name="T80" fmla="*/ 801 w 969"/>
                <a:gd name="T81" fmla="*/ 113 h 1192"/>
                <a:gd name="T82" fmla="*/ 724 w 969"/>
                <a:gd name="T83" fmla="*/ 161 h 1192"/>
                <a:gd name="T84" fmla="*/ 472 w 969"/>
                <a:gd name="T85" fmla="*/ 239 h 1192"/>
                <a:gd name="T86" fmla="*/ 287 w 969"/>
                <a:gd name="T87" fmla="*/ 293 h 1192"/>
                <a:gd name="T88" fmla="*/ 179 w 969"/>
                <a:gd name="T89" fmla="*/ 299 h 1192"/>
                <a:gd name="T90" fmla="*/ 12 w 969"/>
                <a:gd name="T91" fmla="*/ 491 h 1192"/>
                <a:gd name="T92" fmla="*/ 0 w 969"/>
                <a:gd name="T93" fmla="*/ 515 h 1192"/>
                <a:gd name="T94" fmla="*/ 0 w 969"/>
                <a:gd name="T95" fmla="*/ 1204 h 1192"/>
                <a:gd name="T96" fmla="*/ 96 w 969"/>
                <a:gd name="T97" fmla="*/ 1198 h 1192"/>
                <a:gd name="T98" fmla="*/ 329 w 969"/>
                <a:gd name="T99" fmla="*/ 1204 h 1192"/>
                <a:gd name="T100" fmla="*/ 329 w 969"/>
                <a:gd name="T101" fmla="*/ 1204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 name="Freeform 8"/>
            <p:cNvSpPr>
              <a:spLocks/>
            </p:cNvSpPr>
            <p:nvPr/>
          </p:nvSpPr>
          <p:spPr bwMode="hidden">
            <a:xfrm>
              <a:off x="3525" y="1"/>
              <a:ext cx="2185" cy="1508"/>
            </a:xfrm>
            <a:custGeom>
              <a:avLst/>
              <a:gdLst>
                <a:gd name="T0" fmla="*/ 1058 w 2176"/>
                <a:gd name="T1" fmla="*/ 779 h 1505"/>
                <a:gd name="T2" fmla="*/ 1220 w 2176"/>
                <a:gd name="T3" fmla="*/ 1247 h 1505"/>
                <a:gd name="T4" fmla="*/ 980 w 2176"/>
                <a:gd name="T5" fmla="*/ 1205 h 1505"/>
                <a:gd name="T6" fmla="*/ 741 w 2176"/>
                <a:gd name="T7" fmla="*/ 1139 h 1505"/>
                <a:gd name="T8" fmla="*/ 454 w 2176"/>
                <a:gd name="T9" fmla="*/ 1121 h 1505"/>
                <a:gd name="T10" fmla="*/ 0 w 2176"/>
                <a:gd name="T11" fmla="*/ 1091 h 1505"/>
                <a:gd name="T12" fmla="*/ 30 w 2176"/>
                <a:gd name="T13" fmla="*/ 1127 h 1505"/>
                <a:gd name="T14" fmla="*/ 508 w 2176"/>
                <a:gd name="T15" fmla="*/ 1145 h 1505"/>
                <a:gd name="T16" fmla="*/ 795 w 2176"/>
                <a:gd name="T17" fmla="*/ 1199 h 1505"/>
                <a:gd name="T18" fmla="*/ 1160 w 2176"/>
                <a:gd name="T19" fmla="*/ 1319 h 1505"/>
                <a:gd name="T20" fmla="*/ 1095 w 2176"/>
                <a:gd name="T21" fmla="*/ 1337 h 1505"/>
                <a:gd name="T22" fmla="*/ 729 w 2176"/>
                <a:gd name="T23" fmla="*/ 1523 h 1505"/>
                <a:gd name="T24" fmla="*/ 783 w 2176"/>
                <a:gd name="T25" fmla="*/ 1499 h 1505"/>
                <a:gd name="T26" fmla="*/ 885 w 2176"/>
                <a:gd name="T27" fmla="*/ 1457 h 1505"/>
                <a:gd name="T28" fmla="*/ 1046 w 2176"/>
                <a:gd name="T29" fmla="*/ 1373 h 1505"/>
                <a:gd name="T30" fmla="*/ 1244 w 2176"/>
                <a:gd name="T31" fmla="*/ 1313 h 1505"/>
                <a:gd name="T32" fmla="*/ 1297 w 2176"/>
                <a:gd name="T33" fmla="*/ 1235 h 1505"/>
                <a:gd name="T34" fmla="*/ 1674 w 2176"/>
                <a:gd name="T35" fmla="*/ 1055 h 1505"/>
                <a:gd name="T36" fmla="*/ 1979 w 2176"/>
                <a:gd name="T37" fmla="*/ 965 h 1505"/>
                <a:gd name="T38" fmla="*/ 2230 w 2176"/>
                <a:gd name="T39" fmla="*/ 833 h 1505"/>
                <a:gd name="T40" fmla="*/ 2009 w 2176"/>
                <a:gd name="T41" fmla="*/ 923 h 1505"/>
                <a:gd name="T42" fmla="*/ 1698 w 2176"/>
                <a:gd name="T43" fmla="*/ 1001 h 1505"/>
                <a:gd name="T44" fmla="*/ 1375 w 2176"/>
                <a:gd name="T45" fmla="*/ 1163 h 1505"/>
                <a:gd name="T46" fmla="*/ 1537 w 2176"/>
                <a:gd name="T47" fmla="*/ 917 h 1505"/>
                <a:gd name="T48" fmla="*/ 1662 w 2176"/>
                <a:gd name="T49" fmla="*/ 551 h 1505"/>
                <a:gd name="T50" fmla="*/ 1782 w 2176"/>
                <a:gd name="T51" fmla="*/ 378 h 1505"/>
                <a:gd name="T52" fmla="*/ 2027 w 2176"/>
                <a:gd name="T53" fmla="*/ 60 h 1505"/>
                <a:gd name="T54" fmla="*/ 2051 w 2176"/>
                <a:gd name="T55" fmla="*/ 0 h 1505"/>
                <a:gd name="T56" fmla="*/ 2021 w 2176"/>
                <a:gd name="T57" fmla="*/ 0 h 1505"/>
                <a:gd name="T58" fmla="*/ 1638 w 2176"/>
                <a:gd name="T59" fmla="*/ 486 h 1505"/>
                <a:gd name="T60" fmla="*/ 1513 w 2176"/>
                <a:gd name="T61" fmla="*/ 899 h 1505"/>
                <a:gd name="T62" fmla="*/ 1285 w 2176"/>
                <a:gd name="T63" fmla="*/ 1187 h 1505"/>
                <a:gd name="T64" fmla="*/ 1160 w 2176"/>
                <a:gd name="T65" fmla="*/ 917 h 1505"/>
                <a:gd name="T66" fmla="*/ 1034 w 2176"/>
                <a:gd name="T67" fmla="*/ 546 h 1505"/>
                <a:gd name="T68" fmla="*/ 909 w 2176"/>
                <a:gd name="T69" fmla="*/ 222 h 1505"/>
                <a:gd name="T70" fmla="*/ 807 w 2176"/>
                <a:gd name="T71" fmla="*/ 0 h 1505"/>
                <a:gd name="T72" fmla="*/ 771 w 2176"/>
                <a:gd name="T73" fmla="*/ 0 h 1505"/>
                <a:gd name="T74" fmla="*/ 927 w 2176"/>
                <a:gd name="T75" fmla="*/ 360 h 1505"/>
                <a:gd name="T76" fmla="*/ 1058 w 2176"/>
                <a:gd name="T77" fmla="*/ 779 h 1505"/>
                <a:gd name="T78" fmla="*/ 1058 w 2176"/>
                <a:gd name="T79" fmla="*/ 77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 name="Freeform 9"/>
            <p:cNvSpPr>
              <a:spLocks/>
            </p:cNvSpPr>
            <p:nvPr/>
          </p:nvSpPr>
          <p:spPr bwMode="hidden">
            <a:xfrm>
              <a:off x="0" y="649"/>
              <a:ext cx="816" cy="806"/>
            </a:xfrm>
            <a:custGeom>
              <a:avLst/>
              <a:gdLst>
                <a:gd name="T0" fmla="*/ 167 w 813"/>
                <a:gd name="T1" fmla="*/ 570 h 804"/>
                <a:gd name="T2" fmla="*/ 335 w 813"/>
                <a:gd name="T3" fmla="*/ 444 h 804"/>
                <a:gd name="T4" fmla="*/ 658 w 813"/>
                <a:gd name="T5" fmla="*/ 222 h 804"/>
                <a:gd name="T6" fmla="*/ 831 w 813"/>
                <a:gd name="T7" fmla="*/ 0 h 804"/>
                <a:gd name="T8" fmla="*/ 693 w 813"/>
                <a:gd name="T9" fmla="*/ 150 h 804"/>
                <a:gd name="T10" fmla="*/ 150 w 813"/>
                <a:gd name="T11" fmla="*/ 510 h 804"/>
                <a:gd name="T12" fmla="*/ 0 w 813"/>
                <a:gd name="T13" fmla="*/ 744 h 804"/>
                <a:gd name="T14" fmla="*/ 0 w 813"/>
                <a:gd name="T15" fmla="*/ 816 h 804"/>
                <a:gd name="T16" fmla="*/ 167 w 813"/>
                <a:gd name="T17" fmla="*/ 570 h 804"/>
                <a:gd name="T18" fmla="*/ 167 w 813"/>
                <a:gd name="T19" fmla="*/ 570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 name="Freeform 10"/>
            <p:cNvSpPr>
              <a:spLocks/>
            </p:cNvSpPr>
            <p:nvPr/>
          </p:nvSpPr>
          <p:spPr bwMode="hidden">
            <a:xfrm>
              <a:off x="0" y="1545"/>
              <a:ext cx="762" cy="107"/>
            </a:xfrm>
            <a:custGeom>
              <a:avLst/>
              <a:gdLst>
                <a:gd name="T0" fmla="*/ 472 w 759"/>
                <a:gd name="T1" fmla="*/ 66 h 107"/>
                <a:gd name="T2" fmla="*/ 777 w 759"/>
                <a:gd name="T3" fmla="*/ 0 h 107"/>
                <a:gd name="T4" fmla="*/ 508 w 759"/>
                <a:gd name="T5" fmla="*/ 36 h 107"/>
                <a:gd name="T6" fmla="*/ 144 w 759"/>
                <a:gd name="T7" fmla="*/ 48 h 107"/>
                <a:gd name="T8" fmla="*/ 0 w 759"/>
                <a:gd name="T9" fmla="*/ 78 h 107"/>
                <a:gd name="T10" fmla="*/ 0 w 759"/>
                <a:gd name="T11" fmla="*/ 107 h 107"/>
                <a:gd name="T12" fmla="*/ 96 w 759"/>
                <a:gd name="T13" fmla="*/ 89 h 107"/>
                <a:gd name="T14" fmla="*/ 472 w 759"/>
                <a:gd name="T15" fmla="*/ 66 h 107"/>
                <a:gd name="T16" fmla="*/ 47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3" name="Freeform 11"/>
            <p:cNvSpPr>
              <a:spLocks/>
            </p:cNvSpPr>
            <p:nvPr/>
          </p:nvSpPr>
          <p:spPr bwMode="hidden">
            <a:xfrm>
              <a:off x="2314" y="3431"/>
              <a:ext cx="3182" cy="745"/>
            </a:xfrm>
            <a:custGeom>
              <a:avLst/>
              <a:gdLst>
                <a:gd name="T0" fmla="*/ 1423 w 3169"/>
                <a:gd name="T1" fmla="*/ 245 h 743"/>
                <a:gd name="T2" fmla="*/ 1776 w 3169"/>
                <a:gd name="T3" fmla="*/ 239 h 743"/>
                <a:gd name="T4" fmla="*/ 2141 w 3169"/>
                <a:gd name="T5" fmla="*/ 257 h 743"/>
                <a:gd name="T6" fmla="*/ 2565 w 3169"/>
                <a:gd name="T7" fmla="*/ 239 h 743"/>
                <a:gd name="T8" fmla="*/ 3247 w 3169"/>
                <a:gd name="T9" fmla="*/ 210 h 743"/>
                <a:gd name="T10" fmla="*/ 3193 w 3169"/>
                <a:gd name="T11" fmla="*/ 192 h 743"/>
                <a:gd name="T12" fmla="*/ 2482 w 3169"/>
                <a:gd name="T13" fmla="*/ 227 h 743"/>
                <a:gd name="T14" fmla="*/ 2051 w 3169"/>
                <a:gd name="T15" fmla="*/ 227 h 743"/>
                <a:gd name="T16" fmla="*/ 1495 w 3169"/>
                <a:gd name="T17" fmla="*/ 192 h 743"/>
                <a:gd name="T18" fmla="*/ 1579 w 3169"/>
                <a:gd name="T19" fmla="*/ 168 h 743"/>
                <a:gd name="T20" fmla="*/ 2088 w 3169"/>
                <a:gd name="T21" fmla="*/ 0 h 743"/>
                <a:gd name="T22" fmla="*/ 2009 w 3169"/>
                <a:gd name="T23" fmla="*/ 24 h 743"/>
                <a:gd name="T24" fmla="*/ 1884 w 3169"/>
                <a:gd name="T25" fmla="*/ 66 h 743"/>
                <a:gd name="T26" fmla="*/ 1644 w 3169"/>
                <a:gd name="T27" fmla="*/ 138 h 743"/>
                <a:gd name="T28" fmla="*/ 1374 w 3169"/>
                <a:gd name="T29" fmla="*/ 204 h 743"/>
                <a:gd name="T30" fmla="*/ 1298 w 3169"/>
                <a:gd name="T31" fmla="*/ 257 h 743"/>
                <a:gd name="T32" fmla="*/ 783 w 3169"/>
                <a:gd name="T33" fmla="*/ 419 h 743"/>
                <a:gd name="T34" fmla="*/ 341 w 3169"/>
                <a:gd name="T35" fmla="*/ 509 h 743"/>
                <a:gd name="T36" fmla="*/ 0 w 3169"/>
                <a:gd name="T37" fmla="*/ 629 h 743"/>
                <a:gd name="T38" fmla="*/ 305 w 3169"/>
                <a:gd name="T39" fmla="*/ 545 h 743"/>
                <a:gd name="T40" fmla="*/ 753 w 3169"/>
                <a:gd name="T41" fmla="*/ 455 h 743"/>
                <a:gd name="T42" fmla="*/ 1208 w 3169"/>
                <a:gd name="T43" fmla="*/ 317 h 743"/>
                <a:gd name="T44" fmla="*/ 1005 w 3169"/>
                <a:gd name="T45" fmla="*/ 497 h 743"/>
                <a:gd name="T46" fmla="*/ 891 w 3169"/>
                <a:gd name="T47" fmla="*/ 755 h 743"/>
                <a:gd name="T48" fmla="*/ 885 w 3169"/>
                <a:gd name="T49" fmla="*/ 755 h 743"/>
                <a:gd name="T50" fmla="*/ 957 w 3169"/>
                <a:gd name="T51" fmla="*/ 755 h 743"/>
                <a:gd name="T52" fmla="*/ 1046 w 3169"/>
                <a:gd name="T53" fmla="*/ 503 h 743"/>
                <a:gd name="T54" fmla="*/ 1327 w 3169"/>
                <a:gd name="T55" fmla="*/ 287 h 743"/>
                <a:gd name="T56" fmla="*/ 1567 w 3169"/>
                <a:gd name="T57" fmla="*/ 455 h 743"/>
                <a:gd name="T58" fmla="*/ 1812 w 3169"/>
                <a:gd name="T59" fmla="*/ 689 h 743"/>
                <a:gd name="T60" fmla="*/ 1902 w 3169"/>
                <a:gd name="T61" fmla="*/ 755 h 743"/>
                <a:gd name="T62" fmla="*/ 1967 w 3169"/>
                <a:gd name="T63" fmla="*/ 755 h 743"/>
                <a:gd name="T64" fmla="*/ 1734 w 3169"/>
                <a:gd name="T65" fmla="*/ 533 h 743"/>
                <a:gd name="T66" fmla="*/ 1423 w 3169"/>
                <a:gd name="T67" fmla="*/ 245 h 743"/>
                <a:gd name="T68" fmla="*/ 1423 w 3169"/>
                <a:gd name="T69" fmla="*/ 245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Comic Sans MS" pitchFamily="66" charset="0"/>
                  <a:cs typeface="Arial" charset="0"/>
                </a:defRPr>
              </a:lvl1pPr>
              <a:lvl2pPr marL="742950" indent="-285750" eaLnBrk="0" hangingPunct="0">
                <a:defRPr sz="3200" b="1">
                  <a:solidFill>
                    <a:schemeClr val="tx1"/>
                  </a:solidFill>
                  <a:latin typeface="Comic Sans MS" pitchFamily="66" charset="0"/>
                  <a:cs typeface="Arial" charset="0"/>
                </a:defRPr>
              </a:lvl2pPr>
              <a:lvl3pPr marL="1143000" indent="-228600" eaLnBrk="0" hangingPunct="0">
                <a:defRPr sz="3200" b="1">
                  <a:solidFill>
                    <a:schemeClr val="tx1"/>
                  </a:solidFill>
                  <a:latin typeface="Comic Sans MS" pitchFamily="66" charset="0"/>
                  <a:cs typeface="Arial" charset="0"/>
                </a:defRPr>
              </a:lvl3pPr>
              <a:lvl4pPr marL="1600200" indent="-228600" eaLnBrk="0" hangingPunct="0">
                <a:defRPr sz="3200" b="1">
                  <a:solidFill>
                    <a:schemeClr val="tx1"/>
                  </a:solidFill>
                  <a:latin typeface="Comic Sans MS" pitchFamily="66" charset="0"/>
                  <a:cs typeface="Arial" charset="0"/>
                </a:defRPr>
              </a:lvl4pPr>
              <a:lvl5pPr marL="2057400" indent="-228600" eaLnBrk="0" hangingPunct="0">
                <a:defRPr sz="3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3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3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3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3200" b="1">
                  <a:solidFill>
                    <a:schemeClr val="tx1"/>
                  </a:solidFill>
                  <a:latin typeface="Comic Sans MS" pitchFamily="66" charset="0"/>
                  <a:cs typeface="Arial" charset="0"/>
                </a:defRPr>
              </a:lvl9pPr>
            </a:lstStyle>
            <a:p>
              <a:pPr eaLnBrk="1" hangingPunct="1">
                <a:defRPr/>
              </a:pPr>
              <a:endParaRPr lang="pt-BR" altLang="pt-B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Comic Sans MS" pitchFamily="66" charset="0"/>
                  <a:cs typeface="Arial" charset="0"/>
                </a:defRPr>
              </a:lvl1pPr>
              <a:lvl2pPr marL="742950" indent="-285750" eaLnBrk="0" hangingPunct="0">
                <a:defRPr sz="3200" b="1">
                  <a:solidFill>
                    <a:schemeClr val="tx1"/>
                  </a:solidFill>
                  <a:latin typeface="Comic Sans MS" pitchFamily="66" charset="0"/>
                  <a:cs typeface="Arial" charset="0"/>
                </a:defRPr>
              </a:lvl2pPr>
              <a:lvl3pPr marL="1143000" indent="-228600" eaLnBrk="0" hangingPunct="0">
                <a:defRPr sz="3200" b="1">
                  <a:solidFill>
                    <a:schemeClr val="tx1"/>
                  </a:solidFill>
                  <a:latin typeface="Comic Sans MS" pitchFamily="66" charset="0"/>
                  <a:cs typeface="Arial" charset="0"/>
                </a:defRPr>
              </a:lvl3pPr>
              <a:lvl4pPr marL="1600200" indent="-228600" eaLnBrk="0" hangingPunct="0">
                <a:defRPr sz="3200" b="1">
                  <a:solidFill>
                    <a:schemeClr val="tx1"/>
                  </a:solidFill>
                  <a:latin typeface="Comic Sans MS" pitchFamily="66" charset="0"/>
                  <a:cs typeface="Arial" charset="0"/>
                </a:defRPr>
              </a:lvl4pPr>
              <a:lvl5pPr marL="2057400" indent="-228600" eaLnBrk="0" hangingPunct="0">
                <a:defRPr sz="3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3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3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3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3200" b="1">
                  <a:solidFill>
                    <a:schemeClr val="tx1"/>
                  </a:solidFill>
                  <a:latin typeface="Comic Sans MS" pitchFamily="66" charset="0"/>
                  <a:cs typeface="Arial" charset="0"/>
                </a:defRPr>
              </a:lvl9pPr>
            </a:lstStyle>
            <a:p>
              <a:pPr eaLnBrk="1" hangingPunct="1">
                <a:defRPr/>
              </a:pPr>
              <a:endParaRPr lang="pt-BR" altLang="pt-B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1" hangingPunct="1">
                <a:defRPr/>
              </a:pPr>
              <a:endParaRPr lang="pt-BR">
                <a:cs typeface="+mn-cs"/>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1" hangingPunct="1">
                <a:defRPr/>
              </a:pPr>
              <a:endParaRPr lang="pt-BR">
                <a:cs typeface="+mn-cs"/>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1" hangingPunct="1">
                <a:defRPr/>
              </a:pPr>
              <a:endParaRPr lang="pt-BR">
                <a:cs typeface="+mn-cs"/>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1" hangingPunct="1">
                <a:defRPr/>
              </a:pPr>
              <a:endParaRPr lang="pt-BR">
                <a:cs typeface="+mn-cs"/>
              </a:endParaRPr>
            </a:p>
          </p:txBody>
        </p:sp>
        <p:sp>
          <p:nvSpPr>
            <p:cNvPr id="22" name="Freeform 20"/>
            <p:cNvSpPr>
              <a:spLocks/>
            </p:cNvSpPr>
            <p:nvPr/>
          </p:nvSpPr>
          <p:spPr bwMode="hidden">
            <a:xfrm>
              <a:off x="3160" y="1860"/>
              <a:ext cx="2162" cy="1934"/>
            </a:xfrm>
            <a:custGeom>
              <a:avLst/>
              <a:gdLst>
                <a:gd name="T0" fmla="*/ 1890 w 2153"/>
                <a:gd name="T1" fmla="*/ 863 h 1930"/>
                <a:gd name="T2" fmla="*/ 1985 w 2153"/>
                <a:gd name="T3" fmla="*/ 1031 h 1930"/>
                <a:gd name="T4" fmla="*/ 2105 w 2153"/>
                <a:gd name="T5" fmla="*/ 1180 h 1930"/>
                <a:gd name="T6" fmla="*/ 2171 w 2153"/>
                <a:gd name="T7" fmla="*/ 1264 h 1930"/>
                <a:gd name="T8" fmla="*/ 2207 w 2153"/>
                <a:gd name="T9" fmla="*/ 1312 h 1930"/>
                <a:gd name="T10" fmla="*/ 1937 w 2153"/>
                <a:gd name="T11" fmla="*/ 989 h 1930"/>
                <a:gd name="T12" fmla="*/ 1908 w 2153"/>
                <a:gd name="T13" fmla="*/ 941 h 1930"/>
                <a:gd name="T14" fmla="*/ 1828 w 2153"/>
                <a:gd name="T15" fmla="*/ 1258 h 1930"/>
                <a:gd name="T16" fmla="*/ 1814 w 2153"/>
                <a:gd name="T17" fmla="*/ 1504 h 1930"/>
                <a:gd name="T18" fmla="*/ 1866 w 2153"/>
                <a:gd name="T19" fmla="*/ 1930 h 1930"/>
                <a:gd name="T20" fmla="*/ 1835 w 2153"/>
                <a:gd name="T21" fmla="*/ 1954 h 1930"/>
                <a:gd name="T22" fmla="*/ 1788 w 2153"/>
                <a:gd name="T23" fmla="*/ 1552 h 1930"/>
                <a:gd name="T24" fmla="*/ 1770 w 2153"/>
                <a:gd name="T25" fmla="*/ 1306 h 1930"/>
                <a:gd name="T26" fmla="*/ 1807 w 2153"/>
                <a:gd name="T27" fmla="*/ 1097 h 1930"/>
                <a:gd name="T28" fmla="*/ 1814 w 2153"/>
                <a:gd name="T29" fmla="*/ 887 h 1930"/>
                <a:gd name="T30" fmla="*/ 1298 w 2153"/>
                <a:gd name="T31" fmla="*/ 1019 h 1930"/>
                <a:gd name="T32" fmla="*/ 844 w 2153"/>
                <a:gd name="T33" fmla="*/ 1144 h 1930"/>
                <a:gd name="T34" fmla="*/ 329 w 2153"/>
                <a:gd name="T35" fmla="*/ 1330 h 1930"/>
                <a:gd name="T36" fmla="*/ 18 w 2153"/>
                <a:gd name="T37" fmla="*/ 1438 h 1930"/>
                <a:gd name="T38" fmla="*/ 317 w 2153"/>
                <a:gd name="T39" fmla="*/ 1300 h 1930"/>
                <a:gd name="T40" fmla="*/ 700 w 2153"/>
                <a:gd name="T41" fmla="*/ 1156 h 1930"/>
                <a:gd name="T42" fmla="*/ 1046 w 2153"/>
                <a:gd name="T43" fmla="*/ 1049 h 1930"/>
                <a:gd name="T44" fmla="*/ 1447 w 2153"/>
                <a:gd name="T45" fmla="*/ 941 h 1930"/>
                <a:gd name="T46" fmla="*/ 1734 w 2153"/>
                <a:gd name="T47" fmla="*/ 827 h 1930"/>
                <a:gd name="T48" fmla="*/ 1369 w 2153"/>
                <a:gd name="T49" fmla="*/ 629 h 1930"/>
                <a:gd name="T50" fmla="*/ 885 w 2153"/>
                <a:gd name="T51" fmla="*/ 521 h 1930"/>
                <a:gd name="T52" fmla="*/ 233 w 2153"/>
                <a:gd name="T53" fmla="*/ 161 h 1930"/>
                <a:gd name="T54" fmla="*/ 0 w 2153"/>
                <a:gd name="T55" fmla="*/ 83 h 1930"/>
                <a:gd name="T56" fmla="*/ 335 w 2153"/>
                <a:gd name="T57" fmla="*/ 179 h 1930"/>
                <a:gd name="T58" fmla="*/ 730 w 2153"/>
                <a:gd name="T59" fmla="*/ 389 h 1930"/>
                <a:gd name="T60" fmla="*/ 957 w 2153"/>
                <a:gd name="T61" fmla="*/ 497 h 1930"/>
                <a:gd name="T62" fmla="*/ 1387 w 2153"/>
                <a:gd name="T63" fmla="*/ 599 h 1930"/>
                <a:gd name="T64" fmla="*/ 1692 w 2153"/>
                <a:gd name="T65" fmla="*/ 755 h 1930"/>
                <a:gd name="T66" fmla="*/ 1459 w 2153"/>
                <a:gd name="T67" fmla="*/ 467 h 1930"/>
                <a:gd name="T68" fmla="*/ 1316 w 2153"/>
                <a:gd name="T69" fmla="*/ 191 h 1930"/>
                <a:gd name="T70" fmla="*/ 1184 w 2153"/>
                <a:gd name="T71" fmla="*/ 0 h 1930"/>
                <a:gd name="T72" fmla="*/ 1375 w 2153"/>
                <a:gd name="T73" fmla="*/ 215 h 1930"/>
                <a:gd name="T74" fmla="*/ 1525 w 2153"/>
                <a:gd name="T75" fmla="*/ 491 h 1930"/>
                <a:gd name="T76" fmla="*/ 1788 w 2153"/>
                <a:gd name="T77" fmla="*/ 815 h 1930"/>
                <a:gd name="T78" fmla="*/ 1890 w 2153"/>
                <a:gd name="T79" fmla="*/ 863 h 1930"/>
                <a:gd name="T80" fmla="*/ 1890 w 2153"/>
                <a:gd name="T81" fmla="*/ 86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sp>
        <p:nvSpPr>
          <p:cNvPr id="35861" name="Rectangle 21"/>
          <p:cNvSpPr>
            <a:spLocks noGrp="1" noChangeArrowheads="1"/>
          </p:cNvSpPr>
          <p:nvPr>
            <p:ph type="ctrTitle" sz="quarter"/>
          </p:nvPr>
        </p:nvSpPr>
        <p:spPr>
          <a:xfrm>
            <a:off x="685800" y="1828800"/>
            <a:ext cx="7772400" cy="1736725"/>
          </a:xfrm>
        </p:spPr>
        <p:txBody>
          <a:bodyPr/>
          <a:lstStyle>
            <a:lvl1pPr>
              <a:defRPr sz="5400"/>
            </a:lvl1pPr>
          </a:lstStyle>
          <a:p>
            <a:r>
              <a:rPr lang="pt-BR"/>
              <a:t>Clique para editar o estilo do título mestre</a:t>
            </a:r>
          </a:p>
        </p:txBody>
      </p:sp>
      <p:sp>
        <p:nvSpPr>
          <p:cNvPr id="35862"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23" name="Rectangle 23"/>
          <p:cNvSpPr>
            <a:spLocks noGrp="1" noChangeArrowheads="1"/>
          </p:cNvSpPr>
          <p:nvPr>
            <p:ph type="dt" sz="quarter" idx="10"/>
          </p:nvPr>
        </p:nvSpPr>
        <p:spPr/>
        <p:txBody>
          <a:bodyPr/>
          <a:lstStyle>
            <a:lvl1pPr>
              <a:defRPr/>
            </a:lvl1pPr>
          </a:lstStyle>
          <a:p>
            <a:pPr>
              <a:defRPr/>
            </a:pPr>
            <a:endParaRPr lang="pt-BR"/>
          </a:p>
        </p:txBody>
      </p:sp>
      <p:sp>
        <p:nvSpPr>
          <p:cNvPr id="24" name="Rectangle 24"/>
          <p:cNvSpPr>
            <a:spLocks noGrp="1" noChangeArrowheads="1"/>
          </p:cNvSpPr>
          <p:nvPr>
            <p:ph type="ftr" sz="quarter" idx="11"/>
          </p:nvPr>
        </p:nvSpPr>
        <p:spPr/>
        <p:txBody>
          <a:bodyPr/>
          <a:lstStyle>
            <a:lvl1pPr>
              <a:defRPr/>
            </a:lvl1pPr>
          </a:lstStyle>
          <a:p>
            <a:pPr>
              <a:defRPr/>
            </a:pPr>
            <a:endParaRPr lang="pt-BR"/>
          </a:p>
        </p:txBody>
      </p:sp>
      <p:sp>
        <p:nvSpPr>
          <p:cNvPr id="25" name="Rectangle 25"/>
          <p:cNvSpPr>
            <a:spLocks noGrp="1" noChangeArrowheads="1"/>
          </p:cNvSpPr>
          <p:nvPr>
            <p:ph type="sldNum" sz="quarter" idx="12"/>
          </p:nvPr>
        </p:nvSpPr>
        <p:spPr/>
        <p:txBody>
          <a:bodyPr/>
          <a:lstStyle>
            <a:lvl1pPr>
              <a:defRPr/>
            </a:lvl1pPr>
          </a:lstStyle>
          <a:p>
            <a:fld id="{B760900A-4A10-46B4-A667-E2877E1370E2}" type="slidenum">
              <a:rPr lang="pt-BR" altLang="pt-BR"/>
              <a:pPr/>
              <a:t>‹nº›</a:t>
            </a:fld>
            <a:endParaRPr lang="pt-BR" altLang="pt-BR"/>
          </a:p>
        </p:txBody>
      </p:sp>
    </p:spTree>
    <p:extLst>
      <p:ext uri="{BB962C8B-B14F-4D97-AF65-F5344CB8AC3E}">
        <p14:creationId xmlns:p14="http://schemas.microsoft.com/office/powerpoint/2010/main" val="378134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3"/>
          <p:cNvSpPr>
            <a:spLocks noGrp="1" noChangeArrowheads="1"/>
          </p:cNvSpPr>
          <p:nvPr>
            <p:ph type="dt" sz="half" idx="10"/>
          </p:nvPr>
        </p:nvSpPr>
        <p:spPr>
          <a:ln/>
        </p:spPr>
        <p:txBody>
          <a:bodyPr/>
          <a:lstStyle>
            <a:lvl1pPr>
              <a:defRPr/>
            </a:lvl1pPr>
          </a:lstStyle>
          <a:p>
            <a:pPr>
              <a:defRPr/>
            </a:pPr>
            <a:endParaRPr lang="pt-BR"/>
          </a:p>
        </p:txBody>
      </p:sp>
      <p:sp>
        <p:nvSpPr>
          <p:cNvPr id="5" name="Rectangle 24"/>
          <p:cNvSpPr>
            <a:spLocks noGrp="1" noChangeArrowheads="1"/>
          </p:cNvSpPr>
          <p:nvPr>
            <p:ph type="ftr" sz="quarter" idx="11"/>
          </p:nvPr>
        </p:nvSpPr>
        <p:spPr>
          <a:ln/>
        </p:spPr>
        <p:txBody>
          <a:bodyPr/>
          <a:lstStyle>
            <a:lvl1pPr>
              <a:defRPr/>
            </a:lvl1pPr>
          </a:lstStyle>
          <a:p>
            <a:pPr>
              <a:defRPr/>
            </a:pPr>
            <a:endParaRPr lang="pt-BR"/>
          </a:p>
        </p:txBody>
      </p:sp>
      <p:sp>
        <p:nvSpPr>
          <p:cNvPr id="6" name="Rectangle 25"/>
          <p:cNvSpPr>
            <a:spLocks noGrp="1" noChangeArrowheads="1"/>
          </p:cNvSpPr>
          <p:nvPr>
            <p:ph type="sldNum" sz="quarter" idx="12"/>
          </p:nvPr>
        </p:nvSpPr>
        <p:spPr>
          <a:ln/>
        </p:spPr>
        <p:txBody>
          <a:bodyPr/>
          <a:lstStyle>
            <a:lvl1pPr>
              <a:defRPr/>
            </a:lvl1pPr>
          </a:lstStyle>
          <a:p>
            <a:fld id="{70399C33-52FF-4BB6-B081-68DBE43A0CFE}" type="slidenum">
              <a:rPr lang="pt-BR" altLang="pt-BR"/>
              <a:pPr/>
              <a:t>‹nº›</a:t>
            </a:fld>
            <a:endParaRPr lang="pt-BR" altLang="pt-BR"/>
          </a:p>
        </p:txBody>
      </p:sp>
    </p:spTree>
    <p:extLst>
      <p:ext uri="{BB962C8B-B14F-4D97-AF65-F5344CB8AC3E}">
        <p14:creationId xmlns:p14="http://schemas.microsoft.com/office/powerpoint/2010/main" val="143685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7813"/>
            <a:ext cx="6019800" cy="5853112"/>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3"/>
          <p:cNvSpPr>
            <a:spLocks noGrp="1" noChangeArrowheads="1"/>
          </p:cNvSpPr>
          <p:nvPr>
            <p:ph type="dt" sz="half" idx="10"/>
          </p:nvPr>
        </p:nvSpPr>
        <p:spPr>
          <a:ln/>
        </p:spPr>
        <p:txBody>
          <a:bodyPr/>
          <a:lstStyle>
            <a:lvl1pPr>
              <a:defRPr/>
            </a:lvl1pPr>
          </a:lstStyle>
          <a:p>
            <a:pPr>
              <a:defRPr/>
            </a:pPr>
            <a:endParaRPr lang="pt-BR"/>
          </a:p>
        </p:txBody>
      </p:sp>
      <p:sp>
        <p:nvSpPr>
          <p:cNvPr id="5" name="Rectangle 24"/>
          <p:cNvSpPr>
            <a:spLocks noGrp="1" noChangeArrowheads="1"/>
          </p:cNvSpPr>
          <p:nvPr>
            <p:ph type="ftr" sz="quarter" idx="11"/>
          </p:nvPr>
        </p:nvSpPr>
        <p:spPr>
          <a:ln/>
        </p:spPr>
        <p:txBody>
          <a:bodyPr/>
          <a:lstStyle>
            <a:lvl1pPr>
              <a:defRPr/>
            </a:lvl1pPr>
          </a:lstStyle>
          <a:p>
            <a:pPr>
              <a:defRPr/>
            </a:pPr>
            <a:endParaRPr lang="pt-BR"/>
          </a:p>
        </p:txBody>
      </p:sp>
      <p:sp>
        <p:nvSpPr>
          <p:cNvPr id="6" name="Rectangle 25"/>
          <p:cNvSpPr>
            <a:spLocks noGrp="1" noChangeArrowheads="1"/>
          </p:cNvSpPr>
          <p:nvPr>
            <p:ph type="sldNum" sz="quarter" idx="12"/>
          </p:nvPr>
        </p:nvSpPr>
        <p:spPr>
          <a:ln/>
        </p:spPr>
        <p:txBody>
          <a:bodyPr/>
          <a:lstStyle>
            <a:lvl1pPr>
              <a:defRPr/>
            </a:lvl1pPr>
          </a:lstStyle>
          <a:p>
            <a:fld id="{F418735A-6F0B-4649-B6D7-6C83CE4C4C33}" type="slidenum">
              <a:rPr lang="pt-BR" altLang="pt-BR"/>
              <a:pPr/>
              <a:t>‹nº›</a:t>
            </a:fld>
            <a:endParaRPr lang="pt-BR" altLang="pt-BR"/>
          </a:p>
        </p:txBody>
      </p:sp>
    </p:spTree>
    <p:extLst>
      <p:ext uri="{BB962C8B-B14F-4D97-AF65-F5344CB8AC3E}">
        <p14:creationId xmlns:p14="http://schemas.microsoft.com/office/powerpoint/2010/main" val="413739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7813"/>
            <a:ext cx="8229600" cy="1143000"/>
          </a:xfrm>
        </p:spPr>
        <p:txBody>
          <a:bodyPr/>
          <a:lstStyle/>
          <a:p>
            <a:r>
              <a:rPr lang="pt-BR"/>
              <a:t>Clique para editar o estilo do título mestre</a:t>
            </a:r>
          </a:p>
        </p:txBody>
      </p:sp>
      <p:sp>
        <p:nvSpPr>
          <p:cNvPr id="3" name="Espaço Reservado para Tabela 2"/>
          <p:cNvSpPr>
            <a:spLocks noGrp="1"/>
          </p:cNvSpPr>
          <p:nvPr>
            <p:ph type="tbl" idx="1"/>
          </p:nvPr>
        </p:nvSpPr>
        <p:spPr>
          <a:xfrm>
            <a:off x="457200" y="1600200"/>
            <a:ext cx="8229600" cy="4530725"/>
          </a:xfrm>
        </p:spPr>
        <p:txBody>
          <a:bodyPr/>
          <a:lstStyle/>
          <a:p>
            <a:pPr lvl="0"/>
            <a:endParaRPr lang="pt-BR" noProof="0"/>
          </a:p>
        </p:txBody>
      </p:sp>
      <p:sp>
        <p:nvSpPr>
          <p:cNvPr id="4" name="Rectangle 23"/>
          <p:cNvSpPr>
            <a:spLocks noGrp="1" noChangeArrowheads="1"/>
          </p:cNvSpPr>
          <p:nvPr>
            <p:ph type="dt" sz="half" idx="10"/>
          </p:nvPr>
        </p:nvSpPr>
        <p:spPr>
          <a:ln/>
        </p:spPr>
        <p:txBody>
          <a:bodyPr/>
          <a:lstStyle>
            <a:lvl1pPr>
              <a:defRPr/>
            </a:lvl1pPr>
          </a:lstStyle>
          <a:p>
            <a:pPr>
              <a:defRPr/>
            </a:pPr>
            <a:endParaRPr lang="pt-BR"/>
          </a:p>
        </p:txBody>
      </p:sp>
      <p:sp>
        <p:nvSpPr>
          <p:cNvPr id="5" name="Rectangle 24"/>
          <p:cNvSpPr>
            <a:spLocks noGrp="1" noChangeArrowheads="1"/>
          </p:cNvSpPr>
          <p:nvPr>
            <p:ph type="ftr" sz="quarter" idx="11"/>
          </p:nvPr>
        </p:nvSpPr>
        <p:spPr>
          <a:ln/>
        </p:spPr>
        <p:txBody>
          <a:bodyPr/>
          <a:lstStyle>
            <a:lvl1pPr>
              <a:defRPr/>
            </a:lvl1pPr>
          </a:lstStyle>
          <a:p>
            <a:pPr>
              <a:defRPr/>
            </a:pPr>
            <a:endParaRPr lang="pt-BR"/>
          </a:p>
        </p:txBody>
      </p:sp>
      <p:sp>
        <p:nvSpPr>
          <p:cNvPr id="6" name="Rectangle 25"/>
          <p:cNvSpPr>
            <a:spLocks noGrp="1" noChangeArrowheads="1"/>
          </p:cNvSpPr>
          <p:nvPr>
            <p:ph type="sldNum" sz="quarter" idx="12"/>
          </p:nvPr>
        </p:nvSpPr>
        <p:spPr>
          <a:ln/>
        </p:spPr>
        <p:txBody>
          <a:bodyPr/>
          <a:lstStyle>
            <a:lvl1pPr>
              <a:defRPr/>
            </a:lvl1pPr>
          </a:lstStyle>
          <a:p>
            <a:fld id="{EA079054-977E-489E-8EA6-AA5B0B64FD2A}" type="slidenum">
              <a:rPr lang="pt-BR" altLang="pt-BR"/>
              <a:pPr/>
              <a:t>‹nº›</a:t>
            </a:fld>
            <a:endParaRPr lang="pt-BR" altLang="pt-BR"/>
          </a:p>
        </p:txBody>
      </p:sp>
    </p:spTree>
    <p:extLst>
      <p:ext uri="{BB962C8B-B14F-4D97-AF65-F5344CB8AC3E}">
        <p14:creationId xmlns:p14="http://schemas.microsoft.com/office/powerpoint/2010/main" val="217047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23"/>
          <p:cNvSpPr>
            <a:spLocks noGrp="1" noChangeArrowheads="1"/>
          </p:cNvSpPr>
          <p:nvPr>
            <p:ph type="dt" sz="half" idx="10"/>
          </p:nvPr>
        </p:nvSpPr>
        <p:spPr>
          <a:ln/>
        </p:spPr>
        <p:txBody>
          <a:bodyPr/>
          <a:lstStyle>
            <a:lvl1pPr>
              <a:defRPr/>
            </a:lvl1pPr>
          </a:lstStyle>
          <a:p>
            <a:pPr>
              <a:defRPr/>
            </a:pPr>
            <a:endParaRPr lang="pt-BR"/>
          </a:p>
        </p:txBody>
      </p:sp>
      <p:sp>
        <p:nvSpPr>
          <p:cNvPr id="5" name="Rectangle 24"/>
          <p:cNvSpPr>
            <a:spLocks noGrp="1" noChangeArrowheads="1"/>
          </p:cNvSpPr>
          <p:nvPr>
            <p:ph type="ftr" sz="quarter" idx="11"/>
          </p:nvPr>
        </p:nvSpPr>
        <p:spPr>
          <a:ln/>
        </p:spPr>
        <p:txBody>
          <a:bodyPr/>
          <a:lstStyle>
            <a:lvl1pPr>
              <a:defRPr/>
            </a:lvl1pPr>
          </a:lstStyle>
          <a:p>
            <a:pPr>
              <a:defRPr/>
            </a:pPr>
            <a:endParaRPr lang="pt-BR"/>
          </a:p>
        </p:txBody>
      </p:sp>
      <p:sp>
        <p:nvSpPr>
          <p:cNvPr id="6" name="Rectangle 25"/>
          <p:cNvSpPr>
            <a:spLocks noGrp="1" noChangeArrowheads="1"/>
          </p:cNvSpPr>
          <p:nvPr>
            <p:ph type="sldNum" sz="quarter" idx="12"/>
          </p:nvPr>
        </p:nvSpPr>
        <p:spPr>
          <a:ln/>
        </p:spPr>
        <p:txBody>
          <a:bodyPr/>
          <a:lstStyle>
            <a:lvl1pPr>
              <a:defRPr/>
            </a:lvl1pPr>
          </a:lstStyle>
          <a:p>
            <a:fld id="{F832E94A-D6DE-4BBC-B288-C40C1FAC7C55}" type="slidenum">
              <a:rPr lang="pt-BR" altLang="pt-BR"/>
              <a:pPr/>
              <a:t>‹nº›</a:t>
            </a:fld>
            <a:endParaRPr lang="pt-BR" altLang="pt-BR"/>
          </a:p>
        </p:txBody>
      </p:sp>
    </p:spTree>
    <p:extLst>
      <p:ext uri="{BB962C8B-B14F-4D97-AF65-F5344CB8AC3E}">
        <p14:creationId xmlns:p14="http://schemas.microsoft.com/office/powerpoint/2010/main" val="1994497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7813"/>
            <a:ext cx="8229600" cy="585311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Rectangle 23"/>
          <p:cNvSpPr>
            <a:spLocks noGrp="1" noChangeArrowheads="1"/>
          </p:cNvSpPr>
          <p:nvPr>
            <p:ph type="dt" sz="half" idx="10"/>
          </p:nvPr>
        </p:nvSpPr>
        <p:spPr>
          <a:ln/>
        </p:spPr>
        <p:txBody>
          <a:bodyPr/>
          <a:lstStyle>
            <a:lvl1pPr>
              <a:defRPr/>
            </a:lvl1pPr>
          </a:lstStyle>
          <a:p>
            <a:pPr>
              <a:defRPr/>
            </a:pPr>
            <a:endParaRPr lang="pt-BR"/>
          </a:p>
        </p:txBody>
      </p:sp>
      <p:sp>
        <p:nvSpPr>
          <p:cNvPr id="4" name="Rectangle 24"/>
          <p:cNvSpPr>
            <a:spLocks noGrp="1" noChangeArrowheads="1"/>
          </p:cNvSpPr>
          <p:nvPr>
            <p:ph type="ftr" sz="quarter" idx="11"/>
          </p:nvPr>
        </p:nvSpPr>
        <p:spPr>
          <a:ln/>
        </p:spPr>
        <p:txBody>
          <a:bodyPr/>
          <a:lstStyle>
            <a:lvl1pPr>
              <a:defRPr/>
            </a:lvl1pPr>
          </a:lstStyle>
          <a:p>
            <a:pPr>
              <a:defRPr/>
            </a:pPr>
            <a:endParaRPr lang="pt-BR"/>
          </a:p>
        </p:txBody>
      </p:sp>
      <p:sp>
        <p:nvSpPr>
          <p:cNvPr id="5" name="Rectangle 25"/>
          <p:cNvSpPr>
            <a:spLocks noGrp="1" noChangeArrowheads="1"/>
          </p:cNvSpPr>
          <p:nvPr>
            <p:ph type="sldNum" sz="quarter" idx="12"/>
          </p:nvPr>
        </p:nvSpPr>
        <p:spPr>
          <a:ln/>
        </p:spPr>
        <p:txBody>
          <a:bodyPr/>
          <a:lstStyle>
            <a:lvl1pPr>
              <a:defRPr/>
            </a:lvl1pPr>
          </a:lstStyle>
          <a:p>
            <a:fld id="{5DCA37E2-500E-4713-8386-1AA773393800}" type="slidenum">
              <a:rPr lang="pt-BR" altLang="pt-BR"/>
              <a:pPr/>
              <a:t>‹nº›</a:t>
            </a:fld>
            <a:endParaRPr lang="pt-BR" altLang="pt-BR"/>
          </a:p>
        </p:txBody>
      </p:sp>
    </p:spTree>
    <p:extLst>
      <p:ext uri="{BB962C8B-B14F-4D97-AF65-F5344CB8AC3E}">
        <p14:creationId xmlns:p14="http://schemas.microsoft.com/office/powerpoint/2010/main" val="2726908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78772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a:t>Clique para editar o estilo do título mestre</a:t>
            </a:r>
          </a:p>
        </p:txBody>
      </p:sp>
      <p:sp>
        <p:nvSpPr>
          <p:cNvPr id="3" name="Espaço Reservado para Número de Slide 2"/>
          <p:cNvSpPr>
            <a:spLocks noGrp="1"/>
          </p:cNvSpPr>
          <p:nvPr>
            <p:ph type="sldNum" sz="quarter" idx="10"/>
          </p:nvPr>
        </p:nvSpPr>
        <p:spPr>
          <a:xfrm>
            <a:off x="6553200" y="6245225"/>
            <a:ext cx="1981200" cy="476250"/>
          </a:xfrm>
          <a:prstGeom prst="rect">
            <a:avLst/>
          </a:prstGeom>
        </p:spPr>
        <p:txBody>
          <a:bodyPr/>
          <a:lstStyle>
            <a:lvl1pPr eaLnBrk="1" hangingPunct="1">
              <a:defRPr>
                <a:latin typeface="Arial" charset="0"/>
              </a:defRPr>
            </a:lvl1pPr>
          </a:lstStyle>
          <a:p>
            <a:pPr>
              <a:defRPr/>
            </a:pPr>
            <a:fld id="{E185C12B-EA55-48A1-8340-09A677DF3911}" type="slidenum">
              <a:rPr lang="pt-BR"/>
              <a:pPr>
                <a:defRPr/>
              </a:pPr>
              <a:t>‹nº›</a:t>
            </a:fld>
            <a:endParaRPr lang="pt-BR"/>
          </a:p>
        </p:txBody>
      </p:sp>
    </p:spTree>
    <p:extLst>
      <p:ext uri="{BB962C8B-B14F-4D97-AF65-F5344CB8AC3E}">
        <p14:creationId xmlns:p14="http://schemas.microsoft.com/office/powerpoint/2010/main" val="12927303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829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561" t="47740" r="62024" b="19090"/>
          <a:stretch/>
        </p:blipFill>
        <p:spPr bwMode="auto">
          <a:xfrm>
            <a:off x="0" y="-1"/>
            <a:ext cx="2339752" cy="3028612"/>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029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7813"/>
            <a:ext cx="8229600"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7200" y="1600200"/>
            <a:ext cx="4038600" cy="21891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600200"/>
            <a:ext cx="4038600" cy="2189163"/>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7200" y="3941763"/>
            <a:ext cx="4038600" cy="218916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8200" y="3941763"/>
            <a:ext cx="4038600" cy="218916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457200" y="6248400"/>
            <a:ext cx="2133600" cy="457200"/>
          </a:xfrm>
        </p:spPr>
        <p:txBody>
          <a:bodyPr/>
          <a:lstStyle>
            <a:lvl1pPr>
              <a:defRPr/>
            </a:lvl1pPr>
          </a:lstStyle>
          <a:p>
            <a:endParaRPr lang="pt-BR" altLang="pt-BR"/>
          </a:p>
        </p:txBody>
      </p:sp>
      <p:sp>
        <p:nvSpPr>
          <p:cNvPr id="8" name="Espaço Reservado para Rodapé 7"/>
          <p:cNvSpPr>
            <a:spLocks noGrp="1"/>
          </p:cNvSpPr>
          <p:nvPr>
            <p:ph type="ftr" sz="quarter" idx="11"/>
          </p:nvPr>
        </p:nvSpPr>
        <p:spPr>
          <a:xfrm>
            <a:off x="3124200" y="6248400"/>
            <a:ext cx="2895600" cy="457200"/>
          </a:xfrm>
        </p:spPr>
        <p:txBody>
          <a:bodyPr/>
          <a:lstStyle>
            <a:lvl1pPr>
              <a:defRPr/>
            </a:lvl1pPr>
          </a:lstStyle>
          <a:p>
            <a:endParaRPr lang="pt-BR" altLang="pt-BR"/>
          </a:p>
        </p:txBody>
      </p:sp>
      <p:sp>
        <p:nvSpPr>
          <p:cNvPr id="9" name="Espaço Reservado para Número de Slide 8"/>
          <p:cNvSpPr>
            <a:spLocks noGrp="1"/>
          </p:cNvSpPr>
          <p:nvPr>
            <p:ph type="sldNum" sz="quarter" idx="12"/>
          </p:nvPr>
        </p:nvSpPr>
        <p:spPr>
          <a:xfrm>
            <a:off x="6553200" y="6248400"/>
            <a:ext cx="2133600" cy="457200"/>
          </a:xfrm>
        </p:spPr>
        <p:txBody>
          <a:bodyPr/>
          <a:lstStyle>
            <a:lvl1pPr>
              <a:defRPr/>
            </a:lvl1pPr>
          </a:lstStyle>
          <a:p>
            <a:fld id="{8F0CB1F7-E2C4-4CEC-8F68-BC09EB624D03}" type="slidenum">
              <a:rPr lang="pt-BR" altLang="pt-BR"/>
              <a:pPr/>
              <a:t>‹nº›</a:t>
            </a:fld>
            <a:endParaRPr lang="pt-BR" altLang="pt-BR"/>
          </a:p>
        </p:txBody>
      </p:sp>
    </p:spTree>
    <p:extLst>
      <p:ext uri="{BB962C8B-B14F-4D97-AF65-F5344CB8AC3E}">
        <p14:creationId xmlns:p14="http://schemas.microsoft.com/office/powerpoint/2010/main" val="426787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23"/>
          <p:cNvSpPr>
            <a:spLocks noGrp="1" noChangeArrowheads="1"/>
          </p:cNvSpPr>
          <p:nvPr>
            <p:ph type="dt" sz="half" idx="10"/>
          </p:nvPr>
        </p:nvSpPr>
        <p:spPr>
          <a:ln/>
        </p:spPr>
        <p:txBody>
          <a:bodyPr/>
          <a:lstStyle>
            <a:lvl1pPr>
              <a:defRPr/>
            </a:lvl1pPr>
          </a:lstStyle>
          <a:p>
            <a:pPr>
              <a:defRPr/>
            </a:pPr>
            <a:endParaRPr lang="pt-BR"/>
          </a:p>
        </p:txBody>
      </p:sp>
      <p:sp>
        <p:nvSpPr>
          <p:cNvPr id="5" name="Rectangle 24"/>
          <p:cNvSpPr>
            <a:spLocks noGrp="1" noChangeArrowheads="1"/>
          </p:cNvSpPr>
          <p:nvPr>
            <p:ph type="ftr" sz="quarter" idx="11"/>
          </p:nvPr>
        </p:nvSpPr>
        <p:spPr>
          <a:ln/>
        </p:spPr>
        <p:txBody>
          <a:bodyPr/>
          <a:lstStyle>
            <a:lvl1pPr>
              <a:defRPr/>
            </a:lvl1pPr>
          </a:lstStyle>
          <a:p>
            <a:pPr>
              <a:defRPr/>
            </a:pPr>
            <a:endParaRPr lang="pt-BR"/>
          </a:p>
        </p:txBody>
      </p:sp>
      <p:sp>
        <p:nvSpPr>
          <p:cNvPr id="6" name="Rectangle 25"/>
          <p:cNvSpPr>
            <a:spLocks noGrp="1" noChangeArrowheads="1"/>
          </p:cNvSpPr>
          <p:nvPr>
            <p:ph type="sldNum" sz="quarter" idx="12"/>
          </p:nvPr>
        </p:nvSpPr>
        <p:spPr>
          <a:ln/>
        </p:spPr>
        <p:txBody>
          <a:bodyPr/>
          <a:lstStyle>
            <a:lvl1pPr>
              <a:defRPr/>
            </a:lvl1pPr>
          </a:lstStyle>
          <a:p>
            <a:fld id="{295D4658-C4A0-4E19-97BA-43EDF28249B1}" type="slidenum">
              <a:rPr lang="pt-BR" altLang="pt-BR"/>
              <a:pPr/>
              <a:t>‹nº›</a:t>
            </a:fld>
            <a:endParaRPr lang="pt-BR" altLang="pt-BR"/>
          </a:p>
        </p:txBody>
      </p:sp>
    </p:spTree>
    <p:extLst>
      <p:ext uri="{BB962C8B-B14F-4D97-AF65-F5344CB8AC3E}">
        <p14:creationId xmlns:p14="http://schemas.microsoft.com/office/powerpoint/2010/main" val="94425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23"/>
          <p:cNvSpPr>
            <a:spLocks noGrp="1" noChangeArrowheads="1"/>
          </p:cNvSpPr>
          <p:nvPr>
            <p:ph type="dt" sz="half" idx="10"/>
          </p:nvPr>
        </p:nvSpPr>
        <p:spPr>
          <a:ln/>
        </p:spPr>
        <p:txBody>
          <a:bodyPr/>
          <a:lstStyle>
            <a:lvl1pPr>
              <a:defRPr/>
            </a:lvl1pPr>
          </a:lstStyle>
          <a:p>
            <a:pPr>
              <a:defRPr/>
            </a:pPr>
            <a:endParaRPr lang="pt-BR"/>
          </a:p>
        </p:txBody>
      </p:sp>
      <p:sp>
        <p:nvSpPr>
          <p:cNvPr id="5" name="Rectangle 24"/>
          <p:cNvSpPr>
            <a:spLocks noGrp="1" noChangeArrowheads="1"/>
          </p:cNvSpPr>
          <p:nvPr>
            <p:ph type="ftr" sz="quarter" idx="11"/>
          </p:nvPr>
        </p:nvSpPr>
        <p:spPr>
          <a:ln/>
        </p:spPr>
        <p:txBody>
          <a:bodyPr/>
          <a:lstStyle>
            <a:lvl1pPr>
              <a:defRPr/>
            </a:lvl1pPr>
          </a:lstStyle>
          <a:p>
            <a:pPr>
              <a:defRPr/>
            </a:pPr>
            <a:endParaRPr lang="pt-BR"/>
          </a:p>
        </p:txBody>
      </p:sp>
      <p:sp>
        <p:nvSpPr>
          <p:cNvPr id="6" name="Rectangle 25"/>
          <p:cNvSpPr>
            <a:spLocks noGrp="1" noChangeArrowheads="1"/>
          </p:cNvSpPr>
          <p:nvPr>
            <p:ph type="sldNum" sz="quarter" idx="12"/>
          </p:nvPr>
        </p:nvSpPr>
        <p:spPr>
          <a:ln/>
        </p:spPr>
        <p:txBody>
          <a:bodyPr/>
          <a:lstStyle>
            <a:lvl1pPr>
              <a:defRPr/>
            </a:lvl1pPr>
          </a:lstStyle>
          <a:p>
            <a:fld id="{8BE9B474-BEA0-42E5-BDBA-8CA8055375CF}" type="slidenum">
              <a:rPr lang="pt-BR" altLang="pt-BR"/>
              <a:pPr/>
              <a:t>‹nº›</a:t>
            </a:fld>
            <a:endParaRPr lang="pt-BR" altLang="pt-BR"/>
          </a:p>
        </p:txBody>
      </p:sp>
    </p:spTree>
    <p:extLst>
      <p:ext uri="{BB962C8B-B14F-4D97-AF65-F5344CB8AC3E}">
        <p14:creationId xmlns:p14="http://schemas.microsoft.com/office/powerpoint/2010/main" val="1610090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23"/>
          <p:cNvSpPr>
            <a:spLocks noGrp="1" noChangeArrowheads="1"/>
          </p:cNvSpPr>
          <p:nvPr>
            <p:ph type="dt" sz="half" idx="10"/>
          </p:nvPr>
        </p:nvSpPr>
        <p:spPr>
          <a:ln/>
        </p:spPr>
        <p:txBody>
          <a:bodyPr/>
          <a:lstStyle>
            <a:lvl1pPr>
              <a:defRPr/>
            </a:lvl1pPr>
          </a:lstStyle>
          <a:p>
            <a:pPr>
              <a:defRPr/>
            </a:pPr>
            <a:endParaRPr lang="pt-BR"/>
          </a:p>
        </p:txBody>
      </p:sp>
      <p:sp>
        <p:nvSpPr>
          <p:cNvPr id="6" name="Rectangle 24"/>
          <p:cNvSpPr>
            <a:spLocks noGrp="1" noChangeArrowheads="1"/>
          </p:cNvSpPr>
          <p:nvPr>
            <p:ph type="ftr" sz="quarter" idx="11"/>
          </p:nvPr>
        </p:nvSpPr>
        <p:spPr>
          <a:ln/>
        </p:spPr>
        <p:txBody>
          <a:bodyPr/>
          <a:lstStyle>
            <a:lvl1pPr>
              <a:defRPr/>
            </a:lvl1pPr>
          </a:lstStyle>
          <a:p>
            <a:pPr>
              <a:defRPr/>
            </a:pPr>
            <a:endParaRPr lang="pt-BR"/>
          </a:p>
        </p:txBody>
      </p:sp>
      <p:sp>
        <p:nvSpPr>
          <p:cNvPr id="7" name="Rectangle 25"/>
          <p:cNvSpPr>
            <a:spLocks noGrp="1" noChangeArrowheads="1"/>
          </p:cNvSpPr>
          <p:nvPr>
            <p:ph type="sldNum" sz="quarter" idx="12"/>
          </p:nvPr>
        </p:nvSpPr>
        <p:spPr>
          <a:ln/>
        </p:spPr>
        <p:txBody>
          <a:bodyPr/>
          <a:lstStyle>
            <a:lvl1pPr>
              <a:defRPr/>
            </a:lvl1pPr>
          </a:lstStyle>
          <a:p>
            <a:fld id="{3F133BAF-4648-4070-8A1A-616E82B5209D}" type="slidenum">
              <a:rPr lang="pt-BR" altLang="pt-BR"/>
              <a:pPr/>
              <a:t>‹nº›</a:t>
            </a:fld>
            <a:endParaRPr lang="pt-BR" altLang="pt-BR"/>
          </a:p>
        </p:txBody>
      </p:sp>
    </p:spTree>
    <p:extLst>
      <p:ext uri="{BB962C8B-B14F-4D97-AF65-F5344CB8AC3E}">
        <p14:creationId xmlns:p14="http://schemas.microsoft.com/office/powerpoint/2010/main" val="269935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23"/>
          <p:cNvSpPr>
            <a:spLocks noGrp="1" noChangeArrowheads="1"/>
          </p:cNvSpPr>
          <p:nvPr>
            <p:ph type="dt" sz="half" idx="10"/>
          </p:nvPr>
        </p:nvSpPr>
        <p:spPr>
          <a:ln/>
        </p:spPr>
        <p:txBody>
          <a:bodyPr/>
          <a:lstStyle>
            <a:lvl1pPr>
              <a:defRPr/>
            </a:lvl1pPr>
          </a:lstStyle>
          <a:p>
            <a:pPr>
              <a:defRPr/>
            </a:pPr>
            <a:endParaRPr lang="pt-BR"/>
          </a:p>
        </p:txBody>
      </p:sp>
      <p:sp>
        <p:nvSpPr>
          <p:cNvPr id="8" name="Rectangle 24"/>
          <p:cNvSpPr>
            <a:spLocks noGrp="1" noChangeArrowheads="1"/>
          </p:cNvSpPr>
          <p:nvPr>
            <p:ph type="ftr" sz="quarter" idx="11"/>
          </p:nvPr>
        </p:nvSpPr>
        <p:spPr>
          <a:ln/>
        </p:spPr>
        <p:txBody>
          <a:bodyPr/>
          <a:lstStyle>
            <a:lvl1pPr>
              <a:defRPr/>
            </a:lvl1pPr>
          </a:lstStyle>
          <a:p>
            <a:pPr>
              <a:defRPr/>
            </a:pPr>
            <a:endParaRPr lang="pt-BR"/>
          </a:p>
        </p:txBody>
      </p:sp>
      <p:sp>
        <p:nvSpPr>
          <p:cNvPr id="9" name="Rectangle 25"/>
          <p:cNvSpPr>
            <a:spLocks noGrp="1" noChangeArrowheads="1"/>
          </p:cNvSpPr>
          <p:nvPr>
            <p:ph type="sldNum" sz="quarter" idx="12"/>
          </p:nvPr>
        </p:nvSpPr>
        <p:spPr>
          <a:ln/>
        </p:spPr>
        <p:txBody>
          <a:bodyPr/>
          <a:lstStyle>
            <a:lvl1pPr>
              <a:defRPr/>
            </a:lvl1pPr>
          </a:lstStyle>
          <a:p>
            <a:fld id="{0E33E00C-AB01-41F4-9452-A905D3684AF4}" type="slidenum">
              <a:rPr lang="pt-BR" altLang="pt-BR"/>
              <a:pPr/>
              <a:t>‹nº›</a:t>
            </a:fld>
            <a:endParaRPr lang="pt-BR" altLang="pt-BR"/>
          </a:p>
        </p:txBody>
      </p:sp>
    </p:spTree>
    <p:extLst>
      <p:ext uri="{BB962C8B-B14F-4D97-AF65-F5344CB8AC3E}">
        <p14:creationId xmlns:p14="http://schemas.microsoft.com/office/powerpoint/2010/main" val="111031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23"/>
          <p:cNvSpPr>
            <a:spLocks noGrp="1" noChangeArrowheads="1"/>
          </p:cNvSpPr>
          <p:nvPr>
            <p:ph type="dt" sz="half" idx="10"/>
          </p:nvPr>
        </p:nvSpPr>
        <p:spPr>
          <a:ln/>
        </p:spPr>
        <p:txBody>
          <a:bodyPr/>
          <a:lstStyle>
            <a:lvl1pPr>
              <a:defRPr/>
            </a:lvl1pPr>
          </a:lstStyle>
          <a:p>
            <a:pPr>
              <a:defRPr/>
            </a:pPr>
            <a:endParaRPr lang="pt-BR"/>
          </a:p>
        </p:txBody>
      </p:sp>
      <p:sp>
        <p:nvSpPr>
          <p:cNvPr id="4" name="Rectangle 24"/>
          <p:cNvSpPr>
            <a:spLocks noGrp="1" noChangeArrowheads="1"/>
          </p:cNvSpPr>
          <p:nvPr>
            <p:ph type="ftr" sz="quarter" idx="11"/>
          </p:nvPr>
        </p:nvSpPr>
        <p:spPr>
          <a:ln/>
        </p:spPr>
        <p:txBody>
          <a:bodyPr/>
          <a:lstStyle>
            <a:lvl1pPr>
              <a:defRPr/>
            </a:lvl1pPr>
          </a:lstStyle>
          <a:p>
            <a:pPr>
              <a:defRPr/>
            </a:pPr>
            <a:endParaRPr lang="pt-BR"/>
          </a:p>
        </p:txBody>
      </p:sp>
      <p:sp>
        <p:nvSpPr>
          <p:cNvPr id="5" name="Rectangle 25"/>
          <p:cNvSpPr>
            <a:spLocks noGrp="1" noChangeArrowheads="1"/>
          </p:cNvSpPr>
          <p:nvPr>
            <p:ph type="sldNum" sz="quarter" idx="12"/>
          </p:nvPr>
        </p:nvSpPr>
        <p:spPr>
          <a:ln/>
        </p:spPr>
        <p:txBody>
          <a:bodyPr/>
          <a:lstStyle>
            <a:lvl1pPr>
              <a:defRPr/>
            </a:lvl1pPr>
          </a:lstStyle>
          <a:p>
            <a:fld id="{987CA299-990D-417C-813D-7CE19AC94F98}" type="slidenum">
              <a:rPr lang="pt-BR" altLang="pt-BR"/>
              <a:pPr/>
              <a:t>‹nº›</a:t>
            </a:fld>
            <a:endParaRPr lang="pt-BR" altLang="pt-BR"/>
          </a:p>
        </p:txBody>
      </p:sp>
    </p:spTree>
    <p:extLst>
      <p:ext uri="{BB962C8B-B14F-4D97-AF65-F5344CB8AC3E}">
        <p14:creationId xmlns:p14="http://schemas.microsoft.com/office/powerpoint/2010/main" val="2625054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pt-BR"/>
          </a:p>
        </p:txBody>
      </p:sp>
      <p:sp>
        <p:nvSpPr>
          <p:cNvPr id="3" name="Rectangle 24"/>
          <p:cNvSpPr>
            <a:spLocks noGrp="1" noChangeArrowheads="1"/>
          </p:cNvSpPr>
          <p:nvPr>
            <p:ph type="ftr" sz="quarter" idx="11"/>
          </p:nvPr>
        </p:nvSpPr>
        <p:spPr>
          <a:ln/>
        </p:spPr>
        <p:txBody>
          <a:bodyPr/>
          <a:lstStyle>
            <a:lvl1pPr>
              <a:defRPr/>
            </a:lvl1pPr>
          </a:lstStyle>
          <a:p>
            <a:pPr>
              <a:defRPr/>
            </a:pPr>
            <a:endParaRPr lang="pt-BR"/>
          </a:p>
        </p:txBody>
      </p:sp>
      <p:sp>
        <p:nvSpPr>
          <p:cNvPr id="4" name="Rectangle 25"/>
          <p:cNvSpPr>
            <a:spLocks noGrp="1" noChangeArrowheads="1"/>
          </p:cNvSpPr>
          <p:nvPr>
            <p:ph type="sldNum" sz="quarter" idx="12"/>
          </p:nvPr>
        </p:nvSpPr>
        <p:spPr>
          <a:ln/>
        </p:spPr>
        <p:txBody>
          <a:bodyPr/>
          <a:lstStyle>
            <a:lvl1pPr>
              <a:defRPr/>
            </a:lvl1pPr>
          </a:lstStyle>
          <a:p>
            <a:fld id="{E51B09C1-38DB-43D4-9087-23D6ABB20AB1}" type="slidenum">
              <a:rPr lang="pt-BR" altLang="pt-BR"/>
              <a:pPr/>
              <a:t>‹nº›</a:t>
            </a:fld>
            <a:endParaRPr lang="pt-BR" altLang="pt-BR"/>
          </a:p>
        </p:txBody>
      </p:sp>
    </p:spTree>
    <p:extLst>
      <p:ext uri="{BB962C8B-B14F-4D97-AF65-F5344CB8AC3E}">
        <p14:creationId xmlns:p14="http://schemas.microsoft.com/office/powerpoint/2010/main" val="3826599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3"/>
          <p:cNvSpPr>
            <a:spLocks noGrp="1" noChangeArrowheads="1"/>
          </p:cNvSpPr>
          <p:nvPr>
            <p:ph type="dt" sz="half" idx="10"/>
          </p:nvPr>
        </p:nvSpPr>
        <p:spPr>
          <a:ln/>
        </p:spPr>
        <p:txBody>
          <a:bodyPr/>
          <a:lstStyle>
            <a:lvl1pPr>
              <a:defRPr/>
            </a:lvl1pPr>
          </a:lstStyle>
          <a:p>
            <a:pPr>
              <a:defRPr/>
            </a:pPr>
            <a:endParaRPr lang="pt-BR"/>
          </a:p>
        </p:txBody>
      </p:sp>
      <p:sp>
        <p:nvSpPr>
          <p:cNvPr id="6" name="Rectangle 24"/>
          <p:cNvSpPr>
            <a:spLocks noGrp="1" noChangeArrowheads="1"/>
          </p:cNvSpPr>
          <p:nvPr>
            <p:ph type="ftr" sz="quarter" idx="11"/>
          </p:nvPr>
        </p:nvSpPr>
        <p:spPr>
          <a:ln/>
        </p:spPr>
        <p:txBody>
          <a:bodyPr/>
          <a:lstStyle>
            <a:lvl1pPr>
              <a:defRPr/>
            </a:lvl1pPr>
          </a:lstStyle>
          <a:p>
            <a:pPr>
              <a:defRPr/>
            </a:pPr>
            <a:endParaRPr lang="pt-BR"/>
          </a:p>
        </p:txBody>
      </p:sp>
      <p:sp>
        <p:nvSpPr>
          <p:cNvPr id="7" name="Rectangle 25"/>
          <p:cNvSpPr>
            <a:spLocks noGrp="1" noChangeArrowheads="1"/>
          </p:cNvSpPr>
          <p:nvPr>
            <p:ph type="sldNum" sz="quarter" idx="12"/>
          </p:nvPr>
        </p:nvSpPr>
        <p:spPr>
          <a:ln/>
        </p:spPr>
        <p:txBody>
          <a:bodyPr/>
          <a:lstStyle>
            <a:lvl1pPr>
              <a:defRPr/>
            </a:lvl1pPr>
          </a:lstStyle>
          <a:p>
            <a:fld id="{9A59FADA-11F2-40E8-BF51-9D425225E5D9}" type="slidenum">
              <a:rPr lang="pt-BR" altLang="pt-BR"/>
              <a:pPr/>
              <a:t>‹nº›</a:t>
            </a:fld>
            <a:endParaRPr lang="pt-BR" altLang="pt-BR"/>
          </a:p>
        </p:txBody>
      </p:sp>
    </p:spTree>
    <p:extLst>
      <p:ext uri="{BB962C8B-B14F-4D97-AF65-F5344CB8AC3E}">
        <p14:creationId xmlns:p14="http://schemas.microsoft.com/office/powerpoint/2010/main" val="126890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23"/>
          <p:cNvSpPr>
            <a:spLocks noGrp="1" noChangeArrowheads="1"/>
          </p:cNvSpPr>
          <p:nvPr>
            <p:ph type="dt" sz="half" idx="10"/>
          </p:nvPr>
        </p:nvSpPr>
        <p:spPr>
          <a:ln/>
        </p:spPr>
        <p:txBody>
          <a:bodyPr/>
          <a:lstStyle>
            <a:lvl1pPr>
              <a:defRPr/>
            </a:lvl1pPr>
          </a:lstStyle>
          <a:p>
            <a:pPr>
              <a:defRPr/>
            </a:pPr>
            <a:endParaRPr lang="pt-BR"/>
          </a:p>
        </p:txBody>
      </p:sp>
      <p:sp>
        <p:nvSpPr>
          <p:cNvPr id="6" name="Rectangle 24"/>
          <p:cNvSpPr>
            <a:spLocks noGrp="1" noChangeArrowheads="1"/>
          </p:cNvSpPr>
          <p:nvPr>
            <p:ph type="ftr" sz="quarter" idx="11"/>
          </p:nvPr>
        </p:nvSpPr>
        <p:spPr>
          <a:ln/>
        </p:spPr>
        <p:txBody>
          <a:bodyPr/>
          <a:lstStyle>
            <a:lvl1pPr>
              <a:defRPr/>
            </a:lvl1pPr>
          </a:lstStyle>
          <a:p>
            <a:pPr>
              <a:defRPr/>
            </a:pPr>
            <a:endParaRPr lang="pt-BR"/>
          </a:p>
        </p:txBody>
      </p:sp>
      <p:sp>
        <p:nvSpPr>
          <p:cNvPr id="7" name="Rectangle 25"/>
          <p:cNvSpPr>
            <a:spLocks noGrp="1" noChangeArrowheads="1"/>
          </p:cNvSpPr>
          <p:nvPr>
            <p:ph type="sldNum" sz="quarter" idx="12"/>
          </p:nvPr>
        </p:nvSpPr>
        <p:spPr>
          <a:ln/>
        </p:spPr>
        <p:txBody>
          <a:bodyPr/>
          <a:lstStyle>
            <a:lvl1pPr>
              <a:defRPr/>
            </a:lvl1pPr>
          </a:lstStyle>
          <a:p>
            <a:fld id="{A860FD3E-5551-4339-8A9A-35F4262A9F76}" type="slidenum">
              <a:rPr lang="pt-BR" altLang="pt-BR"/>
              <a:pPr/>
              <a:t>‹nº›</a:t>
            </a:fld>
            <a:endParaRPr lang="pt-BR" altLang="pt-BR"/>
          </a:p>
        </p:txBody>
      </p:sp>
    </p:spTree>
    <p:extLst>
      <p:ext uri="{BB962C8B-B14F-4D97-AF65-F5344CB8AC3E}">
        <p14:creationId xmlns:p14="http://schemas.microsoft.com/office/powerpoint/2010/main" val="2264996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934200"/>
            <a:chOff x="0" y="0"/>
            <a:chExt cx="5760" cy="4368"/>
          </a:xfrm>
        </p:grpSpPr>
        <p:sp>
          <p:nvSpPr>
            <p:cNvPr id="34819"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1" hangingPunct="1">
                <a:defRPr/>
              </a:pPr>
              <a:endParaRPr lang="pt-BR">
                <a:cs typeface="+mn-cs"/>
              </a:endParaRPr>
            </a:p>
          </p:txBody>
        </p:sp>
        <p:sp>
          <p:nvSpPr>
            <p:cNvPr id="1033" name="Freeform 4"/>
            <p:cNvSpPr>
              <a:spLocks/>
            </p:cNvSpPr>
            <p:nvPr/>
          </p:nvSpPr>
          <p:spPr bwMode="hidden">
            <a:xfrm>
              <a:off x="0" y="2496"/>
              <a:ext cx="2112" cy="1604"/>
            </a:xfrm>
            <a:custGeom>
              <a:avLst/>
              <a:gdLst>
                <a:gd name="T0" fmla="*/ 562 w 2123"/>
                <a:gd name="T1" fmla="*/ 746 h 1696"/>
                <a:gd name="T2" fmla="*/ 526 w 2123"/>
                <a:gd name="T3" fmla="*/ 489 h 1696"/>
                <a:gd name="T4" fmla="*/ 652 w 2123"/>
                <a:gd name="T5" fmla="*/ 284 h 1696"/>
                <a:gd name="T6" fmla="*/ 897 w 2123"/>
                <a:gd name="T7" fmla="*/ 421 h 1696"/>
                <a:gd name="T8" fmla="*/ 1178 w 2123"/>
                <a:gd name="T9" fmla="*/ 621 h 1696"/>
                <a:gd name="T10" fmla="*/ 1436 w 2123"/>
                <a:gd name="T11" fmla="*/ 793 h 1696"/>
                <a:gd name="T12" fmla="*/ 1746 w 2123"/>
                <a:gd name="T13" fmla="*/ 973 h 1696"/>
                <a:gd name="T14" fmla="*/ 1824 w 2123"/>
                <a:gd name="T15" fmla="*/ 1011 h 1696"/>
                <a:gd name="T16" fmla="*/ 1781 w 2123"/>
                <a:gd name="T17" fmla="*/ 969 h 1696"/>
                <a:gd name="T18" fmla="*/ 1369 w 2123"/>
                <a:gd name="T19" fmla="*/ 717 h 1696"/>
                <a:gd name="T20" fmla="*/ 1053 w 2123"/>
                <a:gd name="T21" fmla="*/ 489 h 1696"/>
                <a:gd name="T22" fmla="*/ 699 w 2123"/>
                <a:gd name="T23" fmla="*/ 235 h 1696"/>
                <a:gd name="T24" fmla="*/ 969 w 2123"/>
                <a:gd name="T25" fmla="*/ 222 h 1696"/>
                <a:gd name="T26" fmla="*/ 1245 w 2123"/>
                <a:gd name="T27" fmla="*/ 227 h 1696"/>
                <a:gd name="T28" fmla="*/ 1566 w 2123"/>
                <a:gd name="T29" fmla="*/ 192 h 1696"/>
                <a:gd name="T30" fmla="*/ 2057 w 2123"/>
                <a:gd name="T31" fmla="*/ 140 h 1696"/>
                <a:gd name="T32" fmla="*/ 2010 w 2123"/>
                <a:gd name="T33" fmla="*/ 124 h 1696"/>
                <a:gd name="T34" fmla="*/ 1495 w 2123"/>
                <a:gd name="T35" fmla="*/ 184 h 1696"/>
                <a:gd name="T36" fmla="*/ 1172 w 2123"/>
                <a:gd name="T37" fmla="*/ 197 h 1696"/>
                <a:gd name="T38" fmla="*/ 735 w 2123"/>
                <a:gd name="T39" fmla="*/ 184 h 1696"/>
                <a:gd name="T40" fmla="*/ 795 w 2123"/>
                <a:gd name="T41" fmla="*/ 163 h 1696"/>
                <a:gd name="T42" fmla="*/ 1106 w 2123"/>
                <a:gd name="T43" fmla="*/ 0 h 1696"/>
                <a:gd name="T44" fmla="*/ 1053 w 2123"/>
                <a:gd name="T45" fmla="*/ 22 h 1696"/>
                <a:gd name="T46" fmla="*/ 980 w 2123"/>
                <a:gd name="T47" fmla="*/ 60 h 1696"/>
                <a:gd name="T48" fmla="*/ 831 w 2123"/>
                <a:gd name="T49" fmla="*/ 137 h 1696"/>
                <a:gd name="T50" fmla="*/ 652 w 2123"/>
                <a:gd name="T51" fmla="*/ 201 h 1696"/>
                <a:gd name="T52" fmla="*/ 616 w 2123"/>
                <a:gd name="T53" fmla="*/ 257 h 1696"/>
                <a:gd name="T54" fmla="*/ 293 w 2123"/>
                <a:gd name="T55" fmla="*/ 421 h 1696"/>
                <a:gd name="T56" fmla="*/ 0 w 2123"/>
                <a:gd name="T57" fmla="*/ 519 h 1696"/>
                <a:gd name="T58" fmla="*/ 0 w 2123"/>
                <a:gd name="T59" fmla="*/ 523 h 1696"/>
                <a:gd name="T60" fmla="*/ 0 w 2123"/>
                <a:gd name="T61" fmla="*/ 549 h 1696"/>
                <a:gd name="T62" fmla="*/ 288 w 2123"/>
                <a:gd name="T63" fmla="*/ 454 h 1696"/>
                <a:gd name="T64" fmla="*/ 574 w 2123"/>
                <a:gd name="T65" fmla="*/ 308 h 1696"/>
                <a:gd name="T66" fmla="*/ 490 w 2123"/>
                <a:gd name="T67" fmla="*/ 480 h 1696"/>
                <a:gd name="T68" fmla="*/ 508 w 2123"/>
                <a:gd name="T69" fmla="*/ 712 h 1696"/>
                <a:gd name="T70" fmla="*/ 448 w 2123"/>
                <a:gd name="T71" fmla="*/ 835 h 1696"/>
                <a:gd name="T72" fmla="*/ 317 w 2123"/>
                <a:gd name="T73" fmla="*/ 1059 h 1696"/>
                <a:gd name="T74" fmla="*/ 311 w 2123"/>
                <a:gd name="T75" fmla="*/ 1213 h 1696"/>
                <a:gd name="T76" fmla="*/ 317 w 2123"/>
                <a:gd name="T77" fmla="*/ 1213 h 1696"/>
                <a:gd name="T78" fmla="*/ 335 w 2123"/>
                <a:gd name="T79" fmla="*/ 1111 h 1696"/>
                <a:gd name="T80" fmla="*/ 562 w 2123"/>
                <a:gd name="T81" fmla="*/ 746 h 1696"/>
                <a:gd name="T82" fmla="*/ 562 w 2123"/>
                <a:gd name="T83" fmla="*/ 746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34"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35" name="Freeform 6"/>
            <p:cNvSpPr>
              <a:spLocks/>
            </p:cNvSpPr>
            <p:nvPr/>
          </p:nvSpPr>
          <p:spPr bwMode="hidden">
            <a:xfrm>
              <a:off x="0" y="524"/>
              <a:ext cx="973" cy="1195"/>
            </a:xfrm>
            <a:custGeom>
              <a:avLst/>
              <a:gdLst>
                <a:gd name="T0" fmla="*/ 329 w 969"/>
                <a:gd name="T1" fmla="*/ 1204 h 1192"/>
                <a:gd name="T2" fmla="*/ 502 w 969"/>
                <a:gd name="T3" fmla="*/ 1210 h 1192"/>
                <a:gd name="T4" fmla="*/ 592 w 969"/>
                <a:gd name="T5" fmla="*/ 1168 h 1192"/>
                <a:gd name="T6" fmla="*/ 831 w 969"/>
                <a:gd name="T7" fmla="*/ 1103 h 1192"/>
                <a:gd name="T8" fmla="*/ 957 w 969"/>
                <a:gd name="T9" fmla="*/ 1073 h 1192"/>
                <a:gd name="T10" fmla="*/ 777 w 969"/>
                <a:gd name="T11" fmla="*/ 1004 h 1192"/>
                <a:gd name="T12" fmla="*/ 568 w 969"/>
                <a:gd name="T13" fmla="*/ 965 h 1192"/>
                <a:gd name="T14" fmla="*/ 203 w 969"/>
                <a:gd name="T15" fmla="*/ 983 h 1192"/>
                <a:gd name="T16" fmla="*/ 305 w 969"/>
                <a:gd name="T17" fmla="*/ 905 h 1192"/>
                <a:gd name="T18" fmla="*/ 508 w 969"/>
                <a:gd name="T19" fmla="*/ 815 h 1192"/>
                <a:gd name="T20" fmla="*/ 712 w 969"/>
                <a:gd name="T21" fmla="*/ 683 h 1192"/>
                <a:gd name="T22" fmla="*/ 718 w 969"/>
                <a:gd name="T23" fmla="*/ 683 h 1192"/>
                <a:gd name="T24" fmla="*/ 730 w 969"/>
                <a:gd name="T25" fmla="*/ 677 h 1192"/>
                <a:gd name="T26" fmla="*/ 771 w 969"/>
                <a:gd name="T27" fmla="*/ 659 h 1192"/>
                <a:gd name="T28" fmla="*/ 795 w 969"/>
                <a:gd name="T29" fmla="*/ 653 h 1192"/>
                <a:gd name="T30" fmla="*/ 807 w 969"/>
                <a:gd name="T31" fmla="*/ 641 h 1192"/>
                <a:gd name="T32" fmla="*/ 813 w 969"/>
                <a:gd name="T33" fmla="*/ 629 h 1192"/>
                <a:gd name="T34" fmla="*/ 807 w 969"/>
                <a:gd name="T35" fmla="*/ 623 h 1192"/>
                <a:gd name="T36" fmla="*/ 801 w 969"/>
                <a:gd name="T37" fmla="*/ 611 h 1192"/>
                <a:gd name="T38" fmla="*/ 801 w 969"/>
                <a:gd name="T39" fmla="*/ 581 h 1192"/>
                <a:gd name="T40" fmla="*/ 813 w 969"/>
                <a:gd name="T41" fmla="*/ 551 h 1192"/>
                <a:gd name="T42" fmla="*/ 825 w 969"/>
                <a:gd name="T43" fmla="*/ 521 h 1192"/>
                <a:gd name="T44" fmla="*/ 843 w 969"/>
                <a:gd name="T45" fmla="*/ 491 h 1192"/>
                <a:gd name="T46" fmla="*/ 857 w 969"/>
                <a:gd name="T47" fmla="*/ 461 h 1192"/>
                <a:gd name="T48" fmla="*/ 865 w 969"/>
                <a:gd name="T49" fmla="*/ 443 h 1192"/>
                <a:gd name="T50" fmla="*/ 873 w 969"/>
                <a:gd name="T51" fmla="*/ 437 h 1192"/>
                <a:gd name="T52" fmla="*/ 873 w 969"/>
                <a:gd name="T53" fmla="*/ 353 h 1192"/>
                <a:gd name="T54" fmla="*/ 873 w 969"/>
                <a:gd name="T55" fmla="*/ 347 h 1192"/>
                <a:gd name="T56" fmla="*/ 879 w 969"/>
                <a:gd name="T57" fmla="*/ 341 h 1192"/>
                <a:gd name="T58" fmla="*/ 897 w 969"/>
                <a:gd name="T59" fmla="*/ 311 h 1192"/>
                <a:gd name="T60" fmla="*/ 909 w 969"/>
                <a:gd name="T61" fmla="*/ 275 h 1192"/>
                <a:gd name="T62" fmla="*/ 921 w 969"/>
                <a:gd name="T63" fmla="*/ 245 h 1192"/>
                <a:gd name="T64" fmla="*/ 927 w 969"/>
                <a:gd name="T65" fmla="*/ 233 h 1192"/>
                <a:gd name="T66" fmla="*/ 933 w 969"/>
                <a:gd name="T67" fmla="*/ 221 h 1192"/>
                <a:gd name="T68" fmla="*/ 951 w 969"/>
                <a:gd name="T69" fmla="*/ 173 h 1192"/>
                <a:gd name="T70" fmla="*/ 969 w 969"/>
                <a:gd name="T71" fmla="*/ 137 h 1192"/>
                <a:gd name="T72" fmla="*/ 975 w 969"/>
                <a:gd name="T73" fmla="*/ 125 h 1192"/>
                <a:gd name="T74" fmla="*/ 975 w 969"/>
                <a:gd name="T75" fmla="*/ 119 h 1192"/>
                <a:gd name="T76" fmla="*/ 993 w 969"/>
                <a:gd name="T77" fmla="*/ 0 h 1192"/>
                <a:gd name="T78" fmla="*/ 969 w 969"/>
                <a:gd name="T79" fmla="*/ 47 h 1192"/>
                <a:gd name="T80" fmla="*/ 801 w 969"/>
                <a:gd name="T81" fmla="*/ 113 h 1192"/>
                <a:gd name="T82" fmla="*/ 724 w 969"/>
                <a:gd name="T83" fmla="*/ 161 h 1192"/>
                <a:gd name="T84" fmla="*/ 472 w 969"/>
                <a:gd name="T85" fmla="*/ 239 h 1192"/>
                <a:gd name="T86" fmla="*/ 287 w 969"/>
                <a:gd name="T87" fmla="*/ 293 h 1192"/>
                <a:gd name="T88" fmla="*/ 179 w 969"/>
                <a:gd name="T89" fmla="*/ 299 h 1192"/>
                <a:gd name="T90" fmla="*/ 12 w 969"/>
                <a:gd name="T91" fmla="*/ 491 h 1192"/>
                <a:gd name="T92" fmla="*/ 0 w 969"/>
                <a:gd name="T93" fmla="*/ 515 h 1192"/>
                <a:gd name="T94" fmla="*/ 0 w 969"/>
                <a:gd name="T95" fmla="*/ 1204 h 1192"/>
                <a:gd name="T96" fmla="*/ 96 w 969"/>
                <a:gd name="T97" fmla="*/ 1198 h 1192"/>
                <a:gd name="T98" fmla="*/ 329 w 969"/>
                <a:gd name="T99" fmla="*/ 1204 h 1192"/>
                <a:gd name="T100" fmla="*/ 329 w 969"/>
                <a:gd name="T101" fmla="*/ 1204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36"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37" name="Freeform 8"/>
            <p:cNvSpPr>
              <a:spLocks/>
            </p:cNvSpPr>
            <p:nvPr/>
          </p:nvSpPr>
          <p:spPr bwMode="hidden">
            <a:xfrm>
              <a:off x="3525" y="1"/>
              <a:ext cx="2185" cy="1508"/>
            </a:xfrm>
            <a:custGeom>
              <a:avLst/>
              <a:gdLst>
                <a:gd name="T0" fmla="*/ 1058 w 2176"/>
                <a:gd name="T1" fmla="*/ 779 h 1505"/>
                <a:gd name="T2" fmla="*/ 1220 w 2176"/>
                <a:gd name="T3" fmla="*/ 1247 h 1505"/>
                <a:gd name="T4" fmla="*/ 980 w 2176"/>
                <a:gd name="T5" fmla="*/ 1205 h 1505"/>
                <a:gd name="T6" fmla="*/ 741 w 2176"/>
                <a:gd name="T7" fmla="*/ 1139 h 1505"/>
                <a:gd name="T8" fmla="*/ 454 w 2176"/>
                <a:gd name="T9" fmla="*/ 1121 h 1505"/>
                <a:gd name="T10" fmla="*/ 0 w 2176"/>
                <a:gd name="T11" fmla="*/ 1091 h 1505"/>
                <a:gd name="T12" fmla="*/ 30 w 2176"/>
                <a:gd name="T13" fmla="*/ 1127 h 1505"/>
                <a:gd name="T14" fmla="*/ 508 w 2176"/>
                <a:gd name="T15" fmla="*/ 1145 h 1505"/>
                <a:gd name="T16" fmla="*/ 795 w 2176"/>
                <a:gd name="T17" fmla="*/ 1199 h 1505"/>
                <a:gd name="T18" fmla="*/ 1160 w 2176"/>
                <a:gd name="T19" fmla="*/ 1319 h 1505"/>
                <a:gd name="T20" fmla="*/ 1095 w 2176"/>
                <a:gd name="T21" fmla="*/ 1337 h 1505"/>
                <a:gd name="T22" fmla="*/ 729 w 2176"/>
                <a:gd name="T23" fmla="*/ 1523 h 1505"/>
                <a:gd name="T24" fmla="*/ 783 w 2176"/>
                <a:gd name="T25" fmla="*/ 1499 h 1505"/>
                <a:gd name="T26" fmla="*/ 885 w 2176"/>
                <a:gd name="T27" fmla="*/ 1457 h 1505"/>
                <a:gd name="T28" fmla="*/ 1046 w 2176"/>
                <a:gd name="T29" fmla="*/ 1373 h 1505"/>
                <a:gd name="T30" fmla="*/ 1244 w 2176"/>
                <a:gd name="T31" fmla="*/ 1313 h 1505"/>
                <a:gd name="T32" fmla="*/ 1297 w 2176"/>
                <a:gd name="T33" fmla="*/ 1235 h 1505"/>
                <a:gd name="T34" fmla="*/ 1674 w 2176"/>
                <a:gd name="T35" fmla="*/ 1055 h 1505"/>
                <a:gd name="T36" fmla="*/ 1979 w 2176"/>
                <a:gd name="T37" fmla="*/ 965 h 1505"/>
                <a:gd name="T38" fmla="*/ 2230 w 2176"/>
                <a:gd name="T39" fmla="*/ 833 h 1505"/>
                <a:gd name="T40" fmla="*/ 2009 w 2176"/>
                <a:gd name="T41" fmla="*/ 923 h 1505"/>
                <a:gd name="T42" fmla="*/ 1698 w 2176"/>
                <a:gd name="T43" fmla="*/ 1001 h 1505"/>
                <a:gd name="T44" fmla="*/ 1375 w 2176"/>
                <a:gd name="T45" fmla="*/ 1163 h 1505"/>
                <a:gd name="T46" fmla="*/ 1537 w 2176"/>
                <a:gd name="T47" fmla="*/ 917 h 1505"/>
                <a:gd name="T48" fmla="*/ 1662 w 2176"/>
                <a:gd name="T49" fmla="*/ 551 h 1505"/>
                <a:gd name="T50" fmla="*/ 1782 w 2176"/>
                <a:gd name="T51" fmla="*/ 378 h 1505"/>
                <a:gd name="T52" fmla="*/ 2027 w 2176"/>
                <a:gd name="T53" fmla="*/ 60 h 1505"/>
                <a:gd name="T54" fmla="*/ 2051 w 2176"/>
                <a:gd name="T55" fmla="*/ 0 h 1505"/>
                <a:gd name="T56" fmla="*/ 2021 w 2176"/>
                <a:gd name="T57" fmla="*/ 0 h 1505"/>
                <a:gd name="T58" fmla="*/ 1638 w 2176"/>
                <a:gd name="T59" fmla="*/ 486 h 1505"/>
                <a:gd name="T60" fmla="*/ 1513 w 2176"/>
                <a:gd name="T61" fmla="*/ 899 h 1505"/>
                <a:gd name="T62" fmla="*/ 1285 w 2176"/>
                <a:gd name="T63" fmla="*/ 1187 h 1505"/>
                <a:gd name="T64" fmla="*/ 1160 w 2176"/>
                <a:gd name="T65" fmla="*/ 917 h 1505"/>
                <a:gd name="T66" fmla="*/ 1034 w 2176"/>
                <a:gd name="T67" fmla="*/ 546 h 1505"/>
                <a:gd name="T68" fmla="*/ 909 w 2176"/>
                <a:gd name="T69" fmla="*/ 222 h 1505"/>
                <a:gd name="T70" fmla="*/ 807 w 2176"/>
                <a:gd name="T71" fmla="*/ 0 h 1505"/>
                <a:gd name="T72" fmla="*/ 771 w 2176"/>
                <a:gd name="T73" fmla="*/ 0 h 1505"/>
                <a:gd name="T74" fmla="*/ 927 w 2176"/>
                <a:gd name="T75" fmla="*/ 360 h 1505"/>
                <a:gd name="T76" fmla="*/ 1058 w 2176"/>
                <a:gd name="T77" fmla="*/ 779 h 1505"/>
                <a:gd name="T78" fmla="*/ 1058 w 2176"/>
                <a:gd name="T79" fmla="*/ 779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38" name="Freeform 9"/>
            <p:cNvSpPr>
              <a:spLocks/>
            </p:cNvSpPr>
            <p:nvPr/>
          </p:nvSpPr>
          <p:spPr bwMode="hidden">
            <a:xfrm>
              <a:off x="0" y="649"/>
              <a:ext cx="816" cy="806"/>
            </a:xfrm>
            <a:custGeom>
              <a:avLst/>
              <a:gdLst>
                <a:gd name="T0" fmla="*/ 167 w 813"/>
                <a:gd name="T1" fmla="*/ 570 h 804"/>
                <a:gd name="T2" fmla="*/ 335 w 813"/>
                <a:gd name="T3" fmla="*/ 444 h 804"/>
                <a:gd name="T4" fmla="*/ 658 w 813"/>
                <a:gd name="T5" fmla="*/ 222 h 804"/>
                <a:gd name="T6" fmla="*/ 831 w 813"/>
                <a:gd name="T7" fmla="*/ 0 h 804"/>
                <a:gd name="T8" fmla="*/ 693 w 813"/>
                <a:gd name="T9" fmla="*/ 150 h 804"/>
                <a:gd name="T10" fmla="*/ 150 w 813"/>
                <a:gd name="T11" fmla="*/ 510 h 804"/>
                <a:gd name="T12" fmla="*/ 0 w 813"/>
                <a:gd name="T13" fmla="*/ 744 h 804"/>
                <a:gd name="T14" fmla="*/ 0 w 813"/>
                <a:gd name="T15" fmla="*/ 816 h 804"/>
                <a:gd name="T16" fmla="*/ 167 w 813"/>
                <a:gd name="T17" fmla="*/ 570 h 804"/>
                <a:gd name="T18" fmla="*/ 167 w 813"/>
                <a:gd name="T19" fmla="*/ 570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39" name="Freeform 10"/>
            <p:cNvSpPr>
              <a:spLocks/>
            </p:cNvSpPr>
            <p:nvPr/>
          </p:nvSpPr>
          <p:spPr bwMode="hidden">
            <a:xfrm>
              <a:off x="0" y="1545"/>
              <a:ext cx="762" cy="107"/>
            </a:xfrm>
            <a:custGeom>
              <a:avLst/>
              <a:gdLst>
                <a:gd name="T0" fmla="*/ 472 w 759"/>
                <a:gd name="T1" fmla="*/ 66 h 107"/>
                <a:gd name="T2" fmla="*/ 777 w 759"/>
                <a:gd name="T3" fmla="*/ 0 h 107"/>
                <a:gd name="T4" fmla="*/ 508 w 759"/>
                <a:gd name="T5" fmla="*/ 36 h 107"/>
                <a:gd name="T6" fmla="*/ 144 w 759"/>
                <a:gd name="T7" fmla="*/ 48 h 107"/>
                <a:gd name="T8" fmla="*/ 0 w 759"/>
                <a:gd name="T9" fmla="*/ 78 h 107"/>
                <a:gd name="T10" fmla="*/ 0 w 759"/>
                <a:gd name="T11" fmla="*/ 107 h 107"/>
                <a:gd name="T12" fmla="*/ 96 w 759"/>
                <a:gd name="T13" fmla="*/ 89 h 107"/>
                <a:gd name="T14" fmla="*/ 472 w 759"/>
                <a:gd name="T15" fmla="*/ 66 h 107"/>
                <a:gd name="T16" fmla="*/ 472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0" name="Freeform 11"/>
            <p:cNvSpPr>
              <a:spLocks/>
            </p:cNvSpPr>
            <p:nvPr/>
          </p:nvSpPr>
          <p:spPr bwMode="hidden">
            <a:xfrm>
              <a:off x="2314" y="3431"/>
              <a:ext cx="3182" cy="745"/>
            </a:xfrm>
            <a:custGeom>
              <a:avLst/>
              <a:gdLst>
                <a:gd name="T0" fmla="*/ 1423 w 3169"/>
                <a:gd name="T1" fmla="*/ 245 h 743"/>
                <a:gd name="T2" fmla="*/ 1776 w 3169"/>
                <a:gd name="T3" fmla="*/ 239 h 743"/>
                <a:gd name="T4" fmla="*/ 2141 w 3169"/>
                <a:gd name="T5" fmla="*/ 257 h 743"/>
                <a:gd name="T6" fmla="*/ 2565 w 3169"/>
                <a:gd name="T7" fmla="*/ 239 h 743"/>
                <a:gd name="T8" fmla="*/ 3247 w 3169"/>
                <a:gd name="T9" fmla="*/ 210 h 743"/>
                <a:gd name="T10" fmla="*/ 3193 w 3169"/>
                <a:gd name="T11" fmla="*/ 192 h 743"/>
                <a:gd name="T12" fmla="*/ 2482 w 3169"/>
                <a:gd name="T13" fmla="*/ 227 h 743"/>
                <a:gd name="T14" fmla="*/ 2051 w 3169"/>
                <a:gd name="T15" fmla="*/ 227 h 743"/>
                <a:gd name="T16" fmla="*/ 1495 w 3169"/>
                <a:gd name="T17" fmla="*/ 192 h 743"/>
                <a:gd name="T18" fmla="*/ 1579 w 3169"/>
                <a:gd name="T19" fmla="*/ 168 h 743"/>
                <a:gd name="T20" fmla="*/ 2088 w 3169"/>
                <a:gd name="T21" fmla="*/ 0 h 743"/>
                <a:gd name="T22" fmla="*/ 2009 w 3169"/>
                <a:gd name="T23" fmla="*/ 24 h 743"/>
                <a:gd name="T24" fmla="*/ 1884 w 3169"/>
                <a:gd name="T25" fmla="*/ 66 h 743"/>
                <a:gd name="T26" fmla="*/ 1644 w 3169"/>
                <a:gd name="T27" fmla="*/ 138 h 743"/>
                <a:gd name="T28" fmla="*/ 1374 w 3169"/>
                <a:gd name="T29" fmla="*/ 204 h 743"/>
                <a:gd name="T30" fmla="*/ 1298 w 3169"/>
                <a:gd name="T31" fmla="*/ 257 h 743"/>
                <a:gd name="T32" fmla="*/ 783 w 3169"/>
                <a:gd name="T33" fmla="*/ 419 h 743"/>
                <a:gd name="T34" fmla="*/ 341 w 3169"/>
                <a:gd name="T35" fmla="*/ 509 h 743"/>
                <a:gd name="T36" fmla="*/ 0 w 3169"/>
                <a:gd name="T37" fmla="*/ 629 h 743"/>
                <a:gd name="T38" fmla="*/ 305 w 3169"/>
                <a:gd name="T39" fmla="*/ 545 h 743"/>
                <a:gd name="T40" fmla="*/ 753 w 3169"/>
                <a:gd name="T41" fmla="*/ 455 h 743"/>
                <a:gd name="T42" fmla="*/ 1208 w 3169"/>
                <a:gd name="T43" fmla="*/ 317 h 743"/>
                <a:gd name="T44" fmla="*/ 1005 w 3169"/>
                <a:gd name="T45" fmla="*/ 497 h 743"/>
                <a:gd name="T46" fmla="*/ 891 w 3169"/>
                <a:gd name="T47" fmla="*/ 755 h 743"/>
                <a:gd name="T48" fmla="*/ 885 w 3169"/>
                <a:gd name="T49" fmla="*/ 755 h 743"/>
                <a:gd name="T50" fmla="*/ 957 w 3169"/>
                <a:gd name="T51" fmla="*/ 755 h 743"/>
                <a:gd name="T52" fmla="*/ 1046 w 3169"/>
                <a:gd name="T53" fmla="*/ 503 h 743"/>
                <a:gd name="T54" fmla="*/ 1327 w 3169"/>
                <a:gd name="T55" fmla="*/ 287 h 743"/>
                <a:gd name="T56" fmla="*/ 1567 w 3169"/>
                <a:gd name="T57" fmla="*/ 455 h 743"/>
                <a:gd name="T58" fmla="*/ 1812 w 3169"/>
                <a:gd name="T59" fmla="*/ 689 h 743"/>
                <a:gd name="T60" fmla="*/ 1902 w 3169"/>
                <a:gd name="T61" fmla="*/ 755 h 743"/>
                <a:gd name="T62" fmla="*/ 1967 w 3169"/>
                <a:gd name="T63" fmla="*/ 755 h 743"/>
                <a:gd name="T64" fmla="*/ 1734 w 3169"/>
                <a:gd name="T65" fmla="*/ 533 h 743"/>
                <a:gd name="T66" fmla="*/ 1423 w 3169"/>
                <a:gd name="T67" fmla="*/ 245 h 743"/>
                <a:gd name="T68" fmla="*/ 1423 w 3169"/>
                <a:gd name="T69" fmla="*/ 245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1"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Comic Sans MS" pitchFamily="66" charset="0"/>
                  <a:cs typeface="Arial" charset="0"/>
                </a:defRPr>
              </a:lvl1pPr>
              <a:lvl2pPr marL="742950" indent="-285750" eaLnBrk="0" hangingPunct="0">
                <a:defRPr sz="3200" b="1">
                  <a:solidFill>
                    <a:schemeClr val="tx1"/>
                  </a:solidFill>
                  <a:latin typeface="Comic Sans MS" pitchFamily="66" charset="0"/>
                  <a:cs typeface="Arial" charset="0"/>
                </a:defRPr>
              </a:lvl2pPr>
              <a:lvl3pPr marL="1143000" indent="-228600" eaLnBrk="0" hangingPunct="0">
                <a:defRPr sz="3200" b="1">
                  <a:solidFill>
                    <a:schemeClr val="tx1"/>
                  </a:solidFill>
                  <a:latin typeface="Comic Sans MS" pitchFamily="66" charset="0"/>
                  <a:cs typeface="Arial" charset="0"/>
                </a:defRPr>
              </a:lvl3pPr>
              <a:lvl4pPr marL="1600200" indent="-228600" eaLnBrk="0" hangingPunct="0">
                <a:defRPr sz="3200" b="1">
                  <a:solidFill>
                    <a:schemeClr val="tx1"/>
                  </a:solidFill>
                  <a:latin typeface="Comic Sans MS" pitchFamily="66" charset="0"/>
                  <a:cs typeface="Arial" charset="0"/>
                </a:defRPr>
              </a:lvl4pPr>
              <a:lvl5pPr marL="2057400" indent="-228600" eaLnBrk="0" hangingPunct="0">
                <a:defRPr sz="3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3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3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3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3200" b="1">
                  <a:solidFill>
                    <a:schemeClr val="tx1"/>
                  </a:solidFill>
                  <a:latin typeface="Comic Sans MS" pitchFamily="66" charset="0"/>
                  <a:cs typeface="Arial" charset="0"/>
                </a:defRPr>
              </a:lvl9pPr>
            </a:lstStyle>
            <a:p>
              <a:pPr eaLnBrk="1" hangingPunct="1">
                <a:defRPr/>
              </a:pPr>
              <a:endParaRPr lang="pt-BR" altLang="pt-BR"/>
            </a:p>
          </p:txBody>
        </p:sp>
        <p:sp>
          <p:nvSpPr>
            <p:cNvPr id="1042"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Comic Sans MS" pitchFamily="66" charset="0"/>
                  <a:cs typeface="Arial" charset="0"/>
                </a:defRPr>
              </a:lvl1pPr>
              <a:lvl2pPr marL="742950" indent="-285750" eaLnBrk="0" hangingPunct="0">
                <a:defRPr sz="3200" b="1">
                  <a:solidFill>
                    <a:schemeClr val="tx1"/>
                  </a:solidFill>
                  <a:latin typeface="Comic Sans MS" pitchFamily="66" charset="0"/>
                  <a:cs typeface="Arial" charset="0"/>
                </a:defRPr>
              </a:lvl2pPr>
              <a:lvl3pPr marL="1143000" indent="-228600" eaLnBrk="0" hangingPunct="0">
                <a:defRPr sz="3200" b="1">
                  <a:solidFill>
                    <a:schemeClr val="tx1"/>
                  </a:solidFill>
                  <a:latin typeface="Comic Sans MS" pitchFamily="66" charset="0"/>
                  <a:cs typeface="Arial" charset="0"/>
                </a:defRPr>
              </a:lvl3pPr>
              <a:lvl4pPr marL="1600200" indent="-228600" eaLnBrk="0" hangingPunct="0">
                <a:defRPr sz="3200" b="1">
                  <a:solidFill>
                    <a:schemeClr val="tx1"/>
                  </a:solidFill>
                  <a:latin typeface="Comic Sans MS" pitchFamily="66" charset="0"/>
                  <a:cs typeface="Arial" charset="0"/>
                </a:defRPr>
              </a:lvl4pPr>
              <a:lvl5pPr marL="2057400" indent="-228600" eaLnBrk="0" hangingPunct="0">
                <a:defRPr sz="3200" b="1">
                  <a:solidFill>
                    <a:schemeClr val="tx1"/>
                  </a:solidFill>
                  <a:latin typeface="Comic Sans MS" pitchFamily="66" charset="0"/>
                  <a:cs typeface="Arial" charset="0"/>
                </a:defRPr>
              </a:lvl5pPr>
              <a:lvl6pPr marL="2514600" indent="-228600" eaLnBrk="0" fontAlgn="base" hangingPunct="0">
                <a:spcBef>
                  <a:spcPct val="0"/>
                </a:spcBef>
                <a:spcAft>
                  <a:spcPct val="0"/>
                </a:spcAft>
                <a:defRPr sz="3200" b="1">
                  <a:solidFill>
                    <a:schemeClr val="tx1"/>
                  </a:solidFill>
                  <a:latin typeface="Comic Sans MS" pitchFamily="66" charset="0"/>
                  <a:cs typeface="Arial" charset="0"/>
                </a:defRPr>
              </a:lvl6pPr>
              <a:lvl7pPr marL="2971800" indent="-228600" eaLnBrk="0" fontAlgn="base" hangingPunct="0">
                <a:spcBef>
                  <a:spcPct val="0"/>
                </a:spcBef>
                <a:spcAft>
                  <a:spcPct val="0"/>
                </a:spcAft>
                <a:defRPr sz="3200" b="1">
                  <a:solidFill>
                    <a:schemeClr val="tx1"/>
                  </a:solidFill>
                  <a:latin typeface="Comic Sans MS" pitchFamily="66" charset="0"/>
                  <a:cs typeface="Arial" charset="0"/>
                </a:defRPr>
              </a:lvl7pPr>
              <a:lvl8pPr marL="3429000" indent="-228600" eaLnBrk="0" fontAlgn="base" hangingPunct="0">
                <a:spcBef>
                  <a:spcPct val="0"/>
                </a:spcBef>
                <a:spcAft>
                  <a:spcPct val="0"/>
                </a:spcAft>
                <a:defRPr sz="3200" b="1">
                  <a:solidFill>
                    <a:schemeClr val="tx1"/>
                  </a:solidFill>
                  <a:latin typeface="Comic Sans MS" pitchFamily="66" charset="0"/>
                  <a:cs typeface="Arial" charset="0"/>
                </a:defRPr>
              </a:lvl8pPr>
              <a:lvl9pPr marL="3886200" indent="-228600" eaLnBrk="0" fontAlgn="base" hangingPunct="0">
                <a:spcBef>
                  <a:spcPct val="0"/>
                </a:spcBef>
                <a:spcAft>
                  <a:spcPct val="0"/>
                </a:spcAft>
                <a:defRPr sz="3200" b="1">
                  <a:solidFill>
                    <a:schemeClr val="tx1"/>
                  </a:solidFill>
                  <a:latin typeface="Comic Sans MS" pitchFamily="66" charset="0"/>
                  <a:cs typeface="Arial" charset="0"/>
                </a:defRPr>
              </a:lvl9pPr>
            </a:lstStyle>
            <a:p>
              <a:pPr eaLnBrk="1" hangingPunct="1">
                <a:defRPr/>
              </a:pPr>
              <a:endParaRPr lang="pt-BR" altLang="pt-BR"/>
            </a:p>
          </p:txBody>
        </p:sp>
        <p:sp>
          <p:nvSpPr>
            <p:cNvPr id="34830"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1" hangingPunct="1">
                <a:defRPr/>
              </a:pPr>
              <a:endParaRPr lang="pt-BR">
                <a:cs typeface="+mn-cs"/>
              </a:endParaRPr>
            </a:p>
          </p:txBody>
        </p:sp>
        <p:sp>
          <p:nvSpPr>
            <p:cNvPr id="34831"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eaLnBrk="1" hangingPunct="1">
                <a:defRPr/>
              </a:pPr>
              <a:endParaRPr lang="pt-BR">
                <a:cs typeface="+mn-cs"/>
              </a:endParaRPr>
            </a:p>
          </p:txBody>
        </p:sp>
        <p:sp>
          <p:nvSpPr>
            <p:cNvPr id="34832"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eaLnBrk="1" hangingPunct="1">
                <a:defRPr/>
              </a:pPr>
              <a:endParaRPr lang="pt-BR">
                <a:cs typeface="+mn-cs"/>
              </a:endParaRPr>
            </a:p>
          </p:txBody>
        </p:sp>
        <p:sp>
          <p:nvSpPr>
            <p:cNvPr id="1046"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7"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4835"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eaLnBrk="1" hangingPunct="1">
                <a:defRPr/>
              </a:pPr>
              <a:endParaRPr lang="pt-BR">
                <a:cs typeface="+mn-cs"/>
              </a:endParaRPr>
            </a:p>
          </p:txBody>
        </p:sp>
        <p:sp>
          <p:nvSpPr>
            <p:cNvPr id="1049" name="Freeform 20"/>
            <p:cNvSpPr>
              <a:spLocks/>
            </p:cNvSpPr>
            <p:nvPr/>
          </p:nvSpPr>
          <p:spPr bwMode="hidden">
            <a:xfrm>
              <a:off x="3160" y="1860"/>
              <a:ext cx="2162" cy="1934"/>
            </a:xfrm>
            <a:custGeom>
              <a:avLst/>
              <a:gdLst>
                <a:gd name="T0" fmla="*/ 1890 w 2153"/>
                <a:gd name="T1" fmla="*/ 863 h 1930"/>
                <a:gd name="T2" fmla="*/ 1985 w 2153"/>
                <a:gd name="T3" fmla="*/ 1031 h 1930"/>
                <a:gd name="T4" fmla="*/ 2105 w 2153"/>
                <a:gd name="T5" fmla="*/ 1180 h 1930"/>
                <a:gd name="T6" fmla="*/ 2171 w 2153"/>
                <a:gd name="T7" fmla="*/ 1264 h 1930"/>
                <a:gd name="T8" fmla="*/ 2207 w 2153"/>
                <a:gd name="T9" fmla="*/ 1312 h 1930"/>
                <a:gd name="T10" fmla="*/ 1937 w 2153"/>
                <a:gd name="T11" fmla="*/ 989 h 1930"/>
                <a:gd name="T12" fmla="*/ 1908 w 2153"/>
                <a:gd name="T13" fmla="*/ 941 h 1930"/>
                <a:gd name="T14" fmla="*/ 1828 w 2153"/>
                <a:gd name="T15" fmla="*/ 1258 h 1930"/>
                <a:gd name="T16" fmla="*/ 1814 w 2153"/>
                <a:gd name="T17" fmla="*/ 1504 h 1930"/>
                <a:gd name="T18" fmla="*/ 1866 w 2153"/>
                <a:gd name="T19" fmla="*/ 1930 h 1930"/>
                <a:gd name="T20" fmla="*/ 1835 w 2153"/>
                <a:gd name="T21" fmla="*/ 1954 h 1930"/>
                <a:gd name="T22" fmla="*/ 1788 w 2153"/>
                <a:gd name="T23" fmla="*/ 1552 h 1930"/>
                <a:gd name="T24" fmla="*/ 1770 w 2153"/>
                <a:gd name="T25" fmla="*/ 1306 h 1930"/>
                <a:gd name="T26" fmla="*/ 1807 w 2153"/>
                <a:gd name="T27" fmla="*/ 1097 h 1930"/>
                <a:gd name="T28" fmla="*/ 1814 w 2153"/>
                <a:gd name="T29" fmla="*/ 887 h 1930"/>
                <a:gd name="T30" fmla="*/ 1298 w 2153"/>
                <a:gd name="T31" fmla="*/ 1019 h 1930"/>
                <a:gd name="T32" fmla="*/ 844 w 2153"/>
                <a:gd name="T33" fmla="*/ 1144 h 1930"/>
                <a:gd name="T34" fmla="*/ 329 w 2153"/>
                <a:gd name="T35" fmla="*/ 1330 h 1930"/>
                <a:gd name="T36" fmla="*/ 18 w 2153"/>
                <a:gd name="T37" fmla="*/ 1438 h 1930"/>
                <a:gd name="T38" fmla="*/ 317 w 2153"/>
                <a:gd name="T39" fmla="*/ 1300 h 1930"/>
                <a:gd name="T40" fmla="*/ 700 w 2153"/>
                <a:gd name="T41" fmla="*/ 1156 h 1930"/>
                <a:gd name="T42" fmla="*/ 1046 w 2153"/>
                <a:gd name="T43" fmla="*/ 1049 h 1930"/>
                <a:gd name="T44" fmla="*/ 1447 w 2153"/>
                <a:gd name="T45" fmla="*/ 941 h 1930"/>
                <a:gd name="T46" fmla="*/ 1734 w 2153"/>
                <a:gd name="T47" fmla="*/ 827 h 1930"/>
                <a:gd name="T48" fmla="*/ 1369 w 2153"/>
                <a:gd name="T49" fmla="*/ 629 h 1930"/>
                <a:gd name="T50" fmla="*/ 885 w 2153"/>
                <a:gd name="T51" fmla="*/ 521 h 1930"/>
                <a:gd name="T52" fmla="*/ 233 w 2153"/>
                <a:gd name="T53" fmla="*/ 161 h 1930"/>
                <a:gd name="T54" fmla="*/ 0 w 2153"/>
                <a:gd name="T55" fmla="*/ 83 h 1930"/>
                <a:gd name="T56" fmla="*/ 335 w 2153"/>
                <a:gd name="T57" fmla="*/ 179 h 1930"/>
                <a:gd name="T58" fmla="*/ 730 w 2153"/>
                <a:gd name="T59" fmla="*/ 389 h 1930"/>
                <a:gd name="T60" fmla="*/ 957 w 2153"/>
                <a:gd name="T61" fmla="*/ 497 h 1930"/>
                <a:gd name="T62" fmla="*/ 1387 w 2153"/>
                <a:gd name="T63" fmla="*/ 599 h 1930"/>
                <a:gd name="T64" fmla="*/ 1692 w 2153"/>
                <a:gd name="T65" fmla="*/ 755 h 1930"/>
                <a:gd name="T66" fmla="*/ 1459 w 2153"/>
                <a:gd name="T67" fmla="*/ 467 h 1930"/>
                <a:gd name="T68" fmla="*/ 1316 w 2153"/>
                <a:gd name="T69" fmla="*/ 191 h 1930"/>
                <a:gd name="T70" fmla="*/ 1184 w 2153"/>
                <a:gd name="T71" fmla="*/ 0 h 1930"/>
                <a:gd name="T72" fmla="*/ 1375 w 2153"/>
                <a:gd name="T73" fmla="*/ 215 h 1930"/>
                <a:gd name="T74" fmla="*/ 1525 w 2153"/>
                <a:gd name="T75" fmla="*/ 491 h 1930"/>
                <a:gd name="T76" fmla="*/ 1788 w 2153"/>
                <a:gd name="T77" fmla="*/ 815 h 1930"/>
                <a:gd name="T78" fmla="*/ 1890 w 2153"/>
                <a:gd name="T79" fmla="*/ 863 h 1930"/>
                <a:gd name="T80" fmla="*/ 1890 w 2153"/>
                <a:gd name="T81" fmla="*/ 863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grpSp>
      <p:sp>
        <p:nvSpPr>
          <p:cNvPr id="34837"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3483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4839"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effectLst>
                  <a:outerShdw blurRad="38100" dist="38100" dir="2700000" algn="tl">
                    <a:srgbClr val="000000"/>
                  </a:outerShdw>
                </a:effectLst>
                <a:cs typeface="+mn-cs"/>
              </a:defRPr>
            </a:lvl1pPr>
          </a:lstStyle>
          <a:p>
            <a:pPr>
              <a:defRPr/>
            </a:pPr>
            <a:endParaRPr lang="pt-BR"/>
          </a:p>
        </p:txBody>
      </p:sp>
      <p:sp>
        <p:nvSpPr>
          <p:cNvPr id="3484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effectLst>
                  <a:outerShdw blurRad="38100" dist="38100" dir="2700000" algn="tl">
                    <a:srgbClr val="000000"/>
                  </a:outerShdw>
                </a:effectLst>
                <a:cs typeface="+mn-cs"/>
              </a:defRPr>
            </a:lvl1pPr>
          </a:lstStyle>
          <a:p>
            <a:pPr>
              <a:defRPr/>
            </a:pPr>
            <a:endParaRPr lang="pt-BR"/>
          </a:p>
        </p:txBody>
      </p:sp>
      <p:sp>
        <p:nvSpPr>
          <p:cNvPr id="34841"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effectLst>
                  <a:outerShdw blurRad="38100" dist="38100" dir="2700000" algn="tl">
                    <a:srgbClr val="000000"/>
                  </a:outerShdw>
                </a:effectLst>
              </a:defRPr>
            </a:lvl1pPr>
          </a:lstStyle>
          <a:p>
            <a:fld id="{F1D85DAC-91C5-4F41-B523-CBDDC31A8670}" type="slidenum">
              <a:rPr lang="pt-BR" altLang="pt-BR"/>
              <a:pPr/>
              <a:t>‹nº›</a:t>
            </a:fld>
            <a:endParaRPr lang="pt-BR" altLang="pt-BR"/>
          </a:p>
        </p:txBody>
      </p:sp>
    </p:spTree>
  </p:cSld>
  <p:clrMap bg1="dk2" tx1="lt1" bg2="dk1" tx2="lt2" accent1="accent1" accent2="accent2" accent3="accent3" accent4="accent4" accent5="accent5" accent6="accent6" hlink="hlink" folHlink="folHlink"/>
  <p:sldLayoutIdLst>
    <p:sldLayoutId id="2147483757"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9" r:id="rId15"/>
    <p:sldLayoutId id="2147483760" r:id="rId16"/>
    <p:sldLayoutId id="2147483762" r:id="rId17"/>
    <p:sldLayoutId id="2147483765" r:id="rId18"/>
    <p:sldLayoutId id="2147483766" r:id="rId19"/>
  </p:sldLayoutIdLst>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Comic Sans MS" pitchFamily="66"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genciadenoticias.ibge.gov.br/agencia-sala-de-imprensa/2013-agencia-de-noticias/releases/9490-em-2015-esperanca-de-vida-ao-nascer-era-de-75-5-ano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agenciadenoticias.ibge.gov.br/agencia-sala-de-imprensa/2013-agencia-de-noticias/releases/9490-em-2015-esperanca-de-vida-ao-nascer-era-de-75-5-ano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qvx1CATHwIc"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redalyc.org/articulo.oa" TargetMode="Externa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1.emf"/><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hyperlink" Target="http://www.fapesp.br/ciencia-aberta/envelhecimento/19" TargetMode="External"/><Relationship Id="rId2" Type="http://schemas.openxmlformats.org/officeDocument/2006/relationships/hyperlink" Target="https://www.youtube.com/watch?v=Qe9Lw_nlFQU" TargetMode="External"/><Relationship Id="rId1" Type="http://schemas.openxmlformats.org/officeDocument/2006/relationships/slideLayout" Target="../slideLayouts/slideLayout2.xml"/><Relationship Id="rId4" Type="http://schemas.openxmlformats.org/officeDocument/2006/relationships/hyperlink" Target="https://www.youtube.com/watch?v=oRowYa7uzLk"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gif"/><Relationship Id="rId5" Type="http://schemas.openxmlformats.org/officeDocument/2006/relationships/image" Target="../media/image70.jpeg"/><Relationship Id="rId4" Type="http://schemas.openxmlformats.org/officeDocument/2006/relationships/image" Target="../media/image69.jpeg"/></Relationships>
</file>

<file path=ppt/slides/_rels/slide81.xml.rels><?xml version="1.0" encoding="UTF-8" standalone="yes"?>
<Relationships xmlns="http://schemas.openxmlformats.org/package/2006/relationships"><Relationship Id="rId3" Type="http://schemas.openxmlformats.org/officeDocument/2006/relationships/hyperlink" Target="http://www.google.com.br/url?sa=i&amp;rct=j&amp;q=&amp;esrc=s&amp;frm=1&amp;source=images&amp;cd=&amp;cad=rja&amp;docid=N5eJip1Xz6Ht6M&amp;tbnid=la32e5UC0-8kOM:&amp;ved=0CAUQjRw&amp;url=http://www.blogindustrial.com.br/index.php/2010/01/20/grandes-empresas-sao-mais-resistentes-a-novas-ideias-mostra-pesquisa-da-usp/&amp;ei=nT5cUvfmMoHI9gSx_4CYDA&amp;psig=AFQjCNGMIvHaI_gEiUdV6U3-MBNI75wt6g&amp;ust=1381863421948169"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hyperlink" Target="https://www.youtube.com/watch?v=ZMi-R8hqIyA"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s://vimeo.com/40145492"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paliativo.org.br/documentario-da-tv-justica-aborda-os-cuidados-paliativos/" TargetMode="External"/><Relationship Id="rId2" Type="http://schemas.openxmlformats.org/officeDocument/2006/relationships/hyperlink" Target="https://www.youtube.com/watch?v=ep354ZXKBEs"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55099" y="1772816"/>
            <a:ext cx="7772400" cy="1736725"/>
          </a:xfrm>
        </p:spPr>
        <p:txBody>
          <a:bodyPr/>
          <a:lstStyle/>
          <a:p>
            <a:pPr>
              <a:defRPr/>
            </a:pPr>
            <a:br>
              <a:rPr lang="pt-BR" sz="3600" dirty="0"/>
            </a:br>
            <a:r>
              <a:rPr lang="pt-BR" dirty="0"/>
              <a:t>ENVELHECIMENTO</a:t>
            </a:r>
            <a:br>
              <a:rPr lang="pt-BR" dirty="0"/>
            </a:br>
            <a:br>
              <a:rPr lang="pt-BR" dirty="0"/>
            </a:br>
            <a:r>
              <a:rPr lang="pt-BR" sz="2800" dirty="0"/>
              <a:t>CICLOS DE VIDA 2</a:t>
            </a:r>
          </a:p>
        </p:txBody>
      </p:sp>
      <p:sp>
        <p:nvSpPr>
          <p:cNvPr id="2051" name="Rectangle 3"/>
          <p:cNvSpPr>
            <a:spLocks noGrp="1" noChangeArrowheads="1"/>
          </p:cNvSpPr>
          <p:nvPr>
            <p:ph type="subTitle" idx="1"/>
          </p:nvPr>
        </p:nvSpPr>
        <p:spPr>
          <a:xfrm>
            <a:off x="755650" y="4652963"/>
            <a:ext cx="7854950" cy="1752600"/>
          </a:xfrm>
        </p:spPr>
        <p:txBody>
          <a:bodyPr/>
          <a:lstStyle/>
          <a:p>
            <a:pPr>
              <a:defRPr/>
            </a:pPr>
            <a:r>
              <a:rPr lang="pt-BR" dirty="0"/>
              <a:t>Helena </a:t>
            </a:r>
            <a:r>
              <a:rPr lang="pt-BR" dirty="0" err="1"/>
              <a:t>Akemi</a:t>
            </a:r>
            <a:r>
              <a:rPr lang="pt-BR" dirty="0"/>
              <a:t> </a:t>
            </a:r>
            <a:r>
              <a:rPr lang="pt-BR" dirty="0" err="1"/>
              <a:t>Wada</a:t>
            </a:r>
            <a:r>
              <a:rPr lang="pt-BR" dirty="0"/>
              <a:t> Watanabe</a:t>
            </a:r>
          </a:p>
          <a:p>
            <a:pPr>
              <a:defRPr/>
            </a:pPr>
            <a:r>
              <a:rPr lang="pt-BR" dirty="0"/>
              <a:t>2019</a:t>
            </a:r>
          </a:p>
        </p:txBody>
      </p:sp>
      <p:sp>
        <p:nvSpPr>
          <p:cNvPr id="2" name="Espaço Reservado para Número de Slide 1"/>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36EEC741-3E3E-4B32-BFD4-E3BDCF019427}" type="slidenum">
              <a:rPr lang="pt-BR" altLang="pt-BR" sz="1400"/>
              <a:pPr>
                <a:spcBef>
                  <a:spcPct val="0"/>
                </a:spcBef>
                <a:buClrTx/>
                <a:buSzTx/>
                <a:buFontTx/>
                <a:buNone/>
              </a:pPr>
              <a:t>1</a:t>
            </a:fld>
            <a:endParaRPr lang="pt-BR" altLang="pt-BR"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D5BE811F-4C80-4BB2-9593-5CB6A4CD1145}"/>
              </a:ext>
            </a:extLst>
          </p:cNvPr>
          <p:cNvPicPr>
            <a:picLocks noGrp="1" noChangeAspect="1"/>
          </p:cNvPicPr>
          <p:nvPr>
            <p:ph idx="1"/>
          </p:nvPr>
        </p:nvPicPr>
        <p:blipFill>
          <a:blip r:embed="rId2"/>
          <a:stretch>
            <a:fillRect/>
          </a:stretch>
        </p:blipFill>
        <p:spPr>
          <a:xfrm>
            <a:off x="345927" y="692696"/>
            <a:ext cx="8008835" cy="6012904"/>
          </a:xfrm>
          <a:prstGeom prst="rect">
            <a:avLst/>
          </a:prstGeom>
        </p:spPr>
      </p:pic>
      <p:sp>
        <p:nvSpPr>
          <p:cNvPr id="4" name="Espaço Reservado para Número de Slide 3">
            <a:extLst>
              <a:ext uri="{FF2B5EF4-FFF2-40B4-BE49-F238E27FC236}">
                <a16:creationId xmlns:a16="http://schemas.microsoft.com/office/drawing/2014/main" id="{29EE0D76-5D63-4EAA-82FE-4467555FD9DE}"/>
              </a:ext>
            </a:extLst>
          </p:cNvPr>
          <p:cNvSpPr>
            <a:spLocks noGrp="1"/>
          </p:cNvSpPr>
          <p:nvPr>
            <p:ph type="sldNum" sz="quarter" idx="12"/>
          </p:nvPr>
        </p:nvSpPr>
        <p:spPr/>
        <p:txBody>
          <a:bodyPr/>
          <a:lstStyle/>
          <a:p>
            <a:fld id="{295D4658-C4A0-4E19-97BA-43EDF28249B1}" type="slidenum">
              <a:rPr lang="pt-BR" altLang="pt-BR" smtClean="0"/>
              <a:pPr/>
              <a:t>10</a:t>
            </a:fld>
            <a:endParaRPr lang="pt-BR" altLang="pt-BR"/>
          </a:p>
        </p:txBody>
      </p:sp>
    </p:spTree>
    <p:extLst>
      <p:ext uri="{BB962C8B-B14F-4D97-AF65-F5344CB8AC3E}">
        <p14:creationId xmlns:p14="http://schemas.microsoft.com/office/powerpoint/2010/main" val="3723572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pt-BR" dirty="0">
                <a:latin typeface="+mn-lt"/>
                <a:cs typeface="Times New Roman" pitchFamily="18" charset="0"/>
              </a:rPr>
              <a:t>Dinâmica demográfica brasileira</a:t>
            </a:r>
          </a:p>
        </p:txBody>
      </p:sp>
      <p:sp>
        <p:nvSpPr>
          <p:cNvPr id="21507" name="Rectangle 3"/>
          <p:cNvSpPr>
            <a:spLocks noGrp="1" noChangeArrowheads="1"/>
          </p:cNvSpPr>
          <p:nvPr>
            <p:ph type="body" idx="1"/>
          </p:nvPr>
        </p:nvSpPr>
        <p:spPr>
          <a:xfrm>
            <a:off x="467544" y="1628800"/>
            <a:ext cx="8229600" cy="4351338"/>
          </a:xfrm>
        </p:spPr>
        <p:txBody>
          <a:bodyPr/>
          <a:lstStyle/>
          <a:p>
            <a:pPr algn="just" eaLnBrk="1" hangingPunct="1">
              <a:lnSpc>
                <a:spcPct val="80000"/>
              </a:lnSpc>
              <a:buFont typeface="Wingdings" panose="05000000000000000000" pitchFamily="2" charset="2"/>
              <a:buNone/>
              <a:defRPr/>
            </a:pPr>
            <a:r>
              <a:rPr lang="pt-BR" sz="2400" dirty="0">
                <a:cs typeface="Times New Roman" pitchFamily="18" charset="0"/>
              </a:rPr>
              <a:t>    </a:t>
            </a:r>
            <a:r>
              <a:rPr lang="pt-BR" sz="2400" dirty="0">
                <a:effectLst/>
                <a:cs typeface="Times New Roman" pitchFamily="18" charset="0"/>
              </a:rPr>
              <a:t>Durante a maior parte de sua História, o Brasil se caracterizou como país jovem, rural e pouco povoado. </a:t>
            </a:r>
          </a:p>
          <a:p>
            <a:pPr algn="just" eaLnBrk="1" hangingPunct="1">
              <a:lnSpc>
                <a:spcPct val="80000"/>
              </a:lnSpc>
              <a:defRPr/>
            </a:pPr>
            <a:r>
              <a:rPr lang="pt-BR" sz="2400" dirty="0">
                <a:effectLst/>
              </a:rPr>
              <a:t>1980 - 2016, a expectativa de vida dos brasileiros passou de 62,52 anos para 75,5 anos (IBGE). </a:t>
            </a:r>
          </a:p>
          <a:p>
            <a:pPr algn="just" eaLnBrk="1" hangingPunct="1">
              <a:lnSpc>
                <a:spcPct val="80000"/>
              </a:lnSpc>
              <a:defRPr/>
            </a:pPr>
            <a:r>
              <a:rPr lang="pt-BR" sz="2400" dirty="0">
                <a:effectLst/>
              </a:rPr>
              <a:t>2015 – 14,3% da população tinha 60 anos ou mais</a:t>
            </a:r>
          </a:p>
          <a:p>
            <a:pPr eaLnBrk="1" hangingPunct="1">
              <a:lnSpc>
                <a:spcPct val="80000"/>
              </a:lnSpc>
              <a:defRPr/>
            </a:pPr>
            <a:r>
              <a:rPr lang="pt-BR" sz="2400" dirty="0">
                <a:effectLst/>
              </a:rPr>
              <a:t>2017 – PNAD  estima que no país haviam mais de 30,2 milhões de idosos,  (56% mulheres). Nos últimos cinco anos, caiu de 14,1% para 12,9% o número de crianças de 0 a 9 anos de idade no total da população   </a:t>
            </a:r>
          </a:p>
          <a:p>
            <a:pPr algn="just" eaLnBrk="1" hangingPunct="1">
              <a:lnSpc>
                <a:spcPct val="80000"/>
              </a:lnSpc>
              <a:defRPr/>
            </a:pPr>
            <a:r>
              <a:rPr lang="pt-BR" sz="2400" dirty="0">
                <a:effectLst/>
              </a:rPr>
              <a:t>2025 teremos quase 32</a:t>
            </a:r>
            <a:r>
              <a:rPr lang="pt-BR" sz="2400" dirty="0"/>
              <a:t> </a:t>
            </a:r>
            <a:r>
              <a:rPr lang="pt-BR" sz="2400" dirty="0">
                <a:effectLst/>
              </a:rPr>
              <a:t>milhões de idosos, 15% da população, </a:t>
            </a:r>
          </a:p>
          <a:p>
            <a:pPr algn="just" eaLnBrk="1" hangingPunct="1">
              <a:lnSpc>
                <a:spcPct val="80000"/>
              </a:lnSpc>
              <a:defRPr/>
            </a:pPr>
            <a:r>
              <a:rPr lang="pt-BR" sz="2400" dirty="0">
                <a:effectLst/>
              </a:rPr>
              <a:t>2060 - 33,7%. </a:t>
            </a:r>
          </a:p>
          <a:p>
            <a:pPr algn="just" eaLnBrk="1" hangingPunct="1">
              <a:lnSpc>
                <a:spcPct val="80000"/>
              </a:lnSpc>
              <a:defRPr/>
            </a:pPr>
            <a:r>
              <a:rPr lang="pt-BR" sz="2400" dirty="0">
                <a:effectLst/>
              </a:rPr>
              <a:t>Depois de 2030, esse grupo de pessoas será maior que o de crianças com até 14 anos. Em 2055, sua participação na população total será maior que a de crianças e jovens com até 29 anos.</a:t>
            </a:r>
            <a:endParaRPr lang="pt-BR" sz="2400" dirty="0">
              <a:effectLst/>
              <a:cs typeface="Times New Roman" pitchFamily="18" charset="0"/>
            </a:endParaRPr>
          </a:p>
          <a:p>
            <a:pPr algn="just" eaLnBrk="1" hangingPunct="1">
              <a:lnSpc>
                <a:spcPct val="80000"/>
              </a:lnSpc>
              <a:buFont typeface="Wingdings" panose="05000000000000000000" pitchFamily="2" charset="2"/>
              <a:buNone/>
              <a:defRPr/>
            </a:pPr>
            <a:endParaRPr lang="pt-BR" sz="2400" dirty="0">
              <a:effectLst/>
              <a:cs typeface="Times New Roman" pitchFamily="18" charset="0"/>
            </a:endParaRPr>
          </a:p>
        </p:txBody>
      </p:sp>
      <p:sp>
        <p:nvSpPr>
          <p:cNvPr id="2" name="Espaço Reservado para Número de Slide 1"/>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32F5C7E4-7D59-4AC2-BC4F-D3FB23B77108}" type="slidenum">
              <a:rPr lang="pt-BR" altLang="pt-BR" sz="1400"/>
              <a:pPr>
                <a:spcBef>
                  <a:spcPct val="0"/>
                </a:spcBef>
                <a:buClrTx/>
                <a:buSzTx/>
                <a:buFontTx/>
                <a:buNone/>
              </a:pPr>
              <a:t>11</a:t>
            </a:fld>
            <a:endParaRPr lang="pt-BR" altLang="pt-BR"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5162925A-D140-4402-949F-7A3990D9FF35}" type="slidenum">
              <a:rPr lang="pt-BR" altLang="pt-BR" sz="1400"/>
              <a:pPr>
                <a:spcBef>
                  <a:spcPct val="0"/>
                </a:spcBef>
                <a:buClrTx/>
                <a:buSzTx/>
                <a:buFontTx/>
                <a:buNone/>
              </a:pPr>
              <a:t>12</a:t>
            </a:fld>
            <a:endParaRPr lang="pt-BR" altLang="pt-BR" sz="1400"/>
          </a:p>
        </p:txBody>
      </p:sp>
      <p:pic>
        <p:nvPicPr>
          <p:cNvPr id="5123" name="Picture 6" descr="http://s3.static.brasilescola.com/img/2013/11/piramide-brasileira-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32657"/>
            <a:ext cx="4075396" cy="318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2" y="332656"/>
            <a:ext cx="4073867" cy="319476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789041"/>
            <a:ext cx="4126810" cy="281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defRPr/>
            </a:pPr>
            <a:r>
              <a:rPr lang="pt-BR" sz="4000" b="0"/>
              <a:t>Brasil envelhecendo</a:t>
            </a:r>
          </a:p>
        </p:txBody>
      </p:sp>
      <p:sp>
        <p:nvSpPr>
          <p:cNvPr id="61443" name="Rectangle 3"/>
          <p:cNvSpPr>
            <a:spLocks noGrp="1" noChangeArrowheads="1"/>
          </p:cNvSpPr>
          <p:nvPr>
            <p:ph type="body" idx="1"/>
          </p:nvPr>
        </p:nvSpPr>
        <p:spPr>
          <a:xfrm>
            <a:off x="611188" y="1628775"/>
            <a:ext cx="8229600" cy="4929188"/>
          </a:xfrm>
        </p:spPr>
        <p:txBody>
          <a:bodyPr/>
          <a:lstStyle/>
          <a:p>
            <a:pPr eaLnBrk="1" hangingPunct="1">
              <a:defRPr/>
            </a:pPr>
            <a:r>
              <a:rPr lang="pt-BR" dirty="0"/>
              <a:t>Segundo o IBGE o índice de envelhecimento, (proporção de pessoas com 60 anos e mais para cada 100 indivíduos de 0 a 15 anos de idade):</a:t>
            </a:r>
          </a:p>
          <a:p>
            <a:pPr eaLnBrk="1" hangingPunct="1">
              <a:buFont typeface="Wingdings" panose="05000000000000000000" pitchFamily="2" charset="2"/>
              <a:buNone/>
              <a:defRPr/>
            </a:pPr>
            <a:r>
              <a:rPr lang="pt-BR" dirty="0"/>
              <a:t>	- 1995:  24 idosos p/ 100 jovens</a:t>
            </a:r>
          </a:p>
          <a:p>
            <a:pPr eaLnBrk="1" hangingPunct="1">
              <a:buFont typeface="Wingdings" panose="05000000000000000000" pitchFamily="2" charset="2"/>
              <a:buNone/>
              <a:defRPr/>
            </a:pPr>
            <a:r>
              <a:rPr lang="pt-BR" dirty="0"/>
              <a:t>   - 2001: 31,7%		- 2010 44,8%</a:t>
            </a:r>
          </a:p>
          <a:p>
            <a:pPr eaLnBrk="1" hangingPunct="1">
              <a:buFont typeface="Wingdings" panose="05000000000000000000" pitchFamily="2" charset="2"/>
              <a:buNone/>
              <a:defRPr/>
            </a:pPr>
            <a:r>
              <a:rPr lang="pt-BR" dirty="0"/>
              <a:t>   - 2011: 51,8%		- 2020: 58 % </a:t>
            </a:r>
          </a:p>
          <a:p>
            <a:pPr eaLnBrk="1" hangingPunct="1">
              <a:buFont typeface="Wingdings" panose="05000000000000000000" pitchFamily="2" charset="2"/>
              <a:buNone/>
              <a:defRPr/>
            </a:pPr>
            <a:r>
              <a:rPr lang="pt-BR" dirty="0"/>
              <a:t>   - 2025: 74 %</a:t>
            </a:r>
          </a:p>
        </p:txBody>
      </p:sp>
      <p:sp>
        <p:nvSpPr>
          <p:cNvPr id="2" name="Espaço Reservado para Número de Slide 1"/>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C226B618-23E1-4D43-B11D-A29F62C79F52}" type="slidenum">
              <a:rPr lang="pt-BR" altLang="pt-BR" sz="1400"/>
              <a:pPr>
                <a:spcBef>
                  <a:spcPct val="0"/>
                </a:spcBef>
                <a:buClrTx/>
                <a:buSzTx/>
                <a:buFontTx/>
                <a:buNone/>
              </a:pPr>
              <a:t>13</a:t>
            </a:fld>
            <a:endParaRPr lang="pt-BR" altLang="pt-BR" sz="1400"/>
          </a:p>
        </p:txBody>
      </p:sp>
    </p:spTree>
    <p:extLst>
      <p:ext uri="{BB962C8B-B14F-4D97-AF65-F5344CB8AC3E}">
        <p14:creationId xmlns:p14="http://schemas.microsoft.com/office/powerpoint/2010/main" val="5651760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p:txBody>
          <a:bodyPr/>
          <a:lstStyle/>
          <a:p>
            <a:pPr eaLnBrk="1" hangingPunct="1">
              <a:defRPr/>
            </a:pPr>
            <a:r>
              <a:rPr lang="pt-BR"/>
              <a:t>Transição demográfica</a:t>
            </a:r>
          </a:p>
        </p:txBody>
      </p:sp>
      <p:sp>
        <p:nvSpPr>
          <p:cNvPr id="28675" name="Rectangle 3"/>
          <p:cNvSpPr>
            <a:spLocks noGrp="1" noChangeArrowheads="1"/>
          </p:cNvSpPr>
          <p:nvPr>
            <p:ph type="body" idx="4294967295"/>
          </p:nvPr>
        </p:nvSpPr>
        <p:spPr/>
        <p:txBody>
          <a:bodyPr/>
          <a:lstStyle/>
          <a:p>
            <a:pPr eaLnBrk="1" hangingPunct="1">
              <a:defRPr/>
            </a:pPr>
            <a:r>
              <a:rPr lang="pt-BR"/>
              <a:t>O termo se refere a um processo </a:t>
            </a:r>
            <a:r>
              <a:rPr lang="pt-BR">
                <a:solidFill>
                  <a:srgbClr val="FF9933"/>
                </a:solidFill>
              </a:rPr>
              <a:t>gradual</a:t>
            </a:r>
            <a:r>
              <a:rPr lang="pt-BR"/>
              <a:t> em que a fertilidade e a mortalidade de um país passa de alta para baixa. Essa transição se caracteriza inicialmente pelo declínio da mortalidade infantil, seguida pela queda na fertilidade, e na mortalidade em todas as idades.</a:t>
            </a:r>
          </a:p>
        </p:txBody>
      </p:sp>
      <p:sp>
        <p:nvSpPr>
          <p:cNvPr id="2" name="Espaço Reservado para Número de Slide 1"/>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31055AEF-F393-4960-AF9B-054A88D98CEE}" type="slidenum">
              <a:rPr lang="pt-BR" altLang="pt-BR" sz="1400"/>
              <a:pPr>
                <a:spcBef>
                  <a:spcPct val="0"/>
                </a:spcBef>
                <a:buClrTx/>
                <a:buSzTx/>
                <a:buFontTx/>
                <a:buNone/>
              </a:pPr>
              <a:t>14</a:t>
            </a:fld>
            <a:endParaRPr lang="pt-BR" altLang="pt-BR"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FB557DA8-C1A7-4109-860E-E95FD50DF226}"/>
              </a:ext>
            </a:extLst>
          </p:cNvPr>
          <p:cNvPicPr>
            <a:picLocks noGrp="1" noChangeAspect="1"/>
          </p:cNvPicPr>
          <p:nvPr>
            <p:ph idx="1"/>
          </p:nvPr>
        </p:nvPicPr>
        <p:blipFill>
          <a:blip r:embed="rId2"/>
          <a:stretch>
            <a:fillRect/>
          </a:stretch>
        </p:blipFill>
        <p:spPr>
          <a:xfrm>
            <a:off x="395536" y="188640"/>
            <a:ext cx="7802570" cy="5858043"/>
          </a:xfrm>
          <a:prstGeom prst="rect">
            <a:avLst/>
          </a:prstGeom>
        </p:spPr>
      </p:pic>
      <p:sp>
        <p:nvSpPr>
          <p:cNvPr id="4" name="Espaço Reservado para Número de Slide 3">
            <a:extLst>
              <a:ext uri="{FF2B5EF4-FFF2-40B4-BE49-F238E27FC236}">
                <a16:creationId xmlns:a16="http://schemas.microsoft.com/office/drawing/2014/main" id="{C3B9FEA1-B5DA-4EA9-9C73-98B14ADDF761}"/>
              </a:ext>
            </a:extLst>
          </p:cNvPr>
          <p:cNvSpPr>
            <a:spLocks noGrp="1"/>
          </p:cNvSpPr>
          <p:nvPr>
            <p:ph type="sldNum" sz="quarter" idx="12"/>
          </p:nvPr>
        </p:nvSpPr>
        <p:spPr/>
        <p:txBody>
          <a:bodyPr/>
          <a:lstStyle/>
          <a:p>
            <a:fld id="{295D4658-C4A0-4E19-97BA-43EDF28249B1}" type="slidenum">
              <a:rPr lang="pt-BR" altLang="pt-BR" smtClean="0"/>
              <a:pPr/>
              <a:t>15</a:t>
            </a:fld>
            <a:endParaRPr lang="pt-BR" altLang="pt-BR"/>
          </a:p>
        </p:txBody>
      </p:sp>
    </p:spTree>
    <p:extLst>
      <p:ext uri="{BB962C8B-B14F-4D97-AF65-F5344CB8AC3E}">
        <p14:creationId xmlns:p14="http://schemas.microsoft.com/office/powerpoint/2010/main" val="3517554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70D19301-0EE5-45D1-918E-34EC58FEA220}"/>
              </a:ext>
            </a:extLst>
          </p:cNvPr>
          <p:cNvPicPr>
            <a:picLocks noGrp="1" noChangeAspect="1"/>
          </p:cNvPicPr>
          <p:nvPr>
            <p:ph idx="1"/>
          </p:nvPr>
        </p:nvPicPr>
        <p:blipFill>
          <a:blip r:embed="rId2"/>
          <a:stretch>
            <a:fillRect/>
          </a:stretch>
        </p:blipFill>
        <p:spPr>
          <a:xfrm>
            <a:off x="633659" y="908720"/>
            <a:ext cx="7538741" cy="5659965"/>
          </a:xfrm>
          <a:prstGeom prst="rect">
            <a:avLst/>
          </a:prstGeom>
        </p:spPr>
      </p:pic>
      <p:sp>
        <p:nvSpPr>
          <p:cNvPr id="4" name="Espaço Reservado para Número de Slide 3">
            <a:extLst>
              <a:ext uri="{FF2B5EF4-FFF2-40B4-BE49-F238E27FC236}">
                <a16:creationId xmlns:a16="http://schemas.microsoft.com/office/drawing/2014/main" id="{58DE2453-041A-4408-873F-DD6E4618D472}"/>
              </a:ext>
            </a:extLst>
          </p:cNvPr>
          <p:cNvSpPr>
            <a:spLocks noGrp="1"/>
          </p:cNvSpPr>
          <p:nvPr>
            <p:ph type="sldNum" sz="quarter" idx="12"/>
          </p:nvPr>
        </p:nvSpPr>
        <p:spPr/>
        <p:txBody>
          <a:bodyPr/>
          <a:lstStyle/>
          <a:p>
            <a:fld id="{295D4658-C4A0-4E19-97BA-43EDF28249B1}" type="slidenum">
              <a:rPr lang="pt-BR" altLang="pt-BR" smtClean="0"/>
              <a:pPr/>
              <a:t>16</a:t>
            </a:fld>
            <a:endParaRPr lang="pt-BR" altLang="pt-BR"/>
          </a:p>
        </p:txBody>
      </p:sp>
    </p:spTree>
    <p:extLst>
      <p:ext uri="{BB962C8B-B14F-4D97-AF65-F5344CB8AC3E}">
        <p14:creationId xmlns:p14="http://schemas.microsoft.com/office/powerpoint/2010/main" val="700359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0BCFE2-4AEA-4D01-BEC5-D8944D0820FD}"/>
              </a:ext>
            </a:extLst>
          </p:cNvPr>
          <p:cNvSpPr>
            <a:spLocks noGrp="1"/>
          </p:cNvSpPr>
          <p:nvPr>
            <p:ph type="title"/>
          </p:nvPr>
        </p:nvSpPr>
        <p:spPr>
          <a:xfrm>
            <a:off x="354320" y="6093296"/>
            <a:ext cx="8229600" cy="457200"/>
          </a:xfrm>
        </p:spPr>
        <p:txBody>
          <a:bodyPr/>
          <a:lstStyle/>
          <a:p>
            <a:r>
              <a:rPr lang="pt-BR" sz="1000" dirty="0"/>
              <a:t>Fonte: </a:t>
            </a:r>
            <a:r>
              <a:rPr lang="pt-BR" sz="1000" dirty="0">
                <a:hlinkClick r:id="rId2"/>
              </a:rPr>
              <a:t>https://agenciadenoticias.ibge.gov.br/agencia-sala-de-imprensa/2013-agencia-de-noticias/releases/9490-em-2015-esperanca-de-vida-ao-nascer-era-de-75-5-anos</a:t>
            </a:r>
            <a:endParaRPr lang="pt-BR" sz="1000" dirty="0"/>
          </a:p>
        </p:txBody>
      </p:sp>
      <p:pic>
        <p:nvPicPr>
          <p:cNvPr id="5" name="Espaço Reservado para Conteúdo 4">
            <a:extLst>
              <a:ext uri="{FF2B5EF4-FFF2-40B4-BE49-F238E27FC236}">
                <a16:creationId xmlns:a16="http://schemas.microsoft.com/office/drawing/2014/main" id="{16552A81-90C9-427B-A23A-63EE89AFFE1F}"/>
              </a:ext>
            </a:extLst>
          </p:cNvPr>
          <p:cNvPicPr>
            <a:picLocks noGrp="1" noChangeAspect="1"/>
          </p:cNvPicPr>
          <p:nvPr>
            <p:ph idx="1"/>
          </p:nvPr>
        </p:nvPicPr>
        <p:blipFill>
          <a:blip r:embed="rId3"/>
          <a:stretch>
            <a:fillRect/>
          </a:stretch>
        </p:blipFill>
        <p:spPr>
          <a:xfrm>
            <a:off x="354320" y="404664"/>
            <a:ext cx="8353056" cy="5397359"/>
          </a:xfrm>
          <a:prstGeom prst="rect">
            <a:avLst/>
          </a:prstGeom>
        </p:spPr>
      </p:pic>
      <p:sp>
        <p:nvSpPr>
          <p:cNvPr id="4" name="Espaço Reservado para Número de Slide 3">
            <a:extLst>
              <a:ext uri="{FF2B5EF4-FFF2-40B4-BE49-F238E27FC236}">
                <a16:creationId xmlns:a16="http://schemas.microsoft.com/office/drawing/2014/main" id="{25DCC7BB-D571-4333-AA17-48ADB41FE420}"/>
              </a:ext>
            </a:extLst>
          </p:cNvPr>
          <p:cNvSpPr>
            <a:spLocks noGrp="1"/>
          </p:cNvSpPr>
          <p:nvPr>
            <p:ph type="sldNum" sz="quarter" idx="12"/>
          </p:nvPr>
        </p:nvSpPr>
        <p:spPr/>
        <p:txBody>
          <a:bodyPr/>
          <a:lstStyle/>
          <a:p>
            <a:fld id="{295D4658-C4A0-4E19-97BA-43EDF28249B1}" type="slidenum">
              <a:rPr lang="pt-BR" altLang="pt-BR" smtClean="0"/>
              <a:pPr/>
              <a:t>17</a:t>
            </a:fld>
            <a:endParaRPr lang="pt-BR" altLang="pt-BR"/>
          </a:p>
        </p:txBody>
      </p:sp>
    </p:spTree>
    <p:extLst>
      <p:ext uri="{BB962C8B-B14F-4D97-AF65-F5344CB8AC3E}">
        <p14:creationId xmlns:p14="http://schemas.microsoft.com/office/powerpoint/2010/main" val="1972528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ço Reservado para Conteúdo 4">
            <a:extLst>
              <a:ext uri="{FF2B5EF4-FFF2-40B4-BE49-F238E27FC236}">
                <a16:creationId xmlns:a16="http://schemas.microsoft.com/office/drawing/2014/main" id="{127EC24C-4851-4C19-ACC6-8E0E4610CC08}"/>
              </a:ext>
            </a:extLst>
          </p:cNvPr>
          <p:cNvGraphicFramePr>
            <a:graphicFrameLocks noGrp="1"/>
          </p:cNvGraphicFramePr>
          <p:nvPr>
            <p:ph idx="1"/>
            <p:extLst>
              <p:ext uri="{D42A27DB-BD31-4B8C-83A1-F6EECF244321}">
                <p14:modId xmlns:p14="http://schemas.microsoft.com/office/powerpoint/2010/main" val="3761698875"/>
              </p:ext>
            </p:extLst>
          </p:nvPr>
        </p:nvGraphicFramePr>
        <p:xfrm>
          <a:off x="457200" y="1124744"/>
          <a:ext cx="8229600" cy="4977550"/>
        </p:xfrm>
        <a:graphic>
          <a:graphicData uri="http://schemas.openxmlformats.org/drawingml/2006/table">
            <a:tbl>
              <a:tblPr/>
              <a:tblGrid>
                <a:gridCol w="1645920">
                  <a:extLst>
                    <a:ext uri="{9D8B030D-6E8A-4147-A177-3AD203B41FA5}">
                      <a16:colId xmlns:a16="http://schemas.microsoft.com/office/drawing/2014/main" val="1335910352"/>
                    </a:ext>
                  </a:extLst>
                </a:gridCol>
                <a:gridCol w="1645920">
                  <a:extLst>
                    <a:ext uri="{9D8B030D-6E8A-4147-A177-3AD203B41FA5}">
                      <a16:colId xmlns:a16="http://schemas.microsoft.com/office/drawing/2014/main" val="298764599"/>
                    </a:ext>
                  </a:extLst>
                </a:gridCol>
                <a:gridCol w="1645920">
                  <a:extLst>
                    <a:ext uri="{9D8B030D-6E8A-4147-A177-3AD203B41FA5}">
                      <a16:colId xmlns:a16="http://schemas.microsoft.com/office/drawing/2014/main" val="3715945277"/>
                    </a:ext>
                  </a:extLst>
                </a:gridCol>
                <a:gridCol w="1645920">
                  <a:extLst>
                    <a:ext uri="{9D8B030D-6E8A-4147-A177-3AD203B41FA5}">
                      <a16:colId xmlns:a16="http://schemas.microsoft.com/office/drawing/2014/main" val="4251125942"/>
                    </a:ext>
                  </a:extLst>
                </a:gridCol>
                <a:gridCol w="1645920">
                  <a:extLst>
                    <a:ext uri="{9D8B030D-6E8A-4147-A177-3AD203B41FA5}">
                      <a16:colId xmlns:a16="http://schemas.microsoft.com/office/drawing/2014/main" val="706576555"/>
                    </a:ext>
                  </a:extLst>
                </a:gridCol>
              </a:tblGrid>
              <a:tr h="382312">
                <a:tc rowSpan="2">
                  <a:txBody>
                    <a:bodyPr/>
                    <a:lstStyle/>
                    <a:p>
                      <a:pPr algn="ctr" fontAlgn="ctr"/>
                      <a:r>
                        <a:rPr lang="pt-BR" b="1" dirty="0">
                          <a:solidFill>
                            <a:schemeClr val="accent6">
                              <a:lumMod val="75000"/>
                            </a:schemeClr>
                          </a:solidFill>
                          <a:effectLst/>
                          <a:latin typeface="Open Sans"/>
                        </a:rPr>
                        <a:t>Ano</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solidFill>
                      <a:srgbClr val="CCCCCC"/>
                    </a:solidFill>
                  </a:tcPr>
                </a:tc>
                <a:tc gridSpan="3">
                  <a:txBody>
                    <a:bodyPr/>
                    <a:lstStyle/>
                    <a:p>
                      <a:pPr algn="ctr" fontAlgn="ctr"/>
                      <a:r>
                        <a:rPr lang="pt-BR" b="1" dirty="0">
                          <a:solidFill>
                            <a:schemeClr val="accent6">
                              <a:lumMod val="75000"/>
                            </a:schemeClr>
                          </a:solidFill>
                          <a:effectLst/>
                          <a:latin typeface="Open Sans"/>
                        </a:rPr>
                        <a:t>Expectativa de vida ao nascer</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solidFill>
                      <a:srgbClr val="CCCCCC"/>
                    </a:solidFill>
                  </a:tcPr>
                </a:tc>
                <a:tc hMerge="1">
                  <a:txBody>
                    <a:bodyPr/>
                    <a:lstStyle/>
                    <a:p>
                      <a:endParaRPr lang="pt-BR"/>
                    </a:p>
                  </a:txBody>
                  <a:tcPr/>
                </a:tc>
                <a:tc hMerge="1">
                  <a:txBody>
                    <a:bodyPr/>
                    <a:lstStyle/>
                    <a:p>
                      <a:endParaRPr lang="pt-BR"/>
                    </a:p>
                  </a:txBody>
                  <a:tcPr/>
                </a:tc>
                <a:tc rowSpan="2">
                  <a:txBody>
                    <a:bodyPr/>
                    <a:lstStyle/>
                    <a:p>
                      <a:pPr algn="ctr" fontAlgn="ctr"/>
                      <a:r>
                        <a:rPr lang="pt-BR" b="1">
                          <a:solidFill>
                            <a:schemeClr val="accent6">
                              <a:lumMod val="75000"/>
                            </a:schemeClr>
                          </a:solidFill>
                          <a:effectLst/>
                          <a:latin typeface="Open Sans"/>
                        </a:rPr>
                        <a:t>Diferencial entre</a:t>
                      </a:r>
                      <a:br>
                        <a:rPr lang="pt-BR" b="1">
                          <a:solidFill>
                            <a:schemeClr val="accent6">
                              <a:lumMod val="75000"/>
                            </a:schemeClr>
                          </a:solidFill>
                          <a:effectLst/>
                          <a:latin typeface="Open Sans"/>
                        </a:rPr>
                      </a:br>
                      <a:r>
                        <a:rPr lang="pt-BR" b="1">
                          <a:solidFill>
                            <a:schemeClr val="accent6">
                              <a:lumMod val="75000"/>
                            </a:schemeClr>
                          </a:solidFill>
                          <a:effectLst/>
                          <a:latin typeface="Open Sans"/>
                        </a:rPr>
                        <a:t>os sexos (anos)</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solidFill>
                      <a:srgbClr val="CCCCCC"/>
                    </a:solidFill>
                  </a:tcPr>
                </a:tc>
                <a:extLst>
                  <a:ext uri="{0D108BD9-81ED-4DB2-BD59-A6C34878D82A}">
                    <a16:rowId xmlns:a16="http://schemas.microsoft.com/office/drawing/2014/main" val="1848960766"/>
                  </a:ext>
                </a:extLst>
              </a:tr>
              <a:tr h="632792">
                <a:tc vMerge="1">
                  <a:txBody>
                    <a:bodyPr/>
                    <a:lstStyle/>
                    <a:p>
                      <a:endParaRPr lang="pt-BR"/>
                    </a:p>
                  </a:txBody>
                  <a:tcPr/>
                </a:tc>
                <a:tc>
                  <a:txBody>
                    <a:bodyPr/>
                    <a:lstStyle/>
                    <a:p>
                      <a:pPr algn="ctr" fontAlgn="ctr"/>
                      <a:r>
                        <a:rPr lang="pt-BR" b="1" dirty="0">
                          <a:solidFill>
                            <a:schemeClr val="accent6">
                              <a:lumMod val="75000"/>
                            </a:schemeClr>
                          </a:solidFill>
                          <a:effectLst/>
                          <a:latin typeface="Open Sans"/>
                        </a:rPr>
                        <a:t>Total</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solidFill>
                      <a:srgbClr val="CCCCCC"/>
                    </a:solidFill>
                  </a:tcPr>
                </a:tc>
                <a:tc>
                  <a:txBody>
                    <a:bodyPr/>
                    <a:lstStyle/>
                    <a:p>
                      <a:pPr algn="ctr" fontAlgn="ctr"/>
                      <a:r>
                        <a:rPr lang="pt-BR" b="1" dirty="0">
                          <a:solidFill>
                            <a:schemeClr val="accent6">
                              <a:lumMod val="75000"/>
                            </a:schemeClr>
                          </a:solidFill>
                          <a:effectLst/>
                          <a:latin typeface="Open Sans"/>
                        </a:rPr>
                        <a:t>Homem</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solidFill>
                      <a:srgbClr val="CCCCCC"/>
                    </a:solidFill>
                  </a:tcPr>
                </a:tc>
                <a:tc>
                  <a:txBody>
                    <a:bodyPr/>
                    <a:lstStyle/>
                    <a:p>
                      <a:pPr algn="ctr" fontAlgn="ctr"/>
                      <a:r>
                        <a:rPr lang="pt-BR" b="1" dirty="0">
                          <a:solidFill>
                            <a:schemeClr val="accent6">
                              <a:lumMod val="75000"/>
                            </a:schemeClr>
                          </a:solidFill>
                          <a:effectLst/>
                          <a:latin typeface="Open Sans"/>
                        </a:rPr>
                        <a:t>Mulher</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solidFill>
                      <a:srgbClr val="CCCCCC"/>
                    </a:solidFill>
                  </a:tcPr>
                </a:tc>
                <a:tc vMerge="1">
                  <a:txBody>
                    <a:bodyPr/>
                    <a:lstStyle/>
                    <a:p>
                      <a:endParaRPr lang="pt-BR"/>
                    </a:p>
                  </a:txBody>
                  <a:tcPr/>
                </a:tc>
                <a:extLst>
                  <a:ext uri="{0D108BD9-81ED-4DB2-BD59-A6C34878D82A}">
                    <a16:rowId xmlns:a16="http://schemas.microsoft.com/office/drawing/2014/main" val="3318471409"/>
                  </a:ext>
                </a:extLst>
              </a:tr>
              <a:tr h="382312">
                <a:tc>
                  <a:txBody>
                    <a:bodyPr/>
                    <a:lstStyle/>
                    <a:p>
                      <a:pPr algn="ctr" fontAlgn="t"/>
                      <a:r>
                        <a:rPr lang="pt-BR">
                          <a:effectLst/>
                          <a:latin typeface="Open Sans"/>
                        </a:rPr>
                        <a:t>1940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45,5</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42,9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48,3</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5,4</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2800858997"/>
                  </a:ext>
                </a:extLst>
              </a:tr>
              <a:tr h="382312">
                <a:tc>
                  <a:txBody>
                    <a:bodyPr/>
                    <a:lstStyle/>
                    <a:p>
                      <a:pPr algn="ctr" fontAlgn="t"/>
                      <a:r>
                        <a:rPr lang="pt-BR">
                          <a:effectLst/>
                          <a:latin typeface="Open Sans"/>
                        </a:rPr>
                        <a:t>1950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48,0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45,3</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50,8</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5,6</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2377024849"/>
                  </a:ext>
                </a:extLst>
              </a:tr>
              <a:tr h="382312">
                <a:tc>
                  <a:txBody>
                    <a:bodyPr/>
                    <a:lstStyle/>
                    <a:p>
                      <a:pPr algn="ctr" fontAlgn="t"/>
                      <a:r>
                        <a:rPr lang="pt-BR">
                          <a:effectLst/>
                          <a:latin typeface="Open Sans"/>
                        </a:rPr>
                        <a:t>1960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52,5</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49,7</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55,5</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1569456560"/>
                  </a:ext>
                </a:extLst>
              </a:tr>
              <a:tr h="382312">
                <a:tc>
                  <a:txBody>
                    <a:bodyPr/>
                    <a:lstStyle/>
                    <a:p>
                      <a:pPr algn="ctr" fontAlgn="t"/>
                      <a:r>
                        <a:rPr lang="pt-BR">
                          <a:effectLst/>
                          <a:latin typeface="Open Sans"/>
                        </a:rPr>
                        <a:t>1970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57,6</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54,6</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60,8</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6,2</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2187807613"/>
                  </a:ext>
                </a:extLst>
              </a:tr>
              <a:tr h="382312">
                <a:tc>
                  <a:txBody>
                    <a:bodyPr/>
                    <a:lstStyle/>
                    <a:p>
                      <a:pPr algn="ctr" fontAlgn="t"/>
                      <a:r>
                        <a:rPr lang="pt-BR">
                          <a:effectLst/>
                          <a:latin typeface="Open Sans"/>
                        </a:rPr>
                        <a:t>1980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62,5</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59,6</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65,7</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6,1</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3204890087"/>
                  </a:ext>
                </a:extLst>
              </a:tr>
              <a:tr h="382312">
                <a:tc>
                  <a:txBody>
                    <a:bodyPr/>
                    <a:lstStyle/>
                    <a:p>
                      <a:pPr algn="ctr" fontAlgn="t"/>
                      <a:r>
                        <a:rPr lang="pt-BR">
                          <a:effectLst/>
                          <a:latin typeface="Open Sans"/>
                        </a:rPr>
                        <a:t>1991</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66,9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63,2</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70,9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7,8</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1565397201"/>
                  </a:ext>
                </a:extLst>
              </a:tr>
              <a:tr h="382312">
                <a:tc>
                  <a:txBody>
                    <a:bodyPr/>
                    <a:lstStyle/>
                    <a:p>
                      <a:pPr algn="ctr" fontAlgn="t"/>
                      <a:r>
                        <a:rPr lang="pt-BR">
                          <a:effectLst/>
                          <a:latin typeface="Open Sans"/>
                        </a:rPr>
                        <a:t>2000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69,8</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66,0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73,9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1440492631"/>
                  </a:ext>
                </a:extLst>
              </a:tr>
              <a:tr h="382312">
                <a:tc>
                  <a:txBody>
                    <a:bodyPr/>
                    <a:lstStyle/>
                    <a:p>
                      <a:pPr algn="ctr" fontAlgn="t"/>
                      <a:r>
                        <a:rPr lang="pt-BR">
                          <a:effectLst/>
                          <a:latin typeface="Open Sans"/>
                        </a:rPr>
                        <a:t>2010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73,9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70,2</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77,6</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7,4</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3250991982"/>
                  </a:ext>
                </a:extLst>
              </a:tr>
              <a:tr h="382312">
                <a:tc>
                  <a:txBody>
                    <a:bodyPr/>
                    <a:lstStyle/>
                    <a:p>
                      <a:pPr algn="ctr" fontAlgn="t"/>
                      <a:r>
                        <a:rPr lang="pt-BR">
                          <a:effectLst/>
                          <a:latin typeface="Open Sans"/>
                        </a:rPr>
                        <a:t>2015</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75,5</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71,9</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79,1</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7,2</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680379056"/>
                  </a:ext>
                </a:extLst>
              </a:tr>
              <a:tr h="382312">
                <a:tc>
                  <a:txBody>
                    <a:bodyPr/>
                    <a:lstStyle/>
                    <a:p>
                      <a:pPr fontAlgn="ctr"/>
                      <a:r>
                        <a:rPr lang="el-GR">
                          <a:effectLst/>
                          <a:latin typeface="Open Sans"/>
                        </a:rPr>
                        <a:t>Δ (1940/2015)</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30,0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29,0</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algn="ctr" fontAlgn="t"/>
                      <a:r>
                        <a:rPr lang="pt-BR">
                          <a:effectLst/>
                          <a:latin typeface="Open Sans"/>
                        </a:rPr>
                        <a:t>30,8</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tc>
                  <a:txBody>
                    <a:bodyPr/>
                    <a:lstStyle/>
                    <a:p>
                      <a:pPr fontAlgn="ctr"/>
                      <a:r>
                        <a:rPr lang="pt-BR" dirty="0">
                          <a:effectLst/>
                          <a:latin typeface="Open Sans"/>
                        </a:rPr>
                        <a:t> </a:t>
                      </a:r>
                    </a:p>
                  </a:txBody>
                  <a:tcPr marL="47625" marR="47625" marT="28575" marB="28575" anchor="ctr">
                    <a:lnL w="9525" cap="flat" cmpd="sng" algn="ctr">
                      <a:solidFill>
                        <a:srgbClr val="4B4B4C"/>
                      </a:solidFill>
                      <a:prstDash val="solid"/>
                      <a:round/>
                      <a:headEnd type="none" w="med" len="med"/>
                      <a:tailEnd type="none" w="med" len="med"/>
                    </a:lnL>
                    <a:lnR w="9525" cap="flat" cmpd="sng" algn="ctr">
                      <a:solidFill>
                        <a:srgbClr val="4B4B4C"/>
                      </a:solidFill>
                      <a:prstDash val="solid"/>
                      <a:round/>
                      <a:headEnd type="none" w="med" len="med"/>
                      <a:tailEnd type="none" w="med" len="med"/>
                    </a:lnR>
                    <a:lnT w="9525" cap="flat" cmpd="sng" algn="ctr">
                      <a:solidFill>
                        <a:srgbClr val="4B4B4C"/>
                      </a:solidFill>
                      <a:prstDash val="solid"/>
                      <a:round/>
                      <a:headEnd type="none" w="med" len="med"/>
                      <a:tailEnd type="none" w="med" len="med"/>
                    </a:lnT>
                    <a:lnB w="9525" cap="flat" cmpd="sng" algn="ctr">
                      <a:solidFill>
                        <a:srgbClr val="4B4B4C"/>
                      </a:solidFill>
                      <a:prstDash val="solid"/>
                      <a:round/>
                      <a:headEnd type="none" w="med" len="med"/>
                      <a:tailEnd type="none" w="med" len="med"/>
                    </a:lnB>
                  </a:tcPr>
                </a:tc>
                <a:extLst>
                  <a:ext uri="{0D108BD9-81ED-4DB2-BD59-A6C34878D82A}">
                    <a16:rowId xmlns:a16="http://schemas.microsoft.com/office/drawing/2014/main" val="1238208428"/>
                  </a:ext>
                </a:extLst>
              </a:tr>
            </a:tbl>
          </a:graphicData>
        </a:graphic>
      </p:graphicFrame>
      <p:sp>
        <p:nvSpPr>
          <p:cNvPr id="4" name="Espaço Reservado para Número de Slide 3">
            <a:extLst>
              <a:ext uri="{FF2B5EF4-FFF2-40B4-BE49-F238E27FC236}">
                <a16:creationId xmlns:a16="http://schemas.microsoft.com/office/drawing/2014/main" id="{503F8CAD-9634-489D-BB5D-5850290B5DA8}"/>
              </a:ext>
            </a:extLst>
          </p:cNvPr>
          <p:cNvSpPr>
            <a:spLocks noGrp="1"/>
          </p:cNvSpPr>
          <p:nvPr>
            <p:ph type="sldNum" sz="quarter" idx="12"/>
          </p:nvPr>
        </p:nvSpPr>
        <p:spPr/>
        <p:txBody>
          <a:bodyPr/>
          <a:lstStyle/>
          <a:p>
            <a:fld id="{295D4658-C4A0-4E19-97BA-43EDF28249B1}" type="slidenum">
              <a:rPr lang="pt-BR" altLang="pt-BR" smtClean="0"/>
              <a:pPr/>
              <a:t>18</a:t>
            </a:fld>
            <a:endParaRPr lang="pt-BR" altLang="pt-BR"/>
          </a:p>
        </p:txBody>
      </p:sp>
      <p:sp>
        <p:nvSpPr>
          <p:cNvPr id="6" name="Rectangle 1">
            <a:extLst>
              <a:ext uri="{FF2B5EF4-FFF2-40B4-BE49-F238E27FC236}">
                <a16:creationId xmlns:a16="http://schemas.microsoft.com/office/drawing/2014/main" id="{61AA006D-BAE3-4011-AF94-3B92EF277222}"/>
              </a:ext>
            </a:extLst>
          </p:cNvPr>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100000"/>
              </a:lnSpc>
              <a:spcBef>
                <a:spcPct val="0"/>
              </a:spcBef>
              <a:spcAft>
                <a:spcPct val="0"/>
              </a:spcAft>
              <a:buClrTx/>
              <a:buSzTx/>
              <a:buFontTx/>
              <a:buNone/>
              <a:tabLst/>
            </a:pPr>
            <a:r>
              <a:rPr kumimoji="0" lang="pt-BR" altLang="pt-BR" sz="1000" b="1" i="0" u="none" strike="noStrike" cap="none" normalizeH="0" baseline="0">
                <a:ln>
                  <a:noFill/>
                </a:ln>
                <a:solidFill>
                  <a:srgbClr val="4B4B4C"/>
                </a:solidFill>
                <a:effectLst/>
                <a:latin typeface="Open Sans"/>
              </a:rPr>
              <a:t>Expectativa de vida ao nascer - Brasil</a:t>
            </a:r>
            <a:br>
              <a:rPr kumimoji="0" lang="pt-BR" altLang="pt-BR" sz="1000" b="1" i="0" u="none" strike="noStrike" cap="none" normalizeH="0" baseline="0">
                <a:ln>
                  <a:noFill/>
                </a:ln>
                <a:solidFill>
                  <a:srgbClr val="4B4B4C"/>
                </a:solidFill>
                <a:effectLst/>
                <a:latin typeface="Open Sans"/>
              </a:rPr>
            </a:br>
            <a:r>
              <a:rPr kumimoji="0" lang="pt-BR" altLang="pt-BR" sz="1000" b="1" i="0" u="none" strike="noStrike" cap="none" normalizeH="0" baseline="0">
                <a:ln>
                  <a:noFill/>
                </a:ln>
                <a:solidFill>
                  <a:srgbClr val="4B4B4C"/>
                </a:solidFill>
                <a:effectLst/>
                <a:latin typeface="Open Sans"/>
              </a:rPr>
              <a:t>1940/2015</a:t>
            </a:r>
            <a:br>
              <a:rPr kumimoji="0" lang="pt-BR" altLang="pt-BR" sz="1000" b="0" i="0" u="none" strike="noStrike" cap="none" normalizeH="0" baseline="0">
                <a:ln>
                  <a:noFill/>
                </a:ln>
                <a:solidFill>
                  <a:srgbClr val="4B4B4C"/>
                </a:solidFill>
                <a:effectLst/>
                <a:latin typeface="Open Sans"/>
              </a:rPr>
            </a:br>
            <a:br>
              <a:rPr kumimoji="0" lang="pt-BR" altLang="pt-BR" sz="1000" b="0" i="0" u="none" strike="noStrike" cap="none" normalizeH="0" baseline="0">
                <a:ln>
                  <a:noFill/>
                </a:ln>
                <a:solidFill>
                  <a:srgbClr val="4B4B4C"/>
                </a:solidFill>
                <a:effectLst/>
                <a:latin typeface="Open Sans"/>
              </a:rPr>
            </a:br>
            <a:endParaRPr kumimoji="0" lang="pt-BR" altLang="pt-BR"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7" name="Retângulo 6">
            <a:extLst>
              <a:ext uri="{FF2B5EF4-FFF2-40B4-BE49-F238E27FC236}">
                <a16:creationId xmlns:a16="http://schemas.microsoft.com/office/drawing/2014/main" id="{DAEE0C3F-BB1C-4E5E-A847-6F4F417D7D08}"/>
              </a:ext>
            </a:extLst>
          </p:cNvPr>
          <p:cNvSpPr/>
          <p:nvPr/>
        </p:nvSpPr>
        <p:spPr>
          <a:xfrm>
            <a:off x="1259632" y="6209967"/>
            <a:ext cx="6624736" cy="400110"/>
          </a:xfrm>
          <a:prstGeom prst="rect">
            <a:avLst/>
          </a:prstGeom>
        </p:spPr>
        <p:txBody>
          <a:bodyPr wrap="square">
            <a:spAutoFit/>
          </a:bodyPr>
          <a:lstStyle/>
          <a:p>
            <a:r>
              <a:rPr lang="pt-BR" sz="1000" b="0" dirty="0">
                <a:hlinkClick r:id="rId2"/>
              </a:rPr>
              <a:t>https://agenciadenoticias.ibge.gov.br/agencia-sala-de-imprensa/2013-agencia-de-noticias/releases/9490-em-2015-esperanca-de-vida-ao-nascer-era-de-75-5-anos</a:t>
            </a:r>
            <a:endParaRPr lang="pt-BR" sz="1000" b="0" dirty="0"/>
          </a:p>
        </p:txBody>
      </p:sp>
    </p:spTree>
    <p:extLst>
      <p:ext uri="{BB962C8B-B14F-4D97-AF65-F5344CB8AC3E}">
        <p14:creationId xmlns:p14="http://schemas.microsoft.com/office/powerpoint/2010/main" val="2609583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C7FFD45C-0077-4DCB-8C25-4A3FC3A177BD}"/>
              </a:ext>
            </a:extLst>
          </p:cNvPr>
          <p:cNvPicPr>
            <a:picLocks noGrp="1" noChangeAspect="1"/>
          </p:cNvPicPr>
          <p:nvPr>
            <p:ph idx="1"/>
          </p:nvPr>
        </p:nvPicPr>
        <p:blipFill>
          <a:blip r:embed="rId2"/>
          <a:stretch>
            <a:fillRect/>
          </a:stretch>
        </p:blipFill>
        <p:spPr>
          <a:xfrm>
            <a:off x="756477" y="683612"/>
            <a:ext cx="7293595" cy="5475913"/>
          </a:xfrm>
          <a:prstGeom prst="rect">
            <a:avLst/>
          </a:prstGeom>
        </p:spPr>
      </p:pic>
      <p:sp>
        <p:nvSpPr>
          <p:cNvPr id="4" name="Espaço Reservado para Número de Slide 3">
            <a:extLst>
              <a:ext uri="{FF2B5EF4-FFF2-40B4-BE49-F238E27FC236}">
                <a16:creationId xmlns:a16="http://schemas.microsoft.com/office/drawing/2014/main" id="{1B7B9FE7-1054-40FE-90FE-80AFE02598F6}"/>
              </a:ext>
            </a:extLst>
          </p:cNvPr>
          <p:cNvSpPr>
            <a:spLocks noGrp="1"/>
          </p:cNvSpPr>
          <p:nvPr>
            <p:ph type="sldNum" sz="quarter" idx="12"/>
          </p:nvPr>
        </p:nvSpPr>
        <p:spPr/>
        <p:txBody>
          <a:bodyPr/>
          <a:lstStyle/>
          <a:p>
            <a:fld id="{295D4658-C4A0-4E19-97BA-43EDF28249B1}" type="slidenum">
              <a:rPr lang="pt-BR" altLang="pt-BR" smtClean="0"/>
              <a:pPr/>
              <a:t>19</a:t>
            </a:fld>
            <a:endParaRPr lang="pt-BR" altLang="pt-BR"/>
          </a:p>
        </p:txBody>
      </p:sp>
      <p:sp>
        <p:nvSpPr>
          <p:cNvPr id="6" name="Retângulo 5">
            <a:extLst>
              <a:ext uri="{FF2B5EF4-FFF2-40B4-BE49-F238E27FC236}">
                <a16:creationId xmlns:a16="http://schemas.microsoft.com/office/drawing/2014/main" id="{7019B7D6-C5B5-4644-8DA0-F909D3D65ACB}"/>
              </a:ext>
            </a:extLst>
          </p:cNvPr>
          <p:cNvSpPr/>
          <p:nvPr/>
        </p:nvSpPr>
        <p:spPr>
          <a:xfrm>
            <a:off x="478889" y="6248400"/>
            <a:ext cx="7571184" cy="400110"/>
          </a:xfrm>
          <a:prstGeom prst="rect">
            <a:avLst/>
          </a:prstGeom>
        </p:spPr>
        <p:txBody>
          <a:bodyPr wrap="square">
            <a:spAutoFit/>
          </a:bodyPr>
          <a:lstStyle/>
          <a:p>
            <a:r>
              <a:rPr lang="pt-BR" sz="1000" dirty="0"/>
              <a:t>https://image.slidesharecdn.com/conassenvejecimientoysaludportugues-brasil-160824181758/95/8-assembleia-do-conass-envelhecimento-e-sade-no-brasil-desafios-e-oportunidades-11-638.jpg?cb=1472063319</a:t>
            </a:r>
          </a:p>
        </p:txBody>
      </p:sp>
    </p:spTree>
    <p:extLst>
      <p:ext uri="{BB962C8B-B14F-4D97-AF65-F5344CB8AC3E}">
        <p14:creationId xmlns:p14="http://schemas.microsoft.com/office/powerpoint/2010/main" val="3218331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Velho</a:t>
            </a:r>
          </a:p>
        </p:txBody>
      </p:sp>
      <p:sp>
        <p:nvSpPr>
          <p:cNvPr id="3" name="Espaço Reservado para Conteúdo 2"/>
          <p:cNvSpPr>
            <a:spLocks noGrp="1"/>
          </p:cNvSpPr>
          <p:nvPr>
            <p:ph idx="1"/>
          </p:nvPr>
        </p:nvSpPr>
        <p:spPr>
          <a:xfrm>
            <a:off x="457200" y="1600201"/>
            <a:ext cx="8229600" cy="3196952"/>
          </a:xfrm>
        </p:spPr>
        <p:txBody>
          <a:bodyPr/>
          <a:lstStyle/>
          <a:p>
            <a:r>
              <a:rPr lang="pt-BR" dirty="0"/>
              <a:t>O que vem à sua mente quando dizemos:</a:t>
            </a:r>
          </a:p>
          <a:p>
            <a:pPr lvl="1"/>
            <a:r>
              <a:rPr lang="pt-BR" dirty="0"/>
              <a:t>“velho”</a:t>
            </a:r>
          </a:p>
          <a:p>
            <a:pPr lvl="1"/>
            <a:r>
              <a:rPr lang="pt-BR" dirty="0"/>
              <a:t>“idoso”</a:t>
            </a:r>
          </a:p>
          <a:p>
            <a:pPr lvl="1"/>
            <a:r>
              <a:rPr lang="pt-BR" dirty="0"/>
              <a:t>“Terceira idade”</a:t>
            </a:r>
          </a:p>
          <a:p>
            <a:pPr lvl="1"/>
            <a:r>
              <a:rPr lang="pt-BR" dirty="0"/>
              <a:t>“Melhor idade”</a:t>
            </a:r>
          </a:p>
          <a:p>
            <a:endParaRPr lang="pt-BR" dirty="0"/>
          </a:p>
        </p:txBody>
      </p:sp>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2</a:t>
            </a:fld>
            <a:endParaRPr lang="pt-BR" altLang="pt-BR"/>
          </a:p>
        </p:txBody>
      </p:sp>
    </p:spTree>
    <p:extLst>
      <p:ext uri="{BB962C8B-B14F-4D97-AF65-F5344CB8AC3E}">
        <p14:creationId xmlns:p14="http://schemas.microsoft.com/office/powerpoint/2010/main" val="3764206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139D0-6A72-41A2-9BC4-6B3F7ABB3E52}"/>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8D792D48-E993-4703-B44A-E02DC1F88F1D}"/>
              </a:ext>
            </a:extLst>
          </p:cNvPr>
          <p:cNvPicPr>
            <a:picLocks noGrp="1" noChangeAspect="1"/>
          </p:cNvPicPr>
          <p:nvPr>
            <p:ph idx="1"/>
          </p:nvPr>
        </p:nvPicPr>
        <p:blipFill>
          <a:blip r:embed="rId2"/>
          <a:stretch>
            <a:fillRect/>
          </a:stretch>
        </p:blipFill>
        <p:spPr>
          <a:xfrm>
            <a:off x="729570" y="980728"/>
            <a:ext cx="7298814" cy="5479832"/>
          </a:xfrm>
          <a:prstGeom prst="rect">
            <a:avLst/>
          </a:prstGeom>
        </p:spPr>
      </p:pic>
      <p:sp>
        <p:nvSpPr>
          <p:cNvPr id="4" name="Espaço Reservado para Número de Slide 3">
            <a:extLst>
              <a:ext uri="{FF2B5EF4-FFF2-40B4-BE49-F238E27FC236}">
                <a16:creationId xmlns:a16="http://schemas.microsoft.com/office/drawing/2014/main" id="{59508990-4B6F-4559-8C8E-7A06B141404C}"/>
              </a:ext>
            </a:extLst>
          </p:cNvPr>
          <p:cNvSpPr>
            <a:spLocks noGrp="1"/>
          </p:cNvSpPr>
          <p:nvPr>
            <p:ph type="sldNum" sz="quarter" idx="12"/>
          </p:nvPr>
        </p:nvSpPr>
        <p:spPr/>
        <p:txBody>
          <a:bodyPr/>
          <a:lstStyle/>
          <a:p>
            <a:fld id="{295D4658-C4A0-4E19-97BA-43EDF28249B1}" type="slidenum">
              <a:rPr lang="pt-BR" altLang="pt-BR" smtClean="0"/>
              <a:pPr/>
              <a:t>20</a:t>
            </a:fld>
            <a:endParaRPr lang="pt-BR" altLang="pt-BR"/>
          </a:p>
        </p:txBody>
      </p:sp>
    </p:spTree>
    <p:extLst>
      <p:ext uri="{BB962C8B-B14F-4D97-AF65-F5344CB8AC3E}">
        <p14:creationId xmlns:p14="http://schemas.microsoft.com/office/powerpoint/2010/main" val="555531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9242A-5064-4E1D-9AB6-099433D174A4}"/>
              </a:ext>
            </a:extLst>
          </p:cNvPr>
          <p:cNvSpPr>
            <a:spLocks noGrp="1"/>
          </p:cNvSpPr>
          <p:nvPr>
            <p:ph type="title"/>
          </p:nvPr>
        </p:nvSpPr>
        <p:spPr/>
        <p:txBody>
          <a:bodyPr/>
          <a:lstStyle/>
          <a:p>
            <a:r>
              <a:rPr lang="pt-BR" dirty="0"/>
              <a:t>Anos de vida saudáveis perdidos por incapacidade</a:t>
            </a:r>
          </a:p>
        </p:txBody>
      </p:sp>
      <p:pic>
        <p:nvPicPr>
          <p:cNvPr id="5" name="Espaço Reservado para Conteúdo 4">
            <a:extLst>
              <a:ext uri="{FF2B5EF4-FFF2-40B4-BE49-F238E27FC236}">
                <a16:creationId xmlns:a16="http://schemas.microsoft.com/office/drawing/2014/main" id="{67B48E96-2445-4477-9BBC-FA2A2A757EF8}"/>
              </a:ext>
            </a:extLst>
          </p:cNvPr>
          <p:cNvPicPr>
            <a:picLocks noGrp="1" noChangeAspect="1"/>
          </p:cNvPicPr>
          <p:nvPr>
            <p:ph idx="1"/>
          </p:nvPr>
        </p:nvPicPr>
        <p:blipFill>
          <a:blip r:embed="rId2"/>
          <a:stretch>
            <a:fillRect/>
          </a:stretch>
        </p:blipFill>
        <p:spPr>
          <a:xfrm>
            <a:off x="1900617" y="1600200"/>
            <a:ext cx="5872547" cy="4979987"/>
          </a:xfrm>
          <a:prstGeom prst="rect">
            <a:avLst/>
          </a:prstGeom>
        </p:spPr>
      </p:pic>
      <p:sp>
        <p:nvSpPr>
          <p:cNvPr id="4" name="Espaço Reservado para Número de Slide 3">
            <a:extLst>
              <a:ext uri="{FF2B5EF4-FFF2-40B4-BE49-F238E27FC236}">
                <a16:creationId xmlns:a16="http://schemas.microsoft.com/office/drawing/2014/main" id="{363362AB-C765-43B4-AB09-DFC9AEFBEAC4}"/>
              </a:ext>
            </a:extLst>
          </p:cNvPr>
          <p:cNvSpPr>
            <a:spLocks noGrp="1"/>
          </p:cNvSpPr>
          <p:nvPr>
            <p:ph type="sldNum" sz="quarter" idx="12"/>
          </p:nvPr>
        </p:nvSpPr>
        <p:spPr/>
        <p:txBody>
          <a:bodyPr/>
          <a:lstStyle/>
          <a:p>
            <a:fld id="{295D4658-C4A0-4E19-97BA-43EDF28249B1}" type="slidenum">
              <a:rPr lang="pt-BR" altLang="pt-BR" smtClean="0"/>
              <a:pPr/>
              <a:t>21</a:t>
            </a:fld>
            <a:endParaRPr lang="pt-BR" altLang="pt-BR"/>
          </a:p>
        </p:txBody>
      </p:sp>
    </p:spTree>
    <p:extLst>
      <p:ext uri="{BB962C8B-B14F-4D97-AF65-F5344CB8AC3E}">
        <p14:creationId xmlns:p14="http://schemas.microsoft.com/office/powerpoint/2010/main" val="3900907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2A746F-460C-4034-95D3-E3F691EC57F4}"/>
              </a:ext>
            </a:extLst>
          </p:cNvPr>
          <p:cNvSpPr>
            <a:spLocks noGrp="1"/>
          </p:cNvSpPr>
          <p:nvPr>
            <p:ph type="title"/>
          </p:nvPr>
        </p:nvSpPr>
        <p:spPr/>
        <p:txBody>
          <a:bodyPr/>
          <a:lstStyle/>
          <a:p>
            <a:r>
              <a:rPr lang="pt-BR" sz="1800" dirty="0"/>
              <a:t>Estimativas da esperança de vida (EV) e da esperança de vida saudável (EVS) aos 60 anos de acordo com as diferentes definições de estado “não saudável”, segundo sexo. Pesquisa Nacional de Saúde, 2013.</a:t>
            </a:r>
          </a:p>
        </p:txBody>
      </p:sp>
      <p:sp>
        <p:nvSpPr>
          <p:cNvPr id="4" name="Espaço Reservado para Número de Slide 3">
            <a:extLst>
              <a:ext uri="{FF2B5EF4-FFF2-40B4-BE49-F238E27FC236}">
                <a16:creationId xmlns:a16="http://schemas.microsoft.com/office/drawing/2014/main" id="{58CFF0BE-943D-482E-AD91-1EAC6A2ACDE6}"/>
              </a:ext>
            </a:extLst>
          </p:cNvPr>
          <p:cNvSpPr>
            <a:spLocks noGrp="1"/>
          </p:cNvSpPr>
          <p:nvPr>
            <p:ph type="sldNum" sz="quarter" idx="12"/>
          </p:nvPr>
        </p:nvSpPr>
        <p:spPr/>
        <p:txBody>
          <a:bodyPr/>
          <a:lstStyle/>
          <a:p>
            <a:fld id="{295D4658-C4A0-4E19-97BA-43EDF28249B1}" type="slidenum">
              <a:rPr lang="pt-BR" altLang="pt-BR" smtClean="0"/>
              <a:pPr/>
              <a:t>22</a:t>
            </a:fld>
            <a:endParaRPr lang="pt-BR" altLang="pt-BR"/>
          </a:p>
        </p:txBody>
      </p:sp>
      <p:graphicFrame>
        <p:nvGraphicFramePr>
          <p:cNvPr id="8" name="Espaço Reservado para Conteúdo 7">
            <a:extLst>
              <a:ext uri="{FF2B5EF4-FFF2-40B4-BE49-F238E27FC236}">
                <a16:creationId xmlns:a16="http://schemas.microsoft.com/office/drawing/2014/main" id="{23A3ED2D-60D0-4768-A8EF-6C4B44BE015C}"/>
              </a:ext>
            </a:extLst>
          </p:cNvPr>
          <p:cNvGraphicFramePr>
            <a:graphicFrameLocks noGrp="1"/>
          </p:cNvGraphicFramePr>
          <p:nvPr>
            <p:ph idx="1"/>
          </p:nvPr>
        </p:nvGraphicFramePr>
        <p:xfrm>
          <a:off x="539552" y="1935957"/>
          <a:ext cx="7859216" cy="3253638"/>
        </p:xfrm>
        <a:graphic>
          <a:graphicData uri="http://schemas.openxmlformats.org/drawingml/2006/table">
            <a:tbl>
              <a:tblPr firstRow="1" bandRow="1">
                <a:tableStyleId>{5C22544A-7EE6-4342-B048-85BDC9FD1C3A}</a:tableStyleId>
              </a:tblPr>
              <a:tblGrid>
                <a:gridCol w="2499688">
                  <a:extLst>
                    <a:ext uri="{9D8B030D-6E8A-4147-A177-3AD203B41FA5}">
                      <a16:colId xmlns:a16="http://schemas.microsoft.com/office/drawing/2014/main" val="2842892003"/>
                    </a:ext>
                  </a:extLst>
                </a:gridCol>
                <a:gridCol w="1656184">
                  <a:extLst>
                    <a:ext uri="{9D8B030D-6E8A-4147-A177-3AD203B41FA5}">
                      <a16:colId xmlns:a16="http://schemas.microsoft.com/office/drawing/2014/main" val="3954736336"/>
                    </a:ext>
                  </a:extLst>
                </a:gridCol>
                <a:gridCol w="1738540">
                  <a:extLst>
                    <a:ext uri="{9D8B030D-6E8A-4147-A177-3AD203B41FA5}">
                      <a16:colId xmlns:a16="http://schemas.microsoft.com/office/drawing/2014/main" val="2041198987"/>
                    </a:ext>
                  </a:extLst>
                </a:gridCol>
                <a:gridCol w="1964804">
                  <a:extLst>
                    <a:ext uri="{9D8B030D-6E8A-4147-A177-3AD203B41FA5}">
                      <a16:colId xmlns:a16="http://schemas.microsoft.com/office/drawing/2014/main" val="429214504"/>
                    </a:ext>
                  </a:extLst>
                </a:gridCol>
              </a:tblGrid>
              <a:tr h="900375">
                <a:tc>
                  <a:txBody>
                    <a:bodyPr/>
                    <a:lstStyle/>
                    <a:p>
                      <a:endParaRPr lang="pt-BR"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t>Masculino</a:t>
                      </a:r>
                    </a:p>
                    <a:p>
                      <a:endParaRPr lang="pt-BR" sz="2000" dirty="0"/>
                    </a:p>
                  </a:txBody>
                  <a:tcPr/>
                </a:tc>
                <a:tc>
                  <a:txBody>
                    <a:bodyPr/>
                    <a:lstStyle/>
                    <a:p>
                      <a:r>
                        <a:rPr lang="pt-BR" sz="2000" dirty="0"/>
                        <a:t>Feminino</a:t>
                      </a:r>
                    </a:p>
                    <a:p>
                      <a:endParaRPr lang="pt-BR" sz="2000" dirty="0"/>
                    </a:p>
                  </a:txBody>
                  <a:tcPr/>
                </a:tc>
                <a:tc>
                  <a:txBody>
                    <a:bodyPr/>
                    <a:lstStyle/>
                    <a:p>
                      <a:r>
                        <a:rPr lang="pt-BR" sz="2000" dirty="0"/>
                        <a:t>Ambos os sexos</a:t>
                      </a:r>
                    </a:p>
                  </a:txBody>
                  <a:tcPr/>
                </a:tc>
                <a:extLst>
                  <a:ext uri="{0D108BD9-81ED-4DB2-BD59-A6C34878D82A}">
                    <a16:rowId xmlns:a16="http://schemas.microsoft.com/office/drawing/2014/main" val="476611862"/>
                  </a:ext>
                </a:extLst>
              </a:tr>
              <a:tr h="3291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t>Esperança de vida</a:t>
                      </a:r>
                    </a:p>
                  </a:txBody>
                  <a:tcPr/>
                </a:tc>
                <a:tc>
                  <a:txBody>
                    <a:bodyPr/>
                    <a:lstStyle/>
                    <a:p>
                      <a:r>
                        <a:rPr lang="pt-BR" sz="2000" dirty="0"/>
                        <a:t>19,9</a:t>
                      </a:r>
                    </a:p>
                  </a:txBody>
                  <a:tcPr/>
                </a:tc>
                <a:tc>
                  <a:txBody>
                    <a:bodyPr/>
                    <a:lstStyle/>
                    <a:p>
                      <a:r>
                        <a:rPr lang="pt-BR" sz="2000" dirty="0"/>
                        <a:t>23,4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t>21,8</a:t>
                      </a:r>
                    </a:p>
                    <a:p>
                      <a:endParaRPr lang="pt-BR" sz="2000" dirty="0"/>
                    </a:p>
                  </a:txBody>
                  <a:tcPr/>
                </a:tc>
                <a:extLst>
                  <a:ext uri="{0D108BD9-81ED-4DB2-BD59-A6C34878D82A}">
                    <a16:rowId xmlns:a16="http://schemas.microsoft.com/office/drawing/2014/main" val="1034123767"/>
                  </a:ext>
                </a:extLst>
              </a:tr>
              <a:tr h="521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t>EV AAS ruim</a:t>
                      </a:r>
                    </a:p>
                  </a:txBody>
                  <a:tcPr/>
                </a:tc>
                <a:tc>
                  <a:txBody>
                    <a:bodyPr/>
                    <a:lstStyle/>
                    <a:p>
                      <a:r>
                        <a:rPr lang="pt-BR" sz="2000" dirty="0"/>
                        <a:t>17,7</a:t>
                      </a:r>
                    </a:p>
                  </a:txBody>
                  <a:tcPr/>
                </a:tc>
                <a:tc>
                  <a:txBody>
                    <a:bodyPr/>
                    <a:lstStyle/>
                    <a:p>
                      <a:r>
                        <a:rPr lang="pt-BR" sz="2000" dirty="0"/>
                        <a:t>20,4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000" dirty="0"/>
                        <a:t>19,1</a:t>
                      </a:r>
                    </a:p>
                  </a:txBody>
                  <a:tcPr/>
                </a:tc>
                <a:extLst>
                  <a:ext uri="{0D108BD9-81ED-4DB2-BD59-A6C34878D82A}">
                    <a16:rowId xmlns:a16="http://schemas.microsoft.com/office/drawing/2014/main" val="1454447980"/>
                  </a:ext>
                </a:extLst>
              </a:tr>
              <a:tr h="521645">
                <a:tc>
                  <a:txBody>
                    <a:bodyPr/>
                    <a:lstStyle/>
                    <a:p>
                      <a:r>
                        <a:rPr lang="pt-BR" sz="2000" dirty="0"/>
                        <a:t>EVS </a:t>
                      </a:r>
                      <a:r>
                        <a:rPr lang="pt-BR" sz="2000" dirty="0" err="1"/>
                        <a:t>lim</a:t>
                      </a:r>
                      <a:r>
                        <a:rPr lang="pt-BR" sz="2000" dirty="0"/>
                        <a:t> AVD</a:t>
                      </a:r>
                    </a:p>
                  </a:txBody>
                  <a:tcPr/>
                </a:tc>
                <a:tc>
                  <a:txBody>
                    <a:bodyPr/>
                    <a:lstStyle/>
                    <a:p>
                      <a:r>
                        <a:rPr lang="pt-BR" sz="2000" dirty="0"/>
                        <a:t>18,6</a:t>
                      </a:r>
                    </a:p>
                  </a:txBody>
                  <a:tcPr/>
                </a:tc>
                <a:tc>
                  <a:txBody>
                    <a:bodyPr/>
                    <a:lstStyle/>
                    <a:p>
                      <a:r>
                        <a:rPr lang="pt-BR" sz="2000" dirty="0"/>
                        <a:t>21,7</a:t>
                      </a:r>
                    </a:p>
                  </a:txBody>
                  <a:tcPr/>
                </a:tc>
                <a:tc>
                  <a:txBody>
                    <a:bodyPr/>
                    <a:lstStyle/>
                    <a:p>
                      <a:r>
                        <a:rPr lang="pt-BR" sz="2000" dirty="0"/>
                        <a:t>20,3</a:t>
                      </a:r>
                    </a:p>
                  </a:txBody>
                  <a:tcPr/>
                </a:tc>
                <a:extLst>
                  <a:ext uri="{0D108BD9-81ED-4DB2-BD59-A6C34878D82A}">
                    <a16:rowId xmlns:a16="http://schemas.microsoft.com/office/drawing/2014/main" val="3433670028"/>
                  </a:ext>
                </a:extLst>
              </a:tr>
              <a:tr h="608933">
                <a:tc>
                  <a:txBody>
                    <a:bodyPr/>
                    <a:lstStyle/>
                    <a:p>
                      <a:r>
                        <a:rPr lang="pt-BR" sz="2000" dirty="0"/>
                        <a:t>EVS DCNT com </a:t>
                      </a:r>
                      <a:r>
                        <a:rPr lang="pt-BR" sz="2000" dirty="0" err="1"/>
                        <a:t>lim</a:t>
                      </a:r>
                      <a:endParaRPr lang="pt-BR" sz="2000" dirty="0"/>
                    </a:p>
                  </a:txBody>
                  <a:tcPr/>
                </a:tc>
                <a:tc>
                  <a:txBody>
                    <a:bodyPr/>
                    <a:lstStyle/>
                    <a:p>
                      <a:r>
                        <a:rPr lang="pt-BR" sz="2000" dirty="0"/>
                        <a:t>17,9</a:t>
                      </a:r>
                    </a:p>
                  </a:txBody>
                  <a:tcPr/>
                </a:tc>
                <a:tc>
                  <a:txBody>
                    <a:bodyPr/>
                    <a:lstStyle/>
                    <a:p>
                      <a:r>
                        <a:rPr lang="pt-BR" sz="2000" dirty="0"/>
                        <a:t>20,2</a:t>
                      </a:r>
                    </a:p>
                  </a:txBody>
                  <a:tcPr/>
                </a:tc>
                <a:tc>
                  <a:txBody>
                    <a:bodyPr/>
                    <a:lstStyle/>
                    <a:p>
                      <a:r>
                        <a:rPr lang="pt-BR" sz="2000" dirty="0"/>
                        <a:t>19,1</a:t>
                      </a:r>
                    </a:p>
                  </a:txBody>
                  <a:tcPr/>
                </a:tc>
                <a:extLst>
                  <a:ext uri="{0D108BD9-81ED-4DB2-BD59-A6C34878D82A}">
                    <a16:rowId xmlns:a16="http://schemas.microsoft.com/office/drawing/2014/main" val="3184593562"/>
                  </a:ext>
                </a:extLst>
              </a:tr>
            </a:tbl>
          </a:graphicData>
        </a:graphic>
      </p:graphicFrame>
      <p:sp>
        <p:nvSpPr>
          <p:cNvPr id="9" name="CaixaDeTexto 8">
            <a:extLst>
              <a:ext uri="{FF2B5EF4-FFF2-40B4-BE49-F238E27FC236}">
                <a16:creationId xmlns:a16="http://schemas.microsoft.com/office/drawing/2014/main" id="{21A6E106-E85D-4831-A038-545A2E83661E}"/>
              </a:ext>
            </a:extLst>
          </p:cNvPr>
          <p:cNvSpPr txBox="1"/>
          <p:nvPr/>
        </p:nvSpPr>
        <p:spPr>
          <a:xfrm>
            <a:off x="457200" y="5733256"/>
            <a:ext cx="8147248" cy="600164"/>
          </a:xfrm>
          <a:prstGeom prst="rect">
            <a:avLst/>
          </a:prstGeom>
          <a:noFill/>
        </p:spPr>
        <p:txBody>
          <a:bodyPr wrap="square" rtlCol="0">
            <a:spAutoFit/>
          </a:bodyPr>
          <a:lstStyle/>
          <a:p>
            <a:r>
              <a:rPr lang="pt-BR" sz="1100" b="0" dirty="0"/>
              <a:t>*AAS: autoavaliação de saúde; </a:t>
            </a:r>
            <a:r>
              <a:rPr lang="pt-BR" sz="1100" b="0" dirty="0" err="1"/>
              <a:t>lim</a:t>
            </a:r>
            <a:r>
              <a:rPr lang="pt-BR" sz="1100" b="0" dirty="0"/>
              <a:t>: limitação; AVD: atividades da vida diária; DCNT: doença crônica não transmissível.</a:t>
            </a:r>
          </a:p>
          <a:p>
            <a:pPr marL="171450" indent="-171450">
              <a:buFont typeface="Arial" panose="020B0604020202020204" pitchFamily="34" charset="0"/>
              <a:buChar char="•"/>
            </a:pPr>
            <a:endParaRPr lang="pt-BR" sz="1100" b="0" dirty="0"/>
          </a:p>
          <a:p>
            <a:r>
              <a:rPr lang="pt-BR" sz="1100" b="0" dirty="0"/>
              <a:t>Fonte: </a:t>
            </a:r>
            <a:r>
              <a:rPr lang="pt-BR" sz="1100" b="0" dirty="0" err="1"/>
              <a:t>Szwarcwald</a:t>
            </a:r>
            <a:r>
              <a:rPr lang="pt-BR" sz="1100" b="0" dirty="0"/>
              <a:t>, CL et alii, Rev. Saúde Pública vol.51 (Sup. 1) São Paulo 2017 </a:t>
            </a:r>
            <a:r>
              <a:rPr lang="pt-BR" sz="1100" b="0" dirty="0" err="1"/>
              <a:t>Epub</a:t>
            </a:r>
            <a:r>
              <a:rPr lang="pt-BR" sz="1100" b="0" dirty="0"/>
              <a:t> 01-Jun-2017</a:t>
            </a:r>
          </a:p>
        </p:txBody>
      </p:sp>
    </p:spTree>
    <p:extLst>
      <p:ext uri="{BB962C8B-B14F-4D97-AF65-F5344CB8AC3E}">
        <p14:creationId xmlns:p14="http://schemas.microsoft.com/office/powerpoint/2010/main" val="1308597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29415-6359-451F-BB2F-B3B2B57554D6}"/>
              </a:ext>
            </a:extLst>
          </p:cNvPr>
          <p:cNvSpPr>
            <a:spLocks noGrp="1"/>
          </p:cNvSpPr>
          <p:nvPr>
            <p:ph type="title"/>
          </p:nvPr>
        </p:nvSpPr>
        <p:spPr/>
        <p:txBody>
          <a:bodyPr/>
          <a:lstStyle/>
          <a:p>
            <a:endParaRPr lang="pt-BR"/>
          </a:p>
        </p:txBody>
      </p:sp>
      <p:pic>
        <p:nvPicPr>
          <p:cNvPr id="5" name="Espaço Reservado para Conteúdo 4">
            <a:extLst>
              <a:ext uri="{FF2B5EF4-FFF2-40B4-BE49-F238E27FC236}">
                <a16:creationId xmlns:a16="http://schemas.microsoft.com/office/drawing/2014/main" id="{ADF6A66B-C3C8-4A59-9C4F-865BF48EF10F}"/>
              </a:ext>
            </a:extLst>
          </p:cNvPr>
          <p:cNvPicPr>
            <a:picLocks noGrp="1" noChangeAspect="1"/>
          </p:cNvPicPr>
          <p:nvPr>
            <p:ph idx="1"/>
          </p:nvPr>
        </p:nvPicPr>
        <p:blipFill>
          <a:blip r:embed="rId2"/>
          <a:stretch>
            <a:fillRect/>
          </a:stretch>
        </p:blipFill>
        <p:spPr>
          <a:xfrm>
            <a:off x="1554670" y="1600200"/>
            <a:ext cx="6034660" cy="4530725"/>
          </a:xfrm>
          <a:prstGeom prst="rect">
            <a:avLst/>
          </a:prstGeom>
        </p:spPr>
      </p:pic>
      <p:sp>
        <p:nvSpPr>
          <p:cNvPr id="4" name="Espaço Reservado para Número de Slide 3">
            <a:extLst>
              <a:ext uri="{FF2B5EF4-FFF2-40B4-BE49-F238E27FC236}">
                <a16:creationId xmlns:a16="http://schemas.microsoft.com/office/drawing/2014/main" id="{DAB604E7-C136-4B0E-986D-1F03207BC53E}"/>
              </a:ext>
            </a:extLst>
          </p:cNvPr>
          <p:cNvSpPr>
            <a:spLocks noGrp="1"/>
          </p:cNvSpPr>
          <p:nvPr>
            <p:ph type="sldNum" sz="quarter" idx="12"/>
          </p:nvPr>
        </p:nvSpPr>
        <p:spPr/>
        <p:txBody>
          <a:bodyPr/>
          <a:lstStyle/>
          <a:p>
            <a:fld id="{295D4658-C4A0-4E19-97BA-43EDF28249B1}" type="slidenum">
              <a:rPr lang="pt-BR" altLang="pt-BR" smtClean="0"/>
              <a:pPr/>
              <a:t>23</a:t>
            </a:fld>
            <a:endParaRPr lang="pt-BR" altLang="pt-BR"/>
          </a:p>
        </p:txBody>
      </p:sp>
    </p:spTree>
    <p:extLst>
      <p:ext uri="{BB962C8B-B14F-4D97-AF65-F5344CB8AC3E}">
        <p14:creationId xmlns:p14="http://schemas.microsoft.com/office/powerpoint/2010/main" val="2545323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B9E7E69C-7598-4351-8606-4CD2A6DB63C2}"/>
              </a:ext>
            </a:extLst>
          </p:cNvPr>
          <p:cNvPicPr>
            <a:picLocks noGrp="1" noChangeAspect="1"/>
          </p:cNvPicPr>
          <p:nvPr>
            <p:ph idx="1"/>
          </p:nvPr>
        </p:nvPicPr>
        <p:blipFill>
          <a:blip r:embed="rId2"/>
          <a:stretch>
            <a:fillRect/>
          </a:stretch>
        </p:blipFill>
        <p:spPr>
          <a:xfrm>
            <a:off x="729570" y="434845"/>
            <a:ext cx="7586846" cy="5586444"/>
          </a:xfrm>
          <a:prstGeom prst="rect">
            <a:avLst/>
          </a:prstGeom>
        </p:spPr>
      </p:pic>
      <p:sp>
        <p:nvSpPr>
          <p:cNvPr id="4" name="Espaço Reservado para Número de Slide 3">
            <a:extLst>
              <a:ext uri="{FF2B5EF4-FFF2-40B4-BE49-F238E27FC236}">
                <a16:creationId xmlns:a16="http://schemas.microsoft.com/office/drawing/2014/main" id="{9F279986-DE35-480B-A740-F9E32DD470C5}"/>
              </a:ext>
            </a:extLst>
          </p:cNvPr>
          <p:cNvSpPr>
            <a:spLocks noGrp="1"/>
          </p:cNvSpPr>
          <p:nvPr>
            <p:ph type="sldNum" sz="quarter" idx="12"/>
          </p:nvPr>
        </p:nvSpPr>
        <p:spPr/>
        <p:txBody>
          <a:bodyPr/>
          <a:lstStyle/>
          <a:p>
            <a:fld id="{295D4658-C4A0-4E19-97BA-43EDF28249B1}" type="slidenum">
              <a:rPr lang="pt-BR" altLang="pt-BR" smtClean="0"/>
              <a:pPr/>
              <a:t>24</a:t>
            </a:fld>
            <a:endParaRPr lang="pt-BR" altLang="pt-BR"/>
          </a:p>
        </p:txBody>
      </p:sp>
    </p:spTree>
    <p:extLst>
      <p:ext uri="{BB962C8B-B14F-4D97-AF65-F5344CB8AC3E}">
        <p14:creationId xmlns:p14="http://schemas.microsoft.com/office/powerpoint/2010/main" val="2575186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E7751-86E6-499A-A807-9567B810EF51}"/>
              </a:ext>
            </a:extLst>
          </p:cNvPr>
          <p:cNvSpPr>
            <a:spLocks noGrp="1"/>
          </p:cNvSpPr>
          <p:nvPr>
            <p:ph type="title"/>
          </p:nvPr>
        </p:nvSpPr>
        <p:spPr>
          <a:xfrm>
            <a:off x="457200" y="13060"/>
            <a:ext cx="8229600" cy="1143000"/>
          </a:xfrm>
        </p:spPr>
        <p:txBody>
          <a:bodyPr/>
          <a:lstStyle/>
          <a:p>
            <a:r>
              <a:rPr lang="pt-BR" sz="1800" dirty="0"/>
              <a:t>Um quadro de saúde pública para o envelhecimento saudável: oportunidades para ação de saúde pública durante o curso da vida</a:t>
            </a:r>
          </a:p>
        </p:txBody>
      </p:sp>
      <p:pic>
        <p:nvPicPr>
          <p:cNvPr id="6" name="Espaço Reservado para Conteúdo 5">
            <a:extLst>
              <a:ext uri="{FF2B5EF4-FFF2-40B4-BE49-F238E27FC236}">
                <a16:creationId xmlns:a16="http://schemas.microsoft.com/office/drawing/2014/main" id="{98FE8A6F-9DED-40AD-8DF4-AA7DC1A2D3E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32" y="1052736"/>
            <a:ext cx="9891889" cy="5564188"/>
          </a:xfrm>
        </p:spPr>
      </p:pic>
      <p:sp>
        <p:nvSpPr>
          <p:cNvPr id="4" name="Espaço Reservado para Número de Slide 3">
            <a:extLst>
              <a:ext uri="{FF2B5EF4-FFF2-40B4-BE49-F238E27FC236}">
                <a16:creationId xmlns:a16="http://schemas.microsoft.com/office/drawing/2014/main" id="{32DC088C-AFFF-4A5C-AE0C-D0063CD55374}"/>
              </a:ext>
            </a:extLst>
          </p:cNvPr>
          <p:cNvSpPr>
            <a:spLocks noGrp="1"/>
          </p:cNvSpPr>
          <p:nvPr>
            <p:ph type="sldNum" sz="quarter" idx="12"/>
          </p:nvPr>
        </p:nvSpPr>
        <p:spPr/>
        <p:txBody>
          <a:bodyPr/>
          <a:lstStyle/>
          <a:p>
            <a:fld id="{295D4658-C4A0-4E19-97BA-43EDF28249B1}" type="slidenum">
              <a:rPr lang="pt-BR" altLang="pt-BR" smtClean="0"/>
              <a:pPr/>
              <a:t>25</a:t>
            </a:fld>
            <a:endParaRPr lang="pt-BR" altLang="pt-BR"/>
          </a:p>
        </p:txBody>
      </p:sp>
      <p:sp>
        <p:nvSpPr>
          <p:cNvPr id="7" name="CaixaDeTexto 6">
            <a:extLst>
              <a:ext uri="{FF2B5EF4-FFF2-40B4-BE49-F238E27FC236}">
                <a16:creationId xmlns:a16="http://schemas.microsoft.com/office/drawing/2014/main" id="{E9D70042-02DC-4464-B4ED-1DD0A00F1D4A}"/>
              </a:ext>
            </a:extLst>
          </p:cNvPr>
          <p:cNvSpPr txBox="1"/>
          <p:nvPr/>
        </p:nvSpPr>
        <p:spPr>
          <a:xfrm>
            <a:off x="292927" y="6611779"/>
            <a:ext cx="7344816" cy="246221"/>
          </a:xfrm>
          <a:prstGeom prst="rect">
            <a:avLst/>
          </a:prstGeom>
          <a:noFill/>
        </p:spPr>
        <p:txBody>
          <a:bodyPr wrap="square" rtlCol="0">
            <a:spAutoFit/>
          </a:bodyPr>
          <a:lstStyle/>
          <a:p>
            <a:r>
              <a:rPr lang="pt-BR" sz="1000" dirty="0"/>
              <a:t>Fonte: OMS Relatório mundial de envelhecimento e saúde, 2015</a:t>
            </a:r>
          </a:p>
        </p:txBody>
      </p:sp>
    </p:spTree>
    <p:extLst>
      <p:ext uri="{BB962C8B-B14F-4D97-AF65-F5344CB8AC3E}">
        <p14:creationId xmlns:p14="http://schemas.microsoft.com/office/powerpoint/2010/main" val="3488433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620688"/>
            <a:ext cx="7416824" cy="5287137"/>
          </a:xfrm>
        </p:spPr>
      </p:pic>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26</a:t>
            </a:fld>
            <a:endParaRPr lang="pt-BR" altLang="pt-BR"/>
          </a:p>
        </p:txBody>
      </p:sp>
      <p:sp>
        <p:nvSpPr>
          <p:cNvPr id="6" name="CaixaDeTexto 5"/>
          <p:cNvSpPr txBox="1"/>
          <p:nvPr/>
        </p:nvSpPr>
        <p:spPr>
          <a:xfrm>
            <a:off x="683568" y="6120825"/>
            <a:ext cx="7488832" cy="646331"/>
          </a:xfrm>
          <a:prstGeom prst="rect">
            <a:avLst/>
          </a:prstGeom>
          <a:noFill/>
        </p:spPr>
        <p:txBody>
          <a:bodyPr wrap="square" rtlCol="0">
            <a:spAutoFit/>
          </a:bodyPr>
          <a:lstStyle/>
          <a:p>
            <a:r>
              <a:rPr lang="pt-BR" sz="900" b="0" dirty="0" err="1"/>
              <a:t>Closs</a:t>
            </a:r>
            <a:r>
              <a:rPr lang="pt-BR" sz="900" b="0" dirty="0"/>
              <a:t> VE, </a:t>
            </a:r>
            <a:r>
              <a:rPr lang="pt-BR" sz="900" b="0" dirty="0" err="1"/>
              <a:t>Schwanke</a:t>
            </a:r>
            <a:r>
              <a:rPr lang="pt-BR" sz="900" b="0" dirty="0"/>
              <a:t> CHA. A evolução do índice de envelhecimento no Brasil, nas suas regiões e unidades federativas no período de 1970 a 2010. Rev. bras. </a:t>
            </a:r>
            <a:r>
              <a:rPr lang="pt-BR" sz="900" b="0" dirty="0" err="1"/>
              <a:t>geriatr</a:t>
            </a:r>
            <a:r>
              <a:rPr lang="pt-BR" sz="900" b="0" dirty="0"/>
              <a:t>. </a:t>
            </a:r>
            <a:r>
              <a:rPr lang="pt-BR" sz="900" b="0" dirty="0" err="1"/>
              <a:t>gerontol</a:t>
            </a:r>
            <a:r>
              <a:rPr lang="pt-BR" sz="900" b="0" dirty="0"/>
              <a:t>.  [Internet]. 2012  </a:t>
            </a:r>
            <a:r>
              <a:rPr lang="pt-BR" sz="900" b="0" dirty="0" err="1"/>
              <a:t>Sep</a:t>
            </a:r>
            <a:r>
              <a:rPr lang="pt-BR" sz="900" b="0" dirty="0"/>
              <a:t> [</a:t>
            </a:r>
            <a:r>
              <a:rPr lang="pt-BR" sz="900" b="0" dirty="0" err="1"/>
              <a:t>cited</a:t>
            </a:r>
            <a:r>
              <a:rPr lang="pt-BR" sz="900" b="0" dirty="0"/>
              <a:t>  2017  May  28] ;  15( 3 ): 443-458. </a:t>
            </a:r>
            <a:r>
              <a:rPr lang="pt-BR" sz="900" b="0" dirty="0" err="1"/>
              <a:t>Available</a:t>
            </a:r>
            <a:r>
              <a:rPr lang="pt-BR" sz="900" b="0" dirty="0"/>
              <a:t> </a:t>
            </a:r>
            <a:r>
              <a:rPr lang="pt-BR" sz="900" b="0" dirty="0" err="1"/>
              <a:t>from</a:t>
            </a:r>
            <a:r>
              <a:rPr lang="pt-BR" sz="900" b="0" dirty="0"/>
              <a:t>: http://www.scielo.br/scielo.php?script=sci_arttext&amp;pid=S1809-98232012000300006&amp;lng=en.  http://dx.doi.org/10.1590/S1809-98232012000300006.</a:t>
            </a:r>
          </a:p>
        </p:txBody>
      </p:sp>
    </p:spTree>
    <p:extLst>
      <p:ext uri="{BB962C8B-B14F-4D97-AF65-F5344CB8AC3E}">
        <p14:creationId xmlns:p14="http://schemas.microsoft.com/office/powerpoint/2010/main" val="810163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61CF9D33-C6D0-4824-8EFB-76AB28BBD3BF}" type="slidenum">
              <a:rPr lang="pt-BR" altLang="pt-BR" sz="1400"/>
              <a:pPr>
                <a:spcBef>
                  <a:spcPct val="0"/>
                </a:spcBef>
                <a:buClrTx/>
                <a:buSzTx/>
                <a:buFontTx/>
                <a:buNone/>
              </a:pPr>
              <a:t>27</a:t>
            </a:fld>
            <a:endParaRPr lang="pt-BR" altLang="pt-BR" sz="1400"/>
          </a:p>
        </p:txBody>
      </p:sp>
      <p:pic>
        <p:nvPicPr>
          <p:cNvPr id="8195"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956" y="836712"/>
            <a:ext cx="9182956" cy="378411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CaixaDeTexto 3"/>
          <p:cNvSpPr txBox="1">
            <a:spLocks noChangeArrowheads="1"/>
          </p:cNvSpPr>
          <p:nvPr/>
        </p:nvSpPr>
        <p:spPr bwMode="auto">
          <a:xfrm>
            <a:off x="310530" y="4797152"/>
            <a:ext cx="431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eaLnBrk="1" hangingPunct="1">
              <a:spcBef>
                <a:spcPct val="0"/>
              </a:spcBef>
              <a:buClrTx/>
              <a:buSzTx/>
              <a:buFontTx/>
              <a:buNone/>
            </a:pPr>
            <a:r>
              <a:rPr lang="pt-BR" altLang="pt-BR" sz="1200" b="0" dirty="0"/>
              <a:t>Fonte: IESS, 2013</a:t>
            </a:r>
          </a:p>
        </p:txBody>
      </p:sp>
      <p:sp>
        <p:nvSpPr>
          <p:cNvPr id="8197" name="Seta para a direita 4"/>
          <p:cNvSpPr>
            <a:spLocks noChangeArrowheads="1"/>
          </p:cNvSpPr>
          <p:nvPr/>
        </p:nvSpPr>
        <p:spPr bwMode="auto">
          <a:xfrm>
            <a:off x="3995738" y="3356992"/>
            <a:ext cx="863600" cy="144462"/>
          </a:xfrm>
          <a:prstGeom prst="rightArrow">
            <a:avLst>
              <a:gd name="adj1" fmla="val 50000"/>
              <a:gd name="adj2" fmla="val 49817"/>
            </a:avLst>
          </a:prstGeom>
          <a:solidFill>
            <a:schemeClr val="accent1"/>
          </a:solidFill>
          <a:ln w="9525" algn="ctr">
            <a:solidFill>
              <a:schemeClr val="tx1"/>
            </a:solidFill>
            <a:round/>
            <a:headEnd/>
            <a:tailEnd/>
          </a:ln>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eaLnBrk="1" hangingPunct="1">
              <a:spcBef>
                <a:spcPct val="0"/>
              </a:spcBef>
              <a:buClrTx/>
              <a:buSzTx/>
              <a:buFontTx/>
              <a:buNone/>
            </a:pPr>
            <a:endParaRPr lang="pt-BR" altLang="pt-B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94D16154-8F6D-4613-A3A0-ED3D1CFEE1EF}" type="slidenum">
              <a:rPr lang="pt-BR" altLang="pt-BR" sz="1400"/>
              <a:pPr>
                <a:spcBef>
                  <a:spcPct val="0"/>
                </a:spcBef>
                <a:buClrTx/>
                <a:buSzTx/>
                <a:buFontTx/>
                <a:buNone/>
              </a:pPr>
              <a:t>28</a:t>
            </a:fld>
            <a:endParaRPr lang="pt-BR" altLang="pt-BR" sz="1400"/>
          </a:p>
        </p:txBody>
      </p:sp>
      <p:pic>
        <p:nvPicPr>
          <p:cNvPr id="9219"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979488"/>
            <a:ext cx="8229600" cy="44497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CaixaDeTexto 4"/>
          <p:cNvSpPr txBox="1">
            <a:spLocks noChangeArrowheads="1"/>
          </p:cNvSpPr>
          <p:nvPr/>
        </p:nvSpPr>
        <p:spPr bwMode="auto">
          <a:xfrm>
            <a:off x="323850" y="5589588"/>
            <a:ext cx="431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eaLnBrk="1" hangingPunct="1">
              <a:spcBef>
                <a:spcPct val="0"/>
              </a:spcBef>
              <a:buClrTx/>
              <a:buSzTx/>
              <a:buFontTx/>
              <a:buNone/>
            </a:pPr>
            <a:r>
              <a:rPr lang="pt-BR" altLang="pt-BR" sz="1200" b="0"/>
              <a:t>Fonte: IESS, 2013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3EA4F314-EC1A-41D3-88C5-9DB2C6540418}" type="slidenum">
              <a:rPr lang="pt-BR" altLang="pt-BR" sz="1400"/>
              <a:pPr>
                <a:spcBef>
                  <a:spcPct val="0"/>
                </a:spcBef>
                <a:buClrTx/>
                <a:buSzTx/>
                <a:buFontTx/>
                <a:buNone/>
              </a:pPr>
              <a:t>29</a:t>
            </a:fld>
            <a:endParaRPr lang="pt-BR" altLang="pt-BR" sz="1400"/>
          </a:p>
        </p:txBody>
      </p:sp>
      <p:pic>
        <p:nvPicPr>
          <p:cNvPr id="10243"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717550"/>
            <a:ext cx="8229600" cy="49736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CaixaDeTexto 4"/>
          <p:cNvSpPr txBox="1">
            <a:spLocks noChangeArrowheads="1"/>
          </p:cNvSpPr>
          <p:nvPr/>
        </p:nvSpPr>
        <p:spPr bwMode="auto">
          <a:xfrm>
            <a:off x="323850" y="5589588"/>
            <a:ext cx="4319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eaLnBrk="1" hangingPunct="1">
              <a:spcBef>
                <a:spcPct val="0"/>
              </a:spcBef>
              <a:buClrTx/>
              <a:buSzTx/>
              <a:buFontTx/>
              <a:buNone/>
            </a:pPr>
            <a:r>
              <a:rPr lang="pt-BR" altLang="pt-BR" sz="1200" b="0"/>
              <a:t>Fonte: IESS, 2013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92696"/>
            <a:ext cx="8229600" cy="1143000"/>
          </a:xfrm>
        </p:spPr>
        <p:txBody>
          <a:bodyPr/>
          <a:lstStyle/>
          <a:p>
            <a:r>
              <a:rPr lang="pt-BR" dirty="0"/>
              <a:t>Você já se perguntou como será quando envelhecer?</a:t>
            </a:r>
          </a:p>
        </p:txBody>
      </p:sp>
      <p:sp>
        <p:nvSpPr>
          <p:cNvPr id="3" name="Espaço Reservado para Conteúdo 2"/>
          <p:cNvSpPr>
            <a:spLocks noGrp="1"/>
          </p:cNvSpPr>
          <p:nvPr>
            <p:ph idx="1"/>
          </p:nvPr>
        </p:nvSpPr>
        <p:spPr>
          <a:xfrm>
            <a:off x="755576" y="2174876"/>
            <a:ext cx="7964504" cy="3024922"/>
          </a:xfrm>
        </p:spPr>
        <p:txBody>
          <a:bodyPr/>
          <a:lstStyle/>
          <a:p>
            <a:r>
              <a:rPr lang="pt-BR" dirty="0"/>
              <a:t>Como você se imagina aos 85 anos?</a:t>
            </a:r>
          </a:p>
          <a:p>
            <a:endParaRPr lang="pt-BR" dirty="0"/>
          </a:p>
          <a:p>
            <a:endParaRPr lang="pt-BR" dirty="0"/>
          </a:p>
        </p:txBody>
      </p:sp>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3</a:t>
            </a:fld>
            <a:endParaRPr lang="pt-BR" altLang="pt-BR"/>
          </a:p>
        </p:txBody>
      </p:sp>
    </p:spTree>
    <p:extLst>
      <p:ext uri="{BB962C8B-B14F-4D97-AF65-F5344CB8AC3E}">
        <p14:creationId xmlns:p14="http://schemas.microsoft.com/office/powerpoint/2010/main" val="261518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ítulo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pt-BR" altLang="pt-BR" sz="3200" dirty="0"/>
              <a:t>Queda nas taxas de fecundidade e de mortalidade</a:t>
            </a:r>
            <a:br>
              <a:rPr lang="pt-BR" altLang="pt-BR" sz="3200" dirty="0"/>
            </a:br>
            <a:endParaRPr lang="pt-BR" altLang="pt-BR" sz="3200" dirty="0"/>
          </a:p>
        </p:txBody>
      </p:sp>
      <p:pic>
        <p:nvPicPr>
          <p:cNvPr id="145411"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rcRect l="11539" t="2223" r="11536"/>
          <a:stretch>
            <a:fillRect/>
          </a:stretch>
        </p:blipFill>
        <p:spPr bwMode="auto">
          <a:xfrm>
            <a:off x="251470" y="1406683"/>
            <a:ext cx="7488882" cy="53516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7740352" y="4365104"/>
            <a:ext cx="1224136" cy="2031325"/>
          </a:xfrm>
          <a:prstGeom prst="rect">
            <a:avLst/>
          </a:prstGeom>
          <a:noFill/>
        </p:spPr>
        <p:txBody>
          <a:bodyPr wrap="square" rtlCol="0">
            <a:spAutoFit/>
          </a:bodyPr>
          <a:lstStyle/>
          <a:p>
            <a:r>
              <a:rPr lang="pt-BR" sz="1400" dirty="0"/>
              <a:t>Em São Paulo, 1,76 (2016), mas em alguns bairros como a Consolação era de 0,4</a:t>
            </a:r>
          </a:p>
        </p:txBody>
      </p:sp>
    </p:spTree>
    <p:extLst>
      <p:ext uri="{BB962C8B-B14F-4D97-AF65-F5344CB8AC3E}">
        <p14:creationId xmlns:p14="http://schemas.microsoft.com/office/powerpoint/2010/main" val="372623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FC43CDEE-30E9-49D1-A373-2F50EE0375B0}" type="slidenum">
              <a:rPr lang="pt-BR" altLang="pt-BR" sz="1400"/>
              <a:pPr>
                <a:spcBef>
                  <a:spcPct val="0"/>
                </a:spcBef>
                <a:buClrTx/>
                <a:buSzTx/>
                <a:buFontTx/>
                <a:buNone/>
              </a:pPr>
              <a:t>31</a:t>
            </a:fld>
            <a:endParaRPr lang="pt-BR" altLang="pt-BR" sz="1400"/>
          </a:p>
        </p:txBody>
      </p:sp>
      <p:sp>
        <p:nvSpPr>
          <p:cNvPr id="18435" name="CaixaDeTexto 3"/>
          <p:cNvSpPr txBox="1">
            <a:spLocks noChangeArrowheads="1"/>
          </p:cNvSpPr>
          <p:nvPr/>
        </p:nvSpPr>
        <p:spPr bwMode="auto">
          <a:xfrm>
            <a:off x="900113" y="549275"/>
            <a:ext cx="75596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eaLnBrk="1" hangingPunct="1">
              <a:spcBef>
                <a:spcPct val="0"/>
              </a:spcBef>
              <a:buClrTx/>
              <a:buSzTx/>
              <a:buFontTx/>
              <a:buNone/>
            </a:pPr>
            <a:r>
              <a:rPr lang="pt-BR" altLang="pt-BR"/>
              <a:t>Mortalidade proporcional por causa, Brasil,1930-2004</a:t>
            </a:r>
          </a:p>
        </p:txBody>
      </p:sp>
      <p:pic>
        <p:nvPicPr>
          <p:cNvPr id="18436" name="Picture 4" descr="http://www.epsjv.fiocruz.br/pdtsp/upload/userfiles/c4_grf11_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700213"/>
            <a:ext cx="649605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defRPr/>
            </a:pPr>
            <a:r>
              <a:rPr lang="pt-BR" sz="3600" dirty="0"/>
              <a:t>Características epidemiológicas dos países em desenvolvimento</a:t>
            </a:r>
          </a:p>
        </p:txBody>
      </p:sp>
      <p:sp>
        <p:nvSpPr>
          <p:cNvPr id="3" name="Espaço Reservado para Conteúdo 2"/>
          <p:cNvSpPr>
            <a:spLocks noGrp="1"/>
          </p:cNvSpPr>
          <p:nvPr>
            <p:ph idx="1"/>
          </p:nvPr>
        </p:nvSpPr>
        <p:spPr>
          <a:xfrm>
            <a:off x="395536" y="1556792"/>
            <a:ext cx="8302377" cy="4964658"/>
          </a:xfrm>
        </p:spPr>
        <p:txBody>
          <a:bodyPr>
            <a:noAutofit/>
          </a:bodyPr>
          <a:lstStyle/>
          <a:p>
            <a:pPr lvl="1">
              <a:spcBef>
                <a:spcPct val="35000"/>
              </a:spcBef>
              <a:defRPr/>
            </a:pPr>
            <a:r>
              <a:rPr lang="pt-BR" sz="2400" dirty="0"/>
              <a:t>aumento da frequência de problemas relacionados com condutas não saudáveis: consumo de drogas, violência, sedentarismo e dieta inadequada; e</a:t>
            </a:r>
          </a:p>
          <a:p>
            <a:pPr lvl="1">
              <a:spcBef>
                <a:spcPct val="35000"/>
              </a:spcBef>
              <a:defRPr/>
            </a:pPr>
            <a:r>
              <a:rPr lang="pt-BR" sz="2400" dirty="0"/>
              <a:t>persistência e, em alguns casos, aumento das doenças infecciosas : cólera, malária, AIDS, tuberculose e em grupos com maiores índices de pobreza, deficiências nutricionais</a:t>
            </a:r>
          </a:p>
          <a:p>
            <a:pPr lvl="1">
              <a:spcBef>
                <a:spcPct val="35000"/>
              </a:spcBef>
              <a:defRPr/>
            </a:pPr>
            <a:r>
              <a:rPr lang="pt-BR" sz="2400" dirty="0"/>
              <a:t>Mas não devemos nos esquecer que as condições de vida e de trabalho têm enorme influência no processo saúde doença</a:t>
            </a:r>
          </a:p>
          <a:p>
            <a:pPr lvl="1">
              <a:lnSpc>
                <a:spcPct val="80000"/>
              </a:lnSpc>
              <a:spcBef>
                <a:spcPct val="35000"/>
              </a:spcBef>
              <a:buFont typeface="Wingdings" panose="05000000000000000000" pitchFamily="2" charset="2"/>
              <a:buNone/>
              <a:defRPr/>
            </a:pPr>
            <a:r>
              <a:rPr lang="pt-BR" sz="2400" dirty="0"/>
              <a:t>                       </a:t>
            </a:r>
          </a:p>
        </p:txBody>
      </p:sp>
      <p:sp>
        <p:nvSpPr>
          <p:cNvPr id="4" name="Espaço Reservado para Número de Slide 3"/>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04D0656D-FCE9-4A0D-8A69-9AA0BD0199D5}" type="slidenum">
              <a:rPr lang="pt-BR" altLang="pt-BR" sz="1400"/>
              <a:pPr>
                <a:spcBef>
                  <a:spcPct val="0"/>
                </a:spcBef>
                <a:buClrTx/>
                <a:buSzTx/>
                <a:buFontTx/>
                <a:buNone/>
              </a:pPr>
              <a:t>32</a:t>
            </a:fld>
            <a:endParaRPr lang="pt-BR" altLang="pt-BR"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pt-BR" altLang="pt-BR"/>
              <a:t>Velhice</a:t>
            </a:r>
          </a:p>
        </p:txBody>
      </p:sp>
      <p:sp>
        <p:nvSpPr>
          <p:cNvPr id="26627" name="Rectangle 3"/>
          <p:cNvSpPr>
            <a:spLocks noGrp="1" noChangeArrowheads="1"/>
          </p:cNvSpPr>
          <p:nvPr>
            <p:ph type="body" idx="1"/>
          </p:nvPr>
        </p:nvSpPr>
        <p:spPr/>
        <p:txBody>
          <a:bodyPr/>
          <a:lstStyle/>
          <a:p>
            <a:r>
              <a:rPr lang="pt-BR" altLang="pt-BR" dirty="0"/>
              <a:t>Velhice é uma categoria natural e é:</a:t>
            </a:r>
          </a:p>
          <a:p>
            <a:pPr lvl="1"/>
            <a:r>
              <a:rPr lang="pt-BR" altLang="pt-BR" dirty="0"/>
              <a:t>Fato universal e natural: ciclo biológico</a:t>
            </a:r>
          </a:p>
          <a:p>
            <a:pPr lvl="1"/>
            <a:r>
              <a:rPr lang="pt-BR" altLang="pt-BR" dirty="0"/>
              <a:t>Fato social e histórico</a:t>
            </a:r>
          </a:p>
          <a:p>
            <a:pPr lvl="1"/>
            <a:r>
              <a:rPr lang="pt-BR" altLang="pt-BR" dirty="0"/>
              <a:t>Fato político</a:t>
            </a:r>
          </a:p>
          <a:p>
            <a:pPr lvl="1"/>
            <a:r>
              <a:rPr lang="pt-BR" altLang="pt-BR" dirty="0"/>
              <a:t>Fato econômico</a:t>
            </a:r>
          </a:p>
        </p:txBody>
      </p:sp>
    </p:spTree>
    <p:extLst>
      <p:ext uri="{BB962C8B-B14F-4D97-AF65-F5344CB8AC3E}">
        <p14:creationId xmlns:p14="http://schemas.microsoft.com/office/powerpoint/2010/main" val="3434458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6" descr="Anti%20Aging%20Strateg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5362" name="Text Box 2"/>
          <p:cNvSpPr txBox="1">
            <a:spLocks noChangeArrowheads="1"/>
          </p:cNvSpPr>
          <p:nvPr/>
        </p:nvSpPr>
        <p:spPr bwMode="auto">
          <a:xfrm>
            <a:off x="214313" y="6088063"/>
            <a:ext cx="8602662" cy="769937"/>
          </a:xfrm>
          <a:prstGeom prst="rect">
            <a:avLst/>
          </a:prstGeom>
          <a:noFill/>
          <a:ln w="9525">
            <a:noFill/>
            <a:miter lim="800000"/>
            <a:headEnd/>
            <a:tailEnd/>
          </a:ln>
          <a:effectLst>
            <a:outerShdw blurRad="50800" dist="38100" algn="l" rotWithShape="0">
              <a:prstClr val="black">
                <a:alpha val="40000"/>
              </a:prstClr>
            </a:outerShdw>
          </a:effectLst>
        </p:spPr>
        <p:txBody>
          <a:bodyPr wrap="none">
            <a:spAutoFit/>
          </a:bodyPr>
          <a:lstStyle/>
          <a:p>
            <a:pPr eaLnBrk="1" hangingPunct="1">
              <a:defRPr/>
            </a:pPr>
            <a:r>
              <a:rPr lang="pt-BR" sz="4400" dirty="0">
                <a:solidFill>
                  <a:schemeClr val="bg1"/>
                </a:solidFill>
                <a:latin typeface="Calibri" pitchFamily="34" charset="0"/>
              </a:rPr>
              <a:t>MAS AFINAL, O QUE É ENVELHECER?</a:t>
            </a:r>
          </a:p>
        </p:txBody>
      </p:sp>
    </p:spTree>
    <p:extLst>
      <p:ext uri="{BB962C8B-B14F-4D97-AF65-F5344CB8AC3E}">
        <p14:creationId xmlns:p14="http://schemas.microsoft.com/office/powerpoint/2010/main" val="347274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Grp="1" noChangeArrowheads="1"/>
          </p:cNvSpPr>
          <p:nvPr>
            <p:ph type="body" idx="1"/>
          </p:nvPr>
        </p:nvSpPr>
        <p:spPr bwMode="ltGray">
          <a:xfrm>
            <a:off x="457200" y="1600200"/>
            <a:ext cx="8229600" cy="4277072"/>
          </a:xfrm>
          <a:noFill/>
          <a:ln/>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algn="just">
              <a:lnSpc>
                <a:spcPct val="90000"/>
              </a:lnSpc>
              <a:spcBef>
                <a:spcPct val="0"/>
              </a:spcBef>
              <a:buClrTx/>
              <a:buSzTx/>
              <a:buFontTx/>
              <a:buNone/>
            </a:pPr>
            <a:r>
              <a:rPr lang="pt-BR" altLang="pt-BR" sz="2800" b="1" dirty="0">
                <a:effectLst/>
              </a:rPr>
              <a:t>   “</a:t>
            </a:r>
            <a:r>
              <a:rPr lang="pt-BR" altLang="pt-BR" sz="2800" b="1" i="1" dirty="0">
                <a:effectLst/>
              </a:rPr>
              <a:t>Envelhecer é um processo sequencial, individual, acumulativo, irreversível, universal, não patológico, de deterioração de um organismo maduro, próprio a todos os membros de uma espécie de maneira que o tempo o torne menos capaz de fazer frente ao estresse do meio-ambiente e portanto aumente sua possibilidade de morte”.</a:t>
            </a:r>
          </a:p>
          <a:p>
            <a:pPr lvl="1" algn="just">
              <a:lnSpc>
                <a:spcPct val="90000"/>
              </a:lnSpc>
              <a:spcBef>
                <a:spcPct val="0"/>
              </a:spcBef>
              <a:buClrTx/>
              <a:buSzTx/>
              <a:buFontTx/>
              <a:buNone/>
            </a:pPr>
            <a:r>
              <a:rPr lang="pt-BR" altLang="pt-BR" b="1" i="1" dirty="0">
                <a:effectLst/>
              </a:rPr>
              <a:t>								(OPAS)</a:t>
            </a:r>
          </a:p>
        </p:txBody>
      </p:sp>
    </p:spTree>
    <p:extLst>
      <p:ext uri="{BB962C8B-B14F-4D97-AF65-F5344CB8AC3E}">
        <p14:creationId xmlns:p14="http://schemas.microsoft.com/office/powerpoint/2010/main" val="923959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r>
              <a:rPr lang="pt-BR" dirty="0"/>
              <a:t>Segundo a OMS, em países em desenvolvimento a velhice começa aos 60 anos e nos países desenvolvidos, 65 anos.</a:t>
            </a:r>
          </a:p>
          <a:p>
            <a:endParaRPr lang="pt-BR" dirty="0"/>
          </a:p>
        </p:txBody>
      </p:sp>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36</a:t>
            </a:fld>
            <a:endParaRPr lang="pt-BR" altLang="pt-BR"/>
          </a:p>
        </p:txBody>
      </p:sp>
    </p:spTree>
    <p:extLst>
      <p:ext uri="{BB962C8B-B14F-4D97-AF65-F5344CB8AC3E}">
        <p14:creationId xmlns:p14="http://schemas.microsoft.com/office/powerpoint/2010/main" val="123669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0" y="0"/>
            <a:ext cx="7308850" cy="1446213"/>
          </a:xfrm>
          <a:prstGeom prst="rect">
            <a:avLst/>
          </a:prstGeom>
          <a:solidFill>
            <a:schemeClr val="accent1">
              <a:lumMod val="60000"/>
              <a:lumOff val="40000"/>
            </a:schemeClr>
          </a:solidFill>
          <a:ln w="9525">
            <a:noFill/>
            <a:miter lim="800000"/>
            <a:headEnd/>
            <a:tailEnd/>
          </a:ln>
          <a:effectLst>
            <a:outerShdw blurRad="50800" dist="38100" dir="5400000" algn="t" rotWithShape="0">
              <a:prstClr val="black">
                <a:alpha val="40000"/>
              </a:prstClr>
            </a:outerShdw>
          </a:effectLst>
        </p:spPr>
        <p:txBody>
          <a:bodyPr>
            <a:spAutoFit/>
          </a:bodyPr>
          <a:lstStyle/>
          <a:p>
            <a:pPr algn="ctr" eaLnBrk="1" hangingPunct="1">
              <a:defRPr/>
            </a:pPr>
            <a:r>
              <a:rPr lang="pt-BR" sz="4400" b="1" dirty="0">
                <a:effectLst>
                  <a:outerShdw blurRad="38100" dist="38100" dir="2700000" algn="tl">
                    <a:srgbClr val="000000">
                      <a:alpha val="43137"/>
                    </a:srgbClr>
                  </a:outerShdw>
                </a:effectLst>
                <a:latin typeface="Calibri" pitchFamily="34" charset="0"/>
              </a:rPr>
              <a:t>Queda Funcional Fisiológica</a:t>
            </a:r>
          </a:p>
          <a:p>
            <a:pPr algn="ctr" eaLnBrk="1" hangingPunct="1">
              <a:defRPr/>
            </a:pPr>
            <a:r>
              <a:rPr lang="pt-BR" sz="4400" b="1" dirty="0">
                <a:effectLst>
                  <a:outerShdw blurRad="38100" dist="38100" dir="2700000" algn="tl">
                    <a:srgbClr val="000000">
                      <a:alpha val="43137"/>
                    </a:srgbClr>
                  </a:outerShdw>
                </a:effectLst>
                <a:latin typeface="Calibri" pitchFamily="34" charset="0"/>
              </a:rPr>
              <a:t>(Senescência)</a:t>
            </a:r>
          </a:p>
        </p:txBody>
      </p:sp>
      <p:pic>
        <p:nvPicPr>
          <p:cNvPr id="3" name="Picture 5" descr="Idosa andando"/>
          <p:cNvPicPr>
            <a:picLocks noChangeAspect="1" noChangeArrowheads="1"/>
          </p:cNvPicPr>
          <p:nvPr/>
        </p:nvPicPr>
        <p:blipFill>
          <a:blip r:embed="rId2" cstate="print">
            <a:lum bright="12000" contrast="6000"/>
          </a:blip>
          <a:srcRect/>
          <a:stretch>
            <a:fillRect/>
          </a:stretch>
        </p:blipFill>
        <p:spPr bwMode="auto">
          <a:xfrm>
            <a:off x="2627784" y="1484784"/>
            <a:ext cx="3643338" cy="5373216"/>
          </a:xfrm>
          <a:prstGeom prst="rect">
            <a:avLst/>
          </a:prstGeom>
          <a:noFill/>
          <a:ln w="57150">
            <a:noFill/>
            <a:miter lim="800000"/>
            <a:headEnd/>
            <a:tailEnd/>
          </a:ln>
          <a:effectLst>
            <a:softEdge rad="127000"/>
          </a:effectLst>
        </p:spPr>
      </p:pic>
    </p:spTree>
    <p:extLst>
      <p:ext uri="{BB962C8B-B14F-4D97-AF65-F5344CB8AC3E}">
        <p14:creationId xmlns:p14="http://schemas.microsoft.com/office/powerpoint/2010/main" val="3063990783"/>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box(in)">
                                      <p:cBhvr>
                                        <p:cTn id="7" dur="5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ítulo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pt-BR" altLang="pt-BR"/>
              <a:t>Senescência</a:t>
            </a:r>
          </a:p>
        </p:txBody>
      </p:sp>
      <p:sp>
        <p:nvSpPr>
          <p:cNvPr id="171011" name="Espaço Reservado para Conteúdo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pt-BR" altLang="pt-BR"/>
              <a:t>Processo normal de envelhecimento: capacidade de adaptação do indivíduo aos rigores e agressões do meio ambiente</a:t>
            </a:r>
          </a:p>
        </p:txBody>
      </p:sp>
    </p:spTree>
    <p:extLst>
      <p:ext uri="{BB962C8B-B14F-4D97-AF65-F5344CB8AC3E}">
        <p14:creationId xmlns:p14="http://schemas.microsoft.com/office/powerpoint/2010/main" val="2668757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755577" y="5411788"/>
            <a:ext cx="8388424" cy="1446550"/>
          </a:xfrm>
          <a:prstGeom prst="rect">
            <a:avLst/>
          </a:prstGeom>
          <a:solidFill>
            <a:schemeClr val="accent2">
              <a:lumMod val="40000"/>
              <a:lumOff val="60000"/>
            </a:schemeClr>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eaLnBrk="1" hangingPunct="1">
              <a:defRPr/>
            </a:pPr>
            <a:r>
              <a:rPr lang="pt-BR" sz="4400" b="1" dirty="0">
                <a:solidFill>
                  <a:srgbClr val="0070C0"/>
                </a:solidFill>
                <a:latin typeface="+mn-lt"/>
              </a:rPr>
              <a:t>Queda Funcional Patológica</a:t>
            </a:r>
          </a:p>
          <a:p>
            <a:pPr algn="ctr" eaLnBrk="1" hangingPunct="1">
              <a:defRPr/>
            </a:pPr>
            <a:r>
              <a:rPr lang="pt-BR" sz="4400" b="1" dirty="0">
                <a:solidFill>
                  <a:srgbClr val="0070C0"/>
                </a:solidFill>
                <a:latin typeface="+mn-lt"/>
              </a:rPr>
              <a:t>(</a:t>
            </a:r>
            <a:r>
              <a:rPr lang="pt-BR" sz="4400" b="1" dirty="0">
                <a:solidFill>
                  <a:srgbClr val="0070C0"/>
                </a:solidFill>
                <a:effectLst>
                  <a:outerShdw blurRad="38100" dist="38100" dir="2700000" algn="tl">
                    <a:srgbClr val="000000">
                      <a:alpha val="43137"/>
                    </a:srgbClr>
                  </a:outerShdw>
                </a:effectLst>
                <a:latin typeface="+mn-lt"/>
              </a:rPr>
              <a:t>Senilidade</a:t>
            </a:r>
            <a:r>
              <a:rPr lang="pt-BR" sz="4400" b="1" dirty="0">
                <a:solidFill>
                  <a:srgbClr val="0070C0"/>
                </a:solidFill>
                <a:latin typeface="+mn-lt"/>
              </a:rPr>
              <a:t>)</a:t>
            </a:r>
          </a:p>
        </p:txBody>
      </p:sp>
      <p:pic>
        <p:nvPicPr>
          <p:cNvPr id="4" name="Imagem 3" descr="idosa_andador.jpg"/>
          <p:cNvPicPr>
            <a:picLocks noChangeAspect="1"/>
          </p:cNvPicPr>
          <p:nvPr/>
        </p:nvPicPr>
        <p:blipFill>
          <a:blip r:embed="rId2" cstate="print"/>
          <a:stretch>
            <a:fillRect/>
          </a:stretch>
        </p:blipFill>
        <p:spPr>
          <a:xfrm>
            <a:off x="0" y="260648"/>
            <a:ext cx="6344923" cy="5229200"/>
          </a:xfrm>
          <a:prstGeom prst="rect">
            <a:avLst/>
          </a:prstGeom>
          <a:effectLst>
            <a:softEdge rad="127000"/>
          </a:effectLst>
        </p:spPr>
      </p:pic>
    </p:spTree>
    <p:extLst>
      <p:ext uri="{BB962C8B-B14F-4D97-AF65-F5344CB8AC3E}">
        <p14:creationId xmlns:p14="http://schemas.microsoft.com/office/powerpoint/2010/main" val="4176024556"/>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animEffect transition="in" filter="box(in)">
                                      <p:cBhvr>
                                        <p:cTn id="7" dur="500"/>
                                        <p:tgtEl>
                                          <p:spTgt spid="13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24521" y="240656"/>
            <a:ext cx="3457575" cy="2520950"/>
            <a:chOff x="2862" y="0"/>
            <a:chExt cx="2688" cy="1872"/>
          </a:xfrm>
        </p:grpSpPr>
        <p:pic>
          <p:nvPicPr>
            <p:cNvPr id="26633" name="Picture 8" descr="Eg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 y="0"/>
              <a:ext cx="2688"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9" descr="Hieróglifo Ser Vel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5" y="397"/>
              <a:ext cx="2586" cy="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09414" y="3263898"/>
            <a:ext cx="3887787" cy="2735262"/>
            <a:chOff x="144" y="2208"/>
            <a:chExt cx="2544" cy="1968"/>
          </a:xfrm>
        </p:grpSpPr>
        <p:pic>
          <p:nvPicPr>
            <p:cNvPr id="26631" name="Picture 3" descr="Eg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2208"/>
              <a:ext cx="2544"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4" descr="placa_tr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 y="2448"/>
              <a:ext cx="2352"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7877" name="Text Box 5"/>
          <p:cNvSpPr txBox="1">
            <a:spLocks noChangeArrowheads="1"/>
          </p:cNvSpPr>
          <p:nvPr/>
        </p:nvSpPr>
        <p:spPr bwMode="auto">
          <a:xfrm>
            <a:off x="3882096" y="283515"/>
            <a:ext cx="2723823" cy="769441"/>
          </a:xfrm>
          <a:prstGeom prst="rect">
            <a:avLst/>
          </a:prstGeom>
          <a:noFill/>
          <a:ln w="12700" cap="sq">
            <a:noFill/>
            <a:miter lim="800000"/>
            <a:headEnd type="none" w="sm" len="sm"/>
            <a:tailEnd type="none" w="sm" len="sm"/>
          </a:ln>
          <a:effectLst/>
        </p:spPr>
        <p:txBody>
          <a:bodyPr wrap="none">
            <a:spAutoFit/>
          </a:bodyPr>
          <a:lstStyle/>
          <a:p>
            <a:pPr algn="ctr" fontAlgn="auto">
              <a:spcBef>
                <a:spcPts val="0"/>
              </a:spcBef>
              <a:spcAft>
                <a:spcPts val="0"/>
              </a:spcAft>
              <a:defRPr/>
            </a:pPr>
            <a:r>
              <a:rPr lang="pt-BR" sz="4400" b="1" dirty="0">
                <a:solidFill>
                  <a:schemeClr val="tx2"/>
                </a:solidFill>
                <a:effectLst>
                  <a:outerShdw blurRad="38100" dist="38100" dir="2700000" algn="tl">
                    <a:srgbClr val="C0C0C0"/>
                  </a:outerShdw>
                </a:effectLst>
                <a:latin typeface="Algerian" pitchFamily="82" charset="0"/>
              </a:rPr>
              <a:t>2900 A.C.</a:t>
            </a:r>
          </a:p>
        </p:txBody>
      </p:sp>
      <p:sp>
        <p:nvSpPr>
          <p:cNvPr id="207878" name="Text Box 6"/>
          <p:cNvSpPr txBox="1">
            <a:spLocks noChangeArrowheads="1"/>
          </p:cNvSpPr>
          <p:nvPr/>
        </p:nvSpPr>
        <p:spPr bwMode="auto">
          <a:xfrm>
            <a:off x="899868" y="5922094"/>
            <a:ext cx="2643672" cy="769441"/>
          </a:xfrm>
          <a:prstGeom prst="rect">
            <a:avLst/>
          </a:prstGeom>
          <a:noFill/>
          <a:ln w="12700" cap="sq">
            <a:noFill/>
            <a:miter lim="800000"/>
            <a:headEnd type="none" w="sm" len="sm"/>
            <a:tailEnd type="none" w="sm" len="sm"/>
          </a:ln>
          <a:effectLst/>
        </p:spPr>
        <p:txBody>
          <a:bodyPr wrap="none">
            <a:spAutoFit/>
          </a:bodyPr>
          <a:lstStyle/>
          <a:p>
            <a:pPr algn="ctr" fontAlgn="auto">
              <a:spcBef>
                <a:spcPts val="0"/>
              </a:spcBef>
              <a:spcAft>
                <a:spcPts val="0"/>
              </a:spcAft>
              <a:defRPr/>
            </a:pPr>
            <a:r>
              <a:rPr lang="pt-BR" sz="4400" b="1" dirty="0">
                <a:solidFill>
                  <a:schemeClr val="tx2"/>
                </a:solidFill>
                <a:effectLst>
                  <a:outerShdw blurRad="38100" dist="38100" dir="2700000" algn="tl">
                    <a:srgbClr val="C0C0C0"/>
                  </a:outerShdw>
                </a:effectLst>
                <a:latin typeface="Algerian"/>
              </a:rPr>
              <a:t>2013 D.C.</a:t>
            </a:r>
          </a:p>
        </p:txBody>
      </p:sp>
      <p:sp>
        <p:nvSpPr>
          <p:cNvPr id="207882" name="AutoShape 10"/>
          <p:cNvSpPr>
            <a:spLocks noChangeArrowheads="1"/>
          </p:cNvSpPr>
          <p:nvPr/>
        </p:nvSpPr>
        <p:spPr bwMode="auto">
          <a:xfrm rot="16200000">
            <a:off x="2552439" y="3065621"/>
            <a:ext cx="1878883" cy="144018"/>
          </a:xfrm>
          <a:prstGeom prst="leftRightArrow">
            <a:avLst>
              <a:gd name="adj1" fmla="val 50000"/>
              <a:gd name="adj2" fmla="val 343792"/>
            </a:avLst>
          </a:prstGeom>
          <a:solidFill>
            <a:srgbClr val="FF0000"/>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pic>
        <p:nvPicPr>
          <p:cNvPr id="11" name="Imagem 10"/>
          <p:cNvPicPr>
            <a:picLocks noChangeAspect="1"/>
          </p:cNvPicPr>
          <p:nvPr/>
        </p:nvPicPr>
        <p:blipFill>
          <a:blip r:embed="rId6"/>
          <a:stretch>
            <a:fillRect/>
          </a:stretch>
        </p:blipFill>
        <p:spPr>
          <a:xfrm>
            <a:off x="5342641" y="1840136"/>
            <a:ext cx="3636615" cy="2912190"/>
          </a:xfrm>
          <a:prstGeom prst="rect">
            <a:avLst/>
          </a:prstGeom>
        </p:spPr>
      </p:pic>
      <p:sp>
        <p:nvSpPr>
          <p:cNvPr id="12" name="AutoShape 10"/>
          <p:cNvSpPr>
            <a:spLocks noChangeArrowheads="1"/>
          </p:cNvSpPr>
          <p:nvPr/>
        </p:nvSpPr>
        <p:spPr bwMode="auto">
          <a:xfrm rot="19951589">
            <a:off x="3672928" y="3839776"/>
            <a:ext cx="1878883" cy="144018"/>
          </a:xfrm>
          <a:prstGeom prst="leftRightArrow">
            <a:avLst>
              <a:gd name="adj1" fmla="val 50000"/>
              <a:gd name="adj2" fmla="val 343792"/>
            </a:avLst>
          </a:prstGeom>
          <a:solidFill>
            <a:srgbClr val="FF0000"/>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3" name="Text Box 6"/>
          <p:cNvSpPr txBox="1">
            <a:spLocks noChangeArrowheads="1"/>
          </p:cNvSpPr>
          <p:nvPr/>
        </p:nvSpPr>
        <p:spPr bwMode="auto">
          <a:xfrm>
            <a:off x="5839112" y="4648208"/>
            <a:ext cx="2643672" cy="769441"/>
          </a:xfrm>
          <a:prstGeom prst="rect">
            <a:avLst/>
          </a:prstGeom>
          <a:noFill/>
          <a:ln w="12700" cap="sq">
            <a:noFill/>
            <a:miter lim="800000"/>
            <a:headEnd type="none" w="sm" len="sm"/>
            <a:tailEnd type="none" w="sm" len="sm"/>
          </a:ln>
          <a:effectLst/>
        </p:spPr>
        <p:txBody>
          <a:bodyPr wrap="none">
            <a:spAutoFit/>
          </a:bodyPr>
          <a:lstStyle/>
          <a:p>
            <a:pPr algn="ctr" fontAlgn="auto">
              <a:spcBef>
                <a:spcPts val="0"/>
              </a:spcBef>
              <a:spcAft>
                <a:spcPts val="0"/>
              </a:spcAft>
              <a:defRPr/>
            </a:pPr>
            <a:r>
              <a:rPr lang="pt-BR" sz="4400" b="1" dirty="0">
                <a:solidFill>
                  <a:schemeClr val="tx2"/>
                </a:solidFill>
                <a:effectLst>
                  <a:outerShdw blurRad="38100" dist="38100" dir="2700000" algn="tl">
                    <a:srgbClr val="C0C0C0"/>
                  </a:outerShdw>
                </a:effectLst>
                <a:latin typeface="Algerian"/>
              </a:rPr>
              <a:t>2016 D.C.</a:t>
            </a:r>
          </a:p>
        </p:txBody>
      </p:sp>
    </p:spTree>
    <p:extLst>
      <p:ext uri="{BB962C8B-B14F-4D97-AF65-F5344CB8AC3E}">
        <p14:creationId xmlns:p14="http://schemas.microsoft.com/office/powerpoint/2010/main" val="409915982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8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787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07882"/>
                                        </p:tgtEl>
                                        <p:attrNameLst>
                                          <p:attrName>style.visibility</p:attrName>
                                        </p:attrNameLst>
                                      </p:cBhvr>
                                      <p:to>
                                        <p:strVal val="visible"/>
                                      </p:to>
                                    </p:set>
                                    <p:animEffect transition="in" filter="box(in)">
                                      <p:cBhvr>
                                        <p:cTn id="26" dur="500"/>
                                        <p:tgtEl>
                                          <p:spTgt spid="20788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p:bldP spid="207878" grpId="0"/>
      <p:bldP spid="207882" grpId="0" animBg="1"/>
      <p:bldP spid="12"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p:cNvSpPr txBox="1">
            <a:spLocks noChangeArrowheads="1"/>
          </p:cNvSpPr>
          <p:nvPr/>
        </p:nvSpPr>
        <p:spPr bwMode="auto">
          <a:xfrm>
            <a:off x="0" y="500063"/>
            <a:ext cx="91440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9pPr>
          </a:lstStyle>
          <a:p>
            <a:pPr algn="ctr" eaLnBrk="1" hangingPunct="1">
              <a:spcBef>
                <a:spcPts val="1100"/>
              </a:spcBef>
              <a:buClr>
                <a:srgbClr val="FFFF66"/>
              </a:buClr>
              <a:buFont typeface="Bookman Old Style" panose="02050604050505020204" pitchFamily="18" charset="0"/>
              <a:buNone/>
            </a:pPr>
            <a:r>
              <a:rPr lang="en-GB" altLang="pt-BR" sz="8000" b="1" dirty="0">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ENVELHECER:</a:t>
            </a:r>
            <a:r>
              <a:rPr lang="en-GB" altLang="pt-BR" sz="6000" b="1" dirty="0">
                <a:latin typeface="+mn-lt"/>
                <a:ea typeface="Calibri" panose="020F0502020204030204" pitchFamily="34" charset="0"/>
                <a:cs typeface="Calibri" panose="020F0502020204030204" pitchFamily="34" charset="0"/>
              </a:rPr>
              <a:t> </a:t>
            </a:r>
          </a:p>
          <a:p>
            <a:pPr algn="ctr" eaLnBrk="1" hangingPunct="1">
              <a:spcBef>
                <a:spcPts val="1100"/>
              </a:spcBef>
              <a:buClr>
                <a:srgbClr val="FFFF66"/>
              </a:buClr>
              <a:buFont typeface="Bookman Old Style" panose="02050604050505020204" pitchFamily="18" charset="0"/>
              <a:buNone/>
            </a:pPr>
            <a:r>
              <a:rPr lang="en-GB" altLang="pt-BR" sz="6000" b="1" dirty="0">
                <a:latin typeface="+mn-lt"/>
                <a:ea typeface="Calibri" panose="020F0502020204030204" pitchFamily="34" charset="0"/>
                <a:cs typeface="Calibri" panose="020F0502020204030204" pitchFamily="34" charset="0"/>
              </a:rPr>
              <a:t>a </a:t>
            </a:r>
            <a:r>
              <a:rPr lang="en-GB" altLang="pt-BR" sz="6000" b="1" dirty="0" err="1">
                <a:latin typeface="+mn-lt"/>
                <a:ea typeface="Calibri" panose="020F0502020204030204" pitchFamily="34" charset="0"/>
                <a:cs typeface="Calibri" panose="020F0502020204030204" pitchFamily="34" charset="0"/>
              </a:rPr>
              <a:t>melhor</a:t>
            </a:r>
            <a:r>
              <a:rPr lang="en-GB" altLang="pt-BR" sz="6000" b="1" dirty="0">
                <a:latin typeface="+mn-lt"/>
                <a:ea typeface="Calibri" panose="020F0502020204030204" pitchFamily="34" charset="0"/>
                <a:cs typeface="Calibri" panose="020F0502020204030204" pitchFamily="34" charset="0"/>
              </a:rPr>
              <a:t> </a:t>
            </a:r>
            <a:r>
              <a:rPr lang="en-GB" altLang="pt-BR" sz="6000" b="1" dirty="0" err="1">
                <a:latin typeface="+mn-lt"/>
                <a:ea typeface="Calibri" panose="020F0502020204030204" pitchFamily="34" charset="0"/>
                <a:cs typeface="Calibri" panose="020F0502020204030204" pitchFamily="34" charset="0"/>
              </a:rPr>
              <a:t>coisa</a:t>
            </a:r>
            <a:r>
              <a:rPr lang="en-GB" altLang="pt-BR" sz="6000" b="1" dirty="0">
                <a:latin typeface="+mn-lt"/>
                <a:ea typeface="Calibri" panose="020F0502020204030204" pitchFamily="34" charset="0"/>
                <a:cs typeface="Calibri" panose="020F0502020204030204" pitchFamily="34" charset="0"/>
              </a:rPr>
              <a:t> </a:t>
            </a:r>
            <a:r>
              <a:rPr lang="en-GB" altLang="pt-BR" sz="6000" b="1" dirty="0" err="1">
                <a:latin typeface="+mn-lt"/>
                <a:ea typeface="Calibri" panose="020F0502020204030204" pitchFamily="34" charset="0"/>
                <a:cs typeface="Calibri" panose="020F0502020204030204" pitchFamily="34" charset="0"/>
              </a:rPr>
              <a:t>que</a:t>
            </a:r>
            <a:r>
              <a:rPr lang="en-GB" altLang="pt-BR" sz="6000" b="1" dirty="0">
                <a:latin typeface="+mn-lt"/>
                <a:ea typeface="Calibri" panose="020F0502020204030204" pitchFamily="34" charset="0"/>
                <a:cs typeface="Calibri" panose="020F0502020204030204" pitchFamily="34" charset="0"/>
              </a:rPr>
              <a:t> </a:t>
            </a:r>
            <a:r>
              <a:rPr lang="en-GB" altLang="pt-BR" sz="6000" b="1" dirty="0" err="1">
                <a:latin typeface="+mn-lt"/>
                <a:ea typeface="Calibri" panose="020F0502020204030204" pitchFamily="34" charset="0"/>
                <a:cs typeface="Calibri" panose="020F0502020204030204" pitchFamily="34" charset="0"/>
              </a:rPr>
              <a:t>pode</a:t>
            </a:r>
            <a:r>
              <a:rPr lang="en-GB" altLang="pt-BR" sz="6000" b="1" dirty="0">
                <a:latin typeface="+mn-lt"/>
                <a:ea typeface="Calibri" panose="020F0502020204030204" pitchFamily="34" charset="0"/>
                <a:cs typeface="Calibri" panose="020F0502020204030204" pitchFamily="34" charset="0"/>
              </a:rPr>
              <a:t> </a:t>
            </a:r>
            <a:r>
              <a:rPr lang="en-GB" altLang="pt-BR" sz="6000" b="1" dirty="0" err="1">
                <a:latin typeface="+mn-lt"/>
                <a:ea typeface="Calibri" panose="020F0502020204030204" pitchFamily="34" charset="0"/>
                <a:cs typeface="Calibri" panose="020F0502020204030204" pitchFamily="34" charset="0"/>
              </a:rPr>
              <a:t>te</a:t>
            </a:r>
            <a:r>
              <a:rPr lang="en-GB" altLang="pt-BR" sz="6000" b="1" dirty="0">
                <a:latin typeface="+mn-lt"/>
                <a:ea typeface="Calibri" panose="020F0502020204030204" pitchFamily="34" charset="0"/>
                <a:cs typeface="Calibri" panose="020F0502020204030204" pitchFamily="34" charset="0"/>
              </a:rPr>
              <a:t> </a:t>
            </a:r>
            <a:r>
              <a:rPr lang="en-GB" altLang="pt-BR" sz="6000" b="1" dirty="0" err="1">
                <a:latin typeface="+mn-lt"/>
                <a:ea typeface="Calibri" panose="020F0502020204030204" pitchFamily="34" charset="0"/>
                <a:cs typeface="Calibri" panose="020F0502020204030204" pitchFamily="34" charset="0"/>
              </a:rPr>
              <a:t>acontecer</a:t>
            </a:r>
            <a:r>
              <a:rPr lang="en-GB" altLang="pt-BR" sz="6000" b="1" dirty="0">
                <a:latin typeface="+mn-lt"/>
                <a:ea typeface="Calibri" panose="020F0502020204030204" pitchFamily="34" charset="0"/>
                <a:cs typeface="Calibri" panose="020F0502020204030204" pitchFamily="34" charset="0"/>
              </a:rPr>
              <a:t> ...</a:t>
            </a:r>
          </a:p>
        </p:txBody>
      </p:sp>
      <p:sp>
        <p:nvSpPr>
          <p:cNvPr id="3" name="Retângulo 2"/>
          <p:cNvSpPr>
            <a:spLocks noChangeArrowheads="1"/>
          </p:cNvSpPr>
          <p:nvPr/>
        </p:nvSpPr>
        <p:spPr bwMode="auto">
          <a:xfrm>
            <a:off x="142874" y="4429125"/>
            <a:ext cx="9001125" cy="171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1pPr>
            <a:lvl2pPr marL="742950" indent="-28575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2pPr>
            <a:lvl3pPr marL="11430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3pPr>
            <a:lvl4pPr marL="16002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4pPr>
            <a:lvl5pPr marL="2057400"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Arial" panose="020B0604020202020204" pitchFamily="34" charset="0"/>
              </a:defRPr>
            </a:lvl9pPr>
          </a:lstStyle>
          <a:p>
            <a:pPr eaLnBrk="1" hangingPunct="1">
              <a:spcBef>
                <a:spcPts val="1100"/>
              </a:spcBef>
              <a:buClr>
                <a:srgbClr val="FFFF66"/>
              </a:buClr>
              <a:buFont typeface="Bookman Old Style" panose="02050604050505020204" pitchFamily="18" charset="0"/>
              <a:buNone/>
            </a:pPr>
            <a:endParaRPr lang="en-GB" altLang="pt-BR" sz="4800" b="1" dirty="0">
              <a:solidFill>
                <a:srgbClr val="002060"/>
              </a:solidFill>
              <a:latin typeface="+mn-lt"/>
              <a:ea typeface="Calibri" panose="020F0502020204030204" pitchFamily="34" charset="0"/>
              <a:cs typeface="Calibri" panose="020F0502020204030204" pitchFamily="34" charset="0"/>
            </a:endParaRPr>
          </a:p>
          <a:p>
            <a:pPr eaLnBrk="1" hangingPunct="1">
              <a:spcBef>
                <a:spcPts val="1100"/>
              </a:spcBef>
              <a:buClr>
                <a:srgbClr val="FFFF66"/>
              </a:buClr>
              <a:buFont typeface="Bookman Old Style" panose="02050604050505020204" pitchFamily="18" charset="0"/>
              <a:buNone/>
            </a:pPr>
            <a:r>
              <a:rPr lang="en-GB" altLang="pt-BR" sz="4800" b="1" dirty="0">
                <a:solidFill>
                  <a:srgbClr val="002060"/>
                </a:solidFill>
                <a:latin typeface="+mn-lt"/>
                <a:ea typeface="Calibri" panose="020F0502020204030204" pitchFamily="34" charset="0"/>
                <a:cs typeface="Calibri" panose="020F0502020204030204" pitchFamily="34" charset="0"/>
              </a:rPr>
              <a:t> </a:t>
            </a:r>
            <a:r>
              <a:rPr lang="en-GB" altLang="pt-BR" sz="4800" b="1" dirty="0">
                <a:latin typeface="+mn-lt"/>
                <a:ea typeface="Calibri" panose="020F0502020204030204" pitchFamily="34" charset="0"/>
                <a:cs typeface="Calibri" panose="020F0502020204030204" pitchFamily="34" charset="0"/>
              </a:rPr>
              <a:t>é </a:t>
            </a:r>
            <a:r>
              <a:rPr lang="en-GB" altLang="pt-BR" sz="4800" b="1" dirty="0" err="1">
                <a:latin typeface="+mn-lt"/>
                <a:ea typeface="Calibri" panose="020F0502020204030204" pitchFamily="34" charset="0"/>
                <a:cs typeface="Calibri" panose="020F0502020204030204" pitchFamily="34" charset="0"/>
              </a:rPr>
              <a:t>só</a:t>
            </a:r>
            <a:r>
              <a:rPr lang="en-GB" altLang="pt-BR" sz="4800" b="1" dirty="0">
                <a:latin typeface="+mn-lt"/>
                <a:ea typeface="Calibri" panose="020F0502020204030204" pitchFamily="34" charset="0"/>
                <a:cs typeface="Calibri" panose="020F0502020204030204" pitchFamily="34" charset="0"/>
              </a:rPr>
              <a:t> </a:t>
            </a:r>
            <a:r>
              <a:rPr lang="en-GB" altLang="pt-BR" sz="4800" b="1" dirty="0" err="1">
                <a:latin typeface="+mn-lt"/>
                <a:ea typeface="Calibri" panose="020F0502020204030204" pitchFamily="34" charset="0"/>
                <a:cs typeface="Calibri" panose="020F0502020204030204" pitchFamily="34" charset="0"/>
              </a:rPr>
              <a:t>pensar</a:t>
            </a:r>
            <a:r>
              <a:rPr lang="en-GB" altLang="pt-BR" sz="4800" b="1" dirty="0">
                <a:latin typeface="+mn-lt"/>
                <a:ea typeface="Calibri" panose="020F0502020204030204" pitchFamily="34" charset="0"/>
                <a:cs typeface="Calibri" panose="020F0502020204030204" pitchFamily="34" charset="0"/>
              </a:rPr>
              <a:t> </a:t>
            </a:r>
            <a:r>
              <a:rPr lang="en-GB" altLang="pt-BR" sz="4800" b="1" dirty="0" err="1">
                <a:latin typeface="+mn-lt"/>
                <a:ea typeface="Calibri" panose="020F0502020204030204" pitchFamily="34" charset="0"/>
                <a:cs typeface="Calibri" panose="020F0502020204030204" pitchFamily="34" charset="0"/>
              </a:rPr>
              <a:t>na</a:t>
            </a:r>
            <a:r>
              <a:rPr lang="en-GB" altLang="pt-BR" sz="4800" b="1" dirty="0">
                <a:latin typeface="+mn-lt"/>
                <a:ea typeface="Calibri" panose="020F0502020204030204" pitchFamily="34" charset="0"/>
                <a:cs typeface="Calibri" panose="020F0502020204030204" pitchFamily="34" charset="0"/>
              </a:rPr>
              <a:t> </a:t>
            </a:r>
            <a:r>
              <a:rPr lang="en-GB" altLang="pt-BR" sz="4800" b="1" dirty="0" err="1">
                <a:latin typeface="+mn-lt"/>
                <a:ea typeface="Calibri" panose="020F0502020204030204" pitchFamily="34" charset="0"/>
                <a:cs typeface="Calibri" panose="020F0502020204030204" pitchFamily="34" charset="0"/>
              </a:rPr>
              <a:t>alternativa</a:t>
            </a:r>
            <a:r>
              <a:rPr lang="en-GB" altLang="pt-BR" sz="4800" b="1" dirty="0">
                <a:latin typeface="+mn-lt"/>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8852514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529">
                                            <p:txEl>
                                              <p:pRg st="1" end="1"/>
                                            </p:txEl>
                                          </p:spTgt>
                                        </p:tgtEl>
                                        <p:attrNameLst>
                                          <p:attrName>style.visibility</p:attrName>
                                        </p:attrNameLst>
                                      </p:cBhvr>
                                      <p:to>
                                        <p:strVal val="visible"/>
                                      </p:to>
                                    </p:set>
                                    <p:animEffect transition="in" filter="blinds(horizontal)">
                                      <p:cBhvr>
                                        <p:cTn id="7" dur="500"/>
                                        <p:tgtEl>
                                          <p:spTgt spid="2252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685800" y="990600"/>
            <a:ext cx="77724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hangingPunct="1">
              <a:buClr>
                <a:srgbClr val="FFFFFF"/>
              </a:buClr>
              <a:buFont typeface="Tahoma" panose="020B0604030504040204" pitchFamily="34" charset="0"/>
              <a:buNone/>
            </a:pPr>
            <a:br>
              <a:rPr lang="en-GB" altLang="pt-BR" sz="4000">
                <a:solidFill>
                  <a:srgbClr val="FFFFFF"/>
                </a:solidFill>
                <a:latin typeface="Tahoma" panose="020B0604030504040204" pitchFamily="34" charset="0"/>
              </a:rPr>
            </a:br>
            <a:br>
              <a:rPr lang="en-GB" altLang="pt-BR" sz="4000">
                <a:solidFill>
                  <a:srgbClr val="FFFFFF"/>
                </a:solidFill>
                <a:latin typeface="Tahoma" panose="020B0604030504040204" pitchFamily="34" charset="0"/>
              </a:rPr>
            </a:br>
            <a:br>
              <a:rPr lang="en-GB" altLang="pt-BR" sz="4000">
                <a:solidFill>
                  <a:srgbClr val="FFFFFF"/>
                </a:solidFill>
                <a:latin typeface="Tahoma" panose="020B0604030504040204" pitchFamily="34" charset="0"/>
              </a:rPr>
            </a:br>
            <a:br>
              <a:rPr lang="en-GB" altLang="pt-BR" sz="4000">
                <a:solidFill>
                  <a:srgbClr val="FFFFFF"/>
                </a:solidFill>
                <a:latin typeface="Tahoma" panose="020B0604030504040204" pitchFamily="34" charset="0"/>
              </a:rPr>
            </a:br>
            <a:br>
              <a:rPr lang="en-GB" altLang="pt-BR" sz="4000">
                <a:solidFill>
                  <a:srgbClr val="FFFFFF"/>
                </a:solidFill>
                <a:latin typeface="Tahoma" panose="020B0604030504040204" pitchFamily="34" charset="0"/>
              </a:rPr>
            </a:br>
            <a:endParaRPr lang="en-GB" altLang="pt-BR" sz="4000">
              <a:solidFill>
                <a:srgbClr val="FFFFFF"/>
              </a:solidFill>
              <a:latin typeface="Tahoma" panose="020B0604030504040204" pitchFamily="34" charset="0"/>
            </a:endParaRPr>
          </a:p>
        </p:txBody>
      </p:sp>
      <p:sp>
        <p:nvSpPr>
          <p:cNvPr id="155651" name="Text Box 2"/>
          <p:cNvSpPr txBox="1">
            <a:spLocks noChangeArrowheads="1"/>
          </p:cNvSpPr>
          <p:nvPr/>
        </p:nvSpPr>
        <p:spPr bwMode="auto">
          <a:xfrm>
            <a:off x="285750" y="214313"/>
            <a:ext cx="8643938"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eaLnBrk="1" hangingPunct="1">
              <a:lnSpc>
                <a:spcPct val="90000"/>
              </a:lnSpc>
              <a:spcBef>
                <a:spcPts val="800"/>
              </a:spcBef>
              <a:buClr>
                <a:srgbClr val="FFFF66"/>
              </a:buClr>
              <a:buFont typeface="Tahoma" panose="020B0604030504040204" pitchFamily="34" charset="0"/>
              <a:buNone/>
            </a:pPr>
            <a:endParaRPr lang="en-GB" altLang="pt-BR" sz="6600" dirty="0">
              <a:solidFill>
                <a:srgbClr val="002060"/>
              </a:solidFill>
              <a:latin typeface="+mn-lt"/>
              <a:ea typeface="Calibri" panose="020F0502020204030204" pitchFamily="34" charset="0"/>
              <a:cs typeface="Calibri" panose="020F0502020204030204" pitchFamily="34" charset="0"/>
            </a:endParaRPr>
          </a:p>
          <a:p>
            <a:pPr algn="ctr" eaLnBrk="1" hangingPunct="1">
              <a:lnSpc>
                <a:spcPct val="90000"/>
              </a:lnSpc>
              <a:spcBef>
                <a:spcPts val="1500"/>
              </a:spcBef>
              <a:buClr>
                <a:srgbClr val="FFFF66"/>
              </a:buClr>
              <a:buFont typeface="Bookman Old Style" panose="02050604050505020204" pitchFamily="18" charset="0"/>
              <a:buNone/>
            </a:pPr>
            <a:r>
              <a:rPr lang="en-GB" altLang="pt-BR" sz="6600" b="1" dirty="0">
                <a:latin typeface="+mn-lt"/>
                <a:ea typeface="Calibri" panose="020F0502020204030204" pitchFamily="34" charset="0"/>
                <a:cs typeface="Calibri" panose="020F0502020204030204" pitchFamily="34" charset="0"/>
              </a:rPr>
              <a:t>A </a:t>
            </a:r>
            <a:r>
              <a:rPr lang="en-GB" altLang="pt-BR" sz="6600" b="1" dirty="0" err="1">
                <a:latin typeface="+mn-lt"/>
                <a:ea typeface="Calibri" panose="020F0502020204030204" pitchFamily="34" charset="0"/>
                <a:cs typeface="Calibri" panose="020F0502020204030204" pitchFamily="34" charset="0"/>
              </a:rPr>
              <a:t>abordagem</a:t>
            </a:r>
            <a:r>
              <a:rPr lang="en-GB" altLang="pt-BR" sz="6600" b="1" dirty="0">
                <a:latin typeface="+mn-lt"/>
                <a:ea typeface="Calibri" panose="020F0502020204030204" pitchFamily="34" charset="0"/>
                <a:cs typeface="Calibri" panose="020F0502020204030204" pitchFamily="34" charset="0"/>
              </a:rPr>
              <a:t> do “</a:t>
            </a:r>
            <a:r>
              <a:rPr lang="en-GB" altLang="pt-BR" sz="6600" b="1" dirty="0" err="1">
                <a:latin typeface="+mn-lt"/>
                <a:ea typeface="Calibri" panose="020F0502020204030204" pitchFamily="34" charset="0"/>
                <a:cs typeface="Calibri" panose="020F0502020204030204" pitchFamily="34" charset="0"/>
              </a:rPr>
              <a:t>envelhecimento</a:t>
            </a:r>
            <a:r>
              <a:rPr lang="en-GB" altLang="pt-BR" sz="6600" b="1" dirty="0">
                <a:latin typeface="+mn-lt"/>
                <a:ea typeface="Calibri" panose="020F0502020204030204" pitchFamily="34" charset="0"/>
                <a:cs typeface="Calibri" panose="020F0502020204030204" pitchFamily="34" charset="0"/>
              </a:rPr>
              <a:t> e </a:t>
            </a:r>
            <a:r>
              <a:rPr lang="en-GB" altLang="pt-BR" sz="6600" b="1" dirty="0" err="1">
                <a:latin typeface="+mn-lt"/>
                <a:ea typeface="Calibri" panose="020F0502020204030204" pitchFamily="34" charset="0"/>
                <a:cs typeface="Calibri" panose="020F0502020204030204" pitchFamily="34" charset="0"/>
              </a:rPr>
              <a:t>saúde</a:t>
            </a:r>
            <a:r>
              <a:rPr lang="en-GB" altLang="pt-BR" sz="6600" b="1" dirty="0">
                <a:latin typeface="+mn-lt"/>
                <a:ea typeface="Calibri" panose="020F0502020204030204" pitchFamily="34" charset="0"/>
                <a:cs typeface="Calibri" panose="020F0502020204030204" pitchFamily="34" charset="0"/>
              </a:rPr>
              <a:t>” sob a </a:t>
            </a:r>
            <a:r>
              <a:rPr lang="en-GB" altLang="pt-BR" sz="6600" b="1" dirty="0" err="1">
                <a:latin typeface="+mn-lt"/>
                <a:ea typeface="Calibri" panose="020F0502020204030204" pitchFamily="34" charset="0"/>
                <a:cs typeface="Calibri" panose="020F0502020204030204" pitchFamily="34" charset="0"/>
              </a:rPr>
              <a:t>ótica</a:t>
            </a:r>
            <a:r>
              <a:rPr lang="en-GB" altLang="pt-BR" sz="6600" b="1" dirty="0">
                <a:latin typeface="+mn-lt"/>
                <a:ea typeface="Calibri" panose="020F0502020204030204" pitchFamily="34" charset="0"/>
                <a:cs typeface="Calibri" panose="020F0502020204030204" pitchFamily="34" charset="0"/>
              </a:rPr>
              <a:t> do </a:t>
            </a:r>
            <a:r>
              <a:rPr lang="en-GB" altLang="pt-BR" sz="6600" b="1" dirty="0" err="1">
                <a:solidFill>
                  <a:srgbClr val="FF6600"/>
                </a:solidFill>
                <a:latin typeface="+mn-lt"/>
                <a:ea typeface="Calibri" panose="020F0502020204030204" pitchFamily="34" charset="0"/>
                <a:cs typeface="Calibri" panose="020F0502020204030204" pitchFamily="34" charset="0"/>
              </a:rPr>
              <a:t>curso</a:t>
            </a:r>
            <a:r>
              <a:rPr lang="en-GB" altLang="pt-BR" sz="6600" b="1" dirty="0">
                <a:solidFill>
                  <a:srgbClr val="FF6600"/>
                </a:solidFill>
                <a:latin typeface="+mn-lt"/>
                <a:ea typeface="Calibri" panose="020F0502020204030204" pitchFamily="34" charset="0"/>
                <a:cs typeface="Calibri" panose="020F0502020204030204" pitchFamily="34" charset="0"/>
              </a:rPr>
              <a:t> de </a:t>
            </a:r>
            <a:r>
              <a:rPr lang="en-GB" altLang="pt-BR" sz="6600" b="1" dirty="0" err="1">
                <a:solidFill>
                  <a:srgbClr val="FF6600"/>
                </a:solidFill>
                <a:latin typeface="+mn-lt"/>
                <a:ea typeface="Calibri" panose="020F0502020204030204" pitchFamily="34" charset="0"/>
                <a:cs typeface="Calibri" panose="020F0502020204030204" pitchFamily="34" charset="0"/>
              </a:rPr>
              <a:t>vida</a:t>
            </a:r>
            <a:endParaRPr lang="en-GB" altLang="pt-BR" sz="6600" b="1" dirty="0">
              <a:solidFill>
                <a:srgbClr val="FF6600"/>
              </a:solidFill>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2549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0" y="571500"/>
            <a:ext cx="41433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buClr>
                <a:srgbClr val="FFFFFF"/>
              </a:buClr>
              <a:buFont typeface="Tahoma" panose="020B0604030504040204" pitchFamily="34" charset="0"/>
              <a:buNone/>
            </a:pPr>
            <a:r>
              <a:rPr lang="en-GB" altLang="pt-BR" sz="5400" b="1" dirty="0">
                <a:latin typeface="+mn-lt"/>
                <a:ea typeface="Calibri" panose="020F0502020204030204" pitchFamily="34" charset="0"/>
                <a:cs typeface="Calibri" panose="020F0502020204030204" pitchFamily="34" charset="0"/>
              </a:rPr>
              <a:t>As </a:t>
            </a:r>
            <a:r>
              <a:rPr lang="en-GB" altLang="pt-BR" sz="5400" b="1" dirty="0" err="1">
                <a:latin typeface="+mn-lt"/>
                <a:ea typeface="Calibri" panose="020F0502020204030204" pitchFamily="34" charset="0"/>
                <a:cs typeface="Calibri" panose="020F0502020204030204" pitchFamily="34" charset="0"/>
              </a:rPr>
              <a:t>crianças</a:t>
            </a:r>
            <a:r>
              <a:rPr lang="en-GB" altLang="pt-BR" sz="5400" b="1" dirty="0">
                <a:latin typeface="+mn-lt"/>
                <a:ea typeface="Calibri" panose="020F0502020204030204" pitchFamily="34" charset="0"/>
                <a:cs typeface="Calibri" panose="020F0502020204030204" pitchFamily="34" charset="0"/>
              </a:rPr>
              <a:t> de </a:t>
            </a:r>
            <a:r>
              <a:rPr lang="en-GB" altLang="pt-BR" sz="5400" b="1" dirty="0" err="1">
                <a:solidFill>
                  <a:srgbClr val="FF6600"/>
                </a:solidFill>
                <a:latin typeface="+mn-lt"/>
                <a:ea typeface="Calibri" panose="020F0502020204030204" pitchFamily="34" charset="0"/>
                <a:cs typeface="Calibri" panose="020F0502020204030204" pitchFamily="34" charset="0"/>
              </a:rPr>
              <a:t>Ontem</a:t>
            </a:r>
            <a:r>
              <a:rPr lang="en-GB" altLang="pt-BR" sz="5400" b="1" dirty="0">
                <a:latin typeface="+mn-lt"/>
                <a:ea typeface="Calibri" panose="020F0502020204030204" pitchFamily="34" charset="0"/>
                <a:cs typeface="Calibri" panose="020F0502020204030204" pitchFamily="34" charset="0"/>
              </a:rPr>
              <a:t> </a:t>
            </a:r>
            <a:r>
              <a:rPr lang="en-GB" altLang="pt-BR" sz="5400" b="1" dirty="0" err="1">
                <a:latin typeface="+mn-lt"/>
                <a:ea typeface="Calibri" panose="020F0502020204030204" pitchFamily="34" charset="0"/>
                <a:cs typeface="Calibri" panose="020F0502020204030204" pitchFamily="34" charset="0"/>
              </a:rPr>
              <a:t>são</a:t>
            </a:r>
            <a:r>
              <a:rPr lang="en-GB" altLang="pt-BR" sz="5400" b="1" dirty="0">
                <a:latin typeface="+mn-lt"/>
                <a:ea typeface="Calibri" panose="020F0502020204030204" pitchFamily="34" charset="0"/>
                <a:cs typeface="Calibri" panose="020F0502020204030204" pitchFamily="34" charset="0"/>
              </a:rPr>
              <a:t> </a:t>
            </a:r>
            <a:r>
              <a:rPr lang="en-GB" altLang="pt-BR" sz="5400" b="1" dirty="0" err="1">
                <a:latin typeface="+mn-lt"/>
                <a:ea typeface="Calibri" panose="020F0502020204030204" pitchFamily="34" charset="0"/>
                <a:cs typeface="Calibri" panose="020F0502020204030204" pitchFamily="34" charset="0"/>
              </a:rPr>
              <a:t>os</a:t>
            </a:r>
            <a:r>
              <a:rPr lang="en-GB" altLang="pt-BR" sz="5400" b="1" dirty="0">
                <a:latin typeface="+mn-lt"/>
                <a:ea typeface="Calibri" panose="020F0502020204030204" pitchFamily="34" charset="0"/>
                <a:cs typeface="Calibri" panose="020F0502020204030204" pitchFamily="34" charset="0"/>
              </a:rPr>
              <a:t> </a:t>
            </a:r>
            <a:r>
              <a:rPr lang="en-GB" altLang="pt-BR" sz="5400" b="1" dirty="0" err="1">
                <a:latin typeface="+mn-lt"/>
                <a:ea typeface="Calibri" panose="020F0502020204030204" pitchFamily="34" charset="0"/>
                <a:cs typeface="Calibri" panose="020F0502020204030204" pitchFamily="34" charset="0"/>
              </a:rPr>
              <a:t>adultos</a:t>
            </a:r>
            <a:r>
              <a:rPr lang="en-GB" altLang="pt-BR" sz="5400" b="1" dirty="0">
                <a:latin typeface="+mn-lt"/>
                <a:ea typeface="Calibri" panose="020F0502020204030204" pitchFamily="34" charset="0"/>
                <a:cs typeface="Calibri" panose="020F0502020204030204" pitchFamily="34" charset="0"/>
              </a:rPr>
              <a:t> de </a:t>
            </a:r>
            <a:r>
              <a:rPr lang="en-GB" altLang="pt-BR" sz="5400" b="1" dirty="0" err="1">
                <a:solidFill>
                  <a:srgbClr val="FF6600"/>
                </a:solidFill>
                <a:latin typeface="+mn-lt"/>
                <a:ea typeface="Calibri" panose="020F0502020204030204" pitchFamily="34" charset="0"/>
                <a:cs typeface="Calibri" panose="020F0502020204030204" pitchFamily="34" charset="0"/>
              </a:rPr>
              <a:t>Hoje</a:t>
            </a:r>
            <a:r>
              <a:rPr lang="en-GB" altLang="pt-BR" sz="5400" b="1" dirty="0">
                <a:latin typeface="+mn-lt"/>
                <a:ea typeface="Calibri" panose="020F0502020204030204" pitchFamily="34" charset="0"/>
                <a:cs typeface="Calibri" panose="020F0502020204030204" pitchFamily="34" charset="0"/>
              </a:rPr>
              <a:t>, </a:t>
            </a:r>
            <a:r>
              <a:rPr lang="en-GB" altLang="pt-BR" sz="5400" b="1" dirty="0" err="1">
                <a:latin typeface="+mn-lt"/>
                <a:ea typeface="Calibri" panose="020F0502020204030204" pitchFamily="34" charset="0"/>
                <a:cs typeface="Calibri" panose="020F0502020204030204" pitchFamily="34" charset="0"/>
              </a:rPr>
              <a:t>os</a:t>
            </a:r>
            <a:r>
              <a:rPr lang="en-GB" altLang="pt-BR" sz="5400" b="1" dirty="0">
                <a:latin typeface="+mn-lt"/>
                <a:ea typeface="Calibri" panose="020F0502020204030204" pitchFamily="34" charset="0"/>
                <a:cs typeface="Calibri" panose="020F0502020204030204" pitchFamily="34" charset="0"/>
              </a:rPr>
              <a:t> </a:t>
            </a:r>
            <a:r>
              <a:rPr lang="en-GB" altLang="pt-BR" sz="5400" b="1" dirty="0" err="1">
                <a:latin typeface="+mn-lt"/>
                <a:ea typeface="Calibri" panose="020F0502020204030204" pitchFamily="34" charset="0"/>
                <a:cs typeface="Calibri" panose="020F0502020204030204" pitchFamily="34" charset="0"/>
              </a:rPr>
              <a:t>idosos</a:t>
            </a:r>
            <a:r>
              <a:rPr lang="en-GB" altLang="pt-BR" sz="5400" b="1" dirty="0">
                <a:latin typeface="+mn-lt"/>
                <a:ea typeface="Calibri" panose="020F0502020204030204" pitchFamily="34" charset="0"/>
                <a:cs typeface="Calibri" panose="020F0502020204030204" pitchFamily="34" charset="0"/>
              </a:rPr>
              <a:t> </a:t>
            </a:r>
            <a:br>
              <a:rPr lang="en-GB" altLang="pt-BR" sz="5400" b="1" dirty="0">
                <a:latin typeface="+mn-lt"/>
                <a:ea typeface="Calibri" panose="020F0502020204030204" pitchFamily="34" charset="0"/>
                <a:cs typeface="Calibri" panose="020F0502020204030204" pitchFamily="34" charset="0"/>
              </a:rPr>
            </a:br>
            <a:r>
              <a:rPr lang="en-GB" altLang="pt-BR" sz="5400" b="1" dirty="0">
                <a:latin typeface="+mn-lt"/>
                <a:ea typeface="Calibri" panose="020F0502020204030204" pitchFamily="34" charset="0"/>
                <a:cs typeface="Calibri" panose="020F0502020204030204" pitchFamily="34" charset="0"/>
              </a:rPr>
              <a:t>de </a:t>
            </a:r>
            <a:r>
              <a:rPr lang="en-GB" altLang="pt-BR" sz="5400" b="1" dirty="0" err="1">
                <a:solidFill>
                  <a:srgbClr val="FF6600"/>
                </a:solidFill>
                <a:latin typeface="+mn-lt"/>
                <a:ea typeface="Calibri" panose="020F0502020204030204" pitchFamily="34" charset="0"/>
                <a:cs typeface="Calibri" panose="020F0502020204030204" pitchFamily="34" charset="0"/>
              </a:rPr>
              <a:t>Amanhã</a:t>
            </a:r>
            <a:endParaRPr lang="en-GB" altLang="pt-BR" sz="5400" b="1" dirty="0">
              <a:solidFill>
                <a:srgbClr val="FF6600"/>
              </a:solidFill>
              <a:latin typeface="+mn-lt"/>
              <a:ea typeface="Calibri" panose="020F0502020204030204" pitchFamily="34" charset="0"/>
              <a:cs typeface="Calibri" panose="020F0502020204030204" pitchFamily="34" charset="0"/>
            </a:endParaRPr>
          </a:p>
        </p:txBody>
      </p:sp>
      <p:pic>
        <p:nvPicPr>
          <p:cNvPr id="25602" name="Picture 2"/>
          <p:cNvPicPr>
            <a:picLocks noChangeAspect="1" noChangeArrowheads="1"/>
          </p:cNvPicPr>
          <p:nvPr/>
        </p:nvPicPr>
        <p:blipFill>
          <a:blip r:embed="rId3" cstate="print"/>
          <a:srcRect/>
          <a:stretch>
            <a:fillRect/>
          </a:stretch>
        </p:blipFill>
        <p:spPr bwMode="auto">
          <a:xfrm>
            <a:off x="4000497" y="785794"/>
            <a:ext cx="5143504" cy="5392453"/>
          </a:xfrm>
          <a:prstGeom prst="rect">
            <a:avLst/>
          </a:prstGeom>
          <a:noFill/>
          <a:ln w="9525">
            <a:noFill/>
            <a:round/>
            <a:headEnd/>
            <a:tailEnd/>
          </a:ln>
          <a:effectLst>
            <a:softEdge rad="317500"/>
          </a:effectLst>
        </p:spPr>
      </p:pic>
    </p:spTree>
    <p:extLst>
      <p:ext uri="{BB962C8B-B14F-4D97-AF65-F5344CB8AC3E}">
        <p14:creationId xmlns:p14="http://schemas.microsoft.com/office/powerpoint/2010/main" val="116124879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Text Box 3"/>
          <p:cNvSpPr txBox="1">
            <a:spLocks noChangeArrowheads="1"/>
          </p:cNvSpPr>
          <p:nvPr/>
        </p:nvSpPr>
        <p:spPr bwMode="auto">
          <a:xfrm>
            <a:off x="1785938" y="0"/>
            <a:ext cx="5530850" cy="923925"/>
          </a:xfrm>
          <a:prstGeom prst="rect">
            <a:avLst/>
          </a:prstGeom>
          <a:noFill/>
          <a:ln w="28575">
            <a:noFill/>
            <a:miter lim="800000"/>
            <a:headEnd/>
            <a:tailEnd/>
          </a:ln>
          <a:effectLst>
            <a:outerShdw blurRad="50800" dist="38100" dir="2700000" algn="tl" rotWithShape="0">
              <a:prstClr val="black">
                <a:alpha val="40000"/>
              </a:prstClr>
            </a:outerShdw>
          </a:effectLst>
        </p:spPr>
        <p:txBody>
          <a:bodyPr wrap="none">
            <a:spAutoFit/>
          </a:bodyPr>
          <a:lstStyle/>
          <a:p>
            <a:pPr>
              <a:defRPr/>
            </a:pPr>
            <a:r>
              <a:rPr lang="pt-BR" sz="5400" b="1" dirty="0">
                <a:solidFill>
                  <a:srgbClr val="C00000"/>
                </a:solidFill>
                <a:latin typeface="Calibri" pitchFamily="34" charset="0"/>
              </a:rPr>
              <a:t>ENVELHECIMENTO</a:t>
            </a:r>
          </a:p>
        </p:txBody>
      </p:sp>
      <p:sp>
        <p:nvSpPr>
          <p:cNvPr id="203779" name="Text Box 4"/>
          <p:cNvSpPr txBox="1">
            <a:spLocks noChangeArrowheads="1"/>
          </p:cNvSpPr>
          <p:nvPr/>
        </p:nvSpPr>
        <p:spPr bwMode="auto">
          <a:xfrm>
            <a:off x="3851275" y="969963"/>
            <a:ext cx="5076825" cy="551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pt-BR" altLang="pt-BR" sz="3200">
                <a:latin typeface="Calibri" panose="020F0502020204030204" pitchFamily="34" charset="0"/>
              </a:rPr>
              <a:t>Início - 2</a:t>
            </a:r>
            <a:r>
              <a:rPr lang="pt-BR" altLang="pt-BR" sz="3200" baseline="30000">
                <a:latin typeface="Calibri" panose="020F0502020204030204" pitchFamily="34" charset="0"/>
              </a:rPr>
              <a:t>a</a:t>
            </a:r>
            <a:r>
              <a:rPr lang="pt-BR" altLang="pt-BR" sz="3200">
                <a:latin typeface="Calibri" panose="020F0502020204030204" pitchFamily="34" charset="0"/>
              </a:rPr>
              <a:t> Década de vida (pouco perceptível)</a:t>
            </a:r>
          </a:p>
          <a:p>
            <a:pPr algn="just"/>
            <a:endParaRPr lang="pt-BR" altLang="pt-BR" sz="3200">
              <a:latin typeface="Calibri" panose="020F0502020204030204" pitchFamily="34" charset="0"/>
            </a:endParaRPr>
          </a:p>
          <a:p>
            <a:pPr algn="just"/>
            <a:r>
              <a:rPr lang="pt-BR" altLang="pt-BR" sz="3200">
                <a:latin typeface="Calibri" panose="020F0502020204030204" pitchFamily="34" charset="0"/>
              </a:rPr>
              <a:t>Ao final da 3</a:t>
            </a:r>
            <a:r>
              <a:rPr lang="pt-BR" altLang="pt-BR" sz="3200" baseline="30000">
                <a:latin typeface="Calibri" panose="020F0502020204030204" pitchFamily="34" charset="0"/>
              </a:rPr>
              <a:t>a</a:t>
            </a:r>
            <a:r>
              <a:rPr lang="pt-BR" altLang="pt-BR" sz="3200">
                <a:latin typeface="Calibri" panose="020F0502020204030204" pitchFamily="34" charset="0"/>
              </a:rPr>
              <a:t> Década - 1</a:t>
            </a:r>
            <a:r>
              <a:rPr lang="pt-BR" altLang="pt-BR" sz="3200" baseline="30000">
                <a:latin typeface="Calibri" panose="020F0502020204030204" pitchFamily="34" charset="0"/>
              </a:rPr>
              <a:t>as</a:t>
            </a:r>
            <a:r>
              <a:rPr lang="pt-BR" altLang="pt-BR" sz="3200">
                <a:latin typeface="Calibri" panose="020F0502020204030204" pitchFamily="34" charset="0"/>
              </a:rPr>
              <a:t> Alterações funcionais e/ou estruturais</a:t>
            </a:r>
          </a:p>
          <a:p>
            <a:pPr algn="just"/>
            <a:endParaRPr lang="pt-BR" altLang="pt-BR" sz="3200">
              <a:latin typeface="Calibri" panose="020F0502020204030204" pitchFamily="34" charset="0"/>
            </a:endParaRPr>
          </a:p>
          <a:p>
            <a:pPr algn="just"/>
            <a:r>
              <a:rPr lang="pt-BR" altLang="pt-BR" sz="3200">
                <a:latin typeface="Calibri" panose="020F0502020204030204" pitchFamily="34" charset="0"/>
              </a:rPr>
              <a:t>A partir da 4</a:t>
            </a:r>
            <a:r>
              <a:rPr lang="pt-BR" altLang="pt-BR" sz="3200" baseline="30000">
                <a:latin typeface="Calibri" panose="020F0502020204030204" pitchFamily="34" charset="0"/>
              </a:rPr>
              <a:t>a</a:t>
            </a:r>
            <a:r>
              <a:rPr lang="pt-BR" altLang="pt-BR" sz="3200">
                <a:latin typeface="Calibri" panose="020F0502020204030204" pitchFamily="34" charset="0"/>
              </a:rPr>
              <a:t> Década há uma perda aproximada de 1% da função /ano nos diferentes sistemas orgânicos.</a:t>
            </a:r>
          </a:p>
        </p:txBody>
      </p:sp>
      <p:pic>
        <p:nvPicPr>
          <p:cNvPr id="4" name="Picture 5" descr="Idosa andando"/>
          <p:cNvPicPr>
            <a:picLocks noChangeAspect="1" noChangeArrowheads="1"/>
          </p:cNvPicPr>
          <p:nvPr/>
        </p:nvPicPr>
        <p:blipFill>
          <a:blip r:embed="rId2" cstate="print">
            <a:lum bright="12000" contrast="6000"/>
          </a:blip>
          <a:srcRect/>
          <a:stretch>
            <a:fillRect/>
          </a:stretch>
        </p:blipFill>
        <p:spPr bwMode="auto">
          <a:xfrm>
            <a:off x="0" y="786549"/>
            <a:ext cx="3984722" cy="5876691"/>
          </a:xfrm>
          <a:prstGeom prst="rect">
            <a:avLst/>
          </a:prstGeom>
          <a:noFill/>
          <a:ln w="57150">
            <a:noFill/>
            <a:miter lim="800000"/>
            <a:headEnd/>
            <a:tailEnd/>
          </a:ln>
          <a:effectLst>
            <a:softEdge rad="127000"/>
          </a:effectLst>
        </p:spPr>
      </p:pic>
    </p:spTree>
    <p:extLst>
      <p:ext uri="{BB962C8B-B14F-4D97-AF65-F5344CB8AC3E}">
        <p14:creationId xmlns:p14="http://schemas.microsoft.com/office/powerpoint/2010/main" val="914125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40" name="Text Box 4"/>
          <p:cNvSpPr txBox="1">
            <a:spLocks noChangeArrowheads="1"/>
          </p:cNvSpPr>
          <p:nvPr/>
        </p:nvSpPr>
        <p:spPr bwMode="auto">
          <a:xfrm>
            <a:off x="4740275" y="188913"/>
            <a:ext cx="4216400" cy="6554787"/>
          </a:xfrm>
          <a:prstGeom prst="rect">
            <a:avLst/>
          </a:prstGeom>
          <a:noFill/>
          <a:ln w="28575">
            <a:noFill/>
            <a:miter lim="800000"/>
            <a:headEnd/>
            <a:tailEnd/>
          </a:ln>
          <a:effectLst/>
        </p:spPr>
        <p:txBody>
          <a:bodyPr>
            <a:spAutoFit/>
          </a:bodyPr>
          <a:lstStyle/>
          <a:p>
            <a:pPr algn="just" eaLnBrk="1" hangingPunct="1">
              <a:defRPr/>
            </a:pPr>
            <a:r>
              <a:rPr lang="pt-BR" sz="2800" dirty="0">
                <a:latin typeface="Calibri" pitchFamily="34" charset="0"/>
              </a:rPr>
              <a:t>COM O ENVELHECIMENTO OCORREM AS SEGUINTES </a:t>
            </a:r>
            <a:r>
              <a:rPr lang="pt-BR" sz="2800" b="1" dirty="0">
                <a:latin typeface="Calibri" pitchFamily="34" charset="0"/>
              </a:rPr>
              <a:t>MODIFICAÇÕES GERAIS </a:t>
            </a:r>
            <a:r>
              <a:rPr lang="pt-BR" sz="2800" dirty="0">
                <a:latin typeface="Calibri" pitchFamily="34" charset="0"/>
              </a:rPr>
              <a:t>NO ORGANISMO:</a:t>
            </a:r>
          </a:p>
          <a:p>
            <a:pPr marL="457200" algn="just" eaLnBrk="1" hangingPunct="1">
              <a:defRPr/>
            </a:pPr>
            <a:endParaRPr lang="pt-BR" sz="2800" dirty="0">
              <a:latin typeface="Calibri" pitchFamily="34" charset="0"/>
            </a:endParaRPr>
          </a:p>
          <a:p>
            <a:pPr marL="457200" eaLnBrk="1" hangingPunct="1">
              <a:defRPr/>
            </a:pPr>
            <a:r>
              <a:rPr lang="pt-BR" sz="2800" dirty="0">
                <a:latin typeface="Calibri" pitchFamily="34" charset="0"/>
                <a:sym typeface="Wingdings" pitchFamily="2" charset="2"/>
              </a:rPr>
              <a:t></a:t>
            </a:r>
            <a:r>
              <a:rPr lang="pt-BR" sz="2800" dirty="0">
                <a:latin typeface="Calibri" pitchFamily="34" charset="0"/>
              </a:rPr>
              <a:t> do tecido adiposo em MMSS e MMII e uma &gt; concentração da gordura abdominal</a:t>
            </a:r>
          </a:p>
          <a:p>
            <a:pPr marL="457200" eaLnBrk="1" hangingPunct="1">
              <a:defRPr/>
            </a:pPr>
            <a:r>
              <a:rPr lang="pt-BR" sz="2800" dirty="0">
                <a:latin typeface="Calibri" pitchFamily="34" charset="0"/>
                <a:sym typeface="Wingdings" pitchFamily="2" charset="2"/>
              </a:rPr>
              <a:t></a:t>
            </a:r>
            <a:r>
              <a:rPr lang="pt-BR" sz="2800" dirty="0">
                <a:latin typeface="Calibri" pitchFamily="34" charset="0"/>
              </a:rPr>
              <a:t> da altura total</a:t>
            </a:r>
          </a:p>
          <a:p>
            <a:pPr marL="457200" eaLnBrk="1" hangingPunct="1">
              <a:defRPr/>
            </a:pPr>
            <a:r>
              <a:rPr lang="pt-BR" sz="2800" dirty="0">
                <a:latin typeface="Calibri" pitchFamily="34" charset="0"/>
                <a:sym typeface="Wingdings" pitchFamily="2" charset="2"/>
              </a:rPr>
              <a:t></a:t>
            </a:r>
            <a:r>
              <a:rPr lang="pt-BR" sz="2800" dirty="0">
                <a:latin typeface="Calibri" pitchFamily="34" charset="0"/>
              </a:rPr>
              <a:t> da elasticidade dos tecidos corporais</a:t>
            </a:r>
          </a:p>
          <a:p>
            <a:pPr marL="457200" eaLnBrk="1" hangingPunct="1">
              <a:defRPr/>
            </a:pPr>
            <a:r>
              <a:rPr lang="pt-BR" sz="2800" dirty="0">
                <a:latin typeface="Calibri" pitchFamily="34" charset="0"/>
              </a:rPr>
              <a:t>alongamento progressivo das orelhas e nariz</a:t>
            </a:r>
          </a:p>
        </p:txBody>
      </p:sp>
      <p:pic>
        <p:nvPicPr>
          <p:cNvPr id="204803" name="Picture 2" descr="http://3.bp.blogspot.com/-ZJe7Stghrqo/UEXzJY589-I/AAAAAAAABfE/UAkqRdSLI-w/s1600/Idosos-sunga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341438"/>
            <a:ext cx="4430712"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344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clip_image0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71475"/>
            <a:ext cx="39624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extBox 1"/>
          <p:cNvSpPr txBox="1">
            <a:spLocks noChangeArrowheads="1"/>
          </p:cNvSpPr>
          <p:nvPr/>
        </p:nvSpPr>
        <p:spPr bwMode="auto">
          <a:xfrm>
            <a:off x="4211638" y="1066800"/>
            <a:ext cx="49323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b="1"/>
              <a:t>HIPERCIFOSE TORÁCIA</a:t>
            </a:r>
          </a:p>
          <a:p>
            <a:pPr eaLnBrk="1" hangingPunct="1"/>
            <a:endParaRPr lang="pt-BR" altLang="pt-BR" sz="2400" b="1"/>
          </a:p>
          <a:p>
            <a:pPr eaLnBrk="1" hangingPunct="1"/>
            <a:r>
              <a:rPr lang="pt-BR" altLang="pt-BR" sz="2400" b="1"/>
              <a:t>CIFOESCOLIOSE</a:t>
            </a:r>
          </a:p>
          <a:p>
            <a:pPr eaLnBrk="1" hangingPunct="1"/>
            <a:endParaRPr lang="pt-BR" altLang="pt-BR" sz="2400" b="1"/>
          </a:p>
          <a:p>
            <a:pPr eaLnBrk="1" hangingPunct="1"/>
            <a:r>
              <a:rPr lang="pt-BR" altLang="pt-BR" sz="2400" b="1"/>
              <a:t>↓ DISCOS INTERVERTEBRAIS (achatamento)</a:t>
            </a:r>
          </a:p>
          <a:p>
            <a:pPr eaLnBrk="1" hangingPunct="1"/>
            <a:endParaRPr lang="pt-BR" altLang="pt-BR" sz="2400" b="1"/>
          </a:p>
          <a:p>
            <a:pPr eaLnBrk="1" hangingPunct="1"/>
            <a:r>
              <a:rPr lang="pt-BR" altLang="pt-BR" sz="2400" b="1"/>
              <a:t>ALTURA</a:t>
            </a:r>
          </a:p>
          <a:p>
            <a:pPr algn="just" eaLnBrk="1" hangingPunct="1"/>
            <a:r>
              <a:rPr lang="pt-BR" altLang="pt-BR" sz="2400" b="1"/>
              <a:t>↓ 1cm (homens) e 1,5cm (mulheres)/ década a partir dos 40-50 anos</a:t>
            </a:r>
          </a:p>
          <a:p>
            <a:pPr eaLnBrk="1" hangingPunct="1"/>
            <a:endParaRPr lang="pt-BR" altLang="pt-BR" sz="2400" b="1"/>
          </a:p>
        </p:txBody>
      </p:sp>
    </p:spTree>
    <p:extLst>
      <p:ext uri="{BB962C8B-B14F-4D97-AF65-F5344CB8AC3E}">
        <p14:creationId xmlns:p14="http://schemas.microsoft.com/office/powerpoint/2010/main" val="24715466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pupilasembrasas.com.br/wp-content/uploads/2013/12/272007_Papel-de-Parede-Up-Altas-aventuras-272007_1280x1024.jpg"/>
          <p:cNvPicPr>
            <a:picLocks noChangeAspect="1" noChangeArrowheads="1"/>
          </p:cNvPicPr>
          <p:nvPr/>
        </p:nvPicPr>
        <p:blipFill>
          <a:blip r:embed="rId2">
            <a:extLst>
              <a:ext uri="{28A0092B-C50C-407E-A947-70E740481C1C}">
                <a14:useLocalDpi xmlns:a14="http://schemas.microsoft.com/office/drawing/2010/main" val="0"/>
              </a:ext>
            </a:extLst>
          </a:blip>
          <a:srcRect l="16495" t="34789" r="49541" b="10362"/>
          <a:stretch>
            <a:fillRect/>
          </a:stretch>
        </p:blipFill>
        <p:spPr bwMode="auto">
          <a:xfrm>
            <a:off x="0" y="3175"/>
            <a:ext cx="50180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5197475" y="188913"/>
            <a:ext cx="3778250" cy="2370137"/>
          </a:xfrm>
          <a:prstGeom prst="rect">
            <a:avLst/>
          </a:prstGeom>
          <a:noFill/>
          <a:ln w="28575">
            <a:noFill/>
            <a:miter lim="800000"/>
            <a:headEnd/>
            <a:tailEnd/>
          </a:ln>
          <a:effectLst/>
        </p:spPr>
        <p:txBody>
          <a:bodyPr wrap="none">
            <a:spAutoFit/>
          </a:bodyPr>
          <a:lstStyle/>
          <a:p>
            <a:pPr algn="ctr">
              <a:defRPr/>
            </a:pPr>
            <a:endParaRPr lang="pt-BR" sz="2000" b="1" dirty="0">
              <a:solidFill>
                <a:schemeClr val="accent2">
                  <a:lumMod val="75000"/>
                </a:schemeClr>
              </a:solidFill>
              <a:latin typeface="Calibri" pitchFamily="34" charset="0"/>
            </a:endParaRPr>
          </a:p>
          <a:p>
            <a:pPr algn="ctr">
              <a:defRPr/>
            </a:pPr>
            <a:r>
              <a:rPr lang="pt-BR" sz="3200" b="1" dirty="0">
                <a:latin typeface="Calibri" pitchFamily="34" charset="0"/>
              </a:rPr>
              <a:t>ÁGUA </a:t>
            </a:r>
          </a:p>
          <a:p>
            <a:pPr algn="ctr">
              <a:defRPr/>
            </a:pPr>
            <a:r>
              <a:rPr lang="pt-BR" sz="3200" b="1" dirty="0">
                <a:latin typeface="Calibri" pitchFamily="34" charset="0"/>
              </a:rPr>
              <a:t>70% na criança</a:t>
            </a:r>
          </a:p>
          <a:p>
            <a:pPr algn="ctr">
              <a:defRPr/>
            </a:pPr>
            <a:r>
              <a:rPr lang="pt-BR" sz="3200" b="1" dirty="0">
                <a:latin typeface="Calibri" pitchFamily="34" charset="0"/>
              </a:rPr>
              <a:t>60% no adulto jovem</a:t>
            </a:r>
          </a:p>
          <a:p>
            <a:pPr algn="ctr">
              <a:defRPr/>
            </a:pPr>
            <a:r>
              <a:rPr lang="pt-BR" sz="3200" b="1" dirty="0">
                <a:latin typeface="Calibri" pitchFamily="34" charset="0"/>
              </a:rPr>
              <a:t>52% no idoso</a:t>
            </a:r>
          </a:p>
        </p:txBody>
      </p:sp>
      <p:sp>
        <p:nvSpPr>
          <p:cNvPr id="206852" name="Text Box 6"/>
          <p:cNvSpPr txBox="1">
            <a:spLocks noChangeArrowheads="1"/>
          </p:cNvSpPr>
          <p:nvPr/>
        </p:nvSpPr>
        <p:spPr bwMode="auto">
          <a:xfrm>
            <a:off x="5180013" y="3789363"/>
            <a:ext cx="37766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pt-BR" sz="3200" b="1">
                <a:latin typeface="Calibri" panose="020F0502020204030204" pitchFamily="34" charset="0"/>
              </a:rPr>
              <a:t>Frente a perdas moderadas de líquidos já apresenta </a:t>
            </a:r>
            <a:r>
              <a:rPr lang="pt-BR" altLang="pt-BR" sz="3200" b="1" u="sng">
                <a:latin typeface="Calibri" panose="020F0502020204030204" pitchFamily="34" charset="0"/>
              </a:rPr>
              <a:t>DESIDRATAÇÃO EVIDENTE</a:t>
            </a:r>
          </a:p>
        </p:txBody>
      </p:sp>
    </p:spTree>
    <p:extLst>
      <p:ext uri="{BB962C8B-B14F-4D97-AF65-F5344CB8AC3E}">
        <p14:creationId xmlns:p14="http://schemas.microsoft.com/office/powerpoint/2010/main" val="2265349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620AED69-4EED-4042-85F0-0B3D88063715}"/>
              </a:ext>
            </a:extLst>
          </p:cNvPr>
          <p:cNvSpPr>
            <a:spLocks noGrp="1"/>
          </p:cNvSpPr>
          <p:nvPr>
            <p:ph type="title"/>
          </p:nvPr>
        </p:nvSpPr>
        <p:spPr/>
        <p:txBody>
          <a:bodyPr/>
          <a:lstStyle/>
          <a:p>
            <a:r>
              <a:rPr lang="pt-BR" dirty="0"/>
              <a:t>Temos diversas alterações fisiológicas</a:t>
            </a:r>
          </a:p>
        </p:txBody>
      </p:sp>
      <p:sp>
        <p:nvSpPr>
          <p:cNvPr id="9" name="Espaço Reservado para Conteúdo 8">
            <a:extLst>
              <a:ext uri="{FF2B5EF4-FFF2-40B4-BE49-F238E27FC236}">
                <a16:creationId xmlns:a16="http://schemas.microsoft.com/office/drawing/2014/main" id="{A8FE1DD2-BE39-4DAC-8732-B2DA2181DA3C}"/>
              </a:ext>
            </a:extLst>
          </p:cNvPr>
          <p:cNvSpPr>
            <a:spLocks noGrp="1"/>
          </p:cNvSpPr>
          <p:nvPr>
            <p:ph sz="half" idx="1"/>
          </p:nvPr>
        </p:nvSpPr>
        <p:spPr/>
        <p:txBody>
          <a:bodyPr/>
          <a:lstStyle/>
          <a:p>
            <a:r>
              <a:rPr lang="pt-BR" sz="2400" dirty="0"/>
              <a:t>Termorregulação</a:t>
            </a:r>
          </a:p>
          <a:p>
            <a:r>
              <a:rPr lang="pt-BR" sz="2400" dirty="0"/>
              <a:t>Tegumentar</a:t>
            </a:r>
          </a:p>
          <a:p>
            <a:r>
              <a:rPr lang="pt-BR" sz="2400" dirty="0"/>
              <a:t>Sistema Cardiovascular</a:t>
            </a:r>
          </a:p>
          <a:p>
            <a:r>
              <a:rPr lang="pt-BR" sz="2400" dirty="0"/>
              <a:t>Sistema respiratório</a:t>
            </a:r>
          </a:p>
          <a:p>
            <a:r>
              <a:rPr lang="pt-BR" sz="2400" dirty="0"/>
              <a:t>Sistema geniturinário</a:t>
            </a:r>
          </a:p>
          <a:p>
            <a:r>
              <a:rPr lang="pt-BR" sz="2400" dirty="0"/>
              <a:t>Sistema digestório</a:t>
            </a:r>
          </a:p>
          <a:p>
            <a:r>
              <a:rPr lang="pt-BR" sz="2400" dirty="0"/>
              <a:t>Sistema </a:t>
            </a:r>
            <a:r>
              <a:rPr lang="pt-BR" sz="2400" dirty="0" err="1"/>
              <a:t>osteo</a:t>
            </a:r>
            <a:r>
              <a:rPr lang="pt-BR" sz="2400" dirty="0"/>
              <a:t>-articular</a:t>
            </a:r>
          </a:p>
          <a:p>
            <a:r>
              <a:rPr lang="pt-BR" sz="2400" dirty="0"/>
              <a:t>Sistema nervoso</a:t>
            </a:r>
          </a:p>
          <a:p>
            <a:r>
              <a:rPr lang="pt-BR" sz="2400" dirty="0"/>
              <a:t>Alterações no sono</a:t>
            </a:r>
          </a:p>
          <a:p>
            <a:endParaRPr lang="pt-BR" sz="2400" dirty="0"/>
          </a:p>
          <a:p>
            <a:endParaRPr lang="pt-BR" sz="2400" dirty="0"/>
          </a:p>
          <a:p>
            <a:endParaRPr lang="pt-BR" sz="2400" dirty="0"/>
          </a:p>
        </p:txBody>
      </p:sp>
      <p:pic>
        <p:nvPicPr>
          <p:cNvPr id="11" name="Espaço Reservado para Conteúdo 10">
            <a:extLst>
              <a:ext uri="{FF2B5EF4-FFF2-40B4-BE49-F238E27FC236}">
                <a16:creationId xmlns:a16="http://schemas.microsoft.com/office/drawing/2014/main" id="{02C1063A-DF05-4CDD-B6F0-4E4EB82E2E3A}"/>
              </a:ext>
            </a:extLst>
          </p:cNvPr>
          <p:cNvPicPr>
            <a:picLocks noGrp="1" noChangeAspect="1"/>
          </p:cNvPicPr>
          <p:nvPr>
            <p:ph sz="half" idx="2"/>
          </p:nvPr>
        </p:nvPicPr>
        <p:blipFill>
          <a:blip r:embed="rId2"/>
          <a:stretch>
            <a:fillRect/>
          </a:stretch>
        </p:blipFill>
        <p:spPr>
          <a:xfrm>
            <a:off x="5047727" y="1600201"/>
            <a:ext cx="1180457" cy="1650950"/>
          </a:xfrm>
          <a:prstGeom prst="rect">
            <a:avLst/>
          </a:prstGeom>
        </p:spPr>
      </p:pic>
      <p:sp>
        <p:nvSpPr>
          <p:cNvPr id="2" name="Espaço Reservado para Número de Slide 1">
            <a:extLst>
              <a:ext uri="{FF2B5EF4-FFF2-40B4-BE49-F238E27FC236}">
                <a16:creationId xmlns:a16="http://schemas.microsoft.com/office/drawing/2014/main" id="{FC1BF57C-96B4-448A-B6FC-F4FBBDE8DEAA}"/>
              </a:ext>
            </a:extLst>
          </p:cNvPr>
          <p:cNvSpPr>
            <a:spLocks noGrp="1"/>
          </p:cNvSpPr>
          <p:nvPr>
            <p:ph type="sldNum" sz="quarter" idx="12"/>
          </p:nvPr>
        </p:nvSpPr>
        <p:spPr/>
        <p:txBody>
          <a:bodyPr/>
          <a:lstStyle/>
          <a:p>
            <a:fld id="{E51B09C1-38DB-43D4-9087-23D6ABB20AB1}" type="slidenum">
              <a:rPr lang="pt-BR" altLang="pt-BR" smtClean="0"/>
              <a:pPr/>
              <a:t>47</a:t>
            </a:fld>
            <a:endParaRPr lang="pt-BR" altLang="pt-BR"/>
          </a:p>
        </p:txBody>
      </p:sp>
      <p:pic>
        <p:nvPicPr>
          <p:cNvPr id="12" name="Imagem 11">
            <a:extLst>
              <a:ext uri="{FF2B5EF4-FFF2-40B4-BE49-F238E27FC236}">
                <a16:creationId xmlns:a16="http://schemas.microsoft.com/office/drawing/2014/main" id="{750AF9E3-2A85-4FAD-96FD-5B9FF8C6D287}"/>
              </a:ext>
            </a:extLst>
          </p:cNvPr>
          <p:cNvPicPr>
            <a:picLocks noChangeAspect="1"/>
          </p:cNvPicPr>
          <p:nvPr/>
        </p:nvPicPr>
        <p:blipFill>
          <a:blip r:embed="rId3"/>
          <a:stretch>
            <a:fillRect/>
          </a:stretch>
        </p:blipFill>
        <p:spPr>
          <a:xfrm>
            <a:off x="4890321" y="3326120"/>
            <a:ext cx="1480727" cy="2053437"/>
          </a:xfrm>
          <a:prstGeom prst="rect">
            <a:avLst/>
          </a:prstGeom>
        </p:spPr>
      </p:pic>
      <p:pic>
        <p:nvPicPr>
          <p:cNvPr id="13" name="Imagem 12">
            <a:extLst>
              <a:ext uri="{FF2B5EF4-FFF2-40B4-BE49-F238E27FC236}">
                <a16:creationId xmlns:a16="http://schemas.microsoft.com/office/drawing/2014/main" id="{84568917-298A-4AA0-B55B-CC3FCE3C6483}"/>
              </a:ext>
            </a:extLst>
          </p:cNvPr>
          <p:cNvPicPr>
            <a:picLocks noChangeAspect="1"/>
          </p:cNvPicPr>
          <p:nvPr/>
        </p:nvPicPr>
        <p:blipFill>
          <a:blip r:embed="rId4"/>
          <a:stretch>
            <a:fillRect/>
          </a:stretch>
        </p:blipFill>
        <p:spPr>
          <a:xfrm>
            <a:off x="6780111" y="1256277"/>
            <a:ext cx="2134656" cy="1854553"/>
          </a:xfrm>
          <a:prstGeom prst="rect">
            <a:avLst/>
          </a:prstGeom>
        </p:spPr>
      </p:pic>
      <p:pic>
        <p:nvPicPr>
          <p:cNvPr id="14" name="Imagem 13">
            <a:extLst>
              <a:ext uri="{FF2B5EF4-FFF2-40B4-BE49-F238E27FC236}">
                <a16:creationId xmlns:a16="http://schemas.microsoft.com/office/drawing/2014/main" id="{C14C0DC2-6C80-4F71-9D80-5011A3B928B2}"/>
              </a:ext>
            </a:extLst>
          </p:cNvPr>
          <p:cNvPicPr>
            <a:picLocks noChangeAspect="1"/>
          </p:cNvPicPr>
          <p:nvPr/>
        </p:nvPicPr>
        <p:blipFill>
          <a:blip r:embed="rId5"/>
          <a:stretch>
            <a:fillRect/>
          </a:stretch>
        </p:blipFill>
        <p:spPr>
          <a:xfrm flipH="1">
            <a:off x="6372200" y="3356992"/>
            <a:ext cx="2700393" cy="2161277"/>
          </a:xfrm>
          <a:prstGeom prst="rect">
            <a:avLst/>
          </a:prstGeom>
        </p:spPr>
      </p:pic>
    </p:spTree>
    <p:extLst>
      <p:ext uri="{BB962C8B-B14F-4D97-AF65-F5344CB8AC3E}">
        <p14:creationId xmlns:p14="http://schemas.microsoft.com/office/powerpoint/2010/main" val="758802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395536" y="476672"/>
            <a:ext cx="8074025" cy="1077218"/>
          </a:xfrm>
          <a:prstGeom prst="rect">
            <a:avLst/>
          </a:prstGeom>
          <a:noFill/>
          <a:ln w="2857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pt-BR" b="1" dirty="0">
                <a:solidFill>
                  <a:schemeClr val="tx1">
                    <a:lumMod val="95000"/>
                  </a:schemeClr>
                </a:solidFill>
                <a:latin typeface="+mn-lt"/>
              </a:rPr>
              <a:t>ALTERAÇÕES FISIOLÓGICAS QUE OCORREM NO ENVELHECIMENTO</a:t>
            </a:r>
          </a:p>
        </p:txBody>
      </p:sp>
      <p:sp>
        <p:nvSpPr>
          <p:cNvPr id="392195" name="Text Box 3"/>
          <p:cNvSpPr txBox="1">
            <a:spLocks noChangeArrowheads="1"/>
          </p:cNvSpPr>
          <p:nvPr/>
        </p:nvSpPr>
        <p:spPr bwMode="auto">
          <a:xfrm>
            <a:off x="71438" y="1700213"/>
            <a:ext cx="8961437" cy="4616648"/>
          </a:xfrm>
          <a:prstGeom prst="rect">
            <a:avLst/>
          </a:prstGeom>
          <a:noFill/>
          <a:ln w="9525">
            <a:noFill/>
            <a:miter lim="800000"/>
            <a:headEnd/>
            <a:tailEnd/>
          </a:ln>
          <a:effectLst>
            <a:outerShdw dist="35921" dir="2700000" algn="ctr" rotWithShape="0">
              <a:schemeClr val="bg1"/>
            </a:outerShdw>
          </a:effectLst>
        </p:spPr>
        <p:txBody>
          <a:bodyPr>
            <a:spAutoFit/>
          </a:bodyPr>
          <a:lstStyle/>
          <a:p>
            <a:pPr>
              <a:lnSpc>
                <a:spcPct val="150000"/>
              </a:lnSpc>
              <a:defRPr/>
            </a:pPr>
            <a:r>
              <a:rPr lang="pt-BR" sz="2800" b="1" dirty="0">
                <a:solidFill>
                  <a:srgbClr val="FF6600"/>
                </a:solidFill>
                <a:effectLst>
                  <a:outerShdw blurRad="38100" dist="38100" dir="2700000" algn="tl">
                    <a:srgbClr val="000000">
                      <a:alpha val="43137"/>
                    </a:srgbClr>
                  </a:outerShdw>
                </a:effectLst>
                <a:latin typeface="+mj-lt"/>
              </a:rPr>
              <a:t>INÍCIO DISCRETO E PROGRESSIVO</a:t>
            </a:r>
          </a:p>
          <a:p>
            <a:pPr>
              <a:lnSpc>
                <a:spcPct val="150000"/>
              </a:lnSpc>
              <a:defRPr/>
            </a:pPr>
            <a:r>
              <a:rPr lang="pt-BR" sz="2800" b="1" dirty="0">
                <a:solidFill>
                  <a:schemeClr val="tx1">
                    <a:lumMod val="95000"/>
                  </a:schemeClr>
                </a:solidFill>
                <a:latin typeface="+mj-lt"/>
              </a:rPr>
              <a:t>Não causam insuficiência absoluta do órgão ou sistema (exceções)</a:t>
            </a:r>
          </a:p>
          <a:p>
            <a:pPr algn="just">
              <a:lnSpc>
                <a:spcPct val="150000"/>
              </a:lnSpc>
              <a:defRPr/>
            </a:pPr>
            <a:endParaRPr lang="pt-BR" sz="2800" b="1" dirty="0">
              <a:solidFill>
                <a:schemeClr val="tx1">
                  <a:lumMod val="95000"/>
                </a:schemeClr>
              </a:solidFill>
              <a:latin typeface="+mj-lt"/>
            </a:endParaRPr>
          </a:p>
          <a:p>
            <a:pPr algn="just">
              <a:lnSpc>
                <a:spcPct val="150000"/>
              </a:lnSpc>
              <a:defRPr/>
            </a:pPr>
            <a:r>
              <a:rPr lang="pt-BR" sz="2800" b="1" dirty="0">
                <a:solidFill>
                  <a:schemeClr val="tx1">
                    <a:lumMod val="95000"/>
                  </a:schemeClr>
                </a:solidFill>
                <a:latin typeface="+mj-lt"/>
              </a:rPr>
              <a:t>	gradativa da reserva funcional; comprometimento da capacidade de adaptação às modificações do meio interno e/ou externo </a:t>
            </a:r>
          </a:p>
        </p:txBody>
      </p:sp>
      <p:sp>
        <p:nvSpPr>
          <p:cNvPr id="239620" name="AutoShape 5"/>
          <p:cNvSpPr>
            <a:spLocks noChangeArrowheads="1"/>
          </p:cNvSpPr>
          <p:nvPr/>
        </p:nvSpPr>
        <p:spPr bwMode="auto">
          <a:xfrm flipV="1">
            <a:off x="157163" y="4368800"/>
            <a:ext cx="676275" cy="609600"/>
          </a:xfrm>
          <a:prstGeom prst="upArrow">
            <a:avLst>
              <a:gd name="adj1" fmla="val 50000"/>
              <a:gd name="adj2" fmla="val 25000"/>
            </a:avLst>
          </a:prstGeom>
          <a:solidFill>
            <a:srgbClr val="C00000"/>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Tree>
    <p:extLst>
      <p:ext uri="{BB962C8B-B14F-4D97-AF65-F5344CB8AC3E}">
        <p14:creationId xmlns:p14="http://schemas.microsoft.com/office/powerpoint/2010/main" val="3674127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3"/>
          <p:cNvSpPr txBox="1">
            <a:spLocks noChangeArrowheads="1"/>
          </p:cNvSpPr>
          <p:nvPr/>
        </p:nvSpPr>
        <p:spPr bwMode="auto">
          <a:xfrm>
            <a:off x="1258888" y="203200"/>
            <a:ext cx="7561262" cy="1570038"/>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pt-BR" sz="3200" b="1">
                <a:latin typeface="Calibri" panose="020F0502020204030204" pitchFamily="34" charset="0"/>
              </a:rPr>
              <a:t>PROGRESSIVA DA CAPACIDADE DE MANUTENÇÃO DO EQUILÍBRIO HOMEOSTÁTICO</a:t>
            </a:r>
          </a:p>
        </p:txBody>
      </p:sp>
      <p:sp>
        <p:nvSpPr>
          <p:cNvPr id="240643" name="Text Box 4"/>
          <p:cNvSpPr txBox="1">
            <a:spLocks noChangeArrowheads="1"/>
          </p:cNvSpPr>
          <p:nvPr/>
        </p:nvSpPr>
        <p:spPr bwMode="auto">
          <a:xfrm>
            <a:off x="365125" y="3078163"/>
            <a:ext cx="39274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pt-BR" sz="3200" b="1">
                <a:latin typeface="Calibri" panose="020F0502020204030204" pitchFamily="34" charset="0"/>
              </a:rPr>
              <a:t>CONDIÇÕES </a:t>
            </a:r>
          </a:p>
          <a:p>
            <a:pPr algn="ctr"/>
            <a:r>
              <a:rPr lang="pt-BR" altLang="pt-BR" sz="3200" b="1">
                <a:latin typeface="Calibri" panose="020F0502020204030204" pitchFamily="34" charset="0"/>
              </a:rPr>
              <a:t>BASAIS</a:t>
            </a:r>
          </a:p>
          <a:p>
            <a:pPr algn="ctr"/>
            <a:endParaRPr lang="pt-BR" altLang="pt-BR" sz="3200" b="1">
              <a:latin typeface="Calibri" panose="020F0502020204030204" pitchFamily="34" charset="0"/>
            </a:endParaRPr>
          </a:p>
          <a:p>
            <a:pPr algn="ctr"/>
            <a:endParaRPr lang="pt-BR" altLang="pt-BR" sz="3200" b="1">
              <a:latin typeface="Calibri" panose="020F0502020204030204" pitchFamily="34" charset="0"/>
            </a:endParaRPr>
          </a:p>
          <a:p>
            <a:pPr algn="ctr"/>
            <a:r>
              <a:rPr lang="pt-BR" altLang="pt-BR" sz="3200" b="1">
                <a:latin typeface="Calibri" panose="020F0502020204030204" pitchFamily="34" charset="0"/>
              </a:rPr>
              <a:t>não produz distúrbio funcional</a:t>
            </a:r>
          </a:p>
          <a:p>
            <a:pPr algn="ctr"/>
            <a:endParaRPr lang="pt-BR" altLang="pt-BR" sz="3200" b="1">
              <a:latin typeface="Calibri" panose="020F0502020204030204" pitchFamily="34" charset="0"/>
            </a:endParaRPr>
          </a:p>
        </p:txBody>
      </p:sp>
      <p:sp>
        <p:nvSpPr>
          <p:cNvPr id="240644" name="Text Box 5"/>
          <p:cNvSpPr txBox="1">
            <a:spLocks noChangeArrowheads="1"/>
          </p:cNvSpPr>
          <p:nvPr/>
        </p:nvSpPr>
        <p:spPr bwMode="auto">
          <a:xfrm>
            <a:off x="4727575" y="3057525"/>
            <a:ext cx="43084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pt-BR" altLang="pt-BR" sz="3200" b="1">
                <a:latin typeface="Calibri" panose="020F0502020204030204" pitchFamily="34" charset="0"/>
              </a:rPr>
              <a:t>CONDIÇÕES DE SOBRECARGA</a:t>
            </a:r>
          </a:p>
          <a:p>
            <a:pPr algn="ctr"/>
            <a:endParaRPr lang="pt-BR" altLang="pt-BR" sz="3200" b="1">
              <a:latin typeface="Calibri" panose="020F0502020204030204" pitchFamily="34" charset="0"/>
            </a:endParaRPr>
          </a:p>
          <a:p>
            <a:pPr algn="ctr"/>
            <a:endParaRPr lang="pt-BR" altLang="pt-BR" sz="3200" b="1">
              <a:latin typeface="Calibri" panose="020F0502020204030204" pitchFamily="34" charset="0"/>
            </a:endParaRPr>
          </a:p>
          <a:p>
            <a:pPr algn="ctr"/>
            <a:r>
              <a:rPr lang="pt-BR" altLang="pt-BR" sz="3200" b="1">
                <a:latin typeface="Calibri" panose="020F0502020204030204" pitchFamily="34" charset="0"/>
              </a:rPr>
              <a:t>↑ risco de desenvolvimento de morbidades</a:t>
            </a:r>
          </a:p>
        </p:txBody>
      </p:sp>
      <p:sp>
        <p:nvSpPr>
          <p:cNvPr id="394246" name="AutoShape 6"/>
          <p:cNvSpPr>
            <a:spLocks noChangeArrowheads="1"/>
          </p:cNvSpPr>
          <p:nvPr/>
        </p:nvSpPr>
        <p:spPr bwMode="auto">
          <a:xfrm>
            <a:off x="1843088" y="4208463"/>
            <a:ext cx="736600" cy="874712"/>
          </a:xfrm>
          <a:prstGeom prst="downArrow">
            <a:avLst>
              <a:gd name="adj1" fmla="val 50000"/>
              <a:gd name="adj2" fmla="val 25000"/>
            </a:avLst>
          </a:prstGeom>
          <a:solidFill>
            <a:srgbClr val="00B050"/>
          </a:solidFill>
          <a:ln w="19050">
            <a:solidFill>
              <a:schemeClr val="tx1"/>
            </a:solidFill>
            <a:miter lim="800000"/>
            <a:headEnd/>
            <a:tailEnd/>
          </a:ln>
          <a:effectLst>
            <a:outerShdw blurRad="50800" dist="38100" algn="l" rotWithShape="0">
              <a:prstClr val="black">
                <a:alpha val="40000"/>
              </a:prstClr>
            </a:outerShdw>
          </a:effectLst>
        </p:spPr>
        <p:txBody>
          <a:bodyPr wrap="none" anchor="ctr"/>
          <a:lstStyle/>
          <a:p>
            <a:pPr eaLnBrk="1" hangingPunct="1">
              <a:defRPr/>
            </a:pPr>
            <a:endParaRPr lang="pt-BR">
              <a:latin typeface="Arial" charset="0"/>
            </a:endParaRPr>
          </a:p>
        </p:txBody>
      </p:sp>
      <p:sp>
        <p:nvSpPr>
          <p:cNvPr id="394250" name="AutoShape 10"/>
          <p:cNvSpPr>
            <a:spLocks noChangeArrowheads="1"/>
          </p:cNvSpPr>
          <p:nvPr/>
        </p:nvSpPr>
        <p:spPr bwMode="auto">
          <a:xfrm>
            <a:off x="6532563" y="4203700"/>
            <a:ext cx="698500" cy="704850"/>
          </a:xfrm>
          <a:prstGeom prst="downArrow">
            <a:avLst>
              <a:gd name="adj1" fmla="val 50000"/>
              <a:gd name="adj2" fmla="val 25000"/>
            </a:avLst>
          </a:prstGeom>
          <a:solidFill>
            <a:srgbClr val="C00000"/>
          </a:solidFill>
          <a:ln w="9525">
            <a:solidFill>
              <a:schemeClr val="tx1"/>
            </a:solidFill>
            <a:miter lim="800000"/>
            <a:headEnd/>
            <a:tailEnd/>
          </a:ln>
          <a:effectLst>
            <a:outerShdw blurRad="50800" dist="38100" algn="l" rotWithShape="0">
              <a:prstClr val="black">
                <a:alpha val="40000"/>
              </a:prstClr>
            </a:outerShdw>
          </a:effectLst>
        </p:spPr>
        <p:txBody>
          <a:bodyPr wrap="none" anchor="ctr"/>
          <a:lstStyle/>
          <a:p>
            <a:pPr eaLnBrk="1" hangingPunct="1">
              <a:defRPr/>
            </a:pPr>
            <a:endParaRPr lang="pt-BR">
              <a:latin typeface="Arial" charset="0"/>
            </a:endParaRPr>
          </a:p>
        </p:txBody>
      </p:sp>
      <p:sp>
        <p:nvSpPr>
          <p:cNvPr id="394252" name="AutoShape 12"/>
          <p:cNvSpPr>
            <a:spLocks noChangeArrowheads="1"/>
          </p:cNvSpPr>
          <p:nvPr/>
        </p:nvSpPr>
        <p:spPr bwMode="auto">
          <a:xfrm>
            <a:off x="1230313" y="325438"/>
            <a:ext cx="1071562" cy="1323975"/>
          </a:xfrm>
          <a:prstGeom prst="downArrow">
            <a:avLst>
              <a:gd name="adj1" fmla="val 50000"/>
              <a:gd name="adj2" fmla="val 25000"/>
            </a:avLst>
          </a:prstGeom>
          <a:solidFill>
            <a:srgbClr val="FF0000"/>
          </a:solidFill>
          <a:ln w="9525">
            <a:solidFill>
              <a:schemeClr val="tx1"/>
            </a:solidFill>
            <a:miter lim="800000"/>
            <a:headEnd/>
            <a:tailEnd/>
          </a:ln>
          <a:effectLst>
            <a:outerShdw blurRad="50800" dist="38100" algn="l" rotWithShape="0">
              <a:prstClr val="black">
                <a:alpha val="40000"/>
              </a:prstClr>
            </a:outerShdw>
          </a:effectLst>
        </p:spPr>
        <p:txBody>
          <a:bodyPr wrap="none" anchor="ctr"/>
          <a:lstStyle/>
          <a:p>
            <a:pPr eaLnBrk="1" hangingPunct="1">
              <a:defRPr/>
            </a:pPr>
            <a:endParaRPr lang="pt-BR">
              <a:latin typeface="Arial" charset="0"/>
            </a:endParaRPr>
          </a:p>
        </p:txBody>
      </p:sp>
      <p:sp>
        <p:nvSpPr>
          <p:cNvPr id="394253" name="AutoShape 13"/>
          <p:cNvSpPr>
            <a:spLocks noChangeArrowheads="1"/>
          </p:cNvSpPr>
          <p:nvPr/>
        </p:nvSpPr>
        <p:spPr bwMode="auto">
          <a:xfrm>
            <a:off x="4292600" y="1773238"/>
            <a:ext cx="869950" cy="1117600"/>
          </a:xfrm>
          <a:prstGeom prst="downArrow">
            <a:avLst>
              <a:gd name="adj1" fmla="val 50000"/>
              <a:gd name="adj2" fmla="val 25000"/>
            </a:avLst>
          </a:prstGeom>
          <a:solidFill>
            <a:srgbClr val="00B050"/>
          </a:solidFill>
          <a:ln w="19050">
            <a:solidFill>
              <a:schemeClr val="tx1"/>
            </a:solidFill>
            <a:miter lim="800000"/>
            <a:headEnd/>
            <a:tailEnd/>
          </a:ln>
          <a:effectLst>
            <a:outerShdw blurRad="50800" dist="38100" algn="l" rotWithShape="0">
              <a:prstClr val="black">
                <a:alpha val="40000"/>
              </a:prstClr>
            </a:outerShdw>
          </a:effectLst>
        </p:spPr>
        <p:txBody>
          <a:bodyPr wrap="none" anchor="ctr"/>
          <a:lstStyle/>
          <a:p>
            <a:pPr eaLnBrk="1" hangingPunct="1">
              <a:defRPr/>
            </a:pPr>
            <a:endParaRPr lang="pt-BR">
              <a:latin typeface="Arial" charset="0"/>
            </a:endParaRPr>
          </a:p>
        </p:txBody>
      </p:sp>
    </p:spTree>
    <p:extLst>
      <p:ext uri="{BB962C8B-B14F-4D97-AF65-F5344CB8AC3E}">
        <p14:creationId xmlns:p14="http://schemas.microsoft.com/office/powerpoint/2010/main" val="2702489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3" name="Picture 15" descr="casal idoso"/>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550182" y="574725"/>
            <a:ext cx="1417638" cy="1928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25" name="Picture 17" descr="idoso por S Salg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8150" y="4510577"/>
            <a:ext cx="2808287" cy="2009775"/>
          </a:xfrm>
          <a:prstGeom prst="rect">
            <a:avLst/>
          </a:prstGeom>
          <a:noFill/>
          <a:extLst>
            <a:ext uri="{909E8E84-426E-40DD-AFC4-6F175D3DCCD1}">
              <a14:hiddenFill xmlns:a14="http://schemas.microsoft.com/office/drawing/2010/main">
                <a:solidFill>
                  <a:srgbClr val="FFFFFF"/>
                </a:solidFill>
              </a14:hiddenFill>
            </a:ext>
          </a:extLst>
        </p:spPr>
      </p:pic>
      <p:pic>
        <p:nvPicPr>
          <p:cNvPr id="43026" name="Picture 18" descr="diabe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994" y="2766795"/>
            <a:ext cx="2126774" cy="1401662"/>
          </a:xfrm>
          <a:prstGeom prst="rect">
            <a:avLst/>
          </a:prstGeom>
          <a:noFill/>
          <a:extLst>
            <a:ext uri="{909E8E84-426E-40DD-AFC4-6F175D3DCCD1}">
              <a14:hiddenFill xmlns:a14="http://schemas.microsoft.com/office/drawing/2010/main">
                <a:solidFill>
                  <a:srgbClr val="FFFFFF"/>
                </a:solidFill>
              </a14:hiddenFill>
            </a:ext>
          </a:extLst>
        </p:spPr>
      </p:pic>
      <p:sp>
        <p:nvSpPr>
          <p:cNvPr id="43027" name="Text Box 19"/>
          <p:cNvSpPr txBox="1">
            <a:spLocks noChangeArrowheads="1"/>
          </p:cNvSpPr>
          <p:nvPr/>
        </p:nvSpPr>
        <p:spPr bwMode="auto">
          <a:xfrm>
            <a:off x="3059113" y="6370220"/>
            <a:ext cx="25923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800" dirty="0"/>
              <a:t>Sebastião Salgadohttp://www.techway.com.br/techway/revista_idoso/fotos/fotos.htm</a:t>
            </a:r>
          </a:p>
        </p:txBody>
      </p:sp>
      <p:pic>
        <p:nvPicPr>
          <p:cNvPr id="43028" name="Picture 20" descr="idosa S Salga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787" y="246381"/>
            <a:ext cx="2743200" cy="1993900"/>
          </a:xfrm>
          <a:prstGeom prst="rect">
            <a:avLst/>
          </a:prstGeom>
          <a:noFill/>
          <a:extLst>
            <a:ext uri="{909E8E84-426E-40DD-AFC4-6F175D3DCCD1}">
              <a14:hiddenFill xmlns:a14="http://schemas.microsoft.com/office/drawing/2010/main">
                <a:solidFill>
                  <a:srgbClr val="FFFFFF"/>
                </a:solidFill>
              </a14:hiddenFill>
            </a:ext>
          </a:extLst>
        </p:spPr>
      </p:pic>
      <p:sp>
        <p:nvSpPr>
          <p:cNvPr id="43029" name="Text Box 21"/>
          <p:cNvSpPr txBox="1">
            <a:spLocks noChangeArrowheads="1"/>
          </p:cNvSpPr>
          <p:nvPr/>
        </p:nvSpPr>
        <p:spPr bwMode="auto">
          <a:xfrm>
            <a:off x="2483768" y="2269635"/>
            <a:ext cx="2665413"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800" dirty="0"/>
              <a:t>Sebastião Salgado</a:t>
            </a:r>
          </a:p>
          <a:p>
            <a:pPr>
              <a:spcBef>
                <a:spcPct val="50000"/>
              </a:spcBef>
            </a:pPr>
            <a:r>
              <a:rPr lang="pt-BR" altLang="pt-BR" sz="800" dirty="0"/>
              <a:t>http://www.techway.com.br/techway/revista_idoso/fotos/fotos.htm</a:t>
            </a:r>
          </a:p>
          <a:p>
            <a:pPr>
              <a:spcBef>
                <a:spcPct val="50000"/>
              </a:spcBef>
            </a:pPr>
            <a:endParaRPr lang="pt-BR" altLang="pt-BR" sz="800" dirty="0"/>
          </a:p>
        </p:txBody>
      </p:sp>
      <p:pic>
        <p:nvPicPr>
          <p:cNvPr id="2" name="Imagem 1">
            <a:extLst>
              <a:ext uri="{FF2B5EF4-FFF2-40B4-BE49-F238E27FC236}">
                <a16:creationId xmlns:a16="http://schemas.microsoft.com/office/drawing/2014/main" id="{89EDEC49-DB01-4FC4-8094-DAEAE427AA76}"/>
              </a:ext>
            </a:extLst>
          </p:cNvPr>
          <p:cNvPicPr>
            <a:picLocks noChangeAspect="1"/>
          </p:cNvPicPr>
          <p:nvPr/>
        </p:nvPicPr>
        <p:blipFill>
          <a:blip r:embed="rId6"/>
          <a:stretch>
            <a:fillRect/>
          </a:stretch>
        </p:blipFill>
        <p:spPr>
          <a:xfrm>
            <a:off x="179512" y="4458688"/>
            <a:ext cx="2711788" cy="1807417"/>
          </a:xfrm>
          <a:prstGeom prst="rect">
            <a:avLst/>
          </a:prstGeom>
        </p:spPr>
      </p:pic>
      <p:pic>
        <p:nvPicPr>
          <p:cNvPr id="5" name="Imagem 4">
            <a:extLst>
              <a:ext uri="{FF2B5EF4-FFF2-40B4-BE49-F238E27FC236}">
                <a16:creationId xmlns:a16="http://schemas.microsoft.com/office/drawing/2014/main" id="{F8A23DA4-4C8B-41DF-AEA5-5670AD746E68}"/>
              </a:ext>
            </a:extLst>
          </p:cNvPr>
          <p:cNvPicPr>
            <a:picLocks noChangeAspect="1"/>
          </p:cNvPicPr>
          <p:nvPr/>
        </p:nvPicPr>
        <p:blipFill>
          <a:blip r:embed="rId7"/>
          <a:stretch>
            <a:fillRect/>
          </a:stretch>
        </p:blipFill>
        <p:spPr>
          <a:xfrm>
            <a:off x="6252702" y="3977331"/>
            <a:ext cx="2437240" cy="2437240"/>
          </a:xfrm>
          <a:prstGeom prst="rect">
            <a:avLst/>
          </a:prstGeom>
        </p:spPr>
      </p:pic>
      <p:pic>
        <p:nvPicPr>
          <p:cNvPr id="6" name="Imagem 5">
            <a:extLst>
              <a:ext uri="{FF2B5EF4-FFF2-40B4-BE49-F238E27FC236}">
                <a16:creationId xmlns:a16="http://schemas.microsoft.com/office/drawing/2014/main" id="{B165190C-0C82-4352-8236-B04EFBD331B6}"/>
              </a:ext>
            </a:extLst>
          </p:cNvPr>
          <p:cNvPicPr>
            <a:picLocks noChangeAspect="1"/>
          </p:cNvPicPr>
          <p:nvPr/>
        </p:nvPicPr>
        <p:blipFill>
          <a:blip r:embed="rId8"/>
          <a:stretch>
            <a:fillRect/>
          </a:stretch>
        </p:blipFill>
        <p:spPr>
          <a:xfrm>
            <a:off x="5916268" y="2269635"/>
            <a:ext cx="2352024" cy="1566863"/>
          </a:xfrm>
          <a:prstGeom prst="rect">
            <a:avLst/>
          </a:prstGeom>
        </p:spPr>
      </p:pic>
      <p:pic>
        <p:nvPicPr>
          <p:cNvPr id="8" name="Imagem 7">
            <a:extLst>
              <a:ext uri="{FF2B5EF4-FFF2-40B4-BE49-F238E27FC236}">
                <a16:creationId xmlns:a16="http://schemas.microsoft.com/office/drawing/2014/main" id="{6D1939B2-1071-44E8-90A5-436D6E58E11B}"/>
              </a:ext>
            </a:extLst>
          </p:cNvPr>
          <p:cNvPicPr>
            <a:picLocks noChangeAspect="1"/>
          </p:cNvPicPr>
          <p:nvPr/>
        </p:nvPicPr>
        <p:blipFill>
          <a:blip r:embed="rId9"/>
          <a:stretch>
            <a:fillRect/>
          </a:stretch>
        </p:blipFill>
        <p:spPr>
          <a:xfrm>
            <a:off x="5292080" y="246381"/>
            <a:ext cx="3301738" cy="1873349"/>
          </a:xfrm>
          <a:prstGeom prst="rect">
            <a:avLst/>
          </a:prstGeom>
        </p:spPr>
      </p:pic>
      <p:pic>
        <p:nvPicPr>
          <p:cNvPr id="9" name="Imagem 8">
            <a:extLst>
              <a:ext uri="{FF2B5EF4-FFF2-40B4-BE49-F238E27FC236}">
                <a16:creationId xmlns:a16="http://schemas.microsoft.com/office/drawing/2014/main" id="{56BD3D9D-05C7-4780-9B7C-87F18839BC53}"/>
              </a:ext>
            </a:extLst>
          </p:cNvPr>
          <p:cNvPicPr>
            <a:picLocks noChangeAspect="1"/>
          </p:cNvPicPr>
          <p:nvPr/>
        </p:nvPicPr>
        <p:blipFill>
          <a:blip r:embed="rId10"/>
          <a:stretch>
            <a:fillRect/>
          </a:stretch>
        </p:blipFill>
        <p:spPr>
          <a:xfrm>
            <a:off x="3273675" y="2839719"/>
            <a:ext cx="2242103" cy="1610993"/>
          </a:xfrm>
          <a:prstGeom prst="rect">
            <a:avLst/>
          </a:prstGeom>
        </p:spPr>
      </p:pic>
    </p:spTree>
    <p:extLst>
      <p:ext uri="{BB962C8B-B14F-4D97-AF65-F5344CB8AC3E}">
        <p14:creationId xmlns:p14="http://schemas.microsoft.com/office/powerpoint/2010/main" val="1912244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0" y="0"/>
            <a:ext cx="4319588" cy="954088"/>
          </a:xfrm>
          <a:prstGeom prst="rect">
            <a:avLst/>
          </a:prstGeom>
          <a:solidFill>
            <a:schemeClr val="accent1">
              <a:lumMod val="60000"/>
              <a:lumOff val="40000"/>
            </a:schemeClr>
          </a:solidFill>
          <a:ln w="9525">
            <a:noFill/>
            <a:miter lim="800000"/>
            <a:headEnd/>
            <a:tailEnd/>
          </a:ln>
          <a:effectLst>
            <a:outerShdw blurRad="50800" dist="38100" dir="5400000" algn="t" rotWithShape="0">
              <a:prstClr val="black">
                <a:alpha val="40000"/>
              </a:prstClr>
            </a:outerShdw>
          </a:effectLst>
        </p:spPr>
        <p:txBody>
          <a:bodyPr wrap="none">
            <a:spAutoFit/>
          </a:bodyPr>
          <a:lstStyle/>
          <a:p>
            <a:pPr algn="ctr" eaLnBrk="1" hangingPunct="1">
              <a:defRPr/>
            </a:pPr>
            <a:r>
              <a:rPr lang="pt-BR" sz="2800" b="1" dirty="0">
                <a:solidFill>
                  <a:schemeClr val="bg1">
                    <a:lumMod val="75000"/>
                  </a:schemeClr>
                </a:solidFill>
                <a:latin typeface="Calibri" pitchFamily="34" charset="0"/>
              </a:rPr>
              <a:t>Queda Funcional Fisiológica</a:t>
            </a:r>
          </a:p>
          <a:p>
            <a:pPr algn="ctr" eaLnBrk="1" hangingPunct="1">
              <a:defRPr/>
            </a:pPr>
            <a:r>
              <a:rPr lang="pt-BR" sz="2800" b="1" dirty="0">
                <a:solidFill>
                  <a:schemeClr val="bg1">
                    <a:lumMod val="75000"/>
                  </a:schemeClr>
                </a:solidFill>
                <a:latin typeface="Calibri" pitchFamily="34" charset="0"/>
              </a:rPr>
              <a:t>(</a:t>
            </a:r>
            <a:r>
              <a:rPr lang="pt-BR" sz="2800" b="1" dirty="0">
                <a:solidFill>
                  <a:schemeClr val="bg1">
                    <a:lumMod val="75000"/>
                  </a:schemeClr>
                </a:solidFill>
                <a:effectLst>
                  <a:outerShdw blurRad="38100" dist="38100" dir="2700000" algn="tl">
                    <a:srgbClr val="000000">
                      <a:alpha val="43137"/>
                    </a:srgbClr>
                  </a:outerShdw>
                </a:effectLst>
                <a:latin typeface="Calibri" pitchFamily="34" charset="0"/>
              </a:rPr>
              <a:t>Senescência</a:t>
            </a:r>
            <a:r>
              <a:rPr lang="pt-BR" sz="2800" b="1" dirty="0">
                <a:solidFill>
                  <a:schemeClr val="bg1">
                    <a:lumMod val="75000"/>
                  </a:schemeClr>
                </a:solidFill>
                <a:latin typeface="Calibri" pitchFamily="34" charset="0"/>
              </a:rPr>
              <a:t>)</a:t>
            </a:r>
          </a:p>
        </p:txBody>
      </p:sp>
      <p:sp>
        <p:nvSpPr>
          <p:cNvPr id="131075" name="Text Box 3"/>
          <p:cNvSpPr txBox="1">
            <a:spLocks noChangeArrowheads="1"/>
          </p:cNvSpPr>
          <p:nvPr/>
        </p:nvSpPr>
        <p:spPr bwMode="auto">
          <a:xfrm>
            <a:off x="4827588" y="0"/>
            <a:ext cx="4316412" cy="954088"/>
          </a:xfrm>
          <a:prstGeom prst="rect">
            <a:avLst/>
          </a:prstGeom>
          <a:solidFill>
            <a:schemeClr val="accent2">
              <a:lumMod val="40000"/>
              <a:lumOff val="60000"/>
            </a:schemeClr>
          </a:solidFill>
          <a:ln w="9525">
            <a:noFill/>
            <a:miter lim="800000"/>
            <a:headEnd/>
            <a:tailEnd/>
          </a:ln>
          <a:effectLst>
            <a:outerShdw blurRad="50800" dist="38100" dir="5400000" algn="t" rotWithShape="0">
              <a:prstClr val="black">
                <a:alpha val="40000"/>
              </a:prstClr>
            </a:outerShdw>
          </a:effectLst>
        </p:spPr>
        <p:txBody>
          <a:bodyPr wrap="none">
            <a:spAutoFit/>
          </a:bodyPr>
          <a:lstStyle/>
          <a:p>
            <a:pPr algn="ctr" eaLnBrk="1" hangingPunct="1">
              <a:defRPr/>
            </a:pPr>
            <a:r>
              <a:rPr lang="pt-BR" sz="2800" b="1" dirty="0">
                <a:solidFill>
                  <a:schemeClr val="bg1">
                    <a:lumMod val="75000"/>
                  </a:schemeClr>
                </a:solidFill>
                <a:latin typeface="Calibri" pitchFamily="34" charset="0"/>
              </a:rPr>
              <a:t>Queda Funcional Patológica</a:t>
            </a:r>
          </a:p>
          <a:p>
            <a:pPr algn="ctr" eaLnBrk="1" hangingPunct="1">
              <a:defRPr/>
            </a:pPr>
            <a:r>
              <a:rPr lang="pt-BR" sz="2800" b="1" dirty="0">
                <a:solidFill>
                  <a:schemeClr val="bg1">
                    <a:lumMod val="75000"/>
                  </a:schemeClr>
                </a:solidFill>
                <a:latin typeface="Calibri" pitchFamily="34" charset="0"/>
              </a:rPr>
              <a:t>(</a:t>
            </a:r>
            <a:r>
              <a:rPr lang="pt-BR" sz="2800" b="1" dirty="0">
                <a:solidFill>
                  <a:schemeClr val="bg1">
                    <a:lumMod val="75000"/>
                  </a:schemeClr>
                </a:solidFill>
                <a:effectLst>
                  <a:outerShdw blurRad="38100" dist="38100" dir="2700000" algn="tl">
                    <a:srgbClr val="000000">
                      <a:alpha val="43137"/>
                    </a:srgbClr>
                  </a:outerShdw>
                </a:effectLst>
                <a:latin typeface="Calibri" pitchFamily="34" charset="0"/>
              </a:rPr>
              <a:t>Senilidade</a:t>
            </a:r>
            <a:r>
              <a:rPr lang="pt-BR" sz="2800" b="1" dirty="0">
                <a:solidFill>
                  <a:schemeClr val="bg1">
                    <a:lumMod val="75000"/>
                  </a:schemeClr>
                </a:solidFill>
                <a:latin typeface="Calibri" pitchFamily="34" charset="0"/>
              </a:rPr>
              <a:t>)</a:t>
            </a:r>
          </a:p>
        </p:txBody>
      </p:sp>
      <p:sp>
        <p:nvSpPr>
          <p:cNvPr id="131087" name="Text Box 15"/>
          <p:cNvSpPr txBox="1">
            <a:spLocks noChangeArrowheads="1"/>
          </p:cNvSpPr>
          <p:nvPr/>
        </p:nvSpPr>
        <p:spPr bwMode="auto">
          <a:xfrm>
            <a:off x="1857375" y="5572125"/>
            <a:ext cx="5405438" cy="830263"/>
          </a:xfrm>
          <a:prstGeom prst="rect">
            <a:avLst/>
          </a:prstGeom>
          <a:solidFill>
            <a:srgbClr val="FFFFFF"/>
          </a:solidFill>
          <a:ln w="9525">
            <a:noFill/>
            <a:miter lim="800000"/>
            <a:headEnd/>
            <a:tailEnd/>
          </a:ln>
          <a:effectLst>
            <a:outerShdw blurRad="50800" dist="38100" dir="5400000" algn="t" rotWithShape="0">
              <a:prstClr val="black">
                <a:alpha val="40000"/>
              </a:prstClr>
            </a:outerShdw>
          </a:effectLst>
        </p:spPr>
        <p:txBody>
          <a:bodyPr wrap="none">
            <a:spAutoFit/>
          </a:bodyPr>
          <a:lstStyle/>
          <a:p>
            <a:pPr algn="ctr" eaLnBrk="1" hangingPunct="1">
              <a:defRPr/>
            </a:pPr>
            <a:r>
              <a:rPr lang="pt-BR" sz="2800" b="1" dirty="0" err="1">
                <a:solidFill>
                  <a:srgbClr val="002060"/>
                </a:solidFill>
                <a:effectLst>
                  <a:outerShdw blurRad="38100" dist="38100" dir="2700000" algn="tl">
                    <a:srgbClr val="000000">
                      <a:alpha val="43137"/>
                    </a:srgbClr>
                  </a:outerShdw>
                </a:effectLst>
                <a:latin typeface="Calibri" pitchFamily="34" charset="0"/>
              </a:rPr>
              <a:t>Epifenômenos</a:t>
            </a:r>
            <a:r>
              <a:rPr lang="pt-BR" sz="2800" b="1" dirty="0">
                <a:solidFill>
                  <a:srgbClr val="002060"/>
                </a:solidFill>
                <a:effectLst>
                  <a:outerShdw blurRad="38100" dist="38100" dir="2700000" algn="tl">
                    <a:srgbClr val="000000">
                      <a:alpha val="43137"/>
                    </a:srgbClr>
                  </a:outerShdw>
                </a:effectLst>
                <a:latin typeface="Calibri" pitchFamily="34" charset="0"/>
              </a:rPr>
              <a:t> e Sintomas Variados</a:t>
            </a:r>
          </a:p>
          <a:p>
            <a:pPr algn="ctr" eaLnBrk="1" hangingPunct="1">
              <a:defRPr/>
            </a:pPr>
            <a:r>
              <a:rPr lang="pt-BR" sz="2000" b="1" i="1" dirty="0">
                <a:solidFill>
                  <a:srgbClr val="002060"/>
                </a:solidFill>
                <a:latin typeface="Calibri" pitchFamily="34" charset="0"/>
              </a:rPr>
              <a:t>Pneumonia, Infecção, Fraturas, </a:t>
            </a:r>
            <a:r>
              <a:rPr lang="pt-BR" sz="2000" b="1" i="1" dirty="0" err="1">
                <a:solidFill>
                  <a:srgbClr val="002060"/>
                </a:solidFill>
                <a:latin typeface="Calibri" pitchFamily="34" charset="0"/>
              </a:rPr>
              <a:t>etc</a:t>
            </a:r>
            <a:endParaRPr lang="pt-BR" sz="2000" b="1" i="1" dirty="0">
              <a:solidFill>
                <a:srgbClr val="002060"/>
              </a:solidFill>
              <a:latin typeface="Calibri" pitchFamily="34" charset="0"/>
            </a:endParaRPr>
          </a:p>
        </p:txBody>
      </p:sp>
      <p:sp>
        <p:nvSpPr>
          <p:cNvPr id="131090" name="AutoShape 18"/>
          <p:cNvSpPr>
            <a:spLocks noChangeArrowheads="1"/>
          </p:cNvSpPr>
          <p:nvPr/>
        </p:nvSpPr>
        <p:spPr bwMode="auto">
          <a:xfrm>
            <a:off x="4000500" y="4714875"/>
            <a:ext cx="700088" cy="612775"/>
          </a:xfrm>
          <a:prstGeom prst="downArrow">
            <a:avLst>
              <a:gd name="adj1" fmla="val 50000"/>
              <a:gd name="adj2" fmla="val 25000"/>
            </a:avLst>
          </a:prstGeom>
          <a:solidFill>
            <a:srgbClr val="C00000"/>
          </a:solidFill>
          <a:ln w="9525">
            <a:solidFill>
              <a:schemeClr val="tx1"/>
            </a:solidFill>
            <a:miter lim="800000"/>
            <a:headEnd/>
            <a:tailEnd/>
          </a:ln>
          <a:effectLst>
            <a:outerShdw blurRad="50800" dist="38100" dir="5400000" algn="t" rotWithShape="0">
              <a:prstClr val="black">
                <a:alpha val="40000"/>
              </a:prstClr>
            </a:outerShdw>
          </a:effectLst>
        </p:spPr>
        <p:txBody>
          <a:bodyPr wrap="none" anchor="ctr"/>
          <a:lstStyle/>
          <a:p>
            <a:pPr eaLnBrk="1" hangingPunct="1">
              <a:defRPr/>
            </a:pPr>
            <a:endParaRPr lang="pt-BR">
              <a:latin typeface="Arial" charset="0"/>
            </a:endParaRPr>
          </a:p>
        </p:txBody>
      </p:sp>
      <p:pic>
        <p:nvPicPr>
          <p:cNvPr id="19" name="Picture 2" descr="Iceberg"/>
          <p:cNvPicPr>
            <a:picLocks noChangeAspect="1" noChangeArrowheads="1"/>
          </p:cNvPicPr>
          <p:nvPr/>
        </p:nvPicPr>
        <p:blipFill>
          <a:blip r:embed="rId2" cstate="print"/>
          <a:srcRect/>
          <a:stretch>
            <a:fillRect/>
          </a:stretch>
        </p:blipFill>
        <p:spPr bwMode="auto">
          <a:xfrm>
            <a:off x="0" y="4286256"/>
            <a:ext cx="2071670" cy="2594510"/>
          </a:xfrm>
          <a:prstGeom prst="rect">
            <a:avLst/>
          </a:prstGeom>
          <a:noFill/>
          <a:ln w="38100">
            <a:noFill/>
            <a:miter lim="800000"/>
            <a:headEnd/>
            <a:tailEnd/>
          </a:ln>
          <a:effectLst>
            <a:softEdge rad="317500"/>
          </a:effectLst>
        </p:spPr>
      </p:pic>
      <p:pic>
        <p:nvPicPr>
          <p:cNvPr id="21" name="Picture 2" descr="Iceberg"/>
          <p:cNvPicPr>
            <a:picLocks noChangeAspect="1" noChangeArrowheads="1"/>
          </p:cNvPicPr>
          <p:nvPr/>
        </p:nvPicPr>
        <p:blipFill>
          <a:blip r:embed="rId2" cstate="print"/>
          <a:srcRect/>
          <a:stretch>
            <a:fillRect/>
          </a:stretch>
        </p:blipFill>
        <p:spPr bwMode="auto">
          <a:xfrm>
            <a:off x="6929454" y="4357694"/>
            <a:ext cx="2214546" cy="2594510"/>
          </a:xfrm>
          <a:prstGeom prst="rect">
            <a:avLst/>
          </a:prstGeom>
          <a:noFill/>
          <a:ln w="38100">
            <a:noFill/>
            <a:miter lim="800000"/>
            <a:headEnd/>
            <a:tailEnd/>
          </a:ln>
          <a:effectLst>
            <a:softEdge rad="317500"/>
          </a:effectLst>
        </p:spPr>
      </p:pic>
      <p:sp>
        <p:nvSpPr>
          <p:cNvPr id="8" name="Text Box 11"/>
          <p:cNvSpPr txBox="1">
            <a:spLocks noChangeArrowheads="1"/>
          </p:cNvSpPr>
          <p:nvPr/>
        </p:nvSpPr>
        <p:spPr bwMode="auto">
          <a:xfrm>
            <a:off x="928688" y="2000250"/>
            <a:ext cx="7285037" cy="1754188"/>
          </a:xfrm>
          <a:prstGeom prst="rect">
            <a:avLst/>
          </a:prstGeom>
          <a:solidFill>
            <a:schemeClr val="accent1">
              <a:lumMod val="60000"/>
              <a:lumOff val="40000"/>
            </a:schemeClr>
          </a:solidFill>
          <a:ln w="9525">
            <a:noFill/>
            <a:miter lim="800000"/>
            <a:headEnd/>
            <a:tailEnd/>
          </a:ln>
          <a:effectLst>
            <a:outerShdw blurRad="50800" dist="38100" dir="5400000" algn="t" rotWithShape="0">
              <a:prstClr val="black">
                <a:alpha val="40000"/>
              </a:prstClr>
            </a:outerShdw>
          </a:effectLst>
        </p:spPr>
        <p:txBody>
          <a:bodyPr>
            <a:spAutoFit/>
          </a:bodyPr>
          <a:lstStyle/>
          <a:p>
            <a:pPr algn="ctr" eaLnBrk="1" hangingPunct="1">
              <a:defRPr/>
            </a:pPr>
            <a:r>
              <a:rPr lang="pt-BR" sz="5400" b="1" dirty="0">
                <a:solidFill>
                  <a:schemeClr val="bg1">
                    <a:lumMod val="75000"/>
                  </a:schemeClr>
                </a:solidFill>
                <a:effectLst>
                  <a:outerShdw blurRad="38100" dist="38100" dir="2700000" algn="tl">
                    <a:srgbClr val="000000">
                      <a:alpha val="43137"/>
                    </a:srgbClr>
                  </a:outerShdw>
                </a:effectLst>
                <a:latin typeface="Calibri" pitchFamily="34" charset="0"/>
              </a:rPr>
              <a:t>Grandes Síndromes Geriátricas</a:t>
            </a:r>
          </a:p>
        </p:txBody>
      </p:sp>
    </p:spTree>
    <p:extLst>
      <p:ext uri="{BB962C8B-B14F-4D97-AF65-F5344CB8AC3E}">
        <p14:creationId xmlns:p14="http://schemas.microsoft.com/office/powerpoint/2010/main" val="111306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box(in)">
                                      <p:cBhvr>
                                        <p:cTn id="7" dur="500"/>
                                        <p:tgtEl>
                                          <p:spTgt spid="1310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1075"/>
                                        </p:tgtEl>
                                        <p:attrNameLst>
                                          <p:attrName>style.visibility</p:attrName>
                                        </p:attrNameLst>
                                      </p:cBhvr>
                                      <p:to>
                                        <p:strVal val="visible"/>
                                      </p:to>
                                    </p:set>
                                    <p:animEffect transition="in" filter="box(in)">
                                      <p:cBhvr>
                                        <p:cTn id="12" dur="500"/>
                                        <p:tgtEl>
                                          <p:spTgt spid="13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6858000"/>
          </a:xfrm>
          <a:prstGeom prst="rect">
            <a:avLst/>
          </a:prstGeom>
          <a:solidFill>
            <a:srgbClr val="FFFFF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solidFill>
                <a:schemeClr val="accent3">
                  <a:lumMod val="75000"/>
                </a:schemeClr>
              </a:solidFill>
            </a:endParaRPr>
          </a:p>
        </p:txBody>
      </p:sp>
      <p:pic>
        <p:nvPicPr>
          <p:cNvPr id="138242" name="Picture 2" descr="Iceberg"/>
          <p:cNvPicPr>
            <a:picLocks noChangeAspect="1" noChangeArrowheads="1"/>
          </p:cNvPicPr>
          <p:nvPr/>
        </p:nvPicPr>
        <p:blipFill>
          <a:blip r:embed="rId2" cstate="print"/>
          <a:srcRect/>
          <a:stretch>
            <a:fillRect/>
          </a:stretch>
        </p:blipFill>
        <p:spPr bwMode="auto">
          <a:xfrm>
            <a:off x="4714876" y="1241174"/>
            <a:ext cx="4321620" cy="5500194"/>
          </a:xfrm>
          <a:prstGeom prst="rect">
            <a:avLst/>
          </a:prstGeom>
          <a:noFill/>
          <a:ln w="38100">
            <a:noFill/>
            <a:miter lim="800000"/>
            <a:headEnd/>
            <a:tailEnd/>
          </a:ln>
          <a:effectLst>
            <a:softEdge rad="317500"/>
          </a:effectLst>
        </p:spPr>
      </p:pic>
      <p:sp>
        <p:nvSpPr>
          <p:cNvPr id="138244" name="Rectangle 4"/>
          <p:cNvSpPr>
            <a:spLocks noGrp="1" noChangeArrowheads="1"/>
          </p:cNvSpPr>
          <p:nvPr>
            <p:ph idx="1"/>
          </p:nvPr>
        </p:nvSpPr>
        <p:spPr>
          <a:xfrm>
            <a:off x="0" y="1752600"/>
            <a:ext cx="4868863" cy="4629150"/>
          </a:xfrm>
        </p:spPr>
        <p:txBody>
          <a:bodyPr>
            <a:noAutofit/>
          </a:bodyPr>
          <a:lstStyle/>
          <a:p>
            <a:pPr marL="514350" indent="-514350" eaLnBrk="1" fontAlgn="auto" hangingPunct="1">
              <a:spcAft>
                <a:spcPts val="0"/>
              </a:spcAft>
              <a:buClr>
                <a:srgbClr val="C00000"/>
              </a:buClr>
              <a:buFont typeface="Wingdings 2"/>
              <a:buChar char=""/>
              <a:defRPr/>
            </a:pPr>
            <a:r>
              <a:rPr lang="pt-BR" sz="3600" b="1" dirty="0">
                <a:solidFill>
                  <a:srgbClr val="002060"/>
                </a:solidFill>
                <a:latin typeface="Calibri" pitchFamily="34" charset="0"/>
              </a:rPr>
              <a:t>Incontinência</a:t>
            </a:r>
          </a:p>
          <a:p>
            <a:pPr marL="514350" indent="-514350" eaLnBrk="1" fontAlgn="auto" hangingPunct="1">
              <a:spcAft>
                <a:spcPts val="0"/>
              </a:spcAft>
              <a:buClr>
                <a:srgbClr val="C00000"/>
              </a:buClr>
              <a:buFont typeface="Wingdings 2"/>
              <a:buChar char=""/>
              <a:defRPr/>
            </a:pPr>
            <a:r>
              <a:rPr lang="pt-BR" sz="3600" b="1" dirty="0">
                <a:solidFill>
                  <a:srgbClr val="002060"/>
                </a:solidFill>
                <a:latin typeface="Calibri" pitchFamily="34" charset="0"/>
              </a:rPr>
              <a:t>Iatrogenia</a:t>
            </a:r>
          </a:p>
          <a:p>
            <a:pPr marL="514350" indent="-514350" eaLnBrk="1" fontAlgn="auto" hangingPunct="1">
              <a:spcAft>
                <a:spcPts val="0"/>
              </a:spcAft>
              <a:buClr>
                <a:srgbClr val="C00000"/>
              </a:buClr>
              <a:buFont typeface="Wingdings 2"/>
              <a:buChar char=""/>
              <a:defRPr/>
            </a:pPr>
            <a:r>
              <a:rPr lang="pt-BR" sz="3600" b="1" dirty="0">
                <a:solidFill>
                  <a:srgbClr val="002060"/>
                </a:solidFill>
                <a:latin typeface="Calibri" pitchFamily="34" charset="0"/>
              </a:rPr>
              <a:t>Instabilidade postural</a:t>
            </a:r>
          </a:p>
          <a:p>
            <a:pPr marL="514350" indent="-514350" eaLnBrk="1" fontAlgn="auto" hangingPunct="1">
              <a:spcAft>
                <a:spcPts val="0"/>
              </a:spcAft>
              <a:buClr>
                <a:srgbClr val="C00000"/>
              </a:buClr>
              <a:buFont typeface="Wingdings 2"/>
              <a:buChar char=""/>
              <a:defRPr/>
            </a:pPr>
            <a:r>
              <a:rPr lang="pt-BR" sz="3600" b="1" dirty="0">
                <a:solidFill>
                  <a:srgbClr val="002060"/>
                </a:solidFill>
                <a:latin typeface="Calibri" pitchFamily="34" charset="0"/>
              </a:rPr>
              <a:t>Imobilidade</a:t>
            </a:r>
          </a:p>
          <a:p>
            <a:pPr marL="514350" indent="-514350" eaLnBrk="1" fontAlgn="auto" hangingPunct="1">
              <a:spcAft>
                <a:spcPts val="0"/>
              </a:spcAft>
              <a:buClr>
                <a:srgbClr val="C00000"/>
              </a:buClr>
              <a:buFont typeface="Wingdings 2"/>
              <a:buChar char=""/>
              <a:defRPr/>
            </a:pPr>
            <a:r>
              <a:rPr lang="pt-BR" sz="3600" b="1" dirty="0">
                <a:solidFill>
                  <a:srgbClr val="002060"/>
                </a:solidFill>
                <a:latin typeface="Calibri" pitchFamily="34" charset="0"/>
              </a:rPr>
              <a:t>Insuficiência cognitiva</a:t>
            </a:r>
          </a:p>
          <a:p>
            <a:pPr marL="514350" indent="-514350" eaLnBrk="1" fontAlgn="auto" hangingPunct="1">
              <a:spcAft>
                <a:spcPts val="0"/>
              </a:spcAft>
              <a:buClr>
                <a:srgbClr val="C00000"/>
              </a:buClr>
              <a:buFont typeface="Wingdings 2"/>
              <a:buChar char=""/>
              <a:defRPr/>
            </a:pPr>
            <a:r>
              <a:rPr lang="pt-BR" sz="3600" b="1" dirty="0">
                <a:solidFill>
                  <a:schemeClr val="bg2">
                    <a:lumMod val="75000"/>
                  </a:schemeClr>
                </a:solidFill>
                <a:latin typeface="Calibri" pitchFamily="34" charset="0"/>
              </a:rPr>
              <a:t>Insuficiência familiar</a:t>
            </a:r>
          </a:p>
          <a:p>
            <a:pPr marL="514350" indent="-514350" eaLnBrk="1" fontAlgn="auto" hangingPunct="1">
              <a:spcAft>
                <a:spcPts val="0"/>
              </a:spcAft>
              <a:buClr>
                <a:srgbClr val="C00000"/>
              </a:buClr>
              <a:buFont typeface="Wingdings 2"/>
              <a:buChar char=""/>
              <a:defRPr/>
            </a:pPr>
            <a:r>
              <a:rPr lang="pt-BR" sz="3600" b="1" dirty="0">
                <a:solidFill>
                  <a:schemeClr val="bg2">
                    <a:lumMod val="75000"/>
                  </a:schemeClr>
                </a:solidFill>
                <a:latin typeface="Calibri" pitchFamily="34" charset="0"/>
              </a:rPr>
              <a:t>Fragilidade</a:t>
            </a:r>
          </a:p>
        </p:txBody>
      </p:sp>
      <p:sp>
        <p:nvSpPr>
          <p:cNvPr id="242693" name="Rectangle 5"/>
          <p:cNvSpPr>
            <a:spLocks noChangeArrowheads="1"/>
          </p:cNvSpPr>
          <p:nvPr/>
        </p:nvSpPr>
        <p:spPr bwMode="auto">
          <a:xfrm>
            <a:off x="2928938" y="6521450"/>
            <a:ext cx="5545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600" i="1">
                <a:latin typeface="Calibri" panose="020F0502020204030204" pitchFamily="34" charset="0"/>
              </a:rPr>
              <a:t>Guimarães, 2004</a:t>
            </a:r>
          </a:p>
        </p:txBody>
      </p:sp>
      <p:sp>
        <p:nvSpPr>
          <p:cNvPr id="2" name="Rectangle 1"/>
          <p:cNvSpPr/>
          <p:nvPr/>
        </p:nvSpPr>
        <p:spPr>
          <a:xfrm>
            <a:off x="0" y="-99392"/>
            <a:ext cx="9144000" cy="1754326"/>
          </a:xfrm>
          <a:prstGeom prst="rect">
            <a:avLst/>
          </a:prstGeom>
          <a:noFill/>
          <a:effectLst>
            <a:outerShdw blurRad="50800" dist="38100" dir="5400000" algn="t" rotWithShape="0">
              <a:prstClr val="black">
                <a:alpha val="40000"/>
              </a:prstClr>
            </a:out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pt-BR" sz="5400" b="1" dirty="0">
                <a:ln w="11430"/>
                <a:solidFill>
                  <a:srgbClr val="0070C0"/>
                </a:solidFill>
                <a:effectLst>
                  <a:outerShdw blurRad="50800" dist="39000" dir="5460000" algn="tl">
                    <a:srgbClr val="000000">
                      <a:alpha val="38000"/>
                    </a:srgbClr>
                  </a:outerShdw>
                </a:effectLst>
                <a:latin typeface="Calibri" pitchFamily="34" charset="0"/>
              </a:rPr>
              <a:t>AS GRANDES SÍNDROMES GERIÁTRICAS</a:t>
            </a:r>
            <a:endParaRPr lang="pt-BR" sz="5400" b="1" dirty="0">
              <a:ln w="11430"/>
              <a:solidFill>
                <a:srgbClr val="0070C0"/>
              </a:solidFill>
              <a:effectLst>
                <a:outerShdw blurRad="50800" dist="39000" dir="5460000" algn="tl">
                  <a:srgbClr val="000000">
                    <a:alpha val="38000"/>
                  </a:srgbClr>
                </a:outerShdw>
              </a:effectLst>
              <a:latin typeface="Arial" charset="0"/>
            </a:endParaRPr>
          </a:p>
        </p:txBody>
      </p:sp>
    </p:spTree>
    <p:extLst>
      <p:ext uri="{BB962C8B-B14F-4D97-AF65-F5344CB8AC3E}">
        <p14:creationId xmlns:p14="http://schemas.microsoft.com/office/powerpoint/2010/main" val="2141819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Icebe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33375"/>
            <a:ext cx="5761037" cy="5976938"/>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Text Box 3"/>
          <p:cNvSpPr txBox="1">
            <a:spLocks noChangeArrowheads="1"/>
          </p:cNvSpPr>
          <p:nvPr/>
        </p:nvSpPr>
        <p:spPr bwMode="auto">
          <a:xfrm rot="3010785">
            <a:off x="3216705" y="5037724"/>
            <a:ext cx="1191352" cy="338554"/>
          </a:xfrm>
          <a:prstGeom prst="rect">
            <a:avLst/>
          </a:prstGeom>
          <a:solidFill>
            <a:srgbClr val="FFFF99"/>
          </a:solidFill>
          <a:ln w="9525">
            <a:noFill/>
            <a:miter lim="800000"/>
            <a:headEnd/>
            <a:tailEnd/>
          </a:ln>
          <a:effectLst/>
        </p:spPr>
        <p:txBody>
          <a:bodyPr wrap="none">
            <a:spAutoFit/>
          </a:bodyPr>
          <a:lstStyle/>
          <a:p>
            <a:pPr eaLnBrk="1" fontAlgn="auto" hangingPunct="1">
              <a:spcBef>
                <a:spcPts val="0"/>
              </a:spcBef>
              <a:spcAft>
                <a:spcPts val="0"/>
              </a:spcAft>
              <a:defRPr/>
            </a:pPr>
            <a:r>
              <a:rPr lang="pt-BR" sz="1600" dirty="0">
                <a:solidFill>
                  <a:schemeClr val="bg1">
                    <a:lumMod val="75000"/>
                  </a:schemeClr>
                </a:solidFill>
                <a:latin typeface="+mn-lt"/>
              </a:rPr>
              <a:t>Senilidade</a:t>
            </a:r>
          </a:p>
        </p:txBody>
      </p:sp>
      <p:sp>
        <p:nvSpPr>
          <p:cNvPr id="336900" name="Text Box 4"/>
          <p:cNvSpPr txBox="1">
            <a:spLocks noChangeArrowheads="1"/>
          </p:cNvSpPr>
          <p:nvPr/>
        </p:nvSpPr>
        <p:spPr bwMode="auto">
          <a:xfrm rot="-24199144">
            <a:off x="4632681" y="5092492"/>
            <a:ext cx="1370888" cy="338554"/>
          </a:xfrm>
          <a:prstGeom prst="rect">
            <a:avLst/>
          </a:prstGeom>
          <a:solidFill>
            <a:srgbClr val="FFFF99"/>
          </a:solidFill>
          <a:ln w="9525">
            <a:noFill/>
            <a:miter lim="800000"/>
            <a:headEnd/>
            <a:tailEnd/>
          </a:ln>
          <a:effectLst/>
        </p:spPr>
        <p:txBody>
          <a:bodyPr wrap="none">
            <a:spAutoFit/>
          </a:bodyPr>
          <a:lstStyle/>
          <a:p>
            <a:pPr eaLnBrk="1" fontAlgn="auto" hangingPunct="1">
              <a:spcBef>
                <a:spcPts val="0"/>
              </a:spcBef>
              <a:spcAft>
                <a:spcPts val="0"/>
              </a:spcAft>
              <a:defRPr/>
            </a:pPr>
            <a:r>
              <a:rPr lang="pt-BR" sz="1600" dirty="0">
                <a:solidFill>
                  <a:schemeClr val="bg1">
                    <a:lumMod val="75000"/>
                  </a:schemeClr>
                </a:solidFill>
                <a:latin typeface="+mn-lt"/>
              </a:rPr>
              <a:t>Senescência</a:t>
            </a:r>
          </a:p>
        </p:txBody>
      </p:sp>
      <p:grpSp>
        <p:nvGrpSpPr>
          <p:cNvPr id="2" name="Group 5"/>
          <p:cNvGrpSpPr>
            <a:grpSpLocks/>
          </p:cNvGrpSpPr>
          <p:nvPr/>
        </p:nvGrpSpPr>
        <p:grpSpPr bwMode="auto">
          <a:xfrm>
            <a:off x="3708400" y="4292600"/>
            <a:ext cx="1838325" cy="1008063"/>
            <a:chOff x="2336" y="2704"/>
            <a:chExt cx="1158" cy="635"/>
          </a:xfrm>
        </p:grpSpPr>
        <p:sp>
          <p:nvSpPr>
            <p:cNvPr id="336902" name="Text Box 6"/>
            <p:cNvSpPr txBox="1">
              <a:spLocks noChangeArrowheads="1"/>
            </p:cNvSpPr>
            <p:nvPr/>
          </p:nvSpPr>
          <p:spPr bwMode="auto">
            <a:xfrm>
              <a:off x="2336" y="2704"/>
              <a:ext cx="1158" cy="252"/>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a:spAutoFit/>
            </a:bodyPr>
            <a:lstStyle/>
            <a:p>
              <a:pPr eaLnBrk="1" fontAlgn="auto" hangingPunct="1">
                <a:spcBef>
                  <a:spcPts val="0"/>
                </a:spcBef>
                <a:spcAft>
                  <a:spcPts val="0"/>
                </a:spcAft>
                <a:defRPr/>
              </a:pPr>
              <a:r>
                <a:rPr lang="pt-BR" sz="2000" b="1" dirty="0">
                  <a:solidFill>
                    <a:schemeClr val="bg1">
                      <a:lumMod val="75000"/>
                    </a:schemeClr>
                  </a:solidFill>
                  <a:latin typeface="+mn-lt"/>
                </a:rPr>
                <a:t>Fragilidade</a:t>
              </a:r>
            </a:p>
          </p:txBody>
        </p:sp>
        <p:sp>
          <p:nvSpPr>
            <p:cNvPr id="243741" name="AutoShape 7"/>
            <p:cNvSpPr>
              <a:spLocks noChangeArrowheads="1"/>
            </p:cNvSpPr>
            <p:nvPr/>
          </p:nvSpPr>
          <p:spPr bwMode="auto">
            <a:xfrm>
              <a:off x="2608" y="3022"/>
              <a:ext cx="544" cy="31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2144 w 21600"/>
                <a:gd name="T13" fmla="*/ 12333 h 21600"/>
                <a:gd name="T14" fmla="*/ 19456 w 21600"/>
                <a:gd name="T15" fmla="*/ 18534 h 21600"/>
              </a:gdLst>
              <a:ahLst/>
              <a:cxnLst>
                <a:cxn ang="T8">
                  <a:pos x="T0" y="T1"/>
                </a:cxn>
                <a:cxn ang="T9">
                  <a:pos x="T2" y="T3"/>
                </a:cxn>
                <a:cxn ang="T10">
                  <a:pos x="T4" y="T5"/>
                </a:cxn>
                <a:cxn ang="T11">
                  <a:pos x="T6" y="T7"/>
                </a:cxn>
              </a:cxnLst>
              <a:rect l="T12" t="T13" r="T14" b="T15"/>
              <a:pathLst>
                <a:path w="21600" h="21600">
                  <a:moveTo>
                    <a:pt x="10800" y="0"/>
                  </a:moveTo>
                  <a:lnTo>
                    <a:pt x="6480" y="6171"/>
                  </a:lnTo>
                  <a:lnTo>
                    <a:pt x="8640" y="6171"/>
                  </a:lnTo>
                  <a:lnTo>
                    <a:pt x="8640" y="12343"/>
                  </a:lnTo>
                  <a:lnTo>
                    <a:pt x="4320" y="12343"/>
                  </a:lnTo>
                  <a:lnTo>
                    <a:pt x="4320" y="9257"/>
                  </a:lnTo>
                  <a:lnTo>
                    <a:pt x="0" y="15429"/>
                  </a:lnTo>
                  <a:lnTo>
                    <a:pt x="4320" y="21600"/>
                  </a:lnTo>
                  <a:lnTo>
                    <a:pt x="4320" y="18514"/>
                  </a:lnTo>
                  <a:lnTo>
                    <a:pt x="17280" y="18514"/>
                  </a:lnTo>
                  <a:lnTo>
                    <a:pt x="17280" y="21600"/>
                  </a:lnTo>
                  <a:lnTo>
                    <a:pt x="21600" y="15429"/>
                  </a:lnTo>
                  <a:lnTo>
                    <a:pt x="17280" y="9257"/>
                  </a:lnTo>
                  <a:lnTo>
                    <a:pt x="17280" y="12343"/>
                  </a:lnTo>
                  <a:lnTo>
                    <a:pt x="12960" y="12343"/>
                  </a:lnTo>
                  <a:lnTo>
                    <a:pt x="12960" y="6171"/>
                  </a:lnTo>
                  <a:lnTo>
                    <a:pt x="15120" y="6171"/>
                  </a:lnTo>
                  <a:lnTo>
                    <a:pt x="10800" y="0"/>
                  </a:lnTo>
                  <a:close/>
                </a:path>
              </a:pathLst>
            </a:custGeom>
            <a:solidFill>
              <a:srgbClr val="FF3300"/>
            </a:solidFill>
            <a:ln w="9525">
              <a:solidFill>
                <a:schemeClr val="tx1"/>
              </a:solidFill>
              <a:miter lim="800000"/>
              <a:headEnd/>
              <a:tailEnd/>
            </a:ln>
          </p:spPr>
          <p:txBody>
            <a:bodyPr wrap="none" anchor="ctr"/>
            <a:lstStyle/>
            <a:p>
              <a:endParaRPr lang="pt-BR">
                <a:solidFill>
                  <a:schemeClr val="bg1">
                    <a:lumMod val="75000"/>
                  </a:schemeClr>
                </a:solidFill>
              </a:endParaRPr>
            </a:p>
          </p:txBody>
        </p:sp>
      </p:grpSp>
      <p:grpSp>
        <p:nvGrpSpPr>
          <p:cNvPr id="3" name="Group 8"/>
          <p:cNvGrpSpPr>
            <a:grpSpLocks/>
          </p:cNvGrpSpPr>
          <p:nvPr/>
        </p:nvGrpSpPr>
        <p:grpSpPr bwMode="auto">
          <a:xfrm>
            <a:off x="2497138" y="2446338"/>
            <a:ext cx="1138237" cy="2062162"/>
            <a:chOff x="1573" y="1541"/>
            <a:chExt cx="717" cy="1299"/>
          </a:xfrm>
        </p:grpSpPr>
        <p:sp>
          <p:nvSpPr>
            <p:cNvPr id="336905" name="Text Box 9"/>
            <p:cNvSpPr txBox="1">
              <a:spLocks noChangeArrowheads="1"/>
            </p:cNvSpPr>
            <p:nvPr/>
          </p:nvSpPr>
          <p:spPr bwMode="auto">
            <a:xfrm rot="16200000">
              <a:off x="1204" y="1910"/>
              <a:ext cx="951" cy="21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eaLnBrk="1" fontAlgn="auto" hangingPunct="1">
                <a:spcBef>
                  <a:spcPts val="0"/>
                </a:spcBef>
                <a:spcAft>
                  <a:spcPts val="0"/>
                </a:spcAft>
                <a:defRPr/>
              </a:pPr>
              <a:r>
                <a:rPr lang="pt-BR" sz="1600" dirty="0">
                  <a:solidFill>
                    <a:schemeClr val="bg1">
                      <a:lumMod val="75000"/>
                    </a:schemeClr>
                  </a:solidFill>
                  <a:latin typeface="+mn-lt"/>
                </a:rPr>
                <a:t>Instabilidade</a:t>
              </a:r>
            </a:p>
          </p:txBody>
        </p:sp>
        <p:sp>
          <p:nvSpPr>
            <p:cNvPr id="243739" name="Line 10"/>
            <p:cNvSpPr>
              <a:spLocks noChangeShapeType="1"/>
            </p:cNvSpPr>
            <p:nvPr/>
          </p:nvSpPr>
          <p:spPr bwMode="auto">
            <a:xfrm flipH="1" flipV="1">
              <a:off x="1746" y="2523"/>
              <a:ext cx="544" cy="317"/>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4" name="Group 11"/>
          <p:cNvGrpSpPr>
            <a:grpSpLocks/>
          </p:cNvGrpSpPr>
          <p:nvPr/>
        </p:nvGrpSpPr>
        <p:grpSpPr bwMode="auto">
          <a:xfrm>
            <a:off x="5580063" y="2325688"/>
            <a:ext cx="712787" cy="2039937"/>
            <a:chOff x="3515" y="1465"/>
            <a:chExt cx="449" cy="1285"/>
          </a:xfrm>
        </p:grpSpPr>
        <p:sp>
          <p:nvSpPr>
            <p:cNvPr id="336908" name="Text Box 12"/>
            <p:cNvSpPr txBox="1">
              <a:spLocks noChangeArrowheads="1"/>
            </p:cNvSpPr>
            <p:nvPr/>
          </p:nvSpPr>
          <p:spPr bwMode="auto">
            <a:xfrm rot="16200000">
              <a:off x="3464" y="1752"/>
              <a:ext cx="786" cy="21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eaLnBrk="1" fontAlgn="auto" hangingPunct="1">
                <a:spcBef>
                  <a:spcPts val="0"/>
                </a:spcBef>
                <a:spcAft>
                  <a:spcPts val="0"/>
                </a:spcAft>
                <a:defRPr/>
              </a:pPr>
              <a:r>
                <a:rPr lang="pt-BR" sz="1600" dirty="0" err="1">
                  <a:solidFill>
                    <a:schemeClr val="bg1">
                      <a:lumMod val="75000"/>
                    </a:schemeClr>
                  </a:solidFill>
                  <a:latin typeface="+mn-lt"/>
                </a:rPr>
                <a:t>Iatrogenia</a:t>
              </a:r>
              <a:endParaRPr lang="pt-BR" sz="1600" dirty="0">
                <a:solidFill>
                  <a:schemeClr val="bg1">
                    <a:lumMod val="75000"/>
                  </a:schemeClr>
                </a:solidFill>
                <a:latin typeface="+mn-lt"/>
              </a:endParaRPr>
            </a:p>
          </p:txBody>
        </p:sp>
        <p:sp>
          <p:nvSpPr>
            <p:cNvPr id="243737" name="Line 13"/>
            <p:cNvSpPr>
              <a:spLocks noChangeShapeType="1"/>
            </p:cNvSpPr>
            <p:nvPr/>
          </p:nvSpPr>
          <p:spPr bwMode="auto">
            <a:xfrm flipV="1">
              <a:off x="3515" y="2296"/>
              <a:ext cx="407" cy="454"/>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5" name="Group 14"/>
          <p:cNvGrpSpPr>
            <a:grpSpLocks/>
          </p:cNvGrpSpPr>
          <p:nvPr/>
        </p:nvGrpSpPr>
        <p:grpSpPr bwMode="auto">
          <a:xfrm>
            <a:off x="3357563" y="2520950"/>
            <a:ext cx="566737" cy="1700213"/>
            <a:chOff x="2115" y="1588"/>
            <a:chExt cx="357" cy="1071"/>
          </a:xfrm>
        </p:grpSpPr>
        <p:sp>
          <p:nvSpPr>
            <p:cNvPr id="336911" name="Text Box 15"/>
            <p:cNvSpPr txBox="1">
              <a:spLocks noChangeArrowheads="1"/>
            </p:cNvSpPr>
            <p:nvPr/>
          </p:nvSpPr>
          <p:spPr bwMode="auto">
            <a:xfrm rot="16200000">
              <a:off x="1804" y="1899"/>
              <a:ext cx="835" cy="21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eaLnBrk="1" fontAlgn="auto" hangingPunct="1">
                <a:spcBef>
                  <a:spcPts val="0"/>
                </a:spcBef>
                <a:spcAft>
                  <a:spcPts val="0"/>
                </a:spcAft>
                <a:defRPr/>
              </a:pPr>
              <a:r>
                <a:rPr lang="pt-BR" sz="1600" dirty="0">
                  <a:solidFill>
                    <a:schemeClr val="bg1">
                      <a:lumMod val="75000"/>
                    </a:schemeClr>
                  </a:solidFill>
                  <a:latin typeface="+mn-lt"/>
                </a:rPr>
                <a:t>Imobilidade</a:t>
              </a:r>
            </a:p>
          </p:txBody>
        </p:sp>
        <p:sp>
          <p:nvSpPr>
            <p:cNvPr id="243735" name="Line 16"/>
            <p:cNvSpPr>
              <a:spLocks noChangeShapeType="1"/>
            </p:cNvSpPr>
            <p:nvPr/>
          </p:nvSpPr>
          <p:spPr bwMode="auto">
            <a:xfrm flipH="1" flipV="1">
              <a:off x="2246" y="2477"/>
              <a:ext cx="226" cy="18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6" name="Group 17"/>
          <p:cNvGrpSpPr>
            <a:grpSpLocks/>
          </p:cNvGrpSpPr>
          <p:nvPr/>
        </p:nvGrpSpPr>
        <p:grpSpPr bwMode="auto">
          <a:xfrm>
            <a:off x="4298950" y="2389188"/>
            <a:ext cx="338138" cy="1831975"/>
            <a:chOff x="2708" y="1505"/>
            <a:chExt cx="213" cy="1154"/>
          </a:xfrm>
        </p:grpSpPr>
        <p:sp>
          <p:nvSpPr>
            <p:cNvPr id="336914" name="Text Box 18"/>
            <p:cNvSpPr txBox="1">
              <a:spLocks noChangeArrowheads="1"/>
            </p:cNvSpPr>
            <p:nvPr/>
          </p:nvSpPr>
          <p:spPr bwMode="auto">
            <a:xfrm rot="16200000">
              <a:off x="2317" y="1896"/>
              <a:ext cx="995" cy="21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eaLnBrk="1" fontAlgn="auto" hangingPunct="1">
                <a:spcBef>
                  <a:spcPts val="0"/>
                </a:spcBef>
                <a:spcAft>
                  <a:spcPts val="0"/>
                </a:spcAft>
                <a:defRPr/>
              </a:pPr>
              <a:r>
                <a:rPr lang="pt-BR" sz="1600" dirty="0">
                  <a:solidFill>
                    <a:schemeClr val="accent6">
                      <a:lumMod val="75000"/>
                    </a:schemeClr>
                  </a:solidFill>
                  <a:latin typeface="+mn-lt"/>
                </a:rPr>
                <a:t>Ins</a:t>
              </a:r>
              <a:r>
                <a:rPr lang="pt-BR" sz="1600" dirty="0">
                  <a:latin typeface="+mn-lt"/>
                </a:rPr>
                <a:t>. </a:t>
              </a:r>
              <a:r>
                <a:rPr lang="pt-BR" sz="1600" dirty="0">
                  <a:solidFill>
                    <a:schemeClr val="bg1">
                      <a:lumMod val="75000"/>
                    </a:schemeClr>
                  </a:solidFill>
                  <a:latin typeface="+mn-lt"/>
                </a:rPr>
                <a:t>cognitiva</a:t>
              </a:r>
            </a:p>
          </p:txBody>
        </p:sp>
        <p:sp>
          <p:nvSpPr>
            <p:cNvPr id="243733" name="Line 19"/>
            <p:cNvSpPr>
              <a:spLocks noChangeShapeType="1"/>
            </p:cNvSpPr>
            <p:nvPr/>
          </p:nvSpPr>
          <p:spPr bwMode="auto">
            <a:xfrm flipH="1" flipV="1">
              <a:off x="2835" y="2478"/>
              <a:ext cx="0" cy="181"/>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7" name="Group 20"/>
          <p:cNvGrpSpPr>
            <a:grpSpLocks/>
          </p:cNvGrpSpPr>
          <p:nvPr/>
        </p:nvGrpSpPr>
        <p:grpSpPr bwMode="auto">
          <a:xfrm>
            <a:off x="5156200" y="2425700"/>
            <a:ext cx="338138" cy="1795463"/>
            <a:chOff x="3248" y="1528"/>
            <a:chExt cx="213" cy="1131"/>
          </a:xfrm>
        </p:grpSpPr>
        <p:sp>
          <p:nvSpPr>
            <p:cNvPr id="336917" name="Text Box 21"/>
            <p:cNvSpPr txBox="1">
              <a:spLocks noChangeArrowheads="1"/>
            </p:cNvSpPr>
            <p:nvPr/>
          </p:nvSpPr>
          <p:spPr bwMode="auto">
            <a:xfrm rot="16200000">
              <a:off x="2887" y="1889"/>
              <a:ext cx="936" cy="21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eaLnBrk="1" fontAlgn="auto" hangingPunct="1">
                <a:spcBef>
                  <a:spcPts val="0"/>
                </a:spcBef>
                <a:spcAft>
                  <a:spcPts val="0"/>
                </a:spcAft>
                <a:defRPr/>
              </a:pPr>
              <a:r>
                <a:rPr lang="pt-BR" sz="1600" dirty="0">
                  <a:solidFill>
                    <a:schemeClr val="bg1">
                      <a:lumMod val="75000"/>
                    </a:schemeClr>
                  </a:solidFill>
                  <a:latin typeface="+mn-lt"/>
                </a:rPr>
                <a:t>Incontinência</a:t>
              </a:r>
            </a:p>
          </p:txBody>
        </p:sp>
        <p:sp>
          <p:nvSpPr>
            <p:cNvPr id="243731" name="Line 22"/>
            <p:cNvSpPr>
              <a:spLocks noChangeShapeType="1"/>
            </p:cNvSpPr>
            <p:nvPr/>
          </p:nvSpPr>
          <p:spPr bwMode="auto">
            <a:xfrm flipV="1">
              <a:off x="3288" y="2478"/>
              <a:ext cx="91" cy="181"/>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8" name="Group 23"/>
          <p:cNvGrpSpPr>
            <a:grpSpLocks/>
          </p:cNvGrpSpPr>
          <p:nvPr/>
        </p:nvGrpSpPr>
        <p:grpSpPr bwMode="auto">
          <a:xfrm>
            <a:off x="2843213" y="1622425"/>
            <a:ext cx="3167062" cy="869950"/>
            <a:chOff x="1791" y="1022"/>
            <a:chExt cx="1995" cy="548"/>
          </a:xfrm>
        </p:grpSpPr>
        <p:sp>
          <p:nvSpPr>
            <p:cNvPr id="336920" name="Text Box 24"/>
            <p:cNvSpPr txBox="1">
              <a:spLocks noChangeArrowheads="1"/>
            </p:cNvSpPr>
            <p:nvPr/>
          </p:nvSpPr>
          <p:spPr bwMode="auto">
            <a:xfrm>
              <a:off x="2426" y="1022"/>
              <a:ext cx="1009" cy="213"/>
            </a:xfrm>
            <a:prstGeom prst="rect">
              <a:avLst/>
            </a:prstGeom>
            <a:solidFill>
              <a:srgbClr val="FFFF99"/>
            </a:solidFill>
            <a:ln w="9525">
              <a:noFill/>
              <a:miter lim="800000"/>
              <a:headEnd/>
              <a:tailEnd/>
            </a:ln>
            <a:effectLst>
              <a:outerShdw dist="107763" dir="2700000" algn="ctr" rotWithShape="0">
                <a:schemeClr val="bg2">
                  <a:alpha val="50000"/>
                </a:schemeClr>
              </a:outerShdw>
            </a:effectLst>
          </p:spPr>
          <p:txBody>
            <a:bodyPr wrap="none">
              <a:spAutoFit/>
            </a:bodyPr>
            <a:lstStyle/>
            <a:p>
              <a:pPr eaLnBrk="1" fontAlgn="auto" hangingPunct="1">
                <a:spcBef>
                  <a:spcPts val="0"/>
                </a:spcBef>
                <a:spcAft>
                  <a:spcPts val="0"/>
                </a:spcAft>
                <a:defRPr/>
              </a:pPr>
              <a:r>
                <a:rPr lang="pt-BR" sz="1600" b="1" dirty="0">
                  <a:solidFill>
                    <a:schemeClr val="bg1">
                      <a:lumMod val="75000"/>
                    </a:schemeClr>
                  </a:solidFill>
                  <a:latin typeface="+mn-lt"/>
                </a:rPr>
                <a:t>Manifestações</a:t>
              </a:r>
            </a:p>
          </p:txBody>
        </p:sp>
        <p:sp>
          <p:nvSpPr>
            <p:cNvPr id="243725" name="Line 25"/>
            <p:cNvSpPr>
              <a:spLocks noChangeShapeType="1"/>
            </p:cNvSpPr>
            <p:nvPr/>
          </p:nvSpPr>
          <p:spPr bwMode="auto">
            <a:xfrm flipV="1">
              <a:off x="1791" y="1253"/>
              <a:ext cx="635" cy="27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43726" name="Line 26"/>
            <p:cNvSpPr>
              <a:spLocks noChangeShapeType="1"/>
            </p:cNvSpPr>
            <p:nvPr/>
          </p:nvSpPr>
          <p:spPr bwMode="auto">
            <a:xfrm flipH="1" flipV="1">
              <a:off x="3560" y="1207"/>
              <a:ext cx="226" cy="18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43727" name="Line 27"/>
            <p:cNvSpPr>
              <a:spLocks noChangeShapeType="1"/>
            </p:cNvSpPr>
            <p:nvPr/>
          </p:nvSpPr>
          <p:spPr bwMode="auto">
            <a:xfrm flipV="1">
              <a:off x="2290" y="1298"/>
              <a:ext cx="227" cy="27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43728" name="Line 28"/>
            <p:cNvSpPr>
              <a:spLocks noChangeShapeType="1"/>
            </p:cNvSpPr>
            <p:nvPr/>
          </p:nvSpPr>
          <p:spPr bwMode="auto">
            <a:xfrm flipH="1" flipV="1">
              <a:off x="2835" y="1298"/>
              <a:ext cx="0" cy="181"/>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43729" name="Line 29"/>
            <p:cNvSpPr>
              <a:spLocks noChangeShapeType="1"/>
            </p:cNvSpPr>
            <p:nvPr/>
          </p:nvSpPr>
          <p:spPr bwMode="auto">
            <a:xfrm flipH="1" flipV="1">
              <a:off x="3198" y="1298"/>
              <a:ext cx="226" cy="182"/>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Tree>
    <p:extLst>
      <p:ext uri="{BB962C8B-B14F-4D97-AF65-F5344CB8AC3E}">
        <p14:creationId xmlns:p14="http://schemas.microsoft.com/office/powerpoint/2010/main" val="432297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6900"/>
                                        </p:tgtEl>
                                        <p:attrNameLst>
                                          <p:attrName>style.visibility</p:attrName>
                                        </p:attrNameLst>
                                      </p:cBhvr>
                                      <p:to>
                                        <p:strVal val="visible"/>
                                      </p:to>
                                    </p:set>
                                    <p:animEffect transition="in" filter="box(in)">
                                      <p:cBhvr>
                                        <p:cTn id="7" dur="500"/>
                                        <p:tgtEl>
                                          <p:spTgt spid="336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6899"/>
                                        </p:tgtEl>
                                        <p:attrNameLst>
                                          <p:attrName>style.visibility</p:attrName>
                                        </p:attrNameLst>
                                      </p:cBhvr>
                                      <p:to>
                                        <p:strVal val="visible"/>
                                      </p:to>
                                    </p:set>
                                    <p:animEffect transition="in" filter="box(in)">
                                      <p:cBhvr>
                                        <p:cTn id="12" dur="500"/>
                                        <p:tgtEl>
                                          <p:spTgt spid="336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in)">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ox(i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animBg="1"/>
      <p:bldP spid="33690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7" descr="domi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rot="1056028">
            <a:off x="695857" y="4128661"/>
            <a:ext cx="8639878" cy="1912209"/>
          </a:xfrm>
          <a:prstGeom prst="rect">
            <a:avLst/>
          </a:prstGeom>
          <a:effectLst/>
          <a:scene3d>
            <a:camera prst="isometricRightUp"/>
            <a:lightRig rig="threePt" dir="t"/>
          </a:scene3d>
        </p:spPr>
        <p:txBody>
          <a:bodyPr anchor="ctr"/>
          <a:lstStyle/>
          <a:p>
            <a:pPr algn="ctr">
              <a:defRPr/>
            </a:pPr>
            <a:r>
              <a:rPr lang="pt-BR" sz="8000" cap="all">
                <a:solidFill>
                  <a:schemeClr val="bg1"/>
                </a:solidFill>
                <a:effectLst>
                  <a:reflection blurRad="12700" stA="48000" endA="300" endPos="55000" dir="5400000" sy="-90000" algn="bl" rotWithShape="0"/>
                </a:effectLst>
                <a:latin typeface="+mj-lt"/>
                <a:ea typeface="+mj-ea"/>
                <a:cs typeface="+mj-cs"/>
              </a:rPr>
              <a:t>Efeito Dominó</a:t>
            </a:r>
            <a:endParaRPr lang="pt-BR" sz="8000" cap="all" dirty="0">
              <a:solidFill>
                <a:schemeClr val="bg1"/>
              </a:solidFill>
              <a:effectLst>
                <a:reflection blurRad="12700" stA="48000" endA="300" endPos="55000" dir="5400000" sy="-90000" algn="bl" rotWithShape="0"/>
              </a:effectLst>
              <a:latin typeface="+mj-lt"/>
              <a:ea typeface="+mj-ea"/>
              <a:cs typeface="+mj-cs"/>
            </a:endParaRPr>
          </a:p>
        </p:txBody>
      </p:sp>
    </p:spTree>
    <p:extLst>
      <p:ext uri="{BB962C8B-B14F-4D97-AF65-F5344CB8AC3E}">
        <p14:creationId xmlns:p14="http://schemas.microsoft.com/office/powerpoint/2010/main" val="195074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dirty="0"/>
              <a:t>Síndrome da fragilidade</a:t>
            </a:r>
          </a:p>
        </p:txBody>
      </p:sp>
      <p:sp>
        <p:nvSpPr>
          <p:cNvPr id="2" name="Espaço Reservado para Número de Slide 1"/>
          <p:cNvSpPr>
            <a:spLocks noGrp="1"/>
          </p:cNvSpPr>
          <p:nvPr>
            <p:ph type="sldNum" sz="quarter" idx="12"/>
          </p:nvPr>
        </p:nvSpPr>
        <p:spPr/>
        <p:txBody>
          <a:bodyPr/>
          <a:lstStyle/>
          <a:p>
            <a:fld id="{E51B09C1-38DB-43D4-9087-23D6ABB20AB1}" type="slidenum">
              <a:rPr lang="pt-BR" altLang="pt-BR" smtClean="0"/>
              <a:pPr/>
              <a:t>54</a:t>
            </a:fld>
            <a:endParaRPr lang="pt-BR" altLang="pt-BR"/>
          </a:p>
        </p:txBody>
      </p:sp>
      <p:pic>
        <p:nvPicPr>
          <p:cNvPr id="757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7748" y="1340768"/>
            <a:ext cx="7132644" cy="5349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97013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r>
              <a:rPr lang="pt-BR" sz="5400" b="1" dirty="0">
                <a:solidFill>
                  <a:schemeClr val="tx1"/>
                </a:solidFill>
                <a:effectLst>
                  <a:outerShdw blurRad="38100" dist="38100" dir="2700000" algn="tl">
                    <a:srgbClr val="000000">
                      <a:alpha val="43137"/>
                    </a:srgbClr>
                  </a:outerShdw>
                </a:effectLst>
                <a:latin typeface="+mn-lt"/>
              </a:rPr>
              <a:t>Envelhecimento social</a:t>
            </a:r>
          </a:p>
        </p:txBody>
      </p:sp>
      <p:sp>
        <p:nvSpPr>
          <p:cNvPr id="168963" name="Espaço Reservado para Conteúdo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pt-BR" altLang="pt-BR" dirty="0"/>
              <a:t>Mudança de papéis sociais ao longo da vida</a:t>
            </a:r>
          </a:p>
          <a:p>
            <a:pPr lvl="1" eaLnBrk="1" hangingPunct="1"/>
            <a:r>
              <a:rPr lang="pt-BR" altLang="pt-BR" dirty="0"/>
              <a:t>Infância e adolescência: brincar e estudar</a:t>
            </a:r>
          </a:p>
          <a:p>
            <a:pPr lvl="1" eaLnBrk="1" hangingPunct="1"/>
            <a:r>
              <a:rPr lang="pt-BR" altLang="pt-BR" dirty="0"/>
              <a:t>Adulto: estudar, trabalhar, reproduzir, criar os filhos, prover a família</a:t>
            </a:r>
          </a:p>
          <a:p>
            <a:pPr lvl="1" eaLnBrk="1" hangingPunct="1"/>
            <a:r>
              <a:rPr lang="pt-BR" altLang="pt-BR" dirty="0"/>
              <a:t>Idoso: aposentadoria, tempo livre(?), ...</a:t>
            </a:r>
          </a:p>
          <a:p>
            <a:pPr lvl="2" eaLnBrk="1" hangingPunct="1"/>
            <a:r>
              <a:rPr lang="pt-BR" altLang="pt-BR" dirty="0"/>
              <a:t>Mudança de papéis sociais</a:t>
            </a:r>
          </a:p>
          <a:p>
            <a:pPr lvl="2" eaLnBrk="1" hangingPunct="1"/>
            <a:r>
              <a:rPr lang="pt-BR" altLang="pt-BR" dirty="0"/>
              <a:t>Reinserção no mercado de trabalho, nova carreira</a:t>
            </a:r>
          </a:p>
          <a:p>
            <a:pPr lvl="2" eaLnBrk="1" hangingPunct="1"/>
            <a:endParaRPr lang="pt-BR" altLang="pt-BR" dirty="0"/>
          </a:p>
        </p:txBody>
      </p:sp>
    </p:spTree>
    <p:extLst>
      <p:ext uri="{BB962C8B-B14F-4D97-AF65-F5344CB8AC3E}">
        <p14:creationId xmlns:p14="http://schemas.microsoft.com/office/powerpoint/2010/main" val="3469645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D981-4D12-4A60-A7B9-6E2014F3762E}"/>
              </a:ext>
            </a:extLst>
          </p:cNvPr>
          <p:cNvSpPr>
            <a:spLocks noGrp="1"/>
          </p:cNvSpPr>
          <p:nvPr>
            <p:ph type="title"/>
          </p:nvPr>
        </p:nvSpPr>
        <p:spPr/>
        <p:txBody>
          <a:bodyPr/>
          <a:lstStyle/>
          <a:p>
            <a:r>
              <a:rPr lang="pt-BR" dirty="0"/>
              <a:t>Mudanças sociais</a:t>
            </a:r>
          </a:p>
        </p:txBody>
      </p:sp>
      <p:sp>
        <p:nvSpPr>
          <p:cNvPr id="3" name="Espaço Reservado para Conteúdo 2">
            <a:extLst>
              <a:ext uri="{FF2B5EF4-FFF2-40B4-BE49-F238E27FC236}">
                <a16:creationId xmlns:a16="http://schemas.microsoft.com/office/drawing/2014/main" id="{7D61419C-DDE6-4194-B2C1-461C9B85CEAD}"/>
              </a:ext>
            </a:extLst>
          </p:cNvPr>
          <p:cNvSpPr>
            <a:spLocks noGrp="1"/>
          </p:cNvSpPr>
          <p:nvPr>
            <p:ph idx="1"/>
          </p:nvPr>
        </p:nvSpPr>
        <p:spPr/>
        <p:txBody>
          <a:bodyPr/>
          <a:lstStyle/>
          <a:p>
            <a:r>
              <a:rPr lang="pt-BR" dirty="0"/>
              <a:t>Papel social</a:t>
            </a:r>
          </a:p>
          <a:p>
            <a:pPr lvl="1"/>
            <a:r>
              <a:rPr lang="pt-BR" dirty="0"/>
              <a:t>Ninho vazio</a:t>
            </a:r>
          </a:p>
          <a:p>
            <a:pPr lvl="1"/>
            <a:r>
              <a:rPr lang="pt-BR" dirty="0"/>
              <a:t>Aposentadoria</a:t>
            </a:r>
          </a:p>
          <a:p>
            <a:pPr lvl="1"/>
            <a:r>
              <a:rPr lang="pt-BR" dirty="0"/>
              <a:t>Viuvez</a:t>
            </a:r>
          </a:p>
          <a:p>
            <a:pPr lvl="1"/>
            <a:endParaRPr lang="pt-BR" dirty="0"/>
          </a:p>
          <a:p>
            <a:pPr marL="0" indent="0">
              <a:buNone/>
            </a:pPr>
            <a:r>
              <a:rPr lang="pt-BR" dirty="0">
                <a:hlinkClick r:id="rId2"/>
              </a:rPr>
              <a:t>https://www.youtube.com/watch?v=qvx1CATHwIc</a:t>
            </a:r>
            <a:endParaRPr lang="pt-BR" dirty="0"/>
          </a:p>
        </p:txBody>
      </p:sp>
      <p:sp>
        <p:nvSpPr>
          <p:cNvPr id="4" name="Espaço Reservado para Número de Slide 3">
            <a:extLst>
              <a:ext uri="{FF2B5EF4-FFF2-40B4-BE49-F238E27FC236}">
                <a16:creationId xmlns:a16="http://schemas.microsoft.com/office/drawing/2014/main" id="{CF1E85E3-DD13-4F93-97EC-65D8D8D8750A}"/>
              </a:ext>
            </a:extLst>
          </p:cNvPr>
          <p:cNvSpPr>
            <a:spLocks noGrp="1"/>
          </p:cNvSpPr>
          <p:nvPr>
            <p:ph type="sldNum" sz="quarter" idx="12"/>
          </p:nvPr>
        </p:nvSpPr>
        <p:spPr/>
        <p:txBody>
          <a:bodyPr/>
          <a:lstStyle/>
          <a:p>
            <a:fld id="{295D4658-C4A0-4E19-97BA-43EDF28249B1}" type="slidenum">
              <a:rPr lang="pt-BR" altLang="pt-BR" smtClean="0"/>
              <a:pPr/>
              <a:t>56</a:t>
            </a:fld>
            <a:endParaRPr lang="pt-BR" altLang="pt-BR"/>
          </a:p>
        </p:txBody>
      </p:sp>
    </p:spTree>
    <p:extLst>
      <p:ext uri="{BB962C8B-B14F-4D97-AF65-F5344CB8AC3E}">
        <p14:creationId xmlns:p14="http://schemas.microsoft.com/office/powerpoint/2010/main" val="737772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C680D-5300-46BE-BBC3-FFAE8D209141}"/>
              </a:ext>
            </a:extLst>
          </p:cNvPr>
          <p:cNvSpPr>
            <a:spLocks noGrp="1"/>
          </p:cNvSpPr>
          <p:nvPr>
            <p:ph type="title"/>
          </p:nvPr>
        </p:nvSpPr>
        <p:spPr/>
        <p:txBody>
          <a:bodyPr/>
          <a:lstStyle/>
          <a:p>
            <a:r>
              <a:rPr lang="pt-BR" dirty="0"/>
              <a:t>Aspectos psicológicos</a:t>
            </a:r>
          </a:p>
        </p:txBody>
      </p:sp>
      <p:sp>
        <p:nvSpPr>
          <p:cNvPr id="3" name="Espaço Reservado para Conteúdo 2">
            <a:extLst>
              <a:ext uri="{FF2B5EF4-FFF2-40B4-BE49-F238E27FC236}">
                <a16:creationId xmlns:a16="http://schemas.microsoft.com/office/drawing/2014/main" id="{3129DD87-7394-407A-8D96-284E78A5D599}"/>
              </a:ext>
            </a:extLst>
          </p:cNvPr>
          <p:cNvSpPr>
            <a:spLocks noGrp="1"/>
          </p:cNvSpPr>
          <p:nvPr>
            <p:ph idx="1"/>
          </p:nvPr>
        </p:nvSpPr>
        <p:spPr/>
        <p:txBody>
          <a:bodyPr/>
          <a:lstStyle/>
          <a:p>
            <a:r>
              <a:rPr lang="pt-BR" sz="2800" dirty="0"/>
              <a:t>Relação que existe entre a idade cronológica e as capacidades psicológicas, tais como percepção, aprendizagem e memória.</a:t>
            </a:r>
          </a:p>
          <a:p>
            <a:r>
              <a:rPr lang="pt-BR" sz="2800" dirty="0"/>
              <a:t>Habilidades adaptativas dos indivíduos para se adequarem às exigências do meio. As pessoas se adaptam ao meio pelo uso de várias características psicológicas, como aprendizagem, memória, inteligência, controle emocional, estratégias de </a:t>
            </a:r>
            <a:r>
              <a:rPr lang="pt-BR" sz="2800" dirty="0" err="1"/>
              <a:t>coping</a:t>
            </a:r>
            <a:r>
              <a:rPr lang="pt-BR" sz="2800" dirty="0"/>
              <a:t> </a:t>
            </a:r>
            <a:r>
              <a:rPr lang="pt-BR" sz="2800" dirty="0" err="1"/>
              <a:t>etc</a:t>
            </a:r>
            <a:endParaRPr lang="pt-BR" sz="2800" dirty="0"/>
          </a:p>
          <a:p>
            <a:endParaRPr lang="pt-BR" sz="2800" dirty="0"/>
          </a:p>
        </p:txBody>
      </p:sp>
      <p:sp>
        <p:nvSpPr>
          <p:cNvPr id="4" name="Espaço Reservado para Número de Slide 3">
            <a:extLst>
              <a:ext uri="{FF2B5EF4-FFF2-40B4-BE49-F238E27FC236}">
                <a16:creationId xmlns:a16="http://schemas.microsoft.com/office/drawing/2014/main" id="{E642E9BB-A9F2-44B1-B45E-946BF9DF2E92}"/>
              </a:ext>
            </a:extLst>
          </p:cNvPr>
          <p:cNvSpPr>
            <a:spLocks noGrp="1"/>
          </p:cNvSpPr>
          <p:nvPr>
            <p:ph type="sldNum" sz="quarter" idx="12"/>
          </p:nvPr>
        </p:nvSpPr>
        <p:spPr/>
        <p:txBody>
          <a:bodyPr/>
          <a:lstStyle/>
          <a:p>
            <a:fld id="{295D4658-C4A0-4E19-97BA-43EDF28249B1}" type="slidenum">
              <a:rPr lang="pt-BR" altLang="pt-BR" smtClean="0"/>
              <a:pPr/>
              <a:t>57</a:t>
            </a:fld>
            <a:endParaRPr lang="pt-BR" altLang="pt-BR"/>
          </a:p>
        </p:txBody>
      </p:sp>
    </p:spTree>
    <p:extLst>
      <p:ext uri="{BB962C8B-B14F-4D97-AF65-F5344CB8AC3E}">
        <p14:creationId xmlns:p14="http://schemas.microsoft.com/office/powerpoint/2010/main" val="3574066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F32876-E2F0-46F8-9586-4C54C84177D6}"/>
              </a:ext>
            </a:extLst>
          </p:cNvPr>
          <p:cNvSpPr>
            <a:spLocks noGrp="1"/>
          </p:cNvSpPr>
          <p:nvPr>
            <p:ph type="title"/>
          </p:nvPr>
        </p:nvSpPr>
        <p:spPr/>
        <p:txBody>
          <a:bodyPr/>
          <a:lstStyle/>
          <a:p>
            <a:r>
              <a:rPr lang="pt-BR" dirty="0"/>
              <a:t>Aspectos psicológicos</a:t>
            </a:r>
          </a:p>
        </p:txBody>
      </p:sp>
      <p:sp>
        <p:nvSpPr>
          <p:cNvPr id="3" name="Espaço Reservado para Conteúdo 2">
            <a:extLst>
              <a:ext uri="{FF2B5EF4-FFF2-40B4-BE49-F238E27FC236}">
                <a16:creationId xmlns:a16="http://schemas.microsoft.com/office/drawing/2014/main" id="{14DC845D-359E-4D6A-BD75-5F8C13B85455}"/>
              </a:ext>
            </a:extLst>
          </p:cNvPr>
          <p:cNvSpPr>
            <a:spLocks noGrp="1"/>
          </p:cNvSpPr>
          <p:nvPr>
            <p:ph idx="1"/>
          </p:nvPr>
        </p:nvSpPr>
        <p:spPr>
          <a:xfrm>
            <a:off x="457200" y="1386549"/>
            <a:ext cx="8229600" cy="4530725"/>
          </a:xfrm>
        </p:spPr>
        <p:txBody>
          <a:bodyPr/>
          <a:lstStyle/>
          <a:p>
            <a:r>
              <a:rPr lang="pt-BR" sz="2000" dirty="0"/>
              <a:t>Na maioria das vezes, o declínio no funcionamento cognitivo é provocado pelo desuso (falta de prática), doenças (como depressão), fatores comportamentais (como consumo de álcool e medicamentos), fatores psicológicos (por exemplo, falta de motivação, de confiança e baixas expectativas) e fatores sociais (como a solidão e o isolamento), mais do que o envelhecimento em si. </a:t>
            </a:r>
          </a:p>
          <a:p>
            <a:r>
              <a:rPr lang="pt-BR" sz="2000" dirty="0"/>
              <a:t>.... O envelhecimento é resultado de uma construção que o indivíduo fez durante toda a vida. A </a:t>
            </a:r>
            <a:r>
              <a:rPr lang="pt-BR" sz="2000" dirty="0" err="1"/>
              <a:t>auto-eficácia</a:t>
            </a:r>
            <a:r>
              <a:rPr lang="pt-BR" sz="2000" dirty="0"/>
              <a:t>, que é a crença do indivíduo na capacidade de exercer controle sobre a própria vida, está relacionada às escolhas pessoais de comportamento durante o processo de envelhecimento e à preparação para a aposentadoria. Saber superar as adversidades determina o nível de adaptação a mudanças e a crises próprias do processo de envelhecimento</a:t>
            </a:r>
          </a:p>
          <a:p>
            <a:pPr marL="0" indent="0">
              <a:buNone/>
            </a:pPr>
            <a:r>
              <a:rPr lang="pt-BR" sz="1000" dirty="0"/>
              <a:t>(Schneider e </a:t>
            </a:r>
            <a:r>
              <a:rPr lang="pt-BR" sz="1000" dirty="0" err="1"/>
              <a:t>Irigaray</a:t>
            </a:r>
            <a:r>
              <a:rPr lang="pt-BR" sz="1000" dirty="0"/>
              <a:t>, 2008) </a:t>
            </a:r>
          </a:p>
        </p:txBody>
      </p:sp>
      <p:sp>
        <p:nvSpPr>
          <p:cNvPr id="4" name="Espaço Reservado para Número de Slide 3">
            <a:extLst>
              <a:ext uri="{FF2B5EF4-FFF2-40B4-BE49-F238E27FC236}">
                <a16:creationId xmlns:a16="http://schemas.microsoft.com/office/drawing/2014/main" id="{28C81232-592E-49FB-A120-D40B68338701}"/>
              </a:ext>
            </a:extLst>
          </p:cNvPr>
          <p:cNvSpPr>
            <a:spLocks noGrp="1"/>
          </p:cNvSpPr>
          <p:nvPr>
            <p:ph type="sldNum" sz="quarter" idx="12"/>
          </p:nvPr>
        </p:nvSpPr>
        <p:spPr/>
        <p:txBody>
          <a:bodyPr/>
          <a:lstStyle/>
          <a:p>
            <a:fld id="{295D4658-C4A0-4E19-97BA-43EDF28249B1}" type="slidenum">
              <a:rPr lang="pt-BR" altLang="pt-BR" smtClean="0"/>
              <a:pPr/>
              <a:t>58</a:t>
            </a:fld>
            <a:endParaRPr lang="pt-BR" altLang="pt-BR"/>
          </a:p>
        </p:txBody>
      </p:sp>
    </p:spTree>
    <p:extLst>
      <p:ext uri="{BB962C8B-B14F-4D97-AF65-F5344CB8AC3E}">
        <p14:creationId xmlns:p14="http://schemas.microsoft.com/office/powerpoint/2010/main" val="1609887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Hoje no Brasil</a:t>
            </a:r>
          </a:p>
        </p:txBody>
      </p:sp>
      <p:sp>
        <p:nvSpPr>
          <p:cNvPr id="3" name="Espaço Reservado para Conteúdo 2"/>
          <p:cNvSpPr>
            <a:spLocks noGrp="1"/>
          </p:cNvSpPr>
          <p:nvPr>
            <p:ph idx="1"/>
          </p:nvPr>
        </p:nvSpPr>
        <p:spPr/>
        <p:txBody>
          <a:bodyPr/>
          <a:lstStyle/>
          <a:p>
            <a:r>
              <a:rPr lang="pt-BR" dirty="0"/>
              <a:t>13% da população é idosa</a:t>
            </a:r>
          </a:p>
          <a:p>
            <a:r>
              <a:rPr lang="pt-BR" dirty="0"/>
              <a:t>15 a 50% deles tem alguma incapacidade.</a:t>
            </a:r>
          </a:p>
          <a:p>
            <a:r>
              <a:rPr lang="pt-BR" dirty="0"/>
              <a:t>A chance de um velho pobre ficar dependente é  7 vezes maior que a de um velho não pobre.</a:t>
            </a:r>
          </a:p>
          <a:p>
            <a:r>
              <a:rPr lang="pt-BR" dirty="0"/>
              <a:t>Doenças e incapacidades  semelhantes,  recursos muito diferentes </a:t>
            </a:r>
            <a:r>
              <a:rPr lang="pt-BR" sz="2400" dirty="0"/>
              <a:t>(</a:t>
            </a:r>
            <a:r>
              <a:rPr lang="pt-BR" sz="2400" dirty="0" err="1"/>
              <a:t>Giacomin</a:t>
            </a:r>
            <a:r>
              <a:rPr lang="pt-BR" sz="2400" dirty="0"/>
              <a:t>, 2015)</a:t>
            </a:r>
          </a:p>
          <a:p>
            <a:r>
              <a:rPr lang="pt-BR" dirty="0"/>
              <a:t>12,6% dos idosos vivem sós</a:t>
            </a:r>
          </a:p>
          <a:p>
            <a:endParaRPr lang="pt-BR" dirty="0"/>
          </a:p>
          <a:p>
            <a:pPr marL="0" indent="0">
              <a:buNone/>
            </a:pPr>
            <a:r>
              <a:rPr lang="pt-BR" dirty="0"/>
              <a:t>					</a:t>
            </a:r>
          </a:p>
        </p:txBody>
      </p:sp>
    </p:spTree>
    <p:extLst>
      <p:ext uri="{BB962C8B-B14F-4D97-AF65-F5344CB8AC3E}">
        <p14:creationId xmlns:p14="http://schemas.microsoft.com/office/powerpoint/2010/main" val="102306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6">
            <a:extLst>
              <a:ext uri="{FF2B5EF4-FFF2-40B4-BE49-F238E27FC236}">
                <a16:creationId xmlns:a16="http://schemas.microsoft.com/office/drawing/2014/main" id="{2299A6A6-CAAA-4AB6-B87C-463F3F31A6E0}"/>
              </a:ext>
            </a:extLst>
          </p:cNvPr>
          <p:cNvSpPr>
            <a:spLocks noGrp="1"/>
          </p:cNvSpPr>
          <p:nvPr>
            <p:ph type="sldNum" sz="quarter" idx="4294967295"/>
          </p:nvPr>
        </p:nvSpPr>
        <p:spPr>
          <a:xfrm>
            <a:off x="7010400" y="6248400"/>
            <a:ext cx="2133600" cy="457200"/>
          </a:xfrm>
        </p:spPr>
        <p:txBody>
          <a:bodyPr/>
          <a:lstStyle/>
          <a:p>
            <a:fld id="{8F0CB1F7-E2C4-4CEC-8F68-BC09EB624D03}" type="slidenum">
              <a:rPr lang="pt-BR" altLang="pt-BR" smtClean="0"/>
              <a:pPr/>
              <a:t>6</a:t>
            </a:fld>
            <a:endParaRPr lang="pt-BR" altLang="pt-BR"/>
          </a:p>
        </p:txBody>
      </p:sp>
      <p:pic>
        <p:nvPicPr>
          <p:cNvPr id="10" name="Imagem 9">
            <a:extLst>
              <a:ext uri="{FF2B5EF4-FFF2-40B4-BE49-F238E27FC236}">
                <a16:creationId xmlns:a16="http://schemas.microsoft.com/office/drawing/2014/main" id="{90136600-5678-4C4F-9994-80B84EC7C212}"/>
              </a:ext>
            </a:extLst>
          </p:cNvPr>
          <p:cNvPicPr>
            <a:picLocks noChangeAspect="1"/>
          </p:cNvPicPr>
          <p:nvPr/>
        </p:nvPicPr>
        <p:blipFill>
          <a:blip r:embed="rId2"/>
          <a:stretch>
            <a:fillRect/>
          </a:stretch>
        </p:blipFill>
        <p:spPr>
          <a:xfrm>
            <a:off x="365393" y="1052736"/>
            <a:ext cx="2448725" cy="2510830"/>
          </a:xfrm>
          <a:prstGeom prst="rect">
            <a:avLst/>
          </a:prstGeom>
        </p:spPr>
      </p:pic>
      <p:pic>
        <p:nvPicPr>
          <p:cNvPr id="11" name="Imagem 10">
            <a:extLst>
              <a:ext uri="{FF2B5EF4-FFF2-40B4-BE49-F238E27FC236}">
                <a16:creationId xmlns:a16="http://schemas.microsoft.com/office/drawing/2014/main" id="{A5A45CDD-9E93-40E8-A2D8-85E9A9DD7D04}"/>
              </a:ext>
            </a:extLst>
          </p:cNvPr>
          <p:cNvPicPr>
            <a:picLocks noChangeAspect="1"/>
          </p:cNvPicPr>
          <p:nvPr/>
        </p:nvPicPr>
        <p:blipFill>
          <a:blip r:embed="rId3"/>
          <a:stretch>
            <a:fillRect/>
          </a:stretch>
        </p:blipFill>
        <p:spPr>
          <a:xfrm>
            <a:off x="3966778" y="3653594"/>
            <a:ext cx="1777718" cy="2636912"/>
          </a:xfrm>
          <a:prstGeom prst="rect">
            <a:avLst/>
          </a:prstGeom>
        </p:spPr>
      </p:pic>
      <p:pic>
        <p:nvPicPr>
          <p:cNvPr id="13" name="Imagem 12">
            <a:extLst>
              <a:ext uri="{FF2B5EF4-FFF2-40B4-BE49-F238E27FC236}">
                <a16:creationId xmlns:a16="http://schemas.microsoft.com/office/drawing/2014/main" id="{18D112C5-D431-4486-AA5F-62C737C4C6F4}"/>
              </a:ext>
            </a:extLst>
          </p:cNvPr>
          <p:cNvPicPr>
            <a:picLocks noChangeAspect="1"/>
          </p:cNvPicPr>
          <p:nvPr/>
        </p:nvPicPr>
        <p:blipFill>
          <a:blip r:embed="rId4"/>
          <a:stretch>
            <a:fillRect/>
          </a:stretch>
        </p:blipFill>
        <p:spPr>
          <a:xfrm>
            <a:off x="3290887" y="989695"/>
            <a:ext cx="2636912" cy="2636912"/>
          </a:xfrm>
          <a:prstGeom prst="rect">
            <a:avLst/>
          </a:prstGeom>
        </p:spPr>
      </p:pic>
      <p:pic>
        <p:nvPicPr>
          <p:cNvPr id="14" name="Imagem 13">
            <a:extLst>
              <a:ext uri="{FF2B5EF4-FFF2-40B4-BE49-F238E27FC236}">
                <a16:creationId xmlns:a16="http://schemas.microsoft.com/office/drawing/2014/main" id="{2EF87EA6-CD06-4449-8C6E-BD295ABCB29A}"/>
              </a:ext>
            </a:extLst>
          </p:cNvPr>
          <p:cNvPicPr>
            <a:picLocks noChangeAspect="1"/>
          </p:cNvPicPr>
          <p:nvPr/>
        </p:nvPicPr>
        <p:blipFill>
          <a:blip r:embed="rId5"/>
          <a:stretch>
            <a:fillRect/>
          </a:stretch>
        </p:blipFill>
        <p:spPr>
          <a:xfrm>
            <a:off x="3294034" y="5138518"/>
            <a:ext cx="2962275" cy="1543050"/>
          </a:xfrm>
          <a:prstGeom prst="rect">
            <a:avLst/>
          </a:prstGeom>
        </p:spPr>
      </p:pic>
      <p:pic>
        <p:nvPicPr>
          <p:cNvPr id="15" name="Imagem 14">
            <a:extLst>
              <a:ext uri="{FF2B5EF4-FFF2-40B4-BE49-F238E27FC236}">
                <a16:creationId xmlns:a16="http://schemas.microsoft.com/office/drawing/2014/main" id="{C3CC58F0-E0B3-4B8D-B416-710E53E6D169}"/>
              </a:ext>
            </a:extLst>
          </p:cNvPr>
          <p:cNvPicPr>
            <a:picLocks noChangeAspect="1"/>
          </p:cNvPicPr>
          <p:nvPr/>
        </p:nvPicPr>
        <p:blipFill>
          <a:blip r:embed="rId6"/>
          <a:stretch>
            <a:fillRect/>
          </a:stretch>
        </p:blipFill>
        <p:spPr>
          <a:xfrm>
            <a:off x="412344" y="4068688"/>
            <a:ext cx="2636912" cy="2636912"/>
          </a:xfrm>
          <a:prstGeom prst="rect">
            <a:avLst/>
          </a:prstGeom>
        </p:spPr>
      </p:pic>
      <p:pic>
        <p:nvPicPr>
          <p:cNvPr id="16" name="Imagem 15">
            <a:extLst>
              <a:ext uri="{FF2B5EF4-FFF2-40B4-BE49-F238E27FC236}">
                <a16:creationId xmlns:a16="http://schemas.microsoft.com/office/drawing/2014/main" id="{1782260F-E18E-48C4-8013-A9A407AF0041}"/>
              </a:ext>
            </a:extLst>
          </p:cNvPr>
          <p:cNvPicPr>
            <a:picLocks noChangeAspect="1"/>
          </p:cNvPicPr>
          <p:nvPr/>
        </p:nvPicPr>
        <p:blipFill>
          <a:blip r:embed="rId7"/>
          <a:stretch>
            <a:fillRect/>
          </a:stretch>
        </p:blipFill>
        <p:spPr>
          <a:xfrm>
            <a:off x="6373880" y="3365562"/>
            <a:ext cx="2494438" cy="3212976"/>
          </a:xfrm>
          <a:prstGeom prst="rect">
            <a:avLst/>
          </a:prstGeom>
        </p:spPr>
      </p:pic>
      <p:sp>
        <p:nvSpPr>
          <p:cNvPr id="17" name="CaixaDeTexto 16">
            <a:extLst>
              <a:ext uri="{FF2B5EF4-FFF2-40B4-BE49-F238E27FC236}">
                <a16:creationId xmlns:a16="http://schemas.microsoft.com/office/drawing/2014/main" id="{320C7274-0ABA-4017-BA22-12B86F54AF39}"/>
              </a:ext>
            </a:extLst>
          </p:cNvPr>
          <p:cNvSpPr txBox="1"/>
          <p:nvPr/>
        </p:nvSpPr>
        <p:spPr>
          <a:xfrm>
            <a:off x="683568" y="260648"/>
            <a:ext cx="5690312" cy="584775"/>
          </a:xfrm>
          <a:prstGeom prst="rect">
            <a:avLst/>
          </a:prstGeom>
          <a:noFill/>
        </p:spPr>
        <p:txBody>
          <a:bodyPr wrap="square" rtlCol="0">
            <a:spAutoFit/>
          </a:bodyPr>
          <a:lstStyle/>
          <a:p>
            <a:r>
              <a:rPr lang="pt-BR" dirty="0"/>
              <a:t>Na Literatura e no cinema</a:t>
            </a:r>
          </a:p>
        </p:txBody>
      </p:sp>
      <p:pic>
        <p:nvPicPr>
          <p:cNvPr id="18" name="Imagem 17">
            <a:extLst>
              <a:ext uri="{FF2B5EF4-FFF2-40B4-BE49-F238E27FC236}">
                <a16:creationId xmlns:a16="http://schemas.microsoft.com/office/drawing/2014/main" id="{CD6E48F9-401E-4222-A483-7747C6B33940}"/>
              </a:ext>
            </a:extLst>
          </p:cNvPr>
          <p:cNvPicPr>
            <a:picLocks noChangeAspect="1"/>
          </p:cNvPicPr>
          <p:nvPr/>
        </p:nvPicPr>
        <p:blipFill>
          <a:blip r:embed="rId8"/>
          <a:stretch>
            <a:fillRect/>
          </a:stretch>
        </p:blipFill>
        <p:spPr>
          <a:xfrm>
            <a:off x="6306093" y="190500"/>
            <a:ext cx="2562225" cy="3048000"/>
          </a:xfrm>
          <a:prstGeom prst="rect">
            <a:avLst/>
          </a:prstGeom>
        </p:spPr>
      </p:pic>
    </p:spTree>
    <p:extLst>
      <p:ext uri="{BB962C8B-B14F-4D97-AF65-F5344CB8AC3E}">
        <p14:creationId xmlns:p14="http://schemas.microsoft.com/office/powerpoint/2010/main" val="2226337668"/>
      </p:ext>
    </p:ext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0" y="0"/>
            <a:ext cx="9144000" cy="69580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prstClr val="white"/>
              </a:solidFill>
            </a:endParaRPr>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572981529"/>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8484" name="CaixaDeTexto 5"/>
          <p:cNvSpPr txBox="1">
            <a:spLocks noChangeArrowheads="1"/>
          </p:cNvSpPr>
          <p:nvPr/>
        </p:nvSpPr>
        <p:spPr bwMode="auto">
          <a:xfrm>
            <a:off x="6286500" y="6308725"/>
            <a:ext cx="285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600" i="1">
                <a:latin typeface="Calibri" panose="020F0502020204030204" pitchFamily="34" charset="0"/>
                <a:ea typeface="Calibri" panose="020F0502020204030204" pitchFamily="34" charset="0"/>
                <a:cs typeface="Calibri" panose="020F0502020204030204" pitchFamily="34" charset="0"/>
              </a:rPr>
              <a:t>Giacomin, 2012</a:t>
            </a:r>
          </a:p>
        </p:txBody>
      </p:sp>
    </p:spTree>
    <p:extLst>
      <p:ext uri="{BB962C8B-B14F-4D97-AF65-F5344CB8AC3E}">
        <p14:creationId xmlns:p14="http://schemas.microsoft.com/office/powerpoint/2010/main" val="3923240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2.bp.blogspot.com/_NpGKYfMFNIg/R4vmjZsT26I/AAAAAAAAAA0/cFvF4yX3y08/s320/editorial_3idade_clip_image002.jpg"/>
          <p:cNvPicPr>
            <a:picLocks noChangeAspect="1" noChangeArrowheads="1"/>
          </p:cNvPicPr>
          <p:nvPr/>
        </p:nvPicPr>
        <p:blipFill>
          <a:blip r:embed="rId2" cstate="print"/>
          <a:srcRect/>
          <a:stretch>
            <a:fillRect/>
          </a:stretch>
        </p:blipFill>
        <p:spPr bwMode="auto">
          <a:xfrm>
            <a:off x="73740" y="-171400"/>
            <a:ext cx="9106772" cy="7068219"/>
          </a:xfrm>
          <a:prstGeom prst="rect">
            <a:avLst/>
          </a:prstGeom>
          <a:noFill/>
          <a:effectLst>
            <a:softEdge rad="317500"/>
          </a:effectLst>
        </p:spPr>
      </p:pic>
      <p:grpSp>
        <p:nvGrpSpPr>
          <p:cNvPr id="4" name="Group 3"/>
          <p:cNvGrpSpPr/>
          <p:nvPr/>
        </p:nvGrpSpPr>
        <p:grpSpPr>
          <a:xfrm>
            <a:off x="73740" y="72388"/>
            <a:ext cx="3312368" cy="1944216"/>
            <a:chOff x="755585" y="1844824"/>
            <a:chExt cx="2235493" cy="1788394"/>
          </a:xfrm>
          <a:solidFill>
            <a:schemeClr val="accent1">
              <a:lumMod val="75000"/>
            </a:schemeClr>
          </a:solidFill>
        </p:grpSpPr>
        <p:sp>
          <p:nvSpPr>
            <p:cNvPr id="5" name="Rounded Rectangle 4"/>
            <p:cNvSpPr/>
            <p:nvPr/>
          </p:nvSpPr>
          <p:spPr>
            <a:xfrm>
              <a:off x="755585" y="1844824"/>
              <a:ext cx="2235493" cy="1788394"/>
            </a:xfrm>
            <a:prstGeom prst="roundRect">
              <a:avLst>
                <a:gd name="adj" fmla="val 10000"/>
              </a:avLst>
            </a:prstGeom>
            <a:grpFill/>
          </p:spPr>
          <p:style>
            <a:lnRef idx="3">
              <a:schemeClr val="lt1">
                <a:hueOff val="0"/>
                <a:satOff val="0"/>
                <a:lumOff val="0"/>
                <a:alphaOff val="0"/>
              </a:schemeClr>
            </a:lnRef>
            <a:fillRef idx="1">
              <a:scrgbClr r="0" g="0" b="0"/>
            </a:fillRef>
            <a:effectRef idx="1">
              <a:schemeClr val="accent4">
                <a:hueOff val="-1116192"/>
                <a:satOff val="6725"/>
                <a:lumOff val="539"/>
                <a:alphaOff val="0"/>
              </a:schemeClr>
            </a:effectRef>
            <a:fontRef idx="minor">
              <a:schemeClr val="lt1"/>
            </a:fontRef>
          </p:style>
        </p:sp>
        <p:sp>
          <p:nvSpPr>
            <p:cNvPr id="6" name="Rounded Rectangle 5"/>
            <p:cNvSpPr/>
            <p:nvPr/>
          </p:nvSpPr>
          <p:spPr>
            <a:xfrm>
              <a:off x="807965" y="1897204"/>
              <a:ext cx="2130733" cy="1683634"/>
            </a:xfrm>
            <a:prstGeom prst="rect">
              <a:avLst/>
            </a:prstGeom>
            <a:grpFill/>
          </p:spPr>
          <p:style>
            <a:lnRef idx="0">
              <a:scrgbClr r="0" g="0" b="0"/>
            </a:lnRef>
            <a:fillRef idx="0">
              <a:scrgbClr r="0" g="0" b="0"/>
            </a:fillRef>
            <a:effectRef idx="0">
              <a:scrgbClr r="0" g="0" b="0"/>
            </a:effectRef>
            <a:fontRef idx="minor">
              <a:schemeClr val="lt1"/>
            </a:fontRef>
          </p:style>
          <p:txBody>
            <a:bodyPr lIns="53340" tIns="53340" rIns="53340" bIns="53340" spcCol="1270" anchor="ctr"/>
            <a:lstStyle/>
            <a:p>
              <a:pPr algn="ctr" defTabSz="1244600" eaLnBrk="1" fontAlgn="auto" hangingPunct="1">
                <a:lnSpc>
                  <a:spcPct val="90000"/>
                </a:lnSpc>
                <a:spcAft>
                  <a:spcPct val="35000"/>
                </a:spcAft>
                <a:defRPr/>
              </a:pPr>
              <a:r>
                <a:rPr lang="pt-BR" sz="2800" b="1" dirty="0">
                  <a:solidFill>
                    <a:prstClr val="white"/>
                  </a:solidFill>
                  <a:effectLst>
                    <a:outerShdw blurRad="38100" dist="38100" dir="2700000" algn="tl">
                      <a:srgbClr val="000000">
                        <a:alpha val="43137"/>
                      </a:srgbClr>
                    </a:outerShdw>
                  </a:effectLst>
                </a:rPr>
                <a:t>Cerca de 9 milhões de idosos necessitando de cuidados de longa duração</a:t>
              </a:r>
            </a:p>
          </p:txBody>
        </p:sp>
      </p:grpSp>
    </p:spTree>
    <p:extLst>
      <p:ext uri="{BB962C8B-B14F-4D97-AF65-F5344CB8AC3E}">
        <p14:creationId xmlns:p14="http://schemas.microsoft.com/office/powerpoint/2010/main" val="2955810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a:t>O envelhecimento da sociedade pode afetar o </a:t>
            </a:r>
            <a:r>
              <a:rPr lang="pt-BR" u="sng" dirty="0"/>
              <a:t>crescimento econômico </a:t>
            </a:r>
            <a:r>
              <a:rPr lang="pt-BR" dirty="0"/>
              <a:t>e muitas outras áreas, incluindo a </a:t>
            </a:r>
            <a:r>
              <a:rPr lang="pt-BR" u="sng" dirty="0"/>
              <a:t>sustentabilidade das famílias</a:t>
            </a:r>
            <a:r>
              <a:rPr lang="pt-BR" dirty="0"/>
              <a:t>, a capacidade dos Estados e das comunidades de prover recursos para os cidadãos idosos e até mesmo </a:t>
            </a:r>
            <a:r>
              <a:rPr lang="pt-BR" u="sng" dirty="0"/>
              <a:t>relações internacionais</a:t>
            </a:r>
          </a:p>
        </p:txBody>
      </p:sp>
    </p:spTree>
    <p:extLst>
      <p:ext uri="{BB962C8B-B14F-4D97-AF65-F5344CB8AC3E}">
        <p14:creationId xmlns:p14="http://schemas.microsoft.com/office/powerpoint/2010/main" val="2206916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28596" y="1155516"/>
            <a:ext cx="8358247" cy="5016758"/>
          </a:xfrm>
          <a:prstGeom prst="rect">
            <a:avLst/>
          </a:prstGeom>
          <a:noFill/>
          <a:effectLst>
            <a:outerShdw blurRad="50800" dist="38100" dir="18900000" algn="bl" rotWithShape="0">
              <a:prstClr val="black">
                <a:alpha val="40000"/>
              </a:prstClr>
            </a:out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pt-BR" sz="8000" b="1" dirty="0">
                <a:ln w="11430"/>
                <a:solidFill>
                  <a:schemeClr val="tx1">
                    <a:lumMod val="95000"/>
                  </a:schemeClr>
                </a:solidFill>
                <a:latin typeface="Calibri" pitchFamily="34" charset="0"/>
              </a:rPr>
              <a:t>IMPLICAÇÕES PARA A</a:t>
            </a:r>
          </a:p>
          <a:p>
            <a:pPr algn="ctr" eaLnBrk="1" hangingPunct="1">
              <a:defRPr/>
            </a:pPr>
            <a:r>
              <a:rPr lang="pt-BR" sz="8000" b="1" dirty="0">
                <a:ln w="11430"/>
                <a:solidFill>
                  <a:schemeClr val="tx1">
                    <a:lumMod val="95000"/>
                  </a:schemeClr>
                </a:solidFill>
                <a:latin typeface="Calibri" pitchFamily="34" charset="0"/>
              </a:rPr>
              <a:t>ATENÇÃO AOS IDOSOS</a:t>
            </a:r>
            <a:endParaRPr lang="pt-BR" sz="8000" b="1" dirty="0">
              <a:ln w="11430"/>
              <a:solidFill>
                <a:schemeClr val="tx1">
                  <a:lumMod val="95000"/>
                </a:schemeClr>
              </a:solidFill>
              <a:latin typeface="Arial" charset="0"/>
            </a:endParaRPr>
          </a:p>
        </p:txBody>
      </p:sp>
    </p:spTree>
    <p:extLst>
      <p:ext uri="{BB962C8B-B14F-4D97-AF65-F5344CB8AC3E}">
        <p14:creationId xmlns:p14="http://schemas.microsoft.com/office/powerpoint/2010/main" val="318054267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5875" y="476250"/>
            <a:ext cx="9144000" cy="708025"/>
          </a:xfrm>
          <a:prstGeom prst="rect">
            <a:avLst/>
          </a:prstGeom>
          <a:noFill/>
          <a:effectLst>
            <a:outerShdw blurRad="50800" dist="38100" algn="l" rotWithShape="0">
              <a:prstClr val="black">
                <a:alpha val="40000"/>
              </a:prstClr>
            </a:outerShdw>
          </a:effectLst>
        </p:spPr>
        <p:txBody>
          <a:bodyPr>
            <a:spAutoFit/>
          </a:bodyPr>
          <a:lstStyle/>
          <a:p>
            <a:pPr algn="ctr" eaLnBrk="1" fontAlgn="auto" hangingPunct="1">
              <a:spcBef>
                <a:spcPts val="0"/>
              </a:spcBef>
              <a:spcAft>
                <a:spcPts val="0"/>
              </a:spcAft>
              <a:defRPr/>
            </a:pPr>
            <a:r>
              <a:rPr lang="pt-BR" sz="4000" b="1" dirty="0">
                <a:solidFill>
                  <a:schemeClr val="tx1">
                    <a:lumMod val="95000"/>
                  </a:schemeClr>
                </a:solidFill>
                <a:latin typeface="Arial" charset="0"/>
              </a:rPr>
              <a:t>TENDÊNCIAS PARA O SÉCULO XXI</a:t>
            </a:r>
          </a:p>
        </p:txBody>
      </p:sp>
      <p:sp>
        <p:nvSpPr>
          <p:cNvPr id="13" name="Texto explicativo retangular com cantos arredondados 12"/>
          <p:cNvSpPr/>
          <p:nvPr/>
        </p:nvSpPr>
        <p:spPr>
          <a:xfrm>
            <a:off x="214313" y="1785938"/>
            <a:ext cx="2857500" cy="1143000"/>
          </a:xfrm>
          <a:prstGeom prst="wedgeRoundRectCallout">
            <a:avLst>
              <a:gd name="adj1" fmla="val 64777"/>
              <a:gd name="adj2" fmla="val -83462"/>
              <a:gd name="adj3" fmla="val 16667"/>
            </a:avLst>
          </a:prstGeom>
          <a:solidFill>
            <a:srgbClr val="FFFF00"/>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2400" b="1" dirty="0">
                <a:solidFill>
                  <a:schemeClr val="bg1"/>
                </a:solidFill>
                <a:latin typeface="Calibri" pitchFamily="34" charset="0"/>
              </a:rPr>
              <a:t>CUIDADO</a:t>
            </a:r>
            <a:r>
              <a:rPr lang="pt-BR" sz="2400" b="1" dirty="0">
                <a:solidFill>
                  <a:schemeClr val="bg1"/>
                </a:solidFill>
                <a:effectLst>
                  <a:outerShdw blurRad="38100" dist="38100" dir="2700000" algn="tl">
                    <a:srgbClr val="000000">
                      <a:alpha val="43137"/>
                    </a:srgbClr>
                  </a:outerShdw>
                </a:effectLst>
                <a:latin typeface="Calibri" pitchFamily="34" charset="0"/>
              </a:rPr>
              <a:t> </a:t>
            </a:r>
            <a:r>
              <a:rPr lang="pt-BR" sz="2400" b="1" dirty="0">
                <a:solidFill>
                  <a:schemeClr val="bg1"/>
                </a:solidFill>
                <a:latin typeface="Calibri" pitchFamily="34" charset="0"/>
              </a:rPr>
              <a:t>GERONTOLÓGICO</a:t>
            </a:r>
          </a:p>
        </p:txBody>
      </p:sp>
      <p:sp>
        <p:nvSpPr>
          <p:cNvPr id="12" name="Texto Explicativo 2 (Borda e Ênfase) 11"/>
          <p:cNvSpPr/>
          <p:nvPr/>
        </p:nvSpPr>
        <p:spPr>
          <a:xfrm>
            <a:off x="1785938" y="3143250"/>
            <a:ext cx="2643187" cy="1000125"/>
          </a:xfrm>
          <a:prstGeom prst="accentBorderCallout2">
            <a:avLst>
              <a:gd name="adj1" fmla="val 18750"/>
              <a:gd name="adj2" fmla="val -4523"/>
              <a:gd name="adj3" fmla="val 18750"/>
              <a:gd name="adj4" fmla="val -16667"/>
              <a:gd name="adj5" fmla="val -20309"/>
              <a:gd name="adj6" fmla="val -166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800" b="1" dirty="0">
                <a:solidFill>
                  <a:schemeClr val="tx1"/>
                </a:solidFill>
                <a:latin typeface="Calibri" pitchFamily="34" charset="0"/>
              </a:rPr>
              <a:t>envelhecimento populacional</a:t>
            </a:r>
          </a:p>
        </p:txBody>
      </p:sp>
      <p:sp>
        <p:nvSpPr>
          <p:cNvPr id="15" name="Texto Explicativo 2 (Borda e Ênfase) 14"/>
          <p:cNvSpPr/>
          <p:nvPr/>
        </p:nvSpPr>
        <p:spPr>
          <a:xfrm>
            <a:off x="2857500" y="4357688"/>
            <a:ext cx="3571875" cy="1000125"/>
          </a:xfrm>
          <a:prstGeom prst="accentBorderCallout2">
            <a:avLst>
              <a:gd name="adj1" fmla="val 18750"/>
              <a:gd name="adj2" fmla="val -4523"/>
              <a:gd name="adj3" fmla="val 18750"/>
              <a:gd name="adj4" fmla="val -16667"/>
              <a:gd name="adj5" fmla="val -15955"/>
              <a:gd name="adj6" fmla="val -161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800" b="1" dirty="0">
                <a:solidFill>
                  <a:schemeClr val="tx1"/>
                </a:solidFill>
                <a:latin typeface="Calibri" pitchFamily="34" charset="0"/>
              </a:rPr>
              <a:t>Aumento das doenças e condições crônicas</a:t>
            </a:r>
          </a:p>
        </p:txBody>
      </p:sp>
      <p:sp>
        <p:nvSpPr>
          <p:cNvPr id="17" name="Texto Explicativo 2 (Borda e Ênfase) 16"/>
          <p:cNvSpPr/>
          <p:nvPr/>
        </p:nvSpPr>
        <p:spPr>
          <a:xfrm>
            <a:off x="4429125" y="5572125"/>
            <a:ext cx="3500438" cy="857250"/>
          </a:xfrm>
          <a:prstGeom prst="accentBorderCallout2">
            <a:avLst>
              <a:gd name="adj1" fmla="val 18750"/>
              <a:gd name="adj2" fmla="val -4523"/>
              <a:gd name="adj3" fmla="val 18750"/>
              <a:gd name="adj4" fmla="val -16667"/>
              <a:gd name="adj5" fmla="val -19040"/>
              <a:gd name="adj6" fmla="val -166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800" b="1" dirty="0">
                <a:solidFill>
                  <a:schemeClr val="tx1"/>
                </a:solidFill>
                <a:latin typeface="Calibri" pitchFamily="34" charset="0"/>
              </a:rPr>
              <a:t>mudanças nos modelos assistenciais</a:t>
            </a:r>
          </a:p>
        </p:txBody>
      </p:sp>
      <p:sp>
        <p:nvSpPr>
          <p:cNvPr id="18" name="Texto explicativo em forma de nuvem 17"/>
          <p:cNvSpPr/>
          <p:nvPr/>
        </p:nvSpPr>
        <p:spPr>
          <a:xfrm>
            <a:off x="4429125" y="2214563"/>
            <a:ext cx="1928813" cy="857250"/>
          </a:xfrm>
          <a:prstGeom prst="cloudCallout">
            <a:avLst>
              <a:gd name="adj1" fmla="val -58690"/>
              <a:gd name="adj2" fmla="val 49802"/>
            </a:avLst>
          </a:prstGeom>
          <a:solidFill>
            <a:schemeClr val="tx1">
              <a:lumMod val="95000"/>
            </a:schemeClr>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000" b="1" dirty="0">
                <a:solidFill>
                  <a:schemeClr val="bg1">
                    <a:lumMod val="50000"/>
                  </a:schemeClr>
                </a:solidFill>
              </a:rPr>
              <a:t>Muito rápido</a:t>
            </a:r>
          </a:p>
        </p:txBody>
      </p:sp>
      <p:sp>
        <p:nvSpPr>
          <p:cNvPr id="20" name="Texto explicativo em forma de nuvem 19"/>
          <p:cNvSpPr/>
          <p:nvPr/>
        </p:nvSpPr>
        <p:spPr>
          <a:xfrm>
            <a:off x="642938" y="5786438"/>
            <a:ext cx="3143250" cy="857250"/>
          </a:xfrm>
          <a:prstGeom prst="cloudCallout">
            <a:avLst>
              <a:gd name="adj1" fmla="val 66885"/>
              <a:gd name="adj2" fmla="val -13691"/>
            </a:avLst>
          </a:prstGeom>
          <a:solidFill>
            <a:schemeClr val="tx1">
              <a:lumMod val="95000"/>
            </a:schemeClr>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000" b="1" dirty="0">
                <a:solidFill>
                  <a:schemeClr val="bg1">
                    <a:lumMod val="50000"/>
                  </a:schemeClr>
                </a:solidFill>
              </a:rPr>
              <a:t>Cuidados inovadores</a:t>
            </a:r>
          </a:p>
        </p:txBody>
      </p:sp>
    </p:spTree>
    <p:extLst>
      <p:ext uri="{BB962C8B-B14F-4D97-AF65-F5344CB8AC3E}">
        <p14:creationId xmlns:p14="http://schemas.microsoft.com/office/powerpoint/2010/main" val="266978911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idosa-enfermeira6.jpg"/>
          <p:cNvPicPr>
            <a:picLocks noChangeAspect="1"/>
          </p:cNvPicPr>
          <p:nvPr/>
        </p:nvPicPr>
        <p:blipFill>
          <a:blip r:embed="rId2" cstate="print"/>
          <a:stretch>
            <a:fillRect/>
          </a:stretch>
        </p:blipFill>
        <p:spPr>
          <a:xfrm>
            <a:off x="5182775" y="1124745"/>
            <a:ext cx="3818349" cy="5733256"/>
          </a:xfrm>
          <a:prstGeom prst="rect">
            <a:avLst/>
          </a:prstGeom>
          <a:effectLst>
            <a:softEdge rad="317500"/>
          </a:effectLst>
        </p:spPr>
      </p:pic>
      <p:sp>
        <p:nvSpPr>
          <p:cNvPr id="11" name="CaixaDeTexto 10"/>
          <p:cNvSpPr txBox="1"/>
          <p:nvPr/>
        </p:nvSpPr>
        <p:spPr>
          <a:xfrm>
            <a:off x="0" y="142875"/>
            <a:ext cx="9144000" cy="830263"/>
          </a:xfrm>
          <a:prstGeom prst="rect">
            <a:avLst/>
          </a:prstGeom>
          <a:noFill/>
          <a:effectLst>
            <a:outerShdw blurRad="50800" dist="38100" algn="l" rotWithShape="0">
              <a:prstClr val="black">
                <a:alpha val="40000"/>
              </a:prstClr>
            </a:outerShdw>
          </a:effectLst>
        </p:spPr>
        <p:txBody>
          <a:bodyPr>
            <a:spAutoFit/>
          </a:bodyPr>
          <a:lstStyle/>
          <a:p>
            <a:pPr algn="ctr" eaLnBrk="1" fontAlgn="auto" hangingPunct="1">
              <a:spcBef>
                <a:spcPts val="0"/>
              </a:spcBef>
              <a:spcAft>
                <a:spcPts val="0"/>
              </a:spcAft>
              <a:defRPr/>
            </a:pPr>
            <a:r>
              <a:rPr lang="pt-BR" sz="4800" b="1" dirty="0">
                <a:latin typeface="Arial" charset="0"/>
              </a:rPr>
              <a:t>CUIDADO DA PESSOA IDOSA</a:t>
            </a:r>
          </a:p>
        </p:txBody>
      </p:sp>
      <p:sp>
        <p:nvSpPr>
          <p:cNvPr id="2" name="Retângulo 1"/>
          <p:cNvSpPr/>
          <p:nvPr/>
        </p:nvSpPr>
        <p:spPr>
          <a:xfrm>
            <a:off x="594145" y="1142540"/>
            <a:ext cx="4572000" cy="4832092"/>
          </a:xfrm>
          <a:prstGeom prst="rect">
            <a:avLst/>
          </a:prstGeom>
        </p:spPr>
        <p:txBody>
          <a:bodyPr>
            <a:spAutoFit/>
          </a:bodyPr>
          <a:lstStyle/>
          <a:p>
            <a:pPr algn="ctr" eaLnBrk="1" fontAlgn="auto" hangingPunct="1">
              <a:spcBef>
                <a:spcPts val="0"/>
              </a:spcBef>
              <a:spcAft>
                <a:spcPts val="0"/>
              </a:spcAft>
              <a:defRPr/>
            </a:pPr>
            <a:r>
              <a:rPr lang="pt-BR" sz="2800" dirty="0">
                <a:effectLst>
                  <a:outerShdw blurRad="38100" dist="38100" dir="2700000" algn="tl">
                    <a:srgbClr val="000000">
                      <a:alpha val="43137"/>
                    </a:srgbClr>
                  </a:outerShdw>
                </a:effectLst>
                <a:latin typeface="Calibri" pitchFamily="34" charset="0"/>
              </a:rPr>
              <a:t>Compreende a </a:t>
            </a:r>
            <a:r>
              <a:rPr lang="pt-BR" sz="2800" dirty="0">
                <a:solidFill>
                  <a:srgbClr val="FF6600"/>
                </a:solidFill>
                <a:effectLst>
                  <a:outerShdw blurRad="38100" dist="38100" dir="2700000" algn="tl">
                    <a:srgbClr val="000000">
                      <a:alpha val="43137"/>
                    </a:srgbClr>
                  </a:outerShdw>
                </a:effectLst>
                <a:latin typeface="Calibri" pitchFamily="34" charset="0"/>
              </a:rPr>
              <a:t>avaliação</a:t>
            </a:r>
            <a:r>
              <a:rPr lang="pt-BR" sz="2800" dirty="0">
                <a:effectLst>
                  <a:outerShdw blurRad="38100" dist="38100" dir="2700000" algn="tl">
                    <a:srgbClr val="000000">
                      <a:alpha val="43137"/>
                    </a:srgbClr>
                  </a:outerShdw>
                </a:effectLst>
                <a:latin typeface="Calibri" pitchFamily="34" charset="0"/>
              </a:rPr>
              <a:t> das condições funcionais e de saúde das pessoas idosas; </a:t>
            </a:r>
            <a:r>
              <a:rPr lang="pt-BR" sz="2800" dirty="0">
                <a:solidFill>
                  <a:srgbClr val="FF6600"/>
                </a:solidFill>
                <a:effectLst>
                  <a:outerShdw blurRad="38100" dist="38100" dir="2700000" algn="tl">
                    <a:srgbClr val="000000">
                      <a:alpha val="43137"/>
                    </a:srgbClr>
                  </a:outerShdw>
                </a:effectLst>
                <a:latin typeface="Calibri" pitchFamily="34" charset="0"/>
              </a:rPr>
              <a:t>diagnóstico, planejamento e implementação de serviços e cuidados </a:t>
            </a:r>
            <a:r>
              <a:rPr lang="pt-BR" sz="2800" dirty="0">
                <a:effectLst>
                  <a:outerShdw blurRad="38100" dist="38100" dir="2700000" algn="tl">
                    <a:srgbClr val="000000">
                      <a:alpha val="43137"/>
                    </a:srgbClr>
                  </a:outerShdw>
                </a:effectLst>
                <a:latin typeface="Calibri" pitchFamily="34" charset="0"/>
              </a:rPr>
              <a:t>à saúde que atendam as </a:t>
            </a:r>
            <a:r>
              <a:rPr lang="pt-BR" sz="2800" dirty="0">
                <a:solidFill>
                  <a:srgbClr val="FF6600"/>
                </a:solidFill>
                <a:effectLst>
                  <a:outerShdw blurRad="38100" dist="38100" dir="2700000" algn="tl">
                    <a:srgbClr val="000000">
                      <a:alpha val="43137"/>
                    </a:srgbClr>
                  </a:outerShdw>
                </a:effectLst>
                <a:latin typeface="Calibri" pitchFamily="34" charset="0"/>
              </a:rPr>
              <a:t>necessidades identificadas </a:t>
            </a:r>
            <a:r>
              <a:rPr lang="pt-BR" sz="2800" dirty="0">
                <a:effectLst>
                  <a:outerShdw blurRad="38100" dist="38100" dir="2700000" algn="tl">
                    <a:srgbClr val="000000">
                      <a:alpha val="43137"/>
                    </a:srgbClr>
                  </a:outerShdw>
                </a:effectLst>
                <a:latin typeface="Calibri" pitchFamily="34" charset="0"/>
              </a:rPr>
              <a:t>dessa população além da </a:t>
            </a:r>
            <a:r>
              <a:rPr lang="pt-BR" sz="2800" dirty="0">
                <a:solidFill>
                  <a:srgbClr val="FF6600"/>
                </a:solidFill>
                <a:effectLst>
                  <a:outerShdw blurRad="38100" dist="38100" dir="2700000" algn="tl">
                    <a:srgbClr val="000000">
                      <a:alpha val="43137"/>
                    </a:srgbClr>
                  </a:outerShdw>
                </a:effectLst>
                <a:latin typeface="Calibri" pitchFamily="34" charset="0"/>
              </a:rPr>
              <a:t>avaliação da efetividade de cada cuidado</a:t>
            </a:r>
            <a:r>
              <a:rPr lang="pt-BR" sz="2800" dirty="0">
                <a:effectLst>
                  <a:outerShdw blurRad="38100" dist="38100" dir="2700000" algn="tl">
                    <a:srgbClr val="000000">
                      <a:alpha val="43137"/>
                    </a:srgbClr>
                  </a:outerShdw>
                </a:effectLst>
                <a:latin typeface="Calibri" pitchFamily="34" charset="0"/>
              </a:rPr>
              <a:t>.</a:t>
            </a:r>
          </a:p>
        </p:txBody>
      </p:sp>
    </p:spTree>
    <p:extLst>
      <p:ext uri="{BB962C8B-B14F-4D97-AF65-F5344CB8AC3E}">
        <p14:creationId xmlns:p14="http://schemas.microsoft.com/office/powerpoint/2010/main" val="349844499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ítulo 3"/>
          <p:cNvSpPr>
            <a:spLocks noGrp="1"/>
          </p:cNvSpPr>
          <p:nvPr>
            <p:ph type="title"/>
          </p:nvPr>
        </p:nvSpPr>
        <p:spPr bwMode="auto">
          <a:xfrm>
            <a:off x="323528" y="1124744"/>
            <a:ext cx="3023890" cy="53012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pt-BR" altLang="pt-BR" sz="3200" b="1" dirty="0"/>
              <a:t>Distribuição (%) dos idosos segundo doenças crônicas referidas. </a:t>
            </a:r>
            <a:br>
              <a:rPr lang="pt-BR" altLang="pt-BR" sz="3200" b="1" dirty="0"/>
            </a:br>
            <a:r>
              <a:rPr lang="pt-BR" altLang="pt-BR" sz="1800" b="1" dirty="0"/>
              <a:t>São Paulo, Estudo SABE, 2010</a:t>
            </a:r>
            <a:r>
              <a:rPr lang="pt-BR" altLang="pt-BR" sz="3200" b="1" dirty="0"/>
              <a:t>.</a:t>
            </a:r>
          </a:p>
        </p:txBody>
      </p:sp>
      <p:graphicFrame>
        <p:nvGraphicFramePr>
          <p:cNvPr id="4" name="Tabela 6"/>
          <p:cNvGraphicFramePr>
            <a:graphicFrameLocks noGrp="1"/>
          </p:cNvGraphicFramePr>
          <p:nvPr>
            <p:extLst>
              <p:ext uri="{D42A27DB-BD31-4B8C-83A1-F6EECF244321}">
                <p14:modId xmlns:p14="http://schemas.microsoft.com/office/powerpoint/2010/main" val="906478179"/>
              </p:ext>
            </p:extLst>
          </p:nvPr>
        </p:nvGraphicFramePr>
        <p:xfrm>
          <a:off x="3923928" y="235231"/>
          <a:ext cx="5076056" cy="6190721"/>
        </p:xfrm>
        <a:graphic>
          <a:graphicData uri="http://schemas.openxmlformats.org/drawingml/2006/table">
            <a:tbl>
              <a:tblPr firstRow="1" bandRow="1">
                <a:tableStyleId>{5C22544A-7EE6-4342-B048-85BDC9FD1C3A}</a:tableStyleId>
              </a:tblPr>
              <a:tblGrid>
                <a:gridCol w="3111129">
                  <a:extLst>
                    <a:ext uri="{9D8B030D-6E8A-4147-A177-3AD203B41FA5}">
                      <a16:colId xmlns:a16="http://schemas.microsoft.com/office/drawing/2014/main" val="20000"/>
                    </a:ext>
                  </a:extLst>
                </a:gridCol>
                <a:gridCol w="1964927">
                  <a:extLst>
                    <a:ext uri="{9D8B030D-6E8A-4147-A177-3AD203B41FA5}">
                      <a16:colId xmlns:a16="http://schemas.microsoft.com/office/drawing/2014/main" val="20001"/>
                    </a:ext>
                  </a:extLst>
                </a:gridCol>
              </a:tblGrid>
              <a:tr h="441332">
                <a:tc>
                  <a:txBody>
                    <a:bodyPr/>
                    <a:lstStyle/>
                    <a:p>
                      <a:pPr algn="ctr">
                        <a:lnSpc>
                          <a:spcPct val="100000"/>
                        </a:lnSpc>
                        <a:spcAft>
                          <a:spcPts val="0"/>
                        </a:spcAft>
                      </a:pPr>
                      <a:r>
                        <a:rPr lang="pt-BR" sz="2000" dirty="0">
                          <a:effectLst>
                            <a:outerShdw blurRad="38100" dist="38100" dir="2700000" algn="tl">
                              <a:srgbClr val="000000">
                                <a:alpha val="43137"/>
                              </a:srgbClr>
                            </a:outerShdw>
                          </a:effectLst>
                          <a:latin typeface="+mn-lt"/>
                          <a:cs typeface="Times New Roman" pitchFamily="18" charset="0"/>
                        </a:rPr>
                        <a:t>Doenças crônicas</a:t>
                      </a:r>
                      <a:endParaRPr lang="pt-BR" sz="2000" dirty="0">
                        <a:effectLst>
                          <a:outerShdw blurRad="38100" dist="38100" dir="2700000" algn="tl">
                            <a:srgbClr val="000000">
                              <a:alpha val="43137"/>
                            </a:srgbClr>
                          </a:outerShdw>
                        </a:effectLst>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effectLst>
                            <a:outerShdw blurRad="38100" dist="38100" dir="2700000" algn="tl">
                              <a:srgbClr val="000000">
                                <a:alpha val="43137"/>
                              </a:srgbClr>
                            </a:outerShdw>
                          </a:effectLst>
                          <a:latin typeface="+mn-lt"/>
                          <a:ea typeface="Calibri"/>
                          <a:cs typeface="Times New Roman" pitchFamily="18" charset="0"/>
                        </a:rPr>
                        <a:t>%</a:t>
                      </a:r>
                    </a:p>
                  </a:txBody>
                  <a:tcPr marL="68594" marR="68594" marT="0" marB="0"/>
                </a:tc>
                <a:extLst>
                  <a:ext uri="{0D108BD9-81ED-4DB2-BD59-A6C34878D82A}">
                    <a16:rowId xmlns:a16="http://schemas.microsoft.com/office/drawing/2014/main" val="10000"/>
                  </a:ext>
                </a:extLst>
              </a:tr>
              <a:tr h="328274">
                <a:tc>
                  <a:txBody>
                    <a:bodyPr/>
                    <a:lstStyle/>
                    <a:p>
                      <a:pPr algn="just">
                        <a:lnSpc>
                          <a:spcPct val="100000"/>
                        </a:lnSpc>
                        <a:spcAft>
                          <a:spcPts val="0"/>
                        </a:spcAft>
                      </a:pPr>
                      <a:r>
                        <a:rPr lang="pt-BR" sz="2000" b="1" dirty="0">
                          <a:latin typeface="+mn-lt"/>
                          <a:cs typeface="Times New Roman" pitchFamily="18" charset="0"/>
                        </a:rPr>
                        <a:t>Número de doenças</a:t>
                      </a:r>
                      <a:endParaRPr lang="pt-BR" sz="2000" b="1" dirty="0">
                        <a:latin typeface="+mn-lt"/>
                        <a:ea typeface="Calibri"/>
                        <a:cs typeface="Times New Roman" pitchFamily="18" charset="0"/>
                      </a:endParaRPr>
                    </a:p>
                  </a:txBody>
                  <a:tcPr marL="68594" marR="68594" marT="0" marB="0"/>
                </a:tc>
                <a:tc>
                  <a:txBody>
                    <a:bodyPr/>
                    <a:lstStyle/>
                    <a:p>
                      <a:pPr algn="ctr">
                        <a:lnSpc>
                          <a:spcPct val="100000"/>
                        </a:lnSpc>
                        <a:spcAft>
                          <a:spcPts val="0"/>
                        </a:spcAft>
                      </a:pP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1"/>
                  </a:ext>
                </a:extLst>
              </a:tr>
              <a:tr h="354501">
                <a:tc>
                  <a:txBody>
                    <a:bodyPr/>
                    <a:lstStyle/>
                    <a:p>
                      <a:pPr indent="180340" algn="just">
                        <a:lnSpc>
                          <a:spcPct val="100000"/>
                        </a:lnSpc>
                        <a:spcAft>
                          <a:spcPts val="0"/>
                        </a:spcAft>
                      </a:pPr>
                      <a:r>
                        <a:rPr lang="pt-BR" sz="2000" dirty="0">
                          <a:latin typeface="+mn-lt"/>
                          <a:cs typeface="Times New Roman" pitchFamily="18" charset="0"/>
                        </a:rPr>
                        <a:t>Nenhuma</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16,6</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2"/>
                  </a:ext>
                </a:extLst>
              </a:tr>
              <a:tr h="354501">
                <a:tc>
                  <a:txBody>
                    <a:bodyPr/>
                    <a:lstStyle/>
                    <a:p>
                      <a:pPr indent="180340" algn="just">
                        <a:lnSpc>
                          <a:spcPct val="100000"/>
                        </a:lnSpc>
                        <a:spcAft>
                          <a:spcPts val="0"/>
                        </a:spcAft>
                      </a:pPr>
                      <a:r>
                        <a:rPr lang="pt-BR" sz="2000" dirty="0">
                          <a:latin typeface="+mn-lt"/>
                          <a:cs typeface="Times New Roman" pitchFamily="18" charset="0"/>
                        </a:rPr>
                        <a:t>Uma</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28,0</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3"/>
                  </a:ext>
                </a:extLst>
              </a:tr>
              <a:tr h="354501">
                <a:tc>
                  <a:txBody>
                    <a:bodyPr/>
                    <a:lstStyle/>
                    <a:p>
                      <a:pPr indent="180340" algn="just">
                        <a:lnSpc>
                          <a:spcPct val="100000"/>
                        </a:lnSpc>
                        <a:spcAft>
                          <a:spcPts val="0"/>
                        </a:spcAft>
                      </a:pPr>
                      <a:r>
                        <a:rPr lang="pt-BR" sz="2000" dirty="0">
                          <a:latin typeface="+mn-lt"/>
                          <a:cs typeface="Times New Roman" pitchFamily="18" charset="0"/>
                        </a:rPr>
                        <a:t>Duas ou mais</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55,4</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4"/>
                  </a:ext>
                </a:extLst>
              </a:tr>
              <a:tr h="734902">
                <a:tc>
                  <a:txBody>
                    <a:bodyPr/>
                    <a:lstStyle/>
                    <a:p>
                      <a:pPr algn="just">
                        <a:lnSpc>
                          <a:spcPct val="100000"/>
                        </a:lnSpc>
                        <a:spcAft>
                          <a:spcPts val="0"/>
                        </a:spcAft>
                      </a:pPr>
                      <a:r>
                        <a:rPr lang="pt-BR" sz="2000" b="1" dirty="0">
                          <a:latin typeface="+mn-lt"/>
                          <a:cs typeface="Times New Roman" pitchFamily="18" charset="0"/>
                        </a:rPr>
                        <a:t>Doenças crônicas referidas</a:t>
                      </a:r>
                      <a:endParaRPr lang="pt-BR" sz="2000" b="1" dirty="0">
                        <a:latin typeface="+mn-lt"/>
                        <a:ea typeface="Calibri"/>
                        <a:cs typeface="Times New Roman" pitchFamily="18" charset="0"/>
                      </a:endParaRPr>
                    </a:p>
                  </a:txBody>
                  <a:tcPr marL="68594" marR="68594" marT="0" marB="0"/>
                </a:tc>
                <a:tc>
                  <a:txBody>
                    <a:bodyPr/>
                    <a:lstStyle/>
                    <a:p>
                      <a:pPr algn="ctr">
                        <a:lnSpc>
                          <a:spcPct val="100000"/>
                        </a:lnSpc>
                        <a:spcAft>
                          <a:spcPts val="0"/>
                        </a:spcAft>
                      </a:pP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5"/>
                  </a:ext>
                </a:extLst>
              </a:tr>
              <a:tr h="354501">
                <a:tc>
                  <a:txBody>
                    <a:bodyPr/>
                    <a:lstStyle/>
                    <a:p>
                      <a:pPr indent="180340" algn="just">
                        <a:lnSpc>
                          <a:spcPct val="100000"/>
                        </a:lnSpc>
                        <a:spcAft>
                          <a:spcPts val="0"/>
                        </a:spcAft>
                      </a:pPr>
                      <a:r>
                        <a:rPr lang="pt-BR" sz="2000" dirty="0">
                          <a:latin typeface="+mn-lt"/>
                          <a:cs typeface="Times New Roman" pitchFamily="18" charset="0"/>
                        </a:rPr>
                        <a:t>Hipertensão</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67,0</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6"/>
                  </a:ext>
                </a:extLst>
              </a:tr>
              <a:tr h="354501">
                <a:tc>
                  <a:txBody>
                    <a:bodyPr/>
                    <a:lstStyle/>
                    <a:p>
                      <a:pPr indent="180340" algn="just">
                        <a:lnSpc>
                          <a:spcPct val="100000"/>
                        </a:lnSpc>
                        <a:spcAft>
                          <a:spcPts val="0"/>
                        </a:spcAft>
                      </a:pPr>
                      <a:r>
                        <a:rPr lang="pt-BR" sz="2000" dirty="0">
                          <a:latin typeface="+mn-lt"/>
                          <a:cs typeface="Times New Roman" pitchFamily="18" charset="0"/>
                        </a:rPr>
                        <a:t>Diabetes</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25,0</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7"/>
                  </a:ext>
                </a:extLst>
              </a:tr>
              <a:tr h="354501">
                <a:tc>
                  <a:txBody>
                    <a:bodyPr/>
                    <a:lstStyle/>
                    <a:p>
                      <a:pPr indent="180340" algn="just">
                        <a:lnSpc>
                          <a:spcPct val="100000"/>
                        </a:lnSpc>
                        <a:spcAft>
                          <a:spcPts val="0"/>
                        </a:spcAft>
                      </a:pPr>
                      <a:r>
                        <a:rPr lang="pt-BR" sz="2000" dirty="0">
                          <a:latin typeface="+mn-lt"/>
                          <a:cs typeface="Times New Roman" pitchFamily="18" charset="0"/>
                        </a:rPr>
                        <a:t>DPOC</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9,2</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8"/>
                  </a:ext>
                </a:extLst>
              </a:tr>
              <a:tr h="734902">
                <a:tc>
                  <a:txBody>
                    <a:bodyPr/>
                    <a:lstStyle/>
                    <a:p>
                      <a:pPr indent="180340" algn="just">
                        <a:lnSpc>
                          <a:spcPct val="100000"/>
                        </a:lnSpc>
                        <a:spcAft>
                          <a:spcPts val="0"/>
                        </a:spcAft>
                      </a:pPr>
                      <a:r>
                        <a:rPr lang="pt-BR" sz="2000" dirty="0">
                          <a:latin typeface="+mn-lt"/>
                          <a:cs typeface="Times New Roman" pitchFamily="18" charset="0"/>
                        </a:rPr>
                        <a:t>Doença cardiovascular</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22,9</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09"/>
                  </a:ext>
                </a:extLst>
              </a:tr>
              <a:tr h="734902">
                <a:tc>
                  <a:txBody>
                    <a:bodyPr/>
                    <a:lstStyle/>
                    <a:p>
                      <a:pPr indent="180340" algn="just">
                        <a:lnSpc>
                          <a:spcPct val="100000"/>
                        </a:lnSpc>
                        <a:spcAft>
                          <a:spcPts val="0"/>
                        </a:spcAft>
                      </a:pPr>
                      <a:r>
                        <a:rPr lang="pt-BR" sz="2000" dirty="0">
                          <a:latin typeface="+mn-lt"/>
                          <a:cs typeface="Times New Roman" pitchFamily="18" charset="0"/>
                        </a:rPr>
                        <a:t>Acidente vascular cerebral</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7,0</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10"/>
                  </a:ext>
                </a:extLst>
              </a:tr>
              <a:tr h="734902">
                <a:tc>
                  <a:txBody>
                    <a:bodyPr/>
                    <a:lstStyle/>
                    <a:p>
                      <a:pPr indent="180340" algn="just">
                        <a:lnSpc>
                          <a:spcPct val="100000"/>
                        </a:lnSpc>
                        <a:spcAft>
                          <a:spcPts val="0"/>
                        </a:spcAft>
                      </a:pPr>
                      <a:r>
                        <a:rPr lang="pt-BR" sz="2000" dirty="0">
                          <a:latin typeface="+mn-lt"/>
                          <a:cs typeface="Times New Roman" pitchFamily="18" charset="0"/>
                        </a:rPr>
                        <a:t>Doença osteoarticular</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31,9</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11"/>
                  </a:ext>
                </a:extLst>
              </a:tr>
              <a:tr h="354501">
                <a:tc>
                  <a:txBody>
                    <a:bodyPr/>
                    <a:lstStyle/>
                    <a:p>
                      <a:pPr indent="180340" algn="just">
                        <a:lnSpc>
                          <a:spcPct val="100000"/>
                        </a:lnSpc>
                        <a:spcAft>
                          <a:spcPts val="0"/>
                        </a:spcAft>
                      </a:pPr>
                      <a:r>
                        <a:rPr lang="pt-BR" sz="2000" dirty="0">
                          <a:latin typeface="+mn-lt"/>
                          <a:cs typeface="Times New Roman" pitchFamily="18" charset="0"/>
                        </a:rPr>
                        <a:t>Osteoporose</a:t>
                      </a:r>
                      <a:endParaRPr lang="pt-BR" sz="2000" dirty="0">
                        <a:latin typeface="+mn-lt"/>
                        <a:ea typeface="Calibri"/>
                        <a:cs typeface="Times New Roman" pitchFamily="18" charset="0"/>
                      </a:endParaRPr>
                    </a:p>
                  </a:txBody>
                  <a:tcPr marL="68594" marR="68594" marT="0" marB="0"/>
                </a:tc>
                <a:tc>
                  <a:txBody>
                    <a:bodyPr/>
                    <a:lstStyle/>
                    <a:p>
                      <a:pPr algn="ctr">
                        <a:lnSpc>
                          <a:spcPct val="100000"/>
                        </a:lnSpc>
                        <a:spcAft>
                          <a:spcPts val="0"/>
                        </a:spcAft>
                      </a:pPr>
                      <a:r>
                        <a:rPr lang="pt-BR" sz="2000" dirty="0">
                          <a:latin typeface="+mn-lt"/>
                          <a:cs typeface="Times New Roman" pitchFamily="18" charset="0"/>
                        </a:rPr>
                        <a:t>19,4</a:t>
                      </a:r>
                      <a:endParaRPr lang="pt-BR" sz="2000" dirty="0">
                        <a:latin typeface="+mn-lt"/>
                        <a:ea typeface="Calibri"/>
                        <a:cs typeface="Times New Roman" pitchFamily="18" charset="0"/>
                      </a:endParaRPr>
                    </a:p>
                  </a:txBody>
                  <a:tcPr marL="68594" marR="68594"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3770040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985126" y="2060848"/>
            <a:ext cx="4946803" cy="2123658"/>
          </a:xfrm>
          <a:prstGeom prst="rect">
            <a:avLst/>
          </a:prstGeom>
          <a:solidFill>
            <a:schemeClr val="accent2">
              <a:lumMod val="40000"/>
              <a:lumOff val="60000"/>
            </a:schemeClr>
          </a:solidFill>
          <a:ln w="9525">
            <a:noFill/>
            <a:miter lim="800000"/>
            <a:headEnd/>
            <a:tailEnd/>
          </a:ln>
          <a:effectLst>
            <a:outerShdw blurRad="50800" dist="38100" dir="5400000" algn="t" rotWithShape="0">
              <a:prstClr val="black">
                <a:alpha val="40000"/>
              </a:prstClr>
            </a:outerShdw>
            <a:softEdge rad="127000"/>
          </a:effectLst>
        </p:spPr>
        <p:txBody>
          <a:bodyPr wrap="none">
            <a:spAutoFit/>
          </a:bodyPr>
          <a:lstStyle/>
          <a:p>
            <a:pPr algn="ctr" eaLnBrk="1" hangingPunct="1">
              <a:defRPr/>
            </a:pPr>
            <a:endParaRPr lang="pt-BR" sz="4400" b="1" dirty="0">
              <a:latin typeface="Calibri" pitchFamily="34" charset="0"/>
            </a:endParaRPr>
          </a:p>
          <a:p>
            <a:pPr algn="ctr" eaLnBrk="1" hangingPunct="1">
              <a:defRPr/>
            </a:pPr>
            <a:r>
              <a:rPr lang="pt-BR" sz="4400" b="1" dirty="0">
                <a:latin typeface="Calibri" pitchFamily="34" charset="0"/>
              </a:rPr>
              <a:t>  </a:t>
            </a:r>
            <a:r>
              <a:rPr lang="pt-BR" sz="4400" b="1" dirty="0">
                <a:solidFill>
                  <a:schemeClr val="bg1">
                    <a:lumMod val="75000"/>
                  </a:schemeClr>
                </a:solidFill>
                <a:latin typeface="Calibri" pitchFamily="34" charset="0"/>
              </a:rPr>
              <a:t>FUNCIONALIDADE  </a:t>
            </a:r>
          </a:p>
          <a:p>
            <a:pPr algn="ctr" eaLnBrk="1" hangingPunct="1">
              <a:defRPr/>
            </a:pPr>
            <a:endParaRPr lang="pt-BR" sz="4400" b="1" dirty="0">
              <a:latin typeface="Calibri" pitchFamily="34" charset="0"/>
            </a:endParaRPr>
          </a:p>
        </p:txBody>
      </p:sp>
    </p:spTree>
    <p:extLst>
      <p:ext uri="{BB962C8B-B14F-4D97-AF65-F5344CB8AC3E}">
        <p14:creationId xmlns:p14="http://schemas.microsoft.com/office/powerpoint/2010/main" val="333425053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box(in)">
                                      <p:cBhvr>
                                        <p:cTn id="7" dur="5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6" name="Group 3"/>
          <p:cNvGrpSpPr>
            <a:grpSpLocks/>
          </p:cNvGrpSpPr>
          <p:nvPr/>
        </p:nvGrpSpPr>
        <p:grpSpPr bwMode="auto">
          <a:xfrm>
            <a:off x="-30163" y="914400"/>
            <a:ext cx="3916363" cy="5029200"/>
            <a:chOff x="77" y="96"/>
            <a:chExt cx="2256" cy="2928"/>
          </a:xfrm>
        </p:grpSpPr>
        <p:sp>
          <p:nvSpPr>
            <p:cNvPr id="180229" name="Freeform 4"/>
            <p:cNvSpPr>
              <a:spLocks/>
            </p:cNvSpPr>
            <p:nvPr/>
          </p:nvSpPr>
          <p:spPr bwMode="auto">
            <a:xfrm>
              <a:off x="1729" y="888"/>
              <a:ext cx="604" cy="2132"/>
            </a:xfrm>
            <a:custGeom>
              <a:avLst/>
              <a:gdLst>
                <a:gd name="T0" fmla="*/ 0 w 3626"/>
                <a:gd name="T1" fmla="*/ 12621 h 12794"/>
                <a:gd name="T2" fmla="*/ 249 w 3626"/>
                <a:gd name="T3" fmla="*/ 12724 h 12794"/>
                <a:gd name="T4" fmla="*/ 534 w 3626"/>
                <a:gd name="T5" fmla="*/ 12786 h 12794"/>
                <a:gd name="T6" fmla="*/ 815 w 3626"/>
                <a:gd name="T7" fmla="*/ 12786 h 12794"/>
                <a:gd name="T8" fmla="*/ 1032 w 3626"/>
                <a:gd name="T9" fmla="*/ 12741 h 12794"/>
                <a:gd name="T10" fmla="*/ 1222 w 3626"/>
                <a:gd name="T11" fmla="*/ 12639 h 12794"/>
                <a:gd name="T12" fmla="*/ 1205 w 3626"/>
                <a:gd name="T13" fmla="*/ 12530 h 12794"/>
                <a:gd name="T14" fmla="*/ 1099 w 3626"/>
                <a:gd name="T15" fmla="*/ 12396 h 12794"/>
                <a:gd name="T16" fmla="*/ 966 w 3626"/>
                <a:gd name="T17" fmla="*/ 12217 h 12794"/>
                <a:gd name="T18" fmla="*/ 698 w 3626"/>
                <a:gd name="T19" fmla="*/ 12010 h 12794"/>
                <a:gd name="T20" fmla="*/ 299 w 3626"/>
                <a:gd name="T21" fmla="*/ 11612 h 12794"/>
                <a:gd name="T22" fmla="*/ 88 w 3626"/>
                <a:gd name="T23" fmla="*/ 11346 h 12794"/>
                <a:gd name="T24" fmla="*/ 35 w 3626"/>
                <a:gd name="T25" fmla="*/ 10545 h 12794"/>
                <a:gd name="T26" fmla="*/ 196 w 3626"/>
                <a:gd name="T27" fmla="*/ 10502 h 12794"/>
                <a:gd name="T28" fmla="*/ 382 w 3626"/>
                <a:gd name="T29" fmla="*/ 10425 h 12794"/>
                <a:gd name="T30" fmla="*/ 446 w 3626"/>
                <a:gd name="T31" fmla="*/ 10312 h 12794"/>
                <a:gd name="T32" fmla="*/ 452 w 3626"/>
                <a:gd name="T33" fmla="*/ 10130 h 12794"/>
                <a:gd name="T34" fmla="*/ 545 w 3626"/>
                <a:gd name="T35" fmla="*/ 8619 h 12794"/>
                <a:gd name="T36" fmla="*/ 580 w 3626"/>
                <a:gd name="T37" fmla="*/ 7383 h 12794"/>
                <a:gd name="T38" fmla="*/ 548 w 3626"/>
                <a:gd name="T39" fmla="*/ 5510 h 12794"/>
                <a:gd name="T40" fmla="*/ 794 w 3626"/>
                <a:gd name="T41" fmla="*/ 5457 h 12794"/>
                <a:gd name="T42" fmla="*/ 864 w 3626"/>
                <a:gd name="T43" fmla="*/ 5387 h 12794"/>
                <a:gd name="T44" fmla="*/ 888 w 3626"/>
                <a:gd name="T45" fmla="*/ 5123 h 12794"/>
                <a:gd name="T46" fmla="*/ 1078 w 3626"/>
                <a:gd name="T47" fmla="*/ 4476 h 12794"/>
                <a:gd name="T48" fmla="*/ 1462 w 3626"/>
                <a:gd name="T49" fmla="*/ 4392 h 12794"/>
                <a:gd name="T50" fmla="*/ 1827 w 3626"/>
                <a:gd name="T51" fmla="*/ 4213 h 12794"/>
                <a:gd name="T52" fmla="*/ 2122 w 3626"/>
                <a:gd name="T53" fmla="*/ 3970 h 12794"/>
                <a:gd name="T54" fmla="*/ 2347 w 3626"/>
                <a:gd name="T55" fmla="*/ 3922 h 12794"/>
                <a:gd name="T56" fmla="*/ 2730 w 3626"/>
                <a:gd name="T57" fmla="*/ 3922 h 12794"/>
                <a:gd name="T58" fmla="*/ 3626 w 3626"/>
                <a:gd name="T59" fmla="*/ 2358 h 12794"/>
                <a:gd name="T60" fmla="*/ 3116 w 3626"/>
                <a:gd name="T61" fmla="*/ 1954 h 12794"/>
                <a:gd name="T62" fmla="*/ 2396 w 3626"/>
                <a:gd name="T63" fmla="*/ 1508 h 12794"/>
                <a:gd name="T64" fmla="*/ 1725 w 3626"/>
                <a:gd name="T65" fmla="*/ 2400 h 12794"/>
                <a:gd name="T66" fmla="*/ 1594 w 3626"/>
                <a:gd name="T67" fmla="*/ 2394 h 12794"/>
                <a:gd name="T68" fmla="*/ 1447 w 3626"/>
                <a:gd name="T69" fmla="*/ 2456 h 12794"/>
                <a:gd name="T70" fmla="*/ 1395 w 3626"/>
                <a:gd name="T71" fmla="*/ 2552 h 12794"/>
                <a:gd name="T72" fmla="*/ 1406 w 3626"/>
                <a:gd name="T73" fmla="*/ 2716 h 12794"/>
                <a:gd name="T74" fmla="*/ 1292 w 3626"/>
                <a:gd name="T75" fmla="*/ 2611 h 12794"/>
                <a:gd name="T76" fmla="*/ 973 w 3626"/>
                <a:gd name="T77" fmla="*/ 2362 h 12794"/>
                <a:gd name="T78" fmla="*/ 615 w 3626"/>
                <a:gd name="T79" fmla="*/ 1402 h 12794"/>
                <a:gd name="T80" fmla="*/ 748 w 3626"/>
                <a:gd name="T81" fmla="*/ 1258 h 12794"/>
                <a:gd name="T82" fmla="*/ 839 w 3626"/>
                <a:gd name="T83" fmla="*/ 1076 h 12794"/>
                <a:gd name="T84" fmla="*/ 818 w 3626"/>
                <a:gd name="T85" fmla="*/ 971 h 12794"/>
                <a:gd name="T86" fmla="*/ 794 w 3626"/>
                <a:gd name="T87" fmla="*/ 812 h 12794"/>
                <a:gd name="T88" fmla="*/ 783 w 3626"/>
                <a:gd name="T89" fmla="*/ 725 h 12794"/>
                <a:gd name="T90" fmla="*/ 741 w 3626"/>
                <a:gd name="T91" fmla="*/ 654 h 12794"/>
                <a:gd name="T92" fmla="*/ 660 w 3626"/>
                <a:gd name="T93" fmla="*/ 605 h 12794"/>
                <a:gd name="T94" fmla="*/ 632 w 3626"/>
                <a:gd name="T95" fmla="*/ 514 h 12794"/>
                <a:gd name="T96" fmla="*/ 513 w 3626"/>
                <a:gd name="T97" fmla="*/ 373 h 12794"/>
                <a:gd name="T98" fmla="*/ 375 w 3626"/>
                <a:gd name="T99" fmla="*/ 239 h 12794"/>
                <a:gd name="T100" fmla="*/ 249 w 3626"/>
                <a:gd name="T101" fmla="*/ 166 h 12794"/>
                <a:gd name="T102" fmla="*/ 70 w 3626"/>
                <a:gd name="T103" fmla="*/ 60 h 12794"/>
                <a:gd name="T104" fmla="*/ 0 w 3626"/>
                <a:gd name="T105" fmla="*/ 0 h 12794"/>
                <a:gd name="T106" fmla="*/ 14 w 3626"/>
                <a:gd name="T107" fmla="*/ 84 h 12794"/>
                <a:gd name="T108" fmla="*/ 80 w 3626"/>
                <a:gd name="T109" fmla="*/ 201 h 12794"/>
                <a:gd name="T110" fmla="*/ 137 w 3626"/>
                <a:gd name="T111" fmla="*/ 433 h 12794"/>
                <a:gd name="T112" fmla="*/ 70 w 3626"/>
                <a:gd name="T113" fmla="*/ 415 h 127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626" h="12794">
                  <a:moveTo>
                    <a:pt x="0" y="356"/>
                  </a:moveTo>
                  <a:lnTo>
                    <a:pt x="0" y="12621"/>
                  </a:lnTo>
                  <a:lnTo>
                    <a:pt x="115" y="12674"/>
                  </a:lnTo>
                  <a:lnTo>
                    <a:pt x="249" y="12724"/>
                  </a:lnTo>
                  <a:lnTo>
                    <a:pt x="386" y="12759"/>
                  </a:lnTo>
                  <a:lnTo>
                    <a:pt x="534" y="12786"/>
                  </a:lnTo>
                  <a:lnTo>
                    <a:pt x="668" y="12794"/>
                  </a:lnTo>
                  <a:lnTo>
                    <a:pt x="815" y="12786"/>
                  </a:lnTo>
                  <a:lnTo>
                    <a:pt x="941" y="12769"/>
                  </a:lnTo>
                  <a:lnTo>
                    <a:pt x="1032" y="12741"/>
                  </a:lnTo>
                  <a:lnTo>
                    <a:pt x="1180" y="12695"/>
                  </a:lnTo>
                  <a:lnTo>
                    <a:pt x="1222" y="12639"/>
                  </a:lnTo>
                  <a:lnTo>
                    <a:pt x="1225" y="12579"/>
                  </a:lnTo>
                  <a:lnTo>
                    <a:pt x="1205" y="12530"/>
                  </a:lnTo>
                  <a:lnTo>
                    <a:pt x="1155" y="12508"/>
                  </a:lnTo>
                  <a:lnTo>
                    <a:pt x="1099" y="12396"/>
                  </a:lnTo>
                  <a:lnTo>
                    <a:pt x="1032" y="12305"/>
                  </a:lnTo>
                  <a:lnTo>
                    <a:pt x="966" y="12217"/>
                  </a:lnTo>
                  <a:lnTo>
                    <a:pt x="888" y="12144"/>
                  </a:lnTo>
                  <a:lnTo>
                    <a:pt x="698" y="12010"/>
                  </a:lnTo>
                  <a:lnTo>
                    <a:pt x="467" y="11880"/>
                  </a:lnTo>
                  <a:lnTo>
                    <a:pt x="299" y="11612"/>
                  </a:lnTo>
                  <a:lnTo>
                    <a:pt x="196" y="11480"/>
                  </a:lnTo>
                  <a:lnTo>
                    <a:pt x="88" y="11346"/>
                  </a:lnTo>
                  <a:lnTo>
                    <a:pt x="49" y="10949"/>
                  </a:lnTo>
                  <a:lnTo>
                    <a:pt x="35" y="10545"/>
                  </a:lnTo>
                  <a:lnTo>
                    <a:pt x="115" y="10534"/>
                  </a:lnTo>
                  <a:lnTo>
                    <a:pt x="196" y="10502"/>
                  </a:lnTo>
                  <a:lnTo>
                    <a:pt x="305" y="10467"/>
                  </a:lnTo>
                  <a:lnTo>
                    <a:pt x="382" y="10425"/>
                  </a:lnTo>
                  <a:lnTo>
                    <a:pt x="428" y="10379"/>
                  </a:lnTo>
                  <a:lnTo>
                    <a:pt x="446" y="10312"/>
                  </a:lnTo>
                  <a:lnTo>
                    <a:pt x="452" y="10236"/>
                  </a:lnTo>
                  <a:lnTo>
                    <a:pt x="452" y="10130"/>
                  </a:lnTo>
                  <a:lnTo>
                    <a:pt x="452" y="9846"/>
                  </a:lnTo>
                  <a:lnTo>
                    <a:pt x="545" y="8619"/>
                  </a:lnTo>
                  <a:lnTo>
                    <a:pt x="569" y="8004"/>
                  </a:lnTo>
                  <a:lnTo>
                    <a:pt x="580" y="7383"/>
                  </a:lnTo>
                  <a:lnTo>
                    <a:pt x="569" y="6444"/>
                  </a:lnTo>
                  <a:lnTo>
                    <a:pt x="548" y="5510"/>
                  </a:lnTo>
                  <a:lnTo>
                    <a:pt x="733" y="5475"/>
                  </a:lnTo>
                  <a:lnTo>
                    <a:pt x="794" y="5457"/>
                  </a:lnTo>
                  <a:lnTo>
                    <a:pt x="839" y="5428"/>
                  </a:lnTo>
                  <a:lnTo>
                    <a:pt x="864" y="5387"/>
                  </a:lnTo>
                  <a:lnTo>
                    <a:pt x="882" y="5323"/>
                  </a:lnTo>
                  <a:lnTo>
                    <a:pt x="888" y="5123"/>
                  </a:lnTo>
                  <a:lnTo>
                    <a:pt x="874" y="4476"/>
                  </a:lnTo>
                  <a:lnTo>
                    <a:pt x="1078" y="4476"/>
                  </a:lnTo>
                  <a:lnTo>
                    <a:pt x="1272" y="4445"/>
                  </a:lnTo>
                  <a:lnTo>
                    <a:pt x="1462" y="4392"/>
                  </a:lnTo>
                  <a:lnTo>
                    <a:pt x="1655" y="4312"/>
                  </a:lnTo>
                  <a:lnTo>
                    <a:pt x="1827" y="4213"/>
                  </a:lnTo>
                  <a:lnTo>
                    <a:pt x="1985" y="4098"/>
                  </a:lnTo>
                  <a:lnTo>
                    <a:pt x="2122" y="3970"/>
                  </a:lnTo>
                  <a:lnTo>
                    <a:pt x="2235" y="3841"/>
                  </a:lnTo>
                  <a:lnTo>
                    <a:pt x="2347" y="3922"/>
                  </a:lnTo>
                  <a:lnTo>
                    <a:pt x="2449" y="3992"/>
                  </a:lnTo>
                  <a:lnTo>
                    <a:pt x="2730" y="3922"/>
                  </a:lnTo>
                  <a:lnTo>
                    <a:pt x="3591" y="2418"/>
                  </a:lnTo>
                  <a:lnTo>
                    <a:pt x="3626" y="2358"/>
                  </a:lnTo>
                  <a:lnTo>
                    <a:pt x="3444" y="2200"/>
                  </a:lnTo>
                  <a:lnTo>
                    <a:pt x="3116" y="1954"/>
                  </a:lnTo>
                  <a:lnTo>
                    <a:pt x="2519" y="1498"/>
                  </a:lnTo>
                  <a:lnTo>
                    <a:pt x="2396" y="1508"/>
                  </a:lnTo>
                  <a:lnTo>
                    <a:pt x="2280" y="1536"/>
                  </a:lnTo>
                  <a:lnTo>
                    <a:pt x="1725" y="2400"/>
                  </a:lnTo>
                  <a:lnTo>
                    <a:pt x="1661" y="2386"/>
                  </a:lnTo>
                  <a:lnTo>
                    <a:pt x="1594" y="2394"/>
                  </a:lnTo>
                  <a:lnTo>
                    <a:pt x="1486" y="2424"/>
                  </a:lnTo>
                  <a:lnTo>
                    <a:pt x="1447" y="2456"/>
                  </a:lnTo>
                  <a:lnTo>
                    <a:pt x="1419" y="2499"/>
                  </a:lnTo>
                  <a:lnTo>
                    <a:pt x="1395" y="2552"/>
                  </a:lnTo>
                  <a:lnTo>
                    <a:pt x="1395" y="2618"/>
                  </a:lnTo>
                  <a:lnTo>
                    <a:pt x="1406" y="2716"/>
                  </a:lnTo>
                  <a:lnTo>
                    <a:pt x="1328" y="2723"/>
                  </a:lnTo>
                  <a:lnTo>
                    <a:pt x="1292" y="2611"/>
                  </a:lnTo>
                  <a:lnTo>
                    <a:pt x="1120" y="2474"/>
                  </a:lnTo>
                  <a:lnTo>
                    <a:pt x="973" y="2362"/>
                  </a:lnTo>
                  <a:lnTo>
                    <a:pt x="800" y="1873"/>
                  </a:lnTo>
                  <a:lnTo>
                    <a:pt x="615" y="1402"/>
                  </a:lnTo>
                  <a:lnTo>
                    <a:pt x="660" y="1381"/>
                  </a:lnTo>
                  <a:lnTo>
                    <a:pt x="748" y="1258"/>
                  </a:lnTo>
                  <a:lnTo>
                    <a:pt x="818" y="1135"/>
                  </a:lnTo>
                  <a:lnTo>
                    <a:pt x="839" y="1076"/>
                  </a:lnTo>
                  <a:lnTo>
                    <a:pt x="839" y="1023"/>
                  </a:lnTo>
                  <a:lnTo>
                    <a:pt x="818" y="971"/>
                  </a:lnTo>
                  <a:lnTo>
                    <a:pt x="773" y="928"/>
                  </a:lnTo>
                  <a:lnTo>
                    <a:pt x="794" y="812"/>
                  </a:lnTo>
                  <a:lnTo>
                    <a:pt x="794" y="763"/>
                  </a:lnTo>
                  <a:lnTo>
                    <a:pt x="783" y="725"/>
                  </a:lnTo>
                  <a:lnTo>
                    <a:pt x="773" y="685"/>
                  </a:lnTo>
                  <a:lnTo>
                    <a:pt x="741" y="654"/>
                  </a:lnTo>
                  <a:lnTo>
                    <a:pt x="703" y="626"/>
                  </a:lnTo>
                  <a:lnTo>
                    <a:pt x="660" y="605"/>
                  </a:lnTo>
                  <a:lnTo>
                    <a:pt x="646" y="559"/>
                  </a:lnTo>
                  <a:lnTo>
                    <a:pt x="632" y="514"/>
                  </a:lnTo>
                  <a:lnTo>
                    <a:pt x="580" y="439"/>
                  </a:lnTo>
                  <a:lnTo>
                    <a:pt x="513" y="373"/>
                  </a:lnTo>
                  <a:lnTo>
                    <a:pt x="431" y="324"/>
                  </a:lnTo>
                  <a:lnTo>
                    <a:pt x="375" y="239"/>
                  </a:lnTo>
                  <a:lnTo>
                    <a:pt x="319" y="193"/>
                  </a:lnTo>
                  <a:lnTo>
                    <a:pt x="249" y="166"/>
                  </a:lnTo>
                  <a:lnTo>
                    <a:pt x="137" y="134"/>
                  </a:lnTo>
                  <a:lnTo>
                    <a:pt x="70" y="60"/>
                  </a:lnTo>
                  <a:lnTo>
                    <a:pt x="21" y="11"/>
                  </a:lnTo>
                  <a:lnTo>
                    <a:pt x="0" y="0"/>
                  </a:lnTo>
                  <a:lnTo>
                    <a:pt x="0" y="78"/>
                  </a:lnTo>
                  <a:lnTo>
                    <a:pt x="14" y="84"/>
                  </a:lnTo>
                  <a:lnTo>
                    <a:pt x="56" y="158"/>
                  </a:lnTo>
                  <a:lnTo>
                    <a:pt x="80" y="201"/>
                  </a:lnTo>
                  <a:lnTo>
                    <a:pt x="172" y="397"/>
                  </a:lnTo>
                  <a:lnTo>
                    <a:pt x="137" y="433"/>
                  </a:lnTo>
                  <a:lnTo>
                    <a:pt x="112" y="464"/>
                  </a:lnTo>
                  <a:lnTo>
                    <a:pt x="70" y="415"/>
                  </a:lnTo>
                  <a:lnTo>
                    <a:pt x="0" y="3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0" name="Freeform 5"/>
            <p:cNvSpPr>
              <a:spLocks/>
            </p:cNvSpPr>
            <p:nvPr/>
          </p:nvSpPr>
          <p:spPr bwMode="auto">
            <a:xfrm>
              <a:off x="1729" y="647"/>
              <a:ext cx="1" cy="12"/>
            </a:xfrm>
            <a:custGeom>
              <a:avLst/>
              <a:gdLst>
                <a:gd name="T0" fmla="*/ 0 w 6"/>
                <a:gd name="T1" fmla="*/ 0 h 70"/>
                <a:gd name="T2" fmla="*/ 0 w 6"/>
                <a:gd name="T3" fmla="*/ 70 h 70"/>
                <a:gd name="T4" fmla="*/ 6 w 6"/>
                <a:gd name="T5" fmla="*/ 53 h 70"/>
                <a:gd name="T6" fmla="*/ 0 w 6"/>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70">
                  <a:moveTo>
                    <a:pt x="0" y="0"/>
                  </a:moveTo>
                  <a:lnTo>
                    <a:pt x="0" y="70"/>
                  </a:lnTo>
                  <a:lnTo>
                    <a:pt x="6" y="5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1" name="Freeform 6"/>
            <p:cNvSpPr>
              <a:spLocks/>
            </p:cNvSpPr>
            <p:nvPr/>
          </p:nvSpPr>
          <p:spPr bwMode="auto">
            <a:xfrm>
              <a:off x="1729" y="526"/>
              <a:ext cx="9" cy="75"/>
            </a:xfrm>
            <a:custGeom>
              <a:avLst/>
              <a:gdLst>
                <a:gd name="T0" fmla="*/ 0 w 56"/>
                <a:gd name="T1" fmla="*/ 0 h 449"/>
                <a:gd name="T2" fmla="*/ 0 w 56"/>
                <a:gd name="T3" fmla="*/ 449 h 449"/>
                <a:gd name="T4" fmla="*/ 24 w 56"/>
                <a:gd name="T5" fmla="*/ 422 h 449"/>
                <a:gd name="T6" fmla="*/ 49 w 56"/>
                <a:gd name="T7" fmla="*/ 341 h 449"/>
                <a:gd name="T8" fmla="*/ 56 w 56"/>
                <a:gd name="T9" fmla="*/ 249 h 449"/>
                <a:gd name="T10" fmla="*/ 49 w 56"/>
                <a:gd name="T11" fmla="*/ 165 h 449"/>
                <a:gd name="T12" fmla="*/ 35 w 56"/>
                <a:gd name="T13" fmla="*/ 85 h 449"/>
                <a:gd name="T14" fmla="*/ 3 w 56"/>
                <a:gd name="T15" fmla="*/ 24 h 449"/>
                <a:gd name="T16" fmla="*/ 0 w 56"/>
                <a:gd name="T17" fmla="*/ 0 h 4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6" h="449">
                  <a:moveTo>
                    <a:pt x="0" y="0"/>
                  </a:moveTo>
                  <a:lnTo>
                    <a:pt x="0" y="449"/>
                  </a:lnTo>
                  <a:lnTo>
                    <a:pt x="24" y="422"/>
                  </a:lnTo>
                  <a:lnTo>
                    <a:pt x="49" y="341"/>
                  </a:lnTo>
                  <a:lnTo>
                    <a:pt x="56" y="249"/>
                  </a:lnTo>
                  <a:lnTo>
                    <a:pt x="49" y="165"/>
                  </a:lnTo>
                  <a:lnTo>
                    <a:pt x="35" y="85"/>
                  </a:lnTo>
                  <a:lnTo>
                    <a:pt x="3" y="2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2" name="Freeform 7"/>
            <p:cNvSpPr>
              <a:spLocks/>
            </p:cNvSpPr>
            <p:nvPr/>
          </p:nvSpPr>
          <p:spPr bwMode="auto">
            <a:xfrm>
              <a:off x="77" y="96"/>
              <a:ext cx="1652" cy="2928"/>
            </a:xfrm>
            <a:custGeom>
              <a:avLst/>
              <a:gdLst>
                <a:gd name="T0" fmla="*/ 9811 w 9910"/>
                <a:gd name="T1" fmla="*/ 2491 h 17568"/>
                <a:gd name="T2" fmla="*/ 9685 w 9910"/>
                <a:gd name="T3" fmla="*/ 2014 h 17568"/>
                <a:gd name="T4" fmla="*/ 9646 w 9910"/>
                <a:gd name="T5" fmla="*/ 1201 h 17568"/>
                <a:gd name="T6" fmla="*/ 9003 w 9910"/>
                <a:gd name="T7" fmla="*/ 861 h 17568"/>
                <a:gd name="T8" fmla="*/ 8026 w 9910"/>
                <a:gd name="T9" fmla="*/ 1124 h 17568"/>
                <a:gd name="T10" fmla="*/ 7482 w 9910"/>
                <a:gd name="T11" fmla="*/ 1086 h 17568"/>
                <a:gd name="T12" fmla="*/ 7126 w 9910"/>
                <a:gd name="T13" fmla="*/ 1528 h 17568"/>
                <a:gd name="T14" fmla="*/ 6982 w 9910"/>
                <a:gd name="T15" fmla="*/ 2460 h 17568"/>
                <a:gd name="T16" fmla="*/ 7032 w 9910"/>
                <a:gd name="T17" fmla="*/ 3268 h 17568"/>
                <a:gd name="T18" fmla="*/ 7260 w 9910"/>
                <a:gd name="T19" fmla="*/ 3780 h 17568"/>
                <a:gd name="T20" fmla="*/ 7474 w 9910"/>
                <a:gd name="T21" fmla="*/ 3686 h 17568"/>
                <a:gd name="T22" fmla="*/ 7693 w 9910"/>
                <a:gd name="T23" fmla="*/ 3907 h 17568"/>
                <a:gd name="T24" fmla="*/ 7781 w 9910"/>
                <a:gd name="T25" fmla="*/ 4430 h 17568"/>
                <a:gd name="T26" fmla="*/ 6838 w 9910"/>
                <a:gd name="T27" fmla="*/ 4807 h 17568"/>
                <a:gd name="T28" fmla="*/ 5889 w 9910"/>
                <a:gd name="T29" fmla="*/ 4153 h 17568"/>
                <a:gd name="T30" fmla="*/ 5081 w 9910"/>
                <a:gd name="T31" fmla="*/ 3742 h 17568"/>
                <a:gd name="T32" fmla="*/ 4814 w 9910"/>
                <a:gd name="T33" fmla="*/ 3145 h 17568"/>
                <a:gd name="T34" fmla="*/ 5225 w 9910"/>
                <a:gd name="T35" fmla="*/ 2365 h 17568"/>
                <a:gd name="T36" fmla="*/ 5559 w 9910"/>
                <a:gd name="T37" fmla="*/ 1567 h 17568"/>
                <a:gd name="T38" fmla="*/ 5351 w 9910"/>
                <a:gd name="T39" fmla="*/ 1258 h 17568"/>
                <a:gd name="T40" fmla="*/ 5022 w 9910"/>
                <a:gd name="T41" fmla="*/ 692 h 17568"/>
                <a:gd name="T42" fmla="*/ 4473 w 9910"/>
                <a:gd name="T43" fmla="*/ 99 h 17568"/>
                <a:gd name="T44" fmla="*/ 3577 w 9910"/>
                <a:gd name="T45" fmla="*/ 49 h 17568"/>
                <a:gd name="T46" fmla="*/ 2984 w 9910"/>
                <a:gd name="T47" fmla="*/ 457 h 17568"/>
                <a:gd name="T48" fmla="*/ 2466 w 9910"/>
                <a:gd name="T49" fmla="*/ 1121 h 17568"/>
                <a:gd name="T50" fmla="*/ 2418 w 9910"/>
                <a:gd name="T51" fmla="*/ 1760 h 17568"/>
                <a:gd name="T52" fmla="*/ 2867 w 9910"/>
                <a:gd name="T53" fmla="*/ 2348 h 17568"/>
                <a:gd name="T54" fmla="*/ 3247 w 9910"/>
                <a:gd name="T55" fmla="*/ 3074 h 17568"/>
                <a:gd name="T56" fmla="*/ 3029 w 9910"/>
                <a:gd name="T57" fmla="*/ 3616 h 17568"/>
                <a:gd name="T58" fmla="*/ 1406 w 9910"/>
                <a:gd name="T59" fmla="*/ 4536 h 17568"/>
                <a:gd name="T60" fmla="*/ 920 w 9910"/>
                <a:gd name="T61" fmla="*/ 6314 h 17568"/>
                <a:gd name="T62" fmla="*/ 899 w 9910"/>
                <a:gd name="T63" fmla="*/ 8904 h 17568"/>
                <a:gd name="T64" fmla="*/ 931 w 9910"/>
                <a:gd name="T65" fmla="*/ 10236 h 17568"/>
                <a:gd name="T66" fmla="*/ 380 w 9910"/>
                <a:gd name="T67" fmla="*/ 10692 h 17568"/>
                <a:gd name="T68" fmla="*/ 0 w 9910"/>
                <a:gd name="T69" fmla="*/ 12031 h 17568"/>
                <a:gd name="T70" fmla="*/ 499 w 9910"/>
                <a:gd name="T71" fmla="*/ 13516 h 17568"/>
                <a:gd name="T72" fmla="*/ 1968 w 9910"/>
                <a:gd name="T73" fmla="*/ 13978 h 17568"/>
                <a:gd name="T74" fmla="*/ 2699 w 9910"/>
                <a:gd name="T75" fmla="*/ 14711 h 17568"/>
                <a:gd name="T76" fmla="*/ 2794 w 9910"/>
                <a:gd name="T77" fmla="*/ 15955 h 17568"/>
                <a:gd name="T78" fmla="*/ 2330 w 9910"/>
                <a:gd name="T79" fmla="*/ 16658 h 17568"/>
                <a:gd name="T80" fmla="*/ 1806 w 9910"/>
                <a:gd name="T81" fmla="*/ 16918 h 17568"/>
                <a:gd name="T82" fmla="*/ 2287 w 9910"/>
                <a:gd name="T83" fmla="*/ 17360 h 17568"/>
                <a:gd name="T84" fmla="*/ 3184 w 9910"/>
                <a:gd name="T85" fmla="*/ 17456 h 17568"/>
                <a:gd name="T86" fmla="*/ 3827 w 9910"/>
                <a:gd name="T87" fmla="*/ 17273 h 17568"/>
                <a:gd name="T88" fmla="*/ 5254 w 9910"/>
                <a:gd name="T89" fmla="*/ 17258 h 17568"/>
                <a:gd name="T90" fmla="*/ 6238 w 9910"/>
                <a:gd name="T91" fmla="*/ 17445 h 17568"/>
                <a:gd name="T92" fmla="*/ 7362 w 9910"/>
                <a:gd name="T93" fmla="*/ 17526 h 17568"/>
                <a:gd name="T94" fmla="*/ 8202 w 9910"/>
                <a:gd name="T95" fmla="*/ 17298 h 17568"/>
                <a:gd name="T96" fmla="*/ 8139 w 9910"/>
                <a:gd name="T97" fmla="*/ 16282 h 17568"/>
                <a:gd name="T98" fmla="*/ 9204 w 9910"/>
                <a:gd name="T99" fmla="*/ 15682 h 17568"/>
                <a:gd name="T100" fmla="*/ 9094 w 9910"/>
                <a:gd name="T101" fmla="*/ 17059 h 17568"/>
                <a:gd name="T102" fmla="*/ 9910 w 9910"/>
                <a:gd name="T103" fmla="*/ 17371 h 17568"/>
                <a:gd name="T104" fmla="*/ 9910 w 9910"/>
                <a:gd name="T105" fmla="*/ 4828 h 17568"/>
                <a:gd name="T106" fmla="*/ 9547 w 9910"/>
                <a:gd name="T107" fmla="*/ 4729 h 17568"/>
                <a:gd name="T108" fmla="*/ 9277 w 9910"/>
                <a:gd name="T109" fmla="*/ 4395 h 17568"/>
                <a:gd name="T110" fmla="*/ 9731 w 9910"/>
                <a:gd name="T111" fmla="*/ 3731 h 17568"/>
                <a:gd name="T112" fmla="*/ 9910 w 9910"/>
                <a:gd name="T113" fmla="*/ 3306 h 17568"/>
                <a:gd name="T114" fmla="*/ 9773 w 9910"/>
                <a:gd name="T115" fmla="*/ 3212 h 175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10" h="17568">
                  <a:moveTo>
                    <a:pt x="9910" y="3028"/>
                  </a:moveTo>
                  <a:lnTo>
                    <a:pt x="9910" y="2579"/>
                  </a:lnTo>
                  <a:lnTo>
                    <a:pt x="9910" y="2572"/>
                  </a:lnTo>
                  <a:lnTo>
                    <a:pt x="9892" y="2547"/>
                  </a:lnTo>
                  <a:lnTo>
                    <a:pt x="9857" y="2512"/>
                  </a:lnTo>
                  <a:lnTo>
                    <a:pt x="9811" y="2491"/>
                  </a:lnTo>
                  <a:lnTo>
                    <a:pt x="9766" y="2477"/>
                  </a:lnTo>
                  <a:lnTo>
                    <a:pt x="9790" y="2333"/>
                  </a:lnTo>
                  <a:lnTo>
                    <a:pt x="9790" y="2231"/>
                  </a:lnTo>
                  <a:lnTo>
                    <a:pt x="9776" y="2182"/>
                  </a:lnTo>
                  <a:lnTo>
                    <a:pt x="9762" y="2132"/>
                  </a:lnTo>
                  <a:lnTo>
                    <a:pt x="9685" y="2014"/>
                  </a:lnTo>
                  <a:lnTo>
                    <a:pt x="9731" y="1859"/>
                  </a:lnTo>
                  <a:lnTo>
                    <a:pt x="9752" y="1704"/>
                  </a:lnTo>
                  <a:lnTo>
                    <a:pt x="9752" y="1564"/>
                  </a:lnTo>
                  <a:lnTo>
                    <a:pt x="9731" y="1434"/>
                  </a:lnTo>
                  <a:lnTo>
                    <a:pt x="9696" y="1307"/>
                  </a:lnTo>
                  <a:lnTo>
                    <a:pt x="9646" y="1201"/>
                  </a:lnTo>
                  <a:lnTo>
                    <a:pt x="9568" y="1103"/>
                  </a:lnTo>
                  <a:lnTo>
                    <a:pt x="9491" y="1022"/>
                  </a:lnTo>
                  <a:lnTo>
                    <a:pt x="9386" y="955"/>
                  </a:lnTo>
                  <a:lnTo>
                    <a:pt x="9277" y="910"/>
                  </a:lnTo>
                  <a:lnTo>
                    <a:pt x="9143" y="875"/>
                  </a:lnTo>
                  <a:lnTo>
                    <a:pt x="9003" y="861"/>
                  </a:lnTo>
                  <a:lnTo>
                    <a:pt x="8856" y="867"/>
                  </a:lnTo>
                  <a:lnTo>
                    <a:pt x="8697" y="893"/>
                  </a:lnTo>
                  <a:lnTo>
                    <a:pt x="8525" y="938"/>
                  </a:lnTo>
                  <a:lnTo>
                    <a:pt x="8349" y="1016"/>
                  </a:lnTo>
                  <a:lnTo>
                    <a:pt x="8075" y="1230"/>
                  </a:lnTo>
                  <a:lnTo>
                    <a:pt x="8026" y="1124"/>
                  </a:lnTo>
                  <a:lnTo>
                    <a:pt x="7960" y="1057"/>
                  </a:lnTo>
                  <a:lnTo>
                    <a:pt x="7886" y="1016"/>
                  </a:lnTo>
                  <a:lnTo>
                    <a:pt x="7811" y="998"/>
                  </a:lnTo>
                  <a:lnTo>
                    <a:pt x="7723" y="998"/>
                  </a:lnTo>
                  <a:lnTo>
                    <a:pt x="7643" y="1016"/>
                  </a:lnTo>
                  <a:lnTo>
                    <a:pt x="7482" y="1086"/>
                  </a:lnTo>
                  <a:lnTo>
                    <a:pt x="7425" y="1113"/>
                  </a:lnTo>
                  <a:lnTo>
                    <a:pt x="7372" y="1142"/>
                  </a:lnTo>
                  <a:lnTo>
                    <a:pt x="7281" y="1223"/>
                  </a:lnTo>
                  <a:lnTo>
                    <a:pt x="7214" y="1318"/>
                  </a:lnTo>
                  <a:lnTo>
                    <a:pt x="7158" y="1420"/>
                  </a:lnTo>
                  <a:lnTo>
                    <a:pt x="7126" y="1528"/>
                  </a:lnTo>
                  <a:lnTo>
                    <a:pt x="7108" y="1637"/>
                  </a:lnTo>
                  <a:lnTo>
                    <a:pt x="7126" y="1848"/>
                  </a:lnTo>
                  <a:lnTo>
                    <a:pt x="7267" y="1982"/>
                  </a:lnTo>
                  <a:lnTo>
                    <a:pt x="7148" y="2140"/>
                  </a:lnTo>
                  <a:lnTo>
                    <a:pt x="7046" y="2298"/>
                  </a:lnTo>
                  <a:lnTo>
                    <a:pt x="6982" y="2460"/>
                  </a:lnTo>
                  <a:lnTo>
                    <a:pt x="6961" y="2544"/>
                  </a:lnTo>
                  <a:lnTo>
                    <a:pt x="6950" y="2624"/>
                  </a:lnTo>
                  <a:lnTo>
                    <a:pt x="6976" y="2804"/>
                  </a:lnTo>
                  <a:lnTo>
                    <a:pt x="7011" y="2980"/>
                  </a:lnTo>
                  <a:lnTo>
                    <a:pt x="7011" y="3183"/>
                  </a:lnTo>
                  <a:lnTo>
                    <a:pt x="7032" y="3268"/>
                  </a:lnTo>
                  <a:lnTo>
                    <a:pt x="7052" y="3341"/>
                  </a:lnTo>
                  <a:lnTo>
                    <a:pt x="7158" y="3467"/>
                  </a:lnTo>
                  <a:lnTo>
                    <a:pt x="7327" y="3573"/>
                  </a:lnTo>
                  <a:lnTo>
                    <a:pt x="7298" y="3584"/>
                  </a:lnTo>
                  <a:lnTo>
                    <a:pt x="7246" y="3675"/>
                  </a:lnTo>
                  <a:lnTo>
                    <a:pt x="7260" y="3780"/>
                  </a:lnTo>
                  <a:lnTo>
                    <a:pt x="7302" y="3812"/>
                  </a:lnTo>
                  <a:lnTo>
                    <a:pt x="7380" y="3816"/>
                  </a:lnTo>
                  <a:lnTo>
                    <a:pt x="7447" y="3784"/>
                  </a:lnTo>
                  <a:lnTo>
                    <a:pt x="7464" y="3753"/>
                  </a:lnTo>
                  <a:lnTo>
                    <a:pt x="7474" y="3718"/>
                  </a:lnTo>
                  <a:lnTo>
                    <a:pt x="7474" y="3686"/>
                  </a:lnTo>
                  <a:lnTo>
                    <a:pt x="7474" y="3665"/>
                  </a:lnTo>
                  <a:lnTo>
                    <a:pt x="7447" y="3622"/>
                  </a:lnTo>
                  <a:lnTo>
                    <a:pt x="7362" y="3573"/>
                  </a:lnTo>
                  <a:lnTo>
                    <a:pt x="7488" y="3555"/>
                  </a:lnTo>
                  <a:lnTo>
                    <a:pt x="7608" y="3798"/>
                  </a:lnTo>
                  <a:lnTo>
                    <a:pt x="7693" y="3907"/>
                  </a:lnTo>
                  <a:lnTo>
                    <a:pt x="7805" y="4016"/>
                  </a:lnTo>
                  <a:lnTo>
                    <a:pt x="7974" y="4164"/>
                  </a:lnTo>
                  <a:lnTo>
                    <a:pt x="7974" y="4216"/>
                  </a:lnTo>
                  <a:lnTo>
                    <a:pt x="7924" y="4245"/>
                  </a:lnTo>
                  <a:lnTo>
                    <a:pt x="7837" y="4333"/>
                  </a:lnTo>
                  <a:lnTo>
                    <a:pt x="7781" y="4430"/>
                  </a:lnTo>
                  <a:lnTo>
                    <a:pt x="7745" y="4533"/>
                  </a:lnTo>
                  <a:lnTo>
                    <a:pt x="7738" y="4635"/>
                  </a:lnTo>
                  <a:lnTo>
                    <a:pt x="7362" y="4775"/>
                  </a:lnTo>
                  <a:lnTo>
                    <a:pt x="7175" y="4845"/>
                  </a:lnTo>
                  <a:lnTo>
                    <a:pt x="6982" y="4933"/>
                  </a:lnTo>
                  <a:lnTo>
                    <a:pt x="6838" y="4807"/>
                  </a:lnTo>
                  <a:lnTo>
                    <a:pt x="6691" y="4662"/>
                  </a:lnTo>
                  <a:lnTo>
                    <a:pt x="6501" y="4494"/>
                  </a:lnTo>
                  <a:lnTo>
                    <a:pt x="6406" y="4416"/>
                  </a:lnTo>
                  <a:lnTo>
                    <a:pt x="6300" y="4350"/>
                  </a:lnTo>
                  <a:lnTo>
                    <a:pt x="6097" y="4231"/>
                  </a:lnTo>
                  <a:lnTo>
                    <a:pt x="5889" y="4153"/>
                  </a:lnTo>
                  <a:lnTo>
                    <a:pt x="5854" y="4097"/>
                  </a:lnTo>
                  <a:lnTo>
                    <a:pt x="5766" y="4044"/>
                  </a:lnTo>
                  <a:lnTo>
                    <a:pt x="5658" y="3988"/>
                  </a:lnTo>
                  <a:lnTo>
                    <a:pt x="5531" y="3939"/>
                  </a:lnTo>
                  <a:lnTo>
                    <a:pt x="5268" y="3841"/>
                  </a:lnTo>
                  <a:lnTo>
                    <a:pt x="5081" y="3742"/>
                  </a:lnTo>
                  <a:lnTo>
                    <a:pt x="5029" y="3654"/>
                  </a:lnTo>
                  <a:lnTo>
                    <a:pt x="4955" y="3590"/>
                  </a:lnTo>
                  <a:lnTo>
                    <a:pt x="4762" y="3467"/>
                  </a:lnTo>
                  <a:lnTo>
                    <a:pt x="4779" y="3303"/>
                  </a:lnTo>
                  <a:lnTo>
                    <a:pt x="4789" y="3208"/>
                  </a:lnTo>
                  <a:lnTo>
                    <a:pt x="4814" y="3145"/>
                  </a:lnTo>
                  <a:lnTo>
                    <a:pt x="4993" y="3028"/>
                  </a:lnTo>
                  <a:lnTo>
                    <a:pt x="5116" y="2905"/>
                  </a:lnTo>
                  <a:lnTo>
                    <a:pt x="5193" y="2776"/>
                  </a:lnTo>
                  <a:lnTo>
                    <a:pt x="5225" y="2642"/>
                  </a:lnTo>
                  <a:lnTo>
                    <a:pt x="5233" y="2506"/>
                  </a:lnTo>
                  <a:lnTo>
                    <a:pt x="5225" y="2365"/>
                  </a:lnTo>
                  <a:lnTo>
                    <a:pt x="5198" y="2111"/>
                  </a:lnTo>
                  <a:lnTo>
                    <a:pt x="5313" y="2102"/>
                  </a:lnTo>
                  <a:lnTo>
                    <a:pt x="5391" y="2031"/>
                  </a:lnTo>
                  <a:lnTo>
                    <a:pt x="5482" y="1869"/>
                  </a:lnTo>
                  <a:lnTo>
                    <a:pt x="5545" y="1718"/>
                  </a:lnTo>
                  <a:lnTo>
                    <a:pt x="5559" y="1567"/>
                  </a:lnTo>
                  <a:lnTo>
                    <a:pt x="5545" y="1482"/>
                  </a:lnTo>
                  <a:lnTo>
                    <a:pt x="5514" y="1405"/>
                  </a:lnTo>
                  <a:lnTo>
                    <a:pt x="5489" y="1346"/>
                  </a:lnTo>
                  <a:lnTo>
                    <a:pt x="5444" y="1300"/>
                  </a:lnTo>
                  <a:lnTo>
                    <a:pt x="5397" y="1271"/>
                  </a:lnTo>
                  <a:lnTo>
                    <a:pt x="5351" y="1258"/>
                  </a:lnTo>
                  <a:lnTo>
                    <a:pt x="5310" y="1075"/>
                  </a:lnTo>
                  <a:lnTo>
                    <a:pt x="5278" y="990"/>
                  </a:lnTo>
                  <a:lnTo>
                    <a:pt x="5233" y="907"/>
                  </a:lnTo>
                  <a:lnTo>
                    <a:pt x="5166" y="832"/>
                  </a:lnTo>
                  <a:lnTo>
                    <a:pt x="5095" y="759"/>
                  </a:lnTo>
                  <a:lnTo>
                    <a:pt x="5022" y="692"/>
                  </a:lnTo>
                  <a:lnTo>
                    <a:pt x="4969" y="626"/>
                  </a:lnTo>
                  <a:lnTo>
                    <a:pt x="4877" y="471"/>
                  </a:lnTo>
                  <a:lnTo>
                    <a:pt x="4832" y="390"/>
                  </a:lnTo>
                  <a:lnTo>
                    <a:pt x="4772" y="310"/>
                  </a:lnTo>
                  <a:lnTo>
                    <a:pt x="4624" y="187"/>
                  </a:lnTo>
                  <a:lnTo>
                    <a:pt x="4473" y="99"/>
                  </a:lnTo>
                  <a:lnTo>
                    <a:pt x="4326" y="42"/>
                  </a:lnTo>
                  <a:lnTo>
                    <a:pt x="4174" y="11"/>
                  </a:lnTo>
                  <a:lnTo>
                    <a:pt x="4024" y="0"/>
                  </a:lnTo>
                  <a:lnTo>
                    <a:pt x="3875" y="7"/>
                  </a:lnTo>
                  <a:lnTo>
                    <a:pt x="3725" y="24"/>
                  </a:lnTo>
                  <a:lnTo>
                    <a:pt x="3577" y="49"/>
                  </a:lnTo>
                  <a:lnTo>
                    <a:pt x="3479" y="77"/>
                  </a:lnTo>
                  <a:lnTo>
                    <a:pt x="3394" y="112"/>
                  </a:lnTo>
                  <a:lnTo>
                    <a:pt x="3257" y="179"/>
                  </a:lnTo>
                  <a:lnTo>
                    <a:pt x="3145" y="264"/>
                  </a:lnTo>
                  <a:lnTo>
                    <a:pt x="3061" y="358"/>
                  </a:lnTo>
                  <a:lnTo>
                    <a:pt x="2984" y="457"/>
                  </a:lnTo>
                  <a:lnTo>
                    <a:pt x="2917" y="569"/>
                  </a:lnTo>
                  <a:lnTo>
                    <a:pt x="2762" y="815"/>
                  </a:lnTo>
                  <a:lnTo>
                    <a:pt x="2677" y="867"/>
                  </a:lnTo>
                  <a:lnTo>
                    <a:pt x="2597" y="938"/>
                  </a:lnTo>
                  <a:lnTo>
                    <a:pt x="2527" y="1026"/>
                  </a:lnTo>
                  <a:lnTo>
                    <a:pt x="2466" y="1121"/>
                  </a:lnTo>
                  <a:lnTo>
                    <a:pt x="2428" y="1223"/>
                  </a:lnTo>
                  <a:lnTo>
                    <a:pt x="2404" y="1332"/>
                  </a:lnTo>
                  <a:lnTo>
                    <a:pt x="2414" y="1434"/>
                  </a:lnTo>
                  <a:lnTo>
                    <a:pt x="2449" y="1535"/>
                  </a:lnTo>
                  <a:lnTo>
                    <a:pt x="2428" y="1648"/>
                  </a:lnTo>
                  <a:lnTo>
                    <a:pt x="2418" y="1760"/>
                  </a:lnTo>
                  <a:lnTo>
                    <a:pt x="2460" y="1982"/>
                  </a:lnTo>
                  <a:lnTo>
                    <a:pt x="2519" y="2108"/>
                  </a:lnTo>
                  <a:lnTo>
                    <a:pt x="2611" y="2207"/>
                  </a:lnTo>
                  <a:lnTo>
                    <a:pt x="2720" y="2277"/>
                  </a:lnTo>
                  <a:lnTo>
                    <a:pt x="2846" y="2316"/>
                  </a:lnTo>
                  <a:lnTo>
                    <a:pt x="2867" y="2348"/>
                  </a:lnTo>
                  <a:lnTo>
                    <a:pt x="2931" y="2597"/>
                  </a:lnTo>
                  <a:lnTo>
                    <a:pt x="2973" y="2705"/>
                  </a:lnTo>
                  <a:lnTo>
                    <a:pt x="3019" y="2808"/>
                  </a:lnTo>
                  <a:lnTo>
                    <a:pt x="3081" y="2902"/>
                  </a:lnTo>
                  <a:lnTo>
                    <a:pt x="3159" y="2990"/>
                  </a:lnTo>
                  <a:lnTo>
                    <a:pt x="3247" y="3074"/>
                  </a:lnTo>
                  <a:lnTo>
                    <a:pt x="3359" y="3159"/>
                  </a:lnTo>
                  <a:lnTo>
                    <a:pt x="3374" y="3257"/>
                  </a:lnTo>
                  <a:lnTo>
                    <a:pt x="3377" y="3355"/>
                  </a:lnTo>
                  <a:lnTo>
                    <a:pt x="3289" y="3405"/>
                  </a:lnTo>
                  <a:lnTo>
                    <a:pt x="3195" y="3472"/>
                  </a:lnTo>
                  <a:lnTo>
                    <a:pt x="3029" y="3616"/>
                  </a:lnTo>
                  <a:lnTo>
                    <a:pt x="2214" y="3907"/>
                  </a:lnTo>
                  <a:lnTo>
                    <a:pt x="1989" y="3999"/>
                  </a:lnTo>
                  <a:lnTo>
                    <a:pt x="1792" y="4087"/>
                  </a:lnTo>
                  <a:lnTo>
                    <a:pt x="1641" y="4167"/>
                  </a:lnTo>
                  <a:lnTo>
                    <a:pt x="1557" y="4245"/>
                  </a:lnTo>
                  <a:lnTo>
                    <a:pt x="1406" y="4536"/>
                  </a:lnTo>
                  <a:lnTo>
                    <a:pt x="1276" y="4831"/>
                  </a:lnTo>
                  <a:lnTo>
                    <a:pt x="1174" y="5130"/>
                  </a:lnTo>
                  <a:lnTo>
                    <a:pt x="1083" y="5425"/>
                  </a:lnTo>
                  <a:lnTo>
                    <a:pt x="1016" y="5721"/>
                  </a:lnTo>
                  <a:lnTo>
                    <a:pt x="960" y="6019"/>
                  </a:lnTo>
                  <a:lnTo>
                    <a:pt x="920" y="6314"/>
                  </a:lnTo>
                  <a:lnTo>
                    <a:pt x="882" y="6606"/>
                  </a:lnTo>
                  <a:lnTo>
                    <a:pt x="879" y="6749"/>
                  </a:lnTo>
                  <a:lnTo>
                    <a:pt x="864" y="6893"/>
                  </a:lnTo>
                  <a:lnTo>
                    <a:pt x="847" y="7548"/>
                  </a:lnTo>
                  <a:lnTo>
                    <a:pt x="872" y="8454"/>
                  </a:lnTo>
                  <a:lnTo>
                    <a:pt x="899" y="8904"/>
                  </a:lnTo>
                  <a:lnTo>
                    <a:pt x="960" y="9360"/>
                  </a:lnTo>
                  <a:lnTo>
                    <a:pt x="1022" y="9375"/>
                  </a:lnTo>
                  <a:lnTo>
                    <a:pt x="1022" y="9533"/>
                  </a:lnTo>
                  <a:lnTo>
                    <a:pt x="1022" y="9712"/>
                  </a:lnTo>
                  <a:lnTo>
                    <a:pt x="973" y="10207"/>
                  </a:lnTo>
                  <a:lnTo>
                    <a:pt x="931" y="10236"/>
                  </a:lnTo>
                  <a:lnTo>
                    <a:pt x="875" y="10292"/>
                  </a:lnTo>
                  <a:lnTo>
                    <a:pt x="840" y="10362"/>
                  </a:lnTo>
                  <a:lnTo>
                    <a:pt x="808" y="10502"/>
                  </a:lnTo>
                  <a:lnTo>
                    <a:pt x="717" y="10520"/>
                  </a:lnTo>
                  <a:lnTo>
                    <a:pt x="608" y="10558"/>
                  </a:lnTo>
                  <a:lnTo>
                    <a:pt x="380" y="10692"/>
                  </a:lnTo>
                  <a:lnTo>
                    <a:pt x="179" y="10854"/>
                  </a:lnTo>
                  <a:lnTo>
                    <a:pt x="102" y="10934"/>
                  </a:lnTo>
                  <a:lnTo>
                    <a:pt x="53" y="11012"/>
                  </a:lnTo>
                  <a:lnTo>
                    <a:pt x="29" y="11047"/>
                  </a:lnTo>
                  <a:lnTo>
                    <a:pt x="0" y="11536"/>
                  </a:lnTo>
                  <a:lnTo>
                    <a:pt x="0" y="12031"/>
                  </a:lnTo>
                  <a:lnTo>
                    <a:pt x="18" y="12357"/>
                  </a:lnTo>
                  <a:lnTo>
                    <a:pt x="64" y="12702"/>
                  </a:lnTo>
                  <a:lnTo>
                    <a:pt x="134" y="13039"/>
                  </a:lnTo>
                  <a:lnTo>
                    <a:pt x="222" y="13352"/>
                  </a:lnTo>
                  <a:lnTo>
                    <a:pt x="264" y="13398"/>
                  </a:lnTo>
                  <a:lnTo>
                    <a:pt x="499" y="13516"/>
                  </a:lnTo>
                  <a:lnTo>
                    <a:pt x="735" y="13618"/>
                  </a:lnTo>
                  <a:lnTo>
                    <a:pt x="973" y="13717"/>
                  </a:lnTo>
                  <a:lnTo>
                    <a:pt x="1209" y="13797"/>
                  </a:lnTo>
                  <a:lnTo>
                    <a:pt x="1455" y="13864"/>
                  </a:lnTo>
                  <a:lnTo>
                    <a:pt x="1708" y="13928"/>
                  </a:lnTo>
                  <a:lnTo>
                    <a:pt x="1968" y="13978"/>
                  </a:lnTo>
                  <a:lnTo>
                    <a:pt x="2235" y="14016"/>
                  </a:lnTo>
                  <a:lnTo>
                    <a:pt x="2383" y="13984"/>
                  </a:lnTo>
                  <a:lnTo>
                    <a:pt x="2709" y="13928"/>
                  </a:lnTo>
                  <a:lnTo>
                    <a:pt x="2699" y="14016"/>
                  </a:lnTo>
                  <a:lnTo>
                    <a:pt x="2695" y="14412"/>
                  </a:lnTo>
                  <a:lnTo>
                    <a:pt x="2699" y="14711"/>
                  </a:lnTo>
                  <a:lnTo>
                    <a:pt x="2699" y="14764"/>
                  </a:lnTo>
                  <a:lnTo>
                    <a:pt x="2712" y="15027"/>
                  </a:lnTo>
                  <a:lnTo>
                    <a:pt x="2738" y="15302"/>
                  </a:lnTo>
                  <a:lnTo>
                    <a:pt x="2779" y="15572"/>
                  </a:lnTo>
                  <a:lnTo>
                    <a:pt x="2832" y="15850"/>
                  </a:lnTo>
                  <a:lnTo>
                    <a:pt x="2794" y="15955"/>
                  </a:lnTo>
                  <a:lnTo>
                    <a:pt x="2762" y="16068"/>
                  </a:lnTo>
                  <a:lnTo>
                    <a:pt x="2748" y="16180"/>
                  </a:lnTo>
                  <a:lnTo>
                    <a:pt x="2765" y="16289"/>
                  </a:lnTo>
                  <a:lnTo>
                    <a:pt x="2794" y="16359"/>
                  </a:lnTo>
                  <a:lnTo>
                    <a:pt x="2533" y="16626"/>
                  </a:lnTo>
                  <a:lnTo>
                    <a:pt x="2330" y="16658"/>
                  </a:lnTo>
                  <a:lnTo>
                    <a:pt x="2150" y="16686"/>
                  </a:lnTo>
                  <a:lnTo>
                    <a:pt x="2073" y="16714"/>
                  </a:lnTo>
                  <a:lnTo>
                    <a:pt x="2003" y="16763"/>
                  </a:lnTo>
                  <a:lnTo>
                    <a:pt x="1939" y="16830"/>
                  </a:lnTo>
                  <a:lnTo>
                    <a:pt x="1883" y="16925"/>
                  </a:lnTo>
                  <a:lnTo>
                    <a:pt x="1806" y="16918"/>
                  </a:lnTo>
                  <a:lnTo>
                    <a:pt x="1754" y="16956"/>
                  </a:lnTo>
                  <a:lnTo>
                    <a:pt x="1736" y="17017"/>
                  </a:lnTo>
                  <a:lnTo>
                    <a:pt x="1739" y="17048"/>
                  </a:lnTo>
                  <a:lnTo>
                    <a:pt x="1750" y="17079"/>
                  </a:lnTo>
                  <a:lnTo>
                    <a:pt x="2014" y="17238"/>
                  </a:lnTo>
                  <a:lnTo>
                    <a:pt x="2287" y="17360"/>
                  </a:lnTo>
                  <a:lnTo>
                    <a:pt x="2431" y="17407"/>
                  </a:lnTo>
                  <a:lnTo>
                    <a:pt x="2576" y="17445"/>
                  </a:lnTo>
                  <a:lnTo>
                    <a:pt x="2720" y="17474"/>
                  </a:lnTo>
                  <a:lnTo>
                    <a:pt x="2867" y="17491"/>
                  </a:lnTo>
                  <a:lnTo>
                    <a:pt x="3040" y="17477"/>
                  </a:lnTo>
                  <a:lnTo>
                    <a:pt x="3184" y="17456"/>
                  </a:lnTo>
                  <a:lnTo>
                    <a:pt x="3321" y="17410"/>
                  </a:lnTo>
                  <a:lnTo>
                    <a:pt x="3436" y="17360"/>
                  </a:lnTo>
                  <a:lnTo>
                    <a:pt x="3629" y="17248"/>
                  </a:lnTo>
                  <a:lnTo>
                    <a:pt x="3792" y="17146"/>
                  </a:lnTo>
                  <a:lnTo>
                    <a:pt x="3813" y="17228"/>
                  </a:lnTo>
                  <a:lnTo>
                    <a:pt x="3827" y="17273"/>
                  </a:lnTo>
                  <a:lnTo>
                    <a:pt x="3855" y="17311"/>
                  </a:lnTo>
                  <a:lnTo>
                    <a:pt x="4150" y="17294"/>
                  </a:lnTo>
                  <a:lnTo>
                    <a:pt x="4466" y="17273"/>
                  </a:lnTo>
                  <a:lnTo>
                    <a:pt x="4508" y="17223"/>
                  </a:lnTo>
                  <a:lnTo>
                    <a:pt x="5046" y="17304"/>
                  </a:lnTo>
                  <a:lnTo>
                    <a:pt x="5254" y="17258"/>
                  </a:lnTo>
                  <a:lnTo>
                    <a:pt x="5461" y="17210"/>
                  </a:lnTo>
                  <a:lnTo>
                    <a:pt x="5623" y="17263"/>
                  </a:lnTo>
                  <a:lnTo>
                    <a:pt x="5791" y="17304"/>
                  </a:lnTo>
                  <a:lnTo>
                    <a:pt x="5960" y="17333"/>
                  </a:lnTo>
                  <a:lnTo>
                    <a:pt x="6118" y="17381"/>
                  </a:lnTo>
                  <a:lnTo>
                    <a:pt x="6238" y="17445"/>
                  </a:lnTo>
                  <a:lnTo>
                    <a:pt x="6378" y="17498"/>
                  </a:lnTo>
                  <a:lnTo>
                    <a:pt x="6551" y="17536"/>
                  </a:lnTo>
                  <a:lnTo>
                    <a:pt x="6719" y="17557"/>
                  </a:lnTo>
                  <a:lnTo>
                    <a:pt x="7067" y="17568"/>
                  </a:lnTo>
                  <a:lnTo>
                    <a:pt x="7225" y="17547"/>
                  </a:lnTo>
                  <a:lnTo>
                    <a:pt x="7362" y="17526"/>
                  </a:lnTo>
                  <a:lnTo>
                    <a:pt x="7548" y="17442"/>
                  </a:lnTo>
                  <a:lnTo>
                    <a:pt x="7720" y="17371"/>
                  </a:lnTo>
                  <a:lnTo>
                    <a:pt x="7790" y="17445"/>
                  </a:lnTo>
                  <a:lnTo>
                    <a:pt x="7928" y="17424"/>
                  </a:lnTo>
                  <a:lnTo>
                    <a:pt x="8072" y="17371"/>
                  </a:lnTo>
                  <a:lnTo>
                    <a:pt x="8202" y="17298"/>
                  </a:lnTo>
                  <a:lnTo>
                    <a:pt x="8290" y="17210"/>
                  </a:lnTo>
                  <a:lnTo>
                    <a:pt x="8290" y="17140"/>
                  </a:lnTo>
                  <a:lnTo>
                    <a:pt x="8311" y="16869"/>
                  </a:lnTo>
                  <a:lnTo>
                    <a:pt x="8290" y="16707"/>
                  </a:lnTo>
                  <a:lnTo>
                    <a:pt x="8244" y="16567"/>
                  </a:lnTo>
                  <a:lnTo>
                    <a:pt x="8139" y="16282"/>
                  </a:lnTo>
                  <a:lnTo>
                    <a:pt x="8097" y="15822"/>
                  </a:lnTo>
                  <a:lnTo>
                    <a:pt x="8097" y="15418"/>
                  </a:lnTo>
                  <a:lnTo>
                    <a:pt x="8606" y="15425"/>
                  </a:lnTo>
                  <a:lnTo>
                    <a:pt x="9129" y="15418"/>
                  </a:lnTo>
                  <a:lnTo>
                    <a:pt x="9172" y="15541"/>
                  </a:lnTo>
                  <a:lnTo>
                    <a:pt x="9204" y="15682"/>
                  </a:lnTo>
                  <a:lnTo>
                    <a:pt x="9245" y="15969"/>
                  </a:lnTo>
                  <a:lnTo>
                    <a:pt x="9137" y="16236"/>
                  </a:lnTo>
                  <a:lnTo>
                    <a:pt x="9063" y="16503"/>
                  </a:lnTo>
                  <a:lnTo>
                    <a:pt x="9038" y="16781"/>
                  </a:lnTo>
                  <a:lnTo>
                    <a:pt x="9055" y="16915"/>
                  </a:lnTo>
                  <a:lnTo>
                    <a:pt x="9094" y="17059"/>
                  </a:lnTo>
                  <a:lnTo>
                    <a:pt x="9094" y="17065"/>
                  </a:lnTo>
                  <a:lnTo>
                    <a:pt x="9467" y="17196"/>
                  </a:lnTo>
                  <a:lnTo>
                    <a:pt x="9512" y="17129"/>
                  </a:lnTo>
                  <a:lnTo>
                    <a:pt x="9608" y="17206"/>
                  </a:lnTo>
                  <a:lnTo>
                    <a:pt x="9889" y="17357"/>
                  </a:lnTo>
                  <a:lnTo>
                    <a:pt x="9910" y="17371"/>
                  </a:lnTo>
                  <a:lnTo>
                    <a:pt x="9910" y="5106"/>
                  </a:lnTo>
                  <a:lnTo>
                    <a:pt x="9731" y="4943"/>
                  </a:lnTo>
                  <a:lnTo>
                    <a:pt x="9797" y="4866"/>
                  </a:lnTo>
                  <a:lnTo>
                    <a:pt x="9857" y="4799"/>
                  </a:lnTo>
                  <a:lnTo>
                    <a:pt x="9899" y="4817"/>
                  </a:lnTo>
                  <a:lnTo>
                    <a:pt x="9910" y="4828"/>
                  </a:lnTo>
                  <a:lnTo>
                    <a:pt x="9910" y="4750"/>
                  </a:lnTo>
                  <a:lnTo>
                    <a:pt x="9878" y="4740"/>
                  </a:lnTo>
                  <a:lnTo>
                    <a:pt x="9819" y="4747"/>
                  </a:lnTo>
                  <a:lnTo>
                    <a:pt x="9696" y="4905"/>
                  </a:lnTo>
                  <a:lnTo>
                    <a:pt x="9594" y="4799"/>
                  </a:lnTo>
                  <a:lnTo>
                    <a:pt x="9547" y="4729"/>
                  </a:lnTo>
                  <a:lnTo>
                    <a:pt x="9491" y="4659"/>
                  </a:lnTo>
                  <a:lnTo>
                    <a:pt x="9424" y="4592"/>
                  </a:lnTo>
                  <a:lnTo>
                    <a:pt x="9344" y="4544"/>
                  </a:lnTo>
                  <a:lnTo>
                    <a:pt x="9330" y="4533"/>
                  </a:lnTo>
                  <a:lnTo>
                    <a:pt x="9298" y="4466"/>
                  </a:lnTo>
                  <a:lnTo>
                    <a:pt x="9277" y="4395"/>
                  </a:lnTo>
                  <a:lnTo>
                    <a:pt x="9105" y="4301"/>
                  </a:lnTo>
                  <a:lnTo>
                    <a:pt x="9312" y="4210"/>
                  </a:lnTo>
                  <a:lnTo>
                    <a:pt x="9512" y="4055"/>
                  </a:lnTo>
                  <a:lnTo>
                    <a:pt x="9562" y="4002"/>
                  </a:lnTo>
                  <a:lnTo>
                    <a:pt x="9664" y="3865"/>
                  </a:lnTo>
                  <a:lnTo>
                    <a:pt x="9731" y="3731"/>
                  </a:lnTo>
                  <a:lnTo>
                    <a:pt x="9752" y="3598"/>
                  </a:lnTo>
                  <a:lnTo>
                    <a:pt x="9766" y="3464"/>
                  </a:lnTo>
                  <a:lnTo>
                    <a:pt x="9864" y="3440"/>
                  </a:lnTo>
                  <a:lnTo>
                    <a:pt x="9889" y="3419"/>
                  </a:lnTo>
                  <a:lnTo>
                    <a:pt x="9910" y="3376"/>
                  </a:lnTo>
                  <a:lnTo>
                    <a:pt x="9910" y="3306"/>
                  </a:lnTo>
                  <a:lnTo>
                    <a:pt x="9899" y="3268"/>
                  </a:lnTo>
                  <a:lnTo>
                    <a:pt x="9889" y="3236"/>
                  </a:lnTo>
                  <a:lnTo>
                    <a:pt x="9864" y="3212"/>
                  </a:lnTo>
                  <a:lnTo>
                    <a:pt x="9832" y="3204"/>
                  </a:lnTo>
                  <a:lnTo>
                    <a:pt x="9797" y="3204"/>
                  </a:lnTo>
                  <a:lnTo>
                    <a:pt x="9773" y="3212"/>
                  </a:lnTo>
                  <a:lnTo>
                    <a:pt x="9731" y="3239"/>
                  </a:lnTo>
                  <a:lnTo>
                    <a:pt x="9709" y="3145"/>
                  </a:lnTo>
                  <a:lnTo>
                    <a:pt x="9811" y="3121"/>
                  </a:lnTo>
                  <a:lnTo>
                    <a:pt x="9889" y="3068"/>
                  </a:lnTo>
                  <a:lnTo>
                    <a:pt x="9910" y="30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3" name="Freeform 8"/>
            <p:cNvSpPr>
              <a:spLocks/>
            </p:cNvSpPr>
            <p:nvPr/>
          </p:nvSpPr>
          <p:spPr bwMode="auto">
            <a:xfrm>
              <a:off x="85" y="1855"/>
              <a:ext cx="550" cy="566"/>
            </a:xfrm>
            <a:custGeom>
              <a:avLst/>
              <a:gdLst>
                <a:gd name="T0" fmla="*/ 763 w 3300"/>
                <a:gd name="T1" fmla="*/ 200 h 3397"/>
                <a:gd name="T2" fmla="*/ 893 w 3300"/>
                <a:gd name="T3" fmla="*/ 235 h 3397"/>
                <a:gd name="T4" fmla="*/ 1040 w 3300"/>
                <a:gd name="T5" fmla="*/ 281 h 3397"/>
                <a:gd name="T6" fmla="*/ 1174 w 3300"/>
                <a:gd name="T7" fmla="*/ 155 h 3397"/>
                <a:gd name="T8" fmla="*/ 1290 w 3300"/>
                <a:gd name="T9" fmla="*/ 165 h 3397"/>
                <a:gd name="T10" fmla="*/ 1430 w 3300"/>
                <a:gd name="T11" fmla="*/ 200 h 3397"/>
                <a:gd name="T12" fmla="*/ 1670 w 3300"/>
                <a:gd name="T13" fmla="*/ 267 h 3397"/>
                <a:gd name="T14" fmla="*/ 1834 w 3300"/>
                <a:gd name="T15" fmla="*/ 383 h 3397"/>
                <a:gd name="T16" fmla="*/ 2000 w 3300"/>
                <a:gd name="T17" fmla="*/ 369 h 3397"/>
                <a:gd name="T18" fmla="*/ 2119 w 3300"/>
                <a:gd name="T19" fmla="*/ 228 h 3397"/>
                <a:gd name="T20" fmla="*/ 2186 w 3300"/>
                <a:gd name="T21" fmla="*/ 460 h 3397"/>
                <a:gd name="T22" fmla="*/ 2320 w 3300"/>
                <a:gd name="T23" fmla="*/ 506 h 3397"/>
                <a:gd name="T24" fmla="*/ 2417 w 3300"/>
                <a:gd name="T25" fmla="*/ 443 h 3397"/>
                <a:gd name="T26" fmla="*/ 2478 w 3300"/>
                <a:gd name="T27" fmla="*/ 235 h 3397"/>
                <a:gd name="T28" fmla="*/ 2801 w 3300"/>
                <a:gd name="T29" fmla="*/ 264 h 3397"/>
                <a:gd name="T30" fmla="*/ 3079 w 3300"/>
                <a:gd name="T31" fmla="*/ 369 h 3397"/>
                <a:gd name="T32" fmla="*/ 3198 w 3300"/>
                <a:gd name="T33" fmla="*/ 727 h 3397"/>
                <a:gd name="T34" fmla="*/ 3300 w 3300"/>
                <a:gd name="T35" fmla="*/ 1521 h 3397"/>
                <a:gd name="T36" fmla="*/ 3278 w 3300"/>
                <a:gd name="T37" fmla="*/ 2298 h 3397"/>
                <a:gd name="T38" fmla="*/ 3198 w 3300"/>
                <a:gd name="T39" fmla="*/ 2878 h 3397"/>
                <a:gd name="T40" fmla="*/ 2935 w 3300"/>
                <a:gd name="T41" fmla="*/ 3162 h 3397"/>
                <a:gd name="T42" fmla="*/ 2949 w 3300"/>
                <a:gd name="T43" fmla="*/ 2164 h 3397"/>
                <a:gd name="T44" fmla="*/ 2892 w 3300"/>
                <a:gd name="T45" fmla="*/ 1543 h 3397"/>
                <a:gd name="T46" fmla="*/ 2812 w 3300"/>
                <a:gd name="T47" fmla="*/ 1257 h 3397"/>
                <a:gd name="T48" fmla="*/ 2909 w 3300"/>
                <a:gd name="T49" fmla="*/ 2185 h 3397"/>
                <a:gd name="T50" fmla="*/ 2909 w 3300"/>
                <a:gd name="T51" fmla="*/ 2920 h 3397"/>
                <a:gd name="T52" fmla="*/ 2885 w 3300"/>
                <a:gd name="T53" fmla="*/ 3197 h 3397"/>
                <a:gd name="T54" fmla="*/ 2713 w 3300"/>
                <a:gd name="T55" fmla="*/ 3282 h 3397"/>
                <a:gd name="T56" fmla="*/ 2147 w 3300"/>
                <a:gd name="T57" fmla="*/ 3397 h 3397"/>
                <a:gd name="T58" fmla="*/ 1690 w 3300"/>
                <a:gd name="T59" fmla="*/ 3324 h 3397"/>
                <a:gd name="T60" fmla="*/ 1178 w 3300"/>
                <a:gd name="T61" fmla="*/ 3194 h 3397"/>
                <a:gd name="T62" fmla="*/ 678 w 3300"/>
                <a:gd name="T63" fmla="*/ 3014 h 3397"/>
                <a:gd name="T64" fmla="*/ 261 w 3300"/>
                <a:gd name="T65" fmla="*/ 2800 h 3397"/>
                <a:gd name="T66" fmla="*/ 144 w 3300"/>
                <a:gd name="T67" fmla="*/ 2484 h 3397"/>
                <a:gd name="T68" fmla="*/ 53 w 3300"/>
                <a:gd name="T69" fmla="*/ 1957 h 3397"/>
                <a:gd name="T70" fmla="*/ 352 w 3300"/>
                <a:gd name="T71" fmla="*/ 1810 h 3397"/>
                <a:gd name="T72" fmla="*/ 707 w 3300"/>
                <a:gd name="T73" fmla="*/ 1890 h 3397"/>
                <a:gd name="T74" fmla="*/ 748 w 3300"/>
                <a:gd name="T75" fmla="*/ 2266 h 3397"/>
                <a:gd name="T76" fmla="*/ 928 w 3300"/>
                <a:gd name="T77" fmla="*/ 2337 h 3397"/>
                <a:gd name="T78" fmla="*/ 1111 w 3300"/>
                <a:gd name="T79" fmla="*/ 2347 h 3397"/>
                <a:gd name="T80" fmla="*/ 1132 w 3300"/>
                <a:gd name="T81" fmla="*/ 1989 h 3397"/>
                <a:gd name="T82" fmla="*/ 1072 w 3300"/>
                <a:gd name="T83" fmla="*/ 1669 h 3397"/>
                <a:gd name="T84" fmla="*/ 696 w 3300"/>
                <a:gd name="T85" fmla="*/ 1725 h 3397"/>
                <a:gd name="T86" fmla="*/ 528 w 3300"/>
                <a:gd name="T87" fmla="*/ 1792 h 3397"/>
                <a:gd name="T88" fmla="*/ 197 w 3300"/>
                <a:gd name="T89" fmla="*/ 1676 h 3397"/>
                <a:gd name="T90" fmla="*/ 18 w 3300"/>
                <a:gd name="T91" fmla="*/ 1588 h 3397"/>
                <a:gd name="T92" fmla="*/ 4 w 3300"/>
                <a:gd name="T93" fmla="*/ 805 h 3397"/>
                <a:gd name="T94" fmla="*/ 369 w 3300"/>
                <a:gd name="T95" fmla="*/ 622 h 3397"/>
                <a:gd name="T96" fmla="*/ 1096 w 3300"/>
                <a:gd name="T97" fmla="*/ 759 h 3397"/>
                <a:gd name="T98" fmla="*/ 1459 w 3300"/>
                <a:gd name="T99" fmla="*/ 805 h 3397"/>
                <a:gd name="T100" fmla="*/ 1810 w 3300"/>
                <a:gd name="T101" fmla="*/ 811 h 3397"/>
                <a:gd name="T102" fmla="*/ 1659 w 3300"/>
                <a:gd name="T103" fmla="*/ 780 h 3397"/>
                <a:gd name="T104" fmla="*/ 871 w 3300"/>
                <a:gd name="T105" fmla="*/ 660 h 3397"/>
                <a:gd name="T106" fmla="*/ 120 w 3300"/>
                <a:gd name="T107" fmla="*/ 506 h 3397"/>
                <a:gd name="T108" fmla="*/ 45 w 3300"/>
                <a:gd name="T109" fmla="*/ 467 h 3397"/>
                <a:gd name="T110" fmla="*/ 63 w 3300"/>
                <a:gd name="T111" fmla="*/ 443 h 3397"/>
                <a:gd name="T112" fmla="*/ 376 w 3300"/>
                <a:gd name="T113" fmla="*/ 168 h 3397"/>
                <a:gd name="T114" fmla="*/ 763 w 3300"/>
                <a:gd name="T115" fmla="*/ 0 h 33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00" h="3397">
                  <a:moveTo>
                    <a:pt x="763" y="0"/>
                  </a:moveTo>
                  <a:lnTo>
                    <a:pt x="763" y="200"/>
                  </a:lnTo>
                  <a:lnTo>
                    <a:pt x="826" y="211"/>
                  </a:lnTo>
                  <a:lnTo>
                    <a:pt x="893" y="235"/>
                  </a:lnTo>
                  <a:lnTo>
                    <a:pt x="967" y="267"/>
                  </a:lnTo>
                  <a:lnTo>
                    <a:pt x="1040" y="281"/>
                  </a:lnTo>
                  <a:lnTo>
                    <a:pt x="1093" y="130"/>
                  </a:lnTo>
                  <a:lnTo>
                    <a:pt x="1174" y="155"/>
                  </a:lnTo>
                  <a:lnTo>
                    <a:pt x="1230" y="168"/>
                  </a:lnTo>
                  <a:lnTo>
                    <a:pt x="1290" y="165"/>
                  </a:lnTo>
                  <a:lnTo>
                    <a:pt x="1371" y="144"/>
                  </a:lnTo>
                  <a:lnTo>
                    <a:pt x="1430" y="200"/>
                  </a:lnTo>
                  <a:lnTo>
                    <a:pt x="1504" y="232"/>
                  </a:lnTo>
                  <a:lnTo>
                    <a:pt x="1670" y="267"/>
                  </a:lnTo>
                  <a:lnTo>
                    <a:pt x="1750" y="344"/>
                  </a:lnTo>
                  <a:lnTo>
                    <a:pt x="1834" y="383"/>
                  </a:lnTo>
                  <a:lnTo>
                    <a:pt x="1916" y="390"/>
                  </a:lnTo>
                  <a:lnTo>
                    <a:pt x="2000" y="369"/>
                  </a:lnTo>
                  <a:lnTo>
                    <a:pt x="2080" y="313"/>
                  </a:lnTo>
                  <a:lnTo>
                    <a:pt x="2119" y="228"/>
                  </a:lnTo>
                  <a:lnTo>
                    <a:pt x="2168" y="313"/>
                  </a:lnTo>
                  <a:lnTo>
                    <a:pt x="2186" y="460"/>
                  </a:lnTo>
                  <a:lnTo>
                    <a:pt x="2249" y="492"/>
                  </a:lnTo>
                  <a:lnTo>
                    <a:pt x="2320" y="506"/>
                  </a:lnTo>
                  <a:lnTo>
                    <a:pt x="2387" y="492"/>
                  </a:lnTo>
                  <a:lnTo>
                    <a:pt x="2417" y="443"/>
                  </a:lnTo>
                  <a:lnTo>
                    <a:pt x="2453" y="320"/>
                  </a:lnTo>
                  <a:lnTo>
                    <a:pt x="2478" y="235"/>
                  </a:lnTo>
                  <a:lnTo>
                    <a:pt x="2513" y="228"/>
                  </a:lnTo>
                  <a:lnTo>
                    <a:pt x="2801" y="264"/>
                  </a:lnTo>
                  <a:lnTo>
                    <a:pt x="2945" y="299"/>
                  </a:lnTo>
                  <a:lnTo>
                    <a:pt x="3079" y="369"/>
                  </a:lnTo>
                  <a:lnTo>
                    <a:pt x="3146" y="545"/>
                  </a:lnTo>
                  <a:lnTo>
                    <a:pt x="3198" y="727"/>
                  </a:lnTo>
                  <a:lnTo>
                    <a:pt x="3272" y="1113"/>
                  </a:lnTo>
                  <a:lnTo>
                    <a:pt x="3300" y="1521"/>
                  </a:lnTo>
                  <a:lnTo>
                    <a:pt x="3300" y="1922"/>
                  </a:lnTo>
                  <a:lnTo>
                    <a:pt x="3278" y="2298"/>
                  </a:lnTo>
                  <a:lnTo>
                    <a:pt x="3243" y="2618"/>
                  </a:lnTo>
                  <a:lnTo>
                    <a:pt x="3198" y="2878"/>
                  </a:lnTo>
                  <a:lnTo>
                    <a:pt x="3160" y="3046"/>
                  </a:lnTo>
                  <a:lnTo>
                    <a:pt x="2935" y="3162"/>
                  </a:lnTo>
                  <a:lnTo>
                    <a:pt x="2952" y="2498"/>
                  </a:lnTo>
                  <a:lnTo>
                    <a:pt x="2949" y="2164"/>
                  </a:lnTo>
                  <a:lnTo>
                    <a:pt x="2924" y="1819"/>
                  </a:lnTo>
                  <a:lnTo>
                    <a:pt x="2892" y="1543"/>
                  </a:lnTo>
                  <a:lnTo>
                    <a:pt x="2864" y="1257"/>
                  </a:lnTo>
                  <a:lnTo>
                    <a:pt x="2812" y="1257"/>
                  </a:lnTo>
                  <a:lnTo>
                    <a:pt x="2868" y="1718"/>
                  </a:lnTo>
                  <a:lnTo>
                    <a:pt x="2909" y="2185"/>
                  </a:lnTo>
                  <a:lnTo>
                    <a:pt x="2914" y="2667"/>
                  </a:lnTo>
                  <a:lnTo>
                    <a:pt x="2909" y="2920"/>
                  </a:lnTo>
                  <a:lnTo>
                    <a:pt x="2885" y="3183"/>
                  </a:lnTo>
                  <a:lnTo>
                    <a:pt x="2885" y="3197"/>
                  </a:lnTo>
                  <a:lnTo>
                    <a:pt x="2801" y="3242"/>
                  </a:lnTo>
                  <a:lnTo>
                    <a:pt x="2713" y="3282"/>
                  </a:lnTo>
                  <a:lnTo>
                    <a:pt x="2527" y="3330"/>
                  </a:lnTo>
                  <a:lnTo>
                    <a:pt x="2147" y="3397"/>
                  </a:lnTo>
                  <a:lnTo>
                    <a:pt x="1933" y="3373"/>
                  </a:lnTo>
                  <a:lnTo>
                    <a:pt x="1690" y="3324"/>
                  </a:lnTo>
                  <a:lnTo>
                    <a:pt x="1438" y="3264"/>
                  </a:lnTo>
                  <a:lnTo>
                    <a:pt x="1178" y="3194"/>
                  </a:lnTo>
                  <a:lnTo>
                    <a:pt x="924" y="3110"/>
                  </a:lnTo>
                  <a:lnTo>
                    <a:pt x="678" y="3014"/>
                  </a:lnTo>
                  <a:lnTo>
                    <a:pt x="450" y="2913"/>
                  </a:lnTo>
                  <a:lnTo>
                    <a:pt x="261" y="2800"/>
                  </a:lnTo>
                  <a:lnTo>
                    <a:pt x="232" y="2744"/>
                  </a:lnTo>
                  <a:lnTo>
                    <a:pt x="144" y="2484"/>
                  </a:lnTo>
                  <a:lnTo>
                    <a:pt x="85" y="2220"/>
                  </a:lnTo>
                  <a:lnTo>
                    <a:pt x="53" y="1957"/>
                  </a:lnTo>
                  <a:lnTo>
                    <a:pt x="36" y="1690"/>
                  </a:lnTo>
                  <a:lnTo>
                    <a:pt x="352" y="1810"/>
                  </a:lnTo>
                  <a:lnTo>
                    <a:pt x="517" y="1855"/>
                  </a:lnTo>
                  <a:lnTo>
                    <a:pt x="707" y="1890"/>
                  </a:lnTo>
                  <a:lnTo>
                    <a:pt x="718" y="2073"/>
                  </a:lnTo>
                  <a:lnTo>
                    <a:pt x="748" y="2266"/>
                  </a:lnTo>
                  <a:lnTo>
                    <a:pt x="841" y="2305"/>
                  </a:lnTo>
                  <a:lnTo>
                    <a:pt x="928" y="2337"/>
                  </a:lnTo>
                  <a:lnTo>
                    <a:pt x="1016" y="2351"/>
                  </a:lnTo>
                  <a:lnTo>
                    <a:pt x="1111" y="2347"/>
                  </a:lnTo>
                  <a:lnTo>
                    <a:pt x="1143" y="2316"/>
                  </a:lnTo>
                  <a:lnTo>
                    <a:pt x="1132" y="1989"/>
                  </a:lnTo>
                  <a:lnTo>
                    <a:pt x="1111" y="1830"/>
                  </a:lnTo>
                  <a:lnTo>
                    <a:pt x="1072" y="1669"/>
                  </a:lnTo>
                  <a:lnTo>
                    <a:pt x="724" y="1669"/>
                  </a:lnTo>
                  <a:lnTo>
                    <a:pt x="696" y="1725"/>
                  </a:lnTo>
                  <a:lnTo>
                    <a:pt x="696" y="1837"/>
                  </a:lnTo>
                  <a:lnTo>
                    <a:pt x="528" y="1792"/>
                  </a:lnTo>
                  <a:lnTo>
                    <a:pt x="362" y="1739"/>
                  </a:lnTo>
                  <a:lnTo>
                    <a:pt x="197" y="1676"/>
                  </a:lnTo>
                  <a:lnTo>
                    <a:pt x="28" y="1595"/>
                  </a:lnTo>
                  <a:lnTo>
                    <a:pt x="18" y="1588"/>
                  </a:lnTo>
                  <a:lnTo>
                    <a:pt x="0" y="1057"/>
                  </a:lnTo>
                  <a:lnTo>
                    <a:pt x="4" y="805"/>
                  </a:lnTo>
                  <a:lnTo>
                    <a:pt x="21" y="527"/>
                  </a:lnTo>
                  <a:lnTo>
                    <a:pt x="369" y="622"/>
                  </a:lnTo>
                  <a:lnTo>
                    <a:pt x="735" y="692"/>
                  </a:lnTo>
                  <a:lnTo>
                    <a:pt x="1096" y="759"/>
                  </a:lnTo>
                  <a:lnTo>
                    <a:pt x="1280" y="780"/>
                  </a:lnTo>
                  <a:lnTo>
                    <a:pt x="1459" y="805"/>
                  </a:lnTo>
                  <a:lnTo>
                    <a:pt x="1638" y="811"/>
                  </a:lnTo>
                  <a:lnTo>
                    <a:pt x="1810" y="811"/>
                  </a:lnTo>
                  <a:lnTo>
                    <a:pt x="1767" y="791"/>
                  </a:lnTo>
                  <a:lnTo>
                    <a:pt x="1659" y="780"/>
                  </a:lnTo>
                  <a:lnTo>
                    <a:pt x="1451" y="755"/>
                  </a:lnTo>
                  <a:lnTo>
                    <a:pt x="871" y="660"/>
                  </a:lnTo>
                  <a:lnTo>
                    <a:pt x="309" y="548"/>
                  </a:lnTo>
                  <a:lnTo>
                    <a:pt x="120" y="506"/>
                  </a:lnTo>
                  <a:lnTo>
                    <a:pt x="67" y="481"/>
                  </a:lnTo>
                  <a:lnTo>
                    <a:pt x="45" y="467"/>
                  </a:lnTo>
                  <a:lnTo>
                    <a:pt x="63" y="457"/>
                  </a:lnTo>
                  <a:lnTo>
                    <a:pt x="63" y="443"/>
                  </a:lnTo>
                  <a:lnTo>
                    <a:pt x="218" y="291"/>
                  </a:lnTo>
                  <a:lnTo>
                    <a:pt x="376" y="168"/>
                  </a:lnTo>
                  <a:lnTo>
                    <a:pt x="552" y="70"/>
                  </a:lnTo>
                  <a:lnTo>
                    <a:pt x="763" y="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4" name="Freeform 9"/>
            <p:cNvSpPr>
              <a:spLocks/>
            </p:cNvSpPr>
            <p:nvPr/>
          </p:nvSpPr>
          <p:spPr bwMode="auto">
            <a:xfrm>
              <a:off x="221" y="1810"/>
              <a:ext cx="36" cy="83"/>
            </a:xfrm>
            <a:custGeom>
              <a:avLst/>
              <a:gdLst>
                <a:gd name="T0" fmla="*/ 8 w 214"/>
                <a:gd name="T1" fmla="*/ 418 h 496"/>
                <a:gd name="T2" fmla="*/ 11 w 214"/>
                <a:gd name="T3" fmla="*/ 299 h 496"/>
                <a:gd name="T4" fmla="*/ 0 w 214"/>
                <a:gd name="T5" fmla="*/ 183 h 496"/>
                <a:gd name="T6" fmla="*/ 11 w 214"/>
                <a:gd name="T7" fmla="*/ 123 h 496"/>
                <a:gd name="T8" fmla="*/ 26 w 214"/>
                <a:gd name="T9" fmla="*/ 75 h 496"/>
                <a:gd name="T10" fmla="*/ 61 w 214"/>
                <a:gd name="T11" fmla="*/ 32 h 496"/>
                <a:gd name="T12" fmla="*/ 113 w 214"/>
                <a:gd name="T13" fmla="*/ 0 h 496"/>
                <a:gd name="T14" fmla="*/ 123 w 214"/>
                <a:gd name="T15" fmla="*/ 84 h 496"/>
                <a:gd name="T16" fmla="*/ 141 w 214"/>
                <a:gd name="T17" fmla="*/ 166 h 496"/>
                <a:gd name="T18" fmla="*/ 176 w 214"/>
                <a:gd name="T19" fmla="*/ 243 h 496"/>
                <a:gd name="T20" fmla="*/ 214 w 214"/>
                <a:gd name="T21" fmla="*/ 320 h 496"/>
                <a:gd name="T22" fmla="*/ 190 w 214"/>
                <a:gd name="T23" fmla="*/ 496 h 496"/>
                <a:gd name="T24" fmla="*/ 8 w 214"/>
                <a:gd name="T25" fmla="*/ 418 h 4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4" h="496">
                  <a:moveTo>
                    <a:pt x="8" y="418"/>
                  </a:moveTo>
                  <a:lnTo>
                    <a:pt x="11" y="299"/>
                  </a:lnTo>
                  <a:lnTo>
                    <a:pt x="0" y="183"/>
                  </a:lnTo>
                  <a:lnTo>
                    <a:pt x="11" y="123"/>
                  </a:lnTo>
                  <a:lnTo>
                    <a:pt x="26" y="75"/>
                  </a:lnTo>
                  <a:lnTo>
                    <a:pt x="61" y="32"/>
                  </a:lnTo>
                  <a:lnTo>
                    <a:pt x="113" y="0"/>
                  </a:lnTo>
                  <a:lnTo>
                    <a:pt x="123" y="84"/>
                  </a:lnTo>
                  <a:lnTo>
                    <a:pt x="141" y="166"/>
                  </a:lnTo>
                  <a:lnTo>
                    <a:pt x="176" y="243"/>
                  </a:lnTo>
                  <a:lnTo>
                    <a:pt x="214" y="320"/>
                  </a:lnTo>
                  <a:lnTo>
                    <a:pt x="190" y="496"/>
                  </a:lnTo>
                  <a:lnTo>
                    <a:pt x="8" y="4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5" name="Freeform 10"/>
            <p:cNvSpPr>
              <a:spLocks/>
            </p:cNvSpPr>
            <p:nvPr/>
          </p:nvSpPr>
          <p:spPr bwMode="auto">
            <a:xfrm>
              <a:off x="1104" y="2975"/>
              <a:ext cx="185" cy="39"/>
            </a:xfrm>
            <a:custGeom>
              <a:avLst/>
              <a:gdLst>
                <a:gd name="T0" fmla="*/ 165 w 1110"/>
                <a:gd name="T1" fmla="*/ 151 h 233"/>
                <a:gd name="T2" fmla="*/ 74 w 1110"/>
                <a:gd name="T3" fmla="*/ 113 h 233"/>
                <a:gd name="T4" fmla="*/ 0 w 1110"/>
                <a:gd name="T5" fmla="*/ 57 h 233"/>
                <a:gd name="T6" fmla="*/ 21 w 1110"/>
                <a:gd name="T7" fmla="*/ 0 h 233"/>
                <a:gd name="T8" fmla="*/ 238 w 1110"/>
                <a:gd name="T9" fmla="*/ 81 h 233"/>
                <a:gd name="T10" fmla="*/ 467 w 1110"/>
                <a:gd name="T11" fmla="*/ 148 h 233"/>
                <a:gd name="T12" fmla="*/ 738 w 1110"/>
                <a:gd name="T13" fmla="*/ 193 h 233"/>
                <a:gd name="T14" fmla="*/ 1110 w 1110"/>
                <a:gd name="T15" fmla="*/ 222 h 233"/>
                <a:gd name="T16" fmla="*/ 903 w 1110"/>
                <a:gd name="T17" fmla="*/ 233 h 233"/>
                <a:gd name="T18" fmla="*/ 545 w 1110"/>
                <a:gd name="T19" fmla="*/ 222 h 233"/>
                <a:gd name="T20" fmla="*/ 358 w 1110"/>
                <a:gd name="T21" fmla="*/ 198 h 233"/>
                <a:gd name="T22" fmla="*/ 165 w 1110"/>
                <a:gd name="T23" fmla="*/ 151 h 2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10" h="233">
                  <a:moveTo>
                    <a:pt x="165" y="151"/>
                  </a:moveTo>
                  <a:lnTo>
                    <a:pt x="74" y="113"/>
                  </a:lnTo>
                  <a:lnTo>
                    <a:pt x="0" y="57"/>
                  </a:lnTo>
                  <a:lnTo>
                    <a:pt x="21" y="0"/>
                  </a:lnTo>
                  <a:lnTo>
                    <a:pt x="238" y="81"/>
                  </a:lnTo>
                  <a:lnTo>
                    <a:pt x="467" y="148"/>
                  </a:lnTo>
                  <a:lnTo>
                    <a:pt x="738" y="193"/>
                  </a:lnTo>
                  <a:lnTo>
                    <a:pt x="1110" y="222"/>
                  </a:lnTo>
                  <a:lnTo>
                    <a:pt x="903" y="233"/>
                  </a:lnTo>
                  <a:lnTo>
                    <a:pt x="545" y="222"/>
                  </a:lnTo>
                  <a:lnTo>
                    <a:pt x="358" y="198"/>
                  </a:lnTo>
                  <a:lnTo>
                    <a:pt x="165" y="151"/>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6" name="Freeform 11"/>
            <p:cNvSpPr>
              <a:spLocks/>
            </p:cNvSpPr>
            <p:nvPr/>
          </p:nvSpPr>
          <p:spPr bwMode="auto">
            <a:xfrm>
              <a:off x="1682" y="2954"/>
              <a:ext cx="243" cy="59"/>
            </a:xfrm>
            <a:custGeom>
              <a:avLst/>
              <a:gdLst>
                <a:gd name="T0" fmla="*/ 874 w 1461"/>
                <a:gd name="T1" fmla="*/ 354 h 354"/>
                <a:gd name="T2" fmla="*/ 685 w 1461"/>
                <a:gd name="T3" fmla="*/ 313 h 354"/>
                <a:gd name="T4" fmla="*/ 449 w 1461"/>
                <a:gd name="T5" fmla="*/ 242 h 354"/>
                <a:gd name="T6" fmla="*/ 214 w 1461"/>
                <a:gd name="T7" fmla="*/ 137 h 354"/>
                <a:gd name="T8" fmla="*/ 102 w 1461"/>
                <a:gd name="T9" fmla="*/ 73 h 354"/>
                <a:gd name="T10" fmla="*/ 0 w 1461"/>
                <a:gd name="T11" fmla="*/ 0 h 354"/>
                <a:gd name="T12" fmla="*/ 361 w 1461"/>
                <a:gd name="T13" fmla="*/ 144 h 354"/>
                <a:gd name="T14" fmla="*/ 597 w 1461"/>
                <a:gd name="T15" fmla="*/ 207 h 354"/>
                <a:gd name="T16" fmla="*/ 829 w 1461"/>
                <a:gd name="T17" fmla="*/ 239 h 354"/>
                <a:gd name="T18" fmla="*/ 1061 w 1461"/>
                <a:gd name="T19" fmla="*/ 239 h 354"/>
                <a:gd name="T20" fmla="*/ 1177 w 1461"/>
                <a:gd name="T21" fmla="*/ 225 h 354"/>
                <a:gd name="T22" fmla="*/ 1292 w 1461"/>
                <a:gd name="T23" fmla="*/ 196 h 354"/>
                <a:gd name="T24" fmla="*/ 1391 w 1461"/>
                <a:gd name="T25" fmla="*/ 158 h 354"/>
                <a:gd name="T26" fmla="*/ 1436 w 1461"/>
                <a:gd name="T27" fmla="*/ 158 h 354"/>
                <a:gd name="T28" fmla="*/ 1447 w 1461"/>
                <a:gd name="T29" fmla="*/ 172 h 354"/>
                <a:gd name="T30" fmla="*/ 1458 w 1461"/>
                <a:gd name="T31" fmla="*/ 196 h 354"/>
                <a:gd name="T32" fmla="*/ 1461 w 1461"/>
                <a:gd name="T33" fmla="*/ 214 h 354"/>
                <a:gd name="T34" fmla="*/ 1447 w 1461"/>
                <a:gd name="T35" fmla="*/ 231 h 354"/>
                <a:gd name="T36" fmla="*/ 1405 w 1461"/>
                <a:gd name="T37" fmla="*/ 271 h 354"/>
                <a:gd name="T38" fmla="*/ 1338 w 1461"/>
                <a:gd name="T39" fmla="*/ 295 h 354"/>
                <a:gd name="T40" fmla="*/ 1247 w 1461"/>
                <a:gd name="T41" fmla="*/ 324 h 354"/>
                <a:gd name="T42" fmla="*/ 1043 w 1461"/>
                <a:gd name="T43" fmla="*/ 348 h 354"/>
                <a:gd name="T44" fmla="*/ 874 w 1461"/>
                <a:gd name="T45" fmla="*/ 354 h 3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61" h="354">
                  <a:moveTo>
                    <a:pt x="874" y="354"/>
                  </a:moveTo>
                  <a:lnTo>
                    <a:pt x="685" y="313"/>
                  </a:lnTo>
                  <a:lnTo>
                    <a:pt x="449" y="242"/>
                  </a:lnTo>
                  <a:lnTo>
                    <a:pt x="214" y="137"/>
                  </a:lnTo>
                  <a:lnTo>
                    <a:pt x="102" y="73"/>
                  </a:lnTo>
                  <a:lnTo>
                    <a:pt x="0" y="0"/>
                  </a:lnTo>
                  <a:lnTo>
                    <a:pt x="361" y="144"/>
                  </a:lnTo>
                  <a:lnTo>
                    <a:pt x="597" y="207"/>
                  </a:lnTo>
                  <a:lnTo>
                    <a:pt x="829" y="239"/>
                  </a:lnTo>
                  <a:lnTo>
                    <a:pt x="1061" y="239"/>
                  </a:lnTo>
                  <a:lnTo>
                    <a:pt x="1177" y="225"/>
                  </a:lnTo>
                  <a:lnTo>
                    <a:pt x="1292" y="196"/>
                  </a:lnTo>
                  <a:lnTo>
                    <a:pt x="1391" y="158"/>
                  </a:lnTo>
                  <a:lnTo>
                    <a:pt x="1436" y="158"/>
                  </a:lnTo>
                  <a:lnTo>
                    <a:pt x="1447" y="172"/>
                  </a:lnTo>
                  <a:lnTo>
                    <a:pt x="1458" y="196"/>
                  </a:lnTo>
                  <a:lnTo>
                    <a:pt x="1461" y="214"/>
                  </a:lnTo>
                  <a:lnTo>
                    <a:pt x="1447" y="231"/>
                  </a:lnTo>
                  <a:lnTo>
                    <a:pt x="1405" y="271"/>
                  </a:lnTo>
                  <a:lnTo>
                    <a:pt x="1338" y="295"/>
                  </a:lnTo>
                  <a:lnTo>
                    <a:pt x="1247" y="324"/>
                  </a:lnTo>
                  <a:lnTo>
                    <a:pt x="1043" y="348"/>
                  </a:lnTo>
                  <a:lnTo>
                    <a:pt x="874" y="35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7" name="Freeform 12"/>
            <p:cNvSpPr>
              <a:spLocks/>
            </p:cNvSpPr>
            <p:nvPr/>
          </p:nvSpPr>
          <p:spPr bwMode="auto">
            <a:xfrm>
              <a:off x="1117" y="2841"/>
              <a:ext cx="338" cy="164"/>
            </a:xfrm>
            <a:custGeom>
              <a:avLst/>
              <a:gdLst>
                <a:gd name="T0" fmla="*/ 0 w 2027"/>
                <a:gd name="T1" fmla="*/ 770 h 988"/>
                <a:gd name="T2" fmla="*/ 28 w 2027"/>
                <a:gd name="T3" fmla="*/ 707 h 988"/>
                <a:gd name="T4" fmla="*/ 67 w 2027"/>
                <a:gd name="T5" fmla="*/ 654 h 988"/>
                <a:gd name="T6" fmla="*/ 176 w 2027"/>
                <a:gd name="T7" fmla="*/ 562 h 988"/>
                <a:gd name="T8" fmla="*/ 299 w 2027"/>
                <a:gd name="T9" fmla="*/ 499 h 988"/>
                <a:gd name="T10" fmla="*/ 411 w 2027"/>
                <a:gd name="T11" fmla="*/ 464 h 988"/>
                <a:gd name="T12" fmla="*/ 524 w 2027"/>
                <a:gd name="T13" fmla="*/ 415 h 988"/>
                <a:gd name="T14" fmla="*/ 586 w 2027"/>
                <a:gd name="T15" fmla="*/ 380 h 988"/>
                <a:gd name="T16" fmla="*/ 755 w 2027"/>
                <a:gd name="T17" fmla="*/ 415 h 988"/>
                <a:gd name="T18" fmla="*/ 837 w 2027"/>
                <a:gd name="T19" fmla="*/ 421 h 988"/>
                <a:gd name="T20" fmla="*/ 917 w 2027"/>
                <a:gd name="T21" fmla="*/ 415 h 988"/>
                <a:gd name="T22" fmla="*/ 1086 w 2027"/>
                <a:gd name="T23" fmla="*/ 380 h 988"/>
                <a:gd name="T24" fmla="*/ 1254 w 2027"/>
                <a:gd name="T25" fmla="*/ 327 h 988"/>
                <a:gd name="T26" fmla="*/ 1417 w 2027"/>
                <a:gd name="T27" fmla="*/ 250 h 988"/>
                <a:gd name="T28" fmla="*/ 1585 w 2027"/>
                <a:gd name="T29" fmla="*/ 166 h 988"/>
                <a:gd name="T30" fmla="*/ 1915 w 2027"/>
                <a:gd name="T31" fmla="*/ 0 h 988"/>
                <a:gd name="T32" fmla="*/ 1979 w 2027"/>
                <a:gd name="T33" fmla="*/ 140 h 988"/>
                <a:gd name="T34" fmla="*/ 2014 w 2027"/>
                <a:gd name="T35" fmla="*/ 281 h 988"/>
                <a:gd name="T36" fmla="*/ 2027 w 2027"/>
                <a:gd name="T37" fmla="*/ 429 h 988"/>
                <a:gd name="T38" fmla="*/ 2017 w 2027"/>
                <a:gd name="T39" fmla="*/ 509 h 988"/>
                <a:gd name="T40" fmla="*/ 2003 w 2027"/>
                <a:gd name="T41" fmla="*/ 591 h 988"/>
                <a:gd name="T42" fmla="*/ 1961 w 2027"/>
                <a:gd name="T43" fmla="*/ 611 h 988"/>
                <a:gd name="T44" fmla="*/ 1764 w 2027"/>
                <a:gd name="T45" fmla="*/ 710 h 988"/>
                <a:gd name="T46" fmla="*/ 1564 w 2027"/>
                <a:gd name="T47" fmla="*/ 798 h 988"/>
                <a:gd name="T48" fmla="*/ 1177 w 2027"/>
                <a:gd name="T49" fmla="*/ 977 h 988"/>
                <a:gd name="T50" fmla="*/ 1051 w 2027"/>
                <a:gd name="T51" fmla="*/ 988 h 988"/>
                <a:gd name="T52" fmla="*/ 893 w 2027"/>
                <a:gd name="T53" fmla="*/ 980 h 988"/>
                <a:gd name="T54" fmla="*/ 573 w 2027"/>
                <a:gd name="T55" fmla="*/ 939 h 988"/>
                <a:gd name="T56" fmla="*/ 252 w 2027"/>
                <a:gd name="T57" fmla="*/ 857 h 988"/>
                <a:gd name="T58" fmla="*/ 0 w 2027"/>
                <a:gd name="T59" fmla="*/ 770 h 9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7" h="988">
                  <a:moveTo>
                    <a:pt x="0" y="770"/>
                  </a:moveTo>
                  <a:lnTo>
                    <a:pt x="28" y="707"/>
                  </a:lnTo>
                  <a:lnTo>
                    <a:pt x="67" y="654"/>
                  </a:lnTo>
                  <a:lnTo>
                    <a:pt x="176" y="562"/>
                  </a:lnTo>
                  <a:lnTo>
                    <a:pt x="299" y="499"/>
                  </a:lnTo>
                  <a:lnTo>
                    <a:pt x="411" y="464"/>
                  </a:lnTo>
                  <a:lnTo>
                    <a:pt x="524" y="415"/>
                  </a:lnTo>
                  <a:lnTo>
                    <a:pt x="586" y="380"/>
                  </a:lnTo>
                  <a:lnTo>
                    <a:pt x="755" y="415"/>
                  </a:lnTo>
                  <a:lnTo>
                    <a:pt x="837" y="421"/>
                  </a:lnTo>
                  <a:lnTo>
                    <a:pt x="917" y="415"/>
                  </a:lnTo>
                  <a:lnTo>
                    <a:pt x="1086" y="380"/>
                  </a:lnTo>
                  <a:lnTo>
                    <a:pt x="1254" y="327"/>
                  </a:lnTo>
                  <a:lnTo>
                    <a:pt x="1417" y="250"/>
                  </a:lnTo>
                  <a:lnTo>
                    <a:pt x="1585" y="166"/>
                  </a:lnTo>
                  <a:lnTo>
                    <a:pt x="1915" y="0"/>
                  </a:lnTo>
                  <a:lnTo>
                    <a:pt x="1979" y="140"/>
                  </a:lnTo>
                  <a:lnTo>
                    <a:pt x="2014" y="281"/>
                  </a:lnTo>
                  <a:lnTo>
                    <a:pt x="2027" y="429"/>
                  </a:lnTo>
                  <a:lnTo>
                    <a:pt x="2017" y="509"/>
                  </a:lnTo>
                  <a:lnTo>
                    <a:pt x="2003" y="591"/>
                  </a:lnTo>
                  <a:lnTo>
                    <a:pt x="1961" y="611"/>
                  </a:lnTo>
                  <a:lnTo>
                    <a:pt x="1764" y="710"/>
                  </a:lnTo>
                  <a:lnTo>
                    <a:pt x="1564" y="798"/>
                  </a:lnTo>
                  <a:lnTo>
                    <a:pt x="1177" y="977"/>
                  </a:lnTo>
                  <a:lnTo>
                    <a:pt x="1051" y="988"/>
                  </a:lnTo>
                  <a:lnTo>
                    <a:pt x="893" y="980"/>
                  </a:lnTo>
                  <a:lnTo>
                    <a:pt x="573" y="939"/>
                  </a:lnTo>
                  <a:lnTo>
                    <a:pt x="252" y="857"/>
                  </a:lnTo>
                  <a:lnTo>
                    <a:pt x="0" y="770"/>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8" name="Freeform 13"/>
            <p:cNvSpPr>
              <a:spLocks/>
            </p:cNvSpPr>
            <p:nvPr/>
          </p:nvSpPr>
          <p:spPr bwMode="auto">
            <a:xfrm>
              <a:off x="375" y="2804"/>
              <a:ext cx="439" cy="197"/>
            </a:xfrm>
            <a:custGeom>
              <a:avLst/>
              <a:gdLst>
                <a:gd name="T0" fmla="*/ 49 w 2631"/>
                <a:gd name="T1" fmla="*/ 836 h 1180"/>
                <a:gd name="T2" fmla="*/ 14 w 2631"/>
                <a:gd name="T3" fmla="*/ 797 h 1180"/>
                <a:gd name="T4" fmla="*/ 0 w 2631"/>
                <a:gd name="T5" fmla="*/ 765 h 1180"/>
                <a:gd name="T6" fmla="*/ 3 w 2631"/>
                <a:gd name="T7" fmla="*/ 745 h 1180"/>
                <a:gd name="T8" fmla="*/ 21 w 2631"/>
                <a:gd name="T9" fmla="*/ 727 h 1180"/>
                <a:gd name="T10" fmla="*/ 77 w 2631"/>
                <a:gd name="T11" fmla="*/ 713 h 1180"/>
                <a:gd name="T12" fmla="*/ 102 w 2631"/>
                <a:gd name="T13" fmla="*/ 717 h 1180"/>
                <a:gd name="T14" fmla="*/ 120 w 2631"/>
                <a:gd name="T15" fmla="*/ 730 h 1180"/>
                <a:gd name="T16" fmla="*/ 161 w 2631"/>
                <a:gd name="T17" fmla="*/ 633 h 1180"/>
                <a:gd name="T18" fmla="*/ 235 w 2631"/>
                <a:gd name="T19" fmla="*/ 555 h 1180"/>
                <a:gd name="T20" fmla="*/ 326 w 2631"/>
                <a:gd name="T21" fmla="*/ 502 h 1180"/>
                <a:gd name="T22" fmla="*/ 428 w 2631"/>
                <a:gd name="T23" fmla="*/ 467 h 1180"/>
                <a:gd name="T24" fmla="*/ 527 w 2631"/>
                <a:gd name="T25" fmla="*/ 449 h 1180"/>
                <a:gd name="T26" fmla="*/ 724 w 2631"/>
                <a:gd name="T27" fmla="*/ 436 h 1180"/>
                <a:gd name="T28" fmla="*/ 882 w 2631"/>
                <a:gd name="T29" fmla="*/ 446 h 1180"/>
                <a:gd name="T30" fmla="*/ 906 w 2631"/>
                <a:gd name="T31" fmla="*/ 401 h 1180"/>
                <a:gd name="T32" fmla="*/ 811 w 2631"/>
                <a:gd name="T33" fmla="*/ 387 h 1180"/>
                <a:gd name="T34" fmla="*/ 910 w 2631"/>
                <a:gd name="T35" fmla="*/ 267 h 1180"/>
                <a:gd name="T36" fmla="*/ 1019 w 2631"/>
                <a:gd name="T37" fmla="*/ 172 h 1180"/>
                <a:gd name="T38" fmla="*/ 1124 w 2631"/>
                <a:gd name="T39" fmla="*/ 88 h 1180"/>
                <a:gd name="T40" fmla="*/ 1209 w 2631"/>
                <a:gd name="T41" fmla="*/ 0 h 1180"/>
                <a:gd name="T42" fmla="*/ 1385 w 2631"/>
                <a:gd name="T43" fmla="*/ 0 h 1180"/>
                <a:gd name="T44" fmla="*/ 1553 w 2631"/>
                <a:gd name="T45" fmla="*/ 18 h 1180"/>
                <a:gd name="T46" fmla="*/ 1890 w 2631"/>
                <a:gd name="T47" fmla="*/ 91 h 1180"/>
                <a:gd name="T48" fmla="*/ 2231 w 2631"/>
                <a:gd name="T49" fmla="*/ 208 h 1180"/>
                <a:gd name="T50" fmla="*/ 2565 w 2631"/>
                <a:gd name="T51" fmla="*/ 334 h 1180"/>
                <a:gd name="T52" fmla="*/ 2610 w 2631"/>
                <a:gd name="T53" fmla="*/ 519 h 1180"/>
                <a:gd name="T54" fmla="*/ 2631 w 2631"/>
                <a:gd name="T55" fmla="*/ 700 h 1180"/>
                <a:gd name="T56" fmla="*/ 2399 w 2631"/>
                <a:gd name="T57" fmla="*/ 727 h 1180"/>
                <a:gd name="T58" fmla="*/ 2168 w 2631"/>
                <a:gd name="T59" fmla="*/ 770 h 1180"/>
                <a:gd name="T60" fmla="*/ 1946 w 2631"/>
                <a:gd name="T61" fmla="*/ 832 h 1180"/>
                <a:gd name="T62" fmla="*/ 1714 w 2631"/>
                <a:gd name="T63" fmla="*/ 910 h 1180"/>
                <a:gd name="T64" fmla="*/ 1482 w 2631"/>
                <a:gd name="T65" fmla="*/ 966 h 1180"/>
                <a:gd name="T66" fmla="*/ 1359 w 2631"/>
                <a:gd name="T67" fmla="*/ 991 h 1180"/>
                <a:gd name="T68" fmla="*/ 1244 w 2631"/>
                <a:gd name="T69" fmla="*/ 998 h 1180"/>
                <a:gd name="T70" fmla="*/ 1029 w 2631"/>
                <a:gd name="T71" fmla="*/ 994 h 1180"/>
                <a:gd name="T72" fmla="*/ 811 w 2631"/>
                <a:gd name="T73" fmla="*/ 976 h 1180"/>
                <a:gd name="T74" fmla="*/ 597 w 2631"/>
                <a:gd name="T75" fmla="*/ 941 h 1180"/>
                <a:gd name="T76" fmla="*/ 379 w 2631"/>
                <a:gd name="T77" fmla="*/ 882 h 1180"/>
                <a:gd name="T78" fmla="*/ 379 w 2631"/>
                <a:gd name="T79" fmla="*/ 917 h 1180"/>
                <a:gd name="T80" fmla="*/ 594 w 2631"/>
                <a:gd name="T81" fmla="*/ 981 h 1180"/>
                <a:gd name="T82" fmla="*/ 805 w 2631"/>
                <a:gd name="T83" fmla="*/ 1026 h 1180"/>
                <a:gd name="T84" fmla="*/ 998 w 2631"/>
                <a:gd name="T85" fmla="*/ 1043 h 1180"/>
                <a:gd name="T86" fmla="*/ 1187 w 2631"/>
                <a:gd name="T87" fmla="*/ 1047 h 1180"/>
                <a:gd name="T88" fmla="*/ 1370 w 2631"/>
                <a:gd name="T89" fmla="*/ 1033 h 1180"/>
                <a:gd name="T90" fmla="*/ 1538 w 2631"/>
                <a:gd name="T91" fmla="*/ 1008 h 1180"/>
                <a:gd name="T92" fmla="*/ 1851 w 2631"/>
                <a:gd name="T93" fmla="*/ 917 h 1180"/>
                <a:gd name="T94" fmla="*/ 1904 w 2631"/>
                <a:gd name="T95" fmla="*/ 899 h 1180"/>
                <a:gd name="T96" fmla="*/ 1690 w 2631"/>
                <a:gd name="T97" fmla="*/ 1033 h 1180"/>
                <a:gd name="T98" fmla="*/ 1473 w 2631"/>
                <a:gd name="T99" fmla="*/ 1131 h 1180"/>
                <a:gd name="T100" fmla="*/ 1251 w 2631"/>
                <a:gd name="T101" fmla="*/ 1180 h 1180"/>
                <a:gd name="T102" fmla="*/ 1026 w 2631"/>
                <a:gd name="T103" fmla="*/ 1180 h 1180"/>
                <a:gd name="T104" fmla="*/ 773 w 2631"/>
                <a:gd name="T105" fmla="*/ 1134 h 1180"/>
                <a:gd name="T106" fmla="*/ 534 w 2631"/>
                <a:gd name="T107" fmla="*/ 1068 h 1180"/>
                <a:gd name="T108" fmla="*/ 295 w 2631"/>
                <a:gd name="T109" fmla="*/ 970 h 1180"/>
                <a:gd name="T110" fmla="*/ 49 w 2631"/>
                <a:gd name="T111" fmla="*/ 836 h 11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31" h="1180">
                  <a:moveTo>
                    <a:pt x="49" y="836"/>
                  </a:moveTo>
                  <a:lnTo>
                    <a:pt x="14" y="797"/>
                  </a:lnTo>
                  <a:lnTo>
                    <a:pt x="0" y="765"/>
                  </a:lnTo>
                  <a:lnTo>
                    <a:pt x="3" y="745"/>
                  </a:lnTo>
                  <a:lnTo>
                    <a:pt x="21" y="727"/>
                  </a:lnTo>
                  <a:lnTo>
                    <a:pt x="77" y="713"/>
                  </a:lnTo>
                  <a:lnTo>
                    <a:pt x="102" y="717"/>
                  </a:lnTo>
                  <a:lnTo>
                    <a:pt x="120" y="730"/>
                  </a:lnTo>
                  <a:lnTo>
                    <a:pt x="161" y="633"/>
                  </a:lnTo>
                  <a:lnTo>
                    <a:pt x="235" y="555"/>
                  </a:lnTo>
                  <a:lnTo>
                    <a:pt x="326" y="502"/>
                  </a:lnTo>
                  <a:lnTo>
                    <a:pt x="428" y="467"/>
                  </a:lnTo>
                  <a:lnTo>
                    <a:pt x="527" y="449"/>
                  </a:lnTo>
                  <a:lnTo>
                    <a:pt x="724" y="436"/>
                  </a:lnTo>
                  <a:lnTo>
                    <a:pt x="882" y="446"/>
                  </a:lnTo>
                  <a:lnTo>
                    <a:pt x="906" y="401"/>
                  </a:lnTo>
                  <a:lnTo>
                    <a:pt x="811" y="387"/>
                  </a:lnTo>
                  <a:lnTo>
                    <a:pt x="910" y="267"/>
                  </a:lnTo>
                  <a:lnTo>
                    <a:pt x="1019" y="172"/>
                  </a:lnTo>
                  <a:lnTo>
                    <a:pt x="1124" y="88"/>
                  </a:lnTo>
                  <a:lnTo>
                    <a:pt x="1209" y="0"/>
                  </a:lnTo>
                  <a:lnTo>
                    <a:pt x="1385" y="0"/>
                  </a:lnTo>
                  <a:lnTo>
                    <a:pt x="1553" y="18"/>
                  </a:lnTo>
                  <a:lnTo>
                    <a:pt x="1890" y="91"/>
                  </a:lnTo>
                  <a:lnTo>
                    <a:pt x="2231" y="208"/>
                  </a:lnTo>
                  <a:lnTo>
                    <a:pt x="2565" y="334"/>
                  </a:lnTo>
                  <a:lnTo>
                    <a:pt x="2610" y="519"/>
                  </a:lnTo>
                  <a:lnTo>
                    <a:pt x="2631" y="700"/>
                  </a:lnTo>
                  <a:lnTo>
                    <a:pt x="2399" y="727"/>
                  </a:lnTo>
                  <a:lnTo>
                    <a:pt x="2168" y="770"/>
                  </a:lnTo>
                  <a:lnTo>
                    <a:pt x="1946" y="832"/>
                  </a:lnTo>
                  <a:lnTo>
                    <a:pt x="1714" y="910"/>
                  </a:lnTo>
                  <a:lnTo>
                    <a:pt x="1482" y="966"/>
                  </a:lnTo>
                  <a:lnTo>
                    <a:pt x="1359" y="991"/>
                  </a:lnTo>
                  <a:lnTo>
                    <a:pt x="1244" y="998"/>
                  </a:lnTo>
                  <a:lnTo>
                    <a:pt x="1029" y="994"/>
                  </a:lnTo>
                  <a:lnTo>
                    <a:pt x="811" y="976"/>
                  </a:lnTo>
                  <a:lnTo>
                    <a:pt x="597" y="941"/>
                  </a:lnTo>
                  <a:lnTo>
                    <a:pt x="379" y="882"/>
                  </a:lnTo>
                  <a:lnTo>
                    <a:pt x="379" y="917"/>
                  </a:lnTo>
                  <a:lnTo>
                    <a:pt x="594" y="981"/>
                  </a:lnTo>
                  <a:lnTo>
                    <a:pt x="805" y="1026"/>
                  </a:lnTo>
                  <a:lnTo>
                    <a:pt x="998" y="1043"/>
                  </a:lnTo>
                  <a:lnTo>
                    <a:pt x="1187" y="1047"/>
                  </a:lnTo>
                  <a:lnTo>
                    <a:pt x="1370" y="1033"/>
                  </a:lnTo>
                  <a:lnTo>
                    <a:pt x="1538" y="1008"/>
                  </a:lnTo>
                  <a:lnTo>
                    <a:pt x="1851" y="917"/>
                  </a:lnTo>
                  <a:lnTo>
                    <a:pt x="1904" y="899"/>
                  </a:lnTo>
                  <a:lnTo>
                    <a:pt x="1690" y="1033"/>
                  </a:lnTo>
                  <a:lnTo>
                    <a:pt x="1473" y="1131"/>
                  </a:lnTo>
                  <a:lnTo>
                    <a:pt x="1251" y="1180"/>
                  </a:lnTo>
                  <a:lnTo>
                    <a:pt x="1026" y="1180"/>
                  </a:lnTo>
                  <a:lnTo>
                    <a:pt x="773" y="1134"/>
                  </a:lnTo>
                  <a:lnTo>
                    <a:pt x="534" y="1068"/>
                  </a:lnTo>
                  <a:lnTo>
                    <a:pt x="295" y="970"/>
                  </a:lnTo>
                  <a:lnTo>
                    <a:pt x="49" y="836"/>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39" name="Freeform 14"/>
            <p:cNvSpPr>
              <a:spLocks/>
            </p:cNvSpPr>
            <p:nvPr/>
          </p:nvSpPr>
          <p:spPr bwMode="auto">
            <a:xfrm>
              <a:off x="1374" y="2948"/>
              <a:ext cx="77" cy="50"/>
            </a:xfrm>
            <a:custGeom>
              <a:avLst/>
              <a:gdLst>
                <a:gd name="T0" fmla="*/ 56 w 463"/>
                <a:gd name="T1" fmla="*/ 298 h 298"/>
                <a:gd name="T2" fmla="*/ 0 w 463"/>
                <a:gd name="T3" fmla="*/ 225 h 298"/>
                <a:gd name="T4" fmla="*/ 259 w 463"/>
                <a:gd name="T5" fmla="*/ 91 h 298"/>
                <a:gd name="T6" fmla="*/ 463 w 463"/>
                <a:gd name="T7" fmla="*/ 0 h 298"/>
                <a:gd name="T8" fmla="*/ 463 w 463"/>
                <a:gd name="T9" fmla="*/ 91 h 298"/>
                <a:gd name="T10" fmla="*/ 396 w 463"/>
                <a:gd name="T11" fmla="*/ 151 h 298"/>
                <a:gd name="T12" fmla="*/ 308 w 463"/>
                <a:gd name="T13" fmla="*/ 210 h 298"/>
                <a:gd name="T14" fmla="*/ 182 w 463"/>
                <a:gd name="T15" fmla="*/ 260 h 298"/>
                <a:gd name="T16" fmla="*/ 56 w 463"/>
                <a:gd name="T17" fmla="*/ 298 h 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63" h="298">
                  <a:moveTo>
                    <a:pt x="56" y="298"/>
                  </a:moveTo>
                  <a:lnTo>
                    <a:pt x="0" y="225"/>
                  </a:lnTo>
                  <a:lnTo>
                    <a:pt x="259" y="91"/>
                  </a:lnTo>
                  <a:lnTo>
                    <a:pt x="463" y="0"/>
                  </a:lnTo>
                  <a:lnTo>
                    <a:pt x="463" y="91"/>
                  </a:lnTo>
                  <a:lnTo>
                    <a:pt x="396" y="151"/>
                  </a:lnTo>
                  <a:lnTo>
                    <a:pt x="308" y="210"/>
                  </a:lnTo>
                  <a:lnTo>
                    <a:pt x="182" y="260"/>
                  </a:lnTo>
                  <a:lnTo>
                    <a:pt x="56" y="29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0" name="Freeform 15"/>
            <p:cNvSpPr>
              <a:spLocks/>
            </p:cNvSpPr>
            <p:nvPr/>
          </p:nvSpPr>
          <p:spPr bwMode="auto">
            <a:xfrm>
              <a:off x="1591" y="2817"/>
              <a:ext cx="319" cy="169"/>
            </a:xfrm>
            <a:custGeom>
              <a:avLst/>
              <a:gdLst>
                <a:gd name="T0" fmla="*/ 18 w 1915"/>
                <a:gd name="T1" fmla="*/ 521 h 1016"/>
                <a:gd name="T2" fmla="*/ 0 w 1915"/>
                <a:gd name="T3" fmla="*/ 374 h 1016"/>
                <a:gd name="T4" fmla="*/ 14 w 1915"/>
                <a:gd name="T5" fmla="*/ 225 h 1016"/>
                <a:gd name="T6" fmla="*/ 35 w 1915"/>
                <a:gd name="T7" fmla="*/ 99 h 1016"/>
                <a:gd name="T8" fmla="*/ 77 w 1915"/>
                <a:gd name="T9" fmla="*/ 0 h 1016"/>
                <a:gd name="T10" fmla="*/ 351 w 1915"/>
                <a:gd name="T11" fmla="*/ 187 h 1016"/>
                <a:gd name="T12" fmla="*/ 484 w 1915"/>
                <a:gd name="T13" fmla="*/ 281 h 1016"/>
                <a:gd name="T14" fmla="*/ 625 w 1915"/>
                <a:gd name="T15" fmla="*/ 366 h 1016"/>
                <a:gd name="T16" fmla="*/ 794 w 1915"/>
                <a:gd name="T17" fmla="*/ 409 h 1016"/>
                <a:gd name="T18" fmla="*/ 949 w 1915"/>
                <a:gd name="T19" fmla="*/ 422 h 1016"/>
                <a:gd name="T20" fmla="*/ 1022 w 1915"/>
                <a:gd name="T21" fmla="*/ 419 h 1016"/>
                <a:gd name="T22" fmla="*/ 1107 w 1915"/>
                <a:gd name="T23" fmla="*/ 409 h 1016"/>
                <a:gd name="T24" fmla="*/ 1268 w 1915"/>
                <a:gd name="T25" fmla="*/ 366 h 1016"/>
                <a:gd name="T26" fmla="*/ 1278 w 1915"/>
                <a:gd name="T27" fmla="*/ 356 h 1016"/>
                <a:gd name="T28" fmla="*/ 1567 w 1915"/>
                <a:gd name="T29" fmla="*/ 517 h 1016"/>
                <a:gd name="T30" fmla="*/ 1700 w 1915"/>
                <a:gd name="T31" fmla="*/ 620 h 1016"/>
                <a:gd name="T32" fmla="*/ 1823 w 1915"/>
                <a:gd name="T33" fmla="*/ 738 h 1016"/>
                <a:gd name="T34" fmla="*/ 1904 w 1915"/>
                <a:gd name="T35" fmla="*/ 879 h 1016"/>
                <a:gd name="T36" fmla="*/ 1915 w 1915"/>
                <a:gd name="T37" fmla="*/ 936 h 1016"/>
                <a:gd name="T38" fmla="*/ 1799 w 1915"/>
                <a:gd name="T39" fmla="*/ 981 h 1016"/>
                <a:gd name="T40" fmla="*/ 1669 w 1915"/>
                <a:gd name="T41" fmla="*/ 1006 h 1016"/>
                <a:gd name="T42" fmla="*/ 1542 w 1915"/>
                <a:gd name="T43" fmla="*/ 1016 h 1016"/>
                <a:gd name="T44" fmla="*/ 1412 w 1915"/>
                <a:gd name="T45" fmla="*/ 1013 h 1016"/>
                <a:gd name="T46" fmla="*/ 1142 w 1915"/>
                <a:gd name="T47" fmla="*/ 967 h 1016"/>
                <a:gd name="T48" fmla="*/ 871 w 1915"/>
                <a:gd name="T49" fmla="*/ 890 h 1016"/>
                <a:gd name="T50" fmla="*/ 601 w 1915"/>
                <a:gd name="T51" fmla="*/ 788 h 1016"/>
                <a:gd name="T52" fmla="*/ 369 w 1915"/>
                <a:gd name="T53" fmla="*/ 685 h 1016"/>
                <a:gd name="T54" fmla="*/ 18 w 1915"/>
                <a:gd name="T55" fmla="*/ 521 h 10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15" h="1016">
                  <a:moveTo>
                    <a:pt x="18" y="521"/>
                  </a:moveTo>
                  <a:lnTo>
                    <a:pt x="0" y="374"/>
                  </a:lnTo>
                  <a:lnTo>
                    <a:pt x="14" y="225"/>
                  </a:lnTo>
                  <a:lnTo>
                    <a:pt x="35" y="99"/>
                  </a:lnTo>
                  <a:lnTo>
                    <a:pt x="77" y="0"/>
                  </a:lnTo>
                  <a:lnTo>
                    <a:pt x="351" y="187"/>
                  </a:lnTo>
                  <a:lnTo>
                    <a:pt x="484" y="281"/>
                  </a:lnTo>
                  <a:lnTo>
                    <a:pt x="625" y="366"/>
                  </a:lnTo>
                  <a:lnTo>
                    <a:pt x="794" y="409"/>
                  </a:lnTo>
                  <a:lnTo>
                    <a:pt x="949" y="422"/>
                  </a:lnTo>
                  <a:lnTo>
                    <a:pt x="1022" y="419"/>
                  </a:lnTo>
                  <a:lnTo>
                    <a:pt x="1107" y="409"/>
                  </a:lnTo>
                  <a:lnTo>
                    <a:pt x="1268" y="366"/>
                  </a:lnTo>
                  <a:lnTo>
                    <a:pt x="1278" y="356"/>
                  </a:lnTo>
                  <a:lnTo>
                    <a:pt x="1567" y="517"/>
                  </a:lnTo>
                  <a:lnTo>
                    <a:pt x="1700" y="620"/>
                  </a:lnTo>
                  <a:lnTo>
                    <a:pt x="1823" y="738"/>
                  </a:lnTo>
                  <a:lnTo>
                    <a:pt x="1904" y="879"/>
                  </a:lnTo>
                  <a:lnTo>
                    <a:pt x="1915" y="936"/>
                  </a:lnTo>
                  <a:lnTo>
                    <a:pt x="1799" y="981"/>
                  </a:lnTo>
                  <a:lnTo>
                    <a:pt x="1669" y="1006"/>
                  </a:lnTo>
                  <a:lnTo>
                    <a:pt x="1542" y="1016"/>
                  </a:lnTo>
                  <a:lnTo>
                    <a:pt x="1412" y="1013"/>
                  </a:lnTo>
                  <a:lnTo>
                    <a:pt x="1142" y="967"/>
                  </a:lnTo>
                  <a:lnTo>
                    <a:pt x="871" y="890"/>
                  </a:lnTo>
                  <a:lnTo>
                    <a:pt x="601" y="788"/>
                  </a:lnTo>
                  <a:lnTo>
                    <a:pt x="369" y="685"/>
                  </a:lnTo>
                  <a:lnTo>
                    <a:pt x="18" y="521"/>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1" name="Freeform 16"/>
            <p:cNvSpPr>
              <a:spLocks/>
            </p:cNvSpPr>
            <p:nvPr/>
          </p:nvSpPr>
          <p:spPr bwMode="auto">
            <a:xfrm>
              <a:off x="992" y="2957"/>
              <a:ext cx="108" cy="25"/>
            </a:xfrm>
            <a:custGeom>
              <a:avLst/>
              <a:gdLst>
                <a:gd name="T0" fmla="*/ 123 w 646"/>
                <a:gd name="T1" fmla="*/ 46 h 151"/>
                <a:gd name="T2" fmla="*/ 56 w 646"/>
                <a:gd name="T3" fmla="*/ 18 h 151"/>
                <a:gd name="T4" fmla="*/ 0 w 646"/>
                <a:gd name="T5" fmla="*/ 0 h 151"/>
                <a:gd name="T6" fmla="*/ 327 w 646"/>
                <a:gd name="T7" fmla="*/ 35 h 151"/>
                <a:gd name="T8" fmla="*/ 646 w 646"/>
                <a:gd name="T9" fmla="*/ 49 h 151"/>
                <a:gd name="T10" fmla="*/ 608 w 646"/>
                <a:gd name="T11" fmla="*/ 151 h 151"/>
                <a:gd name="T12" fmla="*/ 123 w 646"/>
                <a:gd name="T13" fmla="*/ 46 h 1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6" h="151">
                  <a:moveTo>
                    <a:pt x="123" y="46"/>
                  </a:moveTo>
                  <a:lnTo>
                    <a:pt x="56" y="18"/>
                  </a:lnTo>
                  <a:lnTo>
                    <a:pt x="0" y="0"/>
                  </a:lnTo>
                  <a:lnTo>
                    <a:pt x="327" y="35"/>
                  </a:lnTo>
                  <a:lnTo>
                    <a:pt x="646" y="49"/>
                  </a:lnTo>
                  <a:lnTo>
                    <a:pt x="608" y="151"/>
                  </a:lnTo>
                  <a:lnTo>
                    <a:pt x="123"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2" name="Freeform 17"/>
            <p:cNvSpPr>
              <a:spLocks/>
            </p:cNvSpPr>
            <p:nvPr/>
          </p:nvSpPr>
          <p:spPr bwMode="auto">
            <a:xfrm>
              <a:off x="719" y="2932"/>
              <a:ext cx="95" cy="40"/>
            </a:xfrm>
            <a:custGeom>
              <a:avLst/>
              <a:gdLst>
                <a:gd name="T0" fmla="*/ 31 w 565"/>
                <a:gd name="T1" fmla="*/ 241 h 241"/>
                <a:gd name="T2" fmla="*/ 0 w 565"/>
                <a:gd name="T3" fmla="*/ 83 h 241"/>
                <a:gd name="T4" fmla="*/ 271 w 565"/>
                <a:gd name="T5" fmla="*/ 27 h 241"/>
                <a:gd name="T6" fmla="*/ 538 w 565"/>
                <a:gd name="T7" fmla="*/ 0 h 241"/>
                <a:gd name="T8" fmla="*/ 565 w 565"/>
                <a:gd name="T9" fmla="*/ 189 h 241"/>
                <a:gd name="T10" fmla="*/ 298 w 565"/>
                <a:gd name="T11" fmla="*/ 228 h 241"/>
                <a:gd name="T12" fmla="*/ 31 w 565"/>
                <a:gd name="T13" fmla="*/ 241 h 2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5" h="241">
                  <a:moveTo>
                    <a:pt x="31" y="241"/>
                  </a:moveTo>
                  <a:lnTo>
                    <a:pt x="0" y="83"/>
                  </a:lnTo>
                  <a:lnTo>
                    <a:pt x="271" y="27"/>
                  </a:lnTo>
                  <a:lnTo>
                    <a:pt x="538" y="0"/>
                  </a:lnTo>
                  <a:lnTo>
                    <a:pt x="565" y="189"/>
                  </a:lnTo>
                  <a:lnTo>
                    <a:pt x="298" y="228"/>
                  </a:lnTo>
                  <a:lnTo>
                    <a:pt x="31" y="2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3" name="Freeform 18"/>
            <p:cNvSpPr>
              <a:spLocks/>
            </p:cNvSpPr>
            <p:nvPr/>
          </p:nvSpPr>
          <p:spPr bwMode="auto">
            <a:xfrm>
              <a:off x="821" y="2923"/>
              <a:ext cx="159" cy="46"/>
            </a:xfrm>
            <a:custGeom>
              <a:avLst/>
              <a:gdLst>
                <a:gd name="T0" fmla="*/ 21 w 952"/>
                <a:gd name="T1" fmla="*/ 207 h 274"/>
                <a:gd name="T2" fmla="*/ 0 w 952"/>
                <a:gd name="T3" fmla="*/ 21 h 274"/>
                <a:gd name="T4" fmla="*/ 91 w 952"/>
                <a:gd name="T5" fmla="*/ 3 h 274"/>
                <a:gd name="T6" fmla="*/ 183 w 952"/>
                <a:gd name="T7" fmla="*/ 0 h 274"/>
                <a:gd name="T8" fmla="*/ 369 w 952"/>
                <a:gd name="T9" fmla="*/ 13 h 274"/>
                <a:gd name="T10" fmla="*/ 556 w 952"/>
                <a:gd name="T11" fmla="*/ 45 h 274"/>
                <a:gd name="T12" fmla="*/ 742 w 952"/>
                <a:gd name="T13" fmla="*/ 95 h 274"/>
                <a:gd name="T14" fmla="*/ 952 w 952"/>
                <a:gd name="T15" fmla="*/ 193 h 274"/>
                <a:gd name="T16" fmla="*/ 654 w 952"/>
                <a:gd name="T17" fmla="*/ 274 h 274"/>
                <a:gd name="T18" fmla="*/ 671 w 952"/>
                <a:gd name="T19" fmla="*/ 109 h 274"/>
                <a:gd name="T20" fmla="*/ 661 w 952"/>
                <a:gd name="T21" fmla="*/ 101 h 274"/>
                <a:gd name="T22" fmla="*/ 647 w 952"/>
                <a:gd name="T23" fmla="*/ 95 h 274"/>
                <a:gd name="T24" fmla="*/ 601 w 952"/>
                <a:gd name="T25" fmla="*/ 274 h 274"/>
                <a:gd name="T26" fmla="*/ 545 w 952"/>
                <a:gd name="T27" fmla="*/ 264 h 274"/>
                <a:gd name="T28" fmla="*/ 317 w 952"/>
                <a:gd name="T29" fmla="*/ 246 h 274"/>
                <a:gd name="T30" fmla="*/ 21 w 952"/>
                <a:gd name="T31" fmla="*/ 207 h 2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2" h="274">
                  <a:moveTo>
                    <a:pt x="21" y="207"/>
                  </a:moveTo>
                  <a:lnTo>
                    <a:pt x="0" y="21"/>
                  </a:lnTo>
                  <a:lnTo>
                    <a:pt x="91" y="3"/>
                  </a:lnTo>
                  <a:lnTo>
                    <a:pt x="183" y="0"/>
                  </a:lnTo>
                  <a:lnTo>
                    <a:pt x="369" y="13"/>
                  </a:lnTo>
                  <a:lnTo>
                    <a:pt x="556" y="45"/>
                  </a:lnTo>
                  <a:lnTo>
                    <a:pt x="742" y="95"/>
                  </a:lnTo>
                  <a:lnTo>
                    <a:pt x="952" y="193"/>
                  </a:lnTo>
                  <a:lnTo>
                    <a:pt x="654" y="274"/>
                  </a:lnTo>
                  <a:lnTo>
                    <a:pt x="671" y="109"/>
                  </a:lnTo>
                  <a:lnTo>
                    <a:pt x="661" y="101"/>
                  </a:lnTo>
                  <a:lnTo>
                    <a:pt x="647" y="95"/>
                  </a:lnTo>
                  <a:lnTo>
                    <a:pt x="601" y="274"/>
                  </a:lnTo>
                  <a:lnTo>
                    <a:pt x="545" y="264"/>
                  </a:lnTo>
                  <a:lnTo>
                    <a:pt x="317" y="246"/>
                  </a:lnTo>
                  <a:lnTo>
                    <a:pt x="21"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4" name="Freeform 19"/>
            <p:cNvSpPr>
              <a:spLocks/>
            </p:cNvSpPr>
            <p:nvPr/>
          </p:nvSpPr>
          <p:spPr bwMode="auto">
            <a:xfrm>
              <a:off x="816" y="2796"/>
              <a:ext cx="397" cy="160"/>
            </a:xfrm>
            <a:custGeom>
              <a:avLst/>
              <a:gdLst>
                <a:gd name="T0" fmla="*/ 1434 w 2386"/>
                <a:gd name="T1" fmla="*/ 952 h 959"/>
                <a:gd name="T2" fmla="*/ 1265 w 2386"/>
                <a:gd name="T3" fmla="*/ 934 h 959"/>
                <a:gd name="T4" fmla="*/ 1096 w 2386"/>
                <a:gd name="T5" fmla="*/ 899 h 959"/>
                <a:gd name="T6" fmla="*/ 752 w 2386"/>
                <a:gd name="T7" fmla="*/ 801 h 959"/>
                <a:gd name="T8" fmla="*/ 404 w 2386"/>
                <a:gd name="T9" fmla="*/ 720 h 959"/>
                <a:gd name="T10" fmla="*/ 232 w 2386"/>
                <a:gd name="T11" fmla="*/ 709 h 959"/>
                <a:gd name="T12" fmla="*/ 53 w 2386"/>
                <a:gd name="T13" fmla="*/ 727 h 959"/>
                <a:gd name="T14" fmla="*/ 0 w 2386"/>
                <a:gd name="T15" fmla="*/ 400 h 959"/>
                <a:gd name="T16" fmla="*/ 102 w 2386"/>
                <a:gd name="T17" fmla="*/ 400 h 959"/>
                <a:gd name="T18" fmla="*/ 158 w 2386"/>
                <a:gd name="T19" fmla="*/ 372 h 959"/>
                <a:gd name="T20" fmla="*/ 464 w 2386"/>
                <a:gd name="T21" fmla="*/ 246 h 959"/>
                <a:gd name="T22" fmla="*/ 752 w 2386"/>
                <a:gd name="T23" fmla="*/ 116 h 959"/>
                <a:gd name="T24" fmla="*/ 893 w 2386"/>
                <a:gd name="T25" fmla="*/ 63 h 959"/>
                <a:gd name="T26" fmla="*/ 1026 w 2386"/>
                <a:gd name="T27" fmla="*/ 21 h 959"/>
                <a:gd name="T28" fmla="*/ 1153 w 2386"/>
                <a:gd name="T29" fmla="*/ 0 h 959"/>
                <a:gd name="T30" fmla="*/ 1276 w 2386"/>
                <a:gd name="T31" fmla="*/ 3 h 959"/>
                <a:gd name="T32" fmla="*/ 1377 w 2386"/>
                <a:gd name="T33" fmla="*/ 73 h 959"/>
                <a:gd name="T34" fmla="*/ 1483 w 2386"/>
                <a:gd name="T35" fmla="*/ 172 h 959"/>
                <a:gd name="T36" fmla="*/ 1592 w 2386"/>
                <a:gd name="T37" fmla="*/ 287 h 959"/>
                <a:gd name="T38" fmla="*/ 1771 w 2386"/>
                <a:gd name="T39" fmla="*/ 323 h 959"/>
                <a:gd name="T40" fmla="*/ 1944 w 2386"/>
                <a:gd name="T41" fmla="*/ 348 h 959"/>
                <a:gd name="T42" fmla="*/ 2112 w 2386"/>
                <a:gd name="T43" fmla="*/ 380 h 959"/>
                <a:gd name="T44" fmla="*/ 2193 w 2386"/>
                <a:gd name="T45" fmla="*/ 404 h 959"/>
                <a:gd name="T46" fmla="*/ 2267 w 2386"/>
                <a:gd name="T47" fmla="*/ 453 h 959"/>
                <a:gd name="T48" fmla="*/ 2386 w 2386"/>
                <a:gd name="T49" fmla="*/ 586 h 959"/>
                <a:gd name="T50" fmla="*/ 2334 w 2386"/>
                <a:gd name="T51" fmla="*/ 615 h 959"/>
                <a:gd name="T52" fmla="*/ 2267 w 2386"/>
                <a:gd name="T53" fmla="*/ 661 h 959"/>
                <a:gd name="T54" fmla="*/ 2185 w 2386"/>
                <a:gd name="T55" fmla="*/ 691 h 959"/>
                <a:gd name="T56" fmla="*/ 2045 w 2386"/>
                <a:gd name="T57" fmla="*/ 752 h 959"/>
                <a:gd name="T58" fmla="*/ 1909 w 2386"/>
                <a:gd name="T59" fmla="*/ 829 h 959"/>
                <a:gd name="T60" fmla="*/ 1842 w 2386"/>
                <a:gd name="T61" fmla="*/ 881 h 959"/>
                <a:gd name="T62" fmla="*/ 1778 w 2386"/>
                <a:gd name="T63" fmla="*/ 959 h 959"/>
                <a:gd name="T64" fmla="*/ 1434 w 2386"/>
                <a:gd name="T65" fmla="*/ 952 h 9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86" h="959">
                  <a:moveTo>
                    <a:pt x="1434" y="952"/>
                  </a:moveTo>
                  <a:lnTo>
                    <a:pt x="1265" y="934"/>
                  </a:lnTo>
                  <a:lnTo>
                    <a:pt x="1096" y="899"/>
                  </a:lnTo>
                  <a:lnTo>
                    <a:pt x="752" y="801"/>
                  </a:lnTo>
                  <a:lnTo>
                    <a:pt x="404" y="720"/>
                  </a:lnTo>
                  <a:lnTo>
                    <a:pt x="232" y="709"/>
                  </a:lnTo>
                  <a:lnTo>
                    <a:pt x="53" y="727"/>
                  </a:lnTo>
                  <a:lnTo>
                    <a:pt x="0" y="400"/>
                  </a:lnTo>
                  <a:lnTo>
                    <a:pt x="102" y="400"/>
                  </a:lnTo>
                  <a:lnTo>
                    <a:pt x="158" y="372"/>
                  </a:lnTo>
                  <a:lnTo>
                    <a:pt x="464" y="246"/>
                  </a:lnTo>
                  <a:lnTo>
                    <a:pt x="752" y="116"/>
                  </a:lnTo>
                  <a:lnTo>
                    <a:pt x="893" y="63"/>
                  </a:lnTo>
                  <a:lnTo>
                    <a:pt x="1026" y="21"/>
                  </a:lnTo>
                  <a:lnTo>
                    <a:pt x="1153" y="0"/>
                  </a:lnTo>
                  <a:lnTo>
                    <a:pt x="1276" y="3"/>
                  </a:lnTo>
                  <a:lnTo>
                    <a:pt x="1377" y="73"/>
                  </a:lnTo>
                  <a:lnTo>
                    <a:pt x="1483" y="172"/>
                  </a:lnTo>
                  <a:lnTo>
                    <a:pt x="1592" y="287"/>
                  </a:lnTo>
                  <a:lnTo>
                    <a:pt x="1771" y="323"/>
                  </a:lnTo>
                  <a:lnTo>
                    <a:pt x="1944" y="348"/>
                  </a:lnTo>
                  <a:lnTo>
                    <a:pt x="2112" y="380"/>
                  </a:lnTo>
                  <a:lnTo>
                    <a:pt x="2193" y="404"/>
                  </a:lnTo>
                  <a:lnTo>
                    <a:pt x="2267" y="453"/>
                  </a:lnTo>
                  <a:lnTo>
                    <a:pt x="2386" y="586"/>
                  </a:lnTo>
                  <a:lnTo>
                    <a:pt x="2334" y="615"/>
                  </a:lnTo>
                  <a:lnTo>
                    <a:pt x="2267" y="661"/>
                  </a:lnTo>
                  <a:lnTo>
                    <a:pt x="2185" y="691"/>
                  </a:lnTo>
                  <a:lnTo>
                    <a:pt x="2045" y="752"/>
                  </a:lnTo>
                  <a:lnTo>
                    <a:pt x="1909" y="829"/>
                  </a:lnTo>
                  <a:lnTo>
                    <a:pt x="1842" y="881"/>
                  </a:lnTo>
                  <a:lnTo>
                    <a:pt x="1778" y="959"/>
                  </a:lnTo>
                  <a:lnTo>
                    <a:pt x="1434" y="952"/>
                  </a:lnTo>
                  <a:close/>
                </a:path>
              </a:pathLst>
            </a:custGeom>
            <a:solidFill>
              <a:srgbClr val="66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5" name="Freeform 20"/>
            <p:cNvSpPr>
              <a:spLocks/>
            </p:cNvSpPr>
            <p:nvPr/>
          </p:nvSpPr>
          <p:spPr bwMode="auto">
            <a:xfrm>
              <a:off x="1594" y="2914"/>
              <a:ext cx="63" cy="39"/>
            </a:xfrm>
            <a:custGeom>
              <a:avLst/>
              <a:gdLst>
                <a:gd name="T0" fmla="*/ 27 w 378"/>
                <a:gd name="T1" fmla="*/ 120 h 233"/>
                <a:gd name="T2" fmla="*/ 0 w 378"/>
                <a:gd name="T3" fmla="*/ 0 h 233"/>
                <a:gd name="T4" fmla="*/ 378 w 378"/>
                <a:gd name="T5" fmla="*/ 158 h 233"/>
                <a:gd name="T6" fmla="*/ 330 w 378"/>
                <a:gd name="T7" fmla="*/ 233 h 233"/>
                <a:gd name="T8" fmla="*/ 27 w 378"/>
                <a:gd name="T9" fmla="*/ 120 h 2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8" h="233">
                  <a:moveTo>
                    <a:pt x="27" y="120"/>
                  </a:moveTo>
                  <a:lnTo>
                    <a:pt x="0" y="0"/>
                  </a:lnTo>
                  <a:lnTo>
                    <a:pt x="378" y="158"/>
                  </a:lnTo>
                  <a:lnTo>
                    <a:pt x="330" y="233"/>
                  </a:lnTo>
                  <a:lnTo>
                    <a:pt x="27" y="12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6" name="Freeform 21"/>
            <p:cNvSpPr>
              <a:spLocks/>
            </p:cNvSpPr>
            <p:nvPr/>
          </p:nvSpPr>
          <p:spPr bwMode="auto">
            <a:xfrm>
              <a:off x="569" y="2882"/>
              <a:ext cx="40" cy="62"/>
            </a:xfrm>
            <a:custGeom>
              <a:avLst/>
              <a:gdLst>
                <a:gd name="T0" fmla="*/ 182 w 243"/>
                <a:gd name="T1" fmla="*/ 365 h 372"/>
                <a:gd name="T2" fmla="*/ 176 w 243"/>
                <a:gd name="T3" fmla="*/ 242 h 372"/>
                <a:gd name="T4" fmla="*/ 161 w 243"/>
                <a:gd name="T5" fmla="*/ 158 h 372"/>
                <a:gd name="T6" fmla="*/ 109 w 243"/>
                <a:gd name="T7" fmla="*/ 106 h 372"/>
                <a:gd name="T8" fmla="*/ 64 w 243"/>
                <a:gd name="T9" fmla="*/ 80 h 372"/>
                <a:gd name="T10" fmla="*/ 0 w 243"/>
                <a:gd name="T11" fmla="*/ 66 h 372"/>
                <a:gd name="T12" fmla="*/ 21 w 243"/>
                <a:gd name="T13" fmla="*/ 0 h 372"/>
                <a:gd name="T14" fmla="*/ 88 w 243"/>
                <a:gd name="T15" fmla="*/ 10 h 372"/>
                <a:gd name="T16" fmla="*/ 140 w 243"/>
                <a:gd name="T17" fmla="*/ 31 h 372"/>
                <a:gd name="T18" fmla="*/ 211 w 243"/>
                <a:gd name="T19" fmla="*/ 112 h 372"/>
                <a:gd name="T20" fmla="*/ 243 w 243"/>
                <a:gd name="T21" fmla="*/ 221 h 372"/>
                <a:gd name="T22" fmla="*/ 243 w 243"/>
                <a:gd name="T23" fmla="*/ 341 h 372"/>
                <a:gd name="T24" fmla="*/ 207 w 243"/>
                <a:gd name="T25" fmla="*/ 372 h 372"/>
                <a:gd name="T26" fmla="*/ 182 w 243"/>
                <a:gd name="T27" fmla="*/ 365 h 3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3" h="372">
                  <a:moveTo>
                    <a:pt x="182" y="365"/>
                  </a:moveTo>
                  <a:lnTo>
                    <a:pt x="176" y="242"/>
                  </a:lnTo>
                  <a:lnTo>
                    <a:pt x="161" y="158"/>
                  </a:lnTo>
                  <a:lnTo>
                    <a:pt x="109" y="106"/>
                  </a:lnTo>
                  <a:lnTo>
                    <a:pt x="64" y="80"/>
                  </a:lnTo>
                  <a:lnTo>
                    <a:pt x="0" y="66"/>
                  </a:lnTo>
                  <a:lnTo>
                    <a:pt x="21" y="0"/>
                  </a:lnTo>
                  <a:lnTo>
                    <a:pt x="88" y="10"/>
                  </a:lnTo>
                  <a:lnTo>
                    <a:pt x="140" y="31"/>
                  </a:lnTo>
                  <a:lnTo>
                    <a:pt x="211" y="112"/>
                  </a:lnTo>
                  <a:lnTo>
                    <a:pt x="243" y="221"/>
                  </a:lnTo>
                  <a:lnTo>
                    <a:pt x="243" y="341"/>
                  </a:lnTo>
                  <a:lnTo>
                    <a:pt x="207" y="372"/>
                  </a:lnTo>
                  <a:lnTo>
                    <a:pt x="182" y="3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7" name="Freeform 22"/>
            <p:cNvSpPr>
              <a:spLocks/>
            </p:cNvSpPr>
            <p:nvPr/>
          </p:nvSpPr>
          <p:spPr bwMode="auto">
            <a:xfrm>
              <a:off x="1219" y="2653"/>
              <a:ext cx="211" cy="250"/>
            </a:xfrm>
            <a:custGeom>
              <a:avLst/>
              <a:gdLst>
                <a:gd name="T0" fmla="*/ 0 w 1268"/>
                <a:gd name="T1" fmla="*/ 1455 h 1504"/>
                <a:gd name="T2" fmla="*/ 67 w 1268"/>
                <a:gd name="T3" fmla="*/ 1388 h 1504"/>
                <a:gd name="T4" fmla="*/ 361 w 1268"/>
                <a:gd name="T5" fmla="*/ 1139 h 1504"/>
                <a:gd name="T6" fmla="*/ 506 w 1268"/>
                <a:gd name="T7" fmla="*/ 1005 h 1504"/>
                <a:gd name="T8" fmla="*/ 621 w 1268"/>
                <a:gd name="T9" fmla="*/ 864 h 1504"/>
                <a:gd name="T10" fmla="*/ 541 w 1268"/>
                <a:gd name="T11" fmla="*/ 436 h 1504"/>
                <a:gd name="T12" fmla="*/ 495 w 1268"/>
                <a:gd name="T13" fmla="*/ 225 h 1504"/>
                <a:gd name="T14" fmla="*/ 474 w 1268"/>
                <a:gd name="T15" fmla="*/ 0 h 1504"/>
                <a:gd name="T16" fmla="*/ 840 w 1268"/>
                <a:gd name="T17" fmla="*/ 32 h 1504"/>
                <a:gd name="T18" fmla="*/ 1194 w 1268"/>
                <a:gd name="T19" fmla="*/ 78 h 1504"/>
                <a:gd name="T20" fmla="*/ 1187 w 1268"/>
                <a:gd name="T21" fmla="*/ 468 h 1504"/>
                <a:gd name="T22" fmla="*/ 1222 w 1268"/>
                <a:gd name="T23" fmla="*/ 823 h 1504"/>
                <a:gd name="T24" fmla="*/ 1268 w 1268"/>
                <a:gd name="T25" fmla="*/ 1089 h 1504"/>
                <a:gd name="T26" fmla="*/ 987 w 1268"/>
                <a:gd name="T27" fmla="*/ 1238 h 1504"/>
                <a:gd name="T28" fmla="*/ 825 w 1268"/>
                <a:gd name="T29" fmla="*/ 1321 h 1504"/>
                <a:gd name="T30" fmla="*/ 656 w 1268"/>
                <a:gd name="T31" fmla="*/ 1406 h 1504"/>
                <a:gd name="T32" fmla="*/ 488 w 1268"/>
                <a:gd name="T33" fmla="*/ 1462 h 1504"/>
                <a:gd name="T34" fmla="*/ 393 w 1268"/>
                <a:gd name="T35" fmla="*/ 1487 h 1504"/>
                <a:gd name="T36" fmla="*/ 316 w 1268"/>
                <a:gd name="T37" fmla="*/ 1504 h 1504"/>
                <a:gd name="T38" fmla="*/ 150 w 1268"/>
                <a:gd name="T39" fmla="*/ 1504 h 1504"/>
                <a:gd name="T40" fmla="*/ 76 w 1268"/>
                <a:gd name="T41" fmla="*/ 1487 h 1504"/>
                <a:gd name="T42" fmla="*/ 0 w 1268"/>
                <a:gd name="T43" fmla="*/ 1455 h 15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68" h="1504">
                  <a:moveTo>
                    <a:pt x="0" y="1455"/>
                  </a:moveTo>
                  <a:lnTo>
                    <a:pt x="67" y="1388"/>
                  </a:lnTo>
                  <a:lnTo>
                    <a:pt x="361" y="1139"/>
                  </a:lnTo>
                  <a:lnTo>
                    <a:pt x="506" y="1005"/>
                  </a:lnTo>
                  <a:lnTo>
                    <a:pt x="621" y="864"/>
                  </a:lnTo>
                  <a:lnTo>
                    <a:pt x="541" y="436"/>
                  </a:lnTo>
                  <a:lnTo>
                    <a:pt x="495" y="225"/>
                  </a:lnTo>
                  <a:lnTo>
                    <a:pt x="474" y="0"/>
                  </a:lnTo>
                  <a:lnTo>
                    <a:pt x="840" y="32"/>
                  </a:lnTo>
                  <a:lnTo>
                    <a:pt x="1194" y="78"/>
                  </a:lnTo>
                  <a:lnTo>
                    <a:pt x="1187" y="468"/>
                  </a:lnTo>
                  <a:lnTo>
                    <a:pt x="1222" y="823"/>
                  </a:lnTo>
                  <a:lnTo>
                    <a:pt x="1268" y="1089"/>
                  </a:lnTo>
                  <a:lnTo>
                    <a:pt x="987" y="1238"/>
                  </a:lnTo>
                  <a:lnTo>
                    <a:pt x="825" y="1321"/>
                  </a:lnTo>
                  <a:lnTo>
                    <a:pt x="656" y="1406"/>
                  </a:lnTo>
                  <a:lnTo>
                    <a:pt x="488" y="1462"/>
                  </a:lnTo>
                  <a:lnTo>
                    <a:pt x="393" y="1487"/>
                  </a:lnTo>
                  <a:lnTo>
                    <a:pt x="316" y="1504"/>
                  </a:lnTo>
                  <a:lnTo>
                    <a:pt x="150" y="1504"/>
                  </a:lnTo>
                  <a:lnTo>
                    <a:pt x="76" y="1487"/>
                  </a:lnTo>
                  <a:lnTo>
                    <a:pt x="0" y="145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8" name="Freeform 23"/>
            <p:cNvSpPr>
              <a:spLocks/>
            </p:cNvSpPr>
            <p:nvPr/>
          </p:nvSpPr>
          <p:spPr bwMode="auto">
            <a:xfrm>
              <a:off x="1017" y="2854"/>
              <a:ext cx="54" cy="36"/>
            </a:xfrm>
            <a:custGeom>
              <a:avLst/>
              <a:gdLst>
                <a:gd name="T0" fmla="*/ 10 w 323"/>
                <a:gd name="T1" fmla="*/ 220 h 220"/>
                <a:gd name="T2" fmla="*/ 0 w 323"/>
                <a:gd name="T3" fmla="*/ 190 h 220"/>
                <a:gd name="T4" fmla="*/ 50 w 323"/>
                <a:gd name="T5" fmla="*/ 123 h 220"/>
                <a:gd name="T6" fmla="*/ 106 w 323"/>
                <a:gd name="T7" fmla="*/ 91 h 220"/>
                <a:gd name="T8" fmla="*/ 270 w 323"/>
                <a:gd name="T9" fmla="*/ 0 h 220"/>
                <a:gd name="T10" fmla="*/ 281 w 323"/>
                <a:gd name="T11" fmla="*/ 0 h 220"/>
                <a:gd name="T12" fmla="*/ 323 w 323"/>
                <a:gd name="T13" fmla="*/ 3 h 220"/>
                <a:gd name="T14" fmla="*/ 305 w 323"/>
                <a:gd name="T15" fmla="*/ 62 h 220"/>
                <a:gd name="T16" fmla="*/ 151 w 323"/>
                <a:gd name="T17" fmla="*/ 137 h 220"/>
                <a:gd name="T18" fmla="*/ 106 w 323"/>
                <a:gd name="T19" fmla="*/ 172 h 220"/>
                <a:gd name="T20" fmla="*/ 50 w 323"/>
                <a:gd name="T21" fmla="*/ 220 h 220"/>
                <a:gd name="T22" fmla="*/ 39 w 323"/>
                <a:gd name="T23" fmla="*/ 220 h 220"/>
                <a:gd name="T24" fmla="*/ 10 w 323"/>
                <a:gd name="T25" fmla="*/ 220 h 2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23" h="220">
                  <a:moveTo>
                    <a:pt x="10" y="220"/>
                  </a:moveTo>
                  <a:lnTo>
                    <a:pt x="0" y="190"/>
                  </a:lnTo>
                  <a:lnTo>
                    <a:pt x="50" y="123"/>
                  </a:lnTo>
                  <a:lnTo>
                    <a:pt x="106" y="91"/>
                  </a:lnTo>
                  <a:lnTo>
                    <a:pt x="270" y="0"/>
                  </a:lnTo>
                  <a:lnTo>
                    <a:pt x="281" y="0"/>
                  </a:lnTo>
                  <a:lnTo>
                    <a:pt x="323" y="3"/>
                  </a:lnTo>
                  <a:lnTo>
                    <a:pt x="305" y="62"/>
                  </a:lnTo>
                  <a:lnTo>
                    <a:pt x="151" y="137"/>
                  </a:lnTo>
                  <a:lnTo>
                    <a:pt x="106" y="172"/>
                  </a:lnTo>
                  <a:lnTo>
                    <a:pt x="50" y="220"/>
                  </a:lnTo>
                  <a:lnTo>
                    <a:pt x="39" y="220"/>
                  </a:lnTo>
                  <a:lnTo>
                    <a:pt x="1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49" name="Freeform 24"/>
            <p:cNvSpPr>
              <a:spLocks/>
            </p:cNvSpPr>
            <p:nvPr/>
          </p:nvSpPr>
          <p:spPr bwMode="auto">
            <a:xfrm>
              <a:off x="988" y="1865"/>
              <a:ext cx="325" cy="1021"/>
            </a:xfrm>
            <a:custGeom>
              <a:avLst/>
              <a:gdLst>
                <a:gd name="T0" fmla="*/ 404 w 1950"/>
                <a:gd name="T1" fmla="*/ 0 h 6128"/>
                <a:gd name="T2" fmla="*/ 460 w 1950"/>
                <a:gd name="T3" fmla="*/ 71 h 6128"/>
                <a:gd name="T4" fmla="*/ 495 w 1950"/>
                <a:gd name="T5" fmla="*/ 232 h 6128"/>
                <a:gd name="T6" fmla="*/ 555 w 1950"/>
                <a:gd name="T7" fmla="*/ 261 h 6128"/>
                <a:gd name="T8" fmla="*/ 626 w 1950"/>
                <a:gd name="T9" fmla="*/ 250 h 6128"/>
                <a:gd name="T10" fmla="*/ 629 w 1950"/>
                <a:gd name="T11" fmla="*/ 320 h 6128"/>
                <a:gd name="T12" fmla="*/ 692 w 1950"/>
                <a:gd name="T13" fmla="*/ 359 h 6128"/>
                <a:gd name="T14" fmla="*/ 787 w 1950"/>
                <a:gd name="T15" fmla="*/ 366 h 6128"/>
                <a:gd name="T16" fmla="*/ 867 w 1950"/>
                <a:gd name="T17" fmla="*/ 334 h 6128"/>
                <a:gd name="T18" fmla="*/ 1019 w 1950"/>
                <a:gd name="T19" fmla="*/ 324 h 6128"/>
                <a:gd name="T20" fmla="*/ 1121 w 1950"/>
                <a:gd name="T21" fmla="*/ 257 h 6128"/>
                <a:gd name="T22" fmla="*/ 1286 w 1950"/>
                <a:gd name="T23" fmla="*/ 4 h 6128"/>
                <a:gd name="T24" fmla="*/ 1349 w 1950"/>
                <a:gd name="T25" fmla="*/ 117 h 6128"/>
                <a:gd name="T26" fmla="*/ 1394 w 1950"/>
                <a:gd name="T27" fmla="*/ 2064 h 6128"/>
                <a:gd name="T28" fmla="*/ 1437 w 1950"/>
                <a:gd name="T29" fmla="*/ 3496 h 6128"/>
                <a:gd name="T30" fmla="*/ 1497 w 1950"/>
                <a:gd name="T31" fmla="*/ 4199 h 6128"/>
                <a:gd name="T32" fmla="*/ 1560 w 1950"/>
                <a:gd name="T33" fmla="*/ 4614 h 6128"/>
                <a:gd name="T34" fmla="*/ 1792 w 1950"/>
                <a:gd name="T35" fmla="*/ 4709 h 6128"/>
                <a:gd name="T36" fmla="*/ 1834 w 1950"/>
                <a:gd name="T37" fmla="*/ 5007 h 6128"/>
                <a:gd name="T38" fmla="*/ 1950 w 1950"/>
                <a:gd name="T39" fmla="*/ 5605 h 6128"/>
                <a:gd name="T40" fmla="*/ 1381 w 1950"/>
                <a:gd name="T41" fmla="*/ 6128 h 6128"/>
                <a:gd name="T42" fmla="*/ 1206 w 1950"/>
                <a:gd name="T43" fmla="*/ 5967 h 6128"/>
                <a:gd name="T44" fmla="*/ 1008 w 1950"/>
                <a:gd name="T45" fmla="*/ 5903 h 6128"/>
                <a:gd name="T46" fmla="*/ 688 w 1950"/>
                <a:gd name="T47" fmla="*/ 5865 h 6128"/>
                <a:gd name="T48" fmla="*/ 348 w 1950"/>
                <a:gd name="T49" fmla="*/ 5587 h 6128"/>
                <a:gd name="T50" fmla="*/ 323 w 1950"/>
                <a:gd name="T51" fmla="*/ 5309 h 6128"/>
                <a:gd name="T52" fmla="*/ 211 w 1950"/>
                <a:gd name="T53" fmla="*/ 5036 h 6128"/>
                <a:gd name="T54" fmla="*/ 204 w 1950"/>
                <a:gd name="T55" fmla="*/ 4846 h 6128"/>
                <a:gd name="T56" fmla="*/ 172 w 1950"/>
                <a:gd name="T57" fmla="*/ 4245 h 6128"/>
                <a:gd name="T58" fmla="*/ 88 w 1950"/>
                <a:gd name="T59" fmla="*/ 3205 h 6128"/>
                <a:gd name="T60" fmla="*/ 129 w 1950"/>
                <a:gd name="T61" fmla="*/ 1789 h 6128"/>
                <a:gd name="T62" fmla="*/ 204 w 1950"/>
                <a:gd name="T63" fmla="*/ 886 h 6128"/>
                <a:gd name="T64" fmla="*/ 204 w 1950"/>
                <a:gd name="T65" fmla="*/ 4 h 6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50" h="6128">
                  <a:moveTo>
                    <a:pt x="204" y="4"/>
                  </a:moveTo>
                  <a:lnTo>
                    <a:pt x="404" y="0"/>
                  </a:lnTo>
                  <a:lnTo>
                    <a:pt x="407" y="29"/>
                  </a:lnTo>
                  <a:lnTo>
                    <a:pt x="460" y="71"/>
                  </a:lnTo>
                  <a:lnTo>
                    <a:pt x="460" y="166"/>
                  </a:lnTo>
                  <a:lnTo>
                    <a:pt x="495" y="232"/>
                  </a:lnTo>
                  <a:lnTo>
                    <a:pt x="524" y="254"/>
                  </a:lnTo>
                  <a:lnTo>
                    <a:pt x="555" y="261"/>
                  </a:lnTo>
                  <a:lnTo>
                    <a:pt x="591" y="261"/>
                  </a:lnTo>
                  <a:lnTo>
                    <a:pt x="626" y="250"/>
                  </a:lnTo>
                  <a:lnTo>
                    <a:pt x="618" y="289"/>
                  </a:lnTo>
                  <a:lnTo>
                    <a:pt x="629" y="320"/>
                  </a:lnTo>
                  <a:lnTo>
                    <a:pt x="656" y="342"/>
                  </a:lnTo>
                  <a:lnTo>
                    <a:pt x="692" y="359"/>
                  </a:lnTo>
                  <a:lnTo>
                    <a:pt x="741" y="369"/>
                  </a:lnTo>
                  <a:lnTo>
                    <a:pt x="787" y="366"/>
                  </a:lnTo>
                  <a:lnTo>
                    <a:pt x="832" y="355"/>
                  </a:lnTo>
                  <a:lnTo>
                    <a:pt x="867" y="334"/>
                  </a:lnTo>
                  <a:lnTo>
                    <a:pt x="952" y="337"/>
                  </a:lnTo>
                  <a:lnTo>
                    <a:pt x="1019" y="324"/>
                  </a:lnTo>
                  <a:lnTo>
                    <a:pt x="1075" y="299"/>
                  </a:lnTo>
                  <a:lnTo>
                    <a:pt x="1121" y="257"/>
                  </a:lnTo>
                  <a:lnTo>
                    <a:pt x="1191" y="141"/>
                  </a:lnTo>
                  <a:lnTo>
                    <a:pt x="1286" y="4"/>
                  </a:lnTo>
                  <a:lnTo>
                    <a:pt x="1359" y="56"/>
                  </a:lnTo>
                  <a:lnTo>
                    <a:pt x="1349" y="117"/>
                  </a:lnTo>
                  <a:lnTo>
                    <a:pt x="1370" y="1086"/>
                  </a:lnTo>
                  <a:lnTo>
                    <a:pt x="1394" y="2064"/>
                  </a:lnTo>
                  <a:lnTo>
                    <a:pt x="1434" y="3138"/>
                  </a:lnTo>
                  <a:lnTo>
                    <a:pt x="1437" y="3496"/>
                  </a:lnTo>
                  <a:lnTo>
                    <a:pt x="1461" y="3848"/>
                  </a:lnTo>
                  <a:lnTo>
                    <a:pt x="1497" y="4199"/>
                  </a:lnTo>
                  <a:lnTo>
                    <a:pt x="1543" y="4547"/>
                  </a:lnTo>
                  <a:lnTo>
                    <a:pt x="1560" y="4614"/>
                  </a:lnTo>
                  <a:lnTo>
                    <a:pt x="1584" y="4681"/>
                  </a:lnTo>
                  <a:lnTo>
                    <a:pt x="1792" y="4709"/>
                  </a:lnTo>
                  <a:lnTo>
                    <a:pt x="1824" y="4860"/>
                  </a:lnTo>
                  <a:lnTo>
                    <a:pt x="1834" y="5007"/>
                  </a:lnTo>
                  <a:lnTo>
                    <a:pt x="1947" y="5555"/>
                  </a:lnTo>
                  <a:lnTo>
                    <a:pt x="1950" y="5605"/>
                  </a:lnTo>
                  <a:lnTo>
                    <a:pt x="1676" y="5861"/>
                  </a:lnTo>
                  <a:lnTo>
                    <a:pt x="1381" y="6128"/>
                  </a:lnTo>
                  <a:lnTo>
                    <a:pt x="1297" y="6029"/>
                  </a:lnTo>
                  <a:lnTo>
                    <a:pt x="1206" y="5967"/>
                  </a:lnTo>
                  <a:lnTo>
                    <a:pt x="1103" y="5928"/>
                  </a:lnTo>
                  <a:lnTo>
                    <a:pt x="1008" y="5903"/>
                  </a:lnTo>
                  <a:lnTo>
                    <a:pt x="801" y="5882"/>
                  </a:lnTo>
                  <a:lnTo>
                    <a:pt x="688" y="5865"/>
                  </a:lnTo>
                  <a:lnTo>
                    <a:pt x="580" y="5836"/>
                  </a:lnTo>
                  <a:lnTo>
                    <a:pt x="348" y="5587"/>
                  </a:lnTo>
                  <a:lnTo>
                    <a:pt x="345" y="5443"/>
                  </a:lnTo>
                  <a:lnTo>
                    <a:pt x="323" y="5309"/>
                  </a:lnTo>
                  <a:lnTo>
                    <a:pt x="278" y="5173"/>
                  </a:lnTo>
                  <a:lnTo>
                    <a:pt x="211" y="5036"/>
                  </a:lnTo>
                  <a:lnTo>
                    <a:pt x="211" y="4969"/>
                  </a:lnTo>
                  <a:lnTo>
                    <a:pt x="204" y="4846"/>
                  </a:lnTo>
                  <a:lnTo>
                    <a:pt x="211" y="4758"/>
                  </a:lnTo>
                  <a:lnTo>
                    <a:pt x="172" y="4245"/>
                  </a:lnTo>
                  <a:lnTo>
                    <a:pt x="137" y="3721"/>
                  </a:lnTo>
                  <a:lnTo>
                    <a:pt x="88" y="3205"/>
                  </a:lnTo>
                  <a:lnTo>
                    <a:pt x="0" y="2703"/>
                  </a:lnTo>
                  <a:lnTo>
                    <a:pt x="129" y="1789"/>
                  </a:lnTo>
                  <a:lnTo>
                    <a:pt x="179" y="1336"/>
                  </a:lnTo>
                  <a:lnTo>
                    <a:pt x="204" y="886"/>
                  </a:lnTo>
                  <a:lnTo>
                    <a:pt x="204" y="36"/>
                  </a:lnTo>
                  <a:lnTo>
                    <a:pt x="204"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0" name="Freeform 25"/>
            <p:cNvSpPr>
              <a:spLocks/>
            </p:cNvSpPr>
            <p:nvPr/>
          </p:nvSpPr>
          <p:spPr bwMode="auto">
            <a:xfrm>
              <a:off x="872" y="1030"/>
              <a:ext cx="246" cy="826"/>
            </a:xfrm>
            <a:custGeom>
              <a:avLst/>
              <a:gdLst>
                <a:gd name="T0" fmla="*/ 1093 w 1472"/>
                <a:gd name="T1" fmla="*/ 4948 h 4954"/>
                <a:gd name="T2" fmla="*/ 907 w 1472"/>
                <a:gd name="T3" fmla="*/ 4951 h 4954"/>
                <a:gd name="T4" fmla="*/ 903 w 1472"/>
                <a:gd name="T5" fmla="*/ 4954 h 4954"/>
                <a:gd name="T6" fmla="*/ 903 w 1472"/>
                <a:gd name="T7" fmla="*/ 4948 h 4954"/>
                <a:gd name="T8" fmla="*/ 672 w 1472"/>
                <a:gd name="T9" fmla="*/ 4954 h 4954"/>
                <a:gd name="T10" fmla="*/ 429 w 1472"/>
                <a:gd name="T11" fmla="*/ 4954 h 4954"/>
                <a:gd name="T12" fmla="*/ 313 w 1472"/>
                <a:gd name="T13" fmla="*/ 4943 h 4954"/>
                <a:gd name="T14" fmla="*/ 204 w 1472"/>
                <a:gd name="T15" fmla="*/ 4916 h 4954"/>
                <a:gd name="T16" fmla="*/ 98 w 1472"/>
                <a:gd name="T17" fmla="*/ 4867 h 4954"/>
                <a:gd name="T18" fmla="*/ 0 w 1472"/>
                <a:gd name="T19" fmla="*/ 4800 h 4954"/>
                <a:gd name="T20" fmla="*/ 42 w 1472"/>
                <a:gd name="T21" fmla="*/ 4536 h 4954"/>
                <a:gd name="T22" fmla="*/ 74 w 1472"/>
                <a:gd name="T23" fmla="*/ 4269 h 4954"/>
                <a:gd name="T24" fmla="*/ 113 w 1472"/>
                <a:gd name="T25" fmla="*/ 3742 h 4954"/>
                <a:gd name="T26" fmla="*/ 148 w 1472"/>
                <a:gd name="T27" fmla="*/ 2723 h 4954"/>
                <a:gd name="T28" fmla="*/ 263 w 1472"/>
                <a:gd name="T29" fmla="*/ 2386 h 4954"/>
                <a:gd name="T30" fmla="*/ 362 w 1472"/>
                <a:gd name="T31" fmla="*/ 2052 h 4954"/>
                <a:gd name="T32" fmla="*/ 527 w 1472"/>
                <a:gd name="T33" fmla="*/ 1395 h 4954"/>
                <a:gd name="T34" fmla="*/ 675 w 1472"/>
                <a:gd name="T35" fmla="*/ 741 h 4954"/>
                <a:gd name="T36" fmla="*/ 836 w 1472"/>
                <a:gd name="T37" fmla="*/ 70 h 4954"/>
                <a:gd name="T38" fmla="*/ 974 w 1472"/>
                <a:gd name="T39" fmla="*/ 46 h 4954"/>
                <a:gd name="T40" fmla="*/ 1106 w 1472"/>
                <a:gd name="T41" fmla="*/ 21 h 4954"/>
                <a:gd name="T42" fmla="*/ 1247 w 1472"/>
                <a:gd name="T43" fmla="*/ 3 h 4954"/>
                <a:gd name="T44" fmla="*/ 1381 w 1472"/>
                <a:gd name="T45" fmla="*/ 0 h 4954"/>
                <a:gd name="T46" fmla="*/ 1434 w 1472"/>
                <a:gd name="T47" fmla="*/ 264 h 4954"/>
                <a:gd name="T48" fmla="*/ 1472 w 1472"/>
                <a:gd name="T49" fmla="*/ 521 h 4954"/>
                <a:gd name="T50" fmla="*/ 1332 w 1472"/>
                <a:gd name="T51" fmla="*/ 1690 h 4954"/>
                <a:gd name="T52" fmla="*/ 1258 w 1472"/>
                <a:gd name="T53" fmla="*/ 2270 h 4954"/>
                <a:gd name="T54" fmla="*/ 1216 w 1472"/>
                <a:gd name="T55" fmla="*/ 2853 h 4954"/>
                <a:gd name="T56" fmla="*/ 1202 w 1472"/>
                <a:gd name="T57" fmla="*/ 2980 h 4954"/>
                <a:gd name="T58" fmla="*/ 1202 w 1472"/>
                <a:gd name="T59" fmla="*/ 3103 h 4954"/>
                <a:gd name="T60" fmla="*/ 1216 w 1472"/>
                <a:gd name="T61" fmla="*/ 3349 h 4954"/>
                <a:gd name="T62" fmla="*/ 1229 w 1472"/>
                <a:gd name="T63" fmla="*/ 3598 h 4954"/>
                <a:gd name="T64" fmla="*/ 1216 w 1472"/>
                <a:gd name="T65" fmla="*/ 3851 h 4954"/>
                <a:gd name="T66" fmla="*/ 1223 w 1472"/>
                <a:gd name="T67" fmla="*/ 3911 h 4954"/>
                <a:gd name="T68" fmla="*/ 1272 w 1472"/>
                <a:gd name="T69" fmla="*/ 3924 h 4954"/>
                <a:gd name="T70" fmla="*/ 1209 w 1472"/>
                <a:gd name="T71" fmla="*/ 4206 h 4954"/>
                <a:gd name="T72" fmla="*/ 1138 w 1472"/>
                <a:gd name="T73" fmla="*/ 4487 h 4954"/>
                <a:gd name="T74" fmla="*/ 1093 w 1472"/>
                <a:gd name="T75" fmla="*/ 4764 h 4954"/>
                <a:gd name="T76" fmla="*/ 1089 w 1472"/>
                <a:gd name="T77" fmla="*/ 4902 h 4954"/>
                <a:gd name="T78" fmla="*/ 1093 w 1472"/>
                <a:gd name="T79" fmla="*/ 4948 h 49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72" h="4954">
                  <a:moveTo>
                    <a:pt x="1093" y="4948"/>
                  </a:moveTo>
                  <a:lnTo>
                    <a:pt x="907" y="4951"/>
                  </a:lnTo>
                  <a:lnTo>
                    <a:pt x="903" y="4954"/>
                  </a:lnTo>
                  <a:lnTo>
                    <a:pt x="903" y="4948"/>
                  </a:lnTo>
                  <a:lnTo>
                    <a:pt x="672" y="4954"/>
                  </a:lnTo>
                  <a:lnTo>
                    <a:pt x="429" y="4954"/>
                  </a:lnTo>
                  <a:lnTo>
                    <a:pt x="313" y="4943"/>
                  </a:lnTo>
                  <a:lnTo>
                    <a:pt x="204" y="4916"/>
                  </a:lnTo>
                  <a:lnTo>
                    <a:pt x="98" y="4867"/>
                  </a:lnTo>
                  <a:lnTo>
                    <a:pt x="0" y="4800"/>
                  </a:lnTo>
                  <a:lnTo>
                    <a:pt x="42" y="4536"/>
                  </a:lnTo>
                  <a:lnTo>
                    <a:pt x="74" y="4269"/>
                  </a:lnTo>
                  <a:lnTo>
                    <a:pt x="113" y="3742"/>
                  </a:lnTo>
                  <a:lnTo>
                    <a:pt x="148" y="2723"/>
                  </a:lnTo>
                  <a:lnTo>
                    <a:pt x="263" y="2386"/>
                  </a:lnTo>
                  <a:lnTo>
                    <a:pt x="362" y="2052"/>
                  </a:lnTo>
                  <a:lnTo>
                    <a:pt x="527" y="1395"/>
                  </a:lnTo>
                  <a:lnTo>
                    <a:pt x="675" y="741"/>
                  </a:lnTo>
                  <a:lnTo>
                    <a:pt x="836" y="70"/>
                  </a:lnTo>
                  <a:lnTo>
                    <a:pt x="974" y="46"/>
                  </a:lnTo>
                  <a:lnTo>
                    <a:pt x="1106" y="21"/>
                  </a:lnTo>
                  <a:lnTo>
                    <a:pt x="1247" y="3"/>
                  </a:lnTo>
                  <a:lnTo>
                    <a:pt x="1381" y="0"/>
                  </a:lnTo>
                  <a:lnTo>
                    <a:pt x="1434" y="264"/>
                  </a:lnTo>
                  <a:lnTo>
                    <a:pt x="1472" y="521"/>
                  </a:lnTo>
                  <a:lnTo>
                    <a:pt x="1332" y="1690"/>
                  </a:lnTo>
                  <a:lnTo>
                    <a:pt x="1258" y="2270"/>
                  </a:lnTo>
                  <a:lnTo>
                    <a:pt x="1216" y="2853"/>
                  </a:lnTo>
                  <a:lnTo>
                    <a:pt x="1202" y="2980"/>
                  </a:lnTo>
                  <a:lnTo>
                    <a:pt x="1202" y="3103"/>
                  </a:lnTo>
                  <a:lnTo>
                    <a:pt x="1216" y="3349"/>
                  </a:lnTo>
                  <a:lnTo>
                    <a:pt x="1229" y="3598"/>
                  </a:lnTo>
                  <a:lnTo>
                    <a:pt x="1216" y="3851"/>
                  </a:lnTo>
                  <a:lnTo>
                    <a:pt x="1223" y="3911"/>
                  </a:lnTo>
                  <a:lnTo>
                    <a:pt x="1272" y="3924"/>
                  </a:lnTo>
                  <a:lnTo>
                    <a:pt x="1209" y="4206"/>
                  </a:lnTo>
                  <a:lnTo>
                    <a:pt x="1138" y="4487"/>
                  </a:lnTo>
                  <a:lnTo>
                    <a:pt x="1093" y="4764"/>
                  </a:lnTo>
                  <a:lnTo>
                    <a:pt x="1089" y="4902"/>
                  </a:lnTo>
                  <a:lnTo>
                    <a:pt x="1093" y="494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1" name="Freeform 26"/>
            <p:cNvSpPr>
              <a:spLocks/>
            </p:cNvSpPr>
            <p:nvPr/>
          </p:nvSpPr>
          <p:spPr bwMode="auto">
            <a:xfrm>
              <a:off x="1607" y="2646"/>
              <a:ext cx="190" cy="236"/>
            </a:xfrm>
            <a:custGeom>
              <a:avLst/>
              <a:gdLst>
                <a:gd name="T0" fmla="*/ 0 w 1139"/>
                <a:gd name="T1" fmla="*/ 959 h 1416"/>
                <a:gd name="T2" fmla="*/ 116 w 1139"/>
                <a:gd name="T3" fmla="*/ 664 h 1416"/>
                <a:gd name="T4" fmla="*/ 63 w 1139"/>
                <a:gd name="T5" fmla="*/ 386 h 1416"/>
                <a:gd name="T6" fmla="*/ 0 w 1139"/>
                <a:gd name="T7" fmla="*/ 116 h 1416"/>
                <a:gd name="T8" fmla="*/ 365 w 1139"/>
                <a:gd name="T9" fmla="*/ 70 h 1416"/>
                <a:gd name="T10" fmla="*/ 714 w 1139"/>
                <a:gd name="T11" fmla="*/ 0 h 1416"/>
                <a:gd name="T12" fmla="*/ 731 w 1139"/>
                <a:gd name="T13" fmla="*/ 415 h 1416"/>
                <a:gd name="T14" fmla="*/ 763 w 1139"/>
                <a:gd name="T15" fmla="*/ 832 h 1416"/>
                <a:gd name="T16" fmla="*/ 878 w 1139"/>
                <a:gd name="T17" fmla="*/ 942 h 1416"/>
                <a:gd name="T18" fmla="*/ 977 w 1139"/>
                <a:gd name="T19" fmla="*/ 1068 h 1416"/>
                <a:gd name="T20" fmla="*/ 1057 w 1139"/>
                <a:gd name="T21" fmla="*/ 1201 h 1416"/>
                <a:gd name="T22" fmla="*/ 1139 w 1139"/>
                <a:gd name="T23" fmla="*/ 1346 h 1416"/>
                <a:gd name="T24" fmla="*/ 991 w 1139"/>
                <a:gd name="T25" fmla="*/ 1394 h 1416"/>
                <a:gd name="T26" fmla="*/ 931 w 1139"/>
                <a:gd name="T27" fmla="*/ 1412 h 1416"/>
                <a:gd name="T28" fmla="*/ 865 w 1139"/>
                <a:gd name="T29" fmla="*/ 1416 h 1416"/>
                <a:gd name="T30" fmla="*/ 742 w 1139"/>
                <a:gd name="T31" fmla="*/ 1405 h 1416"/>
                <a:gd name="T32" fmla="*/ 615 w 1139"/>
                <a:gd name="T33" fmla="*/ 1373 h 1416"/>
                <a:gd name="T34" fmla="*/ 503 w 1139"/>
                <a:gd name="T35" fmla="*/ 1324 h 1416"/>
                <a:gd name="T36" fmla="*/ 397 w 1139"/>
                <a:gd name="T37" fmla="*/ 1265 h 1416"/>
                <a:gd name="T38" fmla="*/ 186 w 1139"/>
                <a:gd name="T39" fmla="*/ 1113 h 1416"/>
                <a:gd name="T40" fmla="*/ 0 w 1139"/>
                <a:gd name="T41" fmla="*/ 959 h 14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39" h="1416">
                  <a:moveTo>
                    <a:pt x="0" y="959"/>
                  </a:moveTo>
                  <a:lnTo>
                    <a:pt x="116" y="664"/>
                  </a:lnTo>
                  <a:lnTo>
                    <a:pt x="63" y="386"/>
                  </a:lnTo>
                  <a:lnTo>
                    <a:pt x="0" y="116"/>
                  </a:lnTo>
                  <a:lnTo>
                    <a:pt x="365" y="70"/>
                  </a:lnTo>
                  <a:lnTo>
                    <a:pt x="714" y="0"/>
                  </a:lnTo>
                  <a:lnTo>
                    <a:pt x="731" y="415"/>
                  </a:lnTo>
                  <a:lnTo>
                    <a:pt x="763" y="832"/>
                  </a:lnTo>
                  <a:lnTo>
                    <a:pt x="878" y="942"/>
                  </a:lnTo>
                  <a:lnTo>
                    <a:pt x="977" y="1068"/>
                  </a:lnTo>
                  <a:lnTo>
                    <a:pt x="1057" y="1201"/>
                  </a:lnTo>
                  <a:lnTo>
                    <a:pt x="1139" y="1346"/>
                  </a:lnTo>
                  <a:lnTo>
                    <a:pt x="991" y="1394"/>
                  </a:lnTo>
                  <a:lnTo>
                    <a:pt x="931" y="1412"/>
                  </a:lnTo>
                  <a:lnTo>
                    <a:pt x="865" y="1416"/>
                  </a:lnTo>
                  <a:lnTo>
                    <a:pt x="742" y="1405"/>
                  </a:lnTo>
                  <a:lnTo>
                    <a:pt x="615" y="1373"/>
                  </a:lnTo>
                  <a:lnTo>
                    <a:pt x="503" y="1324"/>
                  </a:lnTo>
                  <a:lnTo>
                    <a:pt x="397" y="1265"/>
                  </a:lnTo>
                  <a:lnTo>
                    <a:pt x="186" y="1113"/>
                  </a:lnTo>
                  <a:lnTo>
                    <a:pt x="0" y="959"/>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2" name="Freeform 27"/>
            <p:cNvSpPr>
              <a:spLocks/>
            </p:cNvSpPr>
            <p:nvPr/>
          </p:nvSpPr>
          <p:spPr bwMode="auto">
            <a:xfrm>
              <a:off x="489" y="1480"/>
              <a:ext cx="549" cy="1374"/>
            </a:xfrm>
            <a:custGeom>
              <a:avLst/>
              <a:gdLst>
                <a:gd name="T0" fmla="*/ 6 w 3292"/>
                <a:gd name="T1" fmla="*/ 2235 h 8246"/>
                <a:gd name="T2" fmla="*/ 228 w 3292"/>
                <a:gd name="T3" fmla="*/ 2434 h 8246"/>
                <a:gd name="T4" fmla="*/ 530 w 3292"/>
                <a:gd name="T5" fmla="*/ 2501 h 8246"/>
                <a:gd name="T6" fmla="*/ 773 w 3292"/>
                <a:gd name="T7" fmla="*/ 2776 h 8246"/>
                <a:gd name="T8" fmla="*/ 892 w 3292"/>
                <a:gd name="T9" fmla="*/ 3394 h 8246"/>
                <a:gd name="T10" fmla="*/ 938 w 3292"/>
                <a:gd name="T11" fmla="*/ 4185 h 8246"/>
                <a:gd name="T12" fmla="*/ 853 w 3292"/>
                <a:gd name="T13" fmla="*/ 4999 h 8246"/>
                <a:gd name="T14" fmla="*/ 741 w 3292"/>
                <a:gd name="T15" fmla="*/ 5376 h 8246"/>
                <a:gd name="T16" fmla="*/ 267 w 3292"/>
                <a:gd name="T17" fmla="*/ 5597 h 8246"/>
                <a:gd name="T18" fmla="*/ 288 w 3292"/>
                <a:gd name="T19" fmla="*/ 5801 h 8246"/>
                <a:gd name="T20" fmla="*/ 316 w 3292"/>
                <a:gd name="T21" fmla="*/ 6922 h 8246"/>
                <a:gd name="T22" fmla="*/ 361 w 3292"/>
                <a:gd name="T23" fmla="*/ 7251 h 8246"/>
                <a:gd name="T24" fmla="*/ 396 w 3292"/>
                <a:gd name="T25" fmla="*/ 7417 h 8246"/>
                <a:gd name="T26" fmla="*/ 457 w 3292"/>
                <a:gd name="T27" fmla="*/ 7438 h 8246"/>
                <a:gd name="T28" fmla="*/ 481 w 3292"/>
                <a:gd name="T29" fmla="*/ 7487 h 8246"/>
                <a:gd name="T30" fmla="*/ 358 w 3292"/>
                <a:gd name="T31" fmla="*/ 7726 h 8246"/>
                <a:gd name="T32" fmla="*/ 337 w 3292"/>
                <a:gd name="T33" fmla="*/ 7901 h 8246"/>
                <a:gd name="T34" fmla="*/ 372 w 3292"/>
                <a:gd name="T35" fmla="*/ 8011 h 8246"/>
                <a:gd name="T36" fmla="*/ 660 w 3292"/>
                <a:gd name="T37" fmla="*/ 7891 h 8246"/>
                <a:gd name="T38" fmla="*/ 1201 w 3292"/>
                <a:gd name="T39" fmla="*/ 7979 h 8246"/>
                <a:gd name="T40" fmla="*/ 1620 w 3292"/>
                <a:gd name="T41" fmla="*/ 8123 h 8246"/>
                <a:gd name="T42" fmla="*/ 2010 w 3292"/>
                <a:gd name="T43" fmla="*/ 8246 h 8246"/>
                <a:gd name="T44" fmla="*/ 2326 w 3292"/>
                <a:gd name="T45" fmla="*/ 8126 h 8246"/>
                <a:gd name="T46" fmla="*/ 2789 w 3292"/>
                <a:gd name="T47" fmla="*/ 7919 h 8246"/>
                <a:gd name="T48" fmla="*/ 3120 w 3292"/>
                <a:gd name="T49" fmla="*/ 7835 h 8246"/>
                <a:gd name="T50" fmla="*/ 3292 w 3292"/>
                <a:gd name="T51" fmla="*/ 7726 h 8246"/>
                <a:gd name="T52" fmla="*/ 3187 w 3292"/>
                <a:gd name="T53" fmla="*/ 7414 h 8246"/>
                <a:gd name="T54" fmla="*/ 3060 w 3292"/>
                <a:gd name="T55" fmla="*/ 7185 h 8246"/>
                <a:gd name="T56" fmla="*/ 2923 w 3292"/>
                <a:gd name="T57" fmla="*/ 6826 h 8246"/>
                <a:gd name="T58" fmla="*/ 2909 w 3292"/>
                <a:gd name="T59" fmla="*/ 6641 h 8246"/>
                <a:gd name="T60" fmla="*/ 2976 w 3292"/>
                <a:gd name="T61" fmla="*/ 6852 h 8246"/>
                <a:gd name="T62" fmla="*/ 3144 w 3292"/>
                <a:gd name="T63" fmla="*/ 7224 h 8246"/>
                <a:gd name="T64" fmla="*/ 3141 w 3292"/>
                <a:gd name="T65" fmla="*/ 7034 h 8246"/>
                <a:gd name="T66" fmla="*/ 3039 w 3292"/>
                <a:gd name="T67" fmla="*/ 5565 h 8246"/>
                <a:gd name="T68" fmla="*/ 2856 w 3292"/>
                <a:gd name="T69" fmla="*/ 5597 h 8246"/>
                <a:gd name="T70" fmla="*/ 2937 w 3292"/>
                <a:gd name="T71" fmla="*/ 4996 h 8246"/>
                <a:gd name="T72" fmla="*/ 3123 w 3292"/>
                <a:gd name="T73" fmla="*/ 3707 h 8246"/>
                <a:gd name="T74" fmla="*/ 3141 w 3292"/>
                <a:gd name="T75" fmla="*/ 2315 h 8246"/>
                <a:gd name="T76" fmla="*/ 2656 w 3292"/>
                <a:gd name="T77" fmla="*/ 2297 h 8246"/>
                <a:gd name="T78" fmla="*/ 2406 w 3292"/>
                <a:gd name="T79" fmla="*/ 2238 h 8246"/>
                <a:gd name="T80" fmla="*/ 2241 w 3292"/>
                <a:gd name="T81" fmla="*/ 2118 h 8246"/>
                <a:gd name="T82" fmla="*/ 2332 w 3292"/>
                <a:gd name="T83" fmla="*/ 1107 h 8246"/>
                <a:gd name="T84" fmla="*/ 2410 w 3292"/>
                <a:gd name="T85" fmla="*/ 101 h 8246"/>
                <a:gd name="T86" fmla="*/ 2259 w 3292"/>
                <a:gd name="T87" fmla="*/ 35 h 8246"/>
                <a:gd name="T88" fmla="*/ 2192 w 3292"/>
                <a:gd name="T89" fmla="*/ 24 h 8246"/>
                <a:gd name="T90" fmla="*/ 1623 w 3292"/>
                <a:gd name="T91" fmla="*/ 878 h 8246"/>
                <a:gd name="T92" fmla="*/ 1650 w 3292"/>
                <a:gd name="T93" fmla="*/ 1436 h 8246"/>
                <a:gd name="T94" fmla="*/ 1630 w 3292"/>
                <a:gd name="T95" fmla="*/ 1936 h 8246"/>
                <a:gd name="T96" fmla="*/ 1545 w 3292"/>
                <a:gd name="T97" fmla="*/ 2136 h 8246"/>
                <a:gd name="T98" fmla="*/ 1366 w 3292"/>
                <a:gd name="T99" fmla="*/ 2311 h 8246"/>
                <a:gd name="T100" fmla="*/ 720 w 3292"/>
                <a:gd name="T101" fmla="*/ 2319 h 8246"/>
                <a:gd name="T102" fmla="*/ 144 w 3292"/>
                <a:gd name="T103" fmla="*/ 2262 h 82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2" h="8246">
                  <a:moveTo>
                    <a:pt x="0" y="2235"/>
                  </a:moveTo>
                  <a:lnTo>
                    <a:pt x="6" y="2235"/>
                  </a:lnTo>
                  <a:lnTo>
                    <a:pt x="62" y="2428"/>
                  </a:lnTo>
                  <a:lnTo>
                    <a:pt x="228" y="2434"/>
                  </a:lnTo>
                  <a:lnTo>
                    <a:pt x="375" y="2455"/>
                  </a:lnTo>
                  <a:lnTo>
                    <a:pt x="530" y="2501"/>
                  </a:lnTo>
                  <a:lnTo>
                    <a:pt x="695" y="2578"/>
                  </a:lnTo>
                  <a:lnTo>
                    <a:pt x="773" y="2776"/>
                  </a:lnTo>
                  <a:lnTo>
                    <a:pt x="836" y="3057"/>
                  </a:lnTo>
                  <a:lnTo>
                    <a:pt x="892" y="3394"/>
                  </a:lnTo>
                  <a:lnTo>
                    <a:pt x="923" y="3773"/>
                  </a:lnTo>
                  <a:lnTo>
                    <a:pt x="938" y="4185"/>
                  </a:lnTo>
                  <a:lnTo>
                    <a:pt x="909" y="4592"/>
                  </a:lnTo>
                  <a:lnTo>
                    <a:pt x="853" y="4999"/>
                  </a:lnTo>
                  <a:lnTo>
                    <a:pt x="804" y="5193"/>
                  </a:lnTo>
                  <a:lnTo>
                    <a:pt x="741" y="5376"/>
                  </a:lnTo>
                  <a:lnTo>
                    <a:pt x="545" y="5467"/>
                  </a:lnTo>
                  <a:lnTo>
                    <a:pt x="267" y="5597"/>
                  </a:lnTo>
                  <a:lnTo>
                    <a:pt x="294" y="5664"/>
                  </a:lnTo>
                  <a:lnTo>
                    <a:pt x="288" y="5801"/>
                  </a:lnTo>
                  <a:lnTo>
                    <a:pt x="288" y="6601"/>
                  </a:lnTo>
                  <a:lnTo>
                    <a:pt x="316" y="6922"/>
                  </a:lnTo>
                  <a:lnTo>
                    <a:pt x="337" y="7087"/>
                  </a:lnTo>
                  <a:lnTo>
                    <a:pt x="361" y="7251"/>
                  </a:lnTo>
                  <a:lnTo>
                    <a:pt x="379" y="7364"/>
                  </a:lnTo>
                  <a:lnTo>
                    <a:pt x="396" y="7417"/>
                  </a:lnTo>
                  <a:lnTo>
                    <a:pt x="425" y="7466"/>
                  </a:lnTo>
                  <a:lnTo>
                    <a:pt x="457" y="7438"/>
                  </a:lnTo>
                  <a:lnTo>
                    <a:pt x="487" y="7449"/>
                  </a:lnTo>
                  <a:lnTo>
                    <a:pt x="481" y="7487"/>
                  </a:lnTo>
                  <a:lnTo>
                    <a:pt x="407" y="7603"/>
                  </a:lnTo>
                  <a:lnTo>
                    <a:pt x="358" y="7726"/>
                  </a:lnTo>
                  <a:lnTo>
                    <a:pt x="337" y="7845"/>
                  </a:lnTo>
                  <a:lnTo>
                    <a:pt x="337" y="7901"/>
                  </a:lnTo>
                  <a:lnTo>
                    <a:pt x="347" y="7965"/>
                  </a:lnTo>
                  <a:lnTo>
                    <a:pt x="372" y="8011"/>
                  </a:lnTo>
                  <a:lnTo>
                    <a:pt x="481" y="7901"/>
                  </a:lnTo>
                  <a:lnTo>
                    <a:pt x="660" y="7891"/>
                  </a:lnTo>
                  <a:lnTo>
                    <a:pt x="836" y="7901"/>
                  </a:lnTo>
                  <a:lnTo>
                    <a:pt x="1201" y="7979"/>
                  </a:lnTo>
                  <a:lnTo>
                    <a:pt x="1401" y="8035"/>
                  </a:lnTo>
                  <a:lnTo>
                    <a:pt x="1620" y="8123"/>
                  </a:lnTo>
                  <a:lnTo>
                    <a:pt x="1831" y="8200"/>
                  </a:lnTo>
                  <a:lnTo>
                    <a:pt x="2010" y="8246"/>
                  </a:lnTo>
                  <a:lnTo>
                    <a:pt x="2168" y="8193"/>
                  </a:lnTo>
                  <a:lnTo>
                    <a:pt x="2326" y="8126"/>
                  </a:lnTo>
                  <a:lnTo>
                    <a:pt x="2631" y="7986"/>
                  </a:lnTo>
                  <a:lnTo>
                    <a:pt x="2789" y="7919"/>
                  </a:lnTo>
                  <a:lnTo>
                    <a:pt x="2947" y="7866"/>
                  </a:lnTo>
                  <a:lnTo>
                    <a:pt x="3120" y="7835"/>
                  </a:lnTo>
                  <a:lnTo>
                    <a:pt x="3292" y="7831"/>
                  </a:lnTo>
                  <a:lnTo>
                    <a:pt x="3292" y="7726"/>
                  </a:lnTo>
                  <a:lnTo>
                    <a:pt x="3271" y="7620"/>
                  </a:lnTo>
                  <a:lnTo>
                    <a:pt x="3187" y="7414"/>
                  </a:lnTo>
                  <a:lnTo>
                    <a:pt x="3155" y="7357"/>
                  </a:lnTo>
                  <a:lnTo>
                    <a:pt x="3060" y="7185"/>
                  </a:lnTo>
                  <a:lnTo>
                    <a:pt x="2979" y="7010"/>
                  </a:lnTo>
                  <a:lnTo>
                    <a:pt x="2923" y="6826"/>
                  </a:lnTo>
                  <a:lnTo>
                    <a:pt x="2880" y="6641"/>
                  </a:lnTo>
                  <a:lnTo>
                    <a:pt x="2909" y="6641"/>
                  </a:lnTo>
                  <a:lnTo>
                    <a:pt x="2937" y="6707"/>
                  </a:lnTo>
                  <a:lnTo>
                    <a:pt x="2976" y="6852"/>
                  </a:lnTo>
                  <a:lnTo>
                    <a:pt x="3025" y="6970"/>
                  </a:lnTo>
                  <a:lnTo>
                    <a:pt x="3144" y="7224"/>
                  </a:lnTo>
                  <a:lnTo>
                    <a:pt x="3141" y="7115"/>
                  </a:lnTo>
                  <a:lnTo>
                    <a:pt x="3141" y="7034"/>
                  </a:lnTo>
                  <a:lnTo>
                    <a:pt x="3088" y="6053"/>
                  </a:lnTo>
                  <a:lnTo>
                    <a:pt x="3039" y="5565"/>
                  </a:lnTo>
                  <a:lnTo>
                    <a:pt x="2976" y="5084"/>
                  </a:lnTo>
                  <a:lnTo>
                    <a:pt x="2856" y="5597"/>
                  </a:lnTo>
                  <a:lnTo>
                    <a:pt x="2828" y="5558"/>
                  </a:lnTo>
                  <a:lnTo>
                    <a:pt x="2937" y="4996"/>
                  </a:lnTo>
                  <a:lnTo>
                    <a:pt x="3074" y="4118"/>
                  </a:lnTo>
                  <a:lnTo>
                    <a:pt x="3123" y="3707"/>
                  </a:lnTo>
                  <a:lnTo>
                    <a:pt x="3155" y="3298"/>
                  </a:lnTo>
                  <a:lnTo>
                    <a:pt x="3141" y="2315"/>
                  </a:lnTo>
                  <a:lnTo>
                    <a:pt x="2926" y="2315"/>
                  </a:lnTo>
                  <a:lnTo>
                    <a:pt x="2656" y="2297"/>
                  </a:lnTo>
                  <a:lnTo>
                    <a:pt x="2526" y="2273"/>
                  </a:lnTo>
                  <a:lnTo>
                    <a:pt x="2406" y="2238"/>
                  </a:lnTo>
                  <a:lnTo>
                    <a:pt x="2308" y="2185"/>
                  </a:lnTo>
                  <a:lnTo>
                    <a:pt x="2241" y="2118"/>
                  </a:lnTo>
                  <a:lnTo>
                    <a:pt x="2297" y="1609"/>
                  </a:lnTo>
                  <a:lnTo>
                    <a:pt x="2332" y="1107"/>
                  </a:lnTo>
                  <a:lnTo>
                    <a:pt x="2364" y="597"/>
                  </a:lnTo>
                  <a:lnTo>
                    <a:pt x="2410" y="101"/>
                  </a:lnTo>
                  <a:lnTo>
                    <a:pt x="2396" y="0"/>
                  </a:lnTo>
                  <a:lnTo>
                    <a:pt x="2259" y="35"/>
                  </a:lnTo>
                  <a:lnTo>
                    <a:pt x="2209" y="35"/>
                  </a:lnTo>
                  <a:lnTo>
                    <a:pt x="2192" y="24"/>
                  </a:lnTo>
                  <a:lnTo>
                    <a:pt x="1580" y="80"/>
                  </a:lnTo>
                  <a:lnTo>
                    <a:pt x="1623" y="878"/>
                  </a:lnTo>
                  <a:lnTo>
                    <a:pt x="1623" y="955"/>
                  </a:lnTo>
                  <a:lnTo>
                    <a:pt x="1650" y="1436"/>
                  </a:lnTo>
                  <a:lnTo>
                    <a:pt x="1641" y="1687"/>
                  </a:lnTo>
                  <a:lnTo>
                    <a:pt x="1630" y="1936"/>
                  </a:lnTo>
                  <a:lnTo>
                    <a:pt x="1598" y="2034"/>
                  </a:lnTo>
                  <a:lnTo>
                    <a:pt x="1545" y="2136"/>
                  </a:lnTo>
                  <a:lnTo>
                    <a:pt x="1468" y="2231"/>
                  </a:lnTo>
                  <a:lnTo>
                    <a:pt x="1366" y="2311"/>
                  </a:lnTo>
                  <a:lnTo>
                    <a:pt x="1099" y="2322"/>
                  </a:lnTo>
                  <a:lnTo>
                    <a:pt x="720" y="2319"/>
                  </a:lnTo>
                  <a:lnTo>
                    <a:pt x="323" y="2287"/>
                  </a:lnTo>
                  <a:lnTo>
                    <a:pt x="144" y="2262"/>
                  </a:lnTo>
                  <a:lnTo>
                    <a:pt x="0" y="2235"/>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3" name="Freeform 28"/>
            <p:cNvSpPr>
              <a:spLocks/>
            </p:cNvSpPr>
            <p:nvPr/>
          </p:nvSpPr>
          <p:spPr bwMode="auto">
            <a:xfrm>
              <a:off x="226" y="709"/>
              <a:ext cx="530" cy="1151"/>
            </a:xfrm>
            <a:custGeom>
              <a:avLst/>
              <a:gdLst>
                <a:gd name="T0" fmla="*/ 1810 w 3183"/>
                <a:gd name="T1" fmla="*/ 6848 h 6908"/>
                <a:gd name="T2" fmla="*/ 2319 w 3183"/>
                <a:gd name="T3" fmla="*/ 6901 h 6908"/>
                <a:gd name="T4" fmla="*/ 2930 w 3183"/>
                <a:gd name="T5" fmla="*/ 6894 h 6908"/>
                <a:gd name="T6" fmla="*/ 3099 w 3183"/>
                <a:gd name="T7" fmla="*/ 6708 h 6908"/>
                <a:gd name="T8" fmla="*/ 3166 w 3183"/>
                <a:gd name="T9" fmla="*/ 6494 h 6908"/>
                <a:gd name="T10" fmla="*/ 3183 w 3183"/>
                <a:gd name="T11" fmla="*/ 5906 h 6908"/>
                <a:gd name="T12" fmla="*/ 3148 w 3183"/>
                <a:gd name="T13" fmla="*/ 5341 h 6908"/>
                <a:gd name="T14" fmla="*/ 3141 w 3183"/>
                <a:gd name="T15" fmla="*/ 4975 h 6908"/>
                <a:gd name="T16" fmla="*/ 3110 w 3183"/>
                <a:gd name="T17" fmla="*/ 4719 h 6908"/>
                <a:gd name="T18" fmla="*/ 3110 w 3183"/>
                <a:gd name="T19" fmla="*/ 4635 h 6908"/>
                <a:gd name="T20" fmla="*/ 3096 w 3183"/>
                <a:gd name="T21" fmla="*/ 4427 h 6908"/>
                <a:gd name="T22" fmla="*/ 3057 w 3183"/>
                <a:gd name="T23" fmla="*/ 4298 h 6908"/>
                <a:gd name="T24" fmla="*/ 2565 w 3183"/>
                <a:gd name="T25" fmla="*/ 3338 h 6908"/>
                <a:gd name="T26" fmla="*/ 1827 w 3183"/>
                <a:gd name="T27" fmla="*/ 1883 h 6908"/>
                <a:gd name="T28" fmla="*/ 1626 w 3183"/>
                <a:gd name="T29" fmla="*/ 1431 h 6908"/>
                <a:gd name="T30" fmla="*/ 1816 w 3183"/>
                <a:gd name="T31" fmla="*/ 1276 h 6908"/>
                <a:gd name="T32" fmla="*/ 2048 w 3183"/>
                <a:gd name="T33" fmla="*/ 1107 h 6908"/>
                <a:gd name="T34" fmla="*/ 1640 w 3183"/>
                <a:gd name="T35" fmla="*/ 858 h 6908"/>
                <a:gd name="T36" fmla="*/ 1792 w 3183"/>
                <a:gd name="T37" fmla="*/ 605 h 6908"/>
                <a:gd name="T38" fmla="*/ 2000 w 3183"/>
                <a:gd name="T39" fmla="*/ 208 h 6908"/>
                <a:gd name="T40" fmla="*/ 1402 w 3183"/>
                <a:gd name="T41" fmla="*/ 257 h 6908"/>
                <a:gd name="T42" fmla="*/ 888 w 3183"/>
                <a:gd name="T43" fmla="*/ 478 h 6908"/>
                <a:gd name="T44" fmla="*/ 583 w 3183"/>
                <a:gd name="T45" fmla="*/ 854 h 6908"/>
                <a:gd name="T46" fmla="*/ 326 w 3183"/>
                <a:gd name="T47" fmla="*/ 1497 h 6908"/>
                <a:gd name="T48" fmla="*/ 155 w 3183"/>
                <a:gd name="T49" fmla="*/ 2175 h 6908"/>
                <a:gd name="T50" fmla="*/ 53 w 3183"/>
                <a:gd name="T51" fmla="*/ 2860 h 6908"/>
                <a:gd name="T52" fmla="*/ 0 w 3183"/>
                <a:gd name="T53" fmla="*/ 3964 h 6908"/>
                <a:gd name="T54" fmla="*/ 17 w 3183"/>
                <a:gd name="T55" fmla="*/ 4269 h 6908"/>
                <a:gd name="T56" fmla="*/ 17 w 3183"/>
                <a:gd name="T57" fmla="*/ 4544 h 6908"/>
                <a:gd name="T58" fmla="*/ 70 w 3183"/>
                <a:gd name="T59" fmla="*/ 5355 h 6908"/>
                <a:gd name="T60" fmla="*/ 185 w 3183"/>
                <a:gd name="T61" fmla="*/ 5650 h 6908"/>
                <a:gd name="T62" fmla="*/ 492 w 3183"/>
                <a:gd name="T63" fmla="*/ 5730 h 6908"/>
                <a:gd name="T64" fmla="*/ 727 w 3183"/>
                <a:gd name="T65" fmla="*/ 5738 h 6908"/>
                <a:gd name="T66" fmla="*/ 1113 w 3183"/>
                <a:gd name="T67" fmla="*/ 5674 h 6908"/>
                <a:gd name="T68" fmla="*/ 1212 w 3183"/>
                <a:gd name="T69" fmla="*/ 3763 h 6908"/>
                <a:gd name="T70" fmla="*/ 1247 w 3183"/>
                <a:gd name="T71" fmla="*/ 2516 h 6908"/>
                <a:gd name="T72" fmla="*/ 1198 w 3183"/>
                <a:gd name="T73" fmla="*/ 1655 h 6908"/>
                <a:gd name="T74" fmla="*/ 1177 w 3183"/>
                <a:gd name="T75" fmla="*/ 1370 h 6908"/>
                <a:gd name="T76" fmla="*/ 1230 w 3183"/>
                <a:gd name="T77" fmla="*/ 1578 h 6908"/>
                <a:gd name="T78" fmla="*/ 1275 w 3183"/>
                <a:gd name="T79" fmla="*/ 2357 h 6908"/>
                <a:gd name="T80" fmla="*/ 1402 w 3183"/>
                <a:gd name="T81" fmla="*/ 2231 h 6908"/>
                <a:gd name="T82" fmla="*/ 1458 w 3183"/>
                <a:gd name="T83" fmla="*/ 1926 h 6908"/>
                <a:gd name="T84" fmla="*/ 1476 w 3183"/>
                <a:gd name="T85" fmla="*/ 1768 h 6908"/>
                <a:gd name="T86" fmla="*/ 1508 w 3183"/>
                <a:gd name="T87" fmla="*/ 1985 h 6908"/>
                <a:gd name="T88" fmla="*/ 1420 w 3183"/>
                <a:gd name="T89" fmla="*/ 2316 h 6908"/>
                <a:gd name="T90" fmla="*/ 1289 w 3183"/>
                <a:gd name="T91" fmla="*/ 2516 h 6908"/>
                <a:gd name="T92" fmla="*/ 1265 w 3183"/>
                <a:gd name="T93" fmla="*/ 3996 h 6908"/>
                <a:gd name="T94" fmla="*/ 1180 w 3183"/>
                <a:gd name="T95" fmla="*/ 5411 h 6908"/>
                <a:gd name="T96" fmla="*/ 1177 w 3183"/>
                <a:gd name="T97" fmla="*/ 5625 h 6908"/>
                <a:gd name="T98" fmla="*/ 1163 w 3183"/>
                <a:gd name="T99" fmla="*/ 5853 h 6908"/>
                <a:gd name="T100" fmla="*/ 1289 w 3183"/>
                <a:gd name="T101" fmla="*/ 6216 h 6908"/>
                <a:gd name="T102" fmla="*/ 1490 w 3183"/>
                <a:gd name="T103" fmla="*/ 6503 h 6908"/>
                <a:gd name="T104" fmla="*/ 1521 w 3183"/>
                <a:gd name="T105" fmla="*/ 6719 h 6908"/>
                <a:gd name="T106" fmla="*/ 1528 w 3183"/>
                <a:gd name="T107" fmla="*/ 6813 h 690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183" h="6908">
                  <a:moveTo>
                    <a:pt x="1528" y="6813"/>
                  </a:moveTo>
                  <a:lnTo>
                    <a:pt x="1810" y="6848"/>
                  </a:lnTo>
                  <a:lnTo>
                    <a:pt x="2087" y="6883"/>
                  </a:lnTo>
                  <a:lnTo>
                    <a:pt x="2319" y="6901"/>
                  </a:lnTo>
                  <a:lnTo>
                    <a:pt x="2537" y="6908"/>
                  </a:lnTo>
                  <a:lnTo>
                    <a:pt x="2930" y="6894"/>
                  </a:lnTo>
                  <a:lnTo>
                    <a:pt x="3025" y="6816"/>
                  </a:lnTo>
                  <a:lnTo>
                    <a:pt x="3099" y="6708"/>
                  </a:lnTo>
                  <a:lnTo>
                    <a:pt x="3145" y="6602"/>
                  </a:lnTo>
                  <a:lnTo>
                    <a:pt x="3166" y="6494"/>
                  </a:lnTo>
                  <a:lnTo>
                    <a:pt x="3166" y="6385"/>
                  </a:lnTo>
                  <a:lnTo>
                    <a:pt x="3183" y="5906"/>
                  </a:lnTo>
                  <a:lnTo>
                    <a:pt x="3148" y="5422"/>
                  </a:lnTo>
                  <a:lnTo>
                    <a:pt x="3148" y="5341"/>
                  </a:lnTo>
                  <a:lnTo>
                    <a:pt x="3148" y="5194"/>
                  </a:lnTo>
                  <a:lnTo>
                    <a:pt x="3141" y="4975"/>
                  </a:lnTo>
                  <a:lnTo>
                    <a:pt x="3131" y="4912"/>
                  </a:lnTo>
                  <a:lnTo>
                    <a:pt x="3110" y="4719"/>
                  </a:lnTo>
                  <a:lnTo>
                    <a:pt x="3081" y="4670"/>
                  </a:lnTo>
                  <a:lnTo>
                    <a:pt x="3110" y="4635"/>
                  </a:lnTo>
                  <a:lnTo>
                    <a:pt x="3099" y="4593"/>
                  </a:lnTo>
                  <a:lnTo>
                    <a:pt x="3096" y="4427"/>
                  </a:lnTo>
                  <a:lnTo>
                    <a:pt x="3081" y="4354"/>
                  </a:lnTo>
                  <a:lnTo>
                    <a:pt x="3057" y="4298"/>
                  </a:lnTo>
                  <a:lnTo>
                    <a:pt x="2885" y="3996"/>
                  </a:lnTo>
                  <a:lnTo>
                    <a:pt x="2565" y="3338"/>
                  </a:lnTo>
                  <a:lnTo>
                    <a:pt x="2175" y="2576"/>
                  </a:lnTo>
                  <a:lnTo>
                    <a:pt x="1827" y="1883"/>
                  </a:lnTo>
                  <a:lnTo>
                    <a:pt x="1704" y="1613"/>
                  </a:lnTo>
                  <a:lnTo>
                    <a:pt x="1626" y="1431"/>
                  </a:lnTo>
                  <a:lnTo>
                    <a:pt x="1701" y="1356"/>
                  </a:lnTo>
                  <a:lnTo>
                    <a:pt x="1816" y="1276"/>
                  </a:lnTo>
                  <a:lnTo>
                    <a:pt x="1942" y="1191"/>
                  </a:lnTo>
                  <a:lnTo>
                    <a:pt x="2048" y="1107"/>
                  </a:lnTo>
                  <a:lnTo>
                    <a:pt x="1869" y="998"/>
                  </a:lnTo>
                  <a:lnTo>
                    <a:pt x="1640" y="858"/>
                  </a:lnTo>
                  <a:lnTo>
                    <a:pt x="1658" y="802"/>
                  </a:lnTo>
                  <a:lnTo>
                    <a:pt x="1792" y="605"/>
                  </a:lnTo>
                  <a:lnTo>
                    <a:pt x="1901" y="404"/>
                  </a:lnTo>
                  <a:lnTo>
                    <a:pt x="2000" y="208"/>
                  </a:lnTo>
                  <a:lnTo>
                    <a:pt x="2105" y="0"/>
                  </a:lnTo>
                  <a:lnTo>
                    <a:pt x="1402" y="257"/>
                  </a:lnTo>
                  <a:lnTo>
                    <a:pt x="1043" y="404"/>
                  </a:lnTo>
                  <a:lnTo>
                    <a:pt x="888" y="478"/>
                  </a:lnTo>
                  <a:lnTo>
                    <a:pt x="752" y="559"/>
                  </a:lnTo>
                  <a:lnTo>
                    <a:pt x="583" y="854"/>
                  </a:lnTo>
                  <a:lnTo>
                    <a:pt x="446" y="1167"/>
                  </a:lnTo>
                  <a:lnTo>
                    <a:pt x="326" y="1497"/>
                  </a:lnTo>
                  <a:lnTo>
                    <a:pt x="232" y="1830"/>
                  </a:lnTo>
                  <a:lnTo>
                    <a:pt x="155" y="2175"/>
                  </a:lnTo>
                  <a:lnTo>
                    <a:pt x="98" y="2516"/>
                  </a:lnTo>
                  <a:lnTo>
                    <a:pt x="53" y="2860"/>
                  </a:lnTo>
                  <a:lnTo>
                    <a:pt x="17" y="3201"/>
                  </a:lnTo>
                  <a:lnTo>
                    <a:pt x="0" y="3964"/>
                  </a:lnTo>
                  <a:lnTo>
                    <a:pt x="17" y="4114"/>
                  </a:lnTo>
                  <a:lnTo>
                    <a:pt x="17" y="4269"/>
                  </a:lnTo>
                  <a:lnTo>
                    <a:pt x="17" y="4470"/>
                  </a:lnTo>
                  <a:lnTo>
                    <a:pt x="17" y="4544"/>
                  </a:lnTo>
                  <a:lnTo>
                    <a:pt x="49" y="5088"/>
                  </a:lnTo>
                  <a:lnTo>
                    <a:pt x="70" y="5355"/>
                  </a:lnTo>
                  <a:lnTo>
                    <a:pt x="112" y="5625"/>
                  </a:lnTo>
                  <a:lnTo>
                    <a:pt x="185" y="5650"/>
                  </a:lnTo>
                  <a:lnTo>
                    <a:pt x="267" y="5685"/>
                  </a:lnTo>
                  <a:lnTo>
                    <a:pt x="492" y="5730"/>
                  </a:lnTo>
                  <a:lnTo>
                    <a:pt x="607" y="5738"/>
                  </a:lnTo>
                  <a:lnTo>
                    <a:pt x="727" y="5738"/>
                  </a:lnTo>
                  <a:lnTo>
                    <a:pt x="917" y="5721"/>
                  </a:lnTo>
                  <a:lnTo>
                    <a:pt x="1113" y="5674"/>
                  </a:lnTo>
                  <a:lnTo>
                    <a:pt x="1163" y="4842"/>
                  </a:lnTo>
                  <a:lnTo>
                    <a:pt x="1212" y="3763"/>
                  </a:lnTo>
                  <a:lnTo>
                    <a:pt x="1244" y="2678"/>
                  </a:lnTo>
                  <a:lnTo>
                    <a:pt x="1247" y="2516"/>
                  </a:lnTo>
                  <a:lnTo>
                    <a:pt x="1222" y="1943"/>
                  </a:lnTo>
                  <a:lnTo>
                    <a:pt x="1198" y="1655"/>
                  </a:lnTo>
                  <a:lnTo>
                    <a:pt x="1156" y="1370"/>
                  </a:lnTo>
                  <a:lnTo>
                    <a:pt x="1177" y="1370"/>
                  </a:lnTo>
                  <a:lnTo>
                    <a:pt x="1209" y="1466"/>
                  </a:lnTo>
                  <a:lnTo>
                    <a:pt x="1230" y="1578"/>
                  </a:lnTo>
                  <a:lnTo>
                    <a:pt x="1257" y="1827"/>
                  </a:lnTo>
                  <a:lnTo>
                    <a:pt x="1275" y="2357"/>
                  </a:lnTo>
                  <a:lnTo>
                    <a:pt x="1321" y="2397"/>
                  </a:lnTo>
                  <a:lnTo>
                    <a:pt x="1402" y="2231"/>
                  </a:lnTo>
                  <a:lnTo>
                    <a:pt x="1444" y="2076"/>
                  </a:lnTo>
                  <a:lnTo>
                    <a:pt x="1458" y="1926"/>
                  </a:lnTo>
                  <a:lnTo>
                    <a:pt x="1444" y="1768"/>
                  </a:lnTo>
                  <a:lnTo>
                    <a:pt x="1476" y="1768"/>
                  </a:lnTo>
                  <a:lnTo>
                    <a:pt x="1503" y="1820"/>
                  </a:lnTo>
                  <a:lnTo>
                    <a:pt x="1508" y="1985"/>
                  </a:lnTo>
                  <a:lnTo>
                    <a:pt x="1479" y="2151"/>
                  </a:lnTo>
                  <a:lnTo>
                    <a:pt x="1420" y="2316"/>
                  </a:lnTo>
                  <a:lnTo>
                    <a:pt x="1324" y="2467"/>
                  </a:lnTo>
                  <a:lnTo>
                    <a:pt x="1289" y="2516"/>
                  </a:lnTo>
                  <a:lnTo>
                    <a:pt x="1271" y="3253"/>
                  </a:lnTo>
                  <a:lnTo>
                    <a:pt x="1265" y="3996"/>
                  </a:lnTo>
                  <a:lnTo>
                    <a:pt x="1247" y="4283"/>
                  </a:lnTo>
                  <a:lnTo>
                    <a:pt x="1180" y="5411"/>
                  </a:lnTo>
                  <a:lnTo>
                    <a:pt x="1174" y="5516"/>
                  </a:lnTo>
                  <a:lnTo>
                    <a:pt x="1177" y="5625"/>
                  </a:lnTo>
                  <a:lnTo>
                    <a:pt x="1180" y="5840"/>
                  </a:lnTo>
                  <a:lnTo>
                    <a:pt x="1163" y="5853"/>
                  </a:lnTo>
                  <a:lnTo>
                    <a:pt x="1139" y="6029"/>
                  </a:lnTo>
                  <a:lnTo>
                    <a:pt x="1289" y="6216"/>
                  </a:lnTo>
                  <a:lnTo>
                    <a:pt x="1409" y="6360"/>
                  </a:lnTo>
                  <a:lnTo>
                    <a:pt x="1490" y="6503"/>
                  </a:lnTo>
                  <a:lnTo>
                    <a:pt x="1521" y="6648"/>
                  </a:lnTo>
                  <a:lnTo>
                    <a:pt x="1521" y="6719"/>
                  </a:lnTo>
                  <a:lnTo>
                    <a:pt x="1508" y="6792"/>
                  </a:lnTo>
                  <a:lnTo>
                    <a:pt x="1528" y="681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4" name="Freeform 29"/>
            <p:cNvSpPr>
              <a:spLocks/>
            </p:cNvSpPr>
            <p:nvPr/>
          </p:nvSpPr>
          <p:spPr bwMode="auto">
            <a:xfrm>
              <a:off x="768" y="1841"/>
              <a:ext cx="41" cy="990"/>
            </a:xfrm>
            <a:custGeom>
              <a:avLst/>
              <a:gdLst>
                <a:gd name="T0" fmla="*/ 92 w 250"/>
                <a:gd name="T1" fmla="*/ 2554 h 5945"/>
                <a:gd name="T2" fmla="*/ 92 w 250"/>
                <a:gd name="T3" fmla="*/ 2224 h 5945"/>
                <a:gd name="T4" fmla="*/ 112 w 250"/>
                <a:gd name="T5" fmla="*/ 1757 h 5945"/>
                <a:gd name="T6" fmla="*/ 112 w 250"/>
                <a:gd name="T7" fmla="*/ 1613 h 5945"/>
                <a:gd name="T8" fmla="*/ 112 w 250"/>
                <a:gd name="T9" fmla="*/ 1532 h 5945"/>
                <a:gd name="T10" fmla="*/ 112 w 250"/>
                <a:gd name="T11" fmla="*/ 1433 h 5945"/>
                <a:gd name="T12" fmla="*/ 98 w 250"/>
                <a:gd name="T13" fmla="*/ 1257 h 5945"/>
                <a:gd name="T14" fmla="*/ 60 w 250"/>
                <a:gd name="T15" fmla="*/ 639 h 5945"/>
                <a:gd name="T16" fmla="*/ 0 w 250"/>
                <a:gd name="T17" fmla="*/ 24 h 5945"/>
                <a:gd name="T18" fmla="*/ 7 w 250"/>
                <a:gd name="T19" fmla="*/ 0 h 5945"/>
                <a:gd name="T20" fmla="*/ 56 w 250"/>
                <a:gd name="T21" fmla="*/ 10 h 5945"/>
                <a:gd name="T22" fmla="*/ 88 w 250"/>
                <a:gd name="T23" fmla="*/ 232 h 5945"/>
                <a:gd name="T24" fmla="*/ 88 w 250"/>
                <a:gd name="T25" fmla="*/ 299 h 5945"/>
                <a:gd name="T26" fmla="*/ 133 w 250"/>
                <a:gd name="T27" fmla="*/ 879 h 5945"/>
                <a:gd name="T28" fmla="*/ 159 w 250"/>
                <a:gd name="T29" fmla="*/ 1451 h 5945"/>
                <a:gd name="T30" fmla="*/ 159 w 250"/>
                <a:gd name="T31" fmla="*/ 1497 h 5945"/>
                <a:gd name="T32" fmla="*/ 159 w 250"/>
                <a:gd name="T33" fmla="*/ 1556 h 5945"/>
                <a:gd name="T34" fmla="*/ 159 w 250"/>
                <a:gd name="T35" fmla="*/ 1599 h 5945"/>
                <a:gd name="T36" fmla="*/ 159 w 250"/>
                <a:gd name="T37" fmla="*/ 2653 h 5945"/>
                <a:gd name="T38" fmla="*/ 172 w 250"/>
                <a:gd name="T39" fmla="*/ 3777 h 5945"/>
                <a:gd name="T40" fmla="*/ 197 w 250"/>
                <a:gd name="T41" fmla="*/ 4884 h 5945"/>
                <a:gd name="T42" fmla="*/ 221 w 250"/>
                <a:gd name="T43" fmla="*/ 5408 h 5945"/>
                <a:gd name="T44" fmla="*/ 250 w 250"/>
                <a:gd name="T45" fmla="*/ 5903 h 5945"/>
                <a:gd name="T46" fmla="*/ 207 w 250"/>
                <a:gd name="T47" fmla="*/ 5945 h 5945"/>
                <a:gd name="T48" fmla="*/ 194 w 250"/>
                <a:gd name="T49" fmla="*/ 5812 h 5945"/>
                <a:gd name="T50" fmla="*/ 172 w 250"/>
                <a:gd name="T51" fmla="*/ 5450 h 5945"/>
                <a:gd name="T52" fmla="*/ 130 w 250"/>
                <a:gd name="T53" fmla="*/ 4343 h 5945"/>
                <a:gd name="T54" fmla="*/ 95 w 250"/>
                <a:gd name="T55" fmla="*/ 3187 h 5945"/>
                <a:gd name="T56" fmla="*/ 92 w 250"/>
                <a:gd name="T57" fmla="*/ 2554 h 59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0" h="5945">
                  <a:moveTo>
                    <a:pt x="92" y="2554"/>
                  </a:moveTo>
                  <a:lnTo>
                    <a:pt x="92" y="2224"/>
                  </a:lnTo>
                  <a:lnTo>
                    <a:pt x="112" y="1757"/>
                  </a:lnTo>
                  <a:lnTo>
                    <a:pt x="112" y="1613"/>
                  </a:lnTo>
                  <a:lnTo>
                    <a:pt x="112" y="1532"/>
                  </a:lnTo>
                  <a:lnTo>
                    <a:pt x="112" y="1433"/>
                  </a:lnTo>
                  <a:lnTo>
                    <a:pt x="98" y="1257"/>
                  </a:lnTo>
                  <a:lnTo>
                    <a:pt x="60" y="639"/>
                  </a:lnTo>
                  <a:lnTo>
                    <a:pt x="0" y="24"/>
                  </a:lnTo>
                  <a:lnTo>
                    <a:pt x="7" y="0"/>
                  </a:lnTo>
                  <a:lnTo>
                    <a:pt x="56" y="10"/>
                  </a:lnTo>
                  <a:lnTo>
                    <a:pt x="88" y="232"/>
                  </a:lnTo>
                  <a:lnTo>
                    <a:pt x="88" y="299"/>
                  </a:lnTo>
                  <a:lnTo>
                    <a:pt x="133" y="879"/>
                  </a:lnTo>
                  <a:lnTo>
                    <a:pt x="159" y="1451"/>
                  </a:lnTo>
                  <a:lnTo>
                    <a:pt x="159" y="1497"/>
                  </a:lnTo>
                  <a:lnTo>
                    <a:pt x="159" y="1556"/>
                  </a:lnTo>
                  <a:lnTo>
                    <a:pt x="159" y="1599"/>
                  </a:lnTo>
                  <a:lnTo>
                    <a:pt x="159" y="2653"/>
                  </a:lnTo>
                  <a:lnTo>
                    <a:pt x="172" y="3777"/>
                  </a:lnTo>
                  <a:lnTo>
                    <a:pt x="197" y="4884"/>
                  </a:lnTo>
                  <a:lnTo>
                    <a:pt x="221" y="5408"/>
                  </a:lnTo>
                  <a:lnTo>
                    <a:pt x="250" y="5903"/>
                  </a:lnTo>
                  <a:lnTo>
                    <a:pt x="207" y="5945"/>
                  </a:lnTo>
                  <a:lnTo>
                    <a:pt x="194" y="5812"/>
                  </a:lnTo>
                  <a:lnTo>
                    <a:pt x="172" y="5450"/>
                  </a:lnTo>
                  <a:lnTo>
                    <a:pt x="130" y="4343"/>
                  </a:lnTo>
                  <a:lnTo>
                    <a:pt x="95" y="3187"/>
                  </a:lnTo>
                  <a:lnTo>
                    <a:pt x="92" y="25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5" name="Freeform 30"/>
            <p:cNvSpPr>
              <a:spLocks/>
            </p:cNvSpPr>
            <p:nvPr/>
          </p:nvSpPr>
          <p:spPr bwMode="auto">
            <a:xfrm>
              <a:off x="1347" y="1591"/>
              <a:ext cx="468" cy="1069"/>
            </a:xfrm>
            <a:custGeom>
              <a:avLst/>
              <a:gdLst>
                <a:gd name="T0" fmla="*/ 0 w 2807"/>
                <a:gd name="T1" fmla="*/ 1612 h 6412"/>
                <a:gd name="T2" fmla="*/ 0 w 2807"/>
                <a:gd name="T3" fmla="*/ 6348 h 6412"/>
                <a:gd name="T4" fmla="*/ 218 w 2807"/>
                <a:gd name="T5" fmla="*/ 6369 h 6412"/>
                <a:gd name="T6" fmla="*/ 619 w 2807"/>
                <a:gd name="T7" fmla="*/ 6398 h 6412"/>
                <a:gd name="T8" fmla="*/ 1033 w 2807"/>
                <a:gd name="T9" fmla="*/ 6412 h 6412"/>
                <a:gd name="T10" fmla="*/ 1441 w 2807"/>
                <a:gd name="T11" fmla="*/ 6398 h 6412"/>
                <a:gd name="T12" fmla="*/ 1845 w 2807"/>
                <a:gd name="T13" fmla="*/ 6363 h 6412"/>
                <a:gd name="T14" fmla="*/ 2227 w 2807"/>
                <a:gd name="T15" fmla="*/ 6299 h 6412"/>
                <a:gd name="T16" fmla="*/ 2403 w 2807"/>
                <a:gd name="T17" fmla="*/ 6254 h 6412"/>
                <a:gd name="T18" fmla="*/ 2572 w 2807"/>
                <a:gd name="T19" fmla="*/ 6204 h 6412"/>
                <a:gd name="T20" fmla="*/ 2649 w 2807"/>
                <a:gd name="T21" fmla="*/ 6166 h 6412"/>
                <a:gd name="T22" fmla="*/ 2684 w 2807"/>
                <a:gd name="T23" fmla="*/ 6120 h 6412"/>
                <a:gd name="T24" fmla="*/ 2699 w 2807"/>
                <a:gd name="T25" fmla="*/ 5804 h 6412"/>
                <a:gd name="T26" fmla="*/ 2755 w 2807"/>
                <a:gd name="T27" fmla="*/ 4595 h 6412"/>
                <a:gd name="T28" fmla="*/ 2786 w 2807"/>
                <a:gd name="T29" fmla="*/ 3994 h 6412"/>
                <a:gd name="T30" fmla="*/ 2807 w 2807"/>
                <a:gd name="T31" fmla="*/ 3386 h 6412"/>
                <a:gd name="T32" fmla="*/ 2807 w 2807"/>
                <a:gd name="T33" fmla="*/ 3235 h 6412"/>
                <a:gd name="T34" fmla="*/ 2807 w 2807"/>
                <a:gd name="T35" fmla="*/ 2258 h 6412"/>
                <a:gd name="T36" fmla="*/ 2797 w 2807"/>
                <a:gd name="T37" fmla="*/ 1770 h 6412"/>
                <a:gd name="T38" fmla="*/ 2766 w 2807"/>
                <a:gd name="T39" fmla="*/ 1282 h 6412"/>
                <a:gd name="T40" fmla="*/ 2625 w 2807"/>
                <a:gd name="T41" fmla="*/ 1257 h 6412"/>
                <a:gd name="T42" fmla="*/ 2558 w 2807"/>
                <a:gd name="T43" fmla="*/ 1236 h 6412"/>
                <a:gd name="T44" fmla="*/ 2505 w 2807"/>
                <a:gd name="T45" fmla="*/ 1198 h 6412"/>
                <a:gd name="T46" fmla="*/ 2516 w 2807"/>
                <a:gd name="T47" fmla="*/ 1113 h 6412"/>
                <a:gd name="T48" fmla="*/ 2516 w 2807"/>
                <a:gd name="T49" fmla="*/ 1022 h 6412"/>
                <a:gd name="T50" fmla="*/ 2505 w 2807"/>
                <a:gd name="T51" fmla="*/ 843 h 6412"/>
                <a:gd name="T52" fmla="*/ 2484 w 2807"/>
                <a:gd name="T53" fmla="*/ 492 h 6412"/>
                <a:gd name="T54" fmla="*/ 2425 w 2807"/>
                <a:gd name="T55" fmla="*/ 0 h 6412"/>
                <a:gd name="T56" fmla="*/ 1936 w 2807"/>
                <a:gd name="T57" fmla="*/ 91 h 6412"/>
                <a:gd name="T58" fmla="*/ 1483 w 2807"/>
                <a:gd name="T59" fmla="*/ 153 h 6412"/>
                <a:gd name="T60" fmla="*/ 1111 w 2807"/>
                <a:gd name="T61" fmla="*/ 193 h 6412"/>
                <a:gd name="T62" fmla="*/ 804 w 2807"/>
                <a:gd name="T63" fmla="*/ 210 h 6412"/>
                <a:gd name="T64" fmla="*/ 804 w 2807"/>
                <a:gd name="T65" fmla="*/ 369 h 6412"/>
                <a:gd name="T66" fmla="*/ 783 w 2807"/>
                <a:gd name="T67" fmla="*/ 562 h 6412"/>
                <a:gd name="T68" fmla="*/ 748 w 2807"/>
                <a:gd name="T69" fmla="*/ 850 h 6412"/>
                <a:gd name="T70" fmla="*/ 668 w 2807"/>
                <a:gd name="T71" fmla="*/ 1268 h 6412"/>
                <a:gd name="T72" fmla="*/ 555 w 2807"/>
                <a:gd name="T73" fmla="*/ 1429 h 6412"/>
                <a:gd name="T74" fmla="*/ 470 w 2807"/>
                <a:gd name="T75" fmla="*/ 1514 h 6412"/>
                <a:gd name="T76" fmla="*/ 387 w 2807"/>
                <a:gd name="T77" fmla="*/ 1549 h 6412"/>
                <a:gd name="T78" fmla="*/ 302 w 2807"/>
                <a:gd name="T79" fmla="*/ 1581 h 6412"/>
                <a:gd name="T80" fmla="*/ 77 w 2807"/>
                <a:gd name="T81" fmla="*/ 1605 h 6412"/>
                <a:gd name="T82" fmla="*/ 0 w 2807"/>
                <a:gd name="T83" fmla="*/ 1612 h 64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07" h="6412">
                  <a:moveTo>
                    <a:pt x="0" y="1612"/>
                  </a:moveTo>
                  <a:lnTo>
                    <a:pt x="0" y="6348"/>
                  </a:lnTo>
                  <a:lnTo>
                    <a:pt x="218" y="6369"/>
                  </a:lnTo>
                  <a:lnTo>
                    <a:pt x="619" y="6398"/>
                  </a:lnTo>
                  <a:lnTo>
                    <a:pt x="1033" y="6412"/>
                  </a:lnTo>
                  <a:lnTo>
                    <a:pt x="1441" y="6398"/>
                  </a:lnTo>
                  <a:lnTo>
                    <a:pt x="1845" y="6363"/>
                  </a:lnTo>
                  <a:lnTo>
                    <a:pt x="2227" y="6299"/>
                  </a:lnTo>
                  <a:lnTo>
                    <a:pt x="2403" y="6254"/>
                  </a:lnTo>
                  <a:lnTo>
                    <a:pt x="2572" y="6204"/>
                  </a:lnTo>
                  <a:lnTo>
                    <a:pt x="2649" y="6166"/>
                  </a:lnTo>
                  <a:lnTo>
                    <a:pt x="2684" y="6120"/>
                  </a:lnTo>
                  <a:lnTo>
                    <a:pt x="2699" y="5804"/>
                  </a:lnTo>
                  <a:lnTo>
                    <a:pt x="2755" y="4595"/>
                  </a:lnTo>
                  <a:lnTo>
                    <a:pt x="2786" y="3994"/>
                  </a:lnTo>
                  <a:lnTo>
                    <a:pt x="2807" y="3386"/>
                  </a:lnTo>
                  <a:lnTo>
                    <a:pt x="2807" y="3235"/>
                  </a:lnTo>
                  <a:lnTo>
                    <a:pt x="2807" y="2258"/>
                  </a:lnTo>
                  <a:lnTo>
                    <a:pt x="2797" y="1770"/>
                  </a:lnTo>
                  <a:lnTo>
                    <a:pt x="2766" y="1282"/>
                  </a:lnTo>
                  <a:lnTo>
                    <a:pt x="2625" y="1257"/>
                  </a:lnTo>
                  <a:lnTo>
                    <a:pt x="2558" y="1236"/>
                  </a:lnTo>
                  <a:lnTo>
                    <a:pt x="2505" y="1198"/>
                  </a:lnTo>
                  <a:lnTo>
                    <a:pt x="2516" y="1113"/>
                  </a:lnTo>
                  <a:lnTo>
                    <a:pt x="2516" y="1022"/>
                  </a:lnTo>
                  <a:lnTo>
                    <a:pt x="2505" y="843"/>
                  </a:lnTo>
                  <a:lnTo>
                    <a:pt x="2484" y="492"/>
                  </a:lnTo>
                  <a:lnTo>
                    <a:pt x="2425" y="0"/>
                  </a:lnTo>
                  <a:lnTo>
                    <a:pt x="1936" y="91"/>
                  </a:lnTo>
                  <a:lnTo>
                    <a:pt x="1483" y="153"/>
                  </a:lnTo>
                  <a:lnTo>
                    <a:pt x="1111" y="193"/>
                  </a:lnTo>
                  <a:lnTo>
                    <a:pt x="804" y="210"/>
                  </a:lnTo>
                  <a:lnTo>
                    <a:pt x="804" y="369"/>
                  </a:lnTo>
                  <a:lnTo>
                    <a:pt x="783" y="562"/>
                  </a:lnTo>
                  <a:lnTo>
                    <a:pt x="748" y="850"/>
                  </a:lnTo>
                  <a:lnTo>
                    <a:pt x="668" y="1268"/>
                  </a:lnTo>
                  <a:lnTo>
                    <a:pt x="555" y="1429"/>
                  </a:lnTo>
                  <a:lnTo>
                    <a:pt x="470" y="1514"/>
                  </a:lnTo>
                  <a:lnTo>
                    <a:pt x="387" y="1549"/>
                  </a:lnTo>
                  <a:lnTo>
                    <a:pt x="302" y="1581"/>
                  </a:lnTo>
                  <a:lnTo>
                    <a:pt x="77" y="1605"/>
                  </a:lnTo>
                  <a:lnTo>
                    <a:pt x="0" y="1612"/>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6" name="Freeform 31"/>
            <p:cNvSpPr>
              <a:spLocks/>
            </p:cNvSpPr>
            <p:nvPr/>
          </p:nvSpPr>
          <p:spPr bwMode="auto">
            <a:xfrm>
              <a:off x="1347" y="879"/>
              <a:ext cx="125" cy="973"/>
            </a:xfrm>
            <a:custGeom>
              <a:avLst/>
              <a:gdLst>
                <a:gd name="T0" fmla="*/ 0 w 748"/>
                <a:gd name="T1" fmla="*/ 43 h 5837"/>
                <a:gd name="T2" fmla="*/ 0 w 748"/>
                <a:gd name="T3" fmla="*/ 5837 h 5837"/>
                <a:gd name="T4" fmla="*/ 77 w 748"/>
                <a:gd name="T5" fmla="*/ 5830 h 5837"/>
                <a:gd name="T6" fmla="*/ 221 w 748"/>
                <a:gd name="T7" fmla="*/ 5812 h 5837"/>
                <a:gd name="T8" fmla="*/ 352 w 748"/>
                <a:gd name="T9" fmla="*/ 5780 h 5837"/>
                <a:gd name="T10" fmla="*/ 453 w 748"/>
                <a:gd name="T11" fmla="*/ 5727 h 5837"/>
                <a:gd name="T12" fmla="*/ 520 w 748"/>
                <a:gd name="T13" fmla="*/ 5671 h 5837"/>
                <a:gd name="T14" fmla="*/ 566 w 748"/>
                <a:gd name="T15" fmla="*/ 5604 h 5837"/>
                <a:gd name="T16" fmla="*/ 611 w 748"/>
                <a:gd name="T17" fmla="*/ 5524 h 5837"/>
                <a:gd name="T18" fmla="*/ 668 w 748"/>
                <a:gd name="T19" fmla="*/ 5261 h 5837"/>
                <a:gd name="T20" fmla="*/ 703 w 748"/>
                <a:gd name="T21" fmla="*/ 5012 h 5837"/>
                <a:gd name="T22" fmla="*/ 734 w 748"/>
                <a:gd name="T23" fmla="*/ 4766 h 5837"/>
                <a:gd name="T24" fmla="*/ 748 w 748"/>
                <a:gd name="T25" fmla="*/ 4520 h 5837"/>
                <a:gd name="T26" fmla="*/ 748 w 748"/>
                <a:gd name="T27" fmla="*/ 4034 h 5837"/>
                <a:gd name="T28" fmla="*/ 748 w 748"/>
                <a:gd name="T29" fmla="*/ 3522 h 5837"/>
                <a:gd name="T30" fmla="*/ 713 w 748"/>
                <a:gd name="T31" fmla="*/ 2794 h 5837"/>
                <a:gd name="T32" fmla="*/ 646 w 748"/>
                <a:gd name="T33" fmla="*/ 2137 h 5837"/>
                <a:gd name="T34" fmla="*/ 601 w 748"/>
                <a:gd name="T35" fmla="*/ 1771 h 5837"/>
                <a:gd name="T36" fmla="*/ 534 w 748"/>
                <a:gd name="T37" fmla="*/ 1396 h 5837"/>
                <a:gd name="T38" fmla="*/ 467 w 748"/>
                <a:gd name="T39" fmla="*/ 1019 h 5837"/>
                <a:gd name="T40" fmla="*/ 373 w 748"/>
                <a:gd name="T41" fmla="*/ 650 h 5837"/>
                <a:gd name="T42" fmla="*/ 323 w 748"/>
                <a:gd name="T43" fmla="*/ 479 h 5837"/>
                <a:gd name="T44" fmla="*/ 264 w 748"/>
                <a:gd name="T45" fmla="*/ 310 h 5837"/>
                <a:gd name="T46" fmla="*/ 194 w 748"/>
                <a:gd name="T47" fmla="*/ 152 h 5837"/>
                <a:gd name="T48" fmla="*/ 123 w 748"/>
                <a:gd name="T49" fmla="*/ 0 h 5837"/>
                <a:gd name="T50" fmla="*/ 0 w 748"/>
                <a:gd name="T51" fmla="*/ 43 h 58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48" h="5837">
                  <a:moveTo>
                    <a:pt x="0" y="43"/>
                  </a:moveTo>
                  <a:lnTo>
                    <a:pt x="0" y="5837"/>
                  </a:lnTo>
                  <a:lnTo>
                    <a:pt x="77" y="5830"/>
                  </a:lnTo>
                  <a:lnTo>
                    <a:pt x="221" y="5812"/>
                  </a:lnTo>
                  <a:lnTo>
                    <a:pt x="352" y="5780"/>
                  </a:lnTo>
                  <a:lnTo>
                    <a:pt x="453" y="5727"/>
                  </a:lnTo>
                  <a:lnTo>
                    <a:pt x="520" y="5671"/>
                  </a:lnTo>
                  <a:lnTo>
                    <a:pt x="566" y="5604"/>
                  </a:lnTo>
                  <a:lnTo>
                    <a:pt x="611" y="5524"/>
                  </a:lnTo>
                  <a:lnTo>
                    <a:pt x="668" y="5261"/>
                  </a:lnTo>
                  <a:lnTo>
                    <a:pt x="703" y="5012"/>
                  </a:lnTo>
                  <a:lnTo>
                    <a:pt x="734" y="4766"/>
                  </a:lnTo>
                  <a:lnTo>
                    <a:pt x="748" y="4520"/>
                  </a:lnTo>
                  <a:lnTo>
                    <a:pt x="748" y="4034"/>
                  </a:lnTo>
                  <a:lnTo>
                    <a:pt x="748" y="3522"/>
                  </a:lnTo>
                  <a:lnTo>
                    <a:pt x="713" y="2794"/>
                  </a:lnTo>
                  <a:lnTo>
                    <a:pt x="646" y="2137"/>
                  </a:lnTo>
                  <a:lnTo>
                    <a:pt x="601" y="1771"/>
                  </a:lnTo>
                  <a:lnTo>
                    <a:pt x="534" y="1396"/>
                  </a:lnTo>
                  <a:lnTo>
                    <a:pt x="467" y="1019"/>
                  </a:lnTo>
                  <a:lnTo>
                    <a:pt x="373" y="650"/>
                  </a:lnTo>
                  <a:lnTo>
                    <a:pt x="323" y="479"/>
                  </a:lnTo>
                  <a:lnTo>
                    <a:pt x="264" y="310"/>
                  </a:lnTo>
                  <a:lnTo>
                    <a:pt x="194" y="152"/>
                  </a:lnTo>
                  <a:lnTo>
                    <a:pt x="123" y="0"/>
                  </a:lnTo>
                  <a:lnTo>
                    <a:pt x="0" y="43"/>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7" name="Freeform 32"/>
            <p:cNvSpPr>
              <a:spLocks/>
            </p:cNvSpPr>
            <p:nvPr/>
          </p:nvSpPr>
          <p:spPr bwMode="auto">
            <a:xfrm>
              <a:off x="1084" y="886"/>
              <a:ext cx="263" cy="966"/>
            </a:xfrm>
            <a:custGeom>
              <a:avLst/>
              <a:gdLst>
                <a:gd name="T0" fmla="*/ 1581 w 1581"/>
                <a:gd name="T1" fmla="*/ 0 h 5794"/>
                <a:gd name="T2" fmla="*/ 1152 w 1581"/>
                <a:gd name="T3" fmla="*/ 155 h 5794"/>
                <a:gd name="T4" fmla="*/ 762 w 1581"/>
                <a:gd name="T5" fmla="*/ 369 h 5794"/>
                <a:gd name="T6" fmla="*/ 467 w 1581"/>
                <a:gd name="T7" fmla="*/ 885 h 5794"/>
                <a:gd name="T8" fmla="*/ 238 w 1581"/>
                <a:gd name="T9" fmla="*/ 1676 h 5794"/>
                <a:gd name="T10" fmla="*/ 136 w 1581"/>
                <a:gd name="T11" fmla="*/ 2452 h 5794"/>
                <a:gd name="T12" fmla="*/ 56 w 1581"/>
                <a:gd name="T13" fmla="*/ 3320 h 5794"/>
                <a:gd name="T14" fmla="*/ 3 w 1581"/>
                <a:gd name="T15" fmla="*/ 4276 h 5794"/>
                <a:gd name="T16" fmla="*/ 94 w 1581"/>
                <a:gd name="T17" fmla="*/ 4788 h 5794"/>
                <a:gd name="T18" fmla="*/ 267 w 1581"/>
                <a:gd name="T19" fmla="*/ 4852 h 5794"/>
                <a:gd name="T20" fmla="*/ 674 w 1581"/>
                <a:gd name="T21" fmla="*/ 4908 h 5794"/>
                <a:gd name="T22" fmla="*/ 864 w 1581"/>
                <a:gd name="T23" fmla="*/ 4933 h 5794"/>
                <a:gd name="T24" fmla="*/ 741 w 1581"/>
                <a:gd name="T25" fmla="*/ 4964 h 5794"/>
                <a:gd name="T26" fmla="*/ 411 w 1581"/>
                <a:gd name="T27" fmla="*/ 4951 h 5794"/>
                <a:gd name="T28" fmla="*/ 56 w 1581"/>
                <a:gd name="T29" fmla="*/ 4852 h 5794"/>
                <a:gd name="T30" fmla="*/ 48 w 1581"/>
                <a:gd name="T31" fmla="*/ 5039 h 5794"/>
                <a:gd name="T32" fmla="*/ 259 w 1581"/>
                <a:gd name="T33" fmla="*/ 5101 h 5794"/>
                <a:gd name="T34" fmla="*/ 463 w 1581"/>
                <a:gd name="T35" fmla="*/ 5122 h 5794"/>
                <a:gd name="T36" fmla="*/ 879 w 1581"/>
                <a:gd name="T37" fmla="*/ 5066 h 5794"/>
                <a:gd name="T38" fmla="*/ 941 w 1581"/>
                <a:gd name="T39" fmla="*/ 3405 h 5794"/>
                <a:gd name="T40" fmla="*/ 970 w 1581"/>
                <a:gd name="T41" fmla="*/ 1514 h 5794"/>
                <a:gd name="T42" fmla="*/ 987 w 1581"/>
                <a:gd name="T43" fmla="*/ 1037 h 5794"/>
                <a:gd name="T44" fmla="*/ 1026 w 1581"/>
                <a:gd name="T45" fmla="*/ 1078 h 5794"/>
                <a:gd name="T46" fmla="*/ 1026 w 1581"/>
                <a:gd name="T47" fmla="*/ 1468 h 5794"/>
                <a:gd name="T48" fmla="*/ 1026 w 1581"/>
                <a:gd name="T49" fmla="*/ 1855 h 5794"/>
                <a:gd name="T50" fmla="*/ 1233 w 1581"/>
                <a:gd name="T51" fmla="*/ 1391 h 5794"/>
                <a:gd name="T52" fmla="*/ 1257 w 1581"/>
                <a:gd name="T53" fmla="*/ 1412 h 5794"/>
                <a:gd name="T54" fmla="*/ 1219 w 1581"/>
                <a:gd name="T55" fmla="*/ 1690 h 5794"/>
                <a:gd name="T56" fmla="*/ 1026 w 1581"/>
                <a:gd name="T57" fmla="*/ 1971 h 5794"/>
                <a:gd name="T58" fmla="*/ 1005 w 1581"/>
                <a:gd name="T59" fmla="*/ 3651 h 5794"/>
                <a:gd name="T60" fmla="*/ 976 w 1581"/>
                <a:gd name="T61" fmla="*/ 4413 h 5794"/>
                <a:gd name="T62" fmla="*/ 955 w 1581"/>
                <a:gd name="T63" fmla="*/ 5042 h 5794"/>
                <a:gd name="T64" fmla="*/ 924 w 1581"/>
                <a:gd name="T65" fmla="*/ 5438 h 5794"/>
                <a:gd name="T66" fmla="*/ 959 w 1581"/>
                <a:gd name="T67" fmla="*/ 5654 h 5794"/>
                <a:gd name="T68" fmla="*/ 1138 w 1581"/>
                <a:gd name="T69" fmla="*/ 5751 h 5794"/>
                <a:gd name="T70" fmla="*/ 1514 w 1581"/>
                <a:gd name="T71" fmla="*/ 5794 h 579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581" h="5794">
                  <a:moveTo>
                    <a:pt x="1581" y="5794"/>
                  </a:moveTo>
                  <a:lnTo>
                    <a:pt x="1581" y="0"/>
                  </a:lnTo>
                  <a:lnTo>
                    <a:pt x="1441" y="42"/>
                  </a:lnTo>
                  <a:lnTo>
                    <a:pt x="1152" y="155"/>
                  </a:lnTo>
                  <a:lnTo>
                    <a:pt x="879" y="291"/>
                  </a:lnTo>
                  <a:lnTo>
                    <a:pt x="762" y="369"/>
                  </a:lnTo>
                  <a:lnTo>
                    <a:pt x="657" y="454"/>
                  </a:lnTo>
                  <a:lnTo>
                    <a:pt x="467" y="885"/>
                  </a:lnTo>
                  <a:lnTo>
                    <a:pt x="334" y="1286"/>
                  </a:lnTo>
                  <a:lnTo>
                    <a:pt x="238" y="1676"/>
                  </a:lnTo>
                  <a:lnTo>
                    <a:pt x="179" y="2059"/>
                  </a:lnTo>
                  <a:lnTo>
                    <a:pt x="136" y="2452"/>
                  </a:lnTo>
                  <a:lnTo>
                    <a:pt x="101" y="2867"/>
                  </a:lnTo>
                  <a:lnTo>
                    <a:pt x="56" y="3320"/>
                  </a:lnTo>
                  <a:lnTo>
                    <a:pt x="0" y="3830"/>
                  </a:lnTo>
                  <a:lnTo>
                    <a:pt x="3" y="4276"/>
                  </a:lnTo>
                  <a:lnTo>
                    <a:pt x="18" y="4740"/>
                  </a:lnTo>
                  <a:lnTo>
                    <a:pt x="94" y="4788"/>
                  </a:lnTo>
                  <a:lnTo>
                    <a:pt x="179" y="4824"/>
                  </a:lnTo>
                  <a:lnTo>
                    <a:pt x="267" y="4852"/>
                  </a:lnTo>
                  <a:lnTo>
                    <a:pt x="467" y="4891"/>
                  </a:lnTo>
                  <a:lnTo>
                    <a:pt x="674" y="4908"/>
                  </a:lnTo>
                  <a:lnTo>
                    <a:pt x="861" y="4916"/>
                  </a:lnTo>
                  <a:lnTo>
                    <a:pt x="864" y="4933"/>
                  </a:lnTo>
                  <a:lnTo>
                    <a:pt x="861" y="4954"/>
                  </a:lnTo>
                  <a:lnTo>
                    <a:pt x="741" y="4964"/>
                  </a:lnTo>
                  <a:lnTo>
                    <a:pt x="575" y="4964"/>
                  </a:lnTo>
                  <a:lnTo>
                    <a:pt x="411" y="4951"/>
                  </a:lnTo>
                  <a:lnTo>
                    <a:pt x="235" y="4908"/>
                  </a:lnTo>
                  <a:lnTo>
                    <a:pt x="56" y="4852"/>
                  </a:lnTo>
                  <a:lnTo>
                    <a:pt x="27" y="5021"/>
                  </a:lnTo>
                  <a:lnTo>
                    <a:pt x="48" y="5039"/>
                  </a:lnTo>
                  <a:lnTo>
                    <a:pt x="154" y="5074"/>
                  </a:lnTo>
                  <a:lnTo>
                    <a:pt x="259" y="5101"/>
                  </a:lnTo>
                  <a:lnTo>
                    <a:pt x="361" y="5116"/>
                  </a:lnTo>
                  <a:lnTo>
                    <a:pt x="463" y="5122"/>
                  </a:lnTo>
                  <a:lnTo>
                    <a:pt x="674" y="5105"/>
                  </a:lnTo>
                  <a:lnTo>
                    <a:pt x="879" y="5066"/>
                  </a:lnTo>
                  <a:lnTo>
                    <a:pt x="896" y="4964"/>
                  </a:lnTo>
                  <a:lnTo>
                    <a:pt x="941" y="3405"/>
                  </a:lnTo>
                  <a:lnTo>
                    <a:pt x="976" y="1841"/>
                  </a:lnTo>
                  <a:lnTo>
                    <a:pt x="970" y="1514"/>
                  </a:lnTo>
                  <a:lnTo>
                    <a:pt x="970" y="1332"/>
                  </a:lnTo>
                  <a:lnTo>
                    <a:pt x="987" y="1037"/>
                  </a:lnTo>
                  <a:lnTo>
                    <a:pt x="1002" y="1033"/>
                  </a:lnTo>
                  <a:lnTo>
                    <a:pt x="1026" y="1078"/>
                  </a:lnTo>
                  <a:lnTo>
                    <a:pt x="1011" y="1152"/>
                  </a:lnTo>
                  <a:lnTo>
                    <a:pt x="1026" y="1468"/>
                  </a:lnTo>
                  <a:lnTo>
                    <a:pt x="1026" y="1690"/>
                  </a:lnTo>
                  <a:lnTo>
                    <a:pt x="1026" y="1855"/>
                  </a:lnTo>
                  <a:lnTo>
                    <a:pt x="1173" y="1672"/>
                  </a:lnTo>
                  <a:lnTo>
                    <a:pt x="1233" y="1391"/>
                  </a:lnTo>
                  <a:lnTo>
                    <a:pt x="1254" y="1391"/>
                  </a:lnTo>
                  <a:lnTo>
                    <a:pt x="1257" y="1412"/>
                  </a:lnTo>
                  <a:lnTo>
                    <a:pt x="1240" y="1591"/>
                  </a:lnTo>
                  <a:lnTo>
                    <a:pt x="1219" y="1690"/>
                  </a:lnTo>
                  <a:lnTo>
                    <a:pt x="1173" y="1781"/>
                  </a:lnTo>
                  <a:lnTo>
                    <a:pt x="1026" y="1971"/>
                  </a:lnTo>
                  <a:lnTo>
                    <a:pt x="1011" y="3092"/>
                  </a:lnTo>
                  <a:lnTo>
                    <a:pt x="1005" y="3651"/>
                  </a:lnTo>
                  <a:lnTo>
                    <a:pt x="976" y="4205"/>
                  </a:lnTo>
                  <a:lnTo>
                    <a:pt x="976" y="4413"/>
                  </a:lnTo>
                  <a:lnTo>
                    <a:pt x="955" y="4835"/>
                  </a:lnTo>
                  <a:lnTo>
                    <a:pt x="955" y="5042"/>
                  </a:lnTo>
                  <a:lnTo>
                    <a:pt x="935" y="5245"/>
                  </a:lnTo>
                  <a:lnTo>
                    <a:pt x="924" y="5438"/>
                  </a:lnTo>
                  <a:lnTo>
                    <a:pt x="935" y="5544"/>
                  </a:lnTo>
                  <a:lnTo>
                    <a:pt x="959" y="5654"/>
                  </a:lnTo>
                  <a:lnTo>
                    <a:pt x="970" y="5702"/>
                  </a:lnTo>
                  <a:lnTo>
                    <a:pt x="1138" y="5751"/>
                  </a:lnTo>
                  <a:lnTo>
                    <a:pt x="1384" y="5794"/>
                  </a:lnTo>
                  <a:lnTo>
                    <a:pt x="1514" y="5794"/>
                  </a:lnTo>
                  <a:lnTo>
                    <a:pt x="1581" y="5794"/>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8" name="Freeform 33"/>
            <p:cNvSpPr>
              <a:spLocks/>
            </p:cNvSpPr>
            <p:nvPr/>
          </p:nvSpPr>
          <p:spPr bwMode="auto">
            <a:xfrm>
              <a:off x="1223" y="1846"/>
              <a:ext cx="124" cy="803"/>
            </a:xfrm>
            <a:custGeom>
              <a:avLst/>
              <a:gdLst>
                <a:gd name="T0" fmla="*/ 745 w 745"/>
                <a:gd name="T1" fmla="*/ 4817 h 4817"/>
                <a:gd name="T2" fmla="*/ 745 w 745"/>
                <a:gd name="T3" fmla="*/ 81 h 4817"/>
                <a:gd name="T4" fmla="*/ 587 w 745"/>
                <a:gd name="T5" fmla="*/ 81 h 4817"/>
                <a:gd name="T6" fmla="*/ 369 w 745"/>
                <a:gd name="T7" fmla="*/ 56 h 4817"/>
                <a:gd name="T8" fmla="*/ 140 w 745"/>
                <a:gd name="T9" fmla="*/ 0 h 4817"/>
                <a:gd name="T10" fmla="*/ 151 w 745"/>
                <a:gd name="T11" fmla="*/ 32 h 4817"/>
                <a:gd name="T12" fmla="*/ 155 w 745"/>
                <a:gd name="T13" fmla="*/ 120 h 4817"/>
                <a:gd name="T14" fmla="*/ 144 w 745"/>
                <a:gd name="T15" fmla="*/ 151 h 4817"/>
                <a:gd name="T16" fmla="*/ 134 w 745"/>
                <a:gd name="T17" fmla="*/ 173 h 4817"/>
                <a:gd name="T18" fmla="*/ 84 w 745"/>
                <a:gd name="T19" fmla="*/ 200 h 4817"/>
                <a:gd name="T20" fmla="*/ 0 w 745"/>
                <a:gd name="T21" fmla="*/ 214 h 4817"/>
                <a:gd name="T22" fmla="*/ 0 w 745"/>
                <a:gd name="T23" fmla="*/ 731 h 4817"/>
                <a:gd name="T24" fmla="*/ 17 w 745"/>
                <a:gd name="T25" fmla="*/ 1248 h 4817"/>
                <a:gd name="T26" fmla="*/ 28 w 745"/>
                <a:gd name="T27" fmla="*/ 1767 h 4817"/>
                <a:gd name="T28" fmla="*/ 28 w 745"/>
                <a:gd name="T29" fmla="*/ 2288 h 4817"/>
                <a:gd name="T30" fmla="*/ 52 w 745"/>
                <a:gd name="T31" fmla="*/ 3116 h 4817"/>
                <a:gd name="T32" fmla="*/ 88 w 745"/>
                <a:gd name="T33" fmla="*/ 3939 h 4817"/>
                <a:gd name="T34" fmla="*/ 134 w 745"/>
                <a:gd name="T35" fmla="*/ 4329 h 4817"/>
                <a:gd name="T36" fmla="*/ 166 w 745"/>
                <a:gd name="T37" fmla="*/ 4525 h 4817"/>
                <a:gd name="T38" fmla="*/ 207 w 745"/>
                <a:gd name="T39" fmla="*/ 4726 h 4817"/>
                <a:gd name="T40" fmla="*/ 231 w 745"/>
                <a:gd name="T41" fmla="*/ 4750 h 4817"/>
                <a:gd name="T42" fmla="*/ 573 w 745"/>
                <a:gd name="T43" fmla="*/ 4793 h 4817"/>
                <a:gd name="T44" fmla="*/ 745 w 745"/>
                <a:gd name="T45" fmla="*/ 4817 h 48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45" h="4817">
                  <a:moveTo>
                    <a:pt x="745" y="4817"/>
                  </a:moveTo>
                  <a:lnTo>
                    <a:pt x="745" y="81"/>
                  </a:lnTo>
                  <a:lnTo>
                    <a:pt x="587" y="81"/>
                  </a:lnTo>
                  <a:lnTo>
                    <a:pt x="369" y="56"/>
                  </a:lnTo>
                  <a:lnTo>
                    <a:pt x="140" y="0"/>
                  </a:lnTo>
                  <a:lnTo>
                    <a:pt x="151" y="32"/>
                  </a:lnTo>
                  <a:lnTo>
                    <a:pt x="155" y="120"/>
                  </a:lnTo>
                  <a:lnTo>
                    <a:pt x="144" y="151"/>
                  </a:lnTo>
                  <a:lnTo>
                    <a:pt x="134" y="173"/>
                  </a:lnTo>
                  <a:lnTo>
                    <a:pt x="84" y="200"/>
                  </a:lnTo>
                  <a:lnTo>
                    <a:pt x="0" y="214"/>
                  </a:lnTo>
                  <a:lnTo>
                    <a:pt x="0" y="731"/>
                  </a:lnTo>
                  <a:lnTo>
                    <a:pt x="17" y="1248"/>
                  </a:lnTo>
                  <a:lnTo>
                    <a:pt x="28" y="1767"/>
                  </a:lnTo>
                  <a:lnTo>
                    <a:pt x="28" y="2288"/>
                  </a:lnTo>
                  <a:lnTo>
                    <a:pt x="52" y="3116"/>
                  </a:lnTo>
                  <a:lnTo>
                    <a:pt x="88" y="3939"/>
                  </a:lnTo>
                  <a:lnTo>
                    <a:pt x="134" y="4329"/>
                  </a:lnTo>
                  <a:lnTo>
                    <a:pt x="166" y="4525"/>
                  </a:lnTo>
                  <a:lnTo>
                    <a:pt x="207" y="4726"/>
                  </a:lnTo>
                  <a:lnTo>
                    <a:pt x="231" y="4750"/>
                  </a:lnTo>
                  <a:lnTo>
                    <a:pt x="573" y="4793"/>
                  </a:lnTo>
                  <a:lnTo>
                    <a:pt x="745" y="4817"/>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59" name="Freeform 34"/>
            <p:cNvSpPr>
              <a:spLocks/>
            </p:cNvSpPr>
            <p:nvPr/>
          </p:nvSpPr>
          <p:spPr bwMode="auto">
            <a:xfrm>
              <a:off x="635" y="2388"/>
              <a:ext cx="74" cy="19"/>
            </a:xfrm>
            <a:custGeom>
              <a:avLst/>
              <a:gdLst>
                <a:gd name="T0" fmla="*/ 0 w 443"/>
                <a:gd name="T1" fmla="*/ 53 h 112"/>
                <a:gd name="T2" fmla="*/ 10 w 443"/>
                <a:gd name="T3" fmla="*/ 0 h 112"/>
                <a:gd name="T4" fmla="*/ 81 w 443"/>
                <a:gd name="T5" fmla="*/ 32 h 112"/>
                <a:gd name="T6" fmla="*/ 154 w 443"/>
                <a:gd name="T7" fmla="*/ 45 h 112"/>
                <a:gd name="T8" fmla="*/ 221 w 443"/>
                <a:gd name="T9" fmla="*/ 53 h 112"/>
                <a:gd name="T10" fmla="*/ 277 w 443"/>
                <a:gd name="T11" fmla="*/ 53 h 112"/>
                <a:gd name="T12" fmla="*/ 386 w 443"/>
                <a:gd name="T13" fmla="*/ 45 h 112"/>
                <a:gd name="T14" fmla="*/ 443 w 443"/>
                <a:gd name="T15" fmla="*/ 45 h 112"/>
                <a:gd name="T16" fmla="*/ 408 w 443"/>
                <a:gd name="T17" fmla="*/ 81 h 112"/>
                <a:gd name="T18" fmla="*/ 358 w 443"/>
                <a:gd name="T19" fmla="*/ 98 h 112"/>
                <a:gd name="T20" fmla="*/ 232 w 443"/>
                <a:gd name="T21" fmla="*/ 112 h 112"/>
                <a:gd name="T22" fmla="*/ 105 w 443"/>
                <a:gd name="T23" fmla="*/ 92 h 112"/>
                <a:gd name="T24" fmla="*/ 0 w 443"/>
                <a:gd name="T25" fmla="*/ 53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3" h="112">
                  <a:moveTo>
                    <a:pt x="0" y="53"/>
                  </a:moveTo>
                  <a:lnTo>
                    <a:pt x="10" y="0"/>
                  </a:lnTo>
                  <a:lnTo>
                    <a:pt x="81" y="32"/>
                  </a:lnTo>
                  <a:lnTo>
                    <a:pt x="154" y="45"/>
                  </a:lnTo>
                  <a:lnTo>
                    <a:pt x="221" y="53"/>
                  </a:lnTo>
                  <a:lnTo>
                    <a:pt x="277" y="53"/>
                  </a:lnTo>
                  <a:lnTo>
                    <a:pt x="386" y="45"/>
                  </a:lnTo>
                  <a:lnTo>
                    <a:pt x="443" y="45"/>
                  </a:lnTo>
                  <a:lnTo>
                    <a:pt x="408" y="81"/>
                  </a:lnTo>
                  <a:lnTo>
                    <a:pt x="358" y="98"/>
                  </a:lnTo>
                  <a:lnTo>
                    <a:pt x="232" y="112"/>
                  </a:lnTo>
                  <a:lnTo>
                    <a:pt x="105" y="92"/>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0" name="Freeform 35"/>
            <p:cNvSpPr>
              <a:spLocks/>
            </p:cNvSpPr>
            <p:nvPr/>
          </p:nvSpPr>
          <p:spPr bwMode="auto">
            <a:xfrm>
              <a:off x="279" y="2042"/>
              <a:ext cx="209" cy="359"/>
            </a:xfrm>
            <a:custGeom>
              <a:avLst/>
              <a:gdLst>
                <a:gd name="T0" fmla="*/ 1160 w 1257"/>
                <a:gd name="T1" fmla="*/ 2139 h 2153"/>
                <a:gd name="T2" fmla="*/ 1187 w 1257"/>
                <a:gd name="T3" fmla="*/ 1855 h 2153"/>
                <a:gd name="T4" fmla="*/ 1195 w 1257"/>
                <a:gd name="T5" fmla="*/ 1574 h 2153"/>
                <a:gd name="T6" fmla="*/ 1174 w 1257"/>
                <a:gd name="T7" fmla="*/ 1015 h 2153"/>
                <a:gd name="T8" fmla="*/ 1029 w 1257"/>
                <a:gd name="T9" fmla="*/ 1058 h 2153"/>
                <a:gd name="T10" fmla="*/ 882 w 1257"/>
                <a:gd name="T11" fmla="*/ 1067 h 2153"/>
                <a:gd name="T12" fmla="*/ 738 w 1257"/>
                <a:gd name="T13" fmla="*/ 1067 h 2153"/>
                <a:gd name="T14" fmla="*/ 590 w 1257"/>
                <a:gd name="T15" fmla="*/ 1058 h 2153"/>
                <a:gd name="T16" fmla="*/ 295 w 1257"/>
                <a:gd name="T17" fmla="*/ 987 h 2153"/>
                <a:gd name="T18" fmla="*/ 0 w 1257"/>
                <a:gd name="T19" fmla="*/ 903 h 2153"/>
                <a:gd name="T20" fmla="*/ 0 w 1257"/>
                <a:gd name="T21" fmla="*/ 879 h 2153"/>
                <a:gd name="T22" fmla="*/ 295 w 1257"/>
                <a:gd name="T23" fmla="*/ 920 h 2153"/>
                <a:gd name="T24" fmla="*/ 590 w 1257"/>
                <a:gd name="T25" fmla="*/ 987 h 2153"/>
                <a:gd name="T26" fmla="*/ 730 w 1257"/>
                <a:gd name="T27" fmla="*/ 1002 h 2153"/>
                <a:gd name="T28" fmla="*/ 879 w 1257"/>
                <a:gd name="T29" fmla="*/ 1002 h 2153"/>
                <a:gd name="T30" fmla="*/ 1022 w 1257"/>
                <a:gd name="T31" fmla="*/ 980 h 2153"/>
                <a:gd name="T32" fmla="*/ 1163 w 1257"/>
                <a:gd name="T33" fmla="*/ 920 h 2153"/>
                <a:gd name="T34" fmla="*/ 1205 w 1257"/>
                <a:gd name="T35" fmla="*/ 689 h 2153"/>
                <a:gd name="T36" fmla="*/ 1205 w 1257"/>
                <a:gd name="T37" fmla="*/ 636 h 2153"/>
                <a:gd name="T38" fmla="*/ 1205 w 1257"/>
                <a:gd name="T39" fmla="*/ 457 h 2153"/>
                <a:gd name="T40" fmla="*/ 1205 w 1257"/>
                <a:gd name="T41" fmla="*/ 407 h 2153"/>
                <a:gd name="T42" fmla="*/ 1160 w 1257"/>
                <a:gd name="T43" fmla="*/ 21 h 2153"/>
                <a:gd name="T44" fmla="*/ 1163 w 1257"/>
                <a:gd name="T45" fmla="*/ 0 h 2153"/>
                <a:gd name="T46" fmla="*/ 1219 w 1257"/>
                <a:gd name="T47" fmla="*/ 21 h 2153"/>
                <a:gd name="T48" fmla="*/ 1251 w 1257"/>
                <a:gd name="T49" fmla="*/ 320 h 2153"/>
                <a:gd name="T50" fmla="*/ 1257 w 1257"/>
                <a:gd name="T51" fmla="*/ 622 h 2153"/>
                <a:gd name="T52" fmla="*/ 1240 w 1257"/>
                <a:gd name="T53" fmla="*/ 931 h 2153"/>
                <a:gd name="T54" fmla="*/ 1251 w 1257"/>
                <a:gd name="T55" fmla="*/ 1546 h 2153"/>
                <a:gd name="T56" fmla="*/ 1251 w 1257"/>
                <a:gd name="T57" fmla="*/ 1788 h 2153"/>
                <a:gd name="T58" fmla="*/ 1219 w 1257"/>
                <a:gd name="T59" fmla="*/ 2112 h 2153"/>
                <a:gd name="T60" fmla="*/ 1174 w 1257"/>
                <a:gd name="T61" fmla="*/ 2153 h 2153"/>
                <a:gd name="T62" fmla="*/ 1160 w 1257"/>
                <a:gd name="T63" fmla="*/ 2139 h 2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7" h="2153">
                  <a:moveTo>
                    <a:pt x="1160" y="2139"/>
                  </a:moveTo>
                  <a:lnTo>
                    <a:pt x="1187" y="1855"/>
                  </a:lnTo>
                  <a:lnTo>
                    <a:pt x="1195" y="1574"/>
                  </a:lnTo>
                  <a:lnTo>
                    <a:pt x="1174" y="1015"/>
                  </a:lnTo>
                  <a:lnTo>
                    <a:pt x="1029" y="1058"/>
                  </a:lnTo>
                  <a:lnTo>
                    <a:pt x="882" y="1067"/>
                  </a:lnTo>
                  <a:lnTo>
                    <a:pt x="738" y="1067"/>
                  </a:lnTo>
                  <a:lnTo>
                    <a:pt x="590" y="1058"/>
                  </a:lnTo>
                  <a:lnTo>
                    <a:pt x="295" y="987"/>
                  </a:lnTo>
                  <a:lnTo>
                    <a:pt x="0" y="903"/>
                  </a:lnTo>
                  <a:lnTo>
                    <a:pt x="0" y="879"/>
                  </a:lnTo>
                  <a:lnTo>
                    <a:pt x="295" y="920"/>
                  </a:lnTo>
                  <a:lnTo>
                    <a:pt x="590" y="987"/>
                  </a:lnTo>
                  <a:lnTo>
                    <a:pt x="730" y="1002"/>
                  </a:lnTo>
                  <a:lnTo>
                    <a:pt x="879" y="1002"/>
                  </a:lnTo>
                  <a:lnTo>
                    <a:pt x="1022" y="980"/>
                  </a:lnTo>
                  <a:lnTo>
                    <a:pt x="1163" y="920"/>
                  </a:lnTo>
                  <a:lnTo>
                    <a:pt x="1205" y="689"/>
                  </a:lnTo>
                  <a:lnTo>
                    <a:pt x="1205" y="636"/>
                  </a:lnTo>
                  <a:lnTo>
                    <a:pt x="1205" y="457"/>
                  </a:lnTo>
                  <a:lnTo>
                    <a:pt x="1205" y="407"/>
                  </a:lnTo>
                  <a:lnTo>
                    <a:pt x="1160" y="21"/>
                  </a:lnTo>
                  <a:lnTo>
                    <a:pt x="1163" y="0"/>
                  </a:lnTo>
                  <a:lnTo>
                    <a:pt x="1219" y="21"/>
                  </a:lnTo>
                  <a:lnTo>
                    <a:pt x="1251" y="320"/>
                  </a:lnTo>
                  <a:lnTo>
                    <a:pt x="1257" y="622"/>
                  </a:lnTo>
                  <a:lnTo>
                    <a:pt x="1240" y="931"/>
                  </a:lnTo>
                  <a:lnTo>
                    <a:pt x="1251" y="1546"/>
                  </a:lnTo>
                  <a:lnTo>
                    <a:pt x="1251" y="1788"/>
                  </a:lnTo>
                  <a:lnTo>
                    <a:pt x="1219" y="2112"/>
                  </a:lnTo>
                  <a:lnTo>
                    <a:pt x="1174" y="2153"/>
                  </a:lnTo>
                  <a:lnTo>
                    <a:pt x="1160" y="2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1" name="Freeform 36"/>
            <p:cNvSpPr>
              <a:spLocks/>
            </p:cNvSpPr>
            <p:nvPr/>
          </p:nvSpPr>
          <p:spPr bwMode="auto">
            <a:xfrm>
              <a:off x="210" y="2143"/>
              <a:ext cx="57" cy="96"/>
            </a:xfrm>
            <a:custGeom>
              <a:avLst/>
              <a:gdLst>
                <a:gd name="T0" fmla="*/ 32 w 342"/>
                <a:gd name="T1" fmla="*/ 478 h 576"/>
                <a:gd name="T2" fmla="*/ 26 w 342"/>
                <a:gd name="T3" fmla="*/ 454 h 576"/>
                <a:gd name="T4" fmla="*/ 26 w 342"/>
                <a:gd name="T5" fmla="*/ 411 h 576"/>
                <a:gd name="T6" fmla="*/ 15 w 342"/>
                <a:gd name="T7" fmla="*/ 243 h 576"/>
                <a:gd name="T8" fmla="*/ 15 w 342"/>
                <a:gd name="T9" fmla="*/ 197 h 576"/>
                <a:gd name="T10" fmla="*/ 0 w 342"/>
                <a:gd name="T11" fmla="*/ 32 h 576"/>
                <a:gd name="T12" fmla="*/ 15 w 342"/>
                <a:gd name="T13" fmla="*/ 11 h 576"/>
                <a:gd name="T14" fmla="*/ 82 w 342"/>
                <a:gd name="T15" fmla="*/ 0 h 576"/>
                <a:gd name="T16" fmla="*/ 281 w 342"/>
                <a:gd name="T17" fmla="*/ 11 h 576"/>
                <a:gd name="T18" fmla="*/ 328 w 342"/>
                <a:gd name="T19" fmla="*/ 257 h 576"/>
                <a:gd name="T20" fmla="*/ 342 w 342"/>
                <a:gd name="T21" fmla="*/ 506 h 576"/>
                <a:gd name="T22" fmla="*/ 342 w 342"/>
                <a:gd name="T23" fmla="*/ 576 h 576"/>
                <a:gd name="T24" fmla="*/ 257 w 342"/>
                <a:gd name="T25" fmla="*/ 573 h 576"/>
                <a:gd name="T26" fmla="*/ 166 w 342"/>
                <a:gd name="T27" fmla="*/ 559 h 576"/>
                <a:gd name="T28" fmla="*/ 85 w 342"/>
                <a:gd name="T29" fmla="*/ 527 h 576"/>
                <a:gd name="T30" fmla="*/ 32 w 342"/>
                <a:gd name="T31" fmla="*/ 478 h 5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2" h="576">
                  <a:moveTo>
                    <a:pt x="32" y="478"/>
                  </a:moveTo>
                  <a:lnTo>
                    <a:pt x="26" y="454"/>
                  </a:lnTo>
                  <a:lnTo>
                    <a:pt x="26" y="411"/>
                  </a:lnTo>
                  <a:lnTo>
                    <a:pt x="15" y="243"/>
                  </a:lnTo>
                  <a:lnTo>
                    <a:pt x="15" y="197"/>
                  </a:lnTo>
                  <a:lnTo>
                    <a:pt x="0" y="32"/>
                  </a:lnTo>
                  <a:lnTo>
                    <a:pt x="15" y="11"/>
                  </a:lnTo>
                  <a:lnTo>
                    <a:pt x="82" y="0"/>
                  </a:lnTo>
                  <a:lnTo>
                    <a:pt x="281" y="11"/>
                  </a:lnTo>
                  <a:lnTo>
                    <a:pt x="328" y="257"/>
                  </a:lnTo>
                  <a:lnTo>
                    <a:pt x="342" y="506"/>
                  </a:lnTo>
                  <a:lnTo>
                    <a:pt x="342" y="576"/>
                  </a:lnTo>
                  <a:lnTo>
                    <a:pt x="257" y="573"/>
                  </a:lnTo>
                  <a:lnTo>
                    <a:pt x="166" y="559"/>
                  </a:lnTo>
                  <a:lnTo>
                    <a:pt x="85" y="527"/>
                  </a:lnTo>
                  <a:lnTo>
                    <a:pt x="32" y="478"/>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2" name="Freeform 37"/>
            <p:cNvSpPr>
              <a:spLocks/>
            </p:cNvSpPr>
            <p:nvPr/>
          </p:nvSpPr>
          <p:spPr bwMode="auto">
            <a:xfrm>
              <a:off x="488" y="1921"/>
              <a:ext cx="100" cy="72"/>
            </a:xfrm>
            <a:custGeom>
              <a:avLst/>
              <a:gdLst>
                <a:gd name="T0" fmla="*/ 18 w 598"/>
                <a:gd name="T1" fmla="*/ 433 h 433"/>
                <a:gd name="T2" fmla="*/ 0 w 598"/>
                <a:gd name="T3" fmla="*/ 415 h 433"/>
                <a:gd name="T4" fmla="*/ 67 w 598"/>
                <a:gd name="T5" fmla="*/ 331 h 433"/>
                <a:gd name="T6" fmla="*/ 313 w 598"/>
                <a:gd name="T7" fmla="*/ 152 h 433"/>
                <a:gd name="T8" fmla="*/ 436 w 598"/>
                <a:gd name="T9" fmla="*/ 64 h 433"/>
                <a:gd name="T10" fmla="*/ 567 w 598"/>
                <a:gd name="T11" fmla="*/ 0 h 433"/>
                <a:gd name="T12" fmla="*/ 585 w 598"/>
                <a:gd name="T13" fmla="*/ 18 h 433"/>
                <a:gd name="T14" fmla="*/ 598 w 598"/>
                <a:gd name="T15" fmla="*/ 39 h 433"/>
                <a:gd name="T16" fmla="*/ 349 w 598"/>
                <a:gd name="T17" fmla="*/ 201 h 433"/>
                <a:gd name="T18" fmla="*/ 176 w 598"/>
                <a:gd name="T19" fmla="*/ 324 h 433"/>
                <a:gd name="T20" fmla="*/ 40 w 598"/>
                <a:gd name="T21" fmla="*/ 433 h 433"/>
                <a:gd name="T22" fmla="*/ 18 w 598"/>
                <a:gd name="T23" fmla="*/ 433 h 4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8" h="433">
                  <a:moveTo>
                    <a:pt x="18" y="433"/>
                  </a:moveTo>
                  <a:lnTo>
                    <a:pt x="0" y="415"/>
                  </a:lnTo>
                  <a:lnTo>
                    <a:pt x="67" y="331"/>
                  </a:lnTo>
                  <a:lnTo>
                    <a:pt x="313" y="152"/>
                  </a:lnTo>
                  <a:lnTo>
                    <a:pt x="436" y="64"/>
                  </a:lnTo>
                  <a:lnTo>
                    <a:pt x="567" y="0"/>
                  </a:lnTo>
                  <a:lnTo>
                    <a:pt x="585" y="18"/>
                  </a:lnTo>
                  <a:lnTo>
                    <a:pt x="598" y="39"/>
                  </a:lnTo>
                  <a:lnTo>
                    <a:pt x="349" y="201"/>
                  </a:lnTo>
                  <a:lnTo>
                    <a:pt x="176" y="324"/>
                  </a:lnTo>
                  <a:lnTo>
                    <a:pt x="40" y="433"/>
                  </a:lnTo>
                  <a:lnTo>
                    <a:pt x="18" y="4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3" name="Freeform 38"/>
            <p:cNvSpPr>
              <a:spLocks/>
            </p:cNvSpPr>
            <p:nvPr/>
          </p:nvSpPr>
          <p:spPr bwMode="auto">
            <a:xfrm>
              <a:off x="417" y="1836"/>
              <a:ext cx="71" cy="95"/>
            </a:xfrm>
            <a:custGeom>
              <a:avLst/>
              <a:gdLst>
                <a:gd name="T0" fmla="*/ 249 w 428"/>
                <a:gd name="T1" fmla="*/ 541 h 573"/>
                <a:gd name="T2" fmla="*/ 235 w 428"/>
                <a:gd name="T3" fmla="*/ 383 h 573"/>
                <a:gd name="T4" fmla="*/ 211 w 428"/>
                <a:gd name="T5" fmla="*/ 327 h 573"/>
                <a:gd name="T6" fmla="*/ 165 w 428"/>
                <a:gd name="T7" fmla="*/ 277 h 573"/>
                <a:gd name="T8" fmla="*/ 59 w 428"/>
                <a:gd name="T9" fmla="*/ 196 h 573"/>
                <a:gd name="T10" fmla="*/ 24 w 428"/>
                <a:gd name="T11" fmla="*/ 95 h 573"/>
                <a:gd name="T12" fmla="*/ 0 w 428"/>
                <a:gd name="T13" fmla="*/ 0 h 573"/>
                <a:gd name="T14" fmla="*/ 112 w 428"/>
                <a:gd name="T15" fmla="*/ 17 h 573"/>
                <a:gd name="T16" fmla="*/ 208 w 428"/>
                <a:gd name="T17" fmla="*/ 32 h 573"/>
                <a:gd name="T18" fmla="*/ 296 w 428"/>
                <a:gd name="T19" fmla="*/ 60 h 573"/>
                <a:gd name="T20" fmla="*/ 390 w 428"/>
                <a:gd name="T21" fmla="*/ 116 h 573"/>
                <a:gd name="T22" fmla="*/ 415 w 428"/>
                <a:gd name="T23" fmla="*/ 231 h 573"/>
                <a:gd name="T24" fmla="*/ 428 w 428"/>
                <a:gd name="T25" fmla="*/ 341 h 573"/>
                <a:gd name="T26" fmla="*/ 380 w 428"/>
                <a:gd name="T27" fmla="*/ 573 h 573"/>
                <a:gd name="T28" fmla="*/ 310 w 428"/>
                <a:gd name="T29" fmla="*/ 565 h 573"/>
                <a:gd name="T30" fmla="*/ 249 w 428"/>
                <a:gd name="T31" fmla="*/ 541 h 5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8" h="573">
                  <a:moveTo>
                    <a:pt x="249" y="541"/>
                  </a:moveTo>
                  <a:lnTo>
                    <a:pt x="235" y="383"/>
                  </a:lnTo>
                  <a:lnTo>
                    <a:pt x="211" y="327"/>
                  </a:lnTo>
                  <a:lnTo>
                    <a:pt x="165" y="277"/>
                  </a:lnTo>
                  <a:lnTo>
                    <a:pt x="59" y="196"/>
                  </a:lnTo>
                  <a:lnTo>
                    <a:pt x="24" y="95"/>
                  </a:lnTo>
                  <a:lnTo>
                    <a:pt x="0" y="0"/>
                  </a:lnTo>
                  <a:lnTo>
                    <a:pt x="112" y="17"/>
                  </a:lnTo>
                  <a:lnTo>
                    <a:pt x="208" y="32"/>
                  </a:lnTo>
                  <a:lnTo>
                    <a:pt x="296" y="60"/>
                  </a:lnTo>
                  <a:lnTo>
                    <a:pt x="390" y="116"/>
                  </a:lnTo>
                  <a:lnTo>
                    <a:pt x="415" y="231"/>
                  </a:lnTo>
                  <a:lnTo>
                    <a:pt x="428" y="341"/>
                  </a:lnTo>
                  <a:lnTo>
                    <a:pt x="380" y="573"/>
                  </a:lnTo>
                  <a:lnTo>
                    <a:pt x="310" y="565"/>
                  </a:lnTo>
                  <a:lnTo>
                    <a:pt x="249" y="5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4" name="Freeform 39"/>
            <p:cNvSpPr>
              <a:spLocks/>
            </p:cNvSpPr>
            <p:nvPr/>
          </p:nvSpPr>
          <p:spPr bwMode="auto">
            <a:xfrm>
              <a:off x="1061" y="1735"/>
              <a:ext cx="173" cy="184"/>
            </a:xfrm>
            <a:custGeom>
              <a:avLst/>
              <a:gdLst>
                <a:gd name="T0" fmla="*/ 238 w 1040"/>
                <a:gd name="T1" fmla="*/ 1023 h 1107"/>
                <a:gd name="T2" fmla="*/ 383 w 1040"/>
                <a:gd name="T3" fmla="*/ 791 h 1107"/>
                <a:gd name="T4" fmla="*/ 502 w 1040"/>
                <a:gd name="T5" fmla="*/ 569 h 1107"/>
                <a:gd name="T6" fmla="*/ 453 w 1040"/>
                <a:gd name="T7" fmla="*/ 555 h 1107"/>
                <a:gd name="T8" fmla="*/ 220 w 1040"/>
                <a:gd name="T9" fmla="*/ 952 h 1107"/>
                <a:gd name="T10" fmla="*/ 150 w 1040"/>
                <a:gd name="T11" fmla="*/ 1002 h 1107"/>
                <a:gd name="T12" fmla="*/ 119 w 1040"/>
                <a:gd name="T13" fmla="*/ 1005 h 1107"/>
                <a:gd name="T14" fmla="*/ 97 w 1040"/>
                <a:gd name="T15" fmla="*/ 1002 h 1107"/>
                <a:gd name="T16" fmla="*/ 84 w 1040"/>
                <a:gd name="T17" fmla="*/ 984 h 1107"/>
                <a:gd name="T18" fmla="*/ 73 w 1040"/>
                <a:gd name="T19" fmla="*/ 952 h 1107"/>
                <a:gd name="T20" fmla="*/ 73 w 1040"/>
                <a:gd name="T21" fmla="*/ 868 h 1107"/>
                <a:gd name="T22" fmla="*/ 185 w 1040"/>
                <a:gd name="T23" fmla="*/ 590 h 1107"/>
                <a:gd name="T24" fmla="*/ 193 w 1040"/>
                <a:gd name="T25" fmla="*/ 513 h 1107"/>
                <a:gd name="T26" fmla="*/ 144 w 1040"/>
                <a:gd name="T27" fmla="*/ 506 h 1107"/>
                <a:gd name="T28" fmla="*/ 52 w 1040"/>
                <a:gd name="T29" fmla="*/ 794 h 1107"/>
                <a:gd name="T30" fmla="*/ 21 w 1040"/>
                <a:gd name="T31" fmla="*/ 794 h 1107"/>
                <a:gd name="T32" fmla="*/ 0 w 1040"/>
                <a:gd name="T33" fmla="*/ 777 h 1107"/>
                <a:gd name="T34" fmla="*/ 6 w 1040"/>
                <a:gd name="T35" fmla="*/ 576 h 1107"/>
                <a:gd name="T36" fmla="*/ 27 w 1040"/>
                <a:gd name="T37" fmla="*/ 387 h 1107"/>
                <a:gd name="T38" fmla="*/ 73 w 1040"/>
                <a:gd name="T39" fmla="*/ 194 h 1107"/>
                <a:gd name="T40" fmla="*/ 140 w 1040"/>
                <a:gd name="T41" fmla="*/ 0 h 1107"/>
                <a:gd name="T42" fmla="*/ 369 w 1040"/>
                <a:gd name="T43" fmla="*/ 60 h 1107"/>
                <a:gd name="T44" fmla="*/ 597 w 1040"/>
                <a:gd name="T45" fmla="*/ 81 h 1107"/>
                <a:gd name="T46" fmla="*/ 706 w 1040"/>
                <a:gd name="T47" fmla="*/ 81 h 1107"/>
                <a:gd name="T48" fmla="*/ 815 w 1040"/>
                <a:gd name="T49" fmla="*/ 77 h 1107"/>
                <a:gd name="T50" fmla="*/ 931 w 1040"/>
                <a:gd name="T51" fmla="*/ 60 h 1107"/>
                <a:gd name="T52" fmla="*/ 1040 w 1040"/>
                <a:gd name="T53" fmla="*/ 28 h 1107"/>
                <a:gd name="T54" fmla="*/ 1040 w 1040"/>
                <a:gd name="T55" fmla="*/ 95 h 1107"/>
                <a:gd name="T56" fmla="*/ 1033 w 1040"/>
                <a:gd name="T57" fmla="*/ 162 h 1107"/>
                <a:gd name="T58" fmla="*/ 1001 w 1040"/>
                <a:gd name="T59" fmla="*/ 291 h 1107"/>
                <a:gd name="T60" fmla="*/ 893 w 1040"/>
                <a:gd name="T61" fmla="*/ 555 h 1107"/>
                <a:gd name="T62" fmla="*/ 794 w 1040"/>
                <a:gd name="T63" fmla="*/ 783 h 1107"/>
                <a:gd name="T64" fmla="*/ 730 w 1040"/>
                <a:gd name="T65" fmla="*/ 889 h 1107"/>
                <a:gd name="T66" fmla="*/ 650 w 1040"/>
                <a:gd name="T67" fmla="*/ 1002 h 1107"/>
                <a:gd name="T68" fmla="*/ 580 w 1040"/>
                <a:gd name="T69" fmla="*/ 1050 h 1107"/>
                <a:gd name="T70" fmla="*/ 541 w 1040"/>
                <a:gd name="T71" fmla="*/ 1072 h 1107"/>
                <a:gd name="T72" fmla="*/ 492 w 1040"/>
                <a:gd name="T73" fmla="*/ 1085 h 1107"/>
                <a:gd name="T74" fmla="*/ 636 w 1040"/>
                <a:gd name="T75" fmla="*/ 836 h 1107"/>
                <a:gd name="T76" fmla="*/ 734 w 1040"/>
                <a:gd name="T77" fmla="*/ 601 h 1107"/>
                <a:gd name="T78" fmla="*/ 703 w 1040"/>
                <a:gd name="T79" fmla="*/ 580 h 1107"/>
                <a:gd name="T80" fmla="*/ 554 w 1040"/>
                <a:gd name="T81" fmla="*/ 871 h 1107"/>
                <a:gd name="T82" fmla="*/ 474 w 1040"/>
                <a:gd name="T83" fmla="*/ 1005 h 1107"/>
                <a:gd name="T84" fmla="*/ 401 w 1040"/>
                <a:gd name="T85" fmla="*/ 1085 h 1107"/>
                <a:gd name="T86" fmla="*/ 340 w 1040"/>
                <a:gd name="T87" fmla="*/ 1103 h 1107"/>
                <a:gd name="T88" fmla="*/ 281 w 1040"/>
                <a:gd name="T89" fmla="*/ 1107 h 1107"/>
                <a:gd name="T90" fmla="*/ 252 w 1040"/>
                <a:gd name="T91" fmla="*/ 1093 h 1107"/>
                <a:gd name="T92" fmla="*/ 238 w 1040"/>
                <a:gd name="T93" fmla="*/ 1082 h 1107"/>
                <a:gd name="T94" fmla="*/ 231 w 1040"/>
                <a:gd name="T95" fmla="*/ 1055 h 1107"/>
                <a:gd name="T96" fmla="*/ 238 w 1040"/>
                <a:gd name="T97" fmla="*/ 1023 h 110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40" h="1107">
                  <a:moveTo>
                    <a:pt x="238" y="1023"/>
                  </a:moveTo>
                  <a:lnTo>
                    <a:pt x="383" y="791"/>
                  </a:lnTo>
                  <a:lnTo>
                    <a:pt x="502" y="569"/>
                  </a:lnTo>
                  <a:lnTo>
                    <a:pt x="453" y="555"/>
                  </a:lnTo>
                  <a:lnTo>
                    <a:pt x="220" y="952"/>
                  </a:lnTo>
                  <a:lnTo>
                    <a:pt x="150" y="1002"/>
                  </a:lnTo>
                  <a:lnTo>
                    <a:pt x="119" y="1005"/>
                  </a:lnTo>
                  <a:lnTo>
                    <a:pt x="97" y="1002"/>
                  </a:lnTo>
                  <a:lnTo>
                    <a:pt x="84" y="984"/>
                  </a:lnTo>
                  <a:lnTo>
                    <a:pt x="73" y="952"/>
                  </a:lnTo>
                  <a:lnTo>
                    <a:pt x="73" y="868"/>
                  </a:lnTo>
                  <a:lnTo>
                    <a:pt x="185" y="590"/>
                  </a:lnTo>
                  <a:lnTo>
                    <a:pt x="193" y="513"/>
                  </a:lnTo>
                  <a:lnTo>
                    <a:pt x="144" y="506"/>
                  </a:lnTo>
                  <a:lnTo>
                    <a:pt x="52" y="794"/>
                  </a:lnTo>
                  <a:lnTo>
                    <a:pt x="21" y="794"/>
                  </a:lnTo>
                  <a:lnTo>
                    <a:pt x="0" y="777"/>
                  </a:lnTo>
                  <a:lnTo>
                    <a:pt x="6" y="576"/>
                  </a:lnTo>
                  <a:lnTo>
                    <a:pt x="27" y="387"/>
                  </a:lnTo>
                  <a:lnTo>
                    <a:pt x="73" y="194"/>
                  </a:lnTo>
                  <a:lnTo>
                    <a:pt x="140" y="0"/>
                  </a:lnTo>
                  <a:lnTo>
                    <a:pt x="369" y="60"/>
                  </a:lnTo>
                  <a:lnTo>
                    <a:pt x="597" y="81"/>
                  </a:lnTo>
                  <a:lnTo>
                    <a:pt x="706" y="81"/>
                  </a:lnTo>
                  <a:lnTo>
                    <a:pt x="815" y="77"/>
                  </a:lnTo>
                  <a:lnTo>
                    <a:pt x="931" y="60"/>
                  </a:lnTo>
                  <a:lnTo>
                    <a:pt x="1040" y="28"/>
                  </a:lnTo>
                  <a:lnTo>
                    <a:pt x="1040" y="95"/>
                  </a:lnTo>
                  <a:lnTo>
                    <a:pt x="1033" y="162"/>
                  </a:lnTo>
                  <a:lnTo>
                    <a:pt x="1001" y="291"/>
                  </a:lnTo>
                  <a:lnTo>
                    <a:pt x="893" y="555"/>
                  </a:lnTo>
                  <a:lnTo>
                    <a:pt x="794" y="783"/>
                  </a:lnTo>
                  <a:lnTo>
                    <a:pt x="730" y="889"/>
                  </a:lnTo>
                  <a:lnTo>
                    <a:pt x="650" y="1002"/>
                  </a:lnTo>
                  <a:lnTo>
                    <a:pt x="580" y="1050"/>
                  </a:lnTo>
                  <a:lnTo>
                    <a:pt x="541" y="1072"/>
                  </a:lnTo>
                  <a:lnTo>
                    <a:pt x="492" y="1085"/>
                  </a:lnTo>
                  <a:lnTo>
                    <a:pt x="636" y="836"/>
                  </a:lnTo>
                  <a:lnTo>
                    <a:pt x="734" y="601"/>
                  </a:lnTo>
                  <a:lnTo>
                    <a:pt x="703" y="580"/>
                  </a:lnTo>
                  <a:lnTo>
                    <a:pt x="554" y="871"/>
                  </a:lnTo>
                  <a:lnTo>
                    <a:pt x="474" y="1005"/>
                  </a:lnTo>
                  <a:lnTo>
                    <a:pt x="401" y="1085"/>
                  </a:lnTo>
                  <a:lnTo>
                    <a:pt x="340" y="1103"/>
                  </a:lnTo>
                  <a:lnTo>
                    <a:pt x="281" y="1107"/>
                  </a:lnTo>
                  <a:lnTo>
                    <a:pt x="252" y="1093"/>
                  </a:lnTo>
                  <a:lnTo>
                    <a:pt x="238" y="1082"/>
                  </a:lnTo>
                  <a:lnTo>
                    <a:pt x="231" y="1055"/>
                  </a:lnTo>
                  <a:lnTo>
                    <a:pt x="238" y="1023"/>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5" name="Freeform 40"/>
            <p:cNvSpPr>
              <a:spLocks/>
            </p:cNvSpPr>
            <p:nvPr/>
          </p:nvSpPr>
          <p:spPr bwMode="auto">
            <a:xfrm>
              <a:off x="251" y="1719"/>
              <a:ext cx="221" cy="192"/>
            </a:xfrm>
            <a:custGeom>
              <a:avLst/>
              <a:gdLst>
                <a:gd name="T0" fmla="*/ 826 w 1326"/>
                <a:gd name="T1" fmla="*/ 1136 h 1150"/>
                <a:gd name="T2" fmla="*/ 756 w 1326"/>
                <a:gd name="T3" fmla="*/ 1080 h 1150"/>
                <a:gd name="T4" fmla="*/ 696 w 1326"/>
                <a:gd name="T5" fmla="*/ 1013 h 1150"/>
                <a:gd name="T6" fmla="*/ 594 w 1326"/>
                <a:gd name="T7" fmla="*/ 879 h 1150"/>
                <a:gd name="T8" fmla="*/ 559 w 1326"/>
                <a:gd name="T9" fmla="*/ 830 h 1150"/>
                <a:gd name="T10" fmla="*/ 549 w 1326"/>
                <a:gd name="T11" fmla="*/ 830 h 1150"/>
                <a:gd name="T12" fmla="*/ 517 w 1326"/>
                <a:gd name="T13" fmla="*/ 879 h 1150"/>
                <a:gd name="T14" fmla="*/ 609 w 1326"/>
                <a:gd name="T15" fmla="*/ 1009 h 1150"/>
                <a:gd name="T16" fmla="*/ 549 w 1326"/>
                <a:gd name="T17" fmla="*/ 1013 h 1150"/>
                <a:gd name="T18" fmla="*/ 486 w 1326"/>
                <a:gd name="T19" fmla="*/ 984 h 1150"/>
                <a:gd name="T20" fmla="*/ 352 w 1326"/>
                <a:gd name="T21" fmla="*/ 886 h 1150"/>
                <a:gd name="T22" fmla="*/ 286 w 1326"/>
                <a:gd name="T23" fmla="*/ 928 h 1150"/>
                <a:gd name="T24" fmla="*/ 233 w 1326"/>
                <a:gd name="T25" fmla="*/ 918 h 1150"/>
                <a:gd name="T26" fmla="*/ 184 w 1326"/>
                <a:gd name="T27" fmla="*/ 896 h 1150"/>
                <a:gd name="T28" fmla="*/ 99 w 1326"/>
                <a:gd name="T29" fmla="*/ 826 h 1150"/>
                <a:gd name="T30" fmla="*/ 35 w 1326"/>
                <a:gd name="T31" fmla="*/ 728 h 1150"/>
                <a:gd name="T32" fmla="*/ 0 w 1326"/>
                <a:gd name="T33" fmla="*/ 633 h 1150"/>
                <a:gd name="T34" fmla="*/ 0 w 1326"/>
                <a:gd name="T35" fmla="*/ 316 h 1150"/>
                <a:gd name="T36" fmla="*/ 46 w 1326"/>
                <a:gd name="T37" fmla="*/ 8 h 1150"/>
                <a:gd name="T38" fmla="*/ 278 w 1326"/>
                <a:gd name="T39" fmla="*/ 35 h 1150"/>
                <a:gd name="T40" fmla="*/ 507 w 1326"/>
                <a:gd name="T41" fmla="*/ 43 h 1150"/>
                <a:gd name="T42" fmla="*/ 728 w 1326"/>
                <a:gd name="T43" fmla="*/ 35 h 1150"/>
                <a:gd name="T44" fmla="*/ 949 w 1326"/>
                <a:gd name="T45" fmla="*/ 0 h 1150"/>
                <a:gd name="T46" fmla="*/ 1027 w 1326"/>
                <a:gd name="T47" fmla="*/ 92 h 1150"/>
                <a:gd name="T48" fmla="*/ 1147 w 1326"/>
                <a:gd name="T49" fmla="*/ 240 h 1150"/>
                <a:gd name="T50" fmla="*/ 1255 w 1326"/>
                <a:gd name="T51" fmla="*/ 383 h 1150"/>
                <a:gd name="T52" fmla="*/ 1294 w 1326"/>
                <a:gd name="T53" fmla="*/ 454 h 1150"/>
                <a:gd name="T54" fmla="*/ 1318 w 1326"/>
                <a:gd name="T55" fmla="*/ 532 h 1150"/>
                <a:gd name="T56" fmla="*/ 1326 w 1326"/>
                <a:gd name="T57" fmla="*/ 612 h 1150"/>
                <a:gd name="T58" fmla="*/ 1311 w 1326"/>
                <a:gd name="T59" fmla="*/ 693 h 1150"/>
                <a:gd name="T60" fmla="*/ 1157 w 1326"/>
                <a:gd name="T61" fmla="*/ 665 h 1150"/>
                <a:gd name="T62" fmla="*/ 1013 w 1326"/>
                <a:gd name="T63" fmla="*/ 633 h 1150"/>
                <a:gd name="T64" fmla="*/ 1027 w 1326"/>
                <a:gd name="T65" fmla="*/ 366 h 1150"/>
                <a:gd name="T66" fmla="*/ 989 w 1326"/>
                <a:gd name="T67" fmla="*/ 352 h 1150"/>
                <a:gd name="T68" fmla="*/ 960 w 1326"/>
                <a:gd name="T69" fmla="*/ 422 h 1150"/>
                <a:gd name="T70" fmla="*/ 949 w 1326"/>
                <a:gd name="T71" fmla="*/ 497 h 1150"/>
                <a:gd name="T72" fmla="*/ 949 w 1326"/>
                <a:gd name="T73" fmla="*/ 633 h 1150"/>
                <a:gd name="T74" fmla="*/ 949 w 1326"/>
                <a:gd name="T75" fmla="*/ 693 h 1150"/>
                <a:gd name="T76" fmla="*/ 1027 w 1326"/>
                <a:gd name="T77" fmla="*/ 960 h 1150"/>
                <a:gd name="T78" fmla="*/ 1094 w 1326"/>
                <a:gd name="T79" fmla="*/ 998 h 1150"/>
                <a:gd name="T80" fmla="*/ 1048 w 1326"/>
                <a:gd name="T81" fmla="*/ 1083 h 1150"/>
                <a:gd name="T82" fmla="*/ 995 w 1326"/>
                <a:gd name="T83" fmla="*/ 1136 h 1150"/>
                <a:gd name="T84" fmla="*/ 928 w 1326"/>
                <a:gd name="T85" fmla="*/ 1150 h 1150"/>
                <a:gd name="T86" fmla="*/ 826 w 1326"/>
                <a:gd name="T87" fmla="*/ 1136 h 11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26" h="1150">
                  <a:moveTo>
                    <a:pt x="826" y="1136"/>
                  </a:moveTo>
                  <a:lnTo>
                    <a:pt x="756" y="1080"/>
                  </a:lnTo>
                  <a:lnTo>
                    <a:pt x="696" y="1013"/>
                  </a:lnTo>
                  <a:lnTo>
                    <a:pt x="594" y="879"/>
                  </a:lnTo>
                  <a:lnTo>
                    <a:pt x="559" y="830"/>
                  </a:lnTo>
                  <a:lnTo>
                    <a:pt x="549" y="830"/>
                  </a:lnTo>
                  <a:lnTo>
                    <a:pt x="517" y="879"/>
                  </a:lnTo>
                  <a:lnTo>
                    <a:pt x="609" y="1009"/>
                  </a:lnTo>
                  <a:lnTo>
                    <a:pt x="549" y="1013"/>
                  </a:lnTo>
                  <a:lnTo>
                    <a:pt x="486" y="984"/>
                  </a:lnTo>
                  <a:lnTo>
                    <a:pt x="352" y="886"/>
                  </a:lnTo>
                  <a:lnTo>
                    <a:pt x="286" y="928"/>
                  </a:lnTo>
                  <a:lnTo>
                    <a:pt x="233" y="918"/>
                  </a:lnTo>
                  <a:lnTo>
                    <a:pt x="184" y="896"/>
                  </a:lnTo>
                  <a:lnTo>
                    <a:pt x="99" y="826"/>
                  </a:lnTo>
                  <a:lnTo>
                    <a:pt x="35" y="728"/>
                  </a:lnTo>
                  <a:lnTo>
                    <a:pt x="0" y="633"/>
                  </a:lnTo>
                  <a:lnTo>
                    <a:pt x="0" y="316"/>
                  </a:lnTo>
                  <a:lnTo>
                    <a:pt x="46" y="8"/>
                  </a:lnTo>
                  <a:lnTo>
                    <a:pt x="278" y="35"/>
                  </a:lnTo>
                  <a:lnTo>
                    <a:pt x="507" y="43"/>
                  </a:lnTo>
                  <a:lnTo>
                    <a:pt x="728" y="35"/>
                  </a:lnTo>
                  <a:lnTo>
                    <a:pt x="949" y="0"/>
                  </a:lnTo>
                  <a:lnTo>
                    <a:pt x="1027" y="92"/>
                  </a:lnTo>
                  <a:lnTo>
                    <a:pt x="1147" y="240"/>
                  </a:lnTo>
                  <a:lnTo>
                    <a:pt x="1255" y="383"/>
                  </a:lnTo>
                  <a:lnTo>
                    <a:pt x="1294" y="454"/>
                  </a:lnTo>
                  <a:lnTo>
                    <a:pt x="1318" y="532"/>
                  </a:lnTo>
                  <a:lnTo>
                    <a:pt x="1326" y="612"/>
                  </a:lnTo>
                  <a:lnTo>
                    <a:pt x="1311" y="693"/>
                  </a:lnTo>
                  <a:lnTo>
                    <a:pt x="1157" y="665"/>
                  </a:lnTo>
                  <a:lnTo>
                    <a:pt x="1013" y="633"/>
                  </a:lnTo>
                  <a:lnTo>
                    <a:pt x="1027" y="366"/>
                  </a:lnTo>
                  <a:lnTo>
                    <a:pt x="989" y="352"/>
                  </a:lnTo>
                  <a:lnTo>
                    <a:pt x="960" y="422"/>
                  </a:lnTo>
                  <a:lnTo>
                    <a:pt x="949" y="497"/>
                  </a:lnTo>
                  <a:lnTo>
                    <a:pt x="949" y="633"/>
                  </a:lnTo>
                  <a:lnTo>
                    <a:pt x="949" y="693"/>
                  </a:lnTo>
                  <a:lnTo>
                    <a:pt x="1027" y="960"/>
                  </a:lnTo>
                  <a:lnTo>
                    <a:pt x="1094" y="998"/>
                  </a:lnTo>
                  <a:lnTo>
                    <a:pt x="1048" y="1083"/>
                  </a:lnTo>
                  <a:lnTo>
                    <a:pt x="995" y="1136"/>
                  </a:lnTo>
                  <a:lnTo>
                    <a:pt x="928" y="1150"/>
                  </a:lnTo>
                  <a:lnTo>
                    <a:pt x="826" y="113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6" name="Freeform 41"/>
            <p:cNvSpPr>
              <a:spLocks/>
            </p:cNvSpPr>
            <p:nvPr/>
          </p:nvSpPr>
          <p:spPr bwMode="auto">
            <a:xfrm>
              <a:off x="1210" y="1792"/>
              <a:ext cx="31" cy="79"/>
            </a:xfrm>
            <a:custGeom>
              <a:avLst/>
              <a:gdLst>
                <a:gd name="T0" fmla="*/ 6 w 188"/>
                <a:gd name="T1" fmla="*/ 401 h 475"/>
                <a:gd name="T2" fmla="*/ 0 w 188"/>
                <a:gd name="T3" fmla="*/ 394 h 475"/>
                <a:gd name="T4" fmla="*/ 132 w 188"/>
                <a:gd name="T5" fmla="*/ 0 h 475"/>
                <a:gd name="T6" fmla="*/ 164 w 188"/>
                <a:gd name="T7" fmla="*/ 296 h 475"/>
                <a:gd name="T8" fmla="*/ 188 w 188"/>
                <a:gd name="T9" fmla="*/ 415 h 475"/>
                <a:gd name="T10" fmla="*/ 185 w 188"/>
                <a:gd name="T11" fmla="*/ 439 h 475"/>
                <a:gd name="T12" fmla="*/ 168 w 188"/>
                <a:gd name="T13" fmla="*/ 457 h 475"/>
                <a:gd name="T14" fmla="*/ 147 w 188"/>
                <a:gd name="T15" fmla="*/ 468 h 475"/>
                <a:gd name="T16" fmla="*/ 105 w 188"/>
                <a:gd name="T17" fmla="*/ 475 h 475"/>
                <a:gd name="T18" fmla="*/ 6 w 188"/>
                <a:gd name="T19" fmla="*/ 401 h 4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8" h="475">
                  <a:moveTo>
                    <a:pt x="6" y="401"/>
                  </a:moveTo>
                  <a:lnTo>
                    <a:pt x="0" y="394"/>
                  </a:lnTo>
                  <a:lnTo>
                    <a:pt x="132" y="0"/>
                  </a:lnTo>
                  <a:lnTo>
                    <a:pt x="164" y="296"/>
                  </a:lnTo>
                  <a:lnTo>
                    <a:pt x="188" y="415"/>
                  </a:lnTo>
                  <a:lnTo>
                    <a:pt x="185" y="439"/>
                  </a:lnTo>
                  <a:lnTo>
                    <a:pt x="168" y="457"/>
                  </a:lnTo>
                  <a:lnTo>
                    <a:pt x="147" y="468"/>
                  </a:lnTo>
                  <a:lnTo>
                    <a:pt x="105" y="475"/>
                  </a:lnTo>
                  <a:lnTo>
                    <a:pt x="6" y="40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7" name="Freeform 42"/>
            <p:cNvSpPr>
              <a:spLocks/>
            </p:cNvSpPr>
            <p:nvPr/>
          </p:nvSpPr>
          <p:spPr bwMode="auto">
            <a:xfrm>
              <a:off x="1630" y="864"/>
              <a:ext cx="239" cy="933"/>
            </a:xfrm>
            <a:custGeom>
              <a:avLst/>
              <a:gdLst>
                <a:gd name="T0" fmla="*/ 875 w 1434"/>
                <a:gd name="T1" fmla="*/ 5542 h 5595"/>
                <a:gd name="T2" fmla="*/ 850 w 1434"/>
                <a:gd name="T3" fmla="*/ 5022 h 5595"/>
                <a:gd name="T4" fmla="*/ 805 w 1434"/>
                <a:gd name="T5" fmla="*/ 4505 h 5595"/>
                <a:gd name="T6" fmla="*/ 752 w 1434"/>
                <a:gd name="T7" fmla="*/ 3996 h 5595"/>
                <a:gd name="T8" fmla="*/ 679 w 1434"/>
                <a:gd name="T9" fmla="*/ 3483 h 5595"/>
                <a:gd name="T10" fmla="*/ 605 w 1434"/>
                <a:gd name="T11" fmla="*/ 2966 h 5595"/>
                <a:gd name="T12" fmla="*/ 513 w 1434"/>
                <a:gd name="T13" fmla="*/ 2453 h 5595"/>
                <a:gd name="T14" fmla="*/ 412 w 1434"/>
                <a:gd name="T15" fmla="*/ 1937 h 5595"/>
                <a:gd name="T16" fmla="*/ 310 w 1434"/>
                <a:gd name="T17" fmla="*/ 1423 h 5595"/>
                <a:gd name="T18" fmla="*/ 141 w 1434"/>
                <a:gd name="T19" fmla="*/ 760 h 5595"/>
                <a:gd name="T20" fmla="*/ 67 w 1434"/>
                <a:gd name="T21" fmla="*/ 430 h 5595"/>
                <a:gd name="T22" fmla="*/ 0 w 1434"/>
                <a:gd name="T23" fmla="*/ 99 h 5595"/>
                <a:gd name="T24" fmla="*/ 11 w 1434"/>
                <a:gd name="T25" fmla="*/ 0 h 5595"/>
                <a:gd name="T26" fmla="*/ 60 w 1434"/>
                <a:gd name="T27" fmla="*/ 22 h 5595"/>
                <a:gd name="T28" fmla="*/ 105 w 1434"/>
                <a:gd name="T29" fmla="*/ 64 h 5595"/>
                <a:gd name="T30" fmla="*/ 179 w 1434"/>
                <a:gd name="T31" fmla="*/ 149 h 5595"/>
                <a:gd name="T32" fmla="*/ 214 w 1434"/>
                <a:gd name="T33" fmla="*/ 205 h 5595"/>
                <a:gd name="T34" fmla="*/ 281 w 1434"/>
                <a:gd name="T35" fmla="*/ 380 h 5595"/>
                <a:gd name="T36" fmla="*/ 299 w 1434"/>
                <a:gd name="T37" fmla="*/ 387 h 5595"/>
                <a:gd name="T38" fmla="*/ 327 w 1434"/>
                <a:gd name="T39" fmla="*/ 384 h 5595"/>
                <a:gd name="T40" fmla="*/ 331 w 1434"/>
                <a:gd name="T41" fmla="*/ 374 h 5595"/>
                <a:gd name="T42" fmla="*/ 327 w 1434"/>
                <a:gd name="T43" fmla="*/ 369 h 5595"/>
                <a:gd name="T44" fmla="*/ 489 w 1434"/>
                <a:gd name="T45" fmla="*/ 468 h 5595"/>
                <a:gd name="T46" fmla="*/ 647 w 1434"/>
                <a:gd name="T47" fmla="*/ 637 h 5595"/>
                <a:gd name="T48" fmla="*/ 647 w 1434"/>
                <a:gd name="T49" fmla="*/ 650 h 5595"/>
                <a:gd name="T50" fmla="*/ 597 w 1434"/>
                <a:gd name="T51" fmla="*/ 753 h 5595"/>
                <a:gd name="T52" fmla="*/ 570 w 1434"/>
                <a:gd name="T53" fmla="*/ 855 h 5595"/>
                <a:gd name="T54" fmla="*/ 594 w 1434"/>
                <a:gd name="T55" fmla="*/ 918 h 5595"/>
                <a:gd name="T56" fmla="*/ 636 w 1434"/>
                <a:gd name="T57" fmla="*/ 949 h 5595"/>
                <a:gd name="T58" fmla="*/ 738 w 1434"/>
                <a:gd name="T59" fmla="*/ 963 h 5595"/>
                <a:gd name="T60" fmla="*/ 752 w 1434"/>
                <a:gd name="T61" fmla="*/ 998 h 5595"/>
                <a:gd name="T62" fmla="*/ 398 w 1434"/>
                <a:gd name="T63" fmla="*/ 1048 h 5595"/>
                <a:gd name="T64" fmla="*/ 433 w 1434"/>
                <a:gd name="T65" fmla="*/ 1533 h 5595"/>
                <a:gd name="T66" fmla="*/ 489 w 1434"/>
                <a:gd name="T67" fmla="*/ 1564 h 5595"/>
                <a:gd name="T68" fmla="*/ 703 w 1434"/>
                <a:gd name="T69" fmla="*/ 1533 h 5595"/>
                <a:gd name="T70" fmla="*/ 920 w 1434"/>
                <a:gd name="T71" fmla="*/ 1516 h 5595"/>
                <a:gd name="T72" fmla="*/ 1002 w 1434"/>
                <a:gd name="T73" fmla="*/ 1522 h 5595"/>
                <a:gd name="T74" fmla="*/ 1022 w 1434"/>
                <a:gd name="T75" fmla="*/ 1628 h 5595"/>
                <a:gd name="T76" fmla="*/ 1110 w 1434"/>
                <a:gd name="T77" fmla="*/ 2021 h 5595"/>
                <a:gd name="T78" fmla="*/ 1184 w 1434"/>
                <a:gd name="T79" fmla="*/ 2418 h 5595"/>
                <a:gd name="T80" fmla="*/ 1283 w 1434"/>
                <a:gd name="T81" fmla="*/ 3118 h 5595"/>
                <a:gd name="T82" fmla="*/ 1350 w 1434"/>
                <a:gd name="T83" fmla="*/ 3813 h 5595"/>
                <a:gd name="T84" fmla="*/ 1350 w 1434"/>
                <a:gd name="T85" fmla="*/ 3859 h 5595"/>
                <a:gd name="T86" fmla="*/ 1350 w 1434"/>
                <a:gd name="T87" fmla="*/ 3908 h 5595"/>
                <a:gd name="T88" fmla="*/ 1385 w 1434"/>
                <a:gd name="T89" fmla="*/ 4295 h 5595"/>
                <a:gd name="T90" fmla="*/ 1417 w 1434"/>
                <a:gd name="T91" fmla="*/ 4688 h 5595"/>
                <a:gd name="T92" fmla="*/ 1434 w 1434"/>
                <a:gd name="T93" fmla="*/ 5082 h 5595"/>
                <a:gd name="T94" fmla="*/ 1420 w 1434"/>
                <a:gd name="T95" fmla="*/ 5478 h 5595"/>
                <a:gd name="T96" fmla="*/ 1420 w 1434"/>
                <a:gd name="T97" fmla="*/ 5504 h 5595"/>
                <a:gd name="T98" fmla="*/ 1406 w 1434"/>
                <a:gd name="T99" fmla="*/ 5528 h 5595"/>
                <a:gd name="T100" fmla="*/ 1353 w 1434"/>
                <a:gd name="T101" fmla="*/ 5563 h 5595"/>
                <a:gd name="T102" fmla="*/ 1283 w 1434"/>
                <a:gd name="T103" fmla="*/ 5580 h 5595"/>
                <a:gd name="T104" fmla="*/ 1192 w 1434"/>
                <a:gd name="T105" fmla="*/ 5595 h 5595"/>
                <a:gd name="T106" fmla="*/ 1037 w 1434"/>
                <a:gd name="T107" fmla="*/ 5584 h 5595"/>
                <a:gd name="T108" fmla="*/ 955 w 1434"/>
                <a:gd name="T109" fmla="*/ 5569 h 5595"/>
                <a:gd name="T110" fmla="*/ 875 w 1434"/>
                <a:gd name="T111" fmla="*/ 5542 h 55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34" h="5595">
                  <a:moveTo>
                    <a:pt x="875" y="5542"/>
                  </a:moveTo>
                  <a:lnTo>
                    <a:pt x="850" y="5022"/>
                  </a:lnTo>
                  <a:lnTo>
                    <a:pt x="805" y="4505"/>
                  </a:lnTo>
                  <a:lnTo>
                    <a:pt x="752" y="3996"/>
                  </a:lnTo>
                  <a:lnTo>
                    <a:pt x="679" y="3483"/>
                  </a:lnTo>
                  <a:lnTo>
                    <a:pt x="605" y="2966"/>
                  </a:lnTo>
                  <a:lnTo>
                    <a:pt x="513" y="2453"/>
                  </a:lnTo>
                  <a:lnTo>
                    <a:pt x="412" y="1937"/>
                  </a:lnTo>
                  <a:lnTo>
                    <a:pt x="310" y="1423"/>
                  </a:lnTo>
                  <a:lnTo>
                    <a:pt x="141" y="760"/>
                  </a:lnTo>
                  <a:lnTo>
                    <a:pt x="67" y="430"/>
                  </a:lnTo>
                  <a:lnTo>
                    <a:pt x="0" y="99"/>
                  </a:lnTo>
                  <a:lnTo>
                    <a:pt x="11" y="0"/>
                  </a:lnTo>
                  <a:lnTo>
                    <a:pt x="60" y="22"/>
                  </a:lnTo>
                  <a:lnTo>
                    <a:pt x="105" y="64"/>
                  </a:lnTo>
                  <a:lnTo>
                    <a:pt x="179" y="149"/>
                  </a:lnTo>
                  <a:lnTo>
                    <a:pt x="214" y="205"/>
                  </a:lnTo>
                  <a:lnTo>
                    <a:pt x="281" y="380"/>
                  </a:lnTo>
                  <a:lnTo>
                    <a:pt x="299" y="387"/>
                  </a:lnTo>
                  <a:lnTo>
                    <a:pt x="327" y="384"/>
                  </a:lnTo>
                  <a:lnTo>
                    <a:pt x="331" y="374"/>
                  </a:lnTo>
                  <a:lnTo>
                    <a:pt x="327" y="369"/>
                  </a:lnTo>
                  <a:lnTo>
                    <a:pt x="489" y="468"/>
                  </a:lnTo>
                  <a:lnTo>
                    <a:pt x="647" y="637"/>
                  </a:lnTo>
                  <a:lnTo>
                    <a:pt x="647" y="650"/>
                  </a:lnTo>
                  <a:lnTo>
                    <a:pt x="597" y="753"/>
                  </a:lnTo>
                  <a:lnTo>
                    <a:pt x="570" y="855"/>
                  </a:lnTo>
                  <a:lnTo>
                    <a:pt x="594" y="918"/>
                  </a:lnTo>
                  <a:lnTo>
                    <a:pt x="636" y="949"/>
                  </a:lnTo>
                  <a:lnTo>
                    <a:pt x="738" y="963"/>
                  </a:lnTo>
                  <a:lnTo>
                    <a:pt x="752" y="998"/>
                  </a:lnTo>
                  <a:lnTo>
                    <a:pt x="398" y="1048"/>
                  </a:lnTo>
                  <a:lnTo>
                    <a:pt x="433" y="1533"/>
                  </a:lnTo>
                  <a:lnTo>
                    <a:pt x="489" y="1564"/>
                  </a:lnTo>
                  <a:lnTo>
                    <a:pt x="703" y="1533"/>
                  </a:lnTo>
                  <a:lnTo>
                    <a:pt x="920" y="1516"/>
                  </a:lnTo>
                  <a:lnTo>
                    <a:pt x="1002" y="1522"/>
                  </a:lnTo>
                  <a:lnTo>
                    <a:pt x="1022" y="1628"/>
                  </a:lnTo>
                  <a:lnTo>
                    <a:pt x="1110" y="2021"/>
                  </a:lnTo>
                  <a:lnTo>
                    <a:pt x="1184" y="2418"/>
                  </a:lnTo>
                  <a:lnTo>
                    <a:pt x="1283" y="3118"/>
                  </a:lnTo>
                  <a:lnTo>
                    <a:pt x="1350" y="3813"/>
                  </a:lnTo>
                  <a:lnTo>
                    <a:pt x="1350" y="3859"/>
                  </a:lnTo>
                  <a:lnTo>
                    <a:pt x="1350" y="3908"/>
                  </a:lnTo>
                  <a:lnTo>
                    <a:pt x="1385" y="4295"/>
                  </a:lnTo>
                  <a:lnTo>
                    <a:pt x="1417" y="4688"/>
                  </a:lnTo>
                  <a:lnTo>
                    <a:pt x="1434" y="5082"/>
                  </a:lnTo>
                  <a:lnTo>
                    <a:pt x="1420" y="5478"/>
                  </a:lnTo>
                  <a:lnTo>
                    <a:pt x="1420" y="5504"/>
                  </a:lnTo>
                  <a:lnTo>
                    <a:pt x="1406" y="5528"/>
                  </a:lnTo>
                  <a:lnTo>
                    <a:pt x="1353" y="5563"/>
                  </a:lnTo>
                  <a:lnTo>
                    <a:pt x="1283" y="5580"/>
                  </a:lnTo>
                  <a:lnTo>
                    <a:pt x="1192" y="5595"/>
                  </a:lnTo>
                  <a:lnTo>
                    <a:pt x="1037" y="5584"/>
                  </a:lnTo>
                  <a:lnTo>
                    <a:pt x="955" y="5569"/>
                  </a:lnTo>
                  <a:lnTo>
                    <a:pt x="875" y="5542"/>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8" name="Freeform 43"/>
            <p:cNvSpPr>
              <a:spLocks/>
            </p:cNvSpPr>
            <p:nvPr/>
          </p:nvSpPr>
          <p:spPr bwMode="auto">
            <a:xfrm>
              <a:off x="803" y="1658"/>
              <a:ext cx="58" cy="97"/>
            </a:xfrm>
            <a:custGeom>
              <a:avLst/>
              <a:gdLst>
                <a:gd name="T0" fmla="*/ 0 w 347"/>
                <a:gd name="T1" fmla="*/ 572 h 579"/>
                <a:gd name="T2" fmla="*/ 165 w 347"/>
                <a:gd name="T3" fmla="*/ 284 h 579"/>
                <a:gd name="T4" fmla="*/ 235 w 347"/>
                <a:gd name="T5" fmla="*/ 140 h 579"/>
                <a:gd name="T6" fmla="*/ 295 w 347"/>
                <a:gd name="T7" fmla="*/ 0 h 579"/>
                <a:gd name="T8" fmla="*/ 347 w 347"/>
                <a:gd name="T9" fmla="*/ 0 h 579"/>
                <a:gd name="T10" fmla="*/ 281 w 347"/>
                <a:gd name="T11" fmla="*/ 182 h 579"/>
                <a:gd name="T12" fmla="*/ 66 w 347"/>
                <a:gd name="T13" fmla="*/ 572 h 579"/>
                <a:gd name="T14" fmla="*/ 21 w 347"/>
                <a:gd name="T15" fmla="*/ 579 h 579"/>
                <a:gd name="T16" fmla="*/ 0 w 347"/>
                <a:gd name="T17" fmla="*/ 572 h 5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7" h="579">
                  <a:moveTo>
                    <a:pt x="0" y="572"/>
                  </a:moveTo>
                  <a:lnTo>
                    <a:pt x="165" y="284"/>
                  </a:lnTo>
                  <a:lnTo>
                    <a:pt x="235" y="140"/>
                  </a:lnTo>
                  <a:lnTo>
                    <a:pt x="295" y="0"/>
                  </a:lnTo>
                  <a:lnTo>
                    <a:pt x="347" y="0"/>
                  </a:lnTo>
                  <a:lnTo>
                    <a:pt x="281" y="182"/>
                  </a:lnTo>
                  <a:lnTo>
                    <a:pt x="66" y="572"/>
                  </a:lnTo>
                  <a:lnTo>
                    <a:pt x="21" y="579"/>
                  </a:lnTo>
                  <a:lnTo>
                    <a:pt x="0" y="5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69" name="Freeform 44"/>
            <p:cNvSpPr>
              <a:spLocks/>
            </p:cNvSpPr>
            <p:nvPr/>
          </p:nvSpPr>
          <p:spPr bwMode="auto">
            <a:xfrm>
              <a:off x="259" y="1662"/>
              <a:ext cx="150" cy="57"/>
            </a:xfrm>
            <a:custGeom>
              <a:avLst/>
              <a:gdLst>
                <a:gd name="T0" fmla="*/ 7 w 903"/>
                <a:gd name="T1" fmla="*/ 295 h 340"/>
                <a:gd name="T2" fmla="*/ 0 w 903"/>
                <a:gd name="T3" fmla="*/ 0 h 340"/>
                <a:gd name="T4" fmla="*/ 232 w 903"/>
                <a:gd name="T5" fmla="*/ 45 h 340"/>
                <a:gd name="T6" fmla="*/ 461 w 903"/>
                <a:gd name="T7" fmla="*/ 67 h 340"/>
                <a:gd name="T8" fmla="*/ 682 w 903"/>
                <a:gd name="T9" fmla="*/ 52 h 340"/>
                <a:gd name="T10" fmla="*/ 903 w 903"/>
                <a:gd name="T11" fmla="*/ 17 h 340"/>
                <a:gd name="T12" fmla="*/ 886 w 903"/>
                <a:gd name="T13" fmla="*/ 298 h 340"/>
                <a:gd name="T14" fmla="*/ 654 w 903"/>
                <a:gd name="T15" fmla="*/ 330 h 340"/>
                <a:gd name="T16" fmla="*/ 451 w 903"/>
                <a:gd name="T17" fmla="*/ 340 h 340"/>
                <a:gd name="T18" fmla="*/ 240 w 903"/>
                <a:gd name="T19" fmla="*/ 319 h 340"/>
                <a:gd name="T20" fmla="*/ 7 w 903"/>
                <a:gd name="T21" fmla="*/ 29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3" h="340">
                  <a:moveTo>
                    <a:pt x="7" y="295"/>
                  </a:moveTo>
                  <a:lnTo>
                    <a:pt x="0" y="0"/>
                  </a:lnTo>
                  <a:lnTo>
                    <a:pt x="232" y="45"/>
                  </a:lnTo>
                  <a:lnTo>
                    <a:pt x="461" y="67"/>
                  </a:lnTo>
                  <a:lnTo>
                    <a:pt x="682" y="52"/>
                  </a:lnTo>
                  <a:lnTo>
                    <a:pt x="903" y="17"/>
                  </a:lnTo>
                  <a:lnTo>
                    <a:pt x="886" y="298"/>
                  </a:lnTo>
                  <a:lnTo>
                    <a:pt x="654" y="330"/>
                  </a:lnTo>
                  <a:lnTo>
                    <a:pt x="451" y="340"/>
                  </a:lnTo>
                  <a:lnTo>
                    <a:pt x="240" y="319"/>
                  </a:lnTo>
                  <a:lnTo>
                    <a:pt x="7" y="2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0" name="Freeform 45"/>
            <p:cNvSpPr>
              <a:spLocks/>
            </p:cNvSpPr>
            <p:nvPr/>
          </p:nvSpPr>
          <p:spPr bwMode="auto">
            <a:xfrm>
              <a:off x="1400" y="1612"/>
              <a:ext cx="50" cy="50"/>
            </a:xfrm>
            <a:custGeom>
              <a:avLst/>
              <a:gdLst>
                <a:gd name="T0" fmla="*/ 52 w 298"/>
                <a:gd name="T1" fmla="*/ 267 h 299"/>
                <a:gd name="T2" fmla="*/ 21 w 298"/>
                <a:gd name="T3" fmla="*/ 221 h 299"/>
                <a:gd name="T4" fmla="*/ 0 w 298"/>
                <a:gd name="T5" fmla="*/ 161 h 299"/>
                <a:gd name="T6" fmla="*/ 0 w 298"/>
                <a:gd name="T7" fmla="*/ 98 h 299"/>
                <a:gd name="T8" fmla="*/ 13 w 298"/>
                <a:gd name="T9" fmla="*/ 38 h 299"/>
                <a:gd name="T10" fmla="*/ 150 w 298"/>
                <a:gd name="T11" fmla="*/ 0 h 299"/>
                <a:gd name="T12" fmla="*/ 200 w 298"/>
                <a:gd name="T13" fmla="*/ 3 h 299"/>
                <a:gd name="T14" fmla="*/ 238 w 298"/>
                <a:gd name="T15" fmla="*/ 17 h 299"/>
                <a:gd name="T16" fmla="*/ 270 w 298"/>
                <a:gd name="T17" fmla="*/ 38 h 299"/>
                <a:gd name="T18" fmla="*/ 284 w 298"/>
                <a:gd name="T19" fmla="*/ 70 h 299"/>
                <a:gd name="T20" fmla="*/ 298 w 298"/>
                <a:gd name="T21" fmla="*/ 144 h 299"/>
                <a:gd name="T22" fmla="*/ 270 w 298"/>
                <a:gd name="T23" fmla="*/ 217 h 299"/>
                <a:gd name="T24" fmla="*/ 249 w 298"/>
                <a:gd name="T25" fmla="*/ 249 h 299"/>
                <a:gd name="T26" fmla="*/ 217 w 298"/>
                <a:gd name="T27" fmla="*/ 278 h 299"/>
                <a:gd name="T28" fmla="*/ 189 w 298"/>
                <a:gd name="T29" fmla="*/ 295 h 299"/>
                <a:gd name="T30" fmla="*/ 150 w 298"/>
                <a:gd name="T31" fmla="*/ 299 h 299"/>
                <a:gd name="T32" fmla="*/ 52 w 298"/>
                <a:gd name="T33" fmla="*/ 267 h 2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8" h="299">
                  <a:moveTo>
                    <a:pt x="52" y="267"/>
                  </a:moveTo>
                  <a:lnTo>
                    <a:pt x="21" y="221"/>
                  </a:lnTo>
                  <a:lnTo>
                    <a:pt x="0" y="161"/>
                  </a:lnTo>
                  <a:lnTo>
                    <a:pt x="0" y="98"/>
                  </a:lnTo>
                  <a:lnTo>
                    <a:pt x="13" y="38"/>
                  </a:lnTo>
                  <a:lnTo>
                    <a:pt x="150" y="0"/>
                  </a:lnTo>
                  <a:lnTo>
                    <a:pt x="200" y="3"/>
                  </a:lnTo>
                  <a:lnTo>
                    <a:pt x="238" y="17"/>
                  </a:lnTo>
                  <a:lnTo>
                    <a:pt x="270" y="38"/>
                  </a:lnTo>
                  <a:lnTo>
                    <a:pt x="284" y="70"/>
                  </a:lnTo>
                  <a:lnTo>
                    <a:pt x="298" y="144"/>
                  </a:lnTo>
                  <a:lnTo>
                    <a:pt x="270" y="217"/>
                  </a:lnTo>
                  <a:lnTo>
                    <a:pt x="249" y="249"/>
                  </a:lnTo>
                  <a:lnTo>
                    <a:pt x="217" y="278"/>
                  </a:lnTo>
                  <a:lnTo>
                    <a:pt x="189" y="295"/>
                  </a:lnTo>
                  <a:lnTo>
                    <a:pt x="150" y="299"/>
                  </a:lnTo>
                  <a:lnTo>
                    <a:pt x="52"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1" name="Freeform 46"/>
            <p:cNvSpPr>
              <a:spLocks/>
            </p:cNvSpPr>
            <p:nvPr/>
          </p:nvSpPr>
          <p:spPr bwMode="auto">
            <a:xfrm>
              <a:off x="1409" y="1620"/>
              <a:ext cx="31" cy="34"/>
            </a:xfrm>
            <a:custGeom>
              <a:avLst/>
              <a:gdLst>
                <a:gd name="T0" fmla="*/ 0 w 182"/>
                <a:gd name="T1" fmla="*/ 112 h 203"/>
                <a:gd name="T2" fmla="*/ 10 w 182"/>
                <a:gd name="T3" fmla="*/ 63 h 203"/>
                <a:gd name="T4" fmla="*/ 24 w 182"/>
                <a:gd name="T5" fmla="*/ 28 h 203"/>
                <a:gd name="T6" fmla="*/ 52 w 182"/>
                <a:gd name="T7" fmla="*/ 4 h 203"/>
                <a:gd name="T8" fmla="*/ 94 w 182"/>
                <a:gd name="T9" fmla="*/ 0 h 203"/>
                <a:gd name="T10" fmla="*/ 126 w 182"/>
                <a:gd name="T11" fmla="*/ 0 h 203"/>
                <a:gd name="T12" fmla="*/ 161 w 182"/>
                <a:gd name="T13" fmla="*/ 21 h 203"/>
                <a:gd name="T14" fmla="*/ 182 w 182"/>
                <a:gd name="T15" fmla="*/ 56 h 203"/>
                <a:gd name="T16" fmla="*/ 182 w 182"/>
                <a:gd name="T17" fmla="*/ 112 h 203"/>
                <a:gd name="T18" fmla="*/ 168 w 182"/>
                <a:gd name="T19" fmla="*/ 147 h 203"/>
                <a:gd name="T20" fmla="*/ 144 w 182"/>
                <a:gd name="T21" fmla="*/ 179 h 203"/>
                <a:gd name="T22" fmla="*/ 94 w 182"/>
                <a:gd name="T23" fmla="*/ 203 h 203"/>
                <a:gd name="T24" fmla="*/ 67 w 182"/>
                <a:gd name="T25" fmla="*/ 200 h 203"/>
                <a:gd name="T26" fmla="*/ 45 w 182"/>
                <a:gd name="T27" fmla="*/ 183 h 203"/>
                <a:gd name="T28" fmla="*/ 0 w 182"/>
                <a:gd name="T29" fmla="*/ 112 h 2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2" h="203">
                  <a:moveTo>
                    <a:pt x="0" y="112"/>
                  </a:moveTo>
                  <a:lnTo>
                    <a:pt x="10" y="63"/>
                  </a:lnTo>
                  <a:lnTo>
                    <a:pt x="24" y="28"/>
                  </a:lnTo>
                  <a:lnTo>
                    <a:pt x="52" y="4"/>
                  </a:lnTo>
                  <a:lnTo>
                    <a:pt x="94" y="0"/>
                  </a:lnTo>
                  <a:lnTo>
                    <a:pt x="126" y="0"/>
                  </a:lnTo>
                  <a:lnTo>
                    <a:pt x="161" y="21"/>
                  </a:lnTo>
                  <a:lnTo>
                    <a:pt x="182" y="56"/>
                  </a:lnTo>
                  <a:lnTo>
                    <a:pt x="182" y="112"/>
                  </a:lnTo>
                  <a:lnTo>
                    <a:pt x="168" y="147"/>
                  </a:lnTo>
                  <a:lnTo>
                    <a:pt x="144" y="179"/>
                  </a:lnTo>
                  <a:lnTo>
                    <a:pt x="94" y="203"/>
                  </a:lnTo>
                  <a:lnTo>
                    <a:pt x="67" y="200"/>
                  </a:lnTo>
                  <a:lnTo>
                    <a:pt x="45" y="183"/>
                  </a:lnTo>
                  <a:lnTo>
                    <a:pt x="0" y="112"/>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2" name="Freeform 47"/>
            <p:cNvSpPr>
              <a:spLocks/>
            </p:cNvSpPr>
            <p:nvPr/>
          </p:nvSpPr>
          <p:spPr bwMode="auto">
            <a:xfrm>
              <a:off x="460" y="1544"/>
              <a:ext cx="177" cy="98"/>
            </a:xfrm>
            <a:custGeom>
              <a:avLst/>
              <a:gdLst>
                <a:gd name="T0" fmla="*/ 21 w 1061"/>
                <a:gd name="T1" fmla="*/ 584 h 591"/>
                <a:gd name="T2" fmla="*/ 0 w 1061"/>
                <a:gd name="T3" fmla="*/ 562 h 591"/>
                <a:gd name="T4" fmla="*/ 32 w 1061"/>
                <a:gd name="T5" fmla="*/ 517 h 591"/>
                <a:gd name="T6" fmla="*/ 461 w 1061"/>
                <a:gd name="T7" fmla="*/ 517 h 591"/>
                <a:gd name="T8" fmla="*/ 569 w 1061"/>
                <a:gd name="T9" fmla="*/ 517 h 591"/>
                <a:gd name="T10" fmla="*/ 981 w 1061"/>
                <a:gd name="T11" fmla="*/ 479 h 591"/>
                <a:gd name="T12" fmla="*/ 991 w 1061"/>
                <a:gd name="T13" fmla="*/ 313 h 591"/>
                <a:gd name="T14" fmla="*/ 991 w 1061"/>
                <a:gd name="T15" fmla="*/ 233 h 591"/>
                <a:gd name="T16" fmla="*/ 981 w 1061"/>
                <a:gd name="T17" fmla="*/ 148 h 591"/>
                <a:gd name="T18" fmla="*/ 967 w 1061"/>
                <a:gd name="T19" fmla="*/ 131 h 591"/>
                <a:gd name="T20" fmla="*/ 935 w 1061"/>
                <a:gd name="T21" fmla="*/ 85 h 591"/>
                <a:gd name="T22" fmla="*/ 151 w 1061"/>
                <a:gd name="T23" fmla="*/ 85 h 591"/>
                <a:gd name="T24" fmla="*/ 56 w 1061"/>
                <a:gd name="T25" fmla="*/ 85 h 591"/>
                <a:gd name="T26" fmla="*/ 0 w 1061"/>
                <a:gd name="T27" fmla="*/ 57 h 591"/>
                <a:gd name="T28" fmla="*/ 21 w 1061"/>
                <a:gd name="T29" fmla="*/ 14 h 591"/>
                <a:gd name="T30" fmla="*/ 85 w 1061"/>
                <a:gd name="T31" fmla="*/ 0 h 591"/>
                <a:gd name="T32" fmla="*/ 467 w 1061"/>
                <a:gd name="T33" fmla="*/ 18 h 591"/>
                <a:gd name="T34" fmla="*/ 520 w 1061"/>
                <a:gd name="T35" fmla="*/ 18 h 591"/>
                <a:gd name="T36" fmla="*/ 569 w 1061"/>
                <a:gd name="T37" fmla="*/ 18 h 591"/>
                <a:gd name="T38" fmla="*/ 636 w 1061"/>
                <a:gd name="T39" fmla="*/ 18 h 591"/>
                <a:gd name="T40" fmla="*/ 686 w 1061"/>
                <a:gd name="T41" fmla="*/ 18 h 591"/>
                <a:gd name="T42" fmla="*/ 836 w 1061"/>
                <a:gd name="T43" fmla="*/ 18 h 591"/>
                <a:gd name="T44" fmla="*/ 959 w 1061"/>
                <a:gd name="T45" fmla="*/ 18 h 591"/>
                <a:gd name="T46" fmla="*/ 1009 w 1061"/>
                <a:gd name="T47" fmla="*/ 81 h 591"/>
                <a:gd name="T48" fmla="*/ 1040 w 1061"/>
                <a:gd name="T49" fmla="*/ 141 h 591"/>
                <a:gd name="T50" fmla="*/ 1061 w 1061"/>
                <a:gd name="T51" fmla="*/ 260 h 591"/>
                <a:gd name="T52" fmla="*/ 1047 w 1061"/>
                <a:gd name="T53" fmla="*/ 506 h 591"/>
                <a:gd name="T54" fmla="*/ 876 w 1061"/>
                <a:gd name="T55" fmla="*/ 556 h 591"/>
                <a:gd name="T56" fmla="*/ 710 w 1061"/>
                <a:gd name="T57" fmla="*/ 573 h 591"/>
                <a:gd name="T58" fmla="*/ 39 w 1061"/>
                <a:gd name="T59" fmla="*/ 591 h 591"/>
                <a:gd name="T60" fmla="*/ 21 w 1061"/>
                <a:gd name="T61" fmla="*/ 584 h 5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61" h="591">
                  <a:moveTo>
                    <a:pt x="21" y="584"/>
                  </a:moveTo>
                  <a:lnTo>
                    <a:pt x="0" y="562"/>
                  </a:lnTo>
                  <a:lnTo>
                    <a:pt x="32" y="517"/>
                  </a:lnTo>
                  <a:lnTo>
                    <a:pt x="461" y="517"/>
                  </a:lnTo>
                  <a:lnTo>
                    <a:pt x="569" y="517"/>
                  </a:lnTo>
                  <a:lnTo>
                    <a:pt x="981" y="479"/>
                  </a:lnTo>
                  <a:lnTo>
                    <a:pt x="991" y="313"/>
                  </a:lnTo>
                  <a:lnTo>
                    <a:pt x="991" y="233"/>
                  </a:lnTo>
                  <a:lnTo>
                    <a:pt x="981" y="148"/>
                  </a:lnTo>
                  <a:lnTo>
                    <a:pt x="967" y="131"/>
                  </a:lnTo>
                  <a:lnTo>
                    <a:pt x="935" y="85"/>
                  </a:lnTo>
                  <a:lnTo>
                    <a:pt x="151" y="85"/>
                  </a:lnTo>
                  <a:lnTo>
                    <a:pt x="56" y="85"/>
                  </a:lnTo>
                  <a:lnTo>
                    <a:pt x="0" y="57"/>
                  </a:lnTo>
                  <a:lnTo>
                    <a:pt x="21" y="14"/>
                  </a:lnTo>
                  <a:lnTo>
                    <a:pt x="85" y="0"/>
                  </a:lnTo>
                  <a:lnTo>
                    <a:pt x="467" y="18"/>
                  </a:lnTo>
                  <a:lnTo>
                    <a:pt x="520" y="18"/>
                  </a:lnTo>
                  <a:lnTo>
                    <a:pt x="569" y="18"/>
                  </a:lnTo>
                  <a:lnTo>
                    <a:pt x="636" y="18"/>
                  </a:lnTo>
                  <a:lnTo>
                    <a:pt x="686" y="18"/>
                  </a:lnTo>
                  <a:lnTo>
                    <a:pt x="836" y="18"/>
                  </a:lnTo>
                  <a:lnTo>
                    <a:pt x="959" y="18"/>
                  </a:lnTo>
                  <a:lnTo>
                    <a:pt x="1009" y="81"/>
                  </a:lnTo>
                  <a:lnTo>
                    <a:pt x="1040" y="141"/>
                  </a:lnTo>
                  <a:lnTo>
                    <a:pt x="1061" y="260"/>
                  </a:lnTo>
                  <a:lnTo>
                    <a:pt x="1047" y="506"/>
                  </a:lnTo>
                  <a:lnTo>
                    <a:pt x="876" y="556"/>
                  </a:lnTo>
                  <a:lnTo>
                    <a:pt x="710" y="573"/>
                  </a:lnTo>
                  <a:lnTo>
                    <a:pt x="39" y="591"/>
                  </a:lnTo>
                  <a:lnTo>
                    <a:pt x="21" y="5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3" name="Freeform 48"/>
            <p:cNvSpPr>
              <a:spLocks/>
            </p:cNvSpPr>
            <p:nvPr/>
          </p:nvSpPr>
          <p:spPr bwMode="auto">
            <a:xfrm>
              <a:off x="247" y="1585"/>
              <a:ext cx="44" cy="41"/>
            </a:xfrm>
            <a:custGeom>
              <a:avLst/>
              <a:gdLst>
                <a:gd name="T0" fmla="*/ 8 w 264"/>
                <a:gd name="T1" fmla="*/ 64 h 250"/>
                <a:gd name="T2" fmla="*/ 50 w 264"/>
                <a:gd name="T3" fmla="*/ 18 h 250"/>
                <a:gd name="T4" fmla="*/ 74 w 264"/>
                <a:gd name="T5" fmla="*/ 11 h 250"/>
                <a:gd name="T6" fmla="*/ 103 w 264"/>
                <a:gd name="T7" fmla="*/ 0 h 250"/>
                <a:gd name="T8" fmla="*/ 170 w 264"/>
                <a:gd name="T9" fmla="*/ 11 h 250"/>
                <a:gd name="T10" fmla="*/ 246 w 264"/>
                <a:gd name="T11" fmla="*/ 50 h 250"/>
                <a:gd name="T12" fmla="*/ 264 w 264"/>
                <a:gd name="T13" fmla="*/ 106 h 250"/>
                <a:gd name="T14" fmla="*/ 254 w 264"/>
                <a:gd name="T15" fmla="*/ 169 h 250"/>
                <a:gd name="T16" fmla="*/ 222 w 264"/>
                <a:gd name="T17" fmla="*/ 222 h 250"/>
                <a:gd name="T18" fmla="*/ 173 w 264"/>
                <a:gd name="T19" fmla="*/ 250 h 250"/>
                <a:gd name="T20" fmla="*/ 82 w 264"/>
                <a:gd name="T21" fmla="*/ 250 h 250"/>
                <a:gd name="T22" fmla="*/ 50 w 264"/>
                <a:gd name="T23" fmla="*/ 236 h 250"/>
                <a:gd name="T24" fmla="*/ 21 w 264"/>
                <a:gd name="T25" fmla="*/ 215 h 250"/>
                <a:gd name="T26" fmla="*/ 0 w 264"/>
                <a:gd name="T27" fmla="*/ 148 h 250"/>
                <a:gd name="T28" fmla="*/ 8 w 264"/>
                <a:gd name="T29" fmla="*/ 64 h 2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4" h="250">
                  <a:moveTo>
                    <a:pt x="8" y="64"/>
                  </a:moveTo>
                  <a:lnTo>
                    <a:pt x="50" y="18"/>
                  </a:lnTo>
                  <a:lnTo>
                    <a:pt x="74" y="11"/>
                  </a:lnTo>
                  <a:lnTo>
                    <a:pt x="103" y="0"/>
                  </a:lnTo>
                  <a:lnTo>
                    <a:pt x="170" y="11"/>
                  </a:lnTo>
                  <a:lnTo>
                    <a:pt x="246" y="50"/>
                  </a:lnTo>
                  <a:lnTo>
                    <a:pt x="264" y="106"/>
                  </a:lnTo>
                  <a:lnTo>
                    <a:pt x="254" y="169"/>
                  </a:lnTo>
                  <a:lnTo>
                    <a:pt x="222" y="222"/>
                  </a:lnTo>
                  <a:lnTo>
                    <a:pt x="173" y="250"/>
                  </a:lnTo>
                  <a:lnTo>
                    <a:pt x="82" y="250"/>
                  </a:lnTo>
                  <a:lnTo>
                    <a:pt x="50" y="236"/>
                  </a:lnTo>
                  <a:lnTo>
                    <a:pt x="21" y="215"/>
                  </a:lnTo>
                  <a:lnTo>
                    <a:pt x="0" y="148"/>
                  </a:lnTo>
                  <a:lnTo>
                    <a:pt x="8"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4" name="Freeform 49"/>
            <p:cNvSpPr>
              <a:spLocks/>
            </p:cNvSpPr>
            <p:nvPr/>
          </p:nvSpPr>
          <p:spPr bwMode="auto">
            <a:xfrm>
              <a:off x="1835" y="1267"/>
              <a:ext cx="258" cy="358"/>
            </a:xfrm>
            <a:custGeom>
              <a:avLst/>
              <a:gdLst>
                <a:gd name="T0" fmla="*/ 238 w 1549"/>
                <a:gd name="T1" fmla="*/ 2126 h 2147"/>
                <a:gd name="T2" fmla="*/ 144 w 1549"/>
                <a:gd name="T3" fmla="*/ 1075 h 2147"/>
                <a:gd name="T4" fmla="*/ 80 w 1549"/>
                <a:gd name="T5" fmla="*/ 545 h 2147"/>
                <a:gd name="T6" fmla="*/ 45 w 1549"/>
                <a:gd name="T7" fmla="*/ 285 h 2147"/>
                <a:gd name="T8" fmla="*/ 0 w 1549"/>
                <a:gd name="T9" fmla="*/ 21 h 2147"/>
                <a:gd name="T10" fmla="*/ 32 w 1549"/>
                <a:gd name="T11" fmla="*/ 0 h 2147"/>
                <a:gd name="T12" fmla="*/ 172 w 1549"/>
                <a:gd name="T13" fmla="*/ 74 h 2147"/>
                <a:gd name="T14" fmla="*/ 305 w 1549"/>
                <a:gd name="T15" fmla="*/ 141 h 2147"/>
                <a:gd name="T16" fmla="*/ 442 w 1549"/>
                <a:gd name="T17" fmla="*/ 218 h 2147"/>
                <a:gd name="T18" fmla="*/ 576 w 1549"/>
                <a:gd name="T19" fmla="*/ 334 h 2147"/>
                <a:gd name="T20" fmla="*/ 607 w 1549"/>
                <a:gd name="T21" fmla="*/ 390 h 2147"/>
                <a:gd name="T22" fmla="*/ 611 w 1549"/>
                <a:gd name="T23" fmla="*/ 401 h 2147"/>
                <a:gd name="T24" fmla="*/ 625 w 1549"/>
                <a:gd name="T25" fmla="*/ 446 h 2147"/>
                <a:gd name="T26" fmla="*/ 502 w 1549"/>
                <a:gd name="T27" fmla="*/ 503 h 2147"/>
                <a:gd name="T28" fmla="*/ 396 w 1549"/>
                <a:gd name="T29" fmla="*/ 573 h 2147"/>
                <a:gd name="T30" fmla="*/ 295 w 1549"/>
                <a:gd name="T31" fmla="*/ 661 h 2147"/>
                <a:gd name="T32" fmla="*/ 207 w 1549"/>
                <a:gd name="T33" fmla="*/ 762 h 2147"/>
                <a:gd name="T34" fmla="*/ 207 w 1549"/>
                <a:gd name="T35" fmla="*/ 837 h 2147"/>
                <a:gd name="T36" fmla="*/ 319 w 1549"/>
                <a:gd name="T37" fmla="*/ 720 h 2147"/>
                <a:gd name="T38" fmla="*/ 442 w 1549"/>
                <a:gd name="T39" fmla="*/ 601 h 2147"/>
                <a:gd name="T40" fmla="*/ 509 w 1549"/>
                <a:gd name="T41" fmla="*/ 551 h 2147"/>
                <a:gd name="T42" fmla="*/ 589 w 1549"/>
                <a:gd name="T43" fmla="*/ 516 h 2147"/>
                <a:gd name="T44" fmla="*/ 667 w 1549"/>
                <a:gd name="T45" fmla="*/ 495 h 2147"/>
                <a:gd name="T46" fmla="*/ 752 w 1549"/>
                <a:gd name="T47" fmla="*/ 489 h 2147"/>
                <a:gd name="T48" fmla="*/ 794 w 1549"/>
                <a:gd name="T49" fmla="*/ 471 h 2147"/>
                <a:gd name="T50" fmla="*/ 818 w 1549"/>
                <a:gd name="T51" fmla="*/ 548 h 2147"/>
                <a:gd name="T52" fmla="*/ 835 w 1549"/>
                <a:gd name="T53" fmla="*/ 583 h 2147"/>
                <a:gd name="T54" fmla="*/ 840 w 1549"/>
                <a:gd name="T55" fmla="*/ 622 h 2147"/>
                <a:gd name="T56" fmla="*/ 703 w 1549"/>
                <a:gd name="T57" fmla="*/ 875 h 2147"/>
                <a:gd name="T58" fmla="*/ 656 w 1549"/>
                <a:gd name="T59" fmla="*/ 942 h 2147"/>
                <a:gd name="T60" fmla="*/ 650 w 1549"/>
                <a:gd name="T61" fmla="*/ 1093 h 2147"/>
                <a:gd name="T62" fmla="*/ 677 w 1549"/>
                <a:gd name="T63" fmla="*/ 1230 h 2147"/>
                <a:gd name="T64" fmla="*/ 752 w 1549"/>
                <a:gd name="T65" fmla="*/ 1350 h 2147"/>
                <a:gd name="T66" fmla="*/ 850 w 1549"/>
                <a:gd name="T67" fmla="*/ 1441 h 2147"/>
                <a:gd name="T68" fmla="*/ 966 w 1549"/>
                <a:gd name="T69" fmla="*/ 1493 h 2147"/>
                <a:gd name="T70" fmla="*/ 1089 w 1549"/>
                <a:gd name="T71" fmla="*/ 1508 h 2147"/>
                <a:gd name="T72" fmla="*/ 1222 w 1549"/>
                <a:gd name="T73" fmla="*/ 1476 h 2147"/>
                <a:gd name="T74" fmla="*/ 1363 w 1549"/>
                <a:gd name="T75" fmla="*/ 1391 h 2147"/>
                <a:gd name="T76" fmla="*/ 1549 w 1549"/>
                <a:gd name="T77" fmla="*/ 1514 h 2147"/>
                <a:gd name="T78" fmla="*/ 1405 w 1549"/>
                <a:gd name="T79" fmla="*/ 1690 h 2147"/>
                <a:gd name="T80" fmla="*/ 1335 w 1549"/>
                <a:gd name="T81" fmla="*/ 1768 h 2147"/>
                <a:gd name="T82" fmla="*/ 1247 w 1549"/>
                <a:gd name="T83" fmla="*/ 1834 h 2147"/>
                <a:gd name="T84" fmla="*/ 1025 w 1549"/>
                <a:gd name="T85" fmla="*/ 1982 h 2147"/>
                <a:gd name="T86" fmla="*/ 899 w 1549"/>
                <a:gd name="T87" fmla="*/ 2041 h 2147"/>
                <a:gd name="T88" fmla="*/ 773 w 1549"/>
                <a:gd name="T89" fmla="*/ 2097 h 2147"/>
                <a:gd name="T90" fmla="*/ 636 w 1549"/>
                <a:gd name="T91" fmla="*/ 2126 h 2147"/>
                <a:gd name="T92" fmla="*/ 502 w 1549"/>
                <a:gd name="T93" fmla="*/ 2147 h 2147"/>
                <a:gd name="T94" fmla="*/ 372 w 1549"/>
                <a:gd name="T95" fmla="*/ 2147 h 2147"/>
                <a:gd name="T96" fmla="*/ 238 w 1549"/>
                <a:gd name="T97" fmla="*/ 2126 h 21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49" h="2147">
                  <a:moveTo>
                    <a:pt x="238" y="2126"/>
                  </a:moveTo>
                  <a:lnTo>
                    <a:pt x="144" y="1075"/>
                  </a:lnTo>
                  <a:lnTo>
                    <a:pt x="80" y="545"/>
                  </a:lnTo>
                  <a:lnTo>
                    <a:pt x="45" y="285"/>
                  </a:lnTo>
                  <a:lnTo>
                    <a:pt x="0" y="21"/>
                  </a:lnTo>
                  <a:lnTo>
                    <a:pt x="32" y="0"/>
                  </a:lnTo>
                  <a:lnTo>
                    <a:pt x="172" y="74"/>
                  </a:lnTo>
                  <a:lnTo>
                    <a:pt x="305" y="141"/>
                  </a:lnTo>
                  <a:lnTo>
                    <a:pt x="442" y="218"/>
                  </a:lnTo>
                  <a:lnTo>
                    <a:pt x="576" y="334"/>
                  </a:lnTo>
                  <a:lnTo>
                    <a:pt x="607" y="390"/>
                  </a:lnTo>
                  <a:lnTo>
                    <a:pt x="611" y="401"/>
                  </a:lnTo>
                  <a:lnTo>
                    <a:pt x="625" y="446"/>
                  </a:lnTo>
                  <a:lnTo>
                    <a:pt x="502" y="503"/>
                  </a:lnTo>
                  <a:lnTo>
                    <a:pt x="396" y="573"/>
                  </a:lnTo>
                  <a:lnTo>
                    <a:pt x="295" y="661"/>
                  </a:lnTo>
                  <a:lnTo>
                    <a:pt x="207" y="762"/>
                  </a:lnTo>
                  <a:lnTo>
                    <a:pt x="207" y="837"/>
                  </a:lnTo>
                  <a:lnTo>
                    <a:pt x="319" y="720"/>
                  </a:lnTo>
                  <a:lnTo>
                    <a:pt x="442" y="601"/>
                  </a:lnTo>
                  <a:lnTo>
                    <a:pt x="509" y="551"/>
                  </a:lnTo>
                  <a:lnTo>
                    <a:pt x="589" y="516"/>
                  </a:lnTo>
                  <a:lnTo>
                    <a:pt x="667" y="495"/>
                  </a:lnTo>
                  <a:lnTo>
                    <a:pt x="752" y="489"/>
                  </a:lnTo>
                  <a:lnTo>
                    <a:pt x="794" y="471"/>
                  </a:lnTo>
                  <a:lnTo>
                    <a:pt x="818" y="548"/>
                  </a:lnTo>
                  <a:lnTo>
                    <a:pt x="835" y="583"/>
                  </a:lnTo>
                  <a:lnTo>
                    <a:pt x="840" y="622"/>
                  </a:lnTo>
                  <a:lnTo>
                    <a:pt x="703" y="875"/>
                  </a:lnTo>
                  <a:lnTo>
                    <a:pt x="656" y="942"/>
                  </a:lnTo>
                  <a:lnTo>
                    <a:pt x="650" y="1093"/>
                  </a:lnTo>
                  <a:lnTo>
                    <a:pt x="677" y="1230"/>
                  </a:lnTo>
                  <a:lnTo>
                    <a:pt x="752" y="1350"/>
                  </a:lnTo>
                  <a:lnTo>
                    <a:pt x="850" y="1441"/>
                  </a:lnTo>
                  <a:lnTo>
                    <a:pt x="966" y="1493"/>
                  </a:lnTo>
                  <a:lnTo>
                    <a:pt x="1089" y="1508"/>
                  </a:lnTo>
                  <a:lnTo>
                    <a:pt x="1222" y="1476"/>
                  </a:lnTo>
                  <a:lnTo>
                    <a:pt x="1363" y="1391"/>
                  </a:lnTo>
                  <a:lnTo>
                    <a:pt x="1549" y="1514"/>
                  </a:lnTo>
                  <a:lnTo>
                    <a:pt x="1405" y="1690"/>
                  </a:lnTo>
                  <a:lnTo>
                    <a:pt x="1335" y="1768"/>
                  </a:lnTo>
                  <a:lnTo>
                    <a:pt x="1247" y="1834"/>
                  </a:lnTo>
                  <a:lnTo>
                    <a:pt x="1025" y="1982"/>
                  </a:lnTo>
                  <a:lnTo>
                    <a:pt x="899" y="2041"/>
                  </a:lnTo>
                  <a:lnTo>
                    <a:pt x="773" y="2097"/>
                  </a:lnTo>
                  <a:lnTo>
                    <a:pt x="636" y="2126"/>
                  </a:lnTo>
                  <a:lnTo>
                    <a:pt x="502" y="2147"/>
                  </a:lnTo>
                  <a:lnTo>
                    <a:pt x="372" y="2147"/>
                  </a:lnTo>
                  <a:lnTo>
                    <a:pt x="238" y="2126"/>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5" name="Freeform 50"/>
            <p:cNvSpPr>
              <a:spLocks/>
            </p:cNvSpPr>
            <p:nvPr/>
          </p:nvSpPr>
          <p:spPr bwMode="auto">
            <a:xfrm>
              <a:off x="1480" y="1539"/>
              <a:ext cx="48" cy="81"/>
            </a:xfrm>
            <a:custGeom>
              <a:avLst/>
              <a:gdLst>
                <a:gd name="T0" fmla="*/ 0 w 291"/>
                <a:gd name="T1" fmla="*/ 477 h 488"/>
                <a:gd name="T2" fmla="*/ 0 w 291"/>
                <a:gd name="T3" fmla="*/ 161 h 488"/>
                <a:gd name="T4" fmla="*/ 0 w 291"/>
                <a:gd name="T5" fmla="*/ 17 h 488"/>
                <a:gd name="T6" fmla="*/ 67 w 291"/>
                <a:gd name="T7" fmla="*/ 17 h 488"/>
                <a:gd name="T8" fmla="*/ 250 w 291"/>
                <a:gd name="T9" fmla="*/ 0 h 488"/>
                <a:gd name="T10" fmla="*/ 291 w 291"/>
                <a:gd name="T11" fmla="*/ 460 h 488"/>
                <a:gd name="T12" fmla="*/ 158 w 291"/>
                <a:gd name="T13" fmla="*/ 477 h 488"/>
                <a:gd name="T14" fmla="*/ 28 w 291"/>
                <a:gd name="T15" fmla="*/ 488 h 488"/>
                <a:gd name="T16" fmla="*/ 0 w 291"/>
                <a:gd name="T17" fmla="*/ 477 h 4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1" h="488">
                  <a:moveTo>
                    <a:pt x="0" y="477"/>
                  </a:moveTo>
                  <a:lnTo>
                    <a:pt x="0" y="161"/>
                  </a:lnTo>
                  <a:lnTo>
                    <a:pt x="0" y="17"/>
                  </a:lnTo>
                  <a:lnTo>
                    <a:pt x="67" y="17"/>
                  </a:lnTo>
                  <a:lnTo>
                    <a:pt x="250" y="0"/>
                  </a:lnTo>
                  <a:lnTo>
                    <a:pt x="291" y="460"/>
                  </a:lnTo>
                  <a:lnTo>
                    <a:pt x="158" y="477"/>
                  </a:lnTo>
                  <a:lnTo>
                    <a:pt x="28" y="488"/>
                  </a:lnTo>
                  <a:lnTo>
                    <a:pt x="0" y="477"/>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6" name="Freeform 51"/>
            <p:cNvSpPr>
              <a:spLocks/>
            </p:cNvSpPr>
            <p:nvPr/>
          </p:nvSpPr>
          <p:spPr bwMode="auto">
            <a:xfrm>
              <a:off x="257" y="1593"/>
              <a:ext cx="24" cy="27"/>
            </a:xfrm>
            <a:custGeom>
              <a:avLst/>
              <a:gdLst>
                <a:gd name="T0" fmla="*/ 43 w 145"/>
                <a:gd name="T1" fmla="*/ 0 h 161"/>
                <a:gd name="T2" fmla="*/ 114 w 145"/>
                <a:gd name="T3" fmla="*/ 14 h 161"/>
                <a:gd name="T4" fmla="*/ 145 w 145"/>
                <a:gd name="T5" fmla="*/ 49 h 161"/>
                <a:gd name="T6" fmla="*/ 145 w 145"/>
                <a:gd name="T7" fmla="*/ 98 h 161"/>
                <a:gd name="T8" fmla="*/ 114 w 145"/>
                <a:gd name="T9" fmla="*/ 148 h 161"/>
                <a:gd name="T10" fmla="*/ 82 w 145"/>
                <a:gd name="T11" fmla="*/ 161 h 161"/>
                <a:gd name="T12" fmla="*/ 50 w 145"/>
                <a:gd name="T13" fmla="*/ 154 h 161"/>
                <a:gd name="T14" fmla="*/ 29 w 145"/>
                <a:gd name="T15" fmla="*/ 133 h 161"/>
                <a:gd name="T16" fmla="*/ 11 w 145"/>
                <a:gd name="T17" fmla="*/ 113 h 161"/>
                <a:gd name="T18" fmla="*/ 0 w 145"/>
                <a:gd name="T19" fmla="*/ 78 h 161"/>
                <a:gd name="T20" fmla="*/ 5 w 145"/>
                <a:gd name="T21" fmla="*/ 46 h 161"/>
                <a:gd name="T22" fmla="*/ 15 w 145"/>
                <a:gd name="T23" fmla="*/ 17 h 161"/>
                <a:gd name="T24" fmla="*/ 43 w 145"/>
                <a:gd name="T25" fmla="*/ 0 h 1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61">
                  <a:moveTo>
                    <a:pt x="43" y="0"/>
                  </a:moveTo>
                  <a:lnTo>
                    <a:pt x="114" y="14"/>
                  </a:lnTo>
                  <a:lnTo>
                    <a:pt x="145" y="49"/>
                  </a:lnTo>
                  <a:lnTo>
                    <a:pt x="145" y="98"/>
                  </a:lnTo>
                  <a:lnTo>
                    <a:pt x="114" y="148"/>
                  </a:lnTo>
                  <a:lnTo>
                    <a:pt x="82" y="161"/>
                  </a:lnTo>
                  <a:lnTo>
                    <a:pt x="50" y="154"/>
                  </a:lnTo>
                  <a:lnTo>
                    <a:pt x="29" y="133"/>
                  </a:lnTo>
                  <a:lnTo>
                    <a:pt x="11" y="113"/>
                  </a:lnTo>
                  <a:lnTo>
                    <a:pt x="0" y="78"/>
                  </a:lnTo>
                  <a:lnTo>
                    <a:pt x="5" y="46"/>
                  </a:lnTo>
                  <a:lnTo>
                    <a:pt x="15" y="17"/>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7" name="Freeform 52"/>
            <p:cNvSpPr>
              <a:spLocks/>
            </p:cNvSpPr>
            <p:nvPr/>
          </p:nvSpPr>
          <p:spPr bwMode="auto">
            <a:xfrm>
              <a:off x="1528" y="1522"/>
              <a:ext cx="137" cy="95"/>
            </a:xfrm>
            <a:custGeom>
              <a:avLst/>
              <a:gdLst>
                <a:gd name="T0" fmla="*/ 75 w 820"/>
                <a:gd name="T1" fmla="*/ 555 h 570"/>
                <a:gd name="T2" fmla="*/ 26 w 820"/>
                <a:gd name="T3" fmla="*/ 334 h 570"/>
                <a:gd name="T4" fmla="*/ 0 w 820"/>
                <a:gd name="T5" fmla="*/ 99 h 570"/>
                <a:gd name="T6" fmla="*/ 377 w 820"/>
                <a:gd name="T7" fmla="*/ 46 h 570"/>
                <a:gd name="T8" fmla="*/ 753 w 820"/>
                <a:gd name="T9" fmla="*/ 0 h 570"/>
                <a:gd name="T10" fmla="*/ 795 w 820"/>
                <a:gd name="T11" fmla="*/ 116 h 570"/>
                <a:gd name="T12" fmla="*/ 809 w 820"/>
                <a:gd name="T13" fmla="*/ 225 h 570"/>
                <a:gd name="T14" fmla="*/ 820 w 820"/>
                <a:gd name="T15" fmla="*/ 345 h 570"/>
                <a:gd name="T16" fmla="*/ 791 w 820"/>
                <a:gd name="T17" fmla="*/ 468 h 570"/>
                <a:gd name="T18" fmla="*/ 96 w 820"/>
                <a:gd name="T19" fmla="*/ 570 h 570"/>
                <a:gd name="T20" fmla="*/ 75 w 820"/>
                <a:gd name="T21" fmla="*/ 555 h 5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20" h="570">
                  <a:moveTo>
                    <a:pt x="75" y="555"/>
                  </a:moveTo>
                  <a:lnTo>
                    <a:pt x="26" y="334"/>
                  </a:lnTo>
                  <a:lnTo>
                    <a:pt x="0" y="99"/>
                  </a:lnTo>
                  <a:lnTo>
                    <a:pt x="377" y="46"/>
                  </a:lnTo>
                  <a:lnTo>
                    <a:pt x="753" y="0"/>
                  </a:lnTo>
                  <a:lnTo>
                    <a:pt x="795" y="116"/>
                  </a:lnTo>
                  <a:lnTo>
                    <a:pt x="809" y="225"/>
                  </a:lnTo>
                  <a:lnTo>
                    <a:pt x="820" y="345"/>
                  </a:lnTo>
                  <a:lnTo>
                    <a:pt x="791" y="468"/>
                  </a:lnTo>
                  <a:lnTo>
                    <a:pt x="96" y="570"/>
                  </a:lnTo>
                  <a:lnTo>
                    <a:pt x="75" y="555"/>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8" name="Freeform 53"/>
            <p:cNvSpPr>
              <a:spLocks/>
            </p:cNvSpPr>
            <p:nvPr/>
          </p:nvSpPr>
          <p:spPr bwMode="auto">
            <a:xfrm>
              <a:off x="1663" y="1504"/>
              <a:ext cx="90" cy="95"/>
            </a:xfrm>
            <a:custGeom>
              <a:avLst/>
              <a:gdLst>
                <a:gd name="T0" fmla="*/ 46 w 541"/>
                <a:gd name="T1" fmla="*/ 566 h 566"/>
                <a:gd name="T2" fmla="*/ 52 w 541"/>
                <a:gd name="T3" fmla="*/ 433 h 566"/>
                <a:gd name="T4" fmla="*/ 46 w 541"/>
                <a:gd name="T5" fmla="*/ 302 h 566"/>
                <a:gd name="T6" fmla="*/ 25 w 541"/>
                <a:gd name="T7" fmla="*/ 182 h 566"/>
                <a:gd name="T8" fmla="*/ 0 w 541"/>
                <a:gd name="T9" fmla="*/ 88 h 566"/>
                <a:gd name="T10" fmla="*/ 415 w 541"/>
                <a:gd name="T11" fmla="*/ 18 h 566"/>
                <a:gd name="T12" fmla="*/ 450 w 541"/>
                <a:gd name="T13" fmla="*/ 0 h 566"/>
                <a:gd name="T14" fmla="*/ 541 w 541"/>
                <a:gd name="T15" fmla="*/ 478 h 566"/>
                <a:gd name="T16" fmla="*/ 63 w 541"/>
                <a:gd name="T17" fmla="*/ 566 h 566"/>
                <a:gd name="T18" fmla="*/ 46 w 541"/>
                <a:gd name="T19" fmla="*/ 566 h 5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1" h="566">
                  <a:moveTo>
                    <a:pt x="46" y="566"/>
                  </a:moveTo>
                  <a:lnTo>
                    <a:pt x="52" y="433"/>
                  </a:lnTo>
                  <a:lnTo>
                    <a:pt x="46" y="302"/>
                  </a:lnTo>
                  <a:lnTo>
                    <a:pt x="25" y="182"/>
                  </a:lnTo>
                  <a:lnTo>
                    <a:pt x="0" y="88"/>
                  </a:lnTo>
                  <a:lnTo>
                    <a:pt x="415" y="18"/>
                  </a:lnTo>
                  <a:lnTo>
                    <a:pt x="450" y="0"/>
                  </a:lnTo>
                  <a:lnTo>
                    <a:pt x="541" y="478"/>
                  </a:lnTo>
                  <a:lnTo>
                    <a:pt x="63" y="566"/>
                  </a:lnTo>
                  <a:lnTo>
                    <a:pt x="46" y="566"/>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79" name="Freeform 54"/>
            <p:cNvSpPr>
              <a:spLocks/>
            </p:cNvSpPr>
            <p:nvPr/>
          </p:nvSpPr>
          <p:spPr bwMode="auto">
            <a:xfrm>
              <a:off x="251" y="1503"/>
              <a:ext cx="41" cy="48"/>
            </a:xfrm>
            <a:custGeom>
              <a:avLst/>
              <a:gdLst>
                <a:gd name="T0" fmla="*/ 0 w 246"/>
                <a:gd name="T1" fmla="*/ 112 h 287"/>
                <a:gd name="T2" fmla="*/ 18 w 246"/>
                <a:gd name="T3" fmla="*/ 59 h 287"/>
                <a:gd name="T4" fmla="*/ 40 w 246"/>
                <a:gd name="T5" fmla="*/ 27 h 287"/>
                <a:gd name="T6" fmla="*/ 71 w 246"/>
                <a:gd name="T7" fmla="*/ 6 h 287"/>
                <a:gd name="T8" fmla="*/ 110 w 246"/>
                <a:gd name="T9" fmla="*/ 0 h 287"/>
                <a:gd name="T10" fmla="*/ 184 w 246"/>
                <a:gd name="T11" fmla="*/ 24 h 287"/>
                <a:gd name="T12" fmla="*/ 236 w 246"/>
                <a:gd name="T13" fmla="*/ 91 h 287"/>
                <a:gd name="T14" fmla="*/ 246 w 246"/>
                <a:gd name="T15" fmla="*/ 161 h 287"/>
                <a:gd name="T16" fmla="*/ 229 w 246"/>
                <a:gd name="T17" fmla="*/ 220 h 287"/>
                <a:gd name="T18" fmla="*/ 198 w 246"/>
                <a:gd name="T19" fmla="*/ 259 h 287"/>
                <a:gd name="T20" fmla="*/ 152 w 246"/>
                <a:gd name="T21" fmla="*/ 287 h 287"/>
                <a:gd name="T22" fmla="*/ 110 w 246"/>
                <a:gd name="T23" fmla="*/ 287 h 287"/>
                <a:gd name="T24" fmla="*/ 64 w 246"/>
                <a:gd name="T25" fmla="*/ 259 h 287"/>
                <a:gd name="T26" fmla="*/ 29 w 246"/>
                <a:gd name="T27" fmla="*/ 206 h 287"/>
                <a:gd name="T28" fmla="*/ 0 w 246"/>
                <a:gd name="T29" fmla="*/ 112 h 2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6" h="287">
                  <a:moveTo>
                    <a:pt x="0" y="112"/>
                  </a:moveTo>
                  <a:lnTo>
                    <a:pt x="18" y="59"/>
                  </a:lnTo>
                  <a:lnTo>
                    <a:pt x="40" y="27"/>
                  </a:lnTo>
                  <a:lnTo>
                    <a:pt x="71" y="6"/>
                  </a:lnTo>
                  <a:lnTo>
                    <a:pt x="110" y="0"/>
                  </a:lnTo>
                  <a:lnTo>
                    <a:pt x="184" y="24"/>
                  </a:lnTo>
                  <a:lnTo>
                    <a:pt x="236" y="91"/>
                  </a:lnTo>
                  <a:lnTo>
                    <a:pt x="246" y="161"/>
                  </a:lnTo>
                  <a:lnTo>
                    <a:pt x="229" y="220"/>
                  </a:lnTo>
                  <a:lnTo>
                    <a:pt x="198" y="259"/>
                  </a:lnTo>
                  <a:lnTo>
                    <a:pt x="152" y="287"/>
                  </a:lnTo>
                  <a:lnTo>
                    <a:pt x="110" y="287"/>
                  </a:lnTo>
                  <a:lnTo>
                    <a:pt x="64" y="259"/>
                  </a:lnTo>
                  <a:lnTo>
                    <a:pt x="29" y="206"/>
                  </a:lnTo>
                  <a:lnTo>
                    <a:pt x="0"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0" name="Freeform 55"/>
            <p:cNvSpPr>
              <a:spLocks/>
            </p:cNvSpPr>
            <p:nvPr/>
          </p:nvSpPr>
          <p:spPr bwMode="auto">
            <a:xfrm>
              <a:off x="257" y="1510"/>
              <a:ext cx="27" cy="31"/>
            </a:xfrm>
            <a:custGeom>
              <a:avLst/>
              <a:gdLst>
                <a:gd name="T0" fmla="*/ 10 w 161"/>
                <a:gd name="T1" fmla="*/ 50 h 187"/>
                <a:gd name="T2" fmla="*/ 59 w 161"/>
                <a:gd name="T3" fmla="*/ 7 h 187"/>
                <a:gd name="T4" fmla="*/ 80 w 161"/>
                <a:gd name="T5" fmla="*/ 0 h 187"/>
                <a:gd name="T6" fmla="*/ 105 w 161"/>
                <a:gd name="T7" fmla="*/ 4 h 187"/>
                <a:gd name="T8" fmla="*/ 136 w 161"/>
                <a:gd name="T9" fmla="*/ 25 h 187"/>
                <a:gd name="T10" fmla="*/ 154 w 161"/>
                <a:gd name="T11" fmla="*/ 64 h 187"/>
                <a:gd name="T12" fmla="*/ 161 w 161"/>
                <a:gd name="T13" fmla="*/ 106 h 187"/>
                <a:gd name="T14" fmla="*/ 158 w 161"/>
                <a:gd name="T15" fmla="*/ 152 h 187"/>
                <a:gd name="T16" fmla="*/ 136 w 161"/>
                <a:gd name="T17" fmla="*/ 179 h 187"/>
                <a:gd name="T18" fmla="*/ 98 w 161"/>
                <a:gd name="T19" fmla="*/ 187 h 187"/>
                <a:gd name="T20" fmla="*/ 45 w 161"/>
                <a:gd name="T21" fmla="*/ 169 h 187"/>
                <a:gd name="T22" fmla="*/ 10 w 161"/>
                <a:gd name="T23" fmla="*/ 138 h 187"/>
                <a:gd name="T24" fmla="*/ 0 w 161"/>
                <a:gd name="T25" fmla="*/ 91 h 187"/>
                <a:gd name="T26" fmla="*/ 10 w 161"/>
                <a:gd name="T27" fmla="*/ 50 h 1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1" h="187">
                  <a:moveTo>
                    <a:pt x="10" y="50"/>
                  </a:moveTo>
                  <a:lnTo>
                    <a:pt x="59" y="7"/>
                  </a:lnTo>
                  <a:lnTo>
                    <a:pt x="80" y="0"/>
                  </a:lnTo>
                  <a:lnTo>
                    <a:pt x="105" y="4"/>
                  </a:lnTo>
                  <a:lnTo>
                    <a:pt x="136" y="25"/>
                  </a:lnTo>
                  <a:lnTo>
                    <a:pt x="154" y="64"/>
                  </a:lnTo>
                  <a:lnTo>
                    <a:pt x="161" y="106"/>
                  </a:lnTo>
                  <a:lnTo>
                    <a:pt x="158" y="152"/>
                  </a:lnTo>
                  <a:lnTo>
                    <a:pt x="136" y="179"/>
                  </a:lnTo>
                  <a:lnTo>
                    <a:pt x="98" y="187"/>
                  </a:lnTo>
                  <a:lnTo>
                    <a:pt x="45" y="169"/>
                  </a:lnTo>
                  <a:lnTo>
                    <a:pt x="10" y="138"/>
                  </a:lnTo>
                  <a:lnTo>
                    <a:pt x="0" y="91"/>
                  </a:lnTo>
                  <a:lnTo>
                    <a:pt x="1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1" name="Freeform 56"/>
            <p:cNvSpPr>
              <a:spLocks/>
            </p:cNvSpPr>
            <p:nvPr/>
          </p:nvSpPr>
          <p:spPr bwMode="auto">
            <a:xfrm>
              <a:off x="1404" y="1488"/>
              <a:ext cx="51" cy="50"/>
            </a:xfrm>
            <a:custGeom>
              <a:avLst/>
              <a:gdLst>
                <a:gd name="T0" fmla="*/ 14 w 308"/>
                <a:gd name="T1" fmla="*/ 236 h 299"/>
                <a:gd name="T2" fmla="*/ 0 w 308"/>
                <a:gd name="T3" fmla="*/ 141 h 299"/>
                <a:gd name="T4" fmla="*/ 31 w 308"/>
                <a:gd name="T5" fmla="*/ 50 h 299"/>
                <a:gd name="T6" fmla="*/ 59 w 308"/>
                <a:gd name="T7" fmla="*/ 18 h 299"/>
                <a:gd name="T8" fmla="*/ 102 w 308"/>
                <a:gd name="T9" fmla="*/ 0 h 299"/>
                <a:gd name="T10" fmla="*/ 161 w 308"/>
                <a:gd name="T11" fmla="*/ 5 h 299"/>
                <a:gd name="T12" fmla="*/ 235 w 308"/>
                <a:gd name="T13" fmla="*/ 32 h 299"/>
                <a:gd name="T14" fmla="*/ 295 w 308"/>
                <a:gd name="T15" fmla="*/ 99 h 299"/>
                <a:gd name="T16" fmla="*/ 308 w 308"/>
                <a:gd name="T17" fmla="*/ 131 h 299"/>
                <a:gd name="T18" fmla="*/ 308 w 308"/>
                <a:gd name="T19" fmla="*/ 159 h 299"/>
                <a:gd name="T20" fmla="*/ 295 w 308"/>
                <a:gd name="T21" fmla="*/ 219 h 299"/>
                <a:gd name="T22" fmla="*/ 249 w 308"/>
                <a:gd name="T23" fmla="*/ 264 h 299"/>
                <a:gd name="T24" fmla="*/ 193 w 308"/>
                <a:gd name="T25" fmla="*/ 289 h 299"/>
                <a:gd name="T26" fmla="*/ 129 w 308"/>
                <a:gd name="T27" fmla="*/ 299 h 299"/>
                <a:gd name="T28" fmla="*/ 59 w 308"/>
                <a:gd name="T29" fmla="*/ 286 h 299"/>
                <a:gd name="T30" fmla="*/ 14 w 308"/>
                <a:gd name="T31" fmla="*/ 236 h 2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8" h="299">
                  <a:moveTo>
                    <a:pt x="14" y="236"/>
                  </a:moveTo>
                  <a:lnTo>
                    <a:pt x="0" y="141"/>
                  </a:lnTo>
                  <a:lnTo>
                    <a:pt x="31" y="50"/>
                  </a:lnTo>
                  <a:lnTo>
                    <a:pt x="59" y="18"/>
                  </a:lnTo>
                  <a:lnTo>
                    <a:pt x="102" y="0"/>
                  </a:lnTo>
                  <a:lnTo>
                    <a:pt x="161" y="5"/>
                  </a:lnTo>
                  <a:lnTo>
                    <a:pt x="235" y="32"/>
                  </a:lnTo>
                  <a:lnTo>
                    <a:pt x="295" y="99"/>
                  </a:lnTo>
                  <a:lnTo>
                    <a:pt x="308" y="131"/>
                  </a:lnTo>
                  <a:lnTo>
                    <a:pt x="308" y="159"/>
                  </a:lnTo>
                  <a:lnTo>
                    <a:pt x="295" y="219"/>
                  </a:lnTo>
                  <a:lnTo>
                    <a:pt x="249" y="264"/>
                  </a:lnTo>
                  <a:lnTo>
                    <a:pt x="193" y="289"/>
                  </a:lnTo>
                  <a:lnTo>
                    <a:pt x="129" y="299"/>
                  </a:lnTo>
                  <a:lnTo>
                    <a:pt x="59" y="286"/>
                  </a:lnTo>
                  <a:lnTo>
                    <a:pt x="14" y="2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2" name="Freeform 57"/>
            <p:cNvSpPr>
              <a:spLocks/>
            </p:cNvSpPr>
            <p:nvPr/>
          </p:nvSpPr>
          <p:spPr bwMode="auto">
            <a:xfrm>
              <a:off x="2150" y="1285"/>
              <a:ext cx="167" cy="256"/>
            </a:xfrm>
            <a:custGeom>
              <a:avLst/>
              <a:gdLst>
                <a:gd name="T0" fmla="*/ 0 w 997"/>
                <a:gd name="T1" fmla="*/ 1536 h 1536"/>
                <a:gd name="T2" fmla="*/ 396 w 997"/>
                <a:gd name="T3" fmla="*/ 776 h 1536"/>
                <a:gd name="T4" fmla="*/ 829 w 997"/>
                <a:gd name="T5" fmla="*/ 0 h 1536"/>
                <a:gd name="T6" fmla="*/ 997 w 997"/>
                <a:gd name="T7" fmla="*/ 11 h 1536"/>
                <a:gd name="T8" fmla="*/ 158 w 997"/>
                <a:gd name="T9" fmla="*/ 1511 h 1536"/>
                <a:gd name="T10" fmla="*/ 0 w 997"/>
                <a:gd name="T11" fmla="*/ 1536 h 1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97" h="1536">
                  <a:moveTo>
                    <a:pt x="0" y="1536"/>
                  </a:moveTo>
                  <a:lnTo>
                    <a:pt x="396" y="776"/>
                  </a:lnTo>
                  <a:lnTo>
                    <a:pt x="829" y="0"/>
                  </a:lnTo>
                  <a:lnTo>
                    <a:pt x="997" y="11"/>
                  </a:lnTo>
                  <a:lnTo>
                    <a:pt x="158" y="1511"/>
                  </a:lnTo>
                  <a:lnTo>
                    <a:pt x="0" y="15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3" name="Freeform 58"/>
            <p:cNvSpPr>
              <a:spLocks/>
            </p:cNvSpPr>
            <p:nvPr/>
          </p:nvSpPr>
          <p:spPr bwMode="auto">
            <a:xfrm>
              <a:off x="1961" y="1149"/>
              <a:ext cx="317" cy="392"/>
            </a:xfrm>
            <a:custGeom>
              <a:avLst/>
              <a:gdLst>
                <a:gd name="T0" fmla="*/ 1068 w 1904"/>
                <a:gd name="T1" fmla="*/ 2354 h 2354"/>
                <a:gd name="T2" fmla="*/ 811 w 1904"/>
                <a:gd name="T3" fmla="*/ 2185 h 2354"/>
                <a:gd name="T4" fmla="*/ 544 w 1904"/>
                <a:gd name="T5" fmla="*/ 1992 h 2354"/>
                <a:gd name="T6" fmla="*/ 0 w 1904"/>
                <a:gd name="T7" fmla="*/ 1591 h 2354"/>
                <a:gd name="T8" fmla="*/ 239 w 1904"/>
                <a:gd name="T9" fmla="*/ 1163 h 2354"/>
                <a:gd name="T10" fmla="*/ 284 w 1904"/>
                <a:gd name="T11" fmla="*/ 1155 h 2354"/>
                <a:gd name="T12" fmla="*/ 362 w 1904"/>
                <a:gd name="T13" fmla="*/ 1159 h 2354"/>
                <a:gd name="T14" fmla="*/ 432 w 1904"/>
                <a:gd name="T15" fmla="*/ 1163 h 2354"/>
                <a:gd name="T16" fmla="*/ 509 w 1904"/>
                <a:gd name="T17" fmla="*/ 1148 h 2354"/>
                <a:gd name="T18" fmla="*/ 579 w 1904"/>
                <a:gd name="T19" fmla="*/ 1081 h 2354"/>
                <a:gd name="T20" fmla="*/ 621 w 1904"/>
                <a:gd name="T21" fmla="*/ 1008 h 2354"/>
                <a:gd name="T22" fmla="*/ 635 w 1904"/>
                <a:gd name="T23" fmla="*/ 917 h 2354"/>
                <a:gd name="T24" fmla="*/ 611 w 1904"/>
                <a:gd name="T25" fmla="*/ 832 h 2354"/>
                <a:gd name="T26" fmla="*/ 393 w 1904"/>
                <a:gd name="T27" fmla="*/ 850 h 2354"/>
                <a:gd name="T28" fmla="*/ 937 w 1904"/>
                <a:gd name="T29" fmla="*/ 0 h 2354"/>
                <a:gd name="T30" fmla="*/ 1904 w 1904"/>
                <a:gd name="T31" fmla="*/ 783 h 2354"/>
                <a:gd name="T32" fmla="*/ 1715 w 1904"/>
                <a:gd name="T33" fmla="*/ 1163 h 2354"/>
                <a:gd name="T34" fmla="*/ 1507 w 1904"/>
                <a:gd name="T35" fmla="*/ 1538 h 2354"/>
                <a:gd name="T36" fmla="*/ 1075 w 1904"/>
                <a:gd name="T37" fmla="*/ 2319 h 2354"/>
                <a:gd name="T38" fmla="*/ 1068 w 1904"/>
                <a:gd name="T39" fmla="*/ 2354 h 23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04" h="2354">
                  <a:moveTo>
                    <a:pt x="1068" y="2354"/>
                  </a:moveTo>
                  <a:lnTo>
                    <a:pt x="811" y="2185"/>
                  </a:lnTo>
                  <a:lnTo>
                    <a:pt x="544" y="1992"/>
                  </a:lnTo>
                  <a:lnTo>
                    <a:pt x="0" y="1591"/>
                  </a:lnTo>
                  <a:lnTo>
                    <a:pt x="239" y="1163"/>
                  </a:lnTo>
                  <a:lnTo>
                    <a:pt x="284" y="1155"/>
                  </a:lnTo>
                  <a:lnTo>
                    <a:pt x="362" y="1159"/>
                  </a:lnTo>
                  <a:lnTo>
                    <a:pt x="432" y="1163"/>
                  </a:lnTo>
                  <a:lnTo>
                    <a:pt x="509" y="1148"/>
                  </a:lnTo>
                  <a:lnTo>
                    <a:pt x="579" y="1081"/>
                  </a:lnTo>
                  <a:lnTo>
                    <a:pt x="621" y="1008"/>
                  </a:lnTo>
                  <a:lnTo>
                    <a:pt x="635" y="917"/>
                  </a:lnTo>
                  <a:lnTo>
                    <a:pt x="611" y="832"/>
                  </a:lnTo>
                  <a:lnTo>
                    <a:pt x="393" y="850"/>
                  </a:lnTo>
                  <a:lnTo>
                    <a:pt x="937" y="0"/>
                  </a:lnTo>
                  <a:lnTo>
                    <a:pt x="1904" y="783"/>
                  </a:lnTo>
                  <a:lnTo>
                    <a:pt x="1715" y="1163"/>
                  </a:lnTo>
                  <a:lnTo>
                    <a:pt x="1507" y="1538"/>
                  </a:lnTo>
                  <a:lnTo>
                    <a:pt x="1075" y="2319"/>
                  </a:lnTo>
                  <a:lnTo>
                    <a:pt x="1068" y="235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4" name="Freeform 59"/>
            <p:cNvSpPr>
              <a:spLocks/>
            </p:cNvSpPr>
            <p:nvPr/>
          </p:nvSpPr>
          <p:spPr bwMode="auto">
            <a:xfrm>
              <a:off x="1377" y="810"/>
              <a:ext cx="365" cy="724"/>
            </a:xfrm>
            <a:custGeom>
              <a:avLst/>
              <a:gdLst>
                <a:gd name="T0" fmla="*/ 625 w 2192"/>
                <a:gd name="T1" fmla="*/ 4343 h 4343"/>
                <a:gd name="T2" fmla="*/ 618 w 2192"/>
                <a:gd name="T3" fmla="*/ 3872 h 4343"/>
                <a:gd name="T4" fmla="*/ 593 w 2192"/>
                <a:gd name="T5" fmla="*/ 3377 h 4343"/>
                <a:gd name="T6" fmla="*/ 558 w 2192"/>
                <a:gd name="T7" fmla="*/ 2861 h 4343"/>
                <a:gd name="T8" fmla="*/ 505 w 2192"/>
                <a:gd name="T9" fmla="*/ 2334 h 4343"/>
                <a:gd name="T10" fmla="*/ 470 w 2192"/>
                <a:gd name="T11" fmla="*/ 2070 h 4343"/>
                <a:gd name="T12" fmla="*/ 425 w 2192"/>
                <a:gd name="T13" fmla="*/ 1816 h 4343"/>
                <a:gd name="T14" fmla="*/ 379 w 2192"/>
                <a:gd name="T15" fmla="*/ 1556 h 4343"/>
                <a:gd name="T16" fmla="*/ 320 w 2192"/>
                <a:gd name="T17" fmla="*/ 1310 h 4343"/>
                <a:gd name="T18" fmla="*/ 256 w 2192"/>
                <a:gd name="T19" fmla="*/ 1064 h 4343"/>
                <a:gd name="T20" fmla="*/ 182 w 2192"/>
                <a:gd name="T21" fmla="*/ 833 h 4343"/>
                <a:gd name="T22" fmla="*/ 106 w 2192"/>
                <a:gd name="T23" fmla="*/ 607 h 4343"/>
                <a:gd name="T24" fmla="*/ 7 w 2192"/>
                <a:gd name="T25" fmla="*/ 393 h 4343"/>
                <a:gd name="T26" fmla="*/ 0 w 2192"/>
                <a:gd name="T27" fmla="*/ 317 h 4343"/>
                <a:gd name="T28" fmla="*/ 13 w 2192"/>
                <a:gd name="T29" fmla="*/ 211 h 4343"/>
                <a:gd name="T30" fmla="*/ 74 w 2192"/>
                <a:gd name="T31" fmla="*/ 95 h 4343"/>
                <a:gd name="T32" fmla="*/ 126 w 2192"/>
                <a:gd name="T33" fmla="*/ 45 h 4343"/>
                <a:gd name="T34" fmla="*/ 197 w 2192"/>
                <a:gd name="T35" fmla="*/ 0 h 4343"/>
                <a:gd name="T36" fmla="*/ 228 w 2192"/>
                <a:gd name="T37" fmla="*/ 203 h 4343"/>
                <a:gd name="T38" fmla="*/ 358 w 2192"/>
                <a:gd name="T39" fmla="*/ 299 h 4343"/>
                <a:gd name="T40" fmla="*/ 484 w 2192"/>
                <a:gd name="T41" fmla="*/ 362 h 4343"/>
                <a:gd name="T42" fmla="*/ 611 w 2192"/>
                <a:gd name="T43" fmla="*/ 401 h 4343"/>
                <a:gd name="T44" fmla="*/ 738 w 2192"/>
                <a:gd name="T45" fmla="*/ 425 h 4343"/>
                <a:gd name="T46" fmla="*/ 857 w 2192"/>
                <a:gd name="T47" fmla="*/ 425 h 4343"/>
                <a:gd name="T48" fmla="*/ 970 w 2192"/>
                <a:gd name="T49" fmla="*/ 414 h 4343"/>
                <a:gd name="T50" fmla="*/ 1190 w 2192"/>
                <a:gd name="T51" fmla="*/ 393 h 4343"/>
                <a:gd name="T52" fmla="*/ 1251 w 2192"/>
                <a:gd name="T53" fmla="*/ 352 h 4343"/>
                <a:gd name="T54" fmla="*/ 1219 w 2192"/>
                <a:gd name="T55" fmla="*/ 302 h 4343"/>
                <a:gd name="T56" fmla="*/ 1272 w 2192"/>
                <a:gd name="T57" fmla="*/ 80 h 4343"/>
                <a:gd name="T58" fmla="*/ 1318 w 2192"/>
                <a:gd name="T59" fmla="*/ 80 h 4343"/>
                <a:gd name="T60" fmla="*/ 1430 w 2192"/>
                <a:gd name="T61" fmla="*/ 147 h 4343"/>
                <a:gd name="T62" fmla="*/ 1430 w 2192"/>
                <a:gd name="T63" fmla="*/ 158 h 4343"/>
                <a:gd name="T64" fmla="*/ 1454 w 2192"/>
                <a:gd name="T65" fmla="*/ 250 h 4343"/>
                <a:gd name="T66" fmla="*/ 1447 w 2192"/>
                <a:gd name="T67" fmla="*/ 341 h 4343"/>
                <a:gd name="T68" fmla="*/ 1430 w 2192"/>
                <a:gd name="T69" fmla="*/ 429 h 4343"/>
                <a:gd name="T70" fmla="*/ 1384 w 2192"/>
                <a:gd name="T71" fmla="*/ 516 h 4343"/>
                <a:gd name="T72" fmla="*/ 1363 w 2192"/>
                <a:gd name="T73" fmla="*/ 534 h 4343"/>
                <a:gd name="T74" fmla="*/ 1353 w 2192"/>
                <a:gd name="T75" fmla="*/ 594 h 4343"/>
                <a:gd name="T76" fmla="*/ 1401 w 2192"/>
                <a:gd name="T77" fmla="*/ 583 h 4343"/>
                <a:gd name="T78" fmla="*/ 1468 w 2192"/>
                <a:gd name="T79" fmla="*/ 513 h 4343"/>
                <a:gd name="T80" fmla="*/ 1626 w 2192"/>
                <a:gd name="T81" fmla="*/ 1146 h 4343"/>
                <a:gd name="T82" fmla="*/ 1704 w 2192"/>
                <a:gd name="T83" fmla="*/ 1462 h 4343"/>
                <a:gd name="T84" fmla="*/ 1781 w 2192"/>
                <a:gd name="T85" fmla="*/ 1789 h 4343"/>
                <a:gd name="T86" fmla="*/ 1898 w 2192"/>
                <a:gd name="T87" fmla="*/ 2364 h 4343"/>
                <a:gd name="T88" fmla="*/ 2010 w 2192"/>
                <a:gd name="T89" fmla="*/ 2944 h 4343"/>
                <a:gd name="T90" fmla="*/ 2101 w 2192"/>
                <a:gd name="T91" fmla="*/ 3528 h 4343"/>
                <a:gd name="T92" fmla="*/ 2192 w 2192"/>
                <a:gd name="T93" fmla="*/ 4111 h 4343"/>
                <a:gd name="T94" fmla="*/ 1556 w 2192"/>
                <a:gd name="T95" fmla="*/ 4241 h 4343"/>
                <a:gd name="T96" fmla="*/ 924 w 2192"/>
                <a:gd name="T97" fmla="*/ 4322 h 4343"/>
                <a:gd name="T98" fmla="*/ 762 w 2192"/>
                <a:gd name="T99" fmla="*/ 4340 h 4343"/>
                <a:gd name="T100" fmla="*/ 625 w 2192"/>
                <a:gd name="T101" fmla="*/ 4343 h 43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92" h="4343">
                  <a:moveTo>
                    <a:pt x="625" y="4343"/>
                  </a:moveTo>
                  <a:lnTo>
                    <a:pt x="618" y="3872"/>
                  </a:lnTo>
                  <a:lnTo>
                    <a:pt x="593" y="3377"/>
                  </a:lnTo>
                  <a:lnTo>
                    <a:pt x="558" y="2861"/>
                  </a:lnTo>
                  <a:lnTo>
                    <a:pt x="505" y="2334"/>
                  </a:lnTo>
                  <a:lnTo>
                    <a:pt x="470" y="2070"/>
                  </a:lnTo>
                  <a:lnTo>
                    <a:pt x="425" y="1816"/>
                  </a:lnTo>
                  <a:lnTo>
                    <a:pt x="379" y="1556"/>
                  </a:lnTo>
                  <a:lnTo>
                    <a:pt x="320" y="1310"/>
                  </a:lnTo>
                  <a:lnTo>
                    <a:pt x="256" y="1064"/>
                  </a:lnTo>
                  <a:lnTo>
                    <a:pt x="182" y="833"/>
                  </a:lnTo>
                  <a:lnTo>
                    <a:pt x="106" y="607"/>
                  </a:lnTo>
                  <a:lnTo>
                    <a:pt x="7" y="393"/>
                  </a:lnTo>
                  <a:lnTo>
                    <a:pt x="0" y="317"/>
                  </a:lnTo>
                  <a:lnTo>
                    <a:pt x="13" y="211"/>
                  </a:lnTo>
                  <a:lnTo>
                    <a:pt x="74" y="95"/>
                  </a:lnTo>
                  <a:lnTo>
                    <a:pt x="126" y="45"/>
                  </a:lnTo>
                  <a:lnTo>
                    <a:pt x="197" y="0"/>
                  </a:lnTo>
                  <a:lnTo>
                    <a:pt x="228" y="203"/>
                  </a:lnTo>
                  <a:lnTo>
                    <a:pt x="358" y="299"/>
                  </a:lnTo>
                  <a:lnTo>
                    <a:pt x="484" y="362"/>
                  </a:lnTo>
                  <a:lnTo>
                    <a:pt x="611" y="401"/>
                  </a:lnTo>
                  <a:lnTo>
                    <a:pt x="738" y="425"/>
                  </a:lnTo>
                  <a:lnTo>
                    <a:pt x="857" y="425"/>
                  </a:lnTo>
                  <a:lnTo>
                    <a:pt x="970" y="414"/>
                  </a:lnTo>
                  <a:lnTo>
                    <a:pt x="1190" y="393"/>
                  </a:lnTo>
                  <a:lnTo>
                    <a:pt x="1251" y="352"/>
                  </a:lnTo>
                  <a:lnTo>
                    <a:pt x="1219" y="302"/>
                  </a:lnTo>
                  <a:lnTo>
                    <a:pt x="1272" y="80"/>
                  </a:lnTo>
                  <a:lnTo>
                    <a:pt x="1318" y="80"/>
                  </a:lnTo>
                  <a:lnTo>
                    <a:pt x="1430" y="147"/>
                  </a:lnTo>
                  <a:lnTo>
                    <a:pt x="1430" y="158"/>
                  </a:lnTo>
                  <a:lnTo>
                    <a:pt x="1454" y="250"/>
                  </a:lnTo>
                  <a:lnTo>
                    <a:pt x="1447" y="341"/>
                  </a:lnTo>
                  <a:lnTo>
                    <a:pt x="1430" y="429"/>
                  </a:lnTo>
                  <a:lnTo>
                    <a:pt x="1384" y="516"/>
                  </a:lnTo>
                  <a:lnTo>
                    <a:pt x="1363" y="534"/>
                  </a:lnTo>
                  <a:lnTo>
                    <a:pt x="1353" y="594"/>
                  </a:lnTo>
                  <a:lnTo>
                    <a:pt x="1401" y="583"/>
                  </a:lnTo>
                  <a:lnTo>
                    <a:pt x="1468" y="513"/>
                  </a:lnTo>
                  <a:lnTo>
                    <a:pt x="1626" y="1146"/>
                  </a:lnTo>
                  <a:lnTo>
                    <a:pt x="1704" y="1462"/>
                  </a:lnTo>
                  <a:lnTo>
                    <a:pt x="1781" y="1789"/>
                  </a:lnTo>
                  <a:lnTo>
                    <a:pt x="1898" y="2364"/>
                  </a:lnTo>
                  <a:lnTo>
                    <a:pt x="2010" y="2944"/>
                  </a:lnTo>
                  <a:lnTo>
                    <a:pt x="2101" y="3528"/>
                  </a:lnTo>
                  <a:lnTo>
                    <a:pt x="2192" y="4111"/>
                  </a:lnTo>
                  <a:lnTo>
                    <a:pt x="1556" y="4241"/>
                  </a:lnTo>
                  <a:lnTo>
                    <a:pt x="924" y="4322"/>
                  </a:lnTo>
                  <a:lnTo>
                    <a:pt x="762" y="4340"/>
                  </a:lnTo>
                  <a:lnTo>
                    <a:pt x="625" y="4343"/>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5" name="Freeform 60"/>
            <p:cNvSpPr>
              <a:spLocks/>
            </p:cNvSpPr>
            <p:nvPr/>
          </p:nvSpPr>
          <p:spPr bwMode="auto">
            <a:xfrm>
              <a:off x="1409" y="1494"/>
              <a:ext cx="35" cy="36"/>
            </a:xfrm>
            <a:custGeom>
              <a:avLst/>
              <a:gdLst>
                <a:gd name="T0" fmla="*/ 0 w 207"/>
                <a:gd name="T1" fmla="*/ 168 h 214"/>
                <a:gd name="T2" fmla="*/ 0 w 207"/>
                <a:gd name="T3" fmla="*/ 119 h 214"/>
                <a:gd name="T4" fmla="*/ 10 w 207"/>
                <a:gd name="T5" fmla="*/ 80 h 214"/>
                <a:gd name="T6" fmla="*/ 52 w 207"/>
                <a:gd name="T7" fmla="*/ 17 h 214"/>
                <a:gd name="T8" fmla="*/ 80 w 207"/>
                <a:gd name="T9" fmla="*/ 3 h 214"/>
                <a:gd name="T10" fmla="*/ 123 w 207"/>
                <a:gd name="T11" fmla="*/ 0 h 214"/>
                <a:gd name="T12" fmla="*/ 158 w 207"/>
                <a:gd name="T13" fmla="*/ 17 h 214"/>
                <a:gd name="T14" fmla="*/ 182 w 207"/>
                <a:gd name="T15" fmla="*/ 53 h 214"/>
                <a:gd name="T16" fmla="*/ 207 w 207"/>
                <a:gd name="T17" fmla="*/ 91 h 214"/>
                <a:gd name="T18" fmla="*/ 207 w 207"/>
                <a:gd name="T19" fmla="*/ 126 h 214"/>
                <a:gd name="T20" fmla="*/ 200 w 207"/>
                <a:gd name="T21" fmla="*/ 168 h 214"/>
                <a:gd name="T22" fmla="*/ 168 w 207"/>
                <a:gd name="T23" fmla="*/ 200 h 214"/>
                <a:gd name="T24" fmla="*/ 140 w 207"/>
                <a:gd name="T25" fmla="*/ 214 h 214"/>
                <a:gd name="T26" fmla="*/ 52 w 207"/>
                <a:gd name="T27" fmla="*/ 206 h 214"/>
                <a:gd name="T28" fmla="*/ 0 w 207"/>
                <a:gd name="T29" fmla="*/ 168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7" h="214">
                  <a:moveTo>
                    <a:pt x="0" y="168"/>
                  </a:moveTo>
                  <a:lnTo>
                    <a:pt x="0" y="119"/>
                  </a:lnTo>
                  <a:lnTo>
                    <a:pt x="10" y="80"/>
                  </a:lnTo>
                  <a:lnTo>
                    <a:pt x="52" y="17"/>
                  </a:lnTo>
                  <a:lnTo>
                    <a:pt x="80" y="3"/>
                  </a:lnTo>
                  <a:lnTo>
                    <a:pt x="123" y="0"/>
                  </a:lnTo>
                  <a:lnTo>
                    <a:pt x="158" y="17"/>
                  </a:lnTo>
                  <a:lnTo>
                    <a:pt x="182" y="53"/>
                  </a:lnTo>
                  <a:lnTo>
                    <a:pt x="207" y="91"/>
                  </a:lnTo>
                  <a:lnTo>
                    <a:pt x="207" y="126"/>
                  </a:lnTo>
                  <a:lnTo>
                    <a:pt x="200" y="168"/>
                  </a:lnTo>
                  <a:lnTo>
                    <a:pt x="168" y="200"/>
                  </a:lnTo>
                  <a:lnTo>
                    <a:pt x="140" y="214"/>
                  </a:lnTo>
                  <a:lnTo>
                    <a:pt x="52" y="206"/>
                  </a:lnTo>
                  <a:lnTo>
                    <a:pt x="0" y="16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6" name="Freeform 61"/>
            <p:cNvSpPr>
              <a:spLocks/>
            </p:cNvSpPr>
            <p:nvPr/>
          </p:nvSpPr>
          <p:spPr bwMode="auto">
            <a:xfrm>
              <a:off x="1952" y="1422"/>
              <a:ext cx="100" cy="89"/>
            </a:xfrm>
            <a:custGeom>
              <a:avLst/>
              <a:gdLst>
                <a:gd name="T0" fmla="*/ 35 w 600"/>
                <a:gd name="T1" fmla="*/ 310 h 531"/>
                <a:gd name="T2" fmla="*/ 0 w 600"/>
                <a:gd name="T3" fmla="*/ 155 h 531"/>
                <a:gd name="T4" fmla="*/ 14 w 600"/>
                <a:gd name="T5" fmla="*/ 0 h 531"/>
                <a:gd name="T6" fmla="*/ 600 w 600"/>
                <a:gd name="T7" fmla="*/ 436 h 531"/>
                <a:gd name="T8" fmla="*/ 544 w 600"/>
                <a:gd name="T9" fmla="*/ 492 h 531"/>
                <a:gd name="T10" fmla="*/ 466 w 600"/>
                <a:gd name="T11" fmla="*/ 524 h 531"/>
                <a:gd name="T12" fmla="*/ 386 w 600"/>
                <a:gd name="T13" fmla="*/ 531 h 531"/>
                <a:gd name="T14" fmla="*/ 302 w 600"/>
                <a:gd name="T15" fmla="*/ 516 h 531"/>
                <a:gd name="T16" fmla="*/ 217 w 600"/>
                <a:gd name="T17" fmla="*/ 486 h 531"/>
                <a:gd name="T18" fmla="*/ 147 w 600"/>
                <a:gd name="T19" fmla="*/ 436 h 531"/>
                <a:gd name="T20" fmla="*/ 80 w 600"/>
                <a:gd name="T21" fmla="*/ 376 h 531"/>
                <a:gd name="T22" fmla="*/ 35 w 600"/>
                <a:gd name="T23" fmla="*/ 310 h 5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0" h="531">
                  <a:moveTo>
                    <a:pt x="35" y="310"/>
                  </a:moveTo>
                  <a:lnTo>
                    <a:pt x="0" y="155"/>
                  </a:lnTo>
                  <a:lnTo>
                    <a:pt x="14" y="0"/>
                  </a:lnTo>
                  <a:lnTo>
                    <a:pt x="600" y="436"/>
                  </a:lnTo>
                  <a:lnTo>
                    <a:pt x="544" y="492"/>
                  </a:lnTo>
                  <a:lnTo>
                    <a:pt x="466" y="524"/>
                  </a:lnTo>
                  <a:lnTo>
                    <a:pt x="386" y="531"/>
                  </a:lnTo>
                  <a:lnTo>
                    <a:pt x="302" y="516"/>
                  </a:lnTo>
                  <a:lnTo>
                    <a:pt x="217" y="486"/>
                  </a:lnTo>
                  <a:lnTo>
                    <a:pt x="147" y="436"/>
                  </a:lnTo>
                  <a:lnTo>
                    <a:pt x="80" y="376"/>
                  </a:lnTo>
                  <a:lnTo>
                    <a:pt x="35" y="31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7" name="Freeform 62"/>
            <p:cNvSpPr>
              <a:spLocks/>
            </p:cNvSpPr>
            <p:nvPr/>
          </p:nvSpPr>
          <p:spPr bwMode="auto">
            <a:xfrm>
              <a:off x="748" y="1437"/>
              <a:ext cx="16" cy="49"/>
            </a:xfrm>
            <a:custGeom>
              <a:avLst/>
              <a:gdLst>
                <a:gd name="T0" fmla="*/ 27 w 97"/>
                <a:gd name="T1" fmla="*/ 292 h 292"/>
                <a:gd name="T2" fmla="*/ 27 w 97"/>
                <a:gd name="T3" fmla="*/ 144 h 292"/>
                <a:gd name="T4" fmla="*/ 0 w 97"/>
                <a:gd name="T5" fmla="*/ 0 h 292"/>
                <a:gd name="T6" fmla="*/ 80 w 97"/>
                <a:gd name="T7" fmla="*/ 0 h 292"/>
                <a:gd name="T8" fmla="*/ 97 w 97"/>
                <a:gd name="T9" fmla="*/ 281 h 292"/>
                <a:gd name="T10" fmla="*/ 45 w 97"/>
                <a:gd name="T11" fmla="*/ 292 h 292"/>
                <a:gd name="T12" fmla="*/ 27 w 97"/>
                <a:gd name="T13" fmla="*/ 292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 h="292">
                  <a:moveTo>
                    <a:pt x="27" y="292"/>
                  </a:moveTo>
                  <a:lnTo>
                    <a:pt x="27" y="144"/>
                  </a:lnTo>
                  <a:lnTo>
                    <a:pt x="0" y="0"/>
                  </a:lnTo>
                  <a:lnTo>
                    <a:pt x="80" y="0"/>
                  </a:lnTo>
                  <a:lnTo>
                    <a:pt x="97" y="281"/>
                  </a:lnTo>
                  <a:lnTo>
                    <a:pt x="45" y="292"/>
                  </a:lnTo>
                  <a:lnTo>
                    <a:pt x="27"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8" name="Freeform 63"/>
            <p:cNvSpPr>
              <a:spLocks/>
            </p:cNvSpPr>
            <p:nvPr/>
          </p:nvSpPr>
          <p:spPr bwMode="auto">
            <a:xfrm>
              <a:off x="772" y="1431"/>
              <a:ext cx="90" cy="53"/>
            </a:xfrm>
            <a:custGeom>
              <a:avLst/>
              <a:gdLst>
                <a:gd name="T0" fmla="*/ 41 w 544"/>
                <a:gd name="T1" fmla="*/ 305 h 316"/>
                <a:gd name="T2" fmla="*/ 14 w 544"/>
                <a:gd name="T3" fmla="*/ 243 h 316"/>
                <a:gd name="T4" fmla="*/ 3 w 544"/>
                <a:gd name="T5" fmla="*/ 176 h 316"/>
                <a:gd name="T6" fmla="*/ 0 w 544"/>
                <a:gd name="T7" fmla="*/ 102 h 316"/>
                <a:gd name="T8" fmla="*/ 3 w 544"/>
                <a:gd name="T9" fmla="*/ 35 h 316"/>
                <a:gd name="T10" fmla="*/ 266 w 544"/>
                <a:gd name="T11" fmla="*/ 29 h 316"/>
                <a:gd name="T12" fmla="*/ 527 w 544"/>
                <a:gd name="T13" fmla="*/ 0 h 316"/>
                <a:gd name="T14" fmla="*/ 544 w 544"/>
                <a:gd name="T15" fmla="*/ 130 h 316"/>
                <a:gd name="T16" fmla="*/ 512 w 544"/>
                <a:gd name="T17" fmla="*/ 260 h 316"/>
                <a:gd name="T18" fmla="*/ 63 w 544"/>
                <a:gd name="T19" fmla="*/ 316 h 316"/>
                <a:gd name="T20" fmla="*/ 41 w 544"/>
                <a:gd name="T21" fmla="*/ 305 h 3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4" h="316">
                  <a:moveTo>
                    <a:pt x="41" y="305"/>
                  </a:moveTo>
                  <a:lnTo>
                    <a:pt x="14" y="243"/>
                  </a:lnTo>
                  <a:lnTo>
                    <a:pt x="3" y="176"/>
                  </a:lnTo>
                  <a:lnTo>
                    <a:pt x="0" y="102"/>
                  </a:lnTo>
                  <a:lnTo>
                    <a:pt x="3" y="35"/>
                  </a:lnTo>
                  <a:lnTo>
                    <a:pt x="266" y="29"/>
                  </a:lnTo>
                  <a:lnTo>
                    <a:pt x="527" y="0"/>
                  </a:lnTo>
                  <a:lnTo>
                    <a:pt x="544" y="130"/>
                  </a:lnTo>
                  <a:lnTo>
                    <a:pt x="512" y="260"/>
                  </a:lnTo>
                  <a:lnTo>
                    <a:pt x="63" y="316"/>
                  </a:lnTo>
                  <a:lnTo>
                    <a:pt x="41" y="305"/>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89" name="Freeform 64"/>
            <p:cNvSpPr>
              <a:spLocks/>
            </p:cNvSpPr>
            <p:nvPr/>
          </p:nvSpPr>
          <p:spPr bwMode="auto">
            <a:xfrm>
              <a:off x="869" y="1429"/>
              <a:ext cx="23" cy="46"/>
            </a:xfrm>
            <a:custGeom>
              <a:avLst/>
              <a:gdLst>
                <a:gd name="T0" fmla="*/ 43 w 134"/>
                <a:gd name="T1" fmla="*/ 0 h 274"/>
                <a:gd name="T2" fmla="*/ 134 w 134"/>
                <a:gd name="T3" fmla="*/ 7 h 274"/>
                <a:gd name="T4" fmla="*/ 134 w 134"/>
                <a:gd name="T5" fmla="*/ 14 h 274"/>
                <a:gd name="T6" fmla="*/ 127 w 134"/>
                <a:gd name="T7" fmla="*/ 228 h 274"/>
                <a:gd name="T8" fmla="*/ 18 w 134"/>
                <a:gd name="T9" fmla="*/ 274 h 274"/>
                <a:gd name="T10" fmla="*/ 0 w 134"/>
                <a:gd name="T11" fmla="*/ 274 h 274"/>
                <a:gd name="T12" fmla="*/ 0 w 134"/>
                <a:gd name="T13" fmla="*/ 7 h 274"/>
                <a:gd name="T14" fmla="*/ 43 w 134"/>
                <a:gd name="T15" fmla="*/ 0 h 2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274">
                  <a:moveTo>
                    <a:pt x="43" y="0"/>
                  </a:moveTo>
                  <a:lnTo>
                    <a:pt x="134" y="7"/>
                  </a:lnTo>
                  <a:lnTo>
                    <a:pt x="134" y="14"/>
                  </a:lnTo>
                  <a:lnTo>
                    <a:pt x="127" y="228"/>
                  </a:lnTo>
                  <a:lnTo>
                    <a:pt x="18" y="274"/>
                  </a:lnTo>
                  <a:lnTo>
                    <a:pt x="0" y="274"/>
                  </a:lnTo>
                  <a:lnTo>
                    <a:pt x="0" y="7"/>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0" name="Freeform 65"/>
            <p:cNvSpPr>
              <a:spLocks/>
            </p:cNvSpPr>
            <p:nvPr/>
          </p:nvSpPr>
          <p:spPr bwMode="auto">
            <a:xfrm>
              <a:off x="797" y="786"/>
              <a:ext cx="96" cy="639"/>
            </a:xfrm>
            <a:custGeom>
              <a:avLst/>
              <a:gdLst>
                <a:gd name="T0" fmla="*/ 576 w 580"/>
                <a:gd name="T1" fmla="*/ 3823 h 3837"/>
                <a:gd name="T2" fmla="*/ 545 w 580"/>
                <a:gd name="T3" fmla="*/ 3823 h 3837"/>
                <a:gd name="T4" fmla="*/ 548 w 580"/>
                <a:gd name="T5" fmla="*/ 3819 h 3837"/>
                <a:gd name="T6" fmla="*/ 179 w 580"/>
                <a:gd name="T7" fmla="*/ 3837 h 3837"/>
                <a:gd name="T8" fmla="*/ 453 w 580"/>
                <a:gd name="T9" fmla="*/ 3401 h 3837"/>
                <a:gd name="T10" fmla="*/ 531 w 580"/>
                <a:gd name="T11" fmla="*/ 3268 h 3837"/>
                <a:gd name="T12" fmla="*/ 414 w 580"/>
                <a:gd name="T13" fmla="*/ 2540 h 3837"/>
                <a:gd name="T14" fmla="*/ 281 w 580"/>
                <a:gd name="T15" fmla="*/ 1820 h 3837"/>
                <a:gd name="T16" fmla="*/ 0 w 580"/>
                <a:gd name="T17" fmla="*/ 390 h 3837"/>
                <a:gd name="T18" fmla="*/ 130 w 580"/>
                <a:gd name="T19" fmla="*/ 0 h 3837"/>
                <a:gd name="T20" fmla="*/ 211 w 580"/>
                <a:gd name="T21" fmla="*/ 74 h 3837"/>
                <a:gd name="T22" fmla="*/ 294 w 580"/>
                <a:gd name="T23" fmla="*/ 165 h 3837"/>
                <a:gd name="T24" fmla="*/ 379 w 580"/>
                <a:gd name="T25" fmla="*/ 253 h 3837"/>
                <a:gd name="T26" fmla="*/ 453 w 580"/>
                <a:gd name="T27" fmla="*/ 309 h 3837"/>
                <a:gd name="T28" fmla="*/ 492 w 580"/>
                <a:gd name="T29" fmla="*/ 523 h 3837"/>
                <a:gd name="T30" fmla="*/ 513 w 580"/>
                <a:gd name="T31" fmla="*/ 724 h 3837"/>
                <a:gd name="T32" fmla="*/ 534 w 580"/>
                <a:gd name="T33" fmla="*/ 1125 h 3837"/>
                <a:gd name="T34" fmla="*/ 558 w 580"/>
                <a:gd name="T35" fmla="*/ 1999 h 3837"/>
                <a:gd name="T36" fmla="*/ 580 w 580"/>
                <a:gd name="T37" fmla="*/ 2874 h 3837"/>
                <a:gd name="T38" fmla="*/ 580 w 580"/>
                <a:gd name="T39" fmla="*/ 3675 h 3837"/>
                <a:gd name="T40" fmla="*/ 576 w 580"/>
                <a:gd name="T41" fmla="*/ 3823 h 38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80" h="3837">
                  <a:moveTo>
                    <a:pt x="576" y="3823"/>
                  </a:moveTo>
                  <a:lnTo>
                    <a:pt x="545" y="3823"/>
                  </a:lnTo>
                  <a:lnTo>
                    <a:pt x="548" y="3819"/>
                  </a:lnTo>
                  <a:lnTo>
                    <a:pt x="179" y="3837"/>
                  </a:lnTo>
                  <a:lnTo>
                    <a:pt x="453" y="3401"/>
                  </a:lnTo>
                  <a:lnTo>
                    <a:pt x="531" y="3268"/>
                  </a:lnTo>
                  <a:lnTo>
                    <a:pt x="414" y="2540"/>
                  </a:lnTo>
                  <a:lnTo>
                    <a:pt x="281" y="1820"/>
                  </a:lnTo>
                  <a:lnTo>
                    <a:pt x="0" y="390"/>
                  </a:lnTo>
                  <a:lnTo>
                    <a:pt x="130" y="0"/>
                  </a:lnTo>
                  <a:lnTo>
                    <a:pt x="211" y="74"/>
                  </a:lnTo>
                  <a:lnTo>
                    <a:pt x="294" y="165"/>
                  </a:lnTo>
                  <a:lnTo>
                    <a:pt x="379" y="253"/>
                  </a:lnTo>
                  <a:lnTo>
                    <a:pt x="453" y="309"/>
                  </a:lnTo>
                  <a:lnTo>
                    <a:pt x="492" y="523"/>
                  </a:lnTo>
                  <a:lnTo>
                    <a:pt x="513" y="724"/>
                  </a:lnTo>
                  <a:lnTo>
                    <a:pt x="534" y="1125"/>
                  </a:lnTo>
                  <a:lnTo>
                    <a:pt x="558" y="1999"/>
                  </a:lnTo>
                  <a:lnTo>
                    <a:pt x="580" y="2874"/>
                  </a:lnTo>
                  <a:lnTo>
                    <a:pt x="580" y="3675"/>
                  </a:lnTo>
                  <a:lnTo>
                    <a:pt x="576" y="38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1" name="Freeform 66"/>
            <p:cNvSpPr>
              <a:spLocks/>
            </p:cNvSpPr>
            <p:nvPr/>
          </p:nvSpPr>
          <p:spPr bwMode="auto">
            <a:xfrm>
              <a:off x="891" y="928"/>
              <a:ext cx="121" cy="532"/>
            </a:xfrm>
            <a:custGeom>
              <a:avLst/>
              <a:gdLst>
                <a:gd name="T0" fmla="*/ 39 w 731"/>
                <a:gd name="T1" fmla="*/ 3198 h 3198"/>
                <a:gd name="T2" fmla="*/ 53 w 731"/>
                <a:gd name="T3" fmla="*/ 2506 h 3198"/>
                <a:gd name="T4" fmla="*/ 63 w 731"/>
                <a:gd name="T5" fmla="*/ 1813 h 3198"/>
                <a:gd name="T6" fmla="*/ 63 w 731"/>
                <a:gd name="T7" fmla="*/ 1606 h 3198"/>
                <a:gd name="T8" fmla="*/ 53 w 731"/>
                <a:gd name="T9" fmla="*/ 1399 h 3198"/>
                <a:gd name="T10" fmla="*/ 31 w 731"/>
                <a:gd name="T11" fmla="*/ 995 h 3198"/>
                <a:gd name="T12" fmla="*/ 31 w 731"/>
                <a:gd name="T13" fmla="*/ 928 h 3198"/>
                <a:gd name="T14" fmla="*/ 0 w 731"/>
                <a:gd name="T15" fmla="*/ 0 h 3198"/>
                <a:gd name="T16" fmla="*/ 84 w 731"/>
                <a:gd name="T17" fmla="*/ 21 h 3198"/>
                <a:gd name="T18" fmla="*/ 172 w 731"/>
                <a:gd name="T19" fmla="*/ 60 h 3198"/>
                <a:gd name="T20" fmla="*/ 369 w 731"/>
                <a:gd name="T21" fmla="*/ 169 h 3198"/>
                <a:gd name="T22" fmla="*/ 731 w 731"/>
                <a:gd name="T23" fmla="*/ 387 h 3198"/>
                <a:gd name="T24" fmla="*/ 435 w 731"/>
                <a:gd name="T25" fmla="*/ 1746 h 3198"/>
                <a:gd name="T26" fmla="*/ 267 w 731"/>
                <a:gd name="T27" fmla="*/ 2425 h 3198"/>
                <a:gd name="T28" fmla="*/ 81 w 731"/>
                <a:gd name="T29" fmla="*/ 3107 h 3198"/>
                <a:gd name="T30" fmla="*/ 39 w 731"/>
                <a:gd name="T31" fmla="*/ 3198 h 3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31" h="3198">
                  <a:moveTo>
                    <a:pt x="39" y="3198"/>
                  </a:moveTo>
                  <a:lnTo>
                    <a:pt x="53" y="2506"/>
                  </a:lnTo>
                  <a:lnTo>
                    <a:pt x="63" y="1813"/>
                  </a:lnTo>
                  <a:lnTo>
                    <a:pt x="63" y="1606"/>
                  </a:lnTo>
                  <a:lnTo>
                    <a:pt x="53" y="1399"/>
                  </a:lnTo>
                  <a:lnTo>
                    <a:pt x="31" y="995"/>
                  </a:lnTo>
                  <a:lnTo>
                    <a:pt x="31" y="928"/>
                  </a:lnTo>
                  <a:lnTo>
                    <a:pt x="0" y="0"/>
                  </a:lnTo>
                  <a:lnTo>
                    <a:pt x="84" y="21"/>
                  </a:lnTo>
                  <a:lnTo>
                    <a:pt x="172" y="60"/>
                  </a:lnTo>
                  <a:lnTo>
                    <a:pt x="369" y="169"/>
                  </a:lnTo>
                  <a:lnTo>
                    <a:pt x="731" y="387"/>
                  </a:lnTo>
                  <a:lnTo>
                    <a:pt x="435" y="1746"/>
                  </a:lnTo>
                  <a:lnTo>
                    <a:pt x="267" y="2425"/>
                  </a:lnTo>
                  <a:lnTo>
                    <a:pt x="81" y="3107"/>
                  </a:lnTo>
                  <a:lnTo>
                    <a:pt x="39" y="319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2" name="Freeform 67"/>
            <p:cNvSpPr>
              <a:spLocks/>
            </p:cNvSpPr>
            <p:nvPr/>
          </p:nvSpPr>
          <p:spPr bwMode="auto">
            <a:xfrm>
              <a:off x="738" y="1360"/>
              <a:ext cx="65" cy="68"/>
            </a:xfrm>
            <a:custGeom>
              <a:avLst/>
              <a:gdLst>
                <a:gd name="T0" fmla="*/ 41 w 386"/>
                <a:gd name="T1" fmla="*/ 407 h 407"/>
                <a:gd name="T2" fmla="*/ 0 w 386"/>
                <a:gd name="T3" fmla="*/ 0 h 407"/>
                <a:gd name="T4" fmla="*/ 386 w 386"/>
                <a:gd name="T5" fmla="*/ 386 h 407"/>
                <a:gd name="T6" fmla="*/ 386 w 386"/>
                <a:gd name="T7" fmla="*/ 393 h 407"/>
                <a:gd name="T8" fmla="*/ 41 w 386"/>
                <a:gd name="T9" fmla="*/ 407 h 4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6" h="407">
                  <a:moveTo>
                    <a:pt x="41" y="407"/>
                  </a:moveTo>
                  <a:lnTo>
                    <a:pt x="0" y="0"/>
                  </a:lnTo>
                  <a:lnTo>
                    <a:pt x="386" y="386"/>
                  </a:lnTo>
                  <a:lnTo>
                    <a:pt x="386" y="393"/>
                  </a:lnTo>
                  <a:lnTo>
                    <a:pt x="41" y="4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3" name="Freeform 68"/>
            <p:cNvSpPr>
              <a:spLocks/>
            </p:cNvSpPr>
            <p:nvPr/>
          </p:nvSpPr>
          <p:spPr bwMode="auto">
            <a:xfrm>
              <a:off x="731" y="847"/>
              <a:ext cx="146" cy="578"/>
            </a:xfrm>
            <a:custGeom>
              <a:avLst/>
              <a:gdLst>
                <a:gd name="T0" fmla="*/ 495 w 875"/>
                <a:gd name="T1" fmla="*/ 3468 h 3468"/>
                <a:gd name="T2" fmla="*/ 274 w 875"/>
                <a:gd name="T3" fmla="*/ 3239 h 3468"/>
                <a:gd name="T4" fmla="*/ 43 w 875"/>
                <a:gd name="T5" fmla="*/ 3022 h 3468"/>
                <a:gd name="T6" fmla="*/ 0 w 875"/>
                <a:gd name="T7" fmla="*/ 2772 h 3468"/>
                <a:gd name="T8" fmla="*/ 161 w 875"/>
                <a:gd name="T9" fmla="*/ 1433 h 3468"/>
                <a:gd name="T10" fmla="*/ 306 w 875"/>
                <a:gd name="T11" fmla="*/ 36 h 3468"/>
                <a:gd name="T12" fmla="*/ 345 w 875"/>
                <a:gd name="T13" fmla="*/ 0 h 3468"/>
                <a:gd name="T14" fmla="*/ 623 w 875"/>
                <a:gd name="T15" fmla="*/ 1419 h 3468"/>
                <a:gd name="T16" fmla="*/ 875 w 875"/>
                <a:gd name="T17" fmla="*/ 2853 h 3468"/>
                <a:gd name="T18" fmla="*/ 875 w 875"/>
                <a:gd name="T19" fmla="*/ 2891 h 3468"/>
                <a:gd name="T20" fmla="*/ 714 w 875"/>
                <a:gd name="T21" fmla="*/ 3173 h 3468"/>
                <a:gd name="T22" fmla="*/ 517 w 875"/>
                <a:gd name="T23" fmla="*/ 3468 h 3468"/>
                <a:gd name="T24" fmla="*/ 495 w 875"/>
                <a:gd name="T25" fmla="*/ 3468 h 34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5" h="3468">
                  <a:moveTo>
                    <a:pt x="495" y="3468"/>
                  </a:moveTo>
                  <a:lnTo>
                    <a:pt x="274" y="3239"/>
                  </a:lnTo>
                  <a:lnTo>
                    <a:pt x="43" y="3022"/>
                  </a:lnTo>
                  <a:lnTo>
                    <a:pt x="0" y="2772"/>
                  </a:lnTo>
                  <a:lnTo>
                    <a:pt x="161" y="1433"/>
                  </a:lnTo>
                  <a:lnTo>
                    <a:pt x="306" y="36"/>
                  </a:lnTo>
                  <a:lnTo>
                    <a:pt x="345" y="0"/>
                  </a:lnTo>
                  <a:lnTo>
                    <a:pt x="623" y="1419"/>
                  </a:lnTo>
                  <a:lnTo>
                    <a:pt x="875" y="2853"/>
                  </a:lnTo>
                  <a:lnTo>
                    <a:pt x="875" y="2891"/>
                  </a:lnTo>
                  <a:lnTo>
                    <a:pt x="714" y="3173"/>
                  </a:lnTo>
                  <a:lnTo>
                    <a:pt x="517" y="3468"/>
                  </a:lnTo>
                  <a:lnTo>
                    <a:pt x="495" y="3468"/>
                  </a:lnTo>
                  <a:close/>
                </a:path>
              </a:pathLst>
            </a:custGeom>
            <a:solidFill>
              <a:srgbClr val="33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4" name="Freeform 69"/>
            <p:cNvSpPr>
              <a:spLocks/>
            </p:cNvSpPr>
            <p:nvPr/>
          </p:nvSpPr>
          <p:spPr bwMode="auto">
            <a:xfrm>
              <a:off x="508" y="853"/>
              <a:ext cx="228" cy="560"/>
            </a:xfrm>
            <a:custGeom>
              <a:avLst/>
              <a:gdLst>
                <a:gd name="T0" fmla="*/ 1364 w 1371"/>
                <a:gd name="T1" fmla="*/ 3358 h 3358"/>
                <a:gd name="T2" fmla="*/ 1353 w 1371"/>
                <a:gd name="T3" fmla="*/ 3309 h 3358"/>
                <a:gd name="T4" fmla="*/ 1307 w 1371"/>
                <a:gd name="T5" fmla="*/ 3210 h 3358"/>
                <a:gd name="T6" fmla="*/ 1153 w 1371"/>
                <a:gd name="T7" fmla="*/ 2887 h 3358"/>
                <a:gd name="T8" fmla="*/ 654 w 1371"/>
                <a:gd name="T9" fmla="*/ 1953 h 3358"/>
                <a:gd name="T10" fmla="*/ 394 w 1371"/>
                <a:gd name="T11" fmla="*/ 1453 h 3358"/>
                <a:gd name="T12" fmla="*/ 176 w 1371"/>
                <a:gd name="T13" fmla="*/ 1011 h 3358"/>
                <a:gd name="T14" fmla="*/ 32 w 1371"/>
                <a:gd name="T15" fmla="*/ 685 h 3358"/>
                <a:gd name="T16" fmla="*/ 0 w 1371"/>
                <a:gd name="T17" fmla="*/ 583 h 3358"/>
                <a:gd name="T18" fmla="*/ 0 w 1371"/>
                <a:gd name="T19" fmla="*/ 533 h 3358"/>
                <a:gd name="T20" fmla="*/ 425 w 1371"/>
                <a:gd name="T21" fmla="*/ 263 h 3358"/>
                <a:gd name="T22" fmla="*/ 640 w 1371"/>
                <a:gd name="T23" fmla="*/ 129 h 3358"/>
                <a:gd name="T24" fmla="*/ 858 w 1371"/>
                <a:gd name="T25" fmla="*/ 0 h 3358"/>
                <a:gd name="T26" fmla="*/ 917 w 1371"/>
                <a:gd name="T27" fmla="*/ 316 h 3358"/>
                <a:gd name="T28" fmla="*/ 960 w 1371"/>
                <a:gd name="T29" fmla="*/ 554 h 3358"/>
                <a:gd name="T30" fmla="*/ 1149 w 1371"/>
                <a:gd name="T31" fmla="*/ 1672 h 3358"/>
                <a:gd name="T32" fmla="*/ 1237 w 1371"/>
                <a:gd name="T33" fmla="*/ 2304 h 3358"/>
                <a:gd name="T34" fmla="*/ 1318 w 1371"/>
                <a:gd name="T35" fmla="*/ 2929 h 3358"/>
                <a:gd name="T36" fmla="*/ 1371 w 1371"/>
                <a:gd name="T37" fmla="*/ 3347 h 3358"/>
                <a:gd name="T38" fmla="*/ 1364 w 1371"/>
                <a:gd name="T39" fmla="*/ 3358 h 33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71" h="3358">
                  <a:moveTo>
                    <a:pt x="1364" y="3358"/>
                  </a:moveTo>
                  <a:lnTo>
                    <a:pt x="1353" y="3309"/>
                  </a:lnTo>
                  <a:lnTo>
                    <a:pt x="1307" y="3210"/>
                  </a:lnTo>
                  <a:lnTo>
                    <a:pt x="1153" y="2887"/>
                  </a:lnTo>
                  <a:lnTo>
                    <a:pt x="654" y="1953"/>
                  </a:lnTo>
                  <a:lnTo>
                    <a:pt x="394" y="1453"/>
                  </a:lnTo>
                  <a:lnTo>
                    <a:pt x="176" y="1011"/>
                  </a:lnTo>
                  <a:lnTo>
                    <a:pt x="32" y="685"/>
                  </a:lnTo>
                  <a:lnTo>
                    <a:pt x="0" y="583"/>
                  </a:lnTo>
                  <a:lnTo>
                    <a:pt x="0" y="533"/>
                  </a:lnTo>
                  <a:lnTo>
                    <a:pt x="425" y="263"/>
                  </a:lnTo>
                  <a:lnTo>
                    <a:pt x="640" y="129"/>
                  </a:lnTo>
                  <a:lnTo>
                    <a:pt x="858" y="0"/>
                  </a:lnTo>
                  <a:lnTo>
                    <a:pt x="917" y="316"/>
                  </a:lnTo>
                  <a:lnTo>
                    <a:pt x="960" y="554"/>
                  </a:lnTo>
                  <a:lnTo>
                    <a:pt x="1149" y="1672"/>
                  </a:lnTo>
                  <a:lnTo>
                    <a:pt x="1237" y="2304"/>
                  </a:lnTo>
                  <a:lnTo>
                    <a:pt x="1318" y="2929"/>
                  </a:lnTo>
                  <a:lnTo>
                    <a:pt x="1371" y="3347"/>
                  </a:lnTo>
                  <a:lnTo>
                    <a:pt x="1364" y="335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5" name="Freeform 70"/>
            <p:cNvSpPr>
              <a:spLocks/>
            </p:cNvSpPr>
            <p:nvPr/>
          </p:nvSpPr>
          <p:spPr bwMode="auto">
            <a:xfrm>
              <a:off x="1971" y="1293"/>
              <a:ext cx="89" cy="68"/>
            </a:xfrm>
            <a:custGeom>
              <a:avLst/>
              <a:gdLst>
                <a:gd name="T0" fmla="*/ 53 w 531"/>
                <a:gd name="T1" fmla="*/ 411 h 411"/>
                <a:gd name="T2" fmla="*/ 22 w 531"/>
                <a:gd name="T3" fmla="*/ 291 h 411"/>
                <a:gd name="T4" fmla="*/ 0 w 531"/>
                <a:gd name="T5" fmla="*/ 193 h 411"/>
                <a:gd name="T6" fmla="*/ 0 w 531"/>
                <a:gd name="T7" fmla="*/ 98 h 411"/>
                <a:gd name="T8" fmla="*/ 43 w 531"/>
                <a:gd name="T9" fmla="*/ 45 h 411"/>
                <a:gd name="T10" fmla="*/ 81 w 531"/>
                <a:gd name="T11" fmla="*/ 18 h 411"/>
                <a:gd name="T12" fmla="*/ 134 w 531"/>
                <a:gd name="T13" fmla="*/ 3 h 411"/>
                <a:gd name="T14" fmla="*/ 180 w 531"/>
                <a:gd name="T15" fmla="*/ 0 h 411"/>
                <a:gd name="T16" fmla="*/ 418 w 531"/>
                <a:gd name="T17" fmla="*/ 32 h 411"/>
                <a:gd name="T18" fmla="*/ 520 w 531"/>
                <a:gd name="T19" fmla="*/ 32 h 411"/>
                <a:gd name="T20" fmla="*/ 531 w 531"/>
                <a:gd name="T21" fmla="*/ 80 h 411"/>
                <a:gd name="T22" fmla="*/ 506 w 531"/>
                <a:gd name="T23" fmla="*/ 133 h 411"/>
                <a:gd name="T24" fmla="*/ 485 w 531"/>
                <a:gd name="T25" fmla="*/ 179 h 411"/>
                <a:gd name="T26" fmla="*/ 450 w 531"/>
                <a:gd name="T27" fmla="*/ 217 h 411"/>
                <a:gd name="T28" fmla="*/ 362 w 531"/>
                <a:gd name="T29" fmla="*/ 243 h 411"/>
                <a:gd name="T30" fmla="*/ 271 w 531"/>
                <a:gd name="T31" fmla="*/ 246 h 411"/>
                <a:gd name="T32" fmla="*/ 99 w 531"/>
                <a:gd name="T33" fmla="*/ 217 h 411"/>
                <a:gd name="T34" fmla="*/ 81 w 531"/>
                <a:gd name="T35" fmla="*/ 246 h 411"/>
                <a:gd name="T36" fmla="*/ 134 w 531"/>
                <a:gd name="T37" fmla="*/ 264 h 411"/>
                <a:gd name="T38" fmla="*/ 67 w 531"/>
                <a:gd name="T39" fmla="*/ 411 h 411"/>
                <a:gd name="T40" fmla="*/ 53 w 531"/>
                <a:gd name="T41" fmla="*/ 411 h 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1" h="411">
                  <a:moveTo>
                    <a:pt x="53" y="411"/>
                  </a:moveTo>
                  <a:lnTo>
                    <a:pt x="22" y="291"/>
                  </a:lnTo>
                  <a:lnTo>
                    <a:pt x="0" y="193"/>
                  </a:lnTo>
                  <a:lnTo>
                    <a:pt x="0" y="98"/>
                  </a:lnTo>
                  <a:lnTo>
                    <a:pt x="43" y="45"/>
                  </a:lnTo>
                  <a:lnTo>
                    <a:pt x="81" y="18"/>
                  </a:lnTo>
                  <a:lnTo>
                    <a:pt x="134" y="3"/>
                  </a:lnTo>
                  <a:lnTo>
                    <a:pt x="180" y="0"/>
                  </a:lnTo>
                  <a:lnTo>
                    <a:pt x="418" y="32"/>
                  </a:lnTo>
                  <a:lnTo>
                    <a:pt x="520" y="32"/>
                  </a:lnTo>
                  <a:lnTo>
                    <a:pt x="531" y="80"/>
                  </a:lnTo>
                  <a:lnTo>
                    <a:pt x="506" y="133"/>
                  </a:lnTo>
                  <a:lnTo>
                    <a:pt x="485" y="179"/>
                  </a:lnTo>
                  <a:lnTo>
                    <a:pt x="450" y="217"/>
                  </a:lnTo>
                  <a:lnTo>
                    <a:pt x="362" y="243"/>
                  </a:lnTo>
                  <a:lnTo>
                    <a:pt x="271" y="246"/>
                  </a:lnTo>
                  <a:lnTo>
                    <a:pt x="99" y="217"/>
                  </a:lnTo>
                  <a:lnTo>
                    <a:pt x="81" y="246"/>
                  </a:lnTo>
                  <a:lnTo>
                    <a:pt x="134" y="264"/>
                  </a:lnTo>
                  <a:lnTo>
                    <a:pt x="67" y="411"/>
                  </a:lnTo>
                  <a:lnTo>
                    <a:pt x="53" y="41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6" name="Freeform 71"/>
            <p:cNvSpPr>
              <a:spLocks/>
            </p:cNvSpPr>
            <p:nvPr/>
          </p:nvSpPr>
          <p:spPr bwMode="auto">
            <a:xfrm>
              <a:off x="662" y="779"/>
              <a:ext cx="114" cy="519"/>
            </a:xfrm>
            <a:custGeom>
              <a:avLst/>
              <a:gdLst>
                <a:gd name="T0" fmla="*/ 400 w 681"/>
                <a:gd name="T1" fmla="*/ 3114 h 3114"/>
                <a:gd name="T2" fmla="*/ 267 w 681"/>
                <a:gd name="T3" fmla="*/ 2189 h 3114"/>
                <a:gd name="T4" fmla="*/ 214 w 681"/>
                <a:gd name="T5" fmla="*/ 1768 h 3114"/>
                <a:gd name="T6" fmla="*/ 147 w 681"/>
                <a:gd name="T7" fmla="*/ 1353 h 3114"/>
                <a:gd name="T8" fmla="*/ 0 w 681"/>
                <a:gd name="T9" fmla="*/ 517 h 3114"/>
                <a:gd name="T10" fmla="*/ 235 w 681"/>
                <a:gd name="T11" fmla="*/ 278 h 3114"/>
                <a:gd name="T12" fmla="*/ 439 w 681"/>
                <a:gd name="T13" fmla="*/ 32 h 3114"/>
                <a:gd name="T14" fmla="*/ 484 w 681"/>
                <a:gd name="T15" fmla="*/ 0 h 3114"/>
                <a:gd name="T16" fmla="*/ 527 w 681"/>
                <a:gd name="T17" fmla="*/ 64 h 3114"/>
                <a:gd name="T18" fmla="*/ 575 w 681"/>
                <a:gd name="T19" fmla="*/ 180 h 3114"/>
                <a:gd name="T20" fmla="*/ 625 w 681"/>
                <a:gd name="T21" fmla="*/ 310 h 3114"/>
                <a:gd name="T22" fmla="*/ 681 w 681"/>
                <a:gd name="T23" fmla="*/ 418 h 3114"/>
                <a:gd name="T24" fmla="*/ 639 w 681"/>
                <a:gd name="T25" fmla="*/ 714 h 3114"/>
                <a:gd name="T26" fmla="*/ 534 w 681"/>
                <a:gd name="T27" fmla="*/ 1838 h 3114"/>
                <a:gd name="T28" fmla="*/ 407 w 681"/>
                <a:gd name="T29" fmla="*/ 2962 h 3114"/>
                <a:gd name="T30" fmla="*/ 400 w 681"/>
                <a:gd name="T31" fmla="*/ 3114 h 3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1" h="3114">
                  <a:moveTo>
                    <a:pt x="400" y="3114"/>
                  </a:moveTo>
                  <a:lnTo>
                    <a:pt x="267" y="2189"/>
                  </a:lnTo>
                  <a:lnTo>
                    <a:pt x="214" y="1768"/>
                  </a:lnTo>
                  <a:lnTo>
                    <a:pt x="147" y="1353"/>
                  </a:lnTo>
                  <a:lnTo>
                    <a:pt x="0" y="517"/>
                  </a:lnTo>
                  <a:lnTo>
                    <a:pt x="235" y="278"/>
                  </a:lnTo>
                  <a:lnTo>
                    <a:pt x="439" y="32"/>
                  </a:lnTo>
                  <a:lnTo>
                    <a:pt x="484" y="0"/>
                  </a:lnTo>
                  <a:lnTo>
                    <a:pt x="527" y="64"/>
                  </a:lnTo>
                  <a:lnTo>
                    <a:pt x="575" y="180"/>
                  </a:lnTo>
                  <a:lnTo>
                    <a:pt x="625" y="310"/>
                  </a:lnTo>
                  <a:lnTo>
                    <a:pt x="681" y="418"/>
                  </a:lnTo>
                  <a:lnTo>
                    <a:pt x="639" y="714"/>
                  </a:lnTo>
                  <a:lnTo>
                    <a:pt x="534" y="1838"/>
                  </a:lnTo>
                  <a:lnTo>
                    <a:pt x="407" y="2962"/>
                  </a:lnTo>
                  <a:lnTo>
                    <a:pt x="400" y="3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7" name="Freeform 72"/>
            <p:cNvSpPr>
              <a:spLocks/>
            </p:cNvSpPr>
            <p:nvPr/>
          </p:nvSpPr>
          <p:spPr bwMode="auto">
            <a:xfrm>
              <a:off x="2126" y="1143"/>
              <a:ext cx="196" cy="138"/>
            </a:xfrm>
            <a:custGeom>
              <a:avLst/>
              <a:gdLst>
                <a:gd name="T0" fmla="*/ 984 w 1177"/>
                <a:gd name="T1" fmla="*/ 800 h 825"/>
                <a:gd name="T2" fmla="*/ 0 w 1177"/>
                <a:gd name="T3" fmla="*/ 21 h 825"/>
                <a:gd name="T4" fmla="*/ 102 w 1177"/>
                <a:gd name="T5" fmla="*/ 0 h 825"/>
                <a:gd name="T6" fmla="*/ 1177 w 1177"/>
                <a:gd name="T7" fmla="*/ 825 h 825"/>
                <a:gd name="T8" fmla="*/ 984 w 1177"/>
                <a:gd name="T9" fmla="*/ 800 h 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7" h="825">
                  <a:moveTo>
                    <a:pt x="984" y="800"/>
                  </a:moveTo>
                  <a:lnTo>
                    <a:pt x="0" y="21"/>
                  </a:lnTo>
                  <a:lnTo>
                    <a:pt x="102" y="0"/>
                  </a:lnTo>
                  <a:lnTo>
                    <a:pt x="1177" y="825"/>
                  </a:lnTo>
                  <a:lnTo>
                    <a:pt x="984" y="8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8" name="Freeform 73"/>
            <p:cNvSpPr>
              <a:spLocks/>
            </p:cNvSpPr>
            <p:nvPr/>
          </p:nvSpPr>
          <p:spPr bwMode="auto">
            <a:xfrm>
              <a:off x="1806" y="1119"/>
              <a:ext cx="74" cy="159"/>
            </a:xfrm>
            <a:custGeom>
              <a:avLst/>
              <a:gdLst>
                <a:gd name="T0" fmla="*/ 214 w 442"/>
                <a:gd name="T1" fmla="*/ 836 h 953"/>
                <a:gd name="T2" fmla="*/ 169 w 442"/>
                <a:gd name="T3" fmla="*/ 857 h 953"/>
                <a:gd name="T4" fmla="*/ 91 w 442"/>
                <a:gd name="T5" fmla="*/ 429 h 953"/>
                <a:gd name="T6" fmla="*/ 0 w 442"/>
                <a:gd name="T7" fmla="*/ 0 h 953"/>
                <a:gd name="T8" fmla="*/ 98 w 442"/>
                <a:gd name="T9" fmla="*/ 17 h 953"/>
                <a:gd name="T10" fmla="*/ 134 w 442"/>
                <a:gd name="T11" fmla="*/ 92 h 953"/>
                <a:gd name="T12" fmla="*/ 179 w 442"/>
                <a:gd name="T13" fmla="*/ 193 h 953"/>
                <a:gd name="T14" fmla="*/ 266 w 442"/>
                <a:gd name="T15" fmla="*/ 432 h 953"/>
                <a:gd name="T16" fmla="*/ 442 w 442"/>
                <a:gd name="T17" fmla="*/ 953 h 953"/>
                <a:gd name="T18" fmla="*/ 214 w 442"/>
                <a:gd name="T19" fmla="*/ 836 h 9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2" h="953">
                  <a:moveTo>
                    <a:pt x="214" y="836"/>
                  </a:moveTo>
                  <a:lnTo>
                    <a:pt x="169" y="857"/>
                  </a:lnTo>
                  <a:lnTo>
                    <a:pt x="91" y="429"/>
                  </a:lnTo>
                  <a:lnTo>
                    <a:pt x="0" y="0"/>
                  </a:lnTo>
                  <a:lnTo>
                    <a:pt x="98" y="17"/>
                  </a:lnTo>
                  <a:lnTo>
                    <a:pt x="134" y="92"/>
                  </a:lnTo>
                  <a:lnTo>
                    <a:pt x="179" y="193"/>
                  </a:lnTo>
                  <a:lnTo>
                    <a:pt x="266" y="432"/>
                  </a:lnTo>
                  <a:lnTo>
                    <a:pt x="442" y="953"/>
                  </a:lnTo>
                  <a:lnTo>
                    <a:pt x="214" y="836"/>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299" name="Freeform 74"/>
            <p:cNvSpPr>
              <a:spLocks/>
            </p:cNvSpPr>
            <p:nvPr/>
          </p:nvSpPr>
          <p:spPr bwMode="auto">
            <a:xfrm>
              <a:off x="1814" y="1052"/>
              <a:ext cx="47" cy="58"/>
            </a:xfrm>
            <a:custGeom>
              <a:avLst/>
              <a:gdLst>
                <a:gd name="T0" fmla="*/ 32 w 281"/>
                <a:gd name="T1" fmla="*/ 158 h 348"/>
                <a:gd name="T2" fmla="*/ 102 w 281"/>
                <a:gd name="T3" fmla="*/ 119 h 348"/>
                <a:gd name="T4" fmla="*/ 155 w 281"/>
                <a:gd name="T5" fmla="*/ 84 h 348"/>
                <a:gd name="T6" fmla="*/ 228 w 281"/>
                <a:gd name="T7" fmla="*/ 0 h 348"/>
                <a:gd name="T8" fmla="*/ 270 w 281"/>
                <a:gd name="T9" fmla="*/ 25 h 348"/>
                <a:gd name="T10" fmla="*/ 281 w 281"/>
                <a:gd name="T11" fmla="*/ 60 h 348"/>
                <a:gd name="T12" fmla="*/ 281 w 281"/>
                <a:gd name="T13" fmla="*/ 102 h 348"/>
                <a:gd name="T14" fmla="*/ 249 w 281"/>
                <a:gd name="T15" fmla="*/ 183 h 348"/>
                <a:gd name="T16" fmla="*/ 200 w 281"/>
                <a:gd name="T17" fmla="*/ 257 h 348"/>
                <a:gd name="T18" fmla="*/ 123 w 281"/>
                <a:gd name="T19" fmla="*/ 338 h 348"/>
                <a:gd name="T20" fmla="*/ 45 w 281"/>
                <a:gd name="T21" fmla="*/ 348 h 348"/>
                <a:gd name="T22" fmla="*/ 0 w 281"/>
                <a:gd name="T23" fmla="*/ 303 h 348"/>
                <a:gd name="T24" fmla="*/ 0 w 281"/>
                <a:gd name="T25" fmla="*/ 236 h 348"/>
                <a:gd name="T26" fmla="*/ 32 w 281"/>
                <a:gd name="T27" fmla="*/ 158 h 3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1" h="348">
                  <a:moveTo>
                    <a:pt x="32" y="158"/>
                  </a:moveTo>
                  <a:lnTo>
                    <a:pt x="102" y="119"/>
                  </a:lnTo>
                  <a:lnTo>
                    <a:pt x="155" y="84"/>
                  </a:lnTo>
                  <a:lnTo>
                    <a:pt x="228" y="0"/>
                  </a:lnTo>
                  <a:lnTo>
                    <a:pt x="270" y="25"/>
                  </a:lnTo>
                  <a:lnTo>
                    <a:pt x="281" y="60"/>
                  </a:lnTo>
                  <a:lnTo>
                    <a:pt x="281" y="102"/>
                  </a:lnTo>
                  <a:lnTo>
                    <a:pt x="249" y="183"/>
                  </a:lnTo>
                  <a:lnTo>
                    <a:pt x="200" y="257"/>
                  </a:lnTo>
                  <a:lnTo>
                    <a:pt x="123" y="338"/>
                  </a:lnTo>
                  <a:lnTo>
                    <a:pt x="45" y="348"/>
                  </a:lnTo>
                  <a:lnTo>
                    <a:pt x="0" y="303"/>
                  </a:lnTo>
                  <a:lnTo>
                    <a:pt x="0" y="236"/>
                  </a:lnTo>
                  <a:lnTo>
                    <a:pt x="32" y="158"/>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0" name="Freeform 75"/>
            <p:cNvSpPr>
              <a:spLocks/>
            </p:cNvSpPr>
            <p:nvPr/>
          </p:nvSpPr>
          <p:spPr bwMode="auto">
            <a:xfrm>
              <a:off x="932" y="735"/>
              <a:ext cx="296" cy="384"/>
            </a:xfrm>
            <a:custGeom>
              <a:avLst/>
              <a:gdLst>
                <a:gd name="T0" fmla="*/ 1093 w 1778"/>
                <a:gd name="T1" fmla="*/ 1782 h 2302"/>
                <a:gd name="T2" fmla="*/ 1093 w 1778"/>
                <a:gd name="T3" fmla="*/ 1505 h 2302"/>
                <a:gd name="T4" fmla="*/ 1093 w 1778"/>
                <a:gd name="T5" fmla="*/ 1213 h 2302"/>
                <a:gd name="T6" fmla="*/ 1008 w 1778"/>
                <a:gd name="T7" fmla="*/ 1209 h 2302"/>
                <a:gd name="T8" fmla="*/ 896 w 1778"/>
                <a:gd name="T9" fmla="*/ 708 h 2302"/>
                <a:gd name="T10" fmla="*/ 879 w 1778"/>
                <a:gd name="T11" fmla="*/ 650 h 2302"/>
                <a:gd name="T12" fmla="*/ 868 w 1778"/>
                <a:gd name="T13" fmla="*/ 641 h 2302"/>
                <a:gd name="T14" fmla="*/ 818 w 1778"/>
                <a:gd name="T15" fmla="*/ 665 h 2302"/>
                <a:gd name="T16" fmla="*/ 801 w 1778"/>
                <a:gd name="T17" fmla="*/ 665 h 2302"/>
                <a:gd name="T18" fmla="*/ 836 w 1778"/>
                <a:gd name="T19" fmla="*/ 697 h 2302"/>
                <a:gd name="T20" fmla="*/ 874 w 1778"/>
                <a:gd name="T21" fmla="*/ 840 h 2302"/>
                <a:gd name="T22" fmla="*/ 903 w 1778"/>
                <a:gd name="T23" fmla="*/ 978 h 2302"/>
                <a:gd name="T24" fmla="*/ 941 w 1778"/>
                <a:gd name="T25" fmla="*/ 1209 h 2302"/>
                <a:gd name="T26" fmla="*/ 531 w 1778"/>
                <a:gd name="T27" fmla="*/ 1252 h 2302"/>
                <a:gd name="T28" fmla="*/ 299 w 1778"/>
                <a:gd name="T29" fmla="*/ 1273 h 2302"/>
                <a:gd name="T30" fmla="*/ 204 w 1778"/>
                <a:gd name="T31" fmla="*/ 1280 h 2302"/>
                <a:gd name="T32" fmla="*/ 106 w 1778"/>
                <a:gd name="T33" fmla="*/ 1241 h 2302"/>
                <a:gd name="T34" fmla="*/ 239 w 1778"/>
                <a:gd name="T35" fmla="*/ 1086 h 2302"/>
                <a:gd name="T36" fmla="*/ 312 w 1778"/>
                <a:gd name="T37" fmla="*/ 995 h 2302"/>
                <a:gd name="T38" fmla="*/ 337 w 1778"/>
                <a:gd name="T39" fmla="*/ 939 h 2302"/>
                <a:gd name="T40" fmla="*/ 246 w 1778"/>
                <a:gd name="T41" fmla="*/ 714 h 2302"/>
                <a:gd name="T42" fmla="*/ 154 w 1778"/>
                <a:gd name="T43" fmla="*/ 475 h 2302"/>
                <a:gd name="T44" fmla="*/ 0 w 1778"/>
                <a:gd name="T45" fmla="*/ 0 h 2302"/>
                <a:gd name="T46" fmla="*/ 239 w 1778"/>
                <a:gd name="T47" fmla="*/ 85 h 2302"/>
                <a:gd name="T48" fmla="*/ 470 w 1778"/>
                <a:gd name="T49" fmla="*/ 176 h 2302"/>
                <a:gd name="T50" fmla="*/ 569 w 1778"/>
                <a:gd name="T51" fmla="*/ 219 h 2302"/>
                <a:gd name="T52" fmla="*/ 654 w 1778"/>
                <a:gd name="T53" fmla="*/ 264 h 2302"/>
                <a:gd name="T54" fmla="*/ 713 w 1778"/>
                <a:gd name="T55" fmla="*/ 313 h 2302"/>
                <a:gd name="T56" fmla="*/ 738 w 1778"/>
                <a:gd name="T57" fmla="*/ 363 h 2302"/>
                <a:gd name="T58" fmla="*/ 874 w 1778"/>
                <a:gd name="T59" fmla="*/ 398 h 2302"/>
                <a:gd name="T60" fmla="*/ 1012 w 1778"/>
                <a:gd name="T61" fmla="*/ 462 h 2302"/>
                <a:gd name="T62" fmla="*/ 1146 w 1778"/>
                <a:gd name="T63" fmla="*/ 545 h 2302"/>
                <a:gd name="T64" fmla="*/ 1279 w 1778"/>
                <a:gd name="T65" fmla="*/ 647 h 2302"/>
                <a:gd name="T66" fmla="*/ 1542 w 1778"/>
                <a:gd name="T67" fmla="*/ 883 h 2302"/>
                <a:gd name="T68" fmla="*/ 1778 w 1778"/>
                <a:gd name="T69" fmla="*/ 1125 h 2302"/>
                <a:gd name="T70" fmla="*/ 1609 w 1778"/>
                <a:gd name="T71" fmla="*/ 1241 h 2302"/>
                <a:gd name="T72" fmla="*/ 1511 w 1778"/>
                <a:gd name="T73" fmla="*/ 1318 h 2302"/>
                <a:gd name="T74" fmla="*/ 1465 w 1778"/>
                <a:gd name="T75" fmla="*/ 1385 h 2302"/>
                <a:gd name="T76" fmla="*/ 1339 w 1778"/>
                <a:gd name="T77" fmla="*/ 1691 h 2302"/>
                <a:gd name="T78" fmla="*/ 1251 w 1778"/>
                <a:gd name="T79" fmla="*/ 1941 h 2302"/>
                <a:gd name="T80" fmla="*/ 1202 w 1778"/>
                <a:gd name="T81" fmla="*/ 2140 h 2302"/>
                <a:gd name="T82" fmla="*/ 1178 w 1778"/>
                <a:gd name="T83" fmla="*/ 2302 h 2302"/>
                <a:gd name="T84" fmla="*/ 1093 w 1778"/>
                <a:gd name="T85" fmla="*/ 1782 h 23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78" h="2302">
                  <a:moveTo>
                    <a:pt x="1093" y="1782"/>
                  </a:moveTo>
                  <a:lnTo>
                    <a:pt x="1093" y="1505"/>
                  </a:lnTo>
                  <a:lnTo>
                    <a:pt x="1093" y="1213"/>
                  </a:lnTo>
                  <a:lnTo>
                    <a:pt x="1008" y="1209"/>
                  </a:lnTo>
                  <a:lnTo>
                    <a:pt x="896" y="708"/>
                  </a:lnTo>
                  <a:lnTo>
                    <a:pt x="879" y="650"/>
                  </a:lnTo>
                  <a:lnTo>
                    <a:pt x="868" y="641"/>
                  </a:lnTo>
                  <a:lnTo>
                    <a:pt x="818" y="665"/>
                  </a:lnTo>
                  <a:lnTo>
                    <a:pt x="801" y="665"/>
                  </a:lnTo>
                  <a:lnTo>
                    <a:pt x="836" y="697"/>
                  </a:lnTo>
                  <a:lnTo>
                    <a:pt x="874" y="840"/>
                  </a:lnTo>
                  <a:lnTo>
                    <a:pt x="903" y="978"/>
                  </a:lnTo>
                  <a:lnTo>
                    <a:pt x="941" y="1209"/>
                  </a:lnTo>
                  <a:lnTo>
                    <a:pt x="531" y="1252"/>
                  </a:lnTo>
                  <a:lnTo>
                    <a:pt x="299" y="1273"/>
                  </a:lnTo>
                  <a:lnTo>
                    <a:pt x="204" y="1280"/>
                  </a:lnTo>
                  <a:lnTo>
                    <a:pt x="106" y="1241"/>
                  </a:lnTo>
                  <a:lnTo>
                    <a:pt x="239" y="1086"/>
                  </a:lnTo>
                  <a:lnTo>
                    <a:pt x="312" y="995"/>
                  </a:lnTo>
                  <a:lnTo>
                    <a:pt x="337" y="939"/>
                  </a:lnTo>
                  <a:lnTo>
                    <a:pt x="246" y="714"/>
                  </a:lnTo>
                  <a:lnTo>
                    <a:pt x="154" y="475"/>
                  </a:lnTo>
                  <a:lnTo>
                    <a:pt x="0" y="0"/>
                  </a:lnTo>
                  <a:lnTo>
                    <a:pt x="239" y="85"/>
                  </a:lnTo>
                  <a:lnTo>
                    <a:pt x="470" y="176"/>
                  </a:lnTo>
                  <a:lnTo>
                    <a:pt x="569" y="219"/>
                  </a:lnTo>
                  <a:lnTo>
                    <a:pt x="654" y="264"/>
                  </a:lnTo>
                  <a:lnTo>
                    <a:pt x="713" y="313"/>
                  </a:lnTo>
                  <a:lnTo>
                    <a:pt x="738" y="363"/>
                  </a:lnTo>
                  <a:lnTo>
                    <a:pt x="874" y="398"/>
                  </a:lnTo>
                  <a:lnTo>
                    <a:pt x="1012" y="462"/>
                  </a:lnTo>
                  <a:lnTo>
                    <a:pt x="1146" y="545"/>
                  </a:lnTo>
                  <a:lnTo>
                    <a:pt x="1279" y="647"/>
                  </a:lnTo>
                  <a:lnTo>
                    <a:pt x="1542" y="883"/>
                  </a:lnTo>
                  <a:lnTo>
                    <a:pt x="1778" y="1125"/>
                  </a:lnTo>
                  <a:lnTo>
                    <a:pt x="1609" y="1241"/>
                  </a:lnTo>
                  <a:lnTo>
                    <a:pt x="1511" y="1318"/>
                  </a:lnTo>
                  <a:lnTo>
                    <a:pt x="1465" y="1385"/>
                  </a:lnTo>
                  <a:lnTo>
                    <a:pt x="1339" y="1691"/>
                  </a:lnTo>
                  <a:lnTo>
                    <a:pt x="1251" y="1941"/>
                  </a:lnTo>
                  <a:lnTo>
                    <a:pt x="1202" y="2140"/>
                  </a:lnTo>
                  <a:lnTo>
                    <a:pt x="1178" y="2302"/>
                  </a:lnTo>
                  <a:lnTo>
                    <a:pt x="1093" y="1782"/>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1" name="Freeform 76"/>
            <p:cNvSpPr>
              <a:spLocks/>
            </p:cNvSpPr>
            <p:nvPr/>
          </p:nvSpPr>
          <p:spPr bwMode="auto">
            <a:xfrm>
              <a:off x="1801" y="998"/>
              <a:ext cx="52" cy="72"/>
            </a:xfrm>
            <a:custGeom>
              <a:avLst/>
              <a:gdLst>
                <a:gd name="T0" fmla="*/ 127 w 317"/>
                <a:gd name="T1" fmla="*/ 408 h 430"/>
                <a:gd name="T2" fmla="*/ 47 w 317"/>
                <a:gd name="T3" fmla="*/ 430 h 430"/>
                <a:gd name="T4" fmla="*/ 15 w 317"/>
                <a:gd name="T5" fmla="*/ 419 h 430"/>
                <a:gd name="T6" fmla="*/ 0 w 317"/>
                <a:gd name="T7" fmla="*/ 394 h 430"/>
                <a:gd name="T8" fmla="*/ 0 w 317"/>
                <a:gd name="T9" fmla="*/ 355 h 430"/>
                <a:gd name="T10" fmla="*/ 21 w 317"/>
                <a:gd name="T11" fmla="*/ 310 h 430"/>
                <a:gd name="T12" fmla="*/ 120 w 317"/>
                <a:gd name="T13" fmla="*/ 190 h 430"/>
                <a:gd name="T14" fmla="*/ 155 w 317"/>
                <a:gd name="T15" fmla="*/ 155 h 430"/>
                <a:gd name="T16" fmla="*/ 179 w 317"/>
                <a:gd name="T17" fmla="*/ 96 h 430"/>
                <a:gd name="T18" fmla="*/ 205 w 317"/>
                <a:gd name="T19" fmla="*/ 0 h 430"/>
                <a:gd name="T20" fmla="*/ 264 w 317"/>
                <a:gd name="T21" fmla="*/ 11 h 430"/>
                <a:gd name="T22" fmla="*/ 296 w 317"/>
                <a:gd name="T23" fmla="*/ 29 h 430"/>
                <a:gd name="T24" fmla="*/ 317 w 317"/>
                <a:gd name="T25" fmla="*/ 71 h 430"/>
                <a:gd name="T26" fmla="*/ 317 w 317"/>
                <a:gd name="T27" fmla="*/ 131 h 430"/>
                <a:gd name="T28" fmla="*/ 310 w 317"/>
                <a:gd name="T29" fmla="*/ 225 h 430"/>
                <a:gd name="T30" fmla="*/ 267 w 317"/>
                <a:gd name="T31" fmla="*/ 302 h 430"/>
                <a:gd name="T32" fmla="*/ 201 w 317"/>
                <a:gd name="T33" fmla="*/ 359 h 430"/>
                <a:gd name="T34" fmla="*/ 127 w 317"/>
                <a:gd name="T35" fmla="*/ 408 h 4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7" h="430">
                  <a:moveTo>
                    <a:pt x="127" y="408"/>
                  </a:moveTo>
                  <a:lnTo>
                    <a:pt x="47" y="430"/>
                  </a:lnTo>
                  <a:lnTo>
                    <a:pt x="15" y="419"/>
                  </a:lnTo>
                  <a:lnTo>
                    <a:pt x="0" y="394"/>
                  </a:lnTo>
                  <a:lnTo>
                    <a:pt x="0" y="355"/>
                  </a:lnTo>
                  <a:lnTo>
                    <a:pt x="21" y="310"/>
                  </a:lnTo>
                  <a:lnTo>
                    <a:pt x="120" y="190"/>
                  </a:lnTo>
                  <a:lnTo>
                    <a:pt x="155" y="155"/>
                  </a:lnTo>
                  <a:lnTo>
                    <a:pt x="179" y="96"/>
                  </a:lnTo>
                  <a:lnTo>
                    <a:pt x="205" y="0"/>
                  </a:lnTo>
                  <a:lnTo>
                    <a:pt x="264" y="11"/>
                  </a:lnTo>
                  <a:lnTo>
                    <a:pt x="296" y="29"/>
                  </a:lnTo>
                  <a:lnTo>
                    <a:pt x="317" y="71"/>
                  </a:lnTo>
                  <a:lnTo>
                    <a:pt x="317" y="131"/>
                  </a:lnTo>
                  <a:lnTo>
                    <a:pt x="310" y="225"/>
                  </a:lnTo>
                  <a:lnTo>
                    <a:pt x="267" y="302"/>
                  </a:lnTo>
                  <a:lnTo>
                    <a:pt x="201" y="359"/>
                  </a:lnTo>
                  <a:lnTo>
                    <a:pt x="127" y="408"/>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2" name="Freeform 77"/>
            <p:cNvSpPr>
              <a:spLocks/>
            </p:cNvSpPr>
            <p:nvPr/>
          </p:nvSpPr>
          <p:spPr bwMode="auto">
            <a:xfrm>
              <a:off x="1765" y="957"/>
              <a:ext cx="61" cy="84"/>
            </a:xfrm>
            <a:custGeom>
              <a:avLst/>
              <a:gdLst>
                <a:gd name="T0" fmla="*/ 0 w 369"/>
                <a:gd name="T1" fmla="*/ 380 h 506"/>
                <a:gd name="T2" fmla="*/ 99 w 369"/>
                <a:gd name="T3" fmla="*/ 305 h 506"/>
                <a:gd name="T4" fmla="*/ 165 w 369"/>
                <a:gd name="T5" fmla="*/ 222 h 506"/>
                <a:gd name="T6" fmla="*/ 214 w 369"/>
                <a:gd name="T7" fmla="*/ 123 h 506"/>
                <a:gd name="T8" fmla="*/ 235 w 369"/>
                <a:gd name="T9" fmla="*/ 0 h 506"/>
                <a:gd name="T10" fmla="*/ 317 w 369"/>
                <a:gd name="T11" fmla="*/ 56 h 506"/>
                <a:gd name="T12" fmla="*/ 363 w 369"/>
                <a:gd name="T13" fmla="*/ 134 h 506"/>
                <a:gd name="T14" fmla="*/ 369 w 369"/>
                <a:gd name="T15" fmla="*/ 211 h 506"/>
                <a:gd name="T16" fmla="*/ 352 w 369"/>
                <a:gd name="T17" fmla="*/ 292 h 506"/>
                <a:gd name="T18" fmla="*/ 302 w 369"/>
                <a:gd name="T19" fmla="*/ 372 h 506"/>
                <a:gd name="T20" fmla="*/ 261 w 369"/>
                <a:gd name="T21" fmla="*/ 439 h 506"/>
                <a:gd name="T22" fmla="*/ 194 w 369"/>
                <a:gd name="T23" fmla="*/ 492 h 506"/>
                <a:gd name="T24" fmla="*/ 158 w 369"/>
                <a:gd name="T25" fmla="*/ 506 h 506"/>
                <a:gd name="T26" fmla="*/ 112 w 369"/>
                <a:gd name="T27" fmla="*/ 506 h 506"/>
                <a:gd name="T28" fmla="*/ 67 w 369"/>
                <a:gd name="T29" fmla="*/ 489 h 506"/>
                <a:gd name="T30" fmla="*/ 0 w 369"/>
                <a:gd name="T31" fmla="*/ 446 h 506"/>
                <a:gd name="T32" fmla="*/ 0 w 369"/>
                <a:gd name="T33" fmla="*/ 380 h 5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9" h="506">
                  <a:moveTo>
                    <a:pt x="0" y="380"/>
                  </a:moveTo>
                  <a:lnTo>
                    <a:pt x="99" y="305"/>
                  </a:lnTo>
                  <a:lnTo>
                    <a:pt x="165" y="222"/>
                  </a:lnTo>
                  <a:lnTo>
                    <a:pt x="214" y="123"/>
                  </a:lnTo>
                  <a:lnTo>
                    <a:pt x="235" y="0"/>
                  </a:lnTo>
                  <a:lnTo>
                    <a:pt x="317" y="56"/>
                  </a:lnTo>
                  <a:lnTo>
                    <a:pt x="363" y="134"/>
                  </a:lnTo>
                  <a:lnTo>
                    <a:pt x="369" y="211"/>
                  </a:lnTo>
                  <a:lnTo>
                    <a:pt x="352" y="292"/>
                  </a:lnTo>
                  <a:lnTo>
                    <a:pt x="302" y="372"/>
                  </a:lnTo>
                  <a:lnTo>
                    <a:pt x="261" y="439"/>
                  </a:lnTo>
                  <a:lnTo>
                    <a:pt x="194" y="492"/>
                  </a:lnTo>
                  <a:lnTo>
                    <a:pt x="158" y="506"/>
                  </a:lnTo>
                  <a:lnTo>
                    <a:pt x="112" y="506"/>
                  </a:lnTo>
                  <a:lnTo>
                    <a:pt x="67" y="489"/>
                  </a:lnTo>
                  <a:lnTo>
                    <a:pt x="0" y="446"/>
                  </a:lnTo>
                  <a:lnTo>
                    <a:pt x="0" y="38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3" name="Freeform 78"/>
            <p:cNvSpPr>
              <a:spLocks/>
            </p:cNvSpPr>
            <p:nvPr/>
          </p:nvSpPr>
          <p:spPr bwMode="auto">
            <a:xfrm>
              <a:off x="1737" y="921"/>
              <a:ext cx="56" cy="95"/>
            </a:xfrm>
            <a:custGeom>
              <a:avLst/>
              <a:gdLst>
                <a:gd name="T0" fmla="*/ 7 w 337"/>
                <a:gd name="T1" fmla="*/ 425 h 569"/>
                <a:gd name="T2" fmla="*/ 31 w 337"/>
                <a:gd name="T3" fmla="*/ 369 h 569"/>
                <a:gd name="T4" fmla="*/ 88 w 337"/>
                <a:gd name="T5" fmla="*/ 302 h 569"/>
                <a:gd name="T6" fmla="*/ 189 w 337"/>
                <a:gd name="T7" fmla="*/ 176 h 569"/>
                <a:gd name="T8" fmla="*/ 179 w 337"/>
                <a:gd name="T9" fmla="*/ 144 h 569"/>
                <a:gd name="T10" fmla="*/ 112 w 337"/>
                <a:gd name="T11" fmla="*/ 0 h 569"/>
                <a:gd name="T12" fmla="*/ 154 w 337"/>
                <a:gd name="T13" fmla="*/ 0 h 569"/>
                <a:gd name="T14" fmla="*/ 189 w 337"/>
                <a:gd name="T15" fmla="*/ 10 h 569"/>
                <a:gd name="T16" fmla="*/ 270 w 337"/>
                <a:gd name="T17" fmla="*/ 56 h 569"/>
                <a:gd name="T18" fmla="*/ 326 w 337"/>
                <a:gd name="T19" fmla="*/ 158 h 569"/>
                <a:gd name="T20" fmla="*/ 337 w 337"/>
                <a:gd name="T21" fmla="*/ 243 h 569"/>
                <a:gd name="T22" fmla="*/ 337 w 337"/>
                <a:gd name="T23" fmla="*/ 326 h 569"/>
                <a:gd name="T24" fmla="*/ 302 w 337"/>
                <a:gd name="T25" fmla="*/ 393 h 569"/>
                <a:gd name="T26" fmla="*/ 256 w 337"/>
                <a:gd name="T27" fmla="*/ 453 h 569"/>
                <a:gd name="T28" fmla="*/ 147 w 337"/>
                <a:gd name="T29" fmla="*/ 544 h 569"/>
                <a:gd name="T30" fmla="*/ 63 w 337"/>
                <a:gd name="T31" fmla="*/ 569 h 569"/>
                <a:gd name="T32" fmla="*/ 18 w 337"/>
                <a:gd name="T33" fmla="*/ 559 h 569"/>
                <a:gd name="T34" fmla="*/ 0 w 337"/>
                <a:gd name="T35" fmla="*/ 513 h 569"/>
                <a:gd name="T36" fmla="*/ 7 w 337"/>
                <a:gd name="T37" fmla="*/ 425 h 5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37" h="569">
                  <a:moveTo>
                    <a:pt x="7" y="425"/>
                  </a:moveTo>
                  <a:lnTo>
                    <a:pt x="31" y="369"/>
                  </a:lnTo>
                  <a:lnTo>
                    <a:pt x="88" y="302"/>
                  </a:lnTo>
                  <a:lnTo>
                    <a:pt x="189" y="176"/>
                  </a:lnTo>
                  <a:lnTo>
                    <a:pt x="179" y="144"/>
                  </a:lnTo>
                  <a:lnTo>
                    <a:pt x="112" y="0"/>
                  </a:lnTo>
                  <a:lnTo>
                    <a:pt x="154" y="0"/>
                  </a:lnTo>
                  <a:lnTo>
                    <a:pt x="189" y="10"/>
                  </a:lnTo>
                  <a:lnTo>
                    <a:pt x="270" y="56"/>
                  </a:lnTo>
                  <a:lnTo>
                    <a:pt x="326" y="158"/>
                  </a:lnTo>
                  <a:lnTo>
                    <a:pt x="337" y="243"/>
                  </a:lnTo>
                  <a:lnTo>
                    <a:pt x="337" y="326"/>
                  </a:lnTo>
                  <a:lnTo>
                    <a:pt x="302" y="393"/>
                  </a:lnTo>
                  <a:lnTo>
                    <a:pt x="256" y="453"/>
                  </a:lnTo>
                  <a:lnTo>
                    <a:pt x="147" y="544"/>
                  </a:lnTo>
                  <a:lnTo>
                    <a:pt x="63" y="569"/>
                  </a:lnTo>
                  <a:lnTo>
                    <a:pt x="18" y="559"/>
                  </a:lnTo>
                  <a:lnTo>
                    <a:pt x="0" y="513"/>
                  </a:lnTo>
                  <a:lnTo>
                    <a:pt x="7" y="42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4" name="Freeform 79"/>
            <p:cNvSpPr>
              <a:spLocks/>
            </p:cNvSpPr>
            <p:nvPr/>
          </p:nvSpPr>
          <p:spPr bwMode="auto">
            <a:xfrm>
              <a:off x="1497" y="910"/>
              <a:ext cx="58" cy="81"/>
            </a:xfrm>
            <a:custGeom>
              <a:avLst/>
              <a:gdLst>
                <a:gd name="T0" fmla="*/ 0 w 347"/>
                <a:gd name="T1" fmla="*/ 243 h 489"/>
                <a:gd name="T2" fmla="*/ 31 w 347"/>
                <a:gd name="T3" fmla="*/ 123 h 489"/>
                <a:gd name="T4" fmla="*/ 81 w 347"/>
                <a:gd name="T5" fmla="*/ 46 h 489"/>
                <a:gd name="T6" fmla="*/ 123 w 347"/>
                <a:gd name="T7" fmla="*/ 21 h 489"/>
                <a:gd name="T8" fmla="*/ 168 w 347"/>
                <a:gd name="T9" fmla="*/ 6 h 489"/>
                <a:gd name="T10" fmla="*/ 215 w 347"/>
                <a:gd name="T11" fmla="*/ 0 h 489"/>
                <a:gd name="T12" fmla="*/ 271 w 347"/>
                <a:gd name="T13" fmla="*/ 11 h 489"/>
                <a:gd name="T14" fmla="*/ 302 w 347"/>
                <a:gd name="T15" fmla="*/ 46 h 489"/>
                <a:gd name="T16" fmla="*/ 330 w 347"/>
                <a:gd name="T17" fmla="*/ 91 h 489"/>
                <a:gd name="T18" fmla="*/ 338 w 347"/>
                <a:gd name="T19" fmla="*/ 144 h 489"/>
                <a:gd name="T20" fmla="*/ 347 w 347"/>
                <a:gd name="T21" fmla="*/ 204 h 489"/>
                <a:gd name="T22" fmla="*/ 330 w 347"/>
                <a:gd name="T23" fmla="*/ 330 h 489"/>
                <a:gd name="T24" fmla="*/ 317 w 347"/>
                <a:gd name="T25" fmla="*/ 390 h 489"/>
                <a:gd name="T26" fmla="*/ 285 w 347"/>
                <a:gd name="T27" fmla="*/ 446 h 489"/>
                <a:gd name="T28" fmla="*/ 229 w 347"/>
                <a:gd name="T29" fmla="*/ 478 h 489"/>
                <a:gd name="T30" fmla="*/ 179 w 347"/>
                <a:gd name="T31" fmla="*/ 489 h 489"/>
                <a:gd name="T32" fmla="*/ 133 w 347"/>
                <a:gd name="T33" fmla="*/ 478 h 489"/>
                <a:gd name="T34" fmla="*/ 88 w 347"/>
                <a:gd name="T35" fmla="*/ 457 h 489"/>
                <a:gd name="T36" fmla="*/ 21 w 347"/>
                <a:gd name="T37" fmla="*/ 369 h 489"/>
                <a:gd name="T38" fmla="*/ 0 w 347"/>
                <a:gd name="T39" fmla="*/ 243 h 4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7" h="489">
                  <a:moveTo>
                    <a:pt x="0" y="243"/>
                  </a:moveTo>
                  <a:lnTo>
                    <a:pt x="31" y="123"/>
                  </a:lnTo>
                  <a:lnTo>
                    <a:pt x="81" y="46"/>
                  </a:lnTo>
                  <a:lnTo>
                    <a:pt x="123" y="21"/>
                  </a:lnTo>
                  <a:lnTo>
                    <a:pt x="168" y="6"/>
                  </a:lnTo>
                  <a:lnTo>
                    <a:pt x="215" y="0"/>
                  </a:lnTo>
                  <a:lnTo>
                    <a:pt x="271" y="11"/>
                  </a:lnTo>
                  <a:lnTo>
                    <a:pt x="302" y="46"/>
                  </a:lnTo>
                  <a:lnTo>
                    <a:pt x="330" y="91"/>
                  </a:lnTo>
                  <a:lnTo>
                    <a:pt x="338" y="144"/>
                  </a:lnTo>
                  <a:lnTo>
                    <a:pt x="347" y="204"/>
                  </a:lnTo>
                  <a:lnTo>
                    <a:pt x="330" y="330"/>
                  </a:lnTo>
                  <a:lnTo>
                    <a:pt x="317" y="390"/>
                  </a:lnTo>
                  <a:lnTo>
                    <a:pt x="285" y="446"/>
                  </a:lnTo>
                  <a:lnTo>
                    <a:pt x="229" y="478"/>
                  </a:lnTo>
                  <a:lnTo>
                    <a:pt x="179" y="489"/>
                  </a:lnTo>
                  <a:lnTo>
                    <a:pt x="133" y="478"/>
                  </a:lnTo>
                  <a:lnTo>
                    <a:pt x="88" y="457"/>
                  </a:lnTo>
                  <a:lnTo>
                    <a:pt x="21" y="369"/>
                  </a:lnTo>
                  <a:lnTo>
                    <a:pt x="0"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5" name="Freeform 80"/>
            <p:cNvSpPr>
              <a:spLocks/>
            </p:cNvSpPr>
            <p:nvPr/>
          </p:nvSpPr>
          <p:spPr bwMode="auto">
            <a:xfrm>
              <a:off x="1506" y="916"/>
              <a:ext cx="40" cy="68"/>
            </a:xfrm>
            <a:custGeom>
              <a:avLst/>
              <a:gdLst>
                <a:gd name="T0" fmla="*/ 0 w 239"/>
                <a:gd name="T1" fmla="*/ 261 h 404"/>
                <a:gd name="T2" fmla="*/ 0 w 239"/>
                <a:gd name="T3" fmla="*/ 152 h 404"/>
                <a:gd name="T4" fmla="*/ 32 w 239"/>
                <a:gd name="T5" fmla="*/ 67 h 404"/>
                <a:gd name="T6" fmla="*/ 81 w 239"/>
                <a:gd name="T7" fmla="*/ 18 h 404"/>
                <a:gd name="T8" fmla="*/ 127 w 239"/>
                <a:gd name="T9" fmla="*/ 0 h 404"/>
                <a:gd name="T10" fmla="*/ 159 w 239"/>
                <a:gd name="T11" fmla="*/ 4 h 404"/>
                <a:gd name="T12" fmla="*/ 179 w 239"/>
                <a:gd name="T13" fmla="*/ 18 h 404"/>
                <a:gd name="T14" fmla="*/ 208 w 239"/>
                <a:gd name="T15" fmla="*/ 39 h 404"/>
                <a:gd name="T16" fmla="*/ 215 w 239"/>
                <a:gd name="T17" fmla="*/ 67 h 404"/>
                <a:gd name="T18" fmla="*/ 239 w 239"/>
                <a:gd name="T19" fmla="*/ 155 h 404"/>
                <a:gd name="T20" fmla="*/ 239 w 239"/>
                <a:gd name="T21" fmla="*/ 275 h 404"/>
                <a:gd name="T22" fmla="*/ 215 w 239"/>
                <a:gd name="T23" fmla="*/ 337 h 404"/>
                <a:gd name="T24" fmla="*/ 179 w 239"/>
                <a:gd name="T25" fmla="*/ 373 h 404"/>
                <a:gd name="T26" fmla="*/ 144 w 239"/>
                <a:gd name="T27" fmla="*/ 398 h 404"/>
                <a:gd name="T28" fmla="*/ 109 w 239"/>
                <a:gd name="T29" fmla="*/ 404 h 404"/>
                <a:gd name="T30" fmla="*/ 67 w 239"/>
                <a:gd name="T31" fmla="*/ 390 h 404"/>
                <a:gd name="T32" fmla="*/ 42 w 239"/>
                <a:gd name="T33" fmla="*/ 366 h 404"/>
                <a:gd name="T34" fmla="*/ 10 w 239"/>
                <a:gd name="T35" fmla="*/ 320 h 404"/>
                <a:gd name="T36" fmla="*/ 0 w 239"/>
                <a:gd name="T37" fmla="*/ 261 h 40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9" h="404">
                  <a:moveTo>
                    <a:pt x="0" y="261"/>
                  </a:moveTo>
                  <a:lnTo>
                    <a:pt x="0" y="152"/>
                  </a:lnTo>
                  <a:lnTo>
                    <a:pt x="32" y="67"/>
                  </a:lnTo>
                  <a:lnTo>
                    <a:pt x="81" y="18"/>
                  </a:lnTo>
                  <a:lnTo>
                    <a:pt x="127" y="0"/>
                  </a:lnTo>
                  <a:lnTo>
                    <a:pt x="159" y="4"/>
                  </a:lnTo>
                  <a:lnTo>
                    <a:pt x="179" y="18"/>
                  </a:lnTo>
                  <a:lnTo>
                    <a:pt x="208" y="39"/>
                  </a:lnTo>
                  <a:lnTo>
                    <a:pt x="215" y="67"/>
                  </a:lnTo>
                  <a:lnTo>
                    <a:pt x="239" y="155"/>
                  </a:lnTo>
                  <a:lnTo>
                    <a:pt x="239" y="275"/>
                  </a:lnTo>
                  <a:lnTo>
                    <a:pt x="215" y="337"/>
                  </a:lnTo>
                  <a:lnTo>
                    <a:pt x="179" y="373"/>
                  </a:lnTo>
                  <a:lnTo>
                    <a:pt x="144" y="398"/>
                  </a:lnTo>
                  <a:lnTo>
                    <a:pt x="109" y="404"/>
                  </a:lnTo>
                  <a:lnTo>
                    <a:pt x="67" y="390"/>
                  </a:lnTo>
                  <a:lnTo>
                    <a:pt x="42" y="366"/>
                  </a:lnTo>
                  <a:lnTo>
                    <a:pt x="10" y="320"/>
                  </a:lnTo>
                  <a:lnTo>
                    <a:pt x="0" y="26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6" name="Freeform 81"/>
            <p:cNvSpPr>
              <a:spLocks/>
            </p:cNvSpPr>
            <p:nvPr/>
          </p:nvSpPr>
          <p:spPr bwMode="auto">
            <a:xfrm>
              <a:off x="869" y="683"/>
              <a:ext cx="109" cy="256"/>
            </a:xfrm>
            <a:custGeom>
              <a:avLst/>
              <a:gdLst>
                <a:gd name="T0" fmla="*/ 394 w 654"/>
                <a:gd name="T1" fmla="*/ 1520 h 1531"/>
                <a:gd name="T2" fmla="*/ 113 w 654"/>
                <a:gd name="T3" fmla="*/ 1397 h 1531"/>
                <a:gd name="T4" fmla="*/ 81 w 654"/>
                <a:gd name="T5" fmla="*/ 923 h 1531"/>
                <a:gd name="T6" fmla="*/ 81 w 654"/>
                <a:gd name="T7" fmla="*/ 674 h 1531"/>
                <a:gd name="T8" fmla="*/ 60 w 654"/>
                <a:gd name="T9" fmla="*/ 449 h 1531"/>
                <a:gd name="T10" fmla="*/ 0 w 654"/>
                <a:gd name="T11" fmla="*/ 0 h 1531"/>
                <a:gd name="T12" fmla="*/ 208 w 654"/>
                <a:gd name="T13" fmla="*/ 132 h 1531"/>
                <a:gd name="T14" fmla="*/ 264 w 654"/>
                <a:gd name="T15" fmla="*/ 206 h 1531"/>
                <a:gd name="T16" fmla="*/ 366 w 654"/>
                <a:gd name="T17" fmla="*/ 460 h 1531"/>
                <a:gd name="T18" fmla="*/ 464 w 654"/>
                <a:gd name="T19" fmla="*/ 726 h 1531"/>
                <a:gd name="T20" fmla="*/ 654 w 654"/>
                <a:gd name="T21" fmla="*/ 1271 h 1531"/>
                <a:gd name="T22" fmla="*/ 433 w 654"/>
                <a:gd name="T23" fmla="*/ 1531 h 1531"/>
                <a:gd name="T24" fmla="*/ 422 w 654"/>
                <a:gd name="T25" fmla="*/ 1531 h 1531"/>
                <a:gd name="T26" fmla="*/ 394 w 654"/>
                <a:gd name="T27" fmla="*/ 1520 h 15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54" h="1531">
                  <a:moveTo>
                    <a:pt x="394" y="1520"/>
                  </a:moveTo>
                  <a:lnTo>
                    <a:pt x="113" y="1397"/>
                  </a:lnTo>
                  <a:lnTo>
                    <a:pt x="81" y="923"/>
                  </a:lnTo>
                  <a:lnTo>
                    <a:pt x="81" y="674"/>
                  </a:lnTo>
                  <a:lnTo>
                    <a:pt x="60" y="449"/>
                  </a:lnTo>
                  <a:lnTo>
                    <a:pt x="0" y="0"/>
                  </a:lnTo>
                  <a:lnTo>
                    <a:pt x="208" y="132"/>
                  </a:lnTo>
                  <a:lnTo>
                    <a:pt x="264" y="206"/>
                  </a:lnTo>
                  <a:lnTo>
                    <a:pt x="366" y="460"/>
                  </a:lnTo>
                  <a:lnTo>
                    <a:pt x="464" y="726"/>
                  </a:lnTo>
                  <a:lnTo>
                    <a:pt x="654" y="1271"/>
                  </a:lnTo>
                  <a:lnTo>
                    <a:pt x="433" y="1531"/>
                  </a:lnTo>
                  <a:lnTo>
                    <a:pt x="422" y="1531"/>
                  </a:lnTo>
                  <a:lnTo>
                    <a:pt x="394" y="152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7" name="Freeform 82"/>
            <p:cNvSpPr>
              <a:spLocks/>
            </p:cNvSpPr>
            <p:nvPr/>
          </p:nvSpPr>
          <p:spPr bwMode="auto">
            <a:xfrm>
              <a:off x="510" y="666"/>
              <a:ext cx="140" cy="222"/>
            </a:xfrm>
            <a:custGeom>
              <a:avLst/>
              <a:gdLst>
                <a:gd name="T0" fmla="*/ 0 w 839"/>
                <a:gd name="T1" fmla="*/ 1093 h 1328"/>
                <a:gd name="T2" fmla="*/ 102 w 839"/>
                <a:gd name="T3" fmla="*/ 928 h 1328"/>
                <a:gd name="T4" fmla="*/ 190 w 839"/>
                <a:gd name="T5" fmla="*/ 756 h 1328"/>
                <a:gd name="T6" fmla="*/ 361 w 839"/>
                <a:gd name="T7" fmla="*/ 425 h 1328"/>
                <a:gd name="T8" fmla="*/ 449 w 839"/>
                <a:gd name="T9" fmla="*/ 278 h 1328"/>
                <a:gd name="T10" fmla="*/ 548 w 839"/>
                <a:gd name="T11" fmla="*/ 151 h 1328"/>
                <a:gd name="T12" fmla="*/ 598 w 839"/>
                <a:gd name="T13" fmla="*/ 98 h 1328"/>
                <a:gd name="T14" fmla="*/ 654 w 839"/>
                <a:gd name="T15" fmla="*/ 60 h 1328"/>
                <a:gd name="T16" fmla="*/ 713 w 839"/>
                <a:gd name="T17" fmla="*/ 21 h 1328"/>
                <a:gd name="T18" fmla="*/ 777 w 839"/>
                <a:gd name="T19" fmla="*/ 0 h 1328"/>
                <a:gd name="T20" fmla="*/ 748 w 839"/>
                <a:gd name="T21" fmla="*/ 85 h 1328"/>
                <a:gd name="T22" fmla="*/ 727 w 839"/>
                <a:gd name="T23" fmla="*/ 176 h 1328"/>
                <a:gd name="T24" fmla="*/ 727 w 839"/>
                <a:gd name="T25" fmla="*/ 358 h 1328"/>
                <a:gd name="T26" fmla="*/ 780 w 839"/>
                <a:gd name="T27" fmla="*/ 788 h 1328"/>
                <a:gd name="T28" fmla="*/ 839 w 839"/>
                <a:gd name="T29" fmla="*/ 1086 h 1328"/>
                <a:gd name="T30" fmla="*/ 601 w 839"/>
                <a:gd name="T31" fmla="*/ 1219 h 1328"/>
                <a:gd name="T32" fmla="*/ 404 w 839"/>
                <a:gd name="T33" fmla="*/ 1328 h 1328"/>
                <a:gd name="T34" fmla="*/ 0 w 839"/>
                <a:gd name="T35" fmla="*/ 1093 h 13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9" h="1328">
                  <a:moveTo>
                    <a:pt x="0" y="1093"/>
                  </a:moveTo>
                  <a:lnTo>
                    <a:pt x="102" y="928"/>
                  </a:lnTo>
                  <a:lnTo>
                    <a:pt x="190" y="756"/>
                  </a:lnTo>
                  <a:lnTo>
                    <a:pt x="361" y="425"/>
                  </a:lnTo>
                  <a:lnTo>
                    <a:pt x="449" y="278"/>
                  </a:lnTo>
                  <a:lnTo>
                    <a:pt x="548" y="151"/>
                  </a:lnTo>
                  <a:lnTo>
                    <a:pt x="598" y="98"/>
                  </a:lnTo>
                  <a:lnTo>
                    <a:pt x="654" y="60"/>
                  </a:lnTo>
                  <a:lnTo>
                    <a:pt x="713" y="21"/>
                  </a:lnTo>
                  <a:lnTo>
                    <a:pt x="777" y="0"/>
                  </a:lnTo>
                  <a:lnTo>
                    <a:pt x="748" y="85"/>
                  </a:lnTo>
                  <a:lnTo>
                    <a:pt x="727" y="176"/>
                  </a:lnTo>
                  <a:lnTo>
                    <a:pt x="727" y="358"/>
                  </a:lnTo>
                  <a:lnTo>
                    <a:pt x="780" y="788"/>
                  </a:lnTo>
                  <a:lnTo>
                    <a:pt x="839" y="1086"/>
                  </a:lnTo>
                  <a:lnTo>
                    <a:pt x="601" y="1219"/>
                  </a:lnTo>
                  <a:lnTo>
                    <a:pt x="404" y="1328"/>
                  </a:lnTo>
                  <a:lnTo>
                    <a:pt x="0" y="109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8" name="Freeform 83"/>
            <p:cNvSpPr>
              <a:spLocks/>
            </p:cNvSpPr>
            <p:nvPr/>
          </p:nvSpPr>
          <p:spPr bwMode="auto">
            <a:xfrm>
              <a:off x="1419" y="798"/>
              <a:ext cx="164" cy="73"/>
            </a:xfrm>
            <a:custGeom>
              <a:avLst/>
              <a:gdLst>
                <a:gd name="T0" fmla="*/ 18 w 981"/>
                <a:gd name="T1" fmla="*/ 256 h 442"/>
                <a:gd name="T2" fmla="*/ 0 w 981"/>
                <a:gd name="T3" fmla="*/ 0 h 442"/>
                <a:gd name="T4" fmla="*/ 81 w 981"/>
                <a:gd name="T5" fmla="*/ 27 h 442"/>
                <a:gd name="T6" fmla="*/ 334 w 981"/>
                <a:gd name="T7" fmla="*/ 94 h 442"/>
                <a:gd name="T8" fmla="*/ 545 w 981"/>
                <a:gd name="T9" fmla="*/ 133 h 442"/>
                <a:gd name="T10" fmla="*/ 735 w 981"/>
                <a:gd name="T11" fmla="*/ 136 h 442"/>
                <a:gd name="T12" fmla="*/ 917 w 981"/>
                <a:gd name="T13" fmla="*/ 108 h 442"/>
                <a:gd name="T14" fmla="*/ 981 w 981"/>
                <a:gd name="T15" fmla="*/ 118 h 442"/>
                <a:gd name="T16" fmla="*/ 914 w 981"/>
                <a:gd name="T17" fmla="*/ 369 h 442"/>
                <a:gd name="T18" fmla="*/ 878 w 981"/>
                <a:gd name="T19" fmla="*/ 425 h 442"/>
                <a:gd name="T20" fmla="*/ 623 w 981"/>
                <a:gd name="T21" fmla="*/ 442 h 442"/>
                <a:gd name="T22" fmla="*/ 397 w 981"/>
                <a:gd name="T23" fmla="*/ 431 h 442"/>
                <a:gd name="T24" fmla="*/ 201 w 981"/>
                <a:gd name="T25" fmla="*/ 369 h 442"/>
                <a:gd name="T26" fmla="*/ 18 w 981"/>
                <a:gd name="T27" fmla="*/ 256 h 4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81" h="442">
                  <a:moveTo>
                    <a:pt x="18" y="256"/>
                  </a:moveTo>
                  <a:lnTo>
                    <a:pt x="0" y="0"/>
                  </a:lnTo>
                  <a:lnTo>
                    <a:pt x="81" y="27"/>
                  </a:lnTo>
                  <a:lnTo>
                    <a:pt x="334" y="94"/>
                  </a:lnTo>
                  <a:lnTo>
                    <a:pt x="545" y="133"/>
                  </a:lnTo>
                  <a:lnTo>
                    <a:pt x="735" y="136"/>
                  </a:lnTo>
                  <a:lnTo>
                    <a:pt x="917" y="108"/>
                  </a:lnTo>
                  <a:lnTo>
                    <a:pt x="981" y="118"/>
                  </a:lnTo>
                  <a:lnTo>
                    <a:pt x="914" y="369"/>
                  </a:lnTo>
                  <a:lnTo>
                    <a:pt x="878" y="425"/>
                  </a:lnTo>
                  <a:lnTo>
                    <a:pt x="623" y="442"/>
                  </a:lnTo>
                  <a:lnTo>
                    <a:pt x="397" y="431"/>
                  </a:lnTo>
                  <a:lnTo>
                    <a:pt x="201" y="369"/>
                  </a:lnTo>
                  <a:lnTo>
                    <a:pt x="18" y="25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09" name="Freeform 84"/>
            <p:cNvSpPr>
              <a:spLocks/>
            </p:cNvSpPr>
            <p:nvPr/>
          </p:nvSpPr>
          <p:spPr bwMode="auto">
            <a:xfrm>
              <a:off x="640" y="669"/>
              <a:ext cx="133" cy="186"/>
            </a:xfrm>
            <a:custGeom>
              <a:avLst/>
              <a:gdLst>
                <a:gd name="T0" fmla="*/ 126 w 797"/>
                <a:gd name="T1" fmla="*/ 1117 h 1117"/>
                <a:gd name="T2" fmla="*/ 70 w 797"/>
                <a:gd name="T3" fmla="*/ 847 h 1117"/>
                <a:gd name="T4" fmla="*/ 21 w 797"/>
                <a:gd name="T5" fmla="*/ 572 h 1117"/>
                <a:gd name="T6" fmla="*/ 0 w 797"/>
                <a:gd name="T7" fmla="*/ 302 h 1117"/>
                <a:gd name="T8" fmla="*/ 3 w 797"/>
                <a:gd name="T9" fmla="*/ 182 h 1117"/>
                <a:gd name="T10" fmla="*/ 14 w 797"/>
                <a:gd name="T11" fmla="*/ 70 h 1117"/>
                <a:gd name="T12" fmla="*/ 38 w 797"/>
                <a:gd name="T13" fmla="*/ 14 h 1117"/>
                <a:gd name="T14" fmla="*/ 49 w 797"/>
                <a:gd name="T15" fmla="*/ 0 h 1117"/>
                <a:gd name="T16" fmla="*/ 59 w 797"/>
                <a:gd name="T17" fmla="*/ 3 h 1117"/>
                <a:gd name="T18" fmla="*/ 196 w 797"/>
                <a:gd name="T19" fmla="*/ 147 h 1117"/>
                <a:gd name="T20" fmla="*/ 351 w 797"/>
                <a:gd name="T21" fmla="*/ 267 h 1117"/>
                <a:gd name="T22" fmla="*/ 541 w 797"/>
                <a:gd name="T23" fmla="*/ 372 h 1117"/>
                <a:gd name="T24" fmla="*/ 773 w 797"/>
                <a:gd name="T25" fmla="*/ 460 h 1117"/>
                <a:gd name="T26" fmla="*/ 797 w 797"/>
                <a:gd name="T27" fmla="*/ 467 h 1117"/>
                <a:gd name="T28" fmla="*/ 791 w 797"/>
                <a:gd name="T29" fmla="*/ 481 h 1117"/>
                <a:gd name="T30" fmla="*/ 744 w 797"/>
                <a:gd name="T31" fmla="*/ 506 h 1117"/>
                <a:gd name="T32" fmla="*/ 541 w 797"/>
                <a:gd name="T33" fmla="*/ 657 h 1117"/>
                <a:gd name="T34" fmla="*/ 362 w 797"/>
                <a:gd name="T35" fmla="*/ 888 h 1117"/>
                <a:gd name="T36" fmla="*/ 126 w 797"/>
                <a:gd name="T37" fmla="*/ 1117 h 11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7" h="1117">
                  <a:moveTo>
                    <a:pt x="126" y="1117"/>
                  </a:moveTo>
                  <a:lnTo>
                    <a:pt x="70" y="847"/>
                  </a:lnTo>
                  <a:lnTo>
                    <a:pt x="21" y="572"/>
                  </a:lnTo>
                  <a:lnTo>
                    <a:pt x="0" y="302"/>
                  </a:lnTo>
                  <a:lnTo>
                    <a:pt x="3" y="182"/>
                  </a:lnTo>
                  <a:lnTo>
                    <a:pt x="14" y="70"/>
                  </a:lnTo>
                  <a:lnTo>
                    <a:pt x="38" y="14"/>
                  </a:lnTo>
                  <a:lnTo>
                    <a:pt x="49" y="0"/>
                  </a:lnTo>
                  <a:lnTo>
                    <a:pt x="59" y="3"/>
                  </a:lnTo>
                  <a:lnTo>
                    <a:pt x="196" y="147"/>
                  </a:lnTo>
                  <a:lnTo>
                    <a:pt x="351" y="267"/>
                  </a:lnTo>
                  <a:lnTo>
                    <a:pt x="541" y="372"/>
                  </a:lnTo>
                  <a:lnTo>
                    <a:pt x="773" y="460"/>
                  </a:lnTo>
                  <a:lnTo>
                    <a:pt x="797" y="467"/>
                  </a:lnTo>
                  <a:lnTo>
                    <a:pt x="791" y="481"/>
                  </a:lnTo>
                  <a:lnTo>
                    <a:pt x="744" y="506"/>
                  </a:lnTo>
                  <a:lnTo>
                    <a:pt x="541" y="657"/>
                  </a:lnTo>
                  <a:lnTo>
                    <a:pt x="362" y="888"/>
                  </a:lnTo>
                  <a:lnTo>
                    <a:pt x="126" y="1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0" name="Freeform 85"/>
            <p:cNvSpPr>
              <a:spLocks/>
            </p:cNvSpPr>
            <p:nvPr/>
          </p:nvSpPr>
          <p:spPr bwMode="auto">
            <a:xfrm>
              <a:off x="751" y="751"/>
              <a:ext cx="60" cy="94"/>
            </a:xfrm>
            <a:custGeom>
              <a:avLst/>
              <a:gdLst>
                <a:gd name="T0" fmla="*/ 190 w 362"/>
                <a:gd name="T1" fmla="*/ 562 h 562"/>
                <a:gd name="T2" fmla="*/ 158 w 362"/>
                <a:gd name="T3" fmla="*/ 509 h 562"/>
                <a:gd name="T4" fmla="*/ 116 w 362"/>
                <a:gd name="T5" fmla="*/ 422 h 562"/>
                <a:gd name="T6" fmla="*/ 85 w 362"/>
                <a:gd name="T7" fmla="*/ 330 h 562"/>
                <a:gd name="T8" fmla="*/ 50 w 362"/>
                <a:gd name="T9" fmla="*/ 232 h 562"/>
                <a:gd name="T10" fmla="*/ 0 w 362"/>
                <a:gd name="T11" fmla="*/ 147 h 562"/>
                <a:gd name="T12" fmla="*/ 176 w 362"/>
                <a:gd name="T13" fmla="*/ 0 h 562"/>
                <a:gd name="T14" fmla="*/ 274 w 362"/>
                <a:gd name="T15" fmla="*/ 84 h 562"/>
                <a:gd name="T16" fmla="*/ 362 w 362"/>
                <a:gd name="T17" fmla="*/ 165 h 562"/>
                <a:gd name="T18" fmla="*/ 243 w 362"/>
                <a:gd name="T19" fmla="*/ 554 h 562"/>
                <a:gd name="T20" fmla="*/ 218 w 362"/>
                <a:gd name="T21" fmla="*/ 554 h 562"/>
                <a:gd name="T22" fmla="*/ 190 w 362"/>
                <a:gd name="T23" fmla="*/ 562 h 5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2" h="562">
                  <a:moveTo>
                    <a:pt x="190" y="562"/>
                  </a:moveTo>
                  <a:lnTo>
                    <a:pt x="158" y="509"/>
                  </a:lnTo>
                  <a:lnTo>
                    <a:pt x="116" y="422"/>
                  </a:lnTo>
                  <a:lnTo>
                    <a:pt x="85" y="330"/>
                  </a:lnTo>
                  <a:lnTo>
                    <a:pt x="50" y="232"/>
                  </a:lnTo>
                  <a:lnTo>
                    <a:pt x="0" y="147"/>
                  </a:lnTo>
                  <a:lnTo>
                    <a:pt x="176" y="0"/>
                  </a:lnTo>
                  <a:lnTo>
                    <a:pt x="274" y="84"/>
                  </a:lnTo>
                  <a:lnTo>
                    <a:pt x="362" y="165"/>
                  </a:lnTo>
                  <a:lnTo>
                    <a:pt x="243" y="554"/>
                  </a:lnTo>
                  <a:lnTo>
                    <a:pt x="218" y="554"/>
                  </a:lnTo>
                  <a:lnTo>
                    <a:pt x="190" y="562"/>
                  </a:lnTo>
                  <a:close/>
                </a:path>
              </a:pathLst>
            </a:custGeom>
            <a:solidFill>
              <a:srgbClr val="33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1" name="Freeform 86"/>
            <p:cNvSpPr>
              <a:spLocks/>
            </p:cNvSpPr>
            <p:nvPr/>
          </p:nvSpPr>
          <p:spPr bwMode="auto">
            <a:xfrm>
              <a:off x="790" y="689"/>
              <a:ext cx="85" cy="140"/>
            </a:xfrm>
            <a:custGeom>
              <a:avLst/>
              <a:gdLst>
                <a:gd name="T0" fmla="*/ 510 w 513"/>
                <a:gd name="T1" fmla="*/ 840 h 840"/>
                <a:gd name="T2" fmla="*/ 387 w 513"/>
                <a:gd name="T3" fmla="*/ 728 h 840"/>
                <a:gd name="T4" fmla="*/ 257 w 513"/>
                <a:gd name="T5" fmla="*/ 598 h 840"/>
                <a:gd name="T6" fmla="*/ 127 w 513"/>
                <a:gd name="T7" fmla="*/ 465 h 840"/>
                <a:gd name="T8" fmla="*/ 0 w 513"/>
                <a:gd name="T9" fmla="*/ 348 h 840"/>
                <a:gd name="T10" fmla="*/ 106 w 513"/>
                <a:gd name="T11" fmla="*/ 264 h 840"/>
                <a:gd name="T12" fmla="*/ 214 w 513"/>
                <a:gd name="T13" fmla="*/ 201 h 840"/>
                <a:gd name="T14" fmla="*/ 328 w 513"/>
                <a:gd name="T15" fmla="*/ 120 h 840"/>
                <a:gd name="T16" fmla="*/ 380 w 513"/>
                <a:gd name="T17" fmla="*/ 67 h 840"/>
                <a:gd name="T18" fmla="*/ 425 w 513"/>
                <a:gd name="T19" fmla="*/ 0 h 840"/>
                <a:gd name="T20" fmla="*/ 457 w 513"/>
                <a:gd name="T21" fmla="*/ 120 h 840"/>
                <a:gd name="T22" fmla="*/ 478 w 513"/>
                <a:gd name="T23" fmla="*/ 251 h 840"/>
                <a:gd name="T24" fmla="*/ 510 w 513"/>
                <a:gd name="T25" fmla="*/ 497 h 840"/>
                <a:gd name="T26" fmla="*/ 513 w 513"/>
                <a:gd name="T27" fmla="*/ 840 h 840"/>
                <a:gd name="T28" fmla="*/ 510 w 513"/>
                <a:gd name="T29" fmla="*/ 840 h 8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13" h="840">
                  <a:moveTo>
                    <a:pt x="510" y="840"/>
                  </a:moveTo>
                  <a:lnTo>
                    <a:pt x="387" y="728"/>
                  </a:lnTo>
                  <a:lnTo>
                    <a:pt x="257" y="598"/>
                  </a:lnTo>
                  <a:lnTo>
                    <a:pt x="127" y="465"/>
                  </a:lnTo>
                  <a:lnTo>
                    <a:pt x="0" y="348"/>
                  </a:lnTo>
                  <a:lnTo>
                    <a:pt x="106" y="264"/>
                  </a:lnTo>
                  <a:lnTo>
                    <a:pt x="214" y="201"/>
                  </a:lnTo>
                  <a:lnTo>
                    <a:pt x="328" y="120"/>
                  </a:lnTo>
                  <a:lnTo>
                    <a:pt x="380" y="67"/>
                  </a:lnTo>
                  <a:lnTo>
                    <a:pt x="425" y="0"/>
                  </a:lnTo>
                  <a:lnTo>
                    <a:pt x="457" y="120"/>
                  </a:lnTo>
                  <a:lnTo>
                    <a:pt x="478" y="251"/>
                  </a:lnTo>
                  <a:lnTo>
                    <a:pt x="510" y="497"/>
                  </a:lnTo>
                  <a:lnTo>
                    <a:pt x="513" y="840"/>
                  </a:lnTo>
                  <a:lnTo>
                    <a:pt x="510" y="8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2" name="Freeform 87"/>
            <p:cNvSpPr>
              <a:spLocks/>
            </p:cNvSpPr>
            <p:nvPr/>
          </p:nvSpPr>
          <p:spPr bwMode="auto">
            <a:xfrm>
              <a:off x="1254" y="376"/>
              <a:ext cx="441" cy="436"/>
            </a:xfrm>
            <a:custGeom>
              <a:avLst/>
              <a:gdLst>
                <a:gd name="T0" fmla="*/ 844 w 2646"/>
                <a:gd name="T1" fmla="*/ 2354 h 2613"/>
                <a:gd name="T2" fmla="*/ 569 w 2646"/>
                <a:gd name="T3" fmla="*/ 2051 h 2613"/>
                <a:gd name="T4" fmla="*/ 432 w 2646"/>
                <a:gd name="T5" fmla="*/ 1722 h 2613"/>
                <a:gd name="T6" fmla="*/ 344 w 2646"/>
                <a:gd name="T7" fmla="*/ 1489 h 2613"/>
                <a:gd name="T8" fmla="*/ 197 w 2646"/>
                <a:gd name="T9" fmla="*/ 1394 h 2613"/>
                <a:gd name="T10" fmla="*/ 71 w 2646"/>
                <a:gd name="T11" fmla="*/ 1321 h 2613"/>
                <a:gd name="T12" fmla="*/ 50 w 2646"/>
                <a:gd name="T13" fmla="*/ 1356 h 2613"/>
                <a:gd name="T14" fmla="*/ 151 w 2646"/>
                <a:gd name="T15" fmla="*/ 1532 h 2613"/>
                <a:gd name="T16" fmla="*/ 183 w 2646"/>
                <a:gd name="T17" fmla="*/ 1661 h 2613"/>
                <a:gd name="T18" fmla="*/ 387 w 2646"/>
                <a:gd name="T19" fmla="*/ 1725 h 2613"/>
                <a:gd name="T20" fmla="*/ 401 w 2646"/>
                <a:gd name="T21" fmla="*/ 1819 h 2613"/>
                <a:gd name="T22" fmla="*/ 218 w 2646"/>
                <a:gd name="T23" fmla="*/ 1805 h 2613"/>
                <a:gd name="T24" fmla="*/ 63 w 2646"/>
                <a:gd name="T25" fmla="*/ 1693 h 2613"/>
                <a:gd name="T26" fmla="*/ 0 w 2646"/>
                <a:gd name="T27" fmla="*/ 1471 h 2613"/>
                <a:gd name="T28" fmla="*/ 50 w 2646"/>
                <a:gd name="T29" fmla="*/ 1251 h 2613"/>
                <a:gd name="T30" fmla="*/ 162 w 2646"/>
                <a:gd name="T31" fmla="*/ 1208 h 2613"/>
                <a:gd name="T32" fmla="*/ 271 w 2646"/>
                <a:gd name="T33" fmla="*/ 1230 h 2613"/>
                <a:gd name="T34" fmla="*/ 366 w 2646"/>
                <a:gd name="T35" fmla="*/ 1296 h 2613"/>
                <a:gd name="T36" fmla="*/ 481 w 2646"/>
                <a:gd name="T37" fmla="*/ 1398 h 2613"/>
                <a:gd name="T38" fmla="*/ 630 w 2646"/>
                <a:gd name="T39" fmla="*/ 1271 h 2613"/>
                <a:gd name="T40" fmla="*/ 727 w 2646"/>
                <a:gd name="T41" fmla="*/ 969 h 2613"/>
                <a:gd name="T42" fmla="*/ 759 w 2646"/>
                <a:gd name="T43" fmla="*/ 668 h 2613"/>
                <a:gd name="T44" fmla="*/ 735 w 2646"/>
                <a:gd name="T45" fmla="*/ 361 h 2613"/>
                <a:gd name="T46" fmla="*/ 718 w 2646"/>
                <a:gd name="T47" fmla="*/ 136 h 2613"/>
                <a:gd name="T48" fmla="*/ 1395 w 2646"/>
                <a:gd name="T49" fmla="*/ 133 h 2613"/>
                <a:gd name="T50" fmla="*/ 2018 w 2646"/>
                <a:gd name="T51" fmla="*/ 0 h 2613"/>
                <a:gd name="T52" fmla="*/ 2165 w 2646"/>
                <a:gd name="T53" fmla="*/ 115 h 2613"/>
                <a:gd name="T54" fmla="*/ 2337 w 2646"/>
                <a:gd name="T55" fmla="*/ 390 h 2613"/>
                <a:gd name="T56" fmla="*/ 2439 w 2646"/>
                <a:gd name="T57" fmla="*/ 861 h 2613"/>
                <a:gd name="T58" fmla="*/ 2583 w 2646"/>
                <a:gd name="T59" fmla="*/ 1511 h 2613"/>
                <a:gd name="T60" fmla="*/ 2646 w 2646"/>
                <a:gd name="T61" fmla="*/ 1784 h 2613"/>
                <a:gd name="T62" fmla="*/ 2601 w 2646"/>
                <a:gd name="T63" fmla="*/ 2051 h 2613"/>
                <a:gd name="T64" fmla="*/ 2470 w 2646"/>
                <a:gd name="T65" fmla="*/ 2241 h 2613"/>
                <a:gd name="T66" fmla="*/ 2123 w 2646"/>
                <a:gd name="T67" fmla="*/ 2515 h 2613"/>
                <a:gd name="T68" fmla="*/ 1908 w 2646"/>
                <a:gd name="T69" fmla="*/ 2582 h 2613"/>
                <a:gd name="T70" fmla="*/ 1684 w 2646"/>
                <a:gd name="T71" fmla="*/ 2613 h 2613"/>
                <a:gd name="T72" fmla="*/ 999 w 2646"/>
                <a:gd name="T73" fmla="*/ 2459 h 26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46" h="2613">
                  <a:moveTo>
                    <a:pt x="999" y="2459"/>
                  </a:moveTo>
                  <a:lnTo>
                    <a:pt x="844" y="2354"/>
                  </a:lnTo>
                  <a:lnTo>
                    <a:pt x="682" y="2220"/>
                  </a:lnTo>
                  <a:lnTo>
                    <a:pt x="569" y="2051"/>
                  </a:lnTo>
                  <a:lnTo>
                    <a:pt x="492" y="1890"/>
                  </a:lnTo>
                  <a:lnTo>
                    <a:pt x="432" y="1722"/>
                  </a:lnTo>
                  <a:lnTo>
                    <a:pt x="387" y="1542"/>
                  </a:lnTo>
                  <a:lnTo>
                    <a:pt x="344" y="1489"/>
                  </a:lnTo>
                  <a:lnTo>
                    <a:pt x="299" y="1454"/>
                  </a:lnTo>
                  <a:lnTo>
                    <a:pt x="197" y="1394"/>
                  </a:lnTo>
                  <a:lnTo>
                    <a:pt x="123" y="1331"/>
                  </a:lnTo>
                  <a:lnTo>
                    <a:pt x="71" y="1321"/>
                  </a:lnTo>
                  <a:lnTo>
                    <a:pt x="71" y="1327"/>
                  </a:lnTo>
                  <a:lnTo>
                    <a:pt x="50" y="1356"/>
                  </a:lnTo>
                  <a:lnTo>
                    <a:pt x="173" y="1441"/>
                  </a:lnTo>
                  <a:lnTo>
                    <a:pt x="151" y="1532"/>
                  </a:lnTo>
                  <a:lnTo>
                    <a:pt x="151" y="1599"/>
                  </a:lnTo>
                  <a:lnTo>
                    <a:pt x="183" y="1661"/>
                  </a:lnTo>
                  <a:lnTo>
                    <a:pt x="264" y="1725"/>
                  </a:lnTo>
                  <a:lnTo>
                    <a:pt x="387" y="1725"/>
                  </a:lnTo>
                  <a:lnTo>
                    <a:pt x="397" y="1763"/>
                  </a:lnTo>
                  <a:lnTo>
                    <a:pt x="401" y="1819"/>
                  </a:lnTo>
                  <a:lnTo>
                    <a:pt x="299" y="1827"/>
                  </a:lnTo>
                  <a:lnTo>
                    <a:pt x="218" y="1805"/>
                  </a:lnTo>
                  <a:lnTo>
                    <a:pt x="138" y="1760"/>
                  </a:lnTo>
                  <a:lnTo>
                    <a:pt x="63" y="1693"/>
                  </a:lnTo>
                  <a:lnTo>
                    <a:pt x="15" y="1577"/>
                  </a:lnTo>
                  <a:lnTo>
                    <a:pt x="0" y="1471"/>
                  </a:lnTo>
                  <a:lnTo>
                    <a:pt x="15" y="1363"/>
                  </a:lnTo>
                  <a:lnTo>
                    <a:pt x="50" y="1251"/>
                  </a:lnTo>
                  <a:lnTo>
                    <a:pt x="112" y="1222"/>
                  </a:lnTo>
                  <a:lnTo>
                    <a:pt x="162" y="1208"/>
                  </a:lnTo>
                  <a:lnTo>
                    <a:pt x="218" y="1208"/>
                  </a:lnTo>
                  <a:lnTo>
                    <a:pt x="271" y="1230"/>
                  </a:lnTo>
                  <a:lnTo>
                    <a:pt x="320" y="1257"/>
                  </a:lnTo>
                  <a:lnTo>
                    <a:pt x="366" y="1296"/>
                  </a:lnTo>
                  <a:lnTo>
                    <a:pt x="464" y="1394"/>
                  </a:lnTo>
                  <a:lnTo>
                    <a:pt x="481" y="1398"/>
                  </a:lnTo>
                  <a:lnTo>
                    <a:pt x="545" y="1412"/>
                  </a:lnTo>
                  <a:lnTo>
                    <a:pt x="630" y="1271"/>
                  </a:lnTo>
                  <a:lnTo>
                    <a:pt x="692" y="1124"/>
                  </a:lnTo>
                  <a:lnTo>
                    <a:pt x="727" y="969"/>
                  </a:lnTo>
                  <a:lnTo>
                    <a:pt x="748" y="818"/>
                  </a:lnTo>
                  <a:lnTo>
                    <a:pt x="759" y="668"/>
                  </a:lnTo>
                  <a:lnTo>
                    <a:pt x="748" y="513"/>
                  </a:lnTo>
                  <a:lnTo>
                    <a:pt x="735" y="361"/>
                  </a:lnTo>
                  <a:lnTo>
                    <a:pt x="713" y="206"/>
                  </a:lnTo>
                  <a:lnTo>
                    <a:pt x="718" y="136"/>
                  </a:lnTo>
                  <a:lnTo>
                    <a:pt x="1072" y="147"/>
                  </a:lnTo>
                  <a:lnTo>
                    <a:pt x="1395" y="133"/>
                  </a:lnTo>
                  <a:lnTo>
                    <a:pt x="1705" y="83"/>
                  </a:lnTo>
                  <a:lnTo>
                    <a:pt x="2018" y="0"/>
                  </a:lnTo>
                  <a:lnTo>
                    <a:pt x="2088" y="53"/>
                  </a:lnTo>
                  <a:lnTo>
                    <a:pt x="2165" y="115"/>
                  </a:lnTo>
                  <a:lnTo>
                    <a:pt x="2285" y="256"/>
                  </a:lnTo>
                  <a:lnTo>
                    <a:pt x="2337" y="390"/>
                  </a:lnTo>
                  <a:lnTo>
                    <a:pt x="2372" y="537"/>
                  </a:lnTo>
                  <a:lnTo>
                    <a:pt x="2439" y="861"/>
                  </a:lnTo>
                  <a:lnTo>
                    <a:pt x="2499" y="1190"/>
                  </a:lnTo>
                  <a:lnTo>
                    <a:pt x="2583" y="1511"/>
                  </a:lnTo>
                  <a:lnTo>
                    <a:pt x="2622" y="1640"/>
                  </a:lnTo>
                  <a:lnTo>
                    <a:pt x="2646" y="1784"/>
                  </a:lnTo>
                  <a:lnTo>
                    <a:pt x="2639" y="1921"/>
                  </a:lnTo>
                  <a:lnTo>
                    <a:pt x="2601" y="2051"/>
                  </a:lnTo>
                  <a:lnTo>
                    <a:pt x="2545" y="2139"/>
                  </a:lnTo>
                  <a:lnTo>
                    <a:pt x="2470" y="2241"/>
                  </a:lnTo>
                  <a:lnTo>
                    <a:pt x="2281" y="2438"/>
                  </a:lnTo>
                  <a:lnTo>
                    <a:pt x="2123" y="2515"/>
                  </a:lnTo>
                  <a:lnTo>
                    <a:pt x="1975" y="2565"/>
                  </a:lnTo>
                  <a:lnTo>
                    <a:pt x="1908" y="2582"/>
                  </a:lnTo>
                  <a:lnTo>
                    <a:pt x="1793" y="2603"/>
                  </a:lnTo>
                  <a:lnTo>
                    <a:pt x="1684" y="2613"/>
                  </a:lnTo>
                  <a:lnTo>
                    <a:pt x="1455" y="2589"/>
                  </a:lnTo>
                  <a:lnTo>
                    <a:pt x="999" y="2459"/>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3" name="Freeform 88"/>
            <p:cNvSpPr>
              <a:spLocks/>
            </p:cNvSpPr>
            <p:nvPr/>
          </p:nvSpPr>
          <p:spPr bwMode="auto">
            <a:xfrm>
              <a:off x="491" y="104"/>
              <a:ext cx="450" cy="639"/>
            </a:xfrm>
            <a:custGeom>
              <a:avLst/>
              <a:gdLst>
                <a:gd name="T0" fmla="*/ 1505 w 2703"/>
                <a:gd name="T1" fmla="*/ 3742 h 3830"/>
                <a:gd name="T2" fmla="*/ 1160 w 2703"/>
                <a:gd name="T3" fmla="*/ 3538 h 3830"/>
                <a:gd name="T4" fmla="*/ 970 w 2703"/>
                <a:gd name="T5" fmla="*/ 3327 h 3830"/>
                <a:gd name="T6" fmla="*/ 931 w 2703"/>
                <a:gd name="T7" fmla="*/ 3152 h 3830"/>
                <a:gd name="T8" fmla="*/ 1335 w 2703"/>
                <a:gd name="T9" fmla="*/ 3254 h 3830"/>
                <a:gd name="T10" fmla="*/ 1659 w 2703"/>
                <a:gd name="T11" fmla="*/ 3236 h 3830"/>
                <a:gd name="T12" fmla="*/ 1420 w 2703"/>
                <a:gd name="T13" fmla="*/ 3219 h 3830"/>
                <a:gd name="T14" fmla="*/ 1069 w 2703"/>
                <a:gd name="T15" fmla="*/ 3152 h 3830"/>
                <a:gd name="T16" fmla="*/ 778 w 2703"/>
                <a:gd name="T17" fmla="*/ 2973 h 3830"/>
                <a:gd name="T18" fmla="*/ 629 w 2703"/>
                <a:gd name="T19" fmla="*/ 2804 h 3830"/>
                <a:gd name="T20" fmla="*/ 517 w 2703"/>
                <a:gd name="T21" fmla="*/ 2597 h 3830"/>
                <a:gd name="T22" fmla="*/ 450 w 2703"/>
                <a:gd name="T23" fmla="*/ 2351 h 3830"/>
                <a:gd name="T24" fmla="*/ 401 w 2703"/>
                <a:gd name="T25" fmla="*/ 1785 h 3830"/>
                <a:gd name="T26" fmla="*/ 292 w 2703"/>
                <a:gd name="T27" fmla="*/ 1669 h 3830"/>
                <a:gd name="T28" fmla="*/ 102 w 2703"/>
                <a:gd name="T29" fmla="*/ 1588 h 3830"/>
                <a:gd name="T30" fmla="*/ 215 w 2703"/>
                <a:gd name="T31" fmla="*/ 1697 h 3830"/>
                <a:gd name="T32" fmla="*/ 176 w 2703"/>
                <a:gd name="T33" fmla="*/ 1837 h 3830"/>
                <a:gd name="T34" fmla="*/ 215 w 2703"/>
                <a:gd name="T35" fmla="*/ 1982 h 3830"/>
                <a:gd name="T36" fmla="*/ 362 w 2703"/>
                <a:gd name="T37" fmla="*/ 2206 h 3830"/>
                <a:gd name="T38" fmla="*/ 215 w 2703"/>
                <a:gd name="T39" fmla="*/ 2136 h 3830"/>
                <a:gd name="T40" fmla="*/ 99 w 2703"/>
                <a:gd name="T41" fmla="*/ 2010 h 3830"/>
                <a:gd name="T42" fmla="*/ 22 w 2703"/>
                <a:gd name="T43" fmla="*/ 1845 h 3830"/>
                <a:gd name="T44" fmla="*/ 0 w 2703"/>
                <a:gd name="T45" fmla="*/ 1684 h 3830"/>
                <a:gd name="T46" fmla="*/ 4 w 2703"/>
                <a:gd name="T47" fmla="*/ 1556 h 3830"/>
                <a:gd name="T48" fmla="*/ 43 w 2703"/>
                <a:gd name="T49" fmla="*/ 1479 h 3830"/>
                <a:gd name="T50" fmla="*/ 102 w 2703"/>
                <a:gd name="T51" fmla="*/ 1433 h 3830"/>
                <a:gd name="T52" fmla="*/ 180 w 2703"/>
                <a:gd name="T53" fmla="*/ 1420 h 3830"/>
                <a:gd name="T54" fmla="*/ 342 w 2703"/>
                <a:gd name="T55" fmla="*/ 1465 h 3830"/>
                <a:gd name="T56" fmla="*/ 444 w 2703"/>
                <a:gd name="T57" fmla="*/ 1578 h 3830"/>
                <a:gd name="T58" fmla="*/ 541 w 2703"/>
                <a:gd name="T59" fmla="*/ 1697 h 3830"/>
                <a:gd name="T60" fmla="*/ 661 w 2703"/>
                <a:gd name="T61" fmla="*/ 1441 h 3830"/>
                <a:gd name="T62" fmla="*/ 707 w 2703"/>
                <a:gd name="T63" fmla="*/ 1187 h 3830"/>
                <a:gd name="T64" fmla="*/ 696 w 2703"/>
                <a:gd name="T65" fmla="*/ 935 h 3830"/>
                <a:gd name="T66" fmla="*/ 567 w 2703"/>
                <a:gd name="T67" fmla="*/ 475 h 3830"/>
                <a:gd name="T68" fmla="*/ 650 w 2703"/>
                <a:gd name="T69" fmla="*/ 323 h 3830"/>
                <a:gd name="T70" fmla="*/ 875 w 2703"/>
                <a:gd name="T71" fmla="*/ 144 h 3830"/>
                <a:gd name="T72" fmla="*/ 1142 w 2703"/>
                <a:gd name="T73" fmla="*/ 45 h 3830"/>
                <a:gd name="T74" fmla="*/ 1540 w 2703"/>
                <a:gd name="T75" fmla="*/ 0 h 3830"/>
                <a:gd name="T76" fmla="*/ 1842 w 2703"/>
                <a:gd name="T77" fmla="*/ 50 h 3830"/>
                <a:gd name="T78" fmla="*/ 2151 w 2703"/>
                <a:gd name="T79" fmla="*/ 232 h 3830"/>
                <a:gd name="T80" fmla="*/ 2305 w 2703"/>
                <a:gd name="T81" fmla="*/ 429 h 3830"/>
                <a:gd name="T82" fmla="*/ 2415 w 2703"/>
                <a:gd name="T83" fmla="*/ 654 h 3830"/>
                <a:gd name="T84" fmla="*/ 2503 w 2703"/>
                <a:gd name="T85" fmla="*/ 1166 h 3830"/>
                <a:gd name="T86" fmla="*/ 2674 w 2703"/>
                <a:gd name="T87" fmla="*/ 1468 h 3830"/>
                <a:gd name="T88" fmla="*/ 2703 w 2703"/>
                <a:gd name="T89" fmla="*/ 1701 h 3830"/>
                <a:gd name="T90" fmla="*/ 2643 w 2703"/>
                <a:gd name="T91" fmla="*/ 2048 h 3830"/>
                <a:gd name="T92" fmla="*/ 2685 w 2703"/>
                <a:gd name="T93" fmla="*/ 2291 h 3830"/>
                <a:gd name="T94" fmla="*/ 2685 w 2703"/>
                <a:gd name="T95" fmla="*/ 2558 h 3830"/>
                <a:gd name="T96" fmla="*/ 2608 w 2703"/>
                <a:gd name="T97" fmla="*/ 2794 h 3830"/>
                <a:gd name="T98" fmla="*/ 2436 w 2703"/>
                <a:gd name="T99" fmla="*/ 2979 h 3830"/>
                <a:gd name="T100" fmla="*/ 2270 w 2703"/>
                <a:gd name="T101" fmla="*/ 3054 h 3830"/>
                <a:gd name="T102" fmla="*/ 2217 w 2703"/>
                <a:gd name="T103" fmla="*/ 3433 h 3830"/>
                <a:gd name="T104" fmla="*/ 2024 w 2703"/>
                <a:gd name="T105" fmla="*/ 3655 h 3830"/>
                <a:gd name="T106" fmla="*/ 1736 w 2703"/>
                <a:gd name="T107" fmla="*/ 3830 h 38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3" h="3830">
                  <a:moveTo>
                    <a:pt x="1666" y="3802"/>
                  </a:moveTo>
                  <a:lnTo>
                    <a:pt x="1505" y="3742"/>
                  </a:lnTo>
                  <a:lnTo>
                    <a:pt x="1329" y="3658"/>
                  </a:lnTo>
                  <a:lnTo>
                    <a:pt x="1160" y="3538"/>
                  </a:lnTo>
                  <a:lnTo>
                    <a:pt x="998" y="3383"/>
                  </a:lnTo>
                  <a:lnTo>
                    <a:pt x="970" y="3327"/>
                  </a:lnTo>
                  <a:lnTo>
                    <a:pt x="952" y="3236"/>
                  </a:lnTo>
                  <a:lnTo>
                    <a:pt x="931" y="3152"/>
                  </a:lnTo>
                  <a:lnTo>
                    <a:pt x="1145" y="3219"/>
                  </a:lnTo>
                  <a:lnTo>
                    <a:pt x="1335" y="3254"/>
                  </a:lnTo>
                  <a:lnTo>
                    <a:pt x="1501" y="3254"/>
                  </a:lnTo>
                  <a:lnTo>
                    <a:pt x="1659" y="3236"/>
                  </a:lnTo>
                  <a:lnTo>
                    <a:pt x="1687" y="3194"/>
                  </a:lnTo>
                  <a:lnTo>
                    <a:pt x="1420" y="3219"/>
                  </a:lnTo>
                  <a:lnTo>
                    <a:pt x="1177" y="3187"/>
                  </a:lnTo>
                  <a:lnTo>
                    <a:pt x="1069" y="3152"/>
                  </a:lnTo>
                  <a:lnTo>
                    <a:pt x="963" y="3102"/>
                  </a:lnTo>
                  <a:lnTo>
                    <a:pt x="778" y="2973"/>
                  </a:lnTo>
                  <a:lnTo>
                    <a:pt x="700" y="2891"/>
                  </a:lnTo>
                  <a:lnTo>
                    <a:pt x="629" y="2804"/>
                  </a:lnTo>
                  <a:lnTo>
                    <a:pt x="567" y="2706"/>
                  </a:lnTo>
                  <a:lnTo>
                    <a:pt x="517" y="2597"/>
                  </a:lnTo>
                  <a:lnTo>
                    <a:pt x="479" y="2481"/>
                  </a:lnTo>
                  <a:lnTo>
                    <a:pt x="450" y="2351"/>
                  </a:lnTo>
                  <a:lnTo>
                    <a:pt x="418" y="2080"/>
                  </a:lnTo>
                  <a:lnTo>
                    <a:pt x="401" y="1785"/>
                  </a:lnTo>
                  <a:lnTo>
                    <a:pt x="345" y="1719"/>
                  </a:lnTo>
                  <a:lnTo>
                    <a:pt x="292" y="1669"/>
                  </a:lnTo>
                  <a:lnTo>
                    <a:pt x="102" y="1582"/>
                  </a:lnTo>
                  <a:lnTo>
                    <a:pt x="102" y="1588"/>
                  </a:lnTo>
                  <a:lnTo>
                    <a:pt x="113" y="1606"/>
                  </a:lnTo>
                  <a:lnTo>
                    <a:pt x="215" y="1697"/>
                  </a:lnTo>
                  <a:lnTo>
                    <a:pt x="187" y="1767"/>
                  </a:lnTo>
                  <a:lnTo>
                    <a:pt x="176" y="1837"/>
                  </a:lnTo>
                  <a:lnTo>
                    <a:pt x="180" y="1904"/>
                  </a:lnTo>
                  <a:lnTo>
                    <a:pt x="215" y="1982"/>
                  </a:lnTo>
                  <a:lnTo>
                    <a:pt x="362" y="2077"/>
                  </a:lnTo>
                  <a:lnTo>
                    <a:pt x="362" y="2206"/>
                  </a:lnTo>
                  <a:lnTo>
                    <a:pt x="286" y="2182"/>
                  </a:lnTo>
                  <a:lnTo>
                    <a:pt x="215" y="2136"/>
                  </a:lnTo>
                  <a:lnTo>
                    <a:pt x="152" y="2080"/>
                  </a:lnTo>
                  <a:lnTo>
                    <a:pt x="99" y="2010"/>
                  </a:lnTo>
                  <a:lnTo>
                    <a:pt x="53" y="1930"/>
                  </a:lnTo>
                  <a:lnTo>
                    <a:pt x="22" y="1845"/>
                  </a:lnTo>
                  <a:lnTo>
                    <a:pt x="4" y="1764"/>
                  </a:lnTo>
                  <a:lnTo>
                    <a:pt x="0" y="1684"/>
                  </a:lnTo>
                  <a:lnTo>
                    <a:pt x="0" y="1617"/>
                  </a:lnTo>
                  <a:lnTo>
                    <a:pt x="4" y="1556"/>
                  </a:lnTo>
                  <a:lnTo>
                    <a:pt x="18" y="1515"/>
                  </a:lnTo>
                  <a:lnTo>
                    <a:pt x="43" y="1479"/>
                  </a:lnTo>
                  <a:lnTo>
                    <a:pt x="67" y="1451"/>
                  </a:lnTo>
                  <a:lnTo>
                    <a:pt x="102" y="1433"/>
                  </a:lnTo>
                  <a:lnTo>
                    <a:pt x="137" y="1420"/>
                  </a:lnTo>
                  <a:lnTo>
                    <a:pt x="180" y="1420"/>
                  </a:lnTo>
                  <a:lnTo>
                    <a:pt x="264" y="1430"/>
                  </a:lnTo>
                  <a:lnTo>
                    <a:pt x="342" y="1465"/>
                  </a:lnTo>
                  <a:lnTo>
                    <a:pt x="409" y="1515"/>
                  </a:lnTo>
                  <a:lnTo>
                    <a:pt x="444" y="1578"/>
                  </a:lnTo>
                  <a:lnTo>
                    <a:pt x="500" y="1697"/>
                  </a:lnTo>
                  <a:lnTo>
                    <a:pt x="541" y="1697"/>
                  </a:lnTo>
                  <a:lnTo>
                    <a:pt x="612" y="1567"/>
                  </a:lnTo>
                  <a:lnTo>
                    <a:pt x="661" y="1441"/>
                  </a:lnTo>
                  <a:lnTo>
                    <a:pt x="693" y="1318"/>
                  </a:lnTo>
                  <a:lnTo>
                    <a:pt x="707" y="1187"/>
                  </a:lnTo>
                  <a:lnTo>
                    <a:pt x="711" y="1064"/>
                  </a:lnTo>
                  <a:lnTo>
                    <a:pt x="696" y="935"/>
                  </a:lnTo>
                  <a:lnTo>
                    <a:pt x="629" y="686"/>
                  </a:lnTo>
                  <a:lnTo>
                    <a:pt x="567" y="475"/>
                  </a:lnTo>
                  <a:lnTo>
                    <a:pt x="562" y="443"/>
                  </a:lnTo>
                  <a:lnTo>
                    <a:pt x="650" y="323"/>
                  </a:lnTo>
                  <a:lnTo>
                    <a:pt x="756" y="226"/>
                  </a:lnTo>
                  <a:lnTo>
                    <a:pt x="875" y="144"/>
                  </a:lnTo>
                  <a:lnTo>
                    <a:pt x="1005" y="88"/>
                  </a:lnTo>
                  <a:lnTo>
                    <a:pt x="1142" y="45"/>
                  </a:lnTo>
                  <a:lnTo>
                    <a:pt x="1276" y="21"/>
                  </a:lnTo>
                  <a:lnTo>
                    <a:pt x="1540" y="0"/>
                  </a:lnTo>
                  <a:lnTo>
                    <a:pt x="1690" y="15"/>
                  </a:lnTo>
                  <a:lnTo>
                    <a:pt x="1842" y="50"/>
                  </a:lnTo>
                  <a:lnTo>
                    <a:pt x="2000" y="123"/>
                  </a:lnTo>
                  <a:lnTo>
                    <a:pt x="2151" y="232"/>
                  </a:lnTo>
                  <a:lnTo>
                    <a:pt x="2228" y="320"/>
                  </a:lnTo>
                  <a:lnTo>
                    <a:pt x="2305" y="429"/>
                  </a:lnTo>
                  <a:lnTo>
                    <a:pt x="2375" y="545"/>
                  </a:lnTo>
                  <a:lnTo>
                    <a:pt x="2415" y="654"/>
                  </a:lnTo>
                  <a:lnTo>
                    <a:pt x="2463" y="906"/>
                  </a:lnTo>
                  <a:lnTo>
                    <a:pt x="2503" y="1166"/>
                  </a:lnTo>
                  <a:lnTo>
                    <a:pt x="2583" y="1318"/>
                  </a:lnTo>
                  <a:lnTo>
                    <a:pt x="2674" y="1468"/>
                  </a:lnTo>
                  <a:lnTo>
                    <a:pt x="2703" y="1585"/>
                  </a:lnTo>
                  <a:lnTo>
                    <a:pt x="2703" y="1701"/>
                  </a:lnTo>
                  <a:lnTo>
                    <a:pt x="2664" y="1933"/>
                  </a:lnTo>
                  <a:lnTo>
                    <a:pt x="2643" y="2048"/>
                  </a:lnTo>
                  <a:lnTo>
                    <a:pt x="2664" y="2147"/>
                  </a:lnTo>
                  <a:lnTo>
                    <a:pt x="2685" y="2291"/>
                  </a:lnTo>
                  <a:lnTo>
                    <a:pt x="2696" y="2428"/>
                  </a:lnTo>
                  <a:lnTo>
                    <a:pt x="2685" y="2558"/>
                  </a:lnTo>
                  <a:lnTo>
                    <a:pt x="2661" y="2681"/>
                  </a:lnTo>
                  <a:lnTo>
                    <a:pt x="2608" y="2794"/>
                  </a:lnTo>
                  <a:lnTo>
                    <a:pt x="2534" y="2896"/>
                  </a:lnTo>
                  <a:lnTo>
                    <a:pt x="2436" y="2979"/>
                  </a:lnTo>
                  <a:lnTo>
                    <a:pt x="2316" y="3046"/>
                  </a:lnTo>
                  <a:lnTo>
                    <a:pt x="2270" y="3054"/>
                  </a:lnTo>
                  <a:lnTo>
                    <a:pt x="2263" y="3067"/>
                  </a:lnTo>
                  <a:lnTo>
                    <a:pt x="2217" y="3433"/>
                  </a:lnTo>
                  <a:lnTo>
                    <a:pt x="2120" y="3570"/>
                  </a:lnTo>
                  <a:lnTo>
                    <a:pt x="2024" y="3655"/>
                  </a:lnTo>
                  <a:lnTo>
                    <a:pt x="1789" y="3802"/>
                  </a:lnTo>
                  <a:lnTo>
                    <a:pt x="1736" y="3830"/>
                  </a:lnTo>
                  <a:lnTo>
                    <a:pt x="1666" y="3802"/>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4" name="Freeform 89"/>
            <p:cNvSpPr>
              <a:spLocks/>
            </p:cNvSpPr>
            <p:nvPr/>
          </p:nvSpPr>
          <p:spPr bwMode="auto">
            <a:xfrm>
              <a:off x="1513" y="699"/>
              <a:ext cx="81" cy="31"/>
            </a:xfrm>
            <a:custGeom>
              <a:avLst/>
              <a:gdLst>
                <a:gd name="T0" fmla="*/ 4 w 489"/>
                <a:gd name="T1" fmla="*/ 179 h 187"/>
                <a:gd name="T2" fmla="*/ 0 w 489"/>
                <a:gd name="T3" fmla="*/ 102 h 187"/>
                <a:gd name="T4" fmla="*/ 232 w 489"/>
                <a:gd name="T5" fmla="*/ 112 h 187"/>
                <a:gd name="T6" fmla="*/ 320 w 489"/>
                <a:gd name="T7" fmla="*/ 88 h 187"/>
                <a:gd name="T8" fmla="*/ 433 w 489"/>
                <a:gd name="T9" fmla="*/ 38 h 187"/>
                <a:gd name="T10" fmla="*/ 468 w 489"/>
                <a:gd name="T11" fmla="*/ 0 h 187"/>
                <a:gd name="T12" fmla="*/ 489 w 489"/>
                <a:gd name="T13" fmla="*/ 14 h 187"/>
                <a:gd name="T14" fmla="*/ 468 w 489"/>
                <a:gd name="T15" fmla="*/ 94 h 187"/>
                <a:gd name="T16" fmla="*/ 355 w 489"/>
                <a:gd name="T17" fmla="*/ 152 h 187"/>
                <a:gd name="T18" fmla="*/ 240 w 489"/>
                <a:gd name="T19" fmla="*/ 179 h 187"/>
                <a:gd name="T20" fmla="*/ 131 w 489"/>
                <a:gd name="T21" fmla="*/ 187 h 187"/>
                <a:gd name="T22" fmla="*/ 4 w 489"/>
                <a:gd name="T23" fmla="*/ 179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89" h="187">
                  <a:moveTo>
                    <a:pt x="4" y="179"/>
                  </a:moveTo>
                  <a:lnTo>
                    <a:pt x="0" y="102"/>
                  </a:lnTo>
                  <a:lnTo>
                    <a:pt x="232" y="112"/>
                  </a:lnTo>
                  <a:lnTo>
                    <a:pt x="320" y="88"/>
                  </a:lnTo>
                  <a:lnTo>
                    <a:pt x="433" y="38"/>
                  </a:lnTo>
                  <a:lnTo>
                    <a:pt x="468" y="0"/>
                  </a:lnTo>
                  <a:lnTo>
                    <a:pt x="489" y="14"/>
                  </a:lnTo>
                  <a:lnTo>
                    <a:pt x="468" y="94"/>
                  </a:lnTo>
                  <a:lnTo>
                    <a:pt x="355" y="152"/>
                  </a:lnTo>
                  <a:lnTo>
                    <a:pt x="240" y="179"/>
                  </a:lnTo>
                  <a:lnTo>
                    <a:pt x="131" y="187"/>
                  </a:lnTo>
                  <a:lnTo>
                    <a:pt x="4"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5" name="Freeform 90"/>
            <p:cNvSpPr>
              <a:spLocks/>
            </p:cNvSpPr>
            <p:nvPr/>
          </p:nvSpPr>
          <p:spPr bwMode="auto">
            <a:xfrm>
              <a:off x="1293" y="700"/>
              <a:ext cx="21" cy="22"/>
            </a:xfrm>
            <a:custGeom>
              <a:avLst/>
              <a:gdLst>
                <a:gd name="T0" fmla="*/ 18 w 127"/>
                <a:gd name="T1" fmla="*/ 11 h 130"/>
                <a:gd name="T2" fmla="*/ 61 w 127"/>
                <a:gd name="T3" fmla="*/ 0 h 130"/>
                <a:gd name="T4" fmla="*/ 82 w 127"/>
                <a:gd name="T5" fmla="*/ 7 h 130"/>
                <a:gd name="T6" fmla="*/ 117 w 127"/>
                <a:gd name="T7" fmla="*/ 39 h 130"/>
                <a:gd name="T8" fmla="*/ 127 w 127"/>
                <a:gd name="T9" fmla="*/ 60 h 130"/>
                <a:gd name="T10" fmla="*/ 127 w 127"/>
                <a:gd name="T11" fmla="*/ 81 h 130"/>
                <a:gd name="T12" fmla="*/ 117 w 127"/>
                <a:gd name="T13" fmla="*/ 109 h 130"/>
                <a:gd name="T14" fmla="*/ 96 w 127"/>
                <a:gd name="T15" fmla="*/ 130 h 130"/>
                <a:gd name="T16" fmla="*/ 50 w 127"/>
                <a:gd name="T17" fmla="*/ 130 h 130"/>
                <a:gd name="T18" fmla="*/ 15 w 127"/>
                <a:gd name="T19" fmla="*/ 105 h 130"/>
                <a:gd name="T20" fmla="*/ 0 w 127"/>
                <a:gd name="T21" fmla="*/ 60 h 130"/>
                <a:gd name="T22" fmla="*/ 18 w 127"/>
                <a:gd name="T23" fmla="*/ 11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7" h="130">
                  <a:moveTo>
                    <a:pt x="18" y="11"/>
                  </a:moveTo>
                  <a:lnTo>
                    <a:pt x="61" y="0"/>
                  </a:lnTo>
                  <a:lnTo>
                    <a:pt x="82" y="7"/>
                  </a:lnTo>
                  <a:lnTo>
                    <a:pt x="117" y="39"/>
                  </a:lnTo>
                  <a:lnTo>
                    <a:pt x="127" y="60"/>
                  </a:lnTo>
                  <a:lnTo>
                    <a:pt x="127" y="81"/>
                  </a:lnTo>
                  <a:lnTo>
                    <a:pt x="117" y="109"/>
                  </a:lnTo>
                  <a:lnTo>
                    <a:pt x="96" y="130"/>
                  </a:lnTo>
                  <a:lnTo>
                    <a:pt x="50" y="130"/>
                  </a:lnTo>
                  <a:lnTo>
                    <a:pt x="15" y="105"/>
                  </a:lnTo>
                  <a:lnTo>
                    <a:pt x="0" y="60"/>
                  </a:lnTo>
                  <a:lnTo>
                    <a:pt x="1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6" name="Freeform 91"/>
            <p:cNvSpPr>
              <a:spLocks/>
            </p:cNvSpPr>
            <p:nvPr/>
          </p:nvSpPr>
          <p:spPr bwMode="auto">
            <a:xfrm>
              <a:off x="1412" y="650"/>
              <a:ext cx="203" cy="46"/>
            </a:xfrm>
            <a:custGeom>
              <a:avLst/>
              <a:gdLst>
                <a:gd name="T0" fmla="*/ 0 w 1219"/>
                <a:gd name="T1" fmla="*/ 277 h 277"/>
                <a:gd name="T2" fmla="*/ 0 w 1219"/>
                <a:gd name="T3" fmla="*/ 249 h 277"/>
                <a:gd name="T4" fmla="*/ 53 w 1219"/>
                <a:gd name="T5" fmla="*/ 35 h 277"/>
                <a:gd name="T6" fmla="*/ 88 w 1219"/>
                <a:gd name="T7" fmla="*/ 17 h 277"/>
                <a:gd name="T8" fmla="*/ 126 w 1219"/>
                <a:gd name="T9" fmla="*/ 28 h 277"/>
                <a:gd name="T10" fmla="*/ 88 w 1219"/>
                <a:gd name="T11" fmla="*/ 130 h 277"/>
                <a:gd name="T12" fmla="*/ 249 w 1219"/>
                <a:gd name="T13" fmla="*/ 175 h 277"/>
                <a:gd name="T14" fmla="*/ 396 w 1219"/>
                <a:gd name="T15" fmla="*/ 186 h 277"/>
                <a:gd name="T16" fmla="*/ 545 w 1219"/>
                <a:gd name="T17" fmla="*/ 175 h 277"/>
                <a:gd name="T18" fmla="*/ 698 w 1219"/>
                <a:gd name="T19" fmla="*/ 148 h 277"/>
                <a:gd name="T20" fmla="*/ 871 w 1219"/>
                <a:gd name="T21" fmla="*/ 95 h 277"/>
                <a:gd name="T22" fmla="*/ 944 w 1219"/>
                <a:gd name="T23" fmla="*/ 81 h 277"/>
                <a:gd name="T24" fmla="*/ 1054 w 1219"/>
                <a:gd name="T25" fmla="*/ 35 h 277"/>
                <a:gd name="T26" fmla="*/ 1134 w 1219"/>
                <a:gd name="T27" fmla="*/ 14 h 277"/>
                <a:gd name="T28" fmla="*/ 1219 w 1219"/>
                <a:gd name="T29" fmla="*/ 0 h 277"/>
                <a:gd name="T30" fmla="*/ 1212 w 1219"/>
                <a:gd name="T31" fmla="*/ 78 h 277"/>
                <a:gd name="T32" fmla="*/ 1008 w 1219"/>
                <a:gd name="T33" fmla="*/ 119 h 277"/>
                <a:gd name="T34" fmla="*/ 724 w 1219"/>
                <a:gd name="T35" fmla="*/ 201 h 277"/>
                <a:gd name="T36" fmla="*/ 583 w 1219"/>
                <a:gd name="T37" fmla="*/ 236 h 277"/>
                <a:gd name="T38" fmla="*/ 442 w 1219"/>
                <a:gd name="T39" fmla="*/ 257 h 277"/>
                <a:gd name="T40" fmla="*/ 302 w 1219"/>
                <a:gd name="T41" fmla="*/ 257 h 277"/>
                <a:gd name="T42" fmla="*/ 154 w 1219"/>
                <a:gd name="T43" fmla="*/ 231 h 277"/>
                <a:gd name="T44" fmla="*/ 63 w 1219"/>
                <a:gd name="T45" fmla="*/ 196 h 277"/>
                <a:gd name="T46" fmla="*/ 63 w 1219"/>
                <a:gd name="T47" fmla="*/ 249 h 277"/>
                <a:gd name="T48" fmla="*/ 17 w 1219"/>
                <a:gd name="T49" fmla="*/ 277 h 277"/>
                <a:gd name="T50" fmla="*/ 0 w 1219"/>
                <a:gd name="T51" fmla="*/ 277 h 2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19" h="277">
                  <a:moveTo>
                    <a:pt x="0" y="277"/>
                  </a:moveTo>
                  <a:lnTo>
                    <a:pt x="0" y="249"/>
                  </a:lnTo>
                  <a:lnTo>
                    <a:pt x="53" y="35"/>
                  </a:lnTo>
                  <a:lnTo>
                    <a:pt x="88" y="17"/>
                  </a:lnTo>
                  <a:lnTo>
                    <a:pt x="126" y="28"/>
                  </a:lnTo>
                  <a:lnTo>
                    <a:pt x="88" y="130"/>
                  </a:lnTo>
                  <a:lnTo>
                    <a:pt x="249" y="175"/>
                  </a:lnTo>
                  <a:lnTo>
                    <a:pt x="396" y="186"/>
                  </a:lnTo>
                  <a:lnTo>
                    <a:pt x="545" y="175"/>
                  </a:lnTo>
                  <a:lnTo>
                    <a:pt x="698" y="148"/>
                  </a:lnTo>
                  <a:lnTo>
                    <a:pt x="871" y="95"/>
                  </a:lnTo>
                  <a:lnTo>
                    <a:pt x="944" y="81"/>
                  </a:lnTo>
                  <a:lnTo>
                    <a:pt x="1054" y="35"/>
                  </a:lnTo>
                  <a:lnTo>
                    <a:pt x="1134" y="14"/>
                  </a:lnTo>
                  <a:lnTo>
                    <a:pt x="1219" y="0"/>
                  </a:lnTo>
                  <a:lnTo>
                    <a:pt x="1212" y="78"/>
                  </a:lnTo>
                  <a:lnTo>
                    <a:pt x="1008" y="119"/>
                  </a:lnTo>
                  <a:lnTo>
                    <a:pt x="724" y="201"/>
                  </a:lnTo>
                  <a:lnTo>
                    <a:pt x="583" y="236"/>
                  </a:lnTo>
                  <a:lnTo>
                    <a:pt x="442" y="257"/>
                  </a:lnTo>
                  <a:lnTo>
                    <a:pt x="302" y="257"/>
                  </a:lnTo>
                  <a:lnTo>
                    <a:pt x="154" y="231"/>
                  </a:lnTo>
                  <a:lnTo>
                    <a:pt x="63" y="196"/>
                  </a:lnTo>
                  <a:lnTo>
                    <a:pt x="63" y="249"/>
                  </a:lnTo>
                  <a:lnTo>
                    <a:pt x="17" y="277"/>
                  </a:lnTo>
                  <a:lnTo>
                    <a:pt x="0" y="2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7" name="Freeform 92"/>
            <p:cNvSpPr>
              <a:spLocks/>
            </p:cNvSpPr>
            <p:nvPr/>
          </p:nvSpPr>
          <p:spPr bwMode="auto">
            <a:xfrm>
              <a:off x="1702" y="639"/>
              <a:ext cx="19" cy="23"/>
            </a:xfrm>
            <a:custGeom>
              <a:avLst/>
              <a:gdLst>
                <a:gd name="T0" fmla="*/ 0 w 112"/>
                <a:gd name="T1" fmla="*/ 130 h 137"/>
                <a:gd name="T2" fmla="*/ 0 w 112"/>
                <a:gd name="T3" fmla="*/ 22 h 137"/>
                <a:gd name="T4" fmla="*/ 24 w 112"/>
                <a:gd name="T5" fmla="*/ 4 h 137"/>
                <a:gd name="T6" fmla="*/ 59 w 112"/>
                <a:gd name="T7" fmla="*/ 0 h 137"/>
                <a:gd name="T8" fmla="*/ 91 w 112"/>
                <a:gd name="T9" fmla="*/ 22 h 137"/>
                <a:gd name="T10" fmla="*/ 112 w 112"/>
                <a:gd name="T11" fmla="*/ 52 h 137"/>
                <a:gd name="T12" fmla="*/ 105 w 112"/>
                <a:gd name="T13" fmla="*/ 109 h 137"/>
                <a:gd name="T14" fmla="*/ 67 w 112"/>
                <a:gd name="T15" fmla="*/ 137 h 137"/>
                <a:gd name="T16" fmla="*/ 0 w 112"/>
                <a:gd name="T17" fmla="*/ 130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2" h="137">
                  <a:moveTo>
                    <a:pt x="0" y="130"/>
                  </a:moveTo>
                  <a:lnTo>
                    <a:pt x="0" y="22"/>
                  </a:lnTo>
                  <a:lnTo>
                    <a:pt x="24" y="4"/>
                  </a:lnTo>
                  <a:lnTo>
                    <a:pt x="59" y="0"/>
                  </a:lnTo>
                  <a:lnTo>
                    <a:pt x="91" y="22"/>
                  </a:lnTo>
                  <a:lnTo>
                    <a:pt x="112" y="52"/>
                  </a:lnTo>
                  <a:lnTo>
                    <a:pt x="105" y="109"/>
                  </a:lnTo>
                  <a:lnTo>
                    <a:pt x="67" y="137"/>
                  </a:lnTo>
                  <a:lnTo>
                    <a:pt x="0"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8" name="Freeform 93"/>
            <p:cNvSpPr>
              <a:spLocks/>
            </p:cNvSpPr>
            <p:nvPr/>
          </p:nvSpPr>
          <p:spPr bwMode="auto">
            <a:xfrm>
              <a:off x="1289" y="623"/>
              <a:ext cx="26" cy="32"/>
            </a:xfrm>
            <a:custGeom>
              <a:avLst/>
              <a:gdLst>
                <a:gd name="T0" fmla="*/ 7 w 155"/>
                <a:gd name="T1" fmla="*/ 0 h 190"/>
                <a:gd name="T2" fmla="*/ 127 w 155"/>
                <a:gd name="T3" fmla="*/ 60 h 190"/>
                <a:gd name="T4" fmla="*/ 155 w 155"/>
                <a:gd name="T5" fmla="*/ 190 h 190"/>
                <a:gd name="T6" fmla="*/ 67 w 155"/>
                <a:gd name="T7" fmla="*/ 190 h 190"/>
                <a:gd name="T8" fmla="*/ 18 w 155"/>
                <a:gd name="T9" fmla="*/ 158 h 190"/>
                <a:gd name="T10" fmla="*/ 0 w 155"/>
                <a:gd name="T11" fmla="*/ 91 h 190"/>
                <a:gd name="T12" fmla="*/ 7 w 155"/>
                <a:gd name="T13" fmla="*/ 0 h 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 h="190">
                  <a:moveTo>
                    <a:pt x="7" y="0"/>
                  </a:moveTo>
                  <a:lnTo>
                    <a:pt x="127" y="60"/>
                  </a:lnTo>
                  <a:lnTo>
                    <a:pt x="155" y="190"/>
                  </a:lnTo>
                  <a:lnTo>
                    <a:pt x="67" y="190"/>
                  </a:lnTo>
                  <a:lnTo>
                    <a:pt x="18" y="158"/>
                  </a:lnTo>
                  <a:lnTo>
                    <a:pt x="0" y="91"/>
                  </a:lnTo>
                  <a:lnTo>
                    <a:pt x="7"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19" name="Freeform 94"/>
            <p:cNvSpPr>
              <a:spLocks/>
            </p:cNvSpPr>
            <p:nvPr/>
          </p:nvSpPr>
          <p:spPr bwMode="auto">
            <a:xfrm>
              <a:off x="1491" y="583"/>
              <a:ext cx="85" cy="61"/>
            </a:xfrm>
            <a:custGeom>
              <a:avLst/>
              <a:gdLst>
                <a:gd name="T0" fmla="*/ 0 w 513"/>
                <a:gd name="T1" fmla="*/ 299 h 366"/>
                <a:gd name="T2" fmla="*/ 31 w 513"/>
                <a:gd name="T3" fmla="*/ 250 h 366"/>
                <a:gd name="T4" fmla="*/ 168 w 513"/>
                <a:gd name="T5" fmla="*/ 295 h 366"/>
                <a:gd name="T6" fmla="*/ 218 w 513"/>
                <a:gd name="T7" fmla="*/ 295 h 366"/>
                <a:gd name="T8" fmla="*/ 264 w 513"/>
                <a:gd name="T9" fmla="*/ 285 h 366"/>
                <a:gd name="T10" fmla="*/ 352 w 513"/>
                <a:gd name="T11" fmla="*/ 228 h 366"/>
                <a:gd name="T12" fmla="*/ 449 w 513"/>
                <a:gd name="T13" fmla="*/ 137 h 366"/>
                <a:gd name="T14" fmla="*/ 429 w 513"/>
                <a:gd name="T15" fmla="*/ 105 h 366"/>
                <a:gd name="T16" fmla="*/ 404 w 513"/>
                <a:gd name="T17" fmla="*/ 81 h 366"/>
                <a:gd name="T18" fmla="*/ 365 w 513"/>
                <a:gd name="T19" fmla="*/ 17 h 366"/>
                <a:gd name="T20" fmla="*/ 382 w 513"/>
                <a:gd name="T21" fmla="*/ 0 h 366"/>
                <a:gd name="T22" fmla="*/ 488 w 513"/>
                <a:gd name="T23" fmla="*/ 78 h 366"/>
                <a:gd name="T24" fmla="*/ 513 w 513"/>
                <a:gd name="T25" fmla="*/ 145 h 366"/>
                <a:gd name="T26" fmla="*/ 499 w 513"/>
                <a:gd name="T27" fmla="*/ 198 h 366"/>
                <a:gd name="T28" fmla="*/ 453 w 513"/>
                <a:gd name="T29" fmla="*/ 246 h 366"/>
                <a:gd name="T30" fmla="*/ 373 w 513"/>
                <a:gd name="T31" fmla="*/ 316 h 366"/>
                <a:gd name="T32" fmla="*/ 285 w 513"/>
                <a:gd name="T33" fmla="*/ 366 h 366"/>
                <a:gd name="T34" fmla="*/ 189 w 513"/>
                <a:gd name="T35" fmla="*/ 366 h 366"/>
                <a:gd name="T36" fmla="*/ 91 w 513"/>
                <a:gd name="T37" fmla="*/ 334 h 366"/>
                <a:gd name="T38" fmla="*/ 0 w 513"/>
                <a:gd name="T39" fmla="*/ 299 h 3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13" h="366">
                  <a:moveTo>
                    <a:pt x="0" y="299"/>
                  </a:moveTo>
                  <a:lnTo>
                    <a:pt x="31" y="250"/>
                  </a:lnTo>
                  <a:lnTo>
                    <a:pt x="168" y="295"/>
                  </a:lnTo>
                  <a:lnTo>
                    <a:pt x="218" y="295"/>
                  </a:lnTo>
                  <a:lnTo>
                    <a:pt x="264" y="285"/>
                  </a:lnTo>
                  <a:lnTo>
                    <a:pt x="352" y="228"/>
                  </a:lnTo>
                  <a:lnTo>
                    <a:pt x="449" y="137"/>
                  </a:lnTo>
                  <a:lnTo>
                    <a:pt x="429" y="105"/>
                  </a:lnTo>
                  <a:lnTo>
                    <a:pt x="404" y="81"/>
                  </a:lnTo>
                  <a:lnTo>
                    <a:pt x="365" y="17"/>
                  </a:lnTo>
                  <a:lnTo>
                    <a:pt x="382" y="0"/>
                  </a:lnTo>
                  <a:lnTo>
                    <a:pt x="488" y="78"/>
                  </a:lnTo>
                  <a:lnTo>
                    <a:pt x="513" y="145"/>
                  </a:lnTo>
                  <a:lnTo>
                    <a:pt x="499" y="198"/>
                  </a:lnTo>
                  <a:lnTo>
                    <a:pt x="453" y="246"/>
                  </a:lnTo>
                  <a:lnTo>
                    <a:pt x="373" y="316"/>
                  </a:lnTo>
                  <a:lnTo>
                    <a:pt x="285" y="366"/>
                  </a:lnTo>
                  <a:lnTo>
                    <a:pt x="189" y="366"/>
                  </a:lnTo>
                  <a:lnTo>
                    <a:pt x="91" y="334"/>
                  </a:lnTo>
                  <a:lnTo>
                    <a:pt x="0" y="2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0" name="Freeform 95"/>
            <p:cNvSpPr>
              <a:spLocks/>
            </p:cNvSpPr>
            <p:nvPr/>
          </p:nvSpPr>
          <p:spPr bwMode="auto">
            <a:xfrm>
              <a:off x="770" y="542"/>
              <a:ext cx="105" cy="79"/>
            </a:xfrm>
            <a:custGeom>
              <a:avLst/>
              <a:gdLst>
                <a:gd name="T0" fmla="*/ 70 w 625"/>
                <a:gd name="T1" fmla="*/ 457 h 474"/>
                <a:gd name="T2" fmla="*/ 0 w 625"/>
                <a:gd name="T3" fmla="*/ 447 h 474"/>
                <a:gd name="T4" fmla="*/ 0 w 625"/>
                <a:gd name="T5" fmla="*/ 415 h 474"/>
                <a:gd name="T6" fmla="*/ 203 w 625"/>
                <a:gd name="T7" fmla="*/ 412 h 474"/>
                <a:gd name="T8" fmla="*/ 376 w 625"/>
                <a:gd name="T9" fmla="*/ 377 h 474"/>
                <a:gd name="T10" fmla="*/ 452 w 625"/>
                <a:gd name="T11" fmla="*/ 334 h 474"/>
                <a:gd name="T12" fmla="*/ 510 w 625"/>
                <a:gd name="T13" fmla="*/ 278 h 474"/>
                <a:gd name="T14" fmla="*/ 555 w 625"/>
                <a:gd name="T15" fmla="*/ 187 h 474"/>
                <a:gd name="T16" fmla="*/ 575 w 625"/>
                <a:gd name="T17" fmla="*/ 78 h 474"/>
                <a:gd name="T18" fmla="*/ 555 w 625"/>
                <a:gd name="T19" fmla="*/ 14 h 474"/>
                <a:gd name="T20" fmla="*/ 569 w 625"/>
                <a:gd name="T21" fmla="*/ 0 h 474"/>
                <a:gd name="T22" fmla="*/ 611 w 625"/>
                <a:gd name="T23" fmla="*/ 4 h 474"/>
                <a:gd name="T24" fmla="*/ 625 w 625"/>
                <a:gd name="T25" fmla="*/ 60 h 474"/>
                <a:gd name="T26" fmla="*/ 625 w 625"/>
                <a:gd name="T27" fmla="*/ 116 h 474"/>
                <a:gd name="T28" fmla="*/ 593 w 625"/>
                <a:gd name="T29" fmla="*/ 218 h 474"/>
                <a:gd name="T30" fmla="*/ 537 w 625"/>
                <a:gd name="T31" fmla="*/ 310 h 474"/>
                <a:gd name="T32" fmla="*/ 452 w 625"/>
                <a:gd name="T33" fmla="*/ 380 h 474"/>
                <a:gd name="T34" fmla="*/ 355 w 625"/>
                <a:gd name="T35" fmla="*/ 433 h 474"/>
                <a:gd name="T36" fmla="*/ 253 w 625"/>
                <a:gd name="T37" fmla="*/ 464 h 474"/>
                <a:gd name="T38" fmla="*/ 154 w 625"/>
                <a:gd name="T39" fmla="*/ 474 h 474"/>
                <a:gd name="T40" fmla="*/ 70 w 625"/>
                <a:gd name="T41" fmla="*/ 457 h 4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5" h="474">
                  <a:moveTo>
                    <a:pt x="70" y="457"/>
                  </a:moveTo>
                  <a:lnTo>
                    <a:pt x="0" y="447"/>
                  </a:lnTo>
                  <a:lnTo>
                    <a:pt x="0" y="415"/>
                  </a:lnTo>
                  <a:lnTo>
                    <a:pt x="203" y="412"/>
                  </a:lnTo>
                  <a:lnTo>
                    <a:pt x="376" y="377"/>
                  </a:lnTo>
                  <a:lnTo>
                    <a:pt x="452" y="334"/>
                  </a:lnTo>
                  <a:lnTo>
                    <a:pt x="510" y="278"/>
                  </a:lnTo>
                  <a:lnTo>
                    <a:pt x="555" y="187"/>
                  </a:lnTo>
                  <a:lnTo>
                    <a:pt x="575" y="78"/>
                  </a:lnTo>
                  <a:lnTo>
                    <a:pt x="555" y="14"/>
                  </a:lnTo>
                  <a:lnTo>
                    <a:pt x="569" y="0"/>
                  </a:lnTo>
                  <a:lnTo>
                    <a:pt x="611" y="4"/>
                  </a:lnTo>
                  <a:lnTo>
                    <a:pt x="625" y="60"/>
                  </a:lnTo>
                  <a:lnTo>
                    <a:pt x="625" y="116"/>
                  </a:lnTo>
                  <a:lnTo>
                    <a:pt x="593" y="218"/>
                  </a:lnTo>
                  <a:lnTo>
                    <a:pt x="537" y="310"/>
                  </a:lnTo>
                  <a:lnTo>
                    <a:pt x="452" y="380"/>
                  </a:lnTo>
                  <a:lnTo>
                    <a:pt x="355" y="433"/>
                  </a:lnTo>
                  <a:lnTo>
                    <a:pt x="253" y="464"/>
                  </a:lnTo>
                  <a:lnTo>
                    <a:pt x="154" y="474"/>
                  </a:lnTo>
                  <a:lnTo>
                    <a:pt x="70" y="4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1" name="Freeform 96"/>
            <p:cNvSpPr>
              <a:spLocks/>
            </p:cNvSpPr>
            <p:nvPr/>
          </p:nvSpPr>
          <p:spPr bwMode="auto">
            <a:xfrm>
              <a:off x="1672" y="517"/>
              <a:ext cx="59" cy="91"/>
            </a:xfrm>
            <a:custGeom>
              <a:avLst/>
              <a:gdLst>
                <a:gd name="T0" fmla="*/ 106 w 356"/>
                <a:gd name="T1" fmla="*/ 551 h 551"/>
                <a:gd name="T2" fmla="*/ 61 w 356"/>
                <a:gd name="T3" fmla="*/ 408 h 551"/>
                <a:gd name="T4" fmla="*/ 32 w 356"/>
                <a:gd name="T5" fmla="*/ 253 h 551"/>
                <a:gd name="T6" fmla="*/ 117 w 356"/>
                <a:gd name="T7" fmla="*/ 214 h 551"/>
                <a:gd name="T8" fmla="*/ 222 w 356"/>
                <a:gd name="T9" fmla="*/ 200 h 551"/>
                <a:gd name="T10" fmla="*/ 275 w 356"/>
                <a:gd name="T11" fmla="*/ 207 h 551"/>
                <a:gd name="T12" fmla="*/ 296 w 356"/>
                <a:gd name="T13" fmla="*/ 200 h 551"/>
                <a:gd name="T14" fmla="*/ 281 w 356"/>
                <a:gd name="T15" fmla="*/ 171 h 551"/>
                <a:gd name="T16" fmla="*/ 243 w 356"/>
                <a:gd name="T17" fmla="*/ 141 h 551"/>
                <a:gd name="T18" fmla="*/ 128 w 356"/>
                <a:gd name="T19" fmla="*/ 151 h 551"/>
                <a:gd name="T20" fmla="*/ 11 w 356"/>
                <a:gd name="T21" fmla="*/ 200 h 551"/>
                <a:gd name="T22" fmla="*/ 0 w 356"/>
                <a:gd name="T23" fmla="*/ 74 h 551"/>
                <a:gd name="T24" fmla="*/ 40 w 356"/>
                <a:gd name="T25" fmla="*/ 42 h 551"/>
                <a:gd name="T26" fmla="*/ 82 w 356"/>
                <a:gd name="T27" fmla="*/ 18 h 551"/>
                <a:gd name="T28" fmla="*/ 128 w 356"/>
                <a:gd name="T29" fmla="*/ 3 h 551"/>
                <a:gd name="T30" fmla="*/ 198 w 356"/>
                <a:gd name="T31" fmla="*/ 0 h 551"/>
                <a:gd name="T32" fmla="*/ 251 w 356"/>
                <a:gd name="T33" fmla="*/ 21 h 551"/>
                <a:gd name="T34" fmla="*/ 296 w 356"/>
                <a:gd name="T35" fmla="*/ 66 h 551"/>
                <a:gd name="T36" fmla="*/ 328 w 356"/>
                <a:gd name="T37" fmla="*/ 119 h 551"/>
                <a:gd name="T38" fmla="*/ 345 w 356"/>
                <a:gd name="T39" fmla="*/ 186 h 551"/>
                <a:gd name="T40" fmla="*/ 356 w 356"/>
                <a:gd name="T41" fmla="*/ 249 h 551"/>
                <a:gd name="T42" fmla="*/ 348 w 356"/>
                <a:gd name="T43" fmla="*/ 302 h 551"/>
                <a:gd name="T44" fmla="*/ 324 w 356"/>
                <a:gd name="T45" fmla="*/ 435 h 551"/>
                <a:gd name="T46" fmla="*/ 296 w 356"/>
                <a:gd name="T47" fmla="*/ 478 h 551"/>
                <a:gd name="T48" fmla="*/ 275 w 356"/>
                <a:gd name="T49" fmla="*/ 505 h 551"/>
                <a:gd name="T50" fmla="*/ 208 w 356"/>
                <a:gd name="T51" fmla="*/ 534 h 551"/>
                <a:gd name="T52" fmla="*/ 106 w 356"/>
                <a:gd name="T53" fmla="*/ 551 h 5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56" h="551">
                  <a:moveTo>
                    <a:pt x="106" y="551"/>
                  </a:moveTo>
                  <a:lnTo>
                    <a:pt x="61" y="408"/>
                  </a:lnTo>
                  <a:lnTo>
                    <a:pt x="32" y="253"/>
                  </a:lnTo>
                  <a:lnTo>
                    <a:pt x="117" y="214"/>
                  </a:lnTo>
                  <a:lnTo>
                    <a:pt x="222" y="200"/>
                  </a:lnTo>
                  <a:lnTo>
                    <a:pt x="275" y="207"/>
                  </a:lnTo>
                  <a:lnTo>
                    <a:pt x="296" y="200"/>
                  </a:lnTo>
                  <a:lnTo>
                    <a:pt x="281" y="171"/>
                  </a:lnTo>
                  <a:lnTo>
                    <a:pt x="243" y="141"/>
                  </a:lnTo>
                  <a:lnTo>
                    <a:pt x="128" y="151"/>
                  </a:lnTo>
                  <a:lnTo>
                    <a:pt x="11" y="200"/>
                  </a:lnTo>
                  <a:lnTo>
                    <a:pt x="0" y="74"/>
                  </a:lnTo>
                  <a:lnTo>
                    <a:pt x="40" y="42"/>
                  </a:lnTo>
                  <a:lnTo>
                    <a:pt x="82" y="18"/>
                  </a:lnTo>
                  <a:lnTo>
                    <a:pt x="128" y="3"/>
                  </a:lnTo>
                  <a:lnTo>
                    <a:pt x="198" y="0"/>
                  </a:lnTo>
                  <a:lnTo>
                    <a:pt x="251" y="21"/>
                  </a:lnTo>
                  <a:lnTo>
                    <a:pt x="296" y="66"/>
                  </a:lnTo>
                  <a:lnTo>
                    <a:pt x="328" y="119"/>
                  </a:lnTo>
                  <a:lnTo>
                    <a:pt x="345" y="186"/>
                  </a:lnTo>
                  <a:lnTo>
                    <a:pt x="356" y="249"/>
                  </a:lnTo>
                  <a:lnTo>
                    <a:pt x="348" y="302"/>
                  </a:lnTo>
                  <a:lnTo>
                    <a:pt x="324" y="435"/>
                  </a:lnTo>
                  <a:lnTo>
                    <a:pt x="296" y="478"/>
                  </a:lnTo>
                  <a:lnTo>
                    <a:pt x="275" y="505"/>
                  </a:lnTo>
                  <a:lnTo>
                    <a:pt x="208" y="534"/>
                  </a:lnTo>
                  <a:lnTo>
                    <a:pt x="106" y="55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2" name="Freeform 97"/>
            <p:cNvSpPr>
              <a:spLocks/>
            </p:cNvSpPr>
            <p:nvPr/>
          </p:nvSpPr>
          <p:spPr bwMode="auto">
            <a:xfrm>
              <a:off x="1244" y="248"/>
              <a:ext cx="449" cy="352"/>
            </a:xfrm>
            <a:custGeom>
              <a:avLst/>
              <a:gdLst>
                <a:gd name="T0" fmla="*/ 457 w 2693"/>
                <a:gd name="T1" fmla="*/ 2030 h 2115"/>
                <a:gd name="T2" fmla="*/ 299 w 2693"/>
                <a:gd name="T3" fmla="*/ 1936 h 2115"/>
                <a:gd name="T4" fmla="*/ 183 w 2693"/>
                <a:gd name="T5" fmla="*/ 1933 h 2115"/>
                <a:gd name="T6" fmla="*/ 43 w 2693"/>
                <a:gd name="T7" fmla="*/ 2027 h 2115"/>
                <a:gd name="T8" fmla="*/ 0 w 2693"/>
                <a:gd name="T9" fmla="*/ 1701 h 2115"/>
                <a:gd name="T10" fmla="*/ 88 w 2693"/>
                <a:gd name="T11" fmla="*/ 1412 h 2115"/>
                <a:gd name="T12" fmla="*/ 271 w 2693"/>
                <a:gd name="T13" fmla="*/ 1134 h 2115"/>
                <a:gd name="T14" fmla="*/ 503 w 2693"/>
                <a:gd name="T15" fmla="*/ 850 h 2115"/>
                <a:gd name="T16" fmla="*/ 295 w 2693"/>
                <a:gd name="T17" fmla="*/ 1026 h 2115"/>
                <a:gd name="T18" fmla="*/ 148 w 2693"/>
                <a:gd name="T19" fmla="*/ 759 h 2115"/>
                <a:gd name="T20" fmla="*/ 208 w 2693"/>
                <a:gd name="T21" fmla="*/ 502 h 2115"/>
                <a:gd name="T22" fmla="*/ 369 w 2693"/>
                <a:gd name="T23" fmla="*/ 291 h 2115"/>
                <a:gd name="T24" fmla="*/ 594 w 2693"/>
                <a:gd name="T25" fmla="*/ 158 h 2115"/>
                <a:gd name="T26" fmla="*/ 787 w 2693"/>
                <a:gd name="T27" fmla="*/ 127 h 2115"/>
                <a:gd name="T28" fmla="*/ 901 w 2693"/>
                <a:gd name="T29" fmla="*/ 158 h 2115"/>
                <a:gd name="T30" fmla="*/ 1016 w 2693"/>
                <a:gd name="T31" fmla="*/ 270 h 2115"/>
                <a:gd name="T32" fmla="*/ 1051 w 2693"/>
                <a:gd name="T33" fmla="*/ 369 h 2115"/>
                <a:gd name="T34" fmla="*/ 787 w 2693"/>
                <a:gd name="T35" fmla="*/ 580 h 2115"/>
                <a:gd name="T36" fmla="*/ 696 w 2693"/>
                <a:gd name="T37" fmla="*/ 650 h 2115"/>
                <a:gd name="T38" fmla="*/ 869 w 2693"/>
                <a:gd name="T39" fmla="*/ 580 h 2115"/>
                <a:gd name="T40" fmla="*/ 1160 w 2693"/>
                <a:gd name="T41" fmla="*/ 305 h 2115"/>
                <a:gd name="T42" fmla="*/ 1469 w 2693"/>
                <a:gd name="T43" fmla="*/ 109 h 2115"/>
                <a:gd name="T44" fmla="*/ 1797 w 2693"/>
                <a:gd name="T45" fmla="*/ 15 h 2115"/>
                <a:gd name="T46" fmla="*/ 2035 w 2693"/>
                <a:gd name="T47" fmla="*/ 0 h 2115"/>
                <a:gd name="T48" fmla="*/ 2274 w 2693"/>
                <a:gd name="T49" fmla="*/ 60 h 2115"/>
                <a:gd name="T50" fmla="*/ 2412 w 2693"/>
                <a:gd name="T51" fmla="*/ 141 h 2115"/>
                <a:gd name="T52" fmla="*/ 2544 w 2693"/>
                <a:gd name="T53" fmla="*/ 256 h 2115"/>
                <a:gd name="T54" fmla="*/ 2626 w 2693"/>
                <a:gd name="T55" fmla="*/ 390 h 2115"/>
                <a:gd name="T56" fmla="*/ 2682 w 2693"/>
                <a:gd name="T57" fmla="*/ 572 h 2115"/>
                <a:gd name="T58" fmla="*/ 2682 w 2693"/>
                <a:gd name="T59" fmla="*/ 836 h 2115"/>
                <a:gd name="T60" fmla="*/ 2626 w 2693"/>
                <a:gd name="T61" fmla="*/ 1107 h 2115"/>
                <a:gd name="T62" fmla="*/ 2495 w 2693"/>
                <a:gd name="T63" fmla="*/ 1380 h 2115"/>
                <a:gd name="T64" fmla="*/ 2421 w 2693"/>
                <a:gd name="T65" fmla="*/ 1086 h 2115"/>
                <a:gd name="T66" fmla="*/ 2351 w 2693"/>
                <a:gd name="T67" fmla="*/ 949 h 2115"/>
                <a:gd name="T68" fmla="*/ 2126 w 2693"/>
                <a:gd name="T69" fmla="*/ 745 h 2115"/>
                <a:gd name="T70" fmla="*/ 2407 w 2693"/>
                <a:gd name="T71" fmla="*/ 577 h 2115"/>
                <a:gd name="T72" fmla="*/ 2429 w 2693"/>
                <a:gd name="T73" fmla="*/ 537 h 2115"/>
                <a:gd name="T74" fmla="*/ 2390 w 2693"/>
                <a:gd name="T75" fmla="*/ 513 h 2115"/>
                <a:gd name="T76" fmla="*/ 2158 w 2693"/>
                <a:gd name="T77" fmla="*/ 692 h 2115"/>
                <a:gd name="T78" fmla="*/ 1638 w 2693"/>
                <a:gd name="T79" fmla="*/ 844 h 2115"/>
                <a:gd name="T80" fmla="*/ 1104 w 2693"/>
                <a:gd name="T81" fmla="*/ 871 h 2115"/>
                <a:gd name="T82" fmla="*/ 720 w 2693"/>
                <a:gd name="T83" fmla="*/ 875 h 2115"/>
                <a:gd name="T84" fmla="*/ 773 w 2693"/>
                <a:gd name="T85" fmla="*/ 1335 h 2115"/>
                <a:gd name="T86" fmla="*/ 756 w 2693"/>
                <a:gd name="T87" fmla="*/ 1644 h 2115"/>
                <a:gd name="T88" fmla="*/ 675 w 2693"/>
                <a:gd name="T89" fmla="*/ 1950 h 2115"/>
                <a:gd name="T90" fmla="*/ 552 w 2693"/>
                <a:gd name="T91" fmla="*/ 2115 h 21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93" h="2115">
                  <a:moveTo>
                    <a:pt x="552" y="2115"/>
                  </a:moveTo>
                  <a:lnTo>
                    <a:pt x="457" y="2030"/>
                  </a:lnTo>
                  <a:lnTo>
                    <a:pt x="377" y="1968"/>
                  </a:lnTo>
                  <a:lnTo>
                    <a:pt x="299" y="1936"/>
                  </a:lnTo>
                  <a:lnTo>
                    <a:pt x="243" y="1925"/>
                  </a:lnTo>
                  <a:lnTo>
                    <a:pt x="183" y="1933"/>
                  </a:lnTo>
                  <a:lnTo>
                    <a:pt x="131" y="1954"/>
                  </a:lnTo>
                  <a:lnTo>
                    <a:pt x="43" y="2027"/>
                  </a:lnTo>
                  <a:lnTo>
                    <a:pt x="8" y="1855"/>
                  </a:lnTo>
                  <a:lnTo>
                    <a:pt x="0" y="1701"/>
                  </a:lnTo>
                  <a:lnTo>
                    <a:pt x="29" y="1550"/>
                  </a:lnTo>
                  <a:lnTo>
                    <a:pt x="88" y="1412"/>
                  </a:lnTo>
                  <a:lnTo>
                    <a:pt x="172" y="1268"/>
                  </a:lnTo>
                  <a:lnTo>
                    <a:pt x="271" y="1134"/>
                  </a:lnTo>
                  <a:lnTo>
                    <a:pt x="506" y="868"/>
                  </a:lnTo>
                  <a:lnTo>
                    <a:pt x="503" y="850"/>
                  </a:lnTo>
                  <a:lnTo>
                    <a:pt x="492" y="836"/>
                  </a:lnTo>
                  <a:lnTo>
                    <a:pt x="295" y="1026"/>
                  </a:lnTo>
                  <a:lnTo>
                    <a:pt x="166" y="906"/>
                  </a:lnTo>
                  <a:lnTo>
                    <a:pt x="148" y="759"/>
                  </a:lnTo>
                  <a:lnTo>
                    <a:pt x="163" y="625"/>
                  </a:lnTo>
                  <a:lnTo>
                    <a:pt x="208" y="502"/>
                  </a:lnTo>
                  <a:lnTo>
                    <a:pt x="278" y="390"/>
                  </a:lnTo>
                  <a:lnTo>
                    <a:pt x="369" y="291"/>
                  </a:lnTo>
                  <a:lnTo>
                    <a:pt x="479" y="214"/>
                  </a:lnTo>
                  <a:lnTo>
                    <a:pt x="594" y="158"/>
                  </a:lnTo>
                  <a:lnTo>
                    <a:pt x="728" y="123"/>
                  </a:lnTo>
                  <a:lnTo>
                    <a:pt x="787" y="127"/>
                  </a:lnTo>
                  <a:lnTo>
                    <a:pt x="843" y="137"/>
                  </a:lnTo>
                  <a:lnTo>
                    <a:pt x="901" y="158"/>
                  </a:lnTo>
                  <a:lnTo>
                    <a:pt x="942" y="190"/>
                  </a:lnTo>
                  <a:lnTo>
                    <a:pt x="1016" y="270"/>
                  </a:lnTo>
                  <a:lnTo>
                    <a:pt x="1037" y="313"/>
                  </a:lnTo>
                  <a:lnTo>
                    <a:pt x="1051" y="369"/>
                  </a:lnTo>
                  <a:lnTo>
                    <a:pt x="921" y="484"/>
                  </a:lnTo>
                  <a:lnTo>
                    <a:pt x="787" y="580"/>
                  </a:lnTo>
                  <a:lnTo>
                    <a:pt x="735" y="618"/>
                  </a:lnTo>
                  <a:lnTo>
                    <a:pt x="696" y="650"/>
                  </a:lnTo>
                  <a:lnTo>
                    <a:pt x="717" y="674"/>
                  </a:lnTo>
                  <a:lnTo>
                    <a:pt x="869" y="580"/>
                  </a:lnTo>
                  <a:lnTo>
                    <a:pt x="1016" y="446"/>
                  </a:lnTo>
                  <a:lnTo>
                    <a:pt x="1160" y="305"/>
                  </a:lnTo>
                  <a:lnTo>
                    <a:pt x="1308" y="179"/>
                  </a:lnTo>
                  <a:lnTo>
                    <a:pt x="1469" y="109"/>
                  </a:lnTo>
                  <a:lnTo>
                    <a:pt x="1627" y="50"/>
                  </a:lnTo>
                  <a:lnTo>
                    <a:pt x="1797" y="15"/>
                  </a:lnTo>
                  <a:lnTo>
                    <a:pt x="1955" y="0"/>
                  </a:lnTo>
                  <a:lnTo>
                    <a:pt x="2035" y="0"/>
                  </a:lnTo>
                  <a:lnTo>
                    <a:pt x="2116" y="15"/>
                  </a:lnTo>
                  <a:lnTo>
                    <a:pt x="2274" y="60"/>
                  </a:lnTo>
                  <a:lnTo>
                    <a:pt x="2345" y="95"/>
                  </a:lnTo>
                  <a:lnTo>
                    <a:pt x="2412" y="141"/>
                  </a:lnTo>
                  <a:lnTo>
                    <a:pt x="2488" y="193"/>
                  </a:lnTo>
                  <a:lnTo>
                    <a:pt x="2544" y="256"/>
                  </a:lnTo>
                  <a:lnTo>
                    <a:pt x="2597" y="326"/>
                  </a:lnTo>
                  <a:lnTo>
                    <a:pt x="2626" y="390"/>
                  </a:lnTo>
                  <a:lnTo>
                    <a:pt x="2647" y="446"/>
                  </a:lnTo>
                  <a:lnTo>
                    <a:pt x="2682" y="572"/>
                  </a:lnTo>
                  <a:lnTo>
                    <a:pt x="2693" y="703"/>
                  </a:lnTo>
                  <a:lnTo>
                    <a:pt x="2682" y="836"/>
                  </a:lnTo>
                  <a:lnTo>
                    <a:pt x="2661" y="970"/>
                  </a:lnTo>
                  <a:lnTo>
                    <a:pt x="2626" y="1107"/>
                  </a:lnTo>
                  <a:lnTo>
                    <a:pt x="2565" y="1248"/>
                  </a:lnTo>
                  <a:lnTo>
                    <a:pt x="2495" y="1380"/>
                  </a:lnTo>
                  <a:lnTo>
                    <a:pt x="2442" y="1170"/>
                  </a:lnTo>
                  <a:lnTo>
                    <a:pt x="2421" y="1086"/>
                  </a:lnTo>
                  <a:lnTo>
                    <a:pt x="2390" y="1016"/>
                  </a:lnTo>
                  <a:lnTo>
                    <a:pt x="2351" y="949"/>
                  </a:lnTo>
                  <a:lnTo>
                    <a:pt x="2295" y="885"/>
                  </a:lnTo>
                  <a:lnTo>
                    <a:pt x="2126" y="745"/>
                  </a:lnTo>
                  <a:lnTo>
                    <a:pt x="2327" y="650"/>
                  </a:lnTo>
                  <a:lnTo>
                    <a:pt x="2407" y="577"/>
                  </a:lnTo>
                  <a:lnTo>
                    <a:pt x="2421" y="559"/>
                  </a:lnTo>
                  <a:lnTo>
                    <a:pt x="2429" y="537"/>
                  </a:lnTo>
                  <a:lnTo>
                    <a:pt x="2421" y="524"/>
                  </a:lnTo>
                  <a:lnTo>
                    <a:pt x="2390" y="513"/>
                  </a:lnTo>
                  <a:lnTo>
                    <a:pt x="2274" y="625"/>
                  </a:lnTo>
                  <a:lnTo>
                    <a:pt x="2158" y="692"/>
                  </a:lnTo>
                  <a:lnTo>
                    <a:pt x="1909" y="777"/>
                  </a:lnTo>
                  <a:lnTo>
                    <a:pt x="1638" y="844"/>
                  </a:lnTo>
                  <a:lnTo>
                    <a:pt x="1367" y="871"/>
                  </a:lnTo>
                  <a:lnTo>
                    <a:pt x="1104" y="871"/>
                  </a:lnTo>
                  <a:lnTo>
                    <a:pt x="837" y="858"/>
                  </a:lnTo>
                  <a:lnTo>
                    <a:pt x="720" y="875"/>
                  </a:lnTo>
                  <a:lnTo>
                    <a:pt x="756" y="1184"/>
                  </a:lnTo>
                  <a:lnTo>
                    <a:pt x="773" y="1335"/>
                  </a:lnTo>
                  <a:lnTo>
                    <a:pt x="773" y="1490"/>
                  </a:lnTo>
                  <a:lnTo>
                    <a:pt x="756" y="1644"/>
                  </a:lnTo>
                  <a:lnTo>
                    <a:pt x="728" y="1799"/>
                  </a:lnTo>
                  <a:lnTo>
                    <a:pt x="675" y="1950"/>
                  </a:lnTo>
                  <a:lnTo>
                    <a:pt x="588" y="2101"/>
                  </a:lnTo>
                  <a:lnTo>
                    <a:pt x="552" y="211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3" name="Freeform 98"/>
            <p:cNvSpPr>
              <a:spLocks/>
            </p:cNvSpPr>
            <p:nvPr/>
          </p:nvSpPr>
          <p:spPr bwMode="auto">
            <a:xfrm>
              <a:off x="1449" y="511"/>
              <a:ext cx="46" cy="58"/>
            </a:xfrm>
            <a:custGeom>
              <a:avLst/>
              <a:gdLst>
                <a:gd name="T0" fmla="*/ 0 w 274"/>
                <a:gd name="T1" fmla="*/ 186 h 347"/>
                <a:gd name="T2" fmla="*/ 11 w 274"/>
                <a:gd name="T3" fmla="*/ 77 h 347"/>
                <a:gd name="T4" fmla="*/ 57 w 274"/>
                <a:gd name="T5" fmla="*/ 10 h 347"/>
                <a:gd name="T6" fmla="*/ 102 w 274"/>
                <a:gd name="T7" fmla="*/ 0 h 347"/>
                <a:gd name="T8" fmla="*/ 137 w 274"/>
                <a:gd name="T9" fmla="*/ 3 h 347"/>
                <a:gd name="T10" fmla="*/ 183 w 274"/>
                <a:gd name="T11" fmla="*/ 21 h 347"/>
                <a:gd name="T12" fmla="*/ 225 w 274"/>
                <a:gd name="T13" fmla="*/ 56 h 347"/>
                <a:gd name="T14" fmla="*/ 239 w 274"/>
                <a:gd name="T15" fmla="*/ 77 h 347"/>
                <a:gd name="T16" fmla="*/ 260 w 274"/>
                <a:gd name="T17" fmla="*/ 133 h 347"/>
                <a:gd name="T18" fmla="*/ 274 w 274"/>
                <a:gd name="T19" fmla="*/ 176 h 347"/>
                <a:gd name="T20" fmla="*/ 260 w 274"/>
                <a:gd name="T21" fmla="*/ 253 h 347"/>
                <a:gd name="T22" fmla="*/ 250 w 274"/>
                <a:gd name="T23" fmla="*/ 284 h 347"/>
                <a:gd name="T24" fmla="*/ 236 w 274"/>
                <a:gd name="T25" fmla="*/ 309 h 347"/>
                <a:gd name="T26" fmla="*/ 183 w 274"/>
                <a:gd name="T27" fmla="*/ 340 h 347"/>
                <a:gd name="T28" fmla="*/ 123 w 274"/>
                <a:gd name="T29" fmla="*/ 347 h 347"/>
                <a:gd name="T30" fmla="*/ 67 w 274"/>
                <a:gd name="T31" fmla="*/ 323 h 347"/>
                <a:gd name="T32" fmla="*/ 22 w 274"/>
                <a:gd name="T33" fmla="*/ 270 h 347"/>
                <a:gd name="T34" fmla="*/ 0 w 274"/>
                <a:gd name="T35" fmla="*/ 186 h 3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4" h="347">
                  <a:moveTo>
                    <a:pt x="0" y="186"/>
                  </a:moveTo>
                  <a:lnTo>
                    <a:pt x="11" y="77"/>
                  </a:lnTo>
                  <a:lnTo>
                    <a:pt x="57" y="10"/>
                  </a:lnTo>
                  <a:lnTo>
                    <a:pt x="102" y="0"/>
                  </a:lnTo>
                  <a:lnTo>
                    <a:pt x="137" y="3"/>
                  </a:lnTo>
                  <a:lnTo>
                    <a:pt x="183" y="21"/>
                  </a:lnTo>
                  <a:lnTo>
                    <a:pt x="225" y="56"/>
                  </a:lnTo>
                  <a:lnTo>
                    <a:pt x="239" y="77"/>
                  </a:lnTo>
                  <a:lnTo>
                    <a:pt x="260" y="133"/>
                  </a:lnTo>
                  <a:lnTo>
                    <a:pt x="274" y="176"/>
                  </a:lnTo>
                  <a:lnTo>
                    <a:pt x="260" y="253"/>
                  </a:lnTo>
                  <a:lnTo>
                    <a:pt x="250" y="284"/>
                  </a:lnTo>
                  <a:lnTo>
                    <a:pt x="236" y="309"/>
                  </a:lnTo>
                  <a:lnTo>
                    <a:pt x="183" y="340"/>
                  </a:lnTo>
                  <a:lnTo>
                    <a:pt x="123" y="347"/>
                  </a:lnTo>
                  <a:lnTo>
                    <a:pt x="67" y="323"/>
                  </a:lnTo>
                  <a:lnTo>
                    <a:pt x="22" y="270"/>
                  </a:lnTo>
                  <a:lnTo>
                    <a:pt x="0" y="1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4" name="Freeform 99"/>
            <p:cNvSpPr>
              <a:spLocks/>
            </p:cNvSpPr>
            <p:nvPr/>
          </p:nvSpPr>
          <p:spPr bwMode="auto">
            <a:xfrm>
              <a:off x="1548" y="497"/>
              <a:ext cx="41" cy="49"/>
            </a:xfrm>
            <a:custGeom>
              <a:avLst/>
              <a:gdLst>
                <a:gd name="T0" fmla="*/ 6 w 249"/>
                <a:gd name="T1" fmla="*/ 88 h 292"/>
                <a:gd name="T2" fmla="*/ 46 w 249"/>
                <a:gd name="T3" fmla="*/ 21 h 292"/>
                <a:gd name="T4" fmla="*/ 112 w 249"/>
                <a:gd name="T5" fmla="*/ 0 h 292"/>
                <a:gd name="T6" fmla="*/ 147 w 249"/>
                <a:gd name="T7" fmla="*/ 3 h 292"/>
                <a:gd name="T8" fmla="*/ 179 w 249"/>
                <a:gd name="T9" fmla="*/ 17 h 292"/>
                <a:gd name="T10" fmla="*/ 214 w 249"/>
                <a:gd name="T11" fmla="*/ 49 h 292"/>
                <a:gd name="T12" fmla="*/ 239 w 249"/>
                <a:gd name="T13" fmla="*/ 88 h 292"/>
                <a:gd name="T14" fmla="*/ 249 w 249"/>
                <a:gd name="T15" fmla="*/ 147 h 292"/>
                <a:gd name="T16" fmla="*/ 246 w 249"/>
                <a:gd name="T17" fmla="*/ 204 h 292"/>
                <a:gd name="T18" fmla="*/ 225 w 249"/>
                <a:gd name="T19" fmla="*/ 257 h 292"/>
                <a:gd name="T20" fmla="*/ 179 w 249"/>
                <a:gd name="T21" fmla="*/ 292 h 292"/>
                <a:gd name="T22" fmla="*/ 77 w 249"/>
                <a:gd name="T23" fmla="*/ 292 h 292"/>
                <a:gd name="T24" fmla="*/ 24 w 249"/>
                <a:gd name="T25" fmla="*/ 249 h 292"/>
                <a:gd name="T26" fmla="*/ 0 w 249"/>
                <a:gd name="T27" fmla="*/ 172 h 292"/>
                <a:gd name="T28" fmla="*/ 6 w 249"/>
                <a:gd name="T29" fmla="*/ 88 h 2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9" h="292">
                  <a:moveTo>
                    <a:pt x="6" y="88"/>
                  </a:moveTo>
                  <a:lnTo>
                    <a:pt x="46" y="21"/>
                  </a:lnTo>
                  <a:lnTo>
                    <a:pt x="112" y="0"/>
                  </a:lnTo>
                  <a:lnTo>
                    <a:pt x="147" y="3"/>
                  </a:lnTo>
                  <a:lnTo>
                    <a:pt x="179" y="17"/>
                  </a:lnTo>
                  <a:lnTo>
                    <a:pt x="214" y="49"/>
                  </a:lnTo>
                  <a:lnTo>
                    <a:pt x="239" y="88"/>
                  </a:lnTo>
                  <a:lnTo>
                    <a:pt x="249" y="147"/>
                  </a:lnTo>
                  <a:lnTo>
                    <a:pt x="246" y="204"/>
                  </a:lnTo>
                  <a:lnTo>
                    <a:pt x="225" y="257"/>
                  </a:lnTo>
                  <a:lnTo>
                    <a:pt x="179" y="292"/>
                  </a:lnTo>
                  <a:lnTo>
                    <a:pt x="77" y="292"/>
                  </a:lnTo>
                  <a:lnTo>
                    <a:pt x="24" y="249"/>
                  </a:lnTo>
                  <a:lnTo>
                    <a:pt x="0" y="172"/>
                  </a:lnTo>
                  <a:lnTo>
                    <a:pt x="6"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5" name="Freeform 100"/>
            <p:cNvSpPr>
              <a:spLocks/>
            </p:cNvSpPr>
            <p:nvPr/>
          </p:nvSpPr>
          <p:spPr bwMode="auto">
            <a:xfrm>
              <a:off x="772" y="515"/>
              <a:ext cx="76" cy="20"/>
            </a:xfrm>
            <a:custGeom>
              <a:avLst/>
              <a:gdLst>
                <a:gd name="T0" fmla="*/ 0 w 453"/>
                <a:gd name="T1" fmla="*/ 102 h 120"/>
                <a:gd name="T2" fmla="*/ 0 w 453"/>
                <a:gd name="T3" fmla="*/ 85 h 120"/>
                <a:gd name="T4" fmla="*/ 11 w 453"/>
                <a:gd name="T5" fmla="*/ 35 h 120"/>
                <a:gd name="T6" fmla="*/ 113 w 453"/>
                <a:gd name="T7" fmla="*/ 46 h 120"/>
                <a:gd name="T8" fmla="*/ 214 w 453"/>
                <a:gd name="T9" fmla="*/ 64 h 120"/>
                <a:gd name="T10" fmla="*/ 316 w 453"/>
                <a:gd name="T11" fmla="*/ 53 h 120"/>
                <a:gd name="T12" fmla="*/ 366 w 453"/>
                <a:gd name="T13" fmla="*/ 35 h 120"/>
                <a:gd name="T14" fmla="*/ 418 w 453"/>
                <a:gd name="T15" fmla="*/ 0 h 120"/>
                <a:gd name="T16" fmla="*/ 447 w 453"/>
                <a:gd name="T17" fmla="*/ 0 h 120"/>
                <a:gd name="T18" fmla="*/ 453 w 453"/>
                <a:gd name="T19" fmla="*/ 67 h 120"/>
                <a:gd name="T20" fmla="*/ 412 w 453"/>
                <a:gd name="T21" fmla="*/ 77 h 120"/>
                <a:gd name="T22" fmla="*/ 281 w 453"/>
                <a:gd name="T23" fmla="*/ 117 h 120"/>
                <a:gd name="T24" fmla="*/ 196 w 453"/>
                <a:gd name="T25" fmla="*/ 120 h 120"/>
                <a:gd name="T26" fmla="*/ 120 w 453"/>
                <a:gd name="T27" fmla="*/ 112 h 120"/>
                <a:gd name="T28" fmla="*/ 0 w 453"/>
                <a:gd name="T29" fmla="*/ 102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3" h="120">
                  <a:moveTo>
                    <a:pt x="0" y="102"/>
                  </a:moveTo>
                  <a:lnTo>
                    <a:pt x="0" y="85"/>
                  </a:lnTo>
                  <a:lnTo>
                    <a:pt x="11" y="35"/>
                  </a:lnTo>
                  <a:lnTo>
                    <a:pt x="113" y="46"/>
                  </a:lnTo>
                  <a:lnTo>
                    <a:pt x="214" y="64"/>
                  </a:lnTo>
                  <a:lnTo>
                    <a:pt x="316" y="53"/>
                  </a:lnTo>
                  <a:lnTo>
                    <a:pt x="366" y="35"/>
                  </a:lnTo>
                  <a:lnTo>
                    <a:pt x="418" y="0"/>
                  </a:lnTo>
                  <a:lnTo>
                    <a:pt x="447" y="0"/>
                  </a:lnTo>
                  <a:lnTo>
                    <a:pt x="453" y="67"/>
                  </a:lnTo>
                  <a:lnTo>
                    <a:pt x="412" y="77"/>
                  </a:lnTo>
                  <a:lnTo>
                    <a:pt x="281" y="117"/>
                  </a:lnTo>
                  <a:lnTo>
                    <a:pt x="196" y="120"/>
                  </a:lnTo>
                  <a:lnTo>
                    <a:pt x="120" y="112"/>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6" name="Freeform 101"/>
            <p:cNvSpPr>
              <a:spLocks/>
            </p:cNvSpPr>
            <p:nvPr/>
          </p:nvSpPr>
          <p:spPr bwMode="auto">
            <a:xfrm>
              <a:off x="1663" y="440"/>
              <a:ext cx="37" cy="80"/>
            </a:xfrm>
            <a:custGeom>
              <a:avLst/>
              <a:gdLst>
                <a:gd name="T0" fmla="*/ 31 w 225"/>
                <a:gd name="T1" fmla="*/ 482 h 482"/>
                <a:gd name="T2" fmla="*/ 0 w 225"/>
                <a:gd name="T3" fmla="*/ 295 h 482"/>
                <a:gd name="T4" fmla="*/ 148 w 225"/>
                <a:gd name="T5" fmla="*/ 0 h 482"/>
                <a:gd name="T6" fmla="*/ 180 w 225"/>
                <a:gd name="T7" fmla="*/ 49 h 482"/>
                <a:gd name="T8" fmla="*/ 201 w 225"/>
                <a:gd name="T9" fmla="*/ 102 h 482"/>
                <a:gd name="T10" fmla="*/ 215 w 225"/>
                <a:gd name="T11" fmla="*/ 152 h 482"/>
                <a:gd name="T12" fmla="*/ 225 w 225"/>
                <a:gd name="T13" fmla="*/ 201 h 482"/>
                <a:gd name="T14" fmla="*/ 215 w 225"/>
                <a:gd name="T15" fmla="*/ 299 h 482"/>
                <a:gd name="T16" fmla="*/ 180 w 225"/>
                <a:gd name="T17" fmla="*/ 394 h 482"/>
                <a:gd name="T18" fmla="*/ 98 w 225"/>
                <a:gd name="T19" fmla="*/ 426 h 482"/>
                <a:gd name="T20" fmla="*/ 31 w 225"/>
                <a:gd name="T21" fmla="*/ 482 h 4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5" h="482">
                  <a:moveTo>
                    <a:pt x="31" y="482"/>
                  </a:moveTo>
                  <a:lnTo>
                    <a:pt x="0" y="295"/>
                  </a:lnTo>
                  <a:lnTo>
                    <a:pt x="148" y="0"/>
                  </a:lnTo>
                  <a:lnTo>
                    <a:pt x="180" y="49"/>
                  </a:lnTo>
                  <a:lnTo>
                    <a:pt x="201" y="102"/>
                  </a:lnTo>
                  <a:lnTo>
                    <a:pt x="215" y="152"/>
                  </a:lnTo>
                  <a:lnTo>
                    <a:pt x="225" y="201"/>
                  </a:lnTo>
                  <a:lnTo>
                    <a:pt x="215" y="299"/>
                  </a:lnTo>
                  <a:lnTo>
                    <a:pt x="180" y="394"/>
                  </a:lnTo>
                  <a:lnTo>
                    <a:pt x="98" y="426"/>
                  </a:lnTo>
                  <a:lnTo>
                    <a:pt x="31" y="48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7" name="Freeform 102"/>
            <p:cNvSpPr>
              <a:spLocks/>
            </p:cNvSpPr>
            <p:nvPr/>
          </p:nvSpPr>
          <p:spPr bwMode="auto">
            <a:xfrm>
              <a:off x="673" y="450"/>
              <a:ext cx="209" cy="53"/>
            </a:xfrm>
            <a:custGeom>
              <a:avLst/>
              <a:gdLst>
                <a:gd name="T0" fmla="*/ 28 w 1255"/>
                <a:gd name="T1" fmla="*/ 316 h 316"/>
                <a:gd name="T2" fmla="*/ 0 w 1255"/>
                <a:gd name="T3" fmla="*/ 284 h 316"/>
                <a:gd name="T4" fmla="*/ 0 w 1255"/>
                <a:gd name="T5" fmla="*/ 274 h 316"/>
                <a:gd name="T6" fmla="*/ 0 w 1255"/>
                <a:gd name="T7" fmla="*/ 175 h 316"/>
                <a:gd name="T8" fmla="*/ 63 w 1255"/>
                <a:gd name="T9" fmla="*/ 38 h 316"/>
                <a:gd name="T10" fmla="*/ 127 w 1255"/>
                <a:gd name="T11" fmla="*/ 0 h 316"/>
                <a:gd name="T12" fmla="*/ 166 w 1255"/>
                <a:gd name="T13" fmla="*/ 21 h 316"/>
                <a:gd name="T14" fmla="*/ 110 w 1255"/>
                <a:gd name="T15" fmla="*/ 119 h 316"/>
                <a:gd name="T16" fmla="*/ 242 w 1255"/>
                <a:gd name="T17" fmla="*/ 164 h 316"/>
                <a:gd name="T18" fmla="*/ 376 w 1255"/>
                <a:gd name="T19" fmla="*/ 182 h 316"/>
                <a:gd name="T20" fmla="*/ 509 w 1255"/>
                <a:gd name="T21" fmla="*/ 175 h 316"/>
                <a:gd name="T22" fmla="*/ 640 w 1255"/>
                <a:gd name="T23" fmla="*/ 155 h 316"/>
                <a:gd name="T24" fmla="*/ 907 w 1255"/>
                <a:gd name="T25" fmla="*/ 99 h 316"/>
                <a:gd name="T26" fmla="*/ 1041 w 1255"/>
                <a:gd name="T27" fmla="*/ 84 h 316"/>
                <a:gd name="T28" fmla="*/ 1170 w 1255"/>
                <a:gd name="T29" fmla="*/ 84 h 316"/>
                <a:gd name="T30" fmla="*/ 1209 w 1255"/>
                <a:gd name="T31" fmla="*/ 41 h 316"/>
                <a:gd name="T32" fmla="*/ 1255 w 1255"/>
                <a:gd name="T33" fmla="*/ 41 h 316"/>
                <a:gd name="T34" fmla="*/ 1255 w 1255"/>
                <a:gd name="T35" fmla="*/ 99 h 316"/>
                <a:gd name="T36" fmla="*/ 1223 w 1255"/>
                <a:gd name="T37" fmla="*/ 164 h 316"/>
                <a:gd name="T38" fmla="*/ 1019 w 1255"/>
                <a:gd name="T39" fmla="*/ 158 h 316"/>
                <a:gd name="T40" fmla="*/ 812 w 1255"/>
                <a:gd name="T41" fmla="*/ 190 h 316"/>
                <a:gd name="T42" fmla="*/ 611 w 1255"/>
                <a:gd name="T43" fmla="*/ 231 h 316"/>
                <a:gd name="T44" fmla="*/ 408 w 1255"/>
                <a:gd name="T45" fmla="*/ 257 h 316"/>
                <a:gd name="T46" fmla="*/ 242 w 1255"/>
                <a:gd name="T47" fmla="*/ 252 h 316"/>
                <a:gd name="T48" fmla="*/ 162 w 1255"/>
                <a:gd name="T49" fmla="*/ 231 h 316"/>
                <a:gd name="T50" fmla="*/ 81 w 1255"/>
                <a:gd name="T51" fmla="*/ 190 h 316"/>
                <a:gd name="T52" fmla="*/ 63 w 1255"/>
                <a:gd name="T53" fmla="*/ 257 h 316"/>
                <a:gd name="T54" fmla="*/ 70 w 1255"/>
                <a:gd name="T55" fmla="*/ 316 h 316"/>
                <a:gd name="T56" fmla="*/ 52 w 1255"/>
                <a:gd name="T57" fmla="*/ 316 h 316"/>
                <a:gd name="T58" fmla="*/ 28 w 1255"/>
                <a:gd name="T59" fmla="*/ 316 h 3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55" h="316">
                  <a:moveTo>
                    <a:pt x="28" y="316"/>
                  </a:moveTo>
                  <a:lnTo>
                    <a:pt x="0" y="284"/>
                  </a:lnTo>
                  <a:lnTo>
                    <a:pt x="0" y="274"/>
                  </a:lnTo>
                  <a:lnTo>
                    <a:pt x="0" y="175"/>
                  </a:lnTo>
                  <a:lnTo>
                    <a:pt x="63" y="38"/>
                  </a:lnTo>
                  <a:lnTo>
                    <a:pt x="127" y="0"/>
                  </a:lnTo>
                  <a:lnTo>
                    <a:pt x="166" y="21"/>
                  </a:lnTo>
                  <a:lnTo>
                    <a:pt x="110" y="119"/>
                  </a:lnTo>
                  <a:lnTo>
                    <a:pt x="242" y="164"/>
                  </a:lnTo>
                  <a:lnTo>
                    <a:pt x="376" y="182"/>
                  </a:lnTo>
                  <a:lnTo>
                    <a:pt x="509" y="175"/>
                  </a:lnTo>
                  <a:lnTo>
                    <a:pt x="640" y="155"/>
                  </a:lnTo>
                  <a:lnTo>
                    <a:pt x="907" y="99"/>
                  </a:lnTo>
                  <a:lnTo>
                    <a:pt x="1041" y="84"/>
                  </a:lnTo>
                  <a:lnTo>
                    <a:pt x="1170" y="84"/>
                  </a:lnTo>
                  <a:lnTo>
                    <a:pt x="1209" y="41"/>
                  </a:lnTo>
                  <a:lnTo>
                    <a:pt x="1255" y="41"/>
                  </a:lnTo>
                  <a:lnTo>
                    <a:pt x="1255" y="99"/>
                  </a:lnTo>
                  <a:lnTo>
                    <a:pt x="1223" y="164"/>
                  </a:lnTo>
                  <a:lnTo>
                    <a:pt x="1019" y="158"/>
                  </a:lnTo>
                  <a:lnTo>
                    <a:pt x="812" y="190"/>
                  </a:lnTo>
                  <a:lnTo>
                    <a:pt x="611" y="231"/>
                  </a:lnTo>
                  <a:lnTo>
                    <a:pt x="408" y="257"/>
                  </a:lnTo>
                  <a:lnTo>
                    <a:pt x="242" y="252"/>
                  </a:lnTo>
                  <a:lnTo>
                    <a:pt x="162" y="231"/>
                  </a:lnTo>
                  <a:lnTo>
                    <a:pt x="81" y="190"/>
                  </a:lnTo>
                  <a:lnTo>
                    <a:pt x="63" y="257"/>
                  </a:lnTo>
                  <a:lnTo>
                    <a:pt x="70" y="316"/>
                  </a:lnTo>
                  <a:lnTo>
                    <a:pt x="52" y="316"/>
                  </a:lnTo>
                  <a:lnTo>
                    <a:pt x="28" y="3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8" name="Freeform 103"/>
            <p:cNvSpPr>
              <a:spLocks/>
            </p:cNvSpPr>
            <p:nvPr/>
          </p:nvSpPr>
          <p:spPr bwMode="auto">
            <a:xfrm>
              <a:off x="1415" y="423"/>
              <a:ext cx="50" cy="70"/>
            </a:xfrm>
            <a:custGeom>
              <a:avLst/>
              <a:gdLst>
                <a:gd name="T0" fmla="*/ 56 w 295"/>
                <a:gd name="T1" fmla="*/ 414 h 422"/>
                <a:gd name="T2" fmla="*/ 0 w 295"/>
                <a:gd name="T3" fmla="*/ 323 h 422"/>
                <a:gd name="T4" fmla="*/ 0 w 295"/>
                <a:gd name="T5" fmla="*/ 217 h 422"/>
                <a:gd name="T6" fmla="*/ 24 w 295"/>
                <a:gd name="T7" fmla="*/ 115 h 422"/>
                <a:gd name="T8" fmla="*/ 80 w 295"/>
                <a:gd name="T9" fmla="*/ 31 h 422"/>
                <a:gd name="T10" fmla="*/ 172 w 295"/>
                <a:gd name="T11" fmla="*/ 0 h 422"/>
                <a:gd name="T12" fmla="*/ 214 w 295"/>
                <a:gd name="T13" fmla="*/ 0 h 422"/>
                <a:gd name="T14" fmla="*/ 252 w 295"/>
                <a:gd name="T15" fmla="*/ 7 h 422"/>
                <a:gd name="T16" fmla="*/ 281 w 295"/>
                <a:gd name="T17" fmla="*/ 31 h 422"/>
                <a:gd name="T18" fmla="*/ 295 w 295"/>
                <a:gd name="T19" fmla="*/ 66 h 422"/>
                <a:gd name="T20" fmla="*/ 295 w 295"/>
                <a:gd name="T21" fmla="*/ 109 h 422"/>
                <a:gd name="T22" fmla="*/ 273 w 295"/>
                <a:gd name="T23" fmla="*/ 171 h 422"/>
                <a:gd name="T24" fmla="*/ 172 w 295"/>
                <a:gd name="T25" fmla="*/ 284 h 422"/>
                <a:gd name="T26" fmla="*/ 105 w 295"/>
                <a:gd name="T27" fmla="*/ 414 h 422"/>
                <a:gd name="T28" fmla="*/ 80 w 295"/>
                <a:gd name="T29" fmla="*/ 422 h 422"/>
                <a:gd name="T30" fmla="*/ 56 w 295"/>
                <a:gd name="T31" fmla="*/ 414 h 4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 h="422">
                  <a:moveTo>
                    <a:pt x="56" y="414"/>
                  </a:moveTo>
                  <a:lnTo>
                    <a:pt x="0" y="323"/>
                  </a:lnTo>
                  <a:lnTo>
                    <a:pt x="0" y="217"/>
                  </a:lnTo>
                  <a:lnTo>
                    <a:pt x="24" y="115"/>
                  </a:lnTo>
                  <a:lnTo>
                    <a:pt x="80" y="31"/>
                  </a:lnTo>
                  <a:lnTo>
                    <a:pt x="172" y="0"/>
                  </a:lnTo>
                  <a:lnTo>
                    <a:pt x="214" y="0"/>
                  </a:lnTo>
                  <a:lnTo>
                    <a:pt x="252" y="7"/>
                  </a:lnTo>
                  <a:lnTo>
                    <a:pt x="281" y="31"/>
                  </a:lnTo>
                  <a:lnTo>
                    <a:pt x="295" y="66"/>
                  </a:lnTo>
                  <a:lnTo>
                    <a:pt x="295" y="109"/>
                  </a:lnTo>
                  <a:lnTo>
                    <a:pt x="273" y="171"/>
                  </a:lnTo>
                  <a:lnTo>
                    <a:pt x="172" y="284"/>
                  </a:lnTo>
                  <a:lnTo>
                    <a:pt x="105" y="414"/>
                  </a:lnTo>
                  <a:lnTo>
                    <a:pt x="80" y="422"/>
                  </a:lnTo>
                  <a:lnTo>
                    <a:pt x="56" y="4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29" name="Freeform 104"/>
            <p:cNvSpPr>
              <a:spLocks/>
            </p:cNvSpPr>
            <p:nvPr/>
          </p:nvSpPr>
          <p:spPr bwMode="auto">
            <a:xfrm>
              <a:off x="1549" y="415"/>
              <a:ext cx="55" cy="61"/>
            </a:xfrm>
            <a:custGeom>
              <a:avLst/>
              <a:gdLst>
                <a:gd name="T0" fmla="*/ 0 w 326"/>
                <a:gd name="T1" fmla="*/ 88 h 366"/>
                <a:gd name="T2" fmla="*/ 45 w 326"/>
                <a:gd name="T3" fmla="*/ 35 h 366"/>
                <a:gd name="T4" fmla="*/ 88 w 326"/>
                <a:gd name="T5" fmla="*/ 11 h 366"/>
                <a:gd name="T6" fmla="*/ 200 w 326"/>
                <a:gd name="T7" fmla="*/ 0 h 366"/>
                <a:gd name="T8" fmla="*/ 238 w 326"/>
                <a:gd name="T9" fmla="*/ 28 h 366"/>
                <a:gd name="T10" fmla="*/ 270 w 326"/>
                <a:gd name="T11" fmla="*/ 64 h 366"/>
                <a:gd name="T12" fmla="*/ 302 w 326"/>
                <a:gd name="T13" fmla="*/ 109 h 366"/>
                <a:gd name="T14" fmla="*/ 316 w 326"/>
                <a:gd name="T15" fmla="*/ 151 h 366"/>
                <a:gd name="T16" fmla="*/ 326 w 326"/>
                <a:gd name="T17" fmla="*/ 204 h 366"/>
                <a:gd name="T18" fmla="*/ 316 w 326"/>
                <a:gd name="T19" fmla="*/ 260 h 366"/>
                <a:gd name="T20" fmla="*/ 294 w 326"/>
                <a:gd name="T21" fmla="*/ 313 h 366"/>
                <a:gd name="T22" fmla="*/ 259 w 326"/>
                <a:gd name="T23" fmla="*/ 366 h 366"/>
                <a:gd name="T24" fmla="*/ 112 w 326"/>
                <a:gd name="T25" fmla="*/ 243 h 366"/>
                <a:gd name="T26" fmla="*/ 45 w 326"/>
                <a:gd name="T27" fmla="*/ 176 h 366"/>
                <a:gd name="T28" fmla="*/ 0 w 326"/>
                <a:gd name="T29" fmla="*/ 88 h 3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6" h="366">
                  <a:moveTo>
                    <a:pt x="0" y="88"/>
                  </a:moveTo>
                  <a:lnTo>
                    <a:pt x="45" y="35"/>
                  </a:lnTo>
                  <a:lnTo>
                    <a:pt x="88" y="11"/>
                  </a:lnTo>
                  <a:lnTo>
                    <a:pt x="200" y="0"/>
                  </a:lnTo>
                  <a:lnTo>
                    <a:pt x="238" y="28"/>
                  </a:lnTo>
                  <a:lnTo>
                    <a:pt x="270" y="64"/>
                  </a:lnTo>
                  <a:lnTo>
                    <a:pt x="302" y="109"/>
                  </a:lnTo>
                  <a:lnTo>
                    <a:pt x="316" y="151"/>
                  </a:lnTo>
                  <a:lnTo>
                    <a:pt x="326" y="204"/>
                  </a:lnTo>
                  <a:lnTo>
                    <a:pt x="316" y="260"/>
                  </a:lnTo>
                  <a:lnTo>
                    <a:pt x="294" y="313"/>
                  </a:lnTo>
                  <a:lnTo>
                    <a:pt x="259" y="366"/>
                  </a:lnTo>
                  <a:lnTo>
                    <a:pt x="112" y="243"/>
                  </a:lnTo>
                  <a:lnTo>
                    <a:pt x="45" y="176"/>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0" name="Freeform 105"/>
            <p:cNvSpPr>
              <a:spLocks/>
            </p:cNvSpPr>
            <p:nvPr/>
          </p:nvSpPr>
          <p:spPr bwMode="auto">
            <a:xfrm>
              <a:off x="1422" y="429"/>
              <a:ext cx="33" cy="55"/>
            </a:xfrm>
            <a:custGeom>
              <a:avLst/>
              <a:gdLst>
                <a:gd name="T0" fmla="*/ 0 w 196"/>
                <a:gd name="T1" fmla="*/ 291 h 331"/>
                <a:gd name="T2" fmla="*/ 3 w 196"/>
                <a:gd name="T3" fmla="*/ 159 h 331"/>
                <a:gd name="T4" fmla="*/ 35 w 196"/>
                <a:gd name="T5" fmla="*/ 81 h 331"/>
                <a:gd name="T6" fmla="*/ 84 w 196"/>
                <a:gd name="T7" fmla="*/ 25 h 331"/>
                <a:gd name="T8" fmla="*/ 137 w 196"/>
                <a:gd name="T9" fmla="*/ 0 h 331"/>
                <a:gd name="T10" fmla="*/ 165 w 196"/>
                <a:gd name="T11" fmla="*/ 0 h 331"/>
                <a:gd name="T12" fmla="*/ 172 w 196"/>
                <a:gd name="T13" fmla="*/ 4 h 331"/>
                <a:gd name="T14" fmla="*/ 196 w 196"/>
                <a:gd name="T15" fmla="*/ 45 h 331"/>
                <a:gd name="T16" fmla="*/ 196 w 196"/>
                <a:gd name="T17" fmla="*/ 103 h 331"/>
                <a:gd name="T18" fmla="*/ 137 w 196"/>
                <a:gd name="T19" fmla="*/ 168 h 331"/>
                <a:gd name="T20" fmla="*/ 25 w 196"/>
                <a:gd name="T21" fmla="*/ 331 h 331"/>
                <a:gd name="T22" fmla="*/ 0 w 196"/>
                <a:gd name="T23" fmla="*/ 291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6" h="331">
                  <a:moveTo>
                    <a:pt x="0" y="291"/>
                  </a:moveTo>
                  <a:lnTo>
                    <a:pt x="3" y="159"/>
                  </a:lnTo>
                  <a:lnTo>
                    <a:pt x="35" y="81"/>
                  </a:lnTo>
                  <a:lnTo>
                    <a:pt x="84" y="25"/>
                  </a:lnTo>
                  <a:lnTo>
                    <a:pt x="137" y="0"/>
                  </a:lnTo>
                  <a:lnTo>
                    <a:pt x="165" y="0"/>
                  </a:lnTo>
                  <a:lnTo>
                    <a:pt x="172" y="4"/>
                  </a:lnTo>
                  <a:lnTo>
                    <a:pt x="196" y="45"/>
                  </a:lnTo>
                  <a:lnTo>
                    <a:pt x="196" y="103"/>
                  </a:lnTo>
                  <a:lnTo>
                    <a:pt x="137" y="168"/>
                  </a:lnTo>
                  <a:lnTo>
                    <a:pt x="25" y="331"/>
                  </a:lnTo>
                  <a:lnTo>
                    <a:pt x="0" y="291"/>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1" name="Freeform 106"/>
            <p:cNvSpPr>
              <a:spLocks/>
            </p:cNvSpPr>
            <p:nvPr/>
          </p:nvSpPr>
          <p:spPr bwMode="auto">
            <a:xfrm>
              <a:off x="1557" y="422"/>
              <a:ext cx="40" cy="43"/>
            </a:xfrm>
            <a:custGeom>
              <a:avLst/>
              <a:gdLst>
                <a:gd name="T0" fmla="*/ 73 w 239"/>
                <a:gd name="T1" fmla="*/ 149 h 261"/>
                <a:gd name="T2" fmla="*/ 0 w 239"/>
                <a:gd name="T3" fmla="*/ 56 h 261"/>
                <a:gd name="T4" fmla="*/ 56 w 239"/>
                <a:gd name="T5" fmla="*/ 8 h 261"/>
                <a:gd name="T6" fmla="*/ 116 w 239"/>
                <a:gd name="T7" fmla="*/ 0 h 261"/>
                <a:gd name="T8" fmla="*/ 158 w 239"/>
                <a:gd name="T9" fmla="*/ 29 h 261"/>
                <a:gd name="T10" fmla="*/ 201 w 239"/>
                <a:gd name="T11" fmla="*/ 74 h 261"/>
                <a:gd name="T12" fmla="*/ 225 w 239"/>
                <a:gd name="T13" fmla="*/ 123 h 261"/>
                <a:gd name="T14" fmla="*/ 239 w 239"/>
                <a:gd name="T15" fmla="*/ 166 h 261"/>
                <a:gd name="T16" fmla="*/ 236 w 239"/>
                <a:gd name="T17" fmla="*/ 211 h 261"/>
                <a:gd name="T18" fmla="*/ 214 w 239"/>
                <a:gd name="T19" fmla="*/ 261 h 261"/>
                <a:gd name="T20" fmla="*/ 155 w 239"/>
                <a:gd name="T21" fmla="*/ 225 h 261"/>
                <a:gd name="T22" fmla="*/ 73 w 239"/>
                <a:gd name="T23" fmla="*/ 149 h 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9" h="261">
                  <a:moveTo>
                    <a:pt x="73" y="149"/>
                  </a:moveTo>
                  <a:lnTo>
                    <a:pt x="0" y="56"/>
                  </a:lnTo>
                  <a:lnTo>
                    <a:pt x="56" y="8"/>
                  </a:lnTo>
                  <a:lnTo>
                    <a:pt x="116" y="0"/>
                  </a:lnTo>
                  <a:lnTo>
                    <a:pt x="158" y="29"/>
                  </a:lnTo>
                  <a:lnTo>
                    <a:pt x="201" y="74"/>
                  </a:lnTo>
                  <a:lnTo>
                    <a:pt x="225" y="123"/>
                  </a:lnTo>
                  <a:lnTo>
                    <a:pt x="239" y="166"/>
                  </a:lnTo>
                  <a:lnTo>
                    <a:pt x="236" y="211"/>
                  </a:lnTo>
                  <a:lnTo>
                    <a:pt x="214" y="261"/>
                  </a:lnTo>
                  <a:lnTo>
                    <a:pt x="155" y="225"/>
                  </a:lnTo>
                  <a:lnTo>
                    <a:pt x="73" y="149"/>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2" name="Freeform 107"/>
            <p:cNvSpPr>
              <a:spLocks/>
            </p:cNvSpPr>
            <p:nvPr/>
          </p:nvSpPr>
          <p:spPr bwMode="auto">
            <a:xfrm>
              <a:off x="598" y="419"/>
              <a:ext cx="34" cy="35"/>
            </a:xfrm>
            <a:custGeom>
              <a:avLst/>
              <a:gdLst>
                <a:gd name="T0" fmla="*/ 169 w 204"/>
                <a:gd name="T1" fmla="*/ 207 h 211"/>
                <a:gd name="T2" fmla="*/ 87 w 204"/>
                <a:gd name="T3" fmla="*/ 161 h 211"/>
                <a:gd name="T4" fmla="*/ 6 w 204"/>
                <a:gd name="T5" fmla="*/ 88 h 211"/>
                <a:gd name="T6" fmla="*/ 0 w 204"/>
                <a:gd name="T7" fmla="*/ 67 h 211"/>
                <a:gd name="T8" fmla="*/ 6 w 204"/>
                <a:gd name="T9" fmla="*/ 0 h 211"/>
                <a:gd name="T10" fmla="*/ 38 w 204"/>
                <a:gd name="T11" fmla="*/ 17 h 211"/>
                <a:gd name="T12" fmla="*/ 76 w 204"/>
                <a:gd name="T13" fmla="*/ 63 h 211"/>
                <a:gd name="T14" fmla="*/ 116 w 204"/>
                <a:gd name="T15" fmla="*/ 105 h 211"/>
                <a:gd name="T16" fmla="*/ 204 w 204"/>
                <a:gd name="T17" fmla="*/ 161 h 211"/>
                <a:gd name="T18" fmla="*/ 186 w 204"/>
                <a:gd name="T19" fmla="*/ 211 h 211"/>
                <a:gd name="T20" fmla="*/ 169 w 204"/>
                <a:gd name="T21" fmla="*/ 207 h 2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4" h="211">
                  <a:moveTo>
                    <a:pt x="169" y="207"/>
                  </a:moveTo>
                  <a:lnTo>
                    <a:pt x="87" y="161"/>
                  </a:lnTo>
                  <a:lnTo>
                    <a:pt x="6" y="88"/>
                  </a:lnTo>
                  <a:lnTo>
                    <a:pt x="0" y="67"/>
                  </a:lnTo>
                  <a:lnTo>
                    <a:pt x="6" y="0"/>
                  </a:lnTo>
                  <a:lnTo>
                    <a:pt x="38" y="17"/>
                  </a:lnTo>
                  <a:lnTo>
                    <a:pt x="76" y="63"/>
                  </a:lnTo>
                  <a:lnTo>
                    <a:pt x="116" y="105"/>
                  </a:lnTo>
                  <a:lnTo>
                    <a:pt x="204" y="161"/>
                  </a:lnTo>
                  <a:lnTo>
                    <a:pt x="186" y="211"/>
                  </a:lnTo>
                  <a:lnTo>
                    <a:pt x="169"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3" name="Freeform 108"/>
            <p:cNvSpPr>
              <a:spLocks/>
            </p:cNvSpPr>
            <p:nvPr/>
          </p:nvSpPr>
          <p:spPr bwMode="auto">
            <a:xfrm>
              <a:off x="747" y="302"/>
              <a:ext cx="128" cy="138"/>
            </a:xfrm>
            <a:custGeom>
              <a:avLst/>
              <a:gdLst>
                <a:gd name="T0" fmla="*/ 39 w 769"/>
                <a:gd name="T1" fmla="*/ 770 h 829"/>
                <a:gd name="T2" fmla="*/ 7 w 769"/>
                <a:gd name="T3" fmla="*/ 699 h 829"/>
                <a:gd name="T4" fmla="*/ 0 w 769"/>
                <a:gd name="T5" fmla="*/ 633 h 829"/>
                <a:gd name="T6" fmla="*/ 4 w 769"/>
                <a:gd name="T7" fmla="*/ 570 h 829"/>
                <a:gd name="T8" fmla="*/ 18 w 769"/>
                <a:gd name="T9" fmla="*/ 527 h 829"/>
                <a:gd name="T10" fmla="*/ 66 w 769"/>
                <a:gd name="T11" fmla="*/ 460 h 829"/>
                <a:gd name="T12" fmla="*/ 84 w 769"/>
                <a:gd name="T13" fmla="*/ 450 h 829"/>
                <a:gd name="T14" fmla="*/ 101 w 769"/>
                <a:gd name="T15" fmla="*/ 447 h 829"/>
                <a:gd name="T16" fmla="*/ 154 w 769"/>
                <a:gd name="T17" fmla="*/ 468 h 829"/>
                <a:gd name="T18" fmla="*/ 239 w 769"/>
                <a:gd name="T19" fmla="*/ 517 h 829"/>
                <a:gd name="T20" fmla="*/ 239 w 769"/>
                <a:gd name="T21" fmla="*/ 527 h 829"/>
                <a:gd name="T22" fmla="*/ 235 w 769"/>
                <a:gd name="T23" fmla="*/ 594 h 829"/>
                <a:gd name="T24" fmla="*/ 137 w 769"/>
                <a:gd name="T25" fmla="*/ 527 h 829"/>
                <a:gd name="T26" fmla="*/ 112 w 769"/>
                <a:gd name="T27" fmla="*/ 510 h 829"/>
                <a:gd name="T28" fmla="*/ 92 w 769"/>
                <a:gd name="T29" fmla="*/ 503 h 829"/>
                <a:gd name="T30" fmla="*/ 81 w 769"/>
                <a:gd name="T31" fmla="*/ 517 h 829"/>
                <a:gd name="T32" fmla="*/ 74 w 769"/>
                <a:gd name="T33" fmla="*/ 545 h 829"/>
                <a:gd name="T34" fmla="*/ 71 w 769"/>
                <a:gd name="T35" fmla="*/ 647 h 829"/>
                <a:gd name="T36" fmla="*/ 81 w 769"/>
                <a:gd name="T37" fmla="*/ 693 h 829"/>
                <a:gd name="T38" fmla="*/ 116 w 769"/>
                <a:gd name="T39" fmla="*/ 728 h 829"/>
                <a:gd name="T40" fmla="*/ 165 w 769"/>
                <a:gd name="T41" fmla="*/ 749 h 829"/>
                <a:gd name="T42" fmla="*/ 221 w 769"/>
                <a:gd name="T43" fmla="*/ 766 h 829"/>
                <a:gd name="T44" fmla="*/ 369 w 769"/>
                <a:gd name="T45" fmla="*/ 752 h 829"/>
                <a:gd name="T46" fmla="*/ 513 w 769"/>
                <a:gd name="T47" fmla="*/ 699 h 829"/>
                <a:gd name="T48" fmla="*/ 580 w 769"/>
                <a:gd name="T49" fmla="*/ 629 h 829"/>
                <a:gd name="T50" fmla="*/ 584 w 769"/>
                <a:gd name="T51" fmla="*/ 587 h 829"/>
                <a:gd name="T52" fmla="*/ 563 w 769"/>
                <a:gd name="T53" fmla="*/ 535 h 829"/>
                <a:gd name="T54" fmla="*/ 379 w 769"/>
                <a:gd name="T55" fmla="*/ 334 h 829"/>
                <a:gd name="T56" fmla="*/ 320 w 769"/>
                <a:gd name="T57" fmla="*/ 190 h 829"/>
                <a:gd name="T58" fmla="*/ 306 w 769"/>
                <a:gd name="T59" fmla="*/ 56 h 829"/>
                <a:gd name="T60" fmla="*/ 347 w 769"/>
                <a:gd name="T61" fmla="*/ 0 h 829"/>
                <a:gd name="T62" fmla="*/ 362 w 769"/>
                <a:gd name="T63" fmla="*/ 3 h 829"/>
                <a:gd name="T64" fmla="*/ 369 w 769"/>
                <a:gd name="T65" fmla="*/ 123 h 829"/>
                <a:gd name="T66" fmla="*/ 383 w 769"/>
                <a:gd name="T67" fmla="*/ 208 h 829"/>
                <a:gd name="T68" fmla="*/ 422 w 769"/>
                <a:gd name="T69" fmla="*/ 284 h 829"/>
                <a:gd name="T70" fmla="*/ 488 w 769"/>
                <a:gd name="T71" fmla="*/ 369 h 829"/>
                <a:gd name="T72" fmla="*/ 520 w 769"/>
                <a:gd name="T73" fmla="*/ 404 h 829"/>
                <a:gd name="T74" fmla="*/ 520 w 769"/>
                <a:gd name="T75" fmla="*/ 351 h 829"/>
                <a:gd name="T76" fmla="*/ 584 w 769"/>
                <a:gd name="T77" fmla="*/ 387 h 829"/>
                <a:gd name="T78" fmla="*/ 646 w 769"/>
                <a:gd name="T79" fmla="*/ 394 h 829"/>
                <a:gd name="T80" fmla="*/ 769 w 769"/>
                <a:gd name="T81" fmla="*/ 387 h 829"/>
                <a:gd name="T82" fmla="*/ 769 w 769"/>
                <a:gd name="T83" fmla="*/ 433 h 829"/>
                <a:gd name="T84" fmla="*/ 734 w 769"/>
                <a:gd name="T85" fmla="*/ 447 h 829"/>
                <a:gd name="T86" fmla="*/ 563 w 769"/>
                <a:gd name="T87" fmla="*/ 447 h 829"/>
                <a:gd name="T88" fmla="*/ 629 w 769"/>
                <a:gd name="T89" fmla="*/ 489 h 829"/>
                <a:gd name="T90" fmla="*/ 651 w 769"/>
                <a:gd name="T91" fmla="*/ 562 h 829"/>
                <a:gd name="T92" fmla="*/ 660 w 769"/>
                <a:gd name="T93" fmla="*/ 615 h 829"/>
                <a:gd name="T94" fmla="*/ 633 w 769"/>
                <a:gd name="T95" fmla="*/ 699 h 829"/>
                <a:gd name="T96" fmla="*/ 563 w 769"/>
                <a:gd name="T97" fmla="*/ 759 h 829"/>
                <a:gd name="T98" fmla="*/ 461 w 769"/>
                <a:gd name="T99" fmla="*/ 798 h 829"/>
                <a:gd name="T100" fmla="*/ 327 w 769"/>
                <a:gd name="T101" fmla="*/ 826 h 829"/>
                <a:gd name="T102" fmla="*/ 204 w 769"/>
                <a:gd name="T103" fmla="*/ 829 h 829"/>
                <a:gd name="T104" fmla="*/ 106 w 769"/>
                <a:gd name="T105" fmla="*/ 808 h 829"/>
                <a:gd name="T106" fmla="*/ 39 w 769"/>
                <a:gd name="T107" fmla="*/ 770 h 8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69" h="829">
                  <a:moveTo>
                    <a:pt x="39" y="770"/>
                  </a:moveTo>
                  <a:lnTo>
                    <a:pt x="7" y="699"/>
                  </a:lnTo>
                  <a:lnTo>
                    <a:pt x="0" y="633"/>
                  </a:lnTo>
                  <a:lnTo>
                    <a:pt x="4" y="570"/>
                  </a:lnTo>
                  <a:lnTo>
                    <a:pt x="18" y="527"/>
                  </a:lnTo>
                  <a:lnTo>
                    <a:pt x="66" y="460"/>
                  </a:lnTo>
                  <a:lnTo>
                    <a:pt x="84" y="450"/>
                  </a:lnTo>
                  <a:lnTo>
                    <a:pt x="101" y="447"/>
                  </a:lnTo>
                  <a:lnTo>
                    <a:pt x="154" y="468"/>
                  </a:lnTo>
                  <a:lnTo>
                    <a:pt x="239" y="517"/>
                  </a:lnTo>
                  <a:lnTo>
                    <a:pt x="239" y="527"/>
                  </a:lnTo>
                  <a:lnTo>
                    <a:pt x="235" y="594"/>
                  </a:lnTo>
                  <a:lnTo>
                    <a:pt x="137" y="527"/>
                  </a:lnTo>
                  <a:lnTo>
                    <a:pt x="112" y="510"/>
                  </a:lnTo>
                  <a:lnTo>
                    <a:pt x="92" y="503"/>
                  </a:lnTo>
                  <a:lnTo>
                    <a:pt x="81" y="517"/>
                  </a:lnTo>
                  <a:lnTo>
                    <a:pt x="74" y="545"/>
                  </a:lnTo>
                  <a:lnTo>
                    <a:pt x="71" y="647"/>
                  </a:lnTo>
                  <a:lnTo>
                    <a:pt x="81" y="693"/>
                  </a:lnTo>
                  <a:lnTo>
                    <a:pt x="116" y="728"/>
                  </a:lnTo>
                  <a:lnTo>
                    <a:pt x="165" y="749"/>
                  </a:lnTo>
                  <a:lnTo>
                    <a:pt x="221" y="766"/>
                  </a:lnTo>
                  <a:lnTo>
                    <a:pt x="369" y="752"/>
                  </a:lnTo>
                  <a:lnTo>
                    <a:pt x="513" y="699"/>
                  </a:lnTo>
                  <a:lnTo>
                    <a:pt x="580" y="629"/>
                  </a:lnTo>
                  <a:lnTo>
                    <a:pt x="584" y="587"/>
                  </a:lnTo>
                  <a:lnTo>
                    <a:pt x="563" y="535"/>
                  </a:lnTo>
                  <a:lnTo>
                    <a:pt x="379" y="334"/>
                  </a:lnTo>
                  <a:lnTo>
                    <a:pt x="320" y="190"/>
                  </a:lnTo>
                  <a:lnTo>
                    <a:pt x="306" y="56"/>
                  </a:lnTo>
                  <a:lnTo>
                    <a:pt x="347" y="0"/>
                  </a:lnTo>
                  <a:lnTo>
                    <a:pt x="362" y="3"/>
                  </a:lnTo>
                  <a:lnTo>
                    <a:pt x="369" y="123"/>
                  </a:lnTo>
                  <a:lnTo>
                    <a:pt x="383" y="208"/>
                  </a:lnTo>
                  <a:lnTo>
                    <a:pt x="422" y="284"/>
                  </a:lnTo>
                  <a:lnTo>
                    <a:pt x="488" y="369"/>
                  </a:lnTo>
                  <a:lnTo>
                    <a:pt x="520" y="404"/>
                  </a:lnTo>
                  <a:lnTo>
                    <a:pt x="520" y="351"/>
                  </a:lnTo>
                  <a:lnTo>
                    <a:pt x="584" y="387"/>
                  </a:lnTo>
                  <a:lnTo>
                    <a:pt x="646" y="394"/>
                  </a:lnTo>
                  <a:lnTo>
                    <a:pt x="769" y="387"/>
                  </a:lnTo>
                  <a:lnTo>
                    <a:pt x="769" y="433"/>
                  </a:lnTo>
                  <a:lnTo>
                    <a:pt x="734" y="447"/>
                  </a:lnTo>
                  <a:lnTo>
                    <a:pt x="563" y="447"/>
                  </a:lnTo>
                  <a:lnTo>
                    <a:pt x="629" y="489"/>
                  </a:lnTo>
                  <a:lnTo>
                    <a:pt x="651" y="562"/>
                  </a:lnTo>
                  <a:lnTo>
                    <a:pt x="660" y="615"/>
                  </a:lnTo>
                  <a:lnTo>
                    <a:pt x="633" y="699"/>
                  </a:lnTo>
                  <a:lnTo>
                    <a:pt x="563" y="759"/>
                  </a:lnTo>
                  <a:lnTo>
                    <a:pt x="461" y="798"/>
                  </a:lnTo>
                  <a:lnTo>
                    <a:pt x="327" y="826"/>
                  </a:lnTo>
                  <a:lnTo>
                    <a:pt x="204" y="829"/>
                  </a:lnTo>
                  <a:lnTo>
                    <a:pt x="106" y="808"/>
                  </a:lnTo>
                  <a:lnTo>
                    <a:pt x="39" y="7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4" name="Freeform 109"/>
            <p:cNvSpPr>
              <a:spLocks/>
            </p:cNvSpPr>
            <p:nvPr/>
          </p:nvSpPr>
          <p:spPr bwMode="auto">
            <a:xfrm>
              <a:off x="943" y="347"/>
              <a:ext cx="51" cy="91"/>
            </a:xfrm>
            <a:custGeom>
              <a:avLst/>
              <a:gdLst>
                <a:gd name="T0" fmla="*/ 0 w 307"/>
                <a:gd name="T1" fmla="*/ 545 h 548"/>
                <a:gd name="T2" fmla="*/ 32 w 307"/>
                <a:gd name="T3" fmla="*/ 422 h 548"/>
                <a:gd name="T4" fmla="*/ 92 w 307"/>
                <a:gd name="T5" fmla="*/ 408 h 548"/>
                <a:gd name="T6" fmla="*/ 120 w 307"/>
                <a:gd name="T7" fmla="*/ 382 h 548"/>
                <a:gd name="T8" fmla="*/ 198 w 307"/>
                <a:gd name="T9" fmla="*/ 295 h 548"/>
                <a:gd name="T10" fmla="*/ 219 w 307"/>
                <a:gd name="T11" fmla="*/ 218 h 548"/>
                <a:gd name="T12" fmla="*/ 198 w 307"/>
                <a:gd name="T13" fmla="*/ 141 h 548"/>
                <a:gd name="T14" fmla="*/ 138 w 307"/>
                <a:gd name="T15" fmla="*/ 42 h 548"/>
                <a:gd name="T16" fmla="*/ 204 w 307"/>
                <a:gd name="T17" fmla="*/ 10 h 548"/>
                <a:gd name="T18" fmla="*/ 257 w 307"/>
                <a:gd name="T19" fmla="*/ 0 h 548"/>
                <a:gd name="T20" fmla="*/ 299 w 307"/>
                <a:gd name="T21" fmla="*/ 0 h 548"/>
                <a:gd name="T22" fmla="*/ 307 w 307"/>
                <a:gd name="T23" fmla="*/ 13 h 548"/>
                <a:gd name="T24" fmla="*/ 299 w 307"/>
                <a:gd name="T25" fmla="*/ 144 h 548"/>
                <a:gd name="T26" fmla="*/ 271 w 307"/>
                <a:gd name="T27" fmla="*/ 277 h 548"/>
                <a:gd name="T28" fmla="*/ 208 w 307"/>
                <a:gd name="T29" fmla="*/ 408 h 548"/>
                <a:gd name="T30" fmla="*/ 117 w 307"/>
                <a:gd name="T31" fmla="*/ 531 h 548"/>
                <a:gd name="T32" fmla="*/ 61 w 307"/>
                <a:gd name="T33" fmla="*/ 548 h 548"/>
                <a:gd name="T34" fmla="*/ 0 w 307"/>
                <a:gd name="T35" fmla="*/ 545 h 5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7" h="548">
                  <a:moveTo>
                    <a:pt x="0" y="545"/>
                  </a:moveTo>
                  <a:lnTo>
                    <a:pt x="32" y="422"/>
                  </a:lnTo>
                  <a:lnTo>
                    <a:pt x="92" y="408"/>
                  </a:lnTo>
                  <a:lnTo>
                    <a:pt x="120" y="382"/>
                  </a:lnTo>
                  <a:lnTo>
                    <a:pt x="198" y="295"/>
                  </a:lnTo>
                  <a:lnTo>
                    <a:pt x="219" y="218"/>
                  </a:lnTo>
                  <a:lnTo>
                    <a:pt x="198" y="141"/>
                  </a:lnTo>
                  <a:lnTo>
                    <a:pt x="138" y="42"/>
                  </a:lnTo>
                  <a:lnTo>
                    <a:pt x="204" y="10"/>
                  </a:lnTo>
                  <a:lnTo>
                    <a:pt x="257" y="0"/>
                  </a:lnTo>
                  <a:lnTo>
                    <a:pt x="299" y="0"/>
                  </a:lnTo>
                  <a:lnTo>
                    <a:pt x="307" y="13"/>
                  </a:lnTo>
                  <a:lnTo>
                    <a:pt x="299" y="144"/>
                  </a:lnTo>
                  <a:lnTo>
                    <a:pt x="271" y="277"/>
                  </a:lnTo>
                  <a:lnTo>
                    <a:pt x="208" y="408"/>
                  </a:lnTo>
                  <a:lnTo>
                    <a:pt x="117" y="531"/>
                  </a:lnTo>
                  <a:lnTo>
                    <a:pt x="61" y="548"/>
                  </a:lnTo>
                  <a:lnTo>
                    <a:pt x="0" y="54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5" name="Freeform 110"/>
            <p:cNvSpPr>
              <a:spLocks/>
            </p:cNvSpPr>
            <p:nvPr/>
          </p:nvSpPr>
          <p:spPr bwMode="auto">
            <a:xfrm>
              <a:off x="533" y="396"/>
              <a:ext cx="18" cy="39"/>
            </a:xfrm>
            <a:custGeom>
              <a:avLst/>
              <a:gdLst>
                <a:gd name="T0" fmla="*/ 14 w 109"/>
                <a:gd name="T1" fmla="*/ 0 h 232"/>
                <a:gd name="T2" fmla="*/ 84 w 109"/>
                <a:gd name="T3" fmla="*/ 46 h 232"/>
                <a:gd name="T4" fmla="*/ 101 w 109"/>
                <a:gd name="T5" fmla="*/ 193 h 232"/>
                <a:gd name="T6" fmla="*/ 109 w 109"/>
                <a:gd name="T7" fmla="*/ 232 h 232"/>
                <a:gd name="T8" fmla="*/ 36 w 109"/>
                <a:gd name="T9" fmla="*/ 186 h 232"/>
                <a:gd name="T10" fmla="*/ 4 w 109"/>
                <a:gd name="T11" fmla="*/ 144 h 232"/>
                <a:gd name="T12" fmla="*/ 0 w 109"/>
                <a:gd name="T13" fmla="*/ 81 h 232"/>
                <a:gd name="T14" fmla="*/ 14 w 109"/>
                <a:gd name="T15" fmla="*/ 0 h 2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232">
                  <a:moveTo>
                    <a:pt x="14" y="0"/>
                  </a:moveTo>
                  <a:lnTo>
                    <a:pt x="84" y="46"/>
                  </a:lnTo>
                  <a:lnTo>
                    <a:pt x="101" y="193"/>
                  </a:lnTo>
                  <a:lnTo>
                    <a:pt x="109" y="232"/>
                  </a:lnTo>
                  <a:lnTo>
                    <a:pt x="36" y="186"/>
                  </a:lnTo>
                  <a:lnTo>
                    <a:pt x="4" y="144"/>
                  </a:lnTo>
                  <a:lnTo>
                    <a:pt x="0" y="81"/>
                  </a:lnTo>
                  <a:lnTo>
                    <a:pt x="14"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6" name="Freeform 111"/>
            <p:cNvSpPr>
              <a:spLocks/>
            </p:cNvSpPr>
            <p:nvPr/>
          </p:nvSpPr>
          <p:spPr bwMode="auto">
            <a:xfrm>
              <a:off x="951" y="358"/>
              <a:ext cx="19" cy="46"/>
            </a:xfrm>
            <a:custGeom>
              <a:avLst/>
              <a:gdLst>
                <a:gd name="T0" fmla="*/ 0 w 116"/>
                <a:gd name="T1" fmla="*/ 278 h 278"/>
                <a:gd name="T2" fmla="*/ 7 w 116"/>
                <a:gd name="T3" fmla="*/ 85 h 278"/>
                <a:gd name="T4" fmla="*/ 0 w 116"/>
                <a:gd name="T5" fmla="*/ 18 h 278"/>
                <a:gd name="T6" fmla="*/ 52 w 116"/>
                <a:gd name="T7" fmla="*/ 0 h 278"/>
                <a:gd name="T8" fmla="*/ 108 w 116"/>
                <a:gd name="T9" fmla="*/ 96 h 278"/>
                <a:gd name="T10" fmla="*/ 116 w 116"/>
                <a:gd name="T11" fmla="*/ 158 h 278"/>
                <a:gd name="T12" fmla="*/ 91 w 116"/>
                <a:gd name="T13" fmla="*/ 211 h 278"/>
                <a:gd name="T14" fmla="*/ 42 w 116"/>
                <a:gd name="T15" fmla="*/ 275 h 278"/>
                <a:gd name="T16" fmla="*/ 17 w 116"/>
                <a:gd name="T17" fmla="*/ 278 h 278"/>
                <a:gd name="T18" fmla="*/ 0 w 116"/>
                <a:gd name="T19" fmla="*/ 278 h 2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278">
                  <a:moveTo>
                    <a:pt x="0" y="278"/>
                  </a:moveTo>
                  <a:lnTo>
                    <a:pt x="7" y="85"/>
                  </a:lnTo>
                  <a:lnTo>
                    <a:pt x="0" y="18"/>
                  </a:lnTo>
                  <a:lnTo>
                    <a:pt x="52" y="0"/>
                  </a:lnTo>
                  <a:lnTo>
                    <a:pt x="108" y="96"/>
                  </a:lnTo>
                  <a:lnTo>
                    <a:pt x="116" y="158"/>
                  </a:lnTo>
                  <a:lnTo>
                    <a:pt x="91" y="211"/>
                  </a:lnTo>
                  <a:lnTo>
                    <a:pt x="42" y="275"/>
                  </a:lnTo>
                  <a:lnTo>
                    <a:pt x="17" y="278"/>
                  </a:lnTo>
                  <a:lnTo>
                    <a:pt x="0" y="278"/>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7" name="Freeform 112"/>
            <p:cNvSpPr>
              <a:spLocks/>
            </p:cNvSpPr>
            <p:nvPr/>
          </p:nvSpPr>
          <p:spPr bwMode="auto">
            <a:xfrm>
              <a:off x="679" y="354"/>
              <a:ext cx="66" cy="37"/>
            </a:xfrm>
            <a:custGeom>
              <a:avLst/>
              <a:gdLst>
                <a:gd name="T0" fmla="*/ 0 w 397"/>
                <a:gd name="T1" fmla="*/ 187 h 222"/>
                <a:gd name="T2" fmla="*/ 0 w 397"/>
                <a:gd name="T3" fmla="*/ 165 h 222"/>
                <a:gd name="T4" fmla="*/ 11 w 397"/>
                <a:gd name="T5" fmla="*/ 109 h 222"/>
                <a:gd name="T6" fmla="*/ 134 w 397"/>
                <a:gd name="T7" fmla="*/ 141 h 222"/>
                <a:gd name="T8" fmla="*/ 211 w 397"/>
                <a:gd name="T9" fmla="*/ 141 h 222"/>
                <a:gd name="T10" fmla="*/ 278 w 397"/>
                <a:gd name="T11" fmla="*/ 99 h 222"/>
                <a:gd name="T12" fmla="*/ 380 w 397"/>
                <a:gd name="T13" fmla="*/ 0 h 222"/>
                <a:gd name="T14" fmla="*/ 397 w 397"/>
                <a:gd name="T15" fmla="*/ 38 h 222"/>
                <a:gd name="T16" fmla="*/ 316 w 397"/>
                <a:gd name="T17" fmla="*/ 172 h 222"/>
                <a:gd name="T18" fmla="*/ 278 w 397"/>
                <a:gd name="T19" fmla="*/ 208 h 222"/>
                <a:gd name="T20" fmla="*/ 233 w 397"/>
                <a:gd name="T21" fmla="*/ 222 h 222"/>
                <a:gd name="T22" fmla="*/ 134 w 397"/>
                <a:gd name="T23" fmla="*/ 217 h 222"/>
                <a:gd name="T24" fmla="*/ 0 w 397"/>
                <a:gd name="T25" fmla="*/ 187 h 2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7" h="222">
                  <a:moveTo>
                    <a:pt x="0" y="187"/>
                  </a:moveTo>
                  <a:lnTo>
                    <a:pt x="0" y="165"/>
                  </a:lnTo>
                  <a:lnTo>
                    <a:pt x="11" y="109"/>
                  </a:lnTo>
                  <a:lnTo>
                    <a:pt x="134" y="141"/>
                  </a:lnTo>
                  <a:lnTo>
                    <a:pt x="211" y="141"/>
                  </a:lnTo>
                  <a:lnTo>
                    <a:pt x="278" y="99"/>
                  </a:lnTo>
                  <a:lnTo>
                    <a:pt x="380" y="0"/>
                  </a:lnTo>
                  <a:lnTo>
                    <a:pt x="397" y="38"/>
                  </a:lnTo>
                  <a:lnTo>
                    <a:pt x="316" y="172"/>
                  </a:lnTo>
                  <a:lnTo>
                    <a:pt x="278" y="208"/>
                  </a:lnTo>
                  <a:lnTo>
                    <a:pt x="233" y="222"/>
                  </a:lnTo>
                  <a:lnTo>
                    <a:pt x="134" y="217"/>
                  </a:lnTo>
                  <a:lnTo>
                    <a:pt x="0" y="1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8" name="Freeform 113"/>
            <p:cNvSpPr>
              <a:spLocks/>
            </p:cNvSpPr>
            <p:nvPr/>
          </p:nvSpPr>
          <p:spPr bwMode="auto">
            <a:xfrm>
              <a:off x="487" y="193"/>
              <a:ext cx="112" cy="175"/>
            </a:xfrm>
            <a:custGeom>
              <a:avLst/>
              <a:gdLst>
                <a:gd name="T0" fmla="*/ 538 w 671"/>
                <a:gd name="T1" fmla="*/ 1048 h 1048"/>
                <a:gd name="T2" fmla="*/ 481 w 671"/>
                <a:gd name="T3" fmla="*/ 945 h 1048"/>
                <a:gd name="T4" fmla="*/ 433 w 671"/>
                <a:gd name="T5" fmla="*/ 896 h 1048"/>
                <a:gd name="T6" fmla="*/ 366 w 671"/>
                <a:gd name="T7" fmla="*/ 851 h 1048"/>
                <a:gd name="T8" fmla="*/ 288 w 671"/>
                <a:gd name="T9" fmla="*/ 822 h 1048"/>
                <a:gd name="T10" fmla="*/ 200 w 671"/>
                <a:gd name="T11" fmla="*/ 819 h 1048"/>
                <a:gd name="T12" fmla="*/ 109 w 671"/>
                <a:gd name="T13" fmla="*/ 840 h 1048"/>
                <a:gd name="T14" fmla="*/ 17 w 671"/>
                <a:gd name="T15" fmla="*/ 907 h 1048"/>
                <a:gd name="T16" fmla="*/ 0 w 671"/>
                <a:gd name="T17" fmla="*/ 766 h 1048"/>
                <a:gd name="T18" fmla="*/ 3 w 671"/>
                <a:gd name="T19" fmla="*/ 706 h 1048"/>
                <a:gd name="T20" fmla="*/ 21 w 671"/>
                <a:gd name="T21" fmla="*/ 647 h 1048"/>
                <a:gd name="T22" fmla="*/ 88 w 671"/>
                <a:gd name="T23" fmla="*/ 520 h 1048"/>
                <a:gd name="T24" fmla="*/ 176 w 671"/>
                <a:gd name="T25" fmla="*/ 407 h 1048"/>
                <a:gd name="T26" fmla="*/ 299 w 671"/>
                <a:gd name="T27" fmla="*/ 310 h 1048"/>
                <a:gd name="T28" fmla="*/ 267 w 671"/>
                <a:gd name="T29" fmla="*/ 450 h 1048"/>
                <a:gd name="T30" fmla="*/ 288 w 671"/>
                <a:gd name="T31" fmla="*/ 500 h 1048"/>
                <a:gd name="T32" fmla="*/ 299 w 671"/>
                <a:gd name="T33" fmla="*/ 489 h 1048"/>
                <a:gd name="T34" fmla="*/ 358 w 671"/>
                <a:gd name="T35" fmla="*/ 327 h 1048"/>
                <a:gd name="T36" fmla="*/ 538 w 671"/>
                <a:gd name="T37" fmla="*/ 0 h 1048"/>
                <a:gd name="T38" fmla="*/ 586 w 671"/>
                <a:gd name="T39" fmla="*/ 144 h 1048"/>
                <a:gd name="T40" fmla="*/ 647 w 671"/>
                <a:gd name="T41" fmla="*/ 366 h 1048"/>
                <a:gd name="T42" fmla="*/ 671 w 671"/>
                <a:gd name="T43" fmla="*/ 587 h 1048"/>
                <a:gd name="T44" fmla="*/ 650 w 671"/>
                <a:gd name="T45" fmla="*/ 805 h 1048"/>
                <a:gd name="T46" fmla="*/ 615 w 671"/>
                <a:gd name="T47" fmla="*/ 917 h 1048"/>
                <a:gd name="T48" fmla="*/ 565 w 671"/>
                <a:gd name="T49" fmla="*/ 1030 h 1048"/>
                <a:gd name="T50" fmla="*/ 538 w 671"/>
                <a:gd name="T51" fmla="*/ 1048 h 10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71" h="1048">
                  <a:moveTo>
                    <a:pt x="538" y="1048"/>
                  </a:moveTo>
                  <a:lnTo>
                    <a:pt x="481" y="945"/>
                  </a:lnTo>
                  <a:lnTo>
                    <a:pt x="433" y="896"/>
                  </a:lnTo>
                  <a:lnTo>
                    <a:pt x="366" y="851"/>
                  </a:lnTo>
                  <a:lnTo>
                    <a:pt x="288" y="822"/>
                  </a:lnTo>
                  <a:lnTo>
                    <a:pt x="200" y="819"/>
                  </a:lnTo>
                  <a:lnTo>
                    <a:pt x="109" y="840"/>
                  </a:lnTo>
                  <a:lnTo>
                    <a:pt x="17" y="907"/>
                  </a:lnTo>
                  <a:lnTo>
                    <a:pt x="0" y="766"/>
                  </a:lnTo>
                  <a:lnTo>
                    <a:pt x="3" y="706"/>
                  </a:lnTo>
                  <a:lnTo>
                    <a:pt x="21" y="647"/>
                  </a:lnTo>
                  <a:lnTo>
                    <a:pt x="88" y="520"/>
                  </a:lnTo>
                  <a:lnTo>
                    <a:pt x="176" y="407"/>
                  </a:lnTo>
                  <a:lnTo>
                    <a:pt x="299" y="310"/>
                  </a:lnTo>
                  <a:lnTo>
                    <a:pt x="267" y="450"/>
                  </a:lnTo>
                  <a:lnTo>
                    <a:pt x="288" y="500"/>
                  </a:lnTo>
                  <a:lnTo>
                    <a:pt x="299" y="489"/>
                  </a:lnTo>
                  <a:lnTo>
                    <a:pt x="358" y="327"/>
                  </a:lnTo>
                  <a:lnTo>
                    <a:pt x="538" y="0"/>
                  </a:lnTo>
                  <a:lnTo>
                    <a:pt x="586" y="144"/>
                  </a:lnTo>
                  <a:lnTo>
                    <a:pt x="647" y="366"/>
                  </a:lnTo>
                  <a:lnTo>
                    <a:pt x="671" y="587"/>
                  </a:lnTo>
                  <a:lnTo>
                    <a:pt x="650" y="805"/>
                  </a:lnTo>
                  <a:lnTo>
                    <a:pt x="615" y="917"/>
                  </a:lnTo>
                  <a:lnTo>
                    <a:pt x="565" y="1030"/>
                  </a:lnTo>
                  <a:lnTo>
                    <a:pt x="538" y="104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39" name="Freeform 114"/>
            <p:cNvSpPr>
              <a:spLocks/>
            </p:cNvSpPr>
            <p:nvPr/>
          </p:nvSpPr>
          <p:spPr bwMode="auto">
            <a:xfrm>
              <a:off x="938" y="315"/>
              <a:ext cx="55" cy="37"/>
            </a:xfrm>
            <a:custGeom>
              <a:avLst/>
              <a:gdLst>
                <a:gd name="T0" fmla="*/ 52 w 330"/>
                <a:gd name="T1" fmla="*/ 221 h 221"/>
                <a:gd name="T2" fmla="*/ 0 w 330"/>
                <a:gd name="T3" fmla="*/ 85 h 221"/>
                <a:gd name="T4" fmla="*/ 102 w 330"/>
                <a:gd name="T5" fmla="*/ 10 h 221"/>
                <a:gd name="T6" fmla="*/ 147 w 330"/>
                <a:gd name="T7" fmla="*/ 0 h 221"/>
                <a:gd name="T8" fmla="*/ 193 w 330"/>
                <a:gd name="T9" fmla="*/ 4 h 221"/>
                <a:gd name="T10" fmla="*/ 231 w 330"/>
                <a:gd name="T11" fmla="*/ 18 h 221"/>
                <a:gd name="T12" fmla="*/ 267 w 330"/>
                <a:gd name="T13" fmla="*/ 42 h 221"/>
                <a:gd name="T14" fmla="*/ 330 w 330"/>
                <a:gd name="T15" fmla="*/ 138 h 221"/>
                <a:gd name="T16" fmla="*/ 133 w 330"/>
                <a:gd name="T17" fmla="*/ 186 h 221"/>
                <a:gd name="T18" fmla="*/ 52 w 330"/>
                <a:gd name="T19" fmla="*/ 221 h 2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0" h="221">
                  <a:moveTo>
                    <a:pt x="52" y="221"/>
                  </a:moveTo>
                  <a:lnTo>
                    <a:pt x="0" y="85"/>
                  </a:lnTo>
                  <a:lnTo>
                    <a:pt x="102" y="10"/>
                  </a:lnTo>
                  <a:lnTo>
                    <a:pt x="147" y="0"/>
                  </a:lnTo>
                  <a:lnTo>
                    <a:pt x="193" y="4"/>
                  </a:lnTo>
                  <a:lnTo>
                    <a:pt x="231" y="18"/>
                  </a:lnTo>
                  <a:lnTo>
                    <a:pt x="267" y="42"/>
                  </a:lnTo>
                  <a:lnTo>
                    <a:pt x="330" y="138"/>
                  </a:lnTo>
                  <a:lnTo>
                    <a:pt x="133" y="186"/>
                  </a:lnTo>
                  <a:lnTo>
                    <a:pt x="52" y="221"/>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0" name="Freeform 115"/>
            <p:cNvSpPr>
              <a:spLocks/>
            </p:cNvSpPr>
            <p:nvPr/>
          </p:nvSpPr>
          <p:spPr bwMode="auto">
            <a:xfrm>
              <a:off x="700" y="297"/>
              <a:ext cx="33" cy="51"/>
            </a:xfrm>
            <a:custGeom>
              <a:avLst/>
              <a:gdLst>
                <a:gd name="T0" fmla="*/ 13 w 197"/>
                <a:gd name="T1" fmla="*/ 263 h 308"/>
                <a:gd name="T2" fmla="*/ 0 w 197"/>
                <a:gd name="T3" fmla="*/ 196 h 308"/>
                <a:gd name="T4" fmla="*/ 0 w 197"/>
                <a:gd name="T5" fmla="*/ 140 h 308"/>
                <a:gd name="T6" fmla="*/ 39 w 197"/>
                <a:gd name="T7" fmla="*/ 13 h 308"/>
                <a:gd name="T8" fmla="*/ 74 w 197"/>
                <a:gd name="T9" fmla="*/ 0 h 308"/>
                <a:gd name="T10" fmla="*/ 106 w 197"/>
                <a:gd name="T11" fmla="*/ 0 h 308"/>
                <a:gd name="T12" fmla="*/ 147 w 197"/>
                <a:gd name="T13" fmla="*/ 27 h 308"/>
                <a:gd name="T14" fmla="*/ 179 w 197"/>
                <a:gd name="T15" fmla="*/ 73 h 308"/>
                <a:gd name="T16" fmla="*/ 197 w 197"/>
                <a:gd name="T17" fmla="*/ 132 h 308"/>
                <a:gd name="T18" fmla="*/ 186 w 197"/>
                <a:gd name="T19" fmla="*/ 241 h 308"/>
                <a:gd name="T20" fmla="*/ 136 w 197"/>
                <a:gd name="T21" fmla="*/ 298 h 308"/>
                <a:gd name="T22" fmla="*/ 74 w 197"/>
                <a:gd name="T23" fmla="*/ 308 h 308"/>
                <a:gd name="T24" fmla="*/ 13 w 197"/>
                <a:gd name="T25" fmla="*/ 263 h 3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7" h="308">
                  <a:moveTo>
                    <a:pt x="13" y="263"/>
                  </a:moveTo>
                  <a:lnTo>
                    <a:pt x="0" y="196"/>
                  </a:lnTo>
                  <a:lnTo>
                    <a:pt x="0" y="140"/>
                  </a:lnTo>
                  <a:lnTo>
                    <a:pt x="39" y="13"/>
                  </a:lnTo>
                  <a:lnTo>
                    <a:pt x="74" y="0"/>
                  </a:lnTo>
                  <a:lnTo>
                    <a:pt x="106" y="0"/>
                  </a:lnTo>
                  <a:lnTo>
                    <a:pt x="147" y="27"/>
                  </a:lnTo>
                  <a:lnTo>
                    <a:pt x="179" y="73"/>
                  </a:lnTo>
                  <a:lnTo>
                    <a:pt x="197" y="132"/>
                  </a:lnTo>
                  <a:lnTo>
                    <a:pt x="186" y="241"/>
                  </a:lnTo>
                  <a:lnTo>
                    <a:pt x="136" y="298"/>
                  </a:lnTo>
                  <a:lnTo>
                    <a:pt x="74" y="308"/>
                  </a:lnTo>
                  <a:lnTo>
                    <a:pt x="13" y="2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1" name="Freeform 116"/>
            <p:cNvSpPr>
              <a:spLocks/>
            </p:cNvSpPr>
            <p:nvPr/>
          </p:nvSpPr>
          <p:spPr bwMode="auto">
            <a:xfrm>
              <a:off x="833" y="287"/>
              <a:ext cx="28" cy="44"/>
            </a:xfrm>
            <a:custGeom>
              <a:avLst/>
              <a:gdLst>
                <a:gd name="T0" fmla="*/ 3 w 164"/>
                <a:gd name="T1" fmla="*/ 84 h 263"/>
                <a:gd name="T2" fmla="*/ 31 w 164"/>
                <a:gd name="T3" fmla="*/ 31 h 263"/>
                <a:gd name="T4" fmla="*/ 63 w 164"/>
                <a:gd name="T5" fmla="*/ 7 h 263"/>
                <a:gd name="T6" fmla="*/ 98 w 164"/>
                <a:gd name="T7" fmla="*/ 0 h 263"/>
                <a:gd name="T8" fmla="*/ 126 w 164"/>
                <a:gd name="T9" fmla="*/ 14 h 263"/>
                <a:gd name="T10" fmla="*/ 151 w 164"/>
                <a:gd name="T11" fmla="*/ 39 h 263"/>
                <a:gd name="T12" fmla="*/ 164 w 164"/>
                <a:gd name="T13" fmla="*/ 74 h 263"/>
                <a:gd name="T14" fmla="*/ 158 w 164"/>
                <a:gd name="T15" fmla="*/ 183 h 263"/>
                <a:gd name="T16" fmla="*/ 84 w 164"/>
                <a:gd name="T17" fmla="*/ 256 h 263"/>
                <a:gd name="T18" fmla="*/ 52 w 164"/>
                <a:gd name="T19" fmla="*/ 263 h 263"/>
                <a:gd name="T20" fmla="*/ 28 w 164"/>
                <a:gd name="T21" fmla="*/ 250 h 263"/>
                <a:gd name="T22" fmla="*/ 0 w 164"/>
                <a:gd name="T23" fmla="*/ 175 h 263"/>
                <a:gd name="T24" fmla="*/ 0 w 164"/>
                <a:gd name="T25" fmla="*/ 133 h 263"/>
                <a:gd name="T26" fmla="*/ 3 w 164"/>
                <a:gd name="T27" fmla="*/ 84 h 2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4" h="263">
                  <a:moveTo>
                    <a:pt x="3" y="84"/>
                  </a:moveTo>
                  <a:lnTo>
                    <a:pt x="31" y="31"/>
                  </a:lnTo>
                  <a:lnTo>
                    <a:pt x="63" y="7"/>
                  </a:lnTo>
                  <a:lnTo>
                    <a:pt x="98" y="0"/>
                  </a:lnTo>
                  <a:lnTo>
                    <a:pt x="126" y="14"/>
                  </a:lnTo>
                  <a:lnTo>
                    <a:pt x="151" y="39"/>
                  </a:lnTo>
                  <a:lnTo>
                    <a:pt x="164" y="74"/>
                  </a:lnTo>
                  <a:lnTo>
                    <a:pt x="158" y="183"/>
                  </a:lnTo>
                  <a:lnTo>
                    <a:pt x="84" y="256"/>
                  </a:lnTo>
                  <a:lnTo>
                    <a:pt x="52" y="263"/>
                  </a:lnTo>
                  <a:lnTo>
                    <a:pt x="28" y="250"/>
                  </a:lnTo>
                  <a:lnTo>
                    <a:pt x="0" y="175"/>
                  </a:lnTo>
                  <a:lnTo>
                    <a:pt x="0" y="133"/>
                  </a:lnTo>
                  <a:lnTo>
                    <a:pt x="3"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2" name="Freeform 117"/>
            <p:cNvSpPr>
              <a:spLocks/>
            </p:cNvSpPr>
            <p:nvPr/>
          </p:nvSpPr>
          <p:spPr bwMode="auto">
            <a:xfrm>
              <a:off x="904" y="215"/>
              <a:ext cx="56" cy="107"/>
            </a:xfrm>
            <a:custGeom>
              <a:avLst/>
              <a:gdLst>
                <a:gd name="T0" fmla="*/ 165 w 337"/>
                <a:gd name="T1" fmla="*/ 639 h 639"/>
                <a:gd name="T2" fmla="*/ 119 w 337"/>
                <a:gd name="T3" fmla="*/ 572 h 639"/>
                <a:gd name="T4" fmla="*/ 91 w 337"/>
                <a:gd name="T5" fmla="*/ 506 h 639"/>
                <a:gd name="T6" fmla="*/ 60 w 337"/>
                <a:gd name="T7" fmla="*/ 366 h 639"/>
                <a:gd name="T8" fmla="*/ 42 w 337"/>
                <a:gd name="T9" fmla="*/ 200 h 639"/>
                <a:gd name="T10" fmla="*/ 0 w 337"/>
                <a:gd name="T11" fmla="*/ 0 h 639"/>
                <a:gd name="T12" fmla="*/ 130 w 337"/>
                <a:gd name="T13" fmla="*/ 115 h 639"/>
                <a:gd name="T14" fmla="*/ 236 w 337"/>
                <a:gd name="T15" fmla="*/ 238 h 639"/>
                <a:gd name="T16" fmla="*/ 306 w 337"/>
                <a:gd name="T17" fmla="*/ 383 h 639"/>
                <a:gd name="T18" fmla="*/ 330 w 337"/>
                <a:gd name="T19" fmla="*/ 463 h 639"/>
                <a:gd name="T20" fmla="*/ 337 w 337"/>
                <a:gd name="T21" fmla="*/ 541 h 639"/>
                <a:gd name="T22" fmla="*/ 263 w 337"/>
                <a:gd name="T23" fmla="*/ 580 h 639"/>
                <a:gd name="T24" fmla="*/ 165 w 337"/>
                <a:gd name="T25" fmla="*/ 639 h 6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7" h="639">
                  <a:moveTo>
                    <a:pt x="165" y="639"/>
                  </a:moveTo>
                  <a:lnTo>
                    <a:pt x="119" y="572"/>
                  </a:lnTo>
                  <a:lnTo>
                    <a:pt x="91" y="506"/>
                  </a:lnTo>
                  <a:lnTo>
                    <a:pt x="60" y="366"/>
                  </a:lnTo>
                  <a:lnTo>
                    <a:pt x="42" y="200"/>
                  </a:lnTo>
                  <a:lnTo>
                    <a:pt x="0" y="0"/>
                  </a:lnTo>
                  <a:lnTo>
                    <a:pt x="130" y="115"/>
                  </a:lnTo>
                  <a:lnTo>
                    <a:pt x="236" y="238"/>
                  </a:lnTo>
                  <a:lnTo>
                    <a:pt x="306" y="383"/>
                  </a:lnTo>
                  <a:lnTo>
                    <a:pt x="330" y="463"/>
                  </a:lnTo>
                  <a:lnTo>
                    <a:pt x="337" y="541"/>
                  </a:lnTo>
                  <a:lnTo>
                    <a:pt x="263" y="580"/>
                  </a:lnTo>
                  <a:lnTo>
                    <a:pt x="165" y="63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3" name="Freeform 118"/>
            <p:cNvSpPr>
              <a:spLocks/>
            </p:cNvSpPr>
            <p:nvPr/>
          </p:nvSpPr>
          <p:spPr bwMode="auto">
            <a:xfrm>
              <a:off x="652" y="213"/>
              <a:ext cx="66" cy="86"/>
            </a:xfrm>
            <a:custGeom>
              <a:avLst/>
              <a:gdLst>
                <a:gd name="T0" fmla="*/ 24 w 398"/>
                <a:gd name="T1" fmla="*/ 506 h 516"/>
                <a:gd name="T2" fmla="*/ 0 w 398"/>
                <a:gd name="T3" fmla="*/ 390 h 516"/>
                <a:gd name="T4" fmla="*/ 0 w 398"/>
                <a:gd name="T5" fmla="*/ 337 h 516"/>
                <a:gd name="T6" fmla="*/ 11 w 398"/>
                <a:gd name="T7" fmla="*/ 281 h 516"/>
                <a:gd name="T8" fmla="*/ 32 w 398"/>
                <a:gd name="T9" fmla="*/ 222 h 516"/>
                <a:gd name="T10" fmla="*/ 64 w 398"/>
                <a:gd name="T11" fmla="*/ 164 h 516"/>
                <a:gd name="T12" fmla="*/ 165 w 398"/>
                <a:gd name="T13" fmla="*/ 41 h 516"/>
                <a:gd name="T14" fmla="*/ 270 w 398"/>
                <a:gd name="T15" fmla="*/ 0 h 516"/>
                <a:gd name="T16" fmla="*/ 345 w 398"/>
                <a:gd name="T17" fmla="*/ 0 h 516"/>
                <a:gd name="T18" fmla="*/ 366 w 398"/>
                <a:gd name="T19" fmla="*/ 17 h 516"/>
                <a:gd name="T20" fmla="*/ 387 w 398"/>
                <a:gd name="T21" fmla="*/ 49 h 516"/>
                <a:gd name="T22" fmla="*/ 398 w 398"/>
                <a:gd name="T23" fmla="*/ 91 h 516"/>
                <a:gd name="T24" fmla="*/ 393 w 398"/>
                <a:gd name="T25" fmla="*/ 151 h 516"/>
                <a:gd name="T26" fmla="*/ 246 w 398"/>
                <a:gd name="T27" fmla="*/ 330 h 516"/>
                <a:gd name="T28" fmla="*/ 81 w 398"/>
                <a:gd name="T29" fmla="*/ 488 h 516"/>
                <a:gd name="T30" fmla="*/ 46 w 398"/>
                <a:gd name="T31" fmla="*/ 516 h 516"/>
                <a:gd name="T32" fmla="*/ 24 w 398"/>
                <a:gd name="T33" fmla="*/ 506 h 5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8" h="516">
                  <a:moveTo>
                    <a:pt x="24" y="506"/>
                  </a:moveTo>
                  <a:lnTo>
                    <a:pt x="0" y="390"/>
                  </a:lnTo>
                  <a:lnTo>
                    <a:pt x="0" y="337"/>
                  </a:lnTo>
                  <a:lnTo>
                    <a:pt x="11" y="281"/>
                  </a:lnTo>
                  <a:lnTo>
                    <a:pt x="32" y="222"/>
                  </a:lnTo>
                  <a:lnTo>
                    <a:pt x="64" y="164"/>
                  </a:lnTo>
                  <a:lnTo>
                    <a:pt x="165" y="41"/>
                  </a:lnTo>
                  <a:lnTo>
                    <a:pt x="270" y="0"/>
                  </a:lnTo>
                  <a:lnTo>
                    <a:pt x="345" y="0"/>
                  </a:lnTo>
                  <a:lnTo>
                    <a:pt x="366" y="17"/>
                  </a:lnTo>
                  <a:lnTo>
                    <a:pt x="387" y="49"/>
                  </a:lnTo>
                  <a:lnTo>
                    <a:pt x="398" y="91"/>
                  </a:lnTo>
                  <a:lnTo>
                    <a:pt x="393" y="151"/>
                  </a:lnTo>
                  <a:lnTo>
                    <a:pt x="246" y="330"/>
                  </a:lnTo>
                  <a:lnTo>
                    <a:pt x="81" y="488"/>
                  </a:lnTo>
                  <a:lnTo>
                    <a:pt x="46" y="516"/>
                  </a:lnTo>
                  <a:lnTo>
                    <a:pt x="24" y="5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4" name="Freeform 119"/>
            <p:cNvSpPr>
              <a:spLocks/>
            </p:cNvSpPr>
            <p:nvPr/>
          </p:nvSpPr>
          <p:spPr bwMode="auto">
            <a:xfrm>
              <a:off x="662" y="222"/>
              <a:ext cx="46" cy="60"/>
            </a:xfrm>
            <a:custGeom>
              <a:avLst/>
              <a:gdLst>
                <a:gd name="T0" fmla="*/ 0 w 277"/>
                <a:gd name="T1" fmla="*/ 359 h 359"/>
                <a:gd name="T2" fmla="*/ 0 w 277"/>
                <a:gd name="T3" fmla="*/ 274 h 359"/>
                <a:gd name="T4" fmla="*/ 21 w 277"/>
                <a:gd name="T5" fmla="*/ 179 h 359"/>
                <a:gd name="T6" fmla="*/ 77 w 277"/>
                <a:gd name="T7" fmla="*/ 99 h 359"/>
                <a:gd name="T8" fmla="*/ 115 w 277"/>
                <a:gd name="T9" fmla="*/ 63 h 359"/>
                <a:gd name="T10" fmla="*/ 161 w 277"/>
                <a:gd name="T11" fmla="*/ 32 h 359"/>
                <a:gd name="T12" fmla="*/ 249 w 277"/>
                <a:gd name="T13" fmla="*/ 0 h 359"/>
                <a:gd name="T14" fmla="*/ 273 w 277"/>
                <a:gd name="T15" fmla="*/ 17 h 359"/>
                <a:gd name="T16" fmla="*/ 277 w 277"/>
                <a:gd name="T17" fmla="*/ 63 h 359"/>
                <a:gd name="T18" fmla="*/ 147 w 277"/>
                <a:gd name="T19" fmla="*/ 218 h 359"/>
                <a:gd name="T20" fmla="*/ 27 w 277"/>
                <a:gd name="T21" fmla="*/ 341 h 359"/>
                <a:gd name="T22" fmla="*/ 0 w 277"/>
                <a:gd name="T23" fmla="*/ 359 h 3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7" h="359">
                  <a:moveTo>
                    <a:pt x="0" y="359"/>
                  </a:moveTo>
                  <a:lnTo>
                    <a:pt x="0" y="274"/>
                  </a:lnTo>
                  <a:lnTo>
                    <a:pt x="21" y="179"/>
                  </a:lnTo>
                  <a:lnTo>
                    <a:pt x="77" y="99"/>
                  </a:lnTo>
                  <a:lnTo>
                    <a:pt x="115" y="63"/>
                  </a:lnTo>
                  <a:lnTo>
                    <a:pt x="161" y="32"/>
                  </a:lnTo>
                  <a:lnTo>
                    <a:pt x="249" y="0"/>
                  </a:lnTo>
                  <a:lnTo>
                    <a:pt x="273" y="17"/>
                  </a:lnTo>
                  <a:lnTo>
                    <a:pt x="277" y="63"/>
                  </a:lnTo>
                  <a:lnTo>
                    <a:pt x="147" y="218"/>
                  </a:lnTo>
                  <a:lnTo>
                    <a:pt x="27" y="341"/>
                  </a:lnTo>
                  <a:lnTo>
                    <a:pt x="0" y="35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5" name="Freeform 120"/>
            <p:cNvSpPr>
              <a:spLocks/>
            </p:cNvSpPr>
            <p:nvPr/>
          </p:nvSpPr>
          <p:spPr bwMode="auto">
            <a:xfrm>
              <a:off x="825" y="211"/>
              <a:ext cx="53" cy="58"/>
            </a:xfrm>
            <a:custGeom>
              <a:avLst/>
              <a:gdLst>
                <a:gd name="T0" fmla="*/ 0 w 313"/>
                <a:gd name="T1" fmla="*/ 152 h 349"/>
                <a:gd name="T2" fmla="*/ 47 w 313"/>
                <a:gd name="T3" fmla="*/ 56 h 349"/>
                <a:gd name="T4" fmla="*/ 110 w 313"/>
                <a:gd name="T5" fmla="*/ 11 h 349"/>
                <a:gd name="T6" fmla="*/ 166 w 313"/>
                <a:gd name="T7" fmla="*/ 0 h 349"/>
                <a:gd name="T8" fmla="*/ 226 w 313"/>
                <a:gd name="T9" fmla="*/ 29 h 349"/>
                <a:gd name="T10" fmla="*/ 275 w 313"/>
                <a:gd name="T11" fmla="*/ 82 h 349"/>
                <a:gd name="T12" fmla="*/ 307 w 313"/>
                <a:gd name="T13" fmla="*/ 162 h 349"/>
                <a:gd name="T14" fmla="*/ 313 w 313"/>
                <a:gd name="T15" fmla="*/ 250 h 349"/>
                <a:gd name="T16" fmla="*/ 296 w 313"/>
                <a:gd name="T17" fmla="*/ 349 h 349"/>
                <a:gd name="T18" fmla="*/ 233 w 313"/>
                <a:gd name="T19" fmla="*/ 317 h 349"/>
                <a:gd name="T20" fmla="*/ 166 w 313"/>
                <a:gd name="T21" fmla="*/ 264 h 349"/>
                <a:gd name="T22" fmla="*/ 93 w 313"/>
                <a:gd name="T23" fmla="*/ 201 h 349"/>
                <a:gd name="T24" fmla="*/ 0 w 313"/>
                <a:gd name="T25" fmla="*/ 152 h 3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3" h="349">
                  <a:moveTo>
                    <a:pt x="0" y="152"/>
                  </a:moveTo>
                  <a:lnTo>
                    <a:pt x="47" y="56"/>
                  </a:lnTo>
                  <a:lnTo>
                    <a:pt x="110" y="11"/>
                  </a:lnTo>
                  <a:lnTo>
                    <a:pt x="166" y="0"/>
                  </a:lnTo>
                  <a:lnTo>
                    <a:pt x="226" y="29"/>
                  </a:lnTo>
                  <a:lnTo>
                    <a:pt x="275" y="82"/>
                  </a:lnTo>
                  <a:lnTo>
                    <a:pt x="307" y="162"/>
                  </a:lnTo>
                  <a:lnTo>
                    <a:pt x="313" y="250"/>
                  </a:lnTo>
                  <a:lnTo>
                    <a:pt x="296" y="349"/>
                  </a:lnTo>
                  <a:lnTo>
                    <a:pt x="233" y="317"/>
                  </a:lnTo>
                  <a:lnTo>
                    <a:pt x="166" y="264"/>
                  </a:lnTo>
                  <a:lnTo>
                    <a:pt x="93" y="201"/>
                  </a:lnTo>
                  <a:lnTo>
                    <a:pt x="0"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6" name="Freeform 121"/>
            <p:cNvSpPr>
              <a:spLocks/>
            </p:cNvSpPr>
            <p:nvPr/>
          </p:nvSpPr>
          <p:spPr bwMode="auto">
            <a:xfrm>
              <a:off x="837" y="220"/>
              <a:ext cx="32" cy="36"/>
            </a:xfrm>
            <a:custGeom>
              <a:avLst/>
              <a:gdLst>
                <a:gd name="T0" fmla="*/ 197 w 197"/>
                <a:gd name="T1" fmla="*/ 219 h 219"/>
                <a:gd name="T2" fmla="*/ 106 w 197"/>
                <a:gd name="T3" fmla="*/ 148 h 219"/>
                <a:gd name="T4" fmla="*/ 0 w 197"/>
                <a:gd name="T5" fmla="*/ 64 h 219"/>
                <a:gd name="T6" fmla="*/ 47 w 197"/>
                <a:gd name="T7" fmla="*/ 18 h 219"/>
                <a:gd name="T8" fmla="*/ 88 w 197"/>
                <a:gd name="T9" fmla="*/ 0 h 219"/>
                <a:gd name="T10" fmla="*/ 123 w 197"/>
                <a:gd name="T11" fmla="*/ 11 h 219"/>
                <a:gd name="T12" fmla="*/ 155 w 197"/>
                <a:gd name="T13" fmla="*/ 35 h 219"/>
                <a:gd name="T14" fmla="*/ 194 w 197"/>
                <a:gd name="T15" fmla="*/ 126 h 219"/>
                <a:gd name="T16" fmla="*/ 197 w 197"/>
                <a:gd name="T17" fmla="*/ 219 h 2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7" h="219">
                  <a:moveTo>
                    <a:pt x="197" y="219"/>
                  </a:moveTo>
                  <a:lnTo>
                    <a:pt x="106" y="148"/>
                  </a:lnTo>
                  <a:lnTo>
                    <a:pt x="0" y="64"/>
                  </a:lnTo>
                  <a:lnTo>
                    <a:pt x="47" y="18"/>
                  </a:lnTo>
                  <a:lnTo>
                    <a:pt x="88" y="0"/>
                  </a:lnTo>
                  <a:lnTo>
                    <a:pt x="123" y="11"/>
                  </a:lnTo>
                  <a:lnTo>
                    <a:pt x="155" y="35"/>
                  </a:lnTo>
                  <a:lnTo>
                    <a:pt x="194" y="126"/>
                  </a:lnTo>
                  <a:lnTo>
                    <a:pt x="197" y="219"/>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7" name="Freeform 122"/>
            <p:cNvSpPr>
              <a:spLocks/>
            </p:cNvSpPr>
            <p:nvPr/>
          </p:nvSpPr>
          <p:spPr bwMode="auto">
            <a:xfrm>
              <a:off x="1699" y="895"/>
              <a:ext cx="60" cy="70"/>
            </a:xfrm>
            <a:custGeom>
              <a:avLst/>
              <a:gdLst>
                <a:gd name="T0" fmla="*/ 0 w 361"/>
                <a:gd name="T1" fmla="*/ 150 h 421"/>
                <a:gd name="T2" fmla="*/ 281 w 361"/>
                <a:gd name="T3" fmla="*/ 421 h 421"/>
                <a:gd name="T4" fmla="*/ 326 w 361"/>
                <a:gd name="T5" fmla="*/ 386 h 421"/>
                <a:gd name="T6" fmla="*/ 361 w 361"/>
                <a:gd name="T7" fmla="*/ 354 h 421"/>
                <a:gd name="T8" fmla="*/ 200 w 361"/>
                <a:gd name="T9" fmla="*/ 38 h 421"/>
                <a:gd name="T10" fmla="*/ 147 w 361"/>
                <a:gd name="T11" fmla="*/ 0 h 421"/>
                <a:gd name="T12" fmla="*/ 101 w 361"/>
                <a:gd name="T13" fmla="*/ 21 h 421"/>
                <a:gd name="T14" fmla="*/ 0 w 361"/>
                <a:gd name="T15" fmla="*/ 150 h 4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1" h="421">
                  <a:moveTo>
                    <a:pt x="0" y="150"/>
                  </a:moveTo>
                  <a:lnTo>
                    <a:pt x="281" y="421"/>
                  </a:lnTo>
                  <a:lnTo>
                    <a:pt x="326" y="386"/>
                  </a:lnTo>
                  <a:lnTo>
                    <a:pt x="361" y="354"/>
                  </a:lnTo>
                  <a:lnTo>
                    <a:pt x="200" y="38"/>
                  </a:lnTo>
                  <a:lnTo>
                    <a:pt x="147" y="0"/>
                  </a:lnTo>
                  <a:lnTo>
                    <a:pt x="101" y="21"/>
                  </a:lnTo>
                  <a:lnTo>
                    <a:pt x="0" y="15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80348" name="Freeform 123"/>
            <p:cNvSpPr>
              <a:spLocks/>
            </p:cNvSpPr>
            <p:nvPr/>
          </p:nvSpPr>
          <p:spPr bwMode="auto">
            <a:xfrm>
              <a:off x="871" y="1423"/>
              <a:ext cx="24" cy="8"/>
            </a:xfrm>
            <a:custGeom>
              <a:avLst/>
              <a:gdLst>
                <a:gd name="T0" fmla="*/ 35 w 144"/>
                <a:gd name="T1" fmla="*/ 7 h 46"/>
                <a:gd name="T2" fmla="*/ 144 w 144"/>
                <a:gd name="T3" fmla="*/ 0 h 46"/>
                <a:gd name="T4" fmla="*/ 144 w 144"/>
                <a:gd name="T5" fmla="*/ 46 h 46"/>
                <a:gd name="T6" fmla="*/ 0 w 144"/>
                <a:gd name="T7" fmla="*/ 31 h 46"/>
                <a:gd name="T8" fmla="*/ 35 w 144"/>
                <a:gd name="T9" fmla="*/ 7 h 46"/>
                <a:gd name="T10" fmla="*/ 35 w 144"/>
                <a:gd name="T11" fmla="*/ 7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 h="46">
                  <a:moveTo>
                    <a:pt x="35" y="7"/>
                  </a:moveTo>
                  <a:lnTo>
                    <a:pt x="144" y="0"/>
                  </a:lnTo>
                  <a:lnTo>
                    <a:pt x="144" y="46"/>
                  </a:lnTo>
                  <a:lnTo>
                    <a:pt x="0" y="31"/>
                  </a:lnTo>
                  <a:lnTo>
                    <a:pt x="35" y="7"/>
                  </a:lnTo>
                </a:path>
              </a:pathLst>
            </a:custGeom>
            <a:noFill/>
            <a:ln w="1588">
              <a:solidFill>
                <a:srgbClr val="FFCC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80349" name="Freeform 124"/>
            <p:cNvSpPr>
              <a:spLocks/>
            </p:cNvSpPr>
            <p:nvPr/>
          </p:nvSpPr>
          <p:spPr bwMode="auto">
            <a:xfrm>
              <a:off x="1018" y="1855"/>
              <a:ext cx="41" cy="11"/>
            </a:xfrm>
            <a:custGeom>
              <a:avLst/>
              <a:gdLst>
                <a:gd name="T0" fmla="*/ 32 w 242"/>
                <a:gd name="T1" fmla="*/ 3 h 66"/>
                <a:gd name="T2" fmla="*/ 242 w 242"/>
                <a:gd name="T3" fmla="*/ 0 h 66"/>
                <a:gd name="T4" fmla="*/ 236 w 242"/>
                <a:gd name="T5" fmla="*/ 62 h 66"/>
                <a:gd name="T6" fmla="*/ 0 w 242"/>
                <a:gd name="T7" fmla="*/ 66 h 66"/>
                <a:gd name="T8" fmla="*/ 11 w 242"/>
                <a:gd name="T9" fmla="*/ 17 h 66"/>
                <a:gd name="T10" fmla="*/ 32 w 242"/>
                <a:gd name="T11" fmla="*/ 3 h 66"/>
                <a:gd name="T12" fmla="*/ 32 w 242"/>
                <a:gd name="T13" fmla="*/ 3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2" h="66">
                  <a:moveTo>
                    <a:pt x="32" y="3"/>
                  </a:moveTo>
                  <a:lnTo>
                    <a:pt x="242" y="0"/>
                  </a:lnTo>
                  <a:lnTo>
                    <a:pt x="236" y="62"/>
                  </a:lnTo>
                  <a:lnTo>
                    <a:pt x="0" y="66"/>
                  </a:lnTo>
                  <a:lnTo>
                    <a:pt x="11" y="17"/>
                  </a:lnTo>
                  <a:lnTo>
                    <a:pt x="32" y="3"/>
                  </a:lnTo>
                </a:path>
              </a:pathLst>
            </a:custGeom>
            <a:noFill/>
            <a:ln w="1588">
              <a:solidFill>
                <a:srgbClr val="FFCC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80227" name="Text Box 125"/>
          <p:cNvSpPr txBox="1">
            <a:spLocks noChangeArrowheads="1"/>
          </p:cNvSpPr>
          <p:nvPr/>
        </p:nvSpPr>
        <p:spPr bwMode="ltGray">
          <a:xfrm>
            <a:off x="3929063" y="1071563"/>
            <a:ext cx="50006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40000"/>
              </a:lnSpc>
            </a:pPr>
            <a:r>
              <a:rPr lang="pt-BR" altLang="pt-BR" sz="2800" b="1" dirty="0">
                <a:latin typeface="Calibri" panose="020F0502020204030204" pitchFamily="34" charset="0"/>
              </a:rPr>
              <a:t>Níveis  de “funcionamento” (função) de uma pessoa em diferentes áreas como: integridade física, autocuidado, desempenho de papéis, estado intelectual, atividades sociais, atitude em relação a si mesmo e estado emocional”</a:t>
            </a:r>
          </a:p>
          <a:p>
            <a:pPr algn="r" eaLnBrk="1" hangingPunct="1">
              <a:lnSpc>
                <a:spcPct val="140000"/>
              </a:lnSpc>
            </a:pPr>
            <a:r>
              <a:rPr lang="pt-BR" altLang="pt-BR" sz="2800" b="1" dirty="0">
                <a:latin typeface="Calibri" panose="020F0502020204030204" pitchFamily="34" charset="0"/>
              </a:rPr>
              <a:t>			</a:t>
            </a:r>
            <a:r>
              <a:rPr lang="pt-BR" altLang="pt-BR" sz="2000" b="1" dirty="0">
                <a:latin typeface="Calibri" panose="020F0502020204030204" pitchFamily="34" charset="0"/>
              </a:rPr>
              <a:t>    </a:t>
            </a:r>
            <a:r>
              <a:rPr lang="pt-BR" altLang="pt-BR" sz="2000" dirty="0">
                <a:latin typeface="Calibri" panose="020F0502020204030204" pitchFamily="34" charset="0"/>
              </a:rPr>
              <a:t>(</a:t>
            </a:r>
            <a:r>
              <a:rPr lang="pt-BR" altLang="pt-BR" sz="2000" dirty="0" err="1">
                <a:latin typeface="Calibri" panose="020F0502020204030204" pitchFamily="34" charset="0"/>
              </a:rPr>
              <a:t>Lawton</a:t>
            </a:r>
            <a:r>
              <a:rPr lang="pt-BR" altLang="pt-BR" sz="2000" dirty="0">
                <a:latin typeface="Calibri" panose="020F0502020204030204" pitchFamily="34" charset="0"/>
              </a:rPr>
              <a:t>, 1971)</a:t>
            </a:r>
          </a:p>
        </p:txBody>
      </p:sp>
      <p:sp>
        <p:nvSpPr>
          <p:cNvPr id="126" name="Retângulo 125"/>
          <p:cNvSpPr/>
          <p:nvPr/>
        </p:nvSpPr>
        <p:spPr>
          <a:xfrm>
            <a:off x="714375" y="0"/>
            <a:ext cx="7705725" cy="1016000"/>
          </a:xfrm>
          <a:prstGeom prst="rect">
            <a:avLst/>
          </a:prstGeom>
          <a:effectLst>
            <a:outerShdw blurRad="50800" dist="38100" algn="l" rotWithShape="0">
              <a:schemeClr val="tx1">
                <a:alpha val="70000"/>
              </a:schemeClr>
            </a:outerShdw>
          </a:effectLst>
        </p:spPr>
        <p:txBody>
          <a:bodyPr wrap="none">
            <a:spAutoFit/>
          </a:bodyPr>
          <a:lstStyle/>
          <a:p>
            <a:pPr indent="449263" algn="ctr">
              <a:defRPr/>
            </a:pPr>
            <a:r>
              <a:rPr lang="pt-BR" sz="6000" b="1" dirty="0">
                <a:effectLst>
                  <a:outerShdw blurRad="38100" dist="38100" dir="2700000" algn="tl">
                    <a:srgbClr val="000000">
                      <a:alpha val="43137"/>
                    </a:srgbClr>
                  </a:outerShdw>
                </a:effectLst>
                <a:latin typeface="Arial" charset="0"/>
                <a:ea typeface="Times New Roman" pitchFamily="18" charset="0"/>
                <a:cs typeface="Arial" pitchFamily="34" charset="0"/>
              </a:rPr>
              <a:t>FUNCIONALIDADE</a:t>
            </a:r>
          </a:p>
        </p:txBody>
      </p:sp>
    </p:spTree>
    <p:extLst>
      <p:ext uri="{BB962C8B-B14F-4D97-AF65-F5344CB8AC3E}">
        <p14:creationId xmlns:p14="http://schemas.microsoft.com/office/powerpoint/2010/main" val="37770369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Text Box 2"/>
          <p:cNvSpPr txBox="1">
            <a:spLocks noChangeArrowheads="1"/>
          </p:cNvSpPr>
          <p:nvPr/>
        </p:nvSpPr>
        <p:spPr bwMode="auto">
          <a:xfrm>
            <a:off x="0" y="5429250"/>
            <a:ext cx="9001125" cy="1016000"/>
          </a:xfrm>
          <a:prstGeom prst="rect">
            <a:avLst/>
          </a:prstGeom>
          <a:noFill/>
          <a:ln w="28575">
            <a:noFill/>
            <a:miter lim="800000"/>
            <a:headEnd/>
            <a:tailEnd/>
          </a:ln>
          <a:effectLst>
            <a:outerShdw blurRad="50800" dist="38100" dir="8100000" algn="tr" rotWithShape="0">
              <a:schemeClr val="tx1">
                <a:alpha val="70000"/>
              </a:schemeClr>
            </a:outerShdw>
          </a:effectLst>
        </p:spPr>
        <p:txBody>
          <a:bodyPr>
            <a:spAutoFit/>
          </a:bodyPr>
          <a:lstStyle/>
          <a:p>
            <a:pPr algn="ctr" eaLnBrk="1" hangingPunct="1">
              <a:defRPr/>
            </a:pPr>
            <a:r>
              <a:rPr lang="en-US" sz="6000" b="1" dirty="0">
                <a:solidFill>
                  <a:srgbClr val="FF6600"/>
                </a:solidFill>
                <a:latin typeface="Arial" charset="0"/>
              </a:rPr>
              <a:t>ISSO É IMPORTANTE?</a:t>
            </a:r>
          </a:p>
        </p:txBody>
      </p:sp>
      <p:sp>
        <p:nvSpPr>
          <p:cNvPr id="3" name="Retângulo 2"/>
          <p:cNvSpPr/>
          <p:nvPr/>
        </p:nvSpPr>
        <p:spPr>
          <a:xfrm>
            <a:off x="571500" y="1071563"/>
            <a:ext cx="7972425" cy="2862262"/>
          </a:xfrm>
          <a:prstGeom prst="rect">
            <a:avLst/>
          </a:prstGeom>
          <a:effectLst>
            <a:outerShdw blurRad="50800" dist="38100" dir="18900000" algn="bl" rotWithShape="0">
              <a:prstClr val="black">
                <a:alpha val="40000"/>
              </a:prstClr>
            </a:outerShdw>
          </a:effectLst>
        </p:spPr>
        <p:txBody>
          <a:bodyPr wrap="none">
            <a:spAutoFit/>
          </a:bodyPr>
          <a:lstStyle/>
          <a:p>
            <a:pPr indent="449263" algn="ctr">
              <a:defRPr/>
            </a:pPr>
            <a:r>
              <a:rPr lang="pt-BR" sz="6000" b="1" dirty="0">
                <a:latin typeface="Arial" charset="0"/>
                <a:ea typeface="Times New Roman" pitchFamily="18" charset="0"/>
                <a:cs typeface="Arial" pitchFamily="34" charset="0"/>
              </a:rPr>
              <a:t>FUNCIONALIDADE</a:t>
            </a:r>
          </a:p>
          <a:p>
            <a:pPr indent="449263" algn="ctr">
              <a:defRPr/>
            </a:pPr>
            <a:r>
              <a:rPr lang="pt-BR" sz="6000" b="1" dirty="0">
                <a:latin typeface="Arial" charset="0"/>
                <a:ea typeface="Times New Roman" pitchFamily="18" charset="0"/>
                <a:cs typeface="Arial" pitchFamily="34" charset="0"/>
              </a:rPr>
              <a:t>E </a:t>
            </a:r>
          </a:p>
          <a:p>
            <a:pPr indent="449263" algn="ctr">
              <a:defRPr/>
            </a:pPr>
            <a:r>
              <a:rPr lang="pt-BR" sz="6000" b="1" dirty="0">
                <a:latin typeface="Arial" charset="0"/>
                <a:ea typeface="Times New Roman" pitchFamily="18" charset="0"/>
                <a:cs typeface="Arial" pitchFamily="34" charset="0"/>
              </a:rPr>
              <a:t>ENVELHECIMENTO</a:t>
            </a:r>
          </a:p>
        </p:txBody>
      </p:sp>
    </p:spTree>
    <p:extLst>
      <p:ext uri="{BB962C8B-B14F-4D97-AF65-F5344CB8AC3E}">
        <p14:creationId xmlns:p14="http://schemas.microsoft.com/office/powerpoint/2010/main" val="2675877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A76AC55-986C-4A9F-B81C-363A18E0727A}"/>
              </a:ext>
            </a:extLst>
          </p:cNvPr>
          <p:cNvSpPr/>
          <p:nvPr/>
        </p:nvSpPr>
        <p:spPr>
          <a:xfrm>
            <a:off x="539552" y="836712"/>
            <a:ext cx="8064896" cy="5170646"/>
          </a:xfrm>
          <a:prstGeom prst="rect">
            <a:avLst/>
          </a:prstGeom>
        </p:spPr>
        <p:txBody>
          <a:bodyPr wrap="square">
            <a:spAutoFit/>
          </a:bodyPr>
          <a:lstStyle/>
          <a:p>
            <a:r>
              <a:rPr lang="pt-BR" sz="2000" b="0" dirty="0"/>
              <a:t>As concepções de velhice nada mais são do que resultado de uma construção histórica e social baseada em valores e princípios de uma determinada sociedade e são atravessados por questões multifacetadas, multidirecionadas e contraditórias. </a:t>
            </a:r>
          </a:p>
          <a:p>
            <a:r>
              <a:rPr lang="pt-BR" sz="2000" b="0" dirty="0"/>
              <a:t>Atualmente, ao mesmo tempo em que a sociedade busca a longevidade, ela nega aos velhos o seu valor e sua importância social. </a:t>
            </a:r>
          </a:p>
          <a:p>
            <a:r>
              <a:rPr lang="pt-BR" sz="2000" b="0" dirty="0"/>
              <a:t>Vive-se em uma sociedade de consumo na qual apenas o novo pode ser valorizado, caso contrário, não existe produção e acumulação de capital. Nesta dura realidade, o velho</a:t>
            </a:r>
          </a:p>
          <a:p>
            <a:r>
              <a:rPr lang="pt-BR" sz="2000" b="0" dirty="0"/>
              <a:t>passa a ser ultrapassado, descartado, ou já está fora de moda. Pode-se entender um pouco mais a dinâmica da sociedade atual nas palavras de Pacheco (2005), que</a:t>
            </a:r>
          </a:p>
          <a:p>
            <a:r>
              <a:rPr lang="pt-BR" sz="2000" b="0" dirty="0"/>
              <a:t>toma como exemplo o fenômeno dos aparelhos celulares </a:t>
            </a:r>
          </a:p>
          <a:p>
            <a:endParaRPr lang="pt-BR" sz="2000" b="0" dirty="0"/>
          </a:p>
          <a:p>
            <a:r>
              <a:rPr lang="pt-BR" sz="1000" b="0" dirty="0"/>
              <a:t>(Schneider RH, </a:t>
            </a:r>
            <a:r>
              <a:rPr lang="pt-BR" sz="1000" b="0" dirty="0" err="1"/>
              <a:t>Irigaray</a:t>
            </a:r>
            <a:r>
              <a:rPr lang="pt-BR" sz="1000" b="0" dirty="0"/>
              <a:t> TQ. O envelhecimento na atualidade: aspectos cronológicos, biológicos, psicológicos e sociais. </a:t>
            </a:r>
            <a:r>
              <a:rPr lang="es-ES" sz="1000" b="0" dirty="0"/>
              <a:t> </a:t>
            </a:r>
            <a:r>
              <a:rPr lang="es-ES" sz="1000" b="0" dirty="0" err="1"/>
              <a:t>Estudos</a:t>
            </a:r>
            <a:r>
              <a:rPr lang="es-ES" sz="1000" b="0" dirty="0"/>
              <a:t> de </a:t>
            </a:r>
            <a:r>
              <a:rPr lang="es-ES" sz="1000" b="0" dirty="0" err="1"/>
              <a:t>Psicologia</a:t>
            </a:r>
            <a:r>
              <a:rPr lang="es-ES" sz="1000" b="0" dirty="0"/>
              <a:t> [en </a:t>
            </a:r>
            <a:r>
              <a:rPr lang="es-ES" sz="1000" b="0" dirty="0" err="1"/>
              <a:t>linea</a:t>
            </a:r>
            <a:r>
              <a:rPr lang="es-ES" sz="1000" b="0" dirty="0"/>
              <a:t>] 2008, 25 (Octubre-Diciembre) : [Fecha de consulta: 16 de mayo de 2019] Disponible en:</a:t>
            </a:r>
            <a:r>
              <a:rPr lang="es-ES" sz="1000" b="0" dirty="0">
                <a:hlinkClick r:id="rId2">
                  <a:extLst>
                    <a:ext uri="{A12FA001-AC4F-418D-AE19-62706E023703}">
                      <ahyp:hlinkClr xmlns:ahyp="http://schemas.microsoft.com/office/drawing/2018/hyperlinkcolor" val="tx"/>
                    </a:ext>
                  </a:extLst>
                </a:hlinkClick>
              </a:rPr>
              <a:t>&lt;http://www.redalyc.org/articulo.oa?id=395335892013&gt; </a:t>
            </a:r>
            <a:r>
              <a:rPr lang="es-ES" sz="1000" b="0" dirty="0"/>
              <a:t>ISSN 0103-166X</a:t>
            </a:r>
            <a:endParaRPr lang="pt-BR" sz="1000" b="0" dirty="0"/>
          </a:p>
        </p:txBody>
      </p:sp>
    </p:spTree>
    <p:extLst>
      <p:ext uri="{BB962C8B-B14F-4D97-AF65-F5344CB8AC3E}">
        <p14:creationId xmlns:p14="http://schemas.microsoft.com/office/powerpoint/2010/main" val="3635062804"/>
      </p:ext>
    </p:ext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p:cNvSpPr>
            <a:spLocks noChangeArrowheads="1"/>
          </p:cNvSpPr>
          <p:nvPr/>
        </p:nvSpPr>
        <p:spPr bwMode="auto">
          <a:xfrm>
            <a:off x="755650" y="908050"/>
            <a:ext cx="756126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82275" name="Rectangle 6"/>
          <p:cNvSpPr>
            <a:spLocks noChangeArrowheads="1"/>
          </p:cNvSpPr>
          <p:nvPr/>
        </p:nvSpPr>
        <p:spPr bwMode="auto">
          <a:xfrm>
            <a:off x="0" y="785813"/>
            <a:ext cx="90011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4800" b="1" dirty="0">
                <a:latin typeface="Calibri" panose="020F0502020204030204" pitchFamily="34" charset="0"/>
              </a:rPr>
              <a:t>Pergunte a qualquer pessoa como gostaria de morrer:</a:t>
            </a:r>
          </a:p>
        </p:txBody>
      </p:sp>
    </p:spTree>
    <p:extLst>
      <p:ext uri="{BB962C8B-B14F-4D97-AF65-F5344CB8AC3E}">
        <p14:creationId xmlns:p14="http://schemas.microsoft.com/office/powerpoint/2010/main" val="2379813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5"/>
          <p:cNvSpPr>
            <a:spLocks noChangeArrowheads="1"/>
          </p:cNvSpPr>
          <p:nvPr/>
        </p:nvSpPr>
        <p:spPr bwMode="auto">
          <a:xfrm>
            <a:off x="755650" y="908050"/>
            <a:ext cx="756126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83299" name="Rectangle 6"/>
          <p:cNvSpPr>
            <a:spLocks noChangeArrowheads="1"/>
          </p:cNvSpPr>
          <p:nvPr/>
        </p:nvSpPr>
        <p:spPr bwMode="auto">
          <a:xfrm>
            <a:off x="0" y="785813"/>
            <a:ext cx="90011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4800" b="1" dirty="0">
                <a:latin typeface="Calibri" panose="020F0502020204030204" pitchFamily="34" charset="0"/>
              </a:rPr>
              <a:t>Pergunte a qualquer pessoa como gostaria de morrer:</a:t>
            </a:r>
          </a:p>
          <a:p>
            <a:pPr algn="ctr" eaLnBrk="1" hangingPunct="1"/>
            <a:r>
              <a:rPr lang="pt-BR" altLang="pt-BR" sz="4800" b="1" i="1" dirty="0">
                <a:solidFill>
                  <a:srgbClr val="FF6600"/>
                </a:solidFill>
                <a:latin typeface="Calibri" panose="020F0502020204030204" pitchFamily="34" charset="0"/>
              </a:rPr>
              <a:t>“...de repente”</a:t>
            </a:r>
            <a:r>
              <a:rPr lang="pt-BR" altLang="pt-BR" sz="4800" b="1" dirty="0">
                <a:solidFill>
                  <a:srgbClr val="FF6600"/>
                </a:solidFill>
                <a:latin typeface="Calibri" panose="020F0502020204030204" pitchFamily="34" charset="0"/>
              </a:rPr>
              <a:t> </a:t>
            </a:r>
            <a:endParaRPr lang="pt-BR" altLang="pt-BR" sz="4800" b="1" i="1" dirty="0">
              <a:solidFill>
                <a:srgbClr val="FF6600"/>
              </a:solidFill>
              <a:latin typeface="Calibri" panose="020F0502020204030204" pitchFamily="34" charset="0"/>
            </a:endParaRPr>
          </a:p>
        </p:txBody>
      </p:sp>
    </p:spTree>
    <p:extLst>
      <p:ext uri="{BB962C8B-B14F-4D97-AF65-F5344CB8AC3E}">
        <p14:creationId xmlns:p14="http://schemas.microsoft.com/office/powerpoint/2010/main" val="2360694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5"/>
          <p:cNvSpPr>
            <a:spLocks noChangeArrowheads="1"/>
          </p:cNvSpPr>
          <p:nvPr/>
        </p:nvSpPr>
        <p:spPr bwMode="auto">
          <a:xfrm>
            <a:off x="755650" y="908050"/>
            <a:ext cx="756126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84323" name="Rectangle 6"/>
          <p:cNvSpPr>
            <a:spLocks noChangeArrowheads="1"/>
          </p:cNvSpPr>
          <p:nvPr/>
        </p:nvSpPr>
        <p:spPr bwMode="auto">
          <a:xfrm>
            <a:off x="0" y="785813"/>
            <a:ext cx="90011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4800" b="1" dirty="0">
                <a:latin typeface="Calibri" panose="020F0502020204030204" pitchFamily="34" charset="0"/>
              </a:rPr>
              <a:t>Pergunte a qualquer pessoa como gostaria de morrer:</a:t>
            </a:r>
          </a:p>
          <a:p>
            <a:pPr algn="ctr" eaLnBrk="1" hangingPunct="1"/>
            <a:r>
              <a:rPr lang="pt-BR" altLang="pt-BR" sz="4800" b="1" i="1" dirty="0">
                <a:solidFill>
                  <a:srgbClr val="C00000"/>
                </a:solidFill>
                <a:latin typeface="Calibri" panose="020F0502020204030204" pitchFamily="34" charset="0"/>
              </a:rPr>
              <a:t>“...de repente”</a:t>
            </a:r>
          </a:p>
          <a:p>
            <a:pPr algn="ctr" eaLnBrk="1" hangingPunct="1"/>
            <a:endParaRPr lang="pt-BR" altLang="pt-BR" sz="4800" b="1" dirty="0">
              <a:solidFill>
                <a:schemeClr val="tx2"/>
              </a:solidFill>
              <a:latin typeface="Calibri" panose="020F0502020204030204" pitchFamily="34" charset="0"/>
            </a:endParaRPr>
          </a:p>
          <a:p>
            <a:pPr algn="ctr" eaLnBrk="1" hangingPunct="1"/>
            <a:r>
              <a:rPr lang="pt-BR" altLang="pt-BR" sz="4800" b="1" dirty="0">
                <a:latin typeface="Calibri" panose="020F0502020204030204" pitchFamily="34" charset="0"/>
              </a:rPr>
              <a:t> Pergunte às pessoas idosas o que elas mais temem no futuro:</a:t>
            </a:r>
          </a:p>
        </p:txBody>
      </p:sp>
    </p:spTree>
    <p:extLst>
      <p:ext uri="{BB962C8B-B14F-4D97-AF65-F5344CB8AC3E}">
        <p14:creationId xmlns:p14="http://schemas.microsoft.com/office/powerpoint/2010/main" val="18275380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5"/>
          <p:cNvSpPr>
            <a:spLocks noChangeArrowheads="1"/>
          </p:cNvSpPr>
          <p:nvPr/>
        </p:nvSpPr>
        <p:spPr bwMode="auto">
          <a:xfrm>
            <a:off x="0" y="0"/>
            <a:ext cx="9144000" cy="6884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sp>
        <p:nvSpPr>
          <p:cNvPr id="185347" name="Rectangle 5"/>
          <p:cNvSpPr>
            <a:spLocks noChangeArrowheads="1"/>
          </p:cNvSpPr>
          <p:nvPr/>
        </p:nvSpPr>
        <p:spPr bwMode="auto">
          <a:xfrm>
            <a:off x="755650" y="908050"/>
            <a:ext cx="7561263"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latin typeface="Calibri" panose="020F0502020204030204" pitchFamily="34" charset="0"/>
            </a:endParaRPr>
          </a:p>
        </p:txBody>
      </p:sp>
      <p:sp>
        <p:nvSpPr>
          <p:cNvPr id="185348" name="Rectangle 6"/>
          <p:cNvSpPr>
            <a:spLocks noChangeArrowheads="1"/>
          </p:cNvSpPr>
          <p:nvPr/>
        </p:nvSpPr>
        <p:spPr bwMode="auto">
          <a:xfrm>
            <a:off x="4716463" y="1744663"/>
            <a:ext cx="44275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4800" b="1" i="1" dirty="0">
                <a:latin typeface="Calibri" panose="020F0502020204030204" pitchFamily="34" charset="0"/>
              </a:rPr>
              <a:t>“... ficar dependente”</a:t>
            </a:r>
          </a:p>
        </p:txBody>
      </p:sp>
      <p:pic>
        <p:nvPicPr>
          <p:cNvPr id="7" name="Picture 3" descr="Slide1"/>
          <p:cNvPicPr>
            <a:picLocks noChangeAspect="1" noChangeArrowheads="1"/>
          </p:cNvPicPr>
          <p:nvPr/>
        </p:nvPicPr>
        <p:blipFill>
          <a:blip r:embed="rId2" cstate="print">
            <a:lum bright="-6000" contrast="12000"/>
          </a:blip>
          <a:srcRect r="52222"/>
          <a:stretch>
            <a:fillRect/>
          </a:stretch>
        </p:blipFill>
        <p:spPr bwMode="auto">
          <a:xfrm>
            <a:off x="214282" y="296004"/>
            <a:ext cx="4717758" cy="6292979"/>
          </a:xfrm>
          <a:prstGeom prst="rect">
            <a:avLst/>
          </a:prstGeom>
          <a:noFill/>
          <a:ln w="38100">
            <a:noFill/>
            <a:miter lim="800000"/>
            <a:headEnd/>
            <a:tailEnd/>
          </a:ln>
          <a:effectLst>
            <a:softEdge rad="317500"/>
          </a:effectLst>
        </p:spPr>
      </p:pic>
    </p:spTree>
    <p:extLst>
      <p:ext uri="{BB962C8B-B14F-4D97-AF65-F5344CB8AC3E}">
        <p14:creationId xmlns:p14="http://schemas.microsoft.com/office/powerpoint/2010/main" val="2941472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a:defRPr/>
            </a:pPr>
            <a:r>
              <a:rPr lang="pt-BR" sz="4000"/>
              <a:t>Capacidade funcional (Pnad 2003, 2008)</a:t>
            </a:r>
          </a:p>
        </p:txBody>
      </p:sp>
      <p:sp>
        <p:nvSpPr>
          <p:cNvPr id="18435" name="Rectangle 3"/>
          <p:cNvSpPr>
            <a:spLocks noGrp="1" noChangeArrowheads="1"/>
          </p:cNvSpPr>
          <p:nvPr>
            <p:ph idx="1"/>
          </p:nvPr>
        </p:nvSpPr>
        <p:spPr/>
        <p:txBody>
          <a:bodyPr>
            <a:normAutofit/>
          </a:bodyPr>
          <a:lstStyle/>
          <a:p>
            <a:pPr>
              <a:lnSpc>
                <a:spcPct val="90000"/>
              </a:lnSpc>
              <a:defRPr/>
            </a:pPr>
            <a:r>
              <a:rPr lang="pt-BR" sz="2800"/>
              <a:t>A proporção de pessoas de 60 anos ou mais de idade que não conseguiam ou tinham grande dificuldade de caminhar 100 metros era de 12,2% em 2003 , passando, em 2008, para 13,6%.</a:t>
            </a:r>
          </a:p>
          <a:p>
            <a:pPr>
              <a:lnSpc>
                <a:spcPct val="90000"/>
              </a:lnSpc>
              <a:defRPr/>
            </a:pPr>
            <a:r>
              <a:rPr lang="pt-BR" sz="2800"/>
              <a:t>Influência do gênero: 15,9% das mulheres tinham dificuldade de caminhar 100 metros, contra 10,9% dos homens</a:t>
            </a:r>
          </a:p>
          <a:p>
            <a:pPr>
              <a:lnSpc>
                <a:spcPct val="90000"/>
              </a:lnSpc>
              <a:defRPr/>
            </a:pPr>
            <a:r>
              <a:rPr lang="pt-BR" sz="2800"/>
              <a:t>Renda per capta: Quanto maior a renda, menor a declaração de incapacidade </a:t>
            </a:r>
          </a:p>
        </p:txBody>
      </p:sp>
      <p:sp>
        <p:nvSpPr>
          <p:cNvPr id="2" name="Espaço Reservado para Número de Slide 1"/>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87A428BC-8FA2-4CA3-8506-E845941E4AA2}" type="slidenum">
              <a:rPr lang="pt-BR" altLang="pt-BR" sz="1400"/>
              <a:pPr>
                <a:spcBef>
                  <a:spcPct val="0"/>
                </a:spcBef>
                <a:buClrTx/>
                <a:buSzTx/>
                <a:buFontTx/>
                <a:buNone/>
              </a:pPr>
              <a:t>74</a:t>
            </a:fld>
            <a:endParaRPr lang="pt-BR" altLang="pt-BR" sz="1400"/>
          </a:p>
        </p:txBody>
      </p:sp>
    </p:spTree>
    <p:extLst>
      <p:ext uri="{BB962C8B-B14F-4D97-AF65-F5344CB8AC3E}">
        <p14:creationId xmlns:p14="http://schemas.microsoft.com/office/powerpoint/2010/main" val="19109799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420922"/>
            <a:ext cx="8892480" cy="2431435"/>
          </a:xfrm>
          <a:prstGeom prst="rect">
            <a:avLst/>
          </a:prstGeom>
          <a:noFill/>
          <a:effectLst>
            <a:outerShdw blurRad="50800" dist="38100" dir="5400000" algn="t" rotWithShape="0">
              <a:prstClr val="black">
                <a:alpha val="40000"/>
              </a:prstClr>
            </a:out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5400" b="1" dirty="0">
                <a:ln w="11430"/>
                <a:solidFill>
                  <a:prstClr val="white"/>
                </a:solidFill>
                <a:effectLst>
                  <a:outerShdw blurRad="50800" dist="39000" dir="5460000" algn="tl">
                    <a:srgbClr val="000000">
                      <a:alpha val="38000"/>
                    </a:srgbClr>
                  </a:outerShdw>
                </a:effectLst>
                <a:latin typeface="Calibri"/>
              </a:rPr>
              <a:t>POLÍTICA NACIONAL DE SAÚDE DA PESSOA IDOSA</a:t>
            </a:r>
          </a:p>
          <a:p>
            <a:pPr algn="ctr" eaLnBrk="1" fontAlgn="auto" hangingPunct="1">
              <a:spcBef>
                <a:spcPts val="0"/>
              </a:spcBef>
              <a:spcAft>
                <a:spcPts val="0"/>
              </a:spcAft>
              <a:defRPr/>
            </a:pPr>
            <a:r>
              <a:rPr lang="en-US" sz="4400" b="1" dirty="0">
                <a:ln w="11430"/>
                <a:solidFill>
                  <a:prstClr val="white"/>
                </a:solidFill>
                <a:effectLst>
                  <a:outerShdw blurRad="50800" dist="39000" dir="5460000" algn="tl">
                    <a:srgbClr val="000000">
                      <a:alpha val="38000"/>
                    </a:srgbClr>
                  </a:outerShdw>
                </a:effectLst>
                <a:latin typeface="Calibri"/>
              </a:rPr>
              <a:t>18/10/2006</a:t>
            </a:r>
          </a:p>
        </p:txBody>
      </p:sp>
    </p:spTree>
    <p:extLst>
      <p:ext uri="{BB962C8B-B14F-4D97-AF65-F5344CB8AC3E}">
        <p14:creationId xmlns:p14="http://schemas.microsoft.com/office/powerpoint/2010/main" val="1597257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4" name="Imagem 5" descr="Slide34.JPG"/>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7"/>
          <p:cNvSpPr>
            <a:spLocks noChangeArrowheads="1"/>
          </p:cNvSpPr>
          <p:nvPr/>
        </p:nvSpPr>
        <p:spPr bwMode="auto">
          <a:xfrm>
            <a:off x="6591300" y="6591300"/>
            <a:ext cx="2454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i="1">
                <a:solidFill>
                  <a:srgbClr val="000000"/>
                </a:solidFill>
              </a:rPr>
              <a:t>Dr. José Luiz T</a:t>
            </a:r>
            <a:r>
              <a:rPr lang="pt-BR" altLang="pt-BR" sz="1600" i="1">
                <a:solidFill>
                  <a:srgbClr val="000000"/>
                </a:solidFill>
                <a:latin typeface="Calibri" panose="020F0502020204030204" pitchFamily="34" charset="0"/>
              </a:rPr>
              <a:t>e</a:t>
            </a:r>
            <a:r>
              <a:rPr lang="pt-BR" altLang="pt-BR" sz="1600" i="1">
                <a:solidFill>
                  <a:srgbClr val="000000"/>
                </a:solidFill>
              </a:rPr>
              <a:t>lles - MS</a:t>
            </a:r>
          </a:p>
        </p:txBody>
      </p:sp>
      <p:sp>
        <p:nvSpPr>
          <p:cNvPr id="8" name="Retângulo 7"/>
          <p:cNvSpPr/>
          <p:nvPr/>
        </p:nvSpPr>
        <p:spPr>
          <a:xfrm>
            <a:off x="1476375" y="6211888"/>
            <a:ext cx="6000750" cy="646112"/>
          </a:xfrm>
          <a:prstGeom prst="rect">
            <a:avLst/>
          </a:prstGeom>
          <a:effectLst>
            <a:outerShdw blurRad="50800" dist="50800" dir="5400000" algn="ctr" rotWithShape="0">
              <a:schemeClr val="tx1"/>
            </a:outerShdw>
          </a:effectLst>
        </p:spPr>
        <p:txBody>
          <a:bodyPr>
            <a:spAutoFit/>
          </a:bodyPr>
          <a:lstStyle/>
          <a:p>
            <a:pPr algn="ctr" eaLnBrk="1" hangingPunct="1">
              <a:defRPr/>
            </a:pPr>
            <a:r>
              <a:rPr lang="pt-BR" sz="3600" b="1" dirty="0">
                <a:solidFill>
                  <a:srgbClr val="FFFFFF"/>
                </a:solidFill>
                <a:latin typeface="Calibri" pitchFamily="34" charset="0"/>
                <a:cs typeface="Calibri" pitchFamily="34" charset="0"/>
              </a:rPr>
              <a:t>Idosos Independentes </a:t>
            </a:r>
          </a:p>
        </p:txBody>
      </p:sp>
      <p:sp>
        <p:nvSpPr>
          <p:cNvPr id="9" name="Retângulo 8"/>
          <p:cNvSpPr/>
          <p:nvPr/>
        </p:nvSpPr>
        <p:spPr>
          <a:xfrm>
            <a:off x="5580063" y="765175"/>
            <a:ext cx="3714750" cy="1200150"/>
          </a:xfrm>
          <a:prstGeom prst="rect">
            <a:avLst/>
          </a:prstGeom>
          <a:effectLst>
            <a:outerShdw blurRad="50800" dist="50800" dir="5400000" algn="ctr" rotWithShape="0">
              <a:schemeClr val="tx1"/>
            </a:outerShdw>
          </a:effectLst>
        </p:spPr>
        <p:txBody>
          <a:bodyPr>
            <a:spAutoFit/>
          </a:bodyPr>
          <a:lstStyle/>
          <a:p>
            <a:pPr algn="ctr" eaLnBrk="1" hangingPunct="1">
              <a:defRPr/>
            </a:pPr>
            <a:r>
              <a:rPr lang="pt-BR" sz="3600" b="1" dirty="0">
                <a:solidFill>
                  <a:srgbClr val="FFFFFF"/>
                </a:solidFill>
                <a:latin typeface="Calibri" pitchFamily="34" charset="0"/>
                <a:cs typeface="Calibri" pitchFamily="34" charset="0"/>
              </a:rPr>
              <a:t>Idosos vulneráveis  à fragilização</a:t>
            </a:r>
          </a:p>
        </p:txBody>
      </p:sp>
      <p:sp>
        <p:nvSpPr>
          <p:cNvPr id="6" name="Rectangle 5"/>
          <p:cNvSpPr/>
          <p:nvPr/>
        </p:nvSpPr>
        <p:spPr>
          <a:xfrm rot="16200000">
            <a:off x="-3069450" y="3130978"/>
            <a:ext cx="6846746" cy="646331"/>
          </a:xfrm>
          <a:prstGeom prst="rect">
            <a:avLst/>
          </a:prstGeom>
          <a:noFill/>
          <a:effectLst>
            <a:outerShdw blurRad="50800" dist="38100" dir="5400000" algn="t" rotWithShape="0">
              <a:prstClr val="black">
                <a:alpha val="40000"/>
              </a:prstClr>
            </a:outerShdw>
          </a:effec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600" b="1" dirty="0">
                <a:ln w="11430"/>
                <a:solidFill>
                  <a:srgbClr val="FFFFFF"/>
                </a:solidFill>
                <a:effectLst>
                  <a:outerShdw blurRad="50800" dist="39000" dir="5460000" algn="tl">
                    <a:srgbClr val="000000">
                      <a:alpha val="38000"/>
                    </a:srgbClr>
                  </a:outerShdw>
                </a:effectLst>
                <a:latin typeface="Verdana"/>
              </a:rPr>
              <a:t>CAPACIDADE FUNCIONAL</a:t>
            </a:r>
          </a:p>
        </p:txBody>
      </p:sp>
    </p:spTree>
    <p:extLst>
      <p:ext uri="{BB962C8B-B14F-4D97-AF65-F5344CB8AC3E}">
        <p14:creationId xmlns:p14="http://schemas.microsoft.com/office/powerpoint/2010/main" val="3610952924"/>
      </p:ext>
    </p:extLst>
  </p:cSld>
  <p:clrMapOvr>
    <a:masterClrMapping/>
  </p:clrMapOvr>
  <p:transition spd="med">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ChangeArrowheads="1"/>
          </p:cNvSpPr>
          <p:nvPr/>
        </p:nvSpPr>
        <p:spPr bwMode="auto">
          <a:xfrm>
            <a:off x="2286000" y="17145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solidFill>
                <a:srgbClr val="000000"/>
              </a:solidFill>
            </a:endParaRPr>
          </a:p>
        </p:txBody>
      </p:sp>
      <p:graphicFrame>
        <p:nvGraphicFramePr>
          <p:cNvPr id="435203"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4795" name="Slide" r:id="rId4" imgW="5483694" imgH="4112149" progId="PowerPoint.Slide.8">
                  <p:embed/>
                </p:oleObj>
              </mc:Choice>
              <mc:Fallback>
                <p:oleObj name="Slide" r:id="rId4" imgW="5483694" imgH="4112149"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5204" name="Text Box 4"/>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pt-BR" altLang="pt-BR" sz="3200" b="1">
                <a:solidFill>
                  <a:srgbClr val="C00000"/>
                </a:solidFill>
                <a:latin typeface="Calibri" panose="020F0502020204030204" pitchFamily="34" charset="0"/>
                <a:ea typeface="Calibri" panose="020F0502020204030204" pitchFamily="34" charset="0"/>
                <a:cs typeface="Calibri" panose="020F0502020204030204" pitchFamily="34" charset="0"/>
              </a:rPr>
              <a:t>ESTRATÉGIAS DIFERENCIADAS DE AÇÃO</a:t>
            </a:r>
          </a:p>
        </p:txBody>
      </p:sp>
      <p:sp>
        <p:nvSpPr>
          <p:cNvPr id="189445" name="Rectangle 6"/>
          <p:cNvSpPr>
            <a:spLocks noChangeArrowheads="1"/>
          </p:cNvSpPr>
          <p:nvPr/>
        </p:nvSpPr>
        <p:spPr bwMode="auto">
          <a:xfrm>
            <a:off x="6572250" y="652145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600" i="1">
                <a:solidFill>
                  <a:srgbClr val="000000"/>
                </a:solidFill>
              </a:rPr>
              <a:t>Ministério da Saúde, 2006</a:t>
            </a:r>
          </a:p>
        </p:txBody>
      </p:sp>
    </p:spTree>
    <p:extLst>
      <p:ext uri="{BB962C8B-B14F-4D97-AF65-F5344CB8AC3E}">
        <p14:creationId xmlns:p14="http://schemas.microsoft.com/office/powerpoint/2010/main" val="59597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5204"/>
                                        </p:tgtEl>
                                        <p:attrNameLst>
                                          <p:attrName>style.visibility</p:attrName>
                                        </p:attrNameLst>
                                      </p:cBhvr>
                                      <p:to>
                                        <p:strVal val="visible"/>
                                      </p:to>
                                    </p:set>
                                    <p:anim calcmode="lin" valueType="num">
                                      <p:cBhvr additive="base">
                                        <p:cTn id="7" dur="500" fill="hold"/>
                                        <p:tgtEl>
                                          <p:spTgt spid="435204"/>
                                        </p:tgtEl>
                                        <p:attrNameLst>
                                          <p:attrName>ppt_x</p:attrName>
                                        </p:attrNameLst>
                                      </p:cBhvr>
                                      <p:tavLst>
                                        <p:tav tm="0">
                                          <p:val>
                                            <p:strVal val="0-#ppt_w/2"/>
                                          </p:val>
                                        </p:tav>
                                        <p:tav tm="100000">
                                          <p:val>
                                            <p:strVal val="#ppt_x"/>
                                          </p:val>
                                        </p:tav>
                                      </p:tavLst>
                                    </p:anim>
                                    <p:anim calcmode="lin" valueType="num">
                                      <p:cBhvr additive="base">
                                        <p:cTn id="8" dur="500" fill="hold"/>
                                        <p:tgtEl>
                                          <p:spTgt spid="43520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435202"/>
                                        </p:tgtEl>
                                        <p:attrNameLst>
                                          <p:attrName>style.visibility</p:attrName>
                                        </p:attrNameLst>
                                      </p:cBhvr>
                                      <p:to>
                                        <p:strVal val="visible"/>
                                      </p:to>
                                    </p:set>
                                    <p:anim calcmode="lin" valueType="num">
                                      <p:cBhvr additive="base">
                                        <p:cTn id="12" dur="500" fill="hold"/>
                                        <p:tgtEl>
                                          <p:spTgt spid="435202"/>
                                        </p:tgtEl>
                                        <p:attrNameLst>
                                          <p:attrName>ppt_x</p:attrName>
                                        </p:attrNameLst>
                                      </p:cBhvr>
                                      <p:tavLst>
                                        <p:tav tm="0">
                                          <p:val>
                                            <p:strVal val="0-#ppt_w/2"/>
                                          </p:val>
                                        </p:tav>
                                        <p:tav tm="100000">
                                          <p:val>
                                            <p:strVal val="#ppt_x"/>
                                          </p:val>
                                        </p:tav>
                                      </p:tavLst>
                                    </p:anim>
                                    <p:anim calcmode="lin" valueType="num">
                                      <p:cBhvr additive="base">
                                        <p:cTn id="13" dur="500" fill="hold"/>
                                        <p:tgtEl>
                                          <p:spTgt spid="43520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435203"/>
                                        </p:tgtEl>
                                        <p:attrNameLst>
                                          <p:attrName>style.visibility</p:attrName>
                                        </p:attrNameLst>
                                      </p:cBhvr>
                                      <p:to>
                                        <p:strVal val="visible"/>
                                      </p:to>
                                    </p:set>
                                    <p:anim calcmode="lin" valueType="num">
                                      <p:cBhvr additive="base">
                                        <p:cTn id="17" dur="500" fill="hold"/>
                                        <p:tgtEl>
                                          <p:spTgt spid="435203"/>
                                        </p:tgtEl>
                                        <p:attrNameLst>
                                          <p:attrName>ppt_x</p:attrName>
                                        </p:attrNameLst>
                                      </p:cBhvr>
                                      <p:tavLst>
                                        <p:tav tm="0">
                                          <p:val>
                                            <p:strVal val="0-#ppt_w/2"/>
                                          </p:val>
                                        </p:tav>
                                        <p:tav tm="100000">
                                          <p:val>
                                            <p:strVal val="#ppt_x"/>
                                          </p:val>
                                        </p:tav>
                                      </p:tavLst>
                                    </p:anim>
                                    <p:anim calcmode="lin" valueType="num">
                                      <p:cBhvr additive="base">
                                        <p:cTn id="18" dur="500" fill="hold"/>
                                        <p:tgtEl>
                                          <p:spTgt spid="435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3"/>
          <p:cNvSpPr/>
          <p:nvPr/>
        </p:nvSpPr>
        <p:spPr>
          <a:xfrm>
            <a:off x="323528" y="2780928"/>
            <a:ext cx="8460432" cy="2862322"/>
          </a:xfrm>
          <a:prstGeom prst="rect">
            <a:avLst/>
          </a:prstGeom>
          <a:noFill/>
          <a:effectLst>
            <a:outerShdw blurRad="50800" dist="38100" dir="5400000" algn="t" rotWithShape="0">
              <a:prstClr val="black">
                <a:alpha val="40000"/>
              </a:prstClr>
            </a:outerShdw>
          </a:effectLst>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fontAlgn="auto" hangingPunct="1">
              <a:spcBef>
                <a:spcPts val="0"/>
              </a:spcBef>
              <a:spcAft>
                <a:spcPts val="0"/>
              </a:spcAft>
              <a:defRPr/>
            </a:pPr>
            <a:r>
              <a:rPr lang="pt-BR" sz="6000" b="1" dirty="0">
                <a:ln w="11430"/>
                <a:solidFill>
                  <a:srgbClr val="EEECE1"/>
                </a:solidFill>
                <a:latin typeface="Calibri"/>
              </a:rPr>
              <a:t>NECESSIDADE DE AUXILIO PARA O DESEMPENHO DE ATIVIDADES COTIDIANAS</a:t>
            </a:r>
          </a:p>
        </p:txBody>
      </p:sp>
    </p:spTree>
    <p:extLst>
      <p:ext uri="{BB962C8B-B14F-4D97-AF65-F5344CB8AC3E}">
        <p14:creationId xmlns:p14="http://schemas.microsoft.com/office/powerpoint/2010/main" val="20667858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prstClr val="white"/>
              </a:solidFill>
            </a:endParaRPr>
          </a:p>
        </p:txBody>
      </p:sp>
      <p:pic>
        <p:nvPicPr>
          <p:cNvPr id="10" name="Imagem 9" descr="Slide25.JPG"/>
          <p:cNvPicPr>
            <a:picLocks noChangeAspect="1"/>
          </p:cNvPicPr>
          <p:nvPr/>
        </p:nvPicPr>
        <p:blipFill>
          <a:blip r:embed="rId2" cstate="print"/>
          <a:srcRect l="1562" t="2083" r="66406" b="43750"/>
          <a:stretch>
            <a:fillRect/>
          </a:stretch>
        </p:blipFill>
        <p:spPr>
          <a:xfrm>
            <a:off x="48584" y="646331"/>
            <a:ext cx="2828760" cy="3587696"/>
          </a:xfrm>
          <a:prstGeom prst="rect">
            <a:avLst/>
          </a:prstGeom>
          <a:effectLst>
            <a:softEdge rad="127000"/>
          </a:effectLst>
        </p:spPr>
      </p:pic>
      <p:pic>
        <p:nvPicPr>
          <p:cNvPr id="11" name="Imagem 10" descr="Slide25.JPG"/>
          <p:cNvPicPr>
            <a:picLocks noChangeAspect="1"/>
          </p:cNvPicPr>
          <p:nvPr/>
        </p:nvPicPr>
        <p:blipFill>
          <a:blip r:embed="rId2" cstate="print"/>
          <a:srcRect l="47552" t="24861" b="31389"/>
          <a:stretch>
            <a:fillRect/>
          </a:stretch>
        </p:blipFill>
        <p:spPr>
          <a:xfrm>
            <a:off x="5571705" y="4581128"/>
            <a:ext cx="3572313" cy="2234928"/>
          </a:xfrm>
          <a:prstGeom prst="rect">
            <a:avLst/>
          </a:prstGeom>
          <a:effectLst>
            <a:softEdge rad="127000"/>
          </a:effectLst>
        </p:spPr>
      </p:pic>
      <p:sp>
        <p:nvSpPr>
          <p:cNvPr id="8" name="Retângulo 7"/>
          <p:cNvSpPr/>
          <p:nvPr/>
        </p:nvSpPr>
        <p:spPr>
          <a:xfrm>
            <a:off x="0" y="4"/>
            <a:ext cx="9144000" cy="64633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pt-BR" sz="3600" b="1" dirty="0">
                <a:ln w="11430"/>
                <a:solidFill>
                  <a:srgbClr val="C00000"/>
                </a:solidFill>
                <a:effectLst>
                  <a:outerShdw blurRad="50800" dist="39000" dir="5460000" algn="tl">
                    <a:srgbClr val="000000">
                      <a:alpha val="38000"/>
                    </a:srgbClr>
                  </a:outerShdw>
                </a:effectLst>
                <a:latin typeface="Calibri"/>
                <a:cs typeface="Calibri" pitchFamily="34" charset="0"/>
              </a:rPr>
              <a:t>ATIVIDADES INSTRUMENTAIS DE VIDA DIÁRIA</a:t>
            </a:r>
            <a:endParaRPr lang="pt-BR" sz="3600" b="1" dirty="0">
              <a:ln w="11430"/>
              <a:solidFill>
                <a:srgbClr val="C00000"/>
              </a:solidFill>
              <a:effectLst>
                <a:outerShdw blurRad="50800" dist="39000" dir="5460000" algn="tl">
                  <a:srgbClr val="000000">
                    <a:alpha val="38000"/>
                  </a:srgbClr>
                </a:outerShdw>
              </a:effectLst>
              <a:latin typeface="Calibri"/>
            </a:endParaRPr>
          </a:p>
        </p:txBody>
      </p:sp>
      <p:pic>
        <p:nvPicPr>
          <p:cNvPr id="192518" name="Imagem 13" descr="Slide27.JPG"/>
          <p:cNvPicPr>
            <a:picLocks noChangeAspect="1"/>
          </p:cNvPicPr>
          <p:nvPr/>
        </p:nvPicPr>
        <p:blipFill>
          <a:blip r:embed="rId3">
            <a:lum bright="-10000" contrast="10000"/>
            <a:extLst>
              <a:ext uri="{28A0092B-C50C-407E-A947-70E740481C1C}">
                <a14:useLocalDpi xmlns:a14="http://schemas.microsoft.com/office/drawing/2010/main" val="0"/>
              </a:ext>
            </a:extLst>
          </a:blip>
          <a:srcRect l="2425" t="46060" r="56818" b="2425"/>
          <a:stretch>
            <a:fillRect/>
          </a:stretch>
        </p:blipFill>
        <p:spPr bwMode="auto">
          <a:xfrm>
            <a:off x="49213" y="4124325"/>
            <a:ext cx="2716212"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7" descr="homem-idoso-com-dinheiro.jpg"/>
          <p:cNvPicPr>
            <a:picLocks noChangeAspect="1"/>
          </p:cNvPicPr>
          <p:nvPr/>
        </p:nvPicPr>
        <p:blipFill>
          <a:blip r:embed="rId4" cstate="print"/>
          <a:srcRect/>
          <a:stretch>
            <a:fillRect/>
          </a:stretch>
        </p:blipFill>
        <p:spPr bwMode="auto">
          <a:xfrm>
            <a:off x="2892419" y="2458928"/>
            <a:ext cx="2915816" cy="2108347"/>
          </a:xfrm>
          <a:prstGeom prst="rect">
            <a:avLst/>
          </a:prstGeom>
          <a:noFill/>
          <a:ln w="9525">
            <a:noFill/>
            <a:miter lim="800000"/>
            <a:headEnd/>
            <a:tailEnd/>
          </a:ln>
          <a:effectLst>
            <a:softEdge rad="317500"/>
          </a:effectLst>
        </p:spPr>
      </p:pic>
      <p:pic>
        <p:nvPicPr>
          <p:cNvPr id="13" name="Imagem 12" descr="a-arte-de-cozinhar-1-549.jpg"/>
          <p:cNvPicPr>
            <a:picLocks noChangeAspect="1"/>
          </p:cNvPicPr>
          <p:nvPr/>
        </p:nvPicPr>
        <p:blipFill>
          <a:blip r:embed="rId5" cstate="print"/>
          <a:srcRect/>
          <a:stretch>
            <a:fillRect/>
          </a:stretch>
        </p:blipFill>
        <p:spPr bwMode="auto">
          <a:xfrm>
            <a:off x="2777457" y="4595371"/>
            <a:ext cx="2730949" cy="2103388"/>
          </a:xfrm>
          <a:prstGeom prst="rect">
            <a:avLst/>
          </a:prstGeom>
          <a:noFill/>
          <a:ln w="9525">
            <a:noFill/>
            <a:miter lim="800000"/>
            <a:headEnd/>
            <a:tailEnd/>
          </a:ln>
          <a:effectLst>
            <a:softEdge rad="127000"/>
          </a:effectLst>
        </p:spPr>
      </p:pic>
      <p:pic>
        <p:nvPicPr>
          <p:cNvPr id="14" name="Imagem 11" descr="tarefa-doméstica-m-20110120.jpg"/>
          <p:cNvPicPr>
            <a:picLocks noChangeAspect="1"/>
          </p:cNvPicPr>
          <p:nvPr/>
        </p:nvPicPr>
        <p:blipFill>
          <a:blip r:embed="rId6" cstate="print"/>
          <a:srcRect/>
          <a:stretch>
            <a:fillRect/>
          </a:stretch>
        </p:blipFill>
        <p:spPr bwMode="auto">
          <a:xfrm>
            <a:off x="5940152" y="538606"/>
            <a:ext cx="3031802" cy="3840644"/>
          </a:xfrm>
          <a:prstGeom prst="rect">
            <a:avLst/>
          </a:prstGeom>
          <a:noFill/>
          <a:ln w="9525">
            <a:noFill/>
            <a:miter lim="800000"/>
            <a:headEnd/>
            <a:tailEnd/>
          </a:ln>
          <a:effectLst>
            <a:softEdge rad="127000"/>
          </a:effectLst>
        </p:spPr>
      </p:pic>
      <p:pic>
        <p:nvPicPr>
          <p:cNvPr id="15" name="Imagem 5" descr="senhora-idosa-no-telefone.jpg"/>
          <p:cNvPicPr>
            <a:picLocks noChangeAspect="1"/>
          </p:cNvPicPr>
          <p:nvPr/>
        </p:nvPicPr>
        <p:blipFill>
          <a:blip r:embed="rId7" cstate="print"/>
          <a:srcRect/>
          <a:stretch>
            <a:fillRect/>
          </a:stretch>
        </p:blipFill>
        <p:spPr bwMode="auto">
          <a:xfrm>
            <a:off x="3210093" y="646335"/>
            <a:ext cx="2598142" cy="1934913"/>
          </a:xfrm>
          <a:prstGeom prst="rect">
            <a:avLst/>
          </a:prstGeom>
          <a:noFill/>
          <a:ln w="9525">
            <a:noFill/>
            <a:miter lim="800000"/>
            <a:headEnd/>
            <a:tailEnd/>
          </a:ln>
          <a:effectLst>
            <a:softEdge rad="127000"/>
          </a:effectLst>
        </p:spPr>
      </p:pic>
      <p:sp>
        <p:nvSpPr>
          <p:cNvPr id="16" name="Rectangle 15"/>
          <p:cNvSpPr/>
          <p:nvPr/>
        </p:nvSpPr>
        <p:spPr>
          <a:xfrm rot="20337952">
            <a:off x="7582" y="2357675"/>
            <a:ext cx="8545803" cy="523220"/>
          </a:xfrm>
          <a:prstGeom prst="rect">
            <a:avLst/>
          </a:prstGeom>
          <a:solidFill>
            <a:schemeClr val="bg1"/>
          </a:solidFill>
          <a:ln w="57150">
            <a:solidFill>
              <a:schemeClr val="tx1"/>
            </a:solidFill>
            <a:prstDash val="sysDash"/>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800" b="1" dirty="0">
                <a:ln w="11430"/>
                <a:solidFill>
                  <a:srgbClr val="C00000"/>
                </a:solidFill>
                <a:effectLst>
                  <a:outerShdw blurRad="50800" dist="39000" dir="5460000" algn="tl">
                    <a:srgbClr val="000000">
                      <a:alpha val="38000"/>
                    </a:srgbClr>
                  </a:outerShdw>
                </a:effectLst>
                <a:latin typeface="Arial Rounded MT Bold" pitchFamily="34" charset="0"/>
                <a:cs typeface="Calibri" pitchFamily="34" charset="0"/>
              </a:rPr>
              <a:t>REORGANIZAÇÃO DA DINÂMICA FAMILIAR</a:t>
            </a:r>
            <a:endParaRPr lang="pt-BR" sz="2800" b="1" dirty="0">
              <a:ln w="11430"/>
              <a:solidFill>
                <a:srgbClr val="C00000"/>
              </a:soli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22811045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a:t>200 países, 200 anos em 4 minutos</a:t>
            </a:r>
          </a:p>
        </p:txBody>
      </p:sp>
      <p:sp>
        <p:nvSpPr>
          <p:cNvPr id="3" name="Espaço Reservado para Conteúdo 2"/>
          <p:cNvSpPr>
            <a:spLocks noGrp="1"/>
          </p:cNvSpPr>
          <p:nvPr>
            <p:ph idx="1"/>
          </p:nvPr>
        </p:nvSpPr>
        <p:spPr/>
        <p:txBody>
          <a:bodyPr/>
          <a:lstStyle/>
          <a:p>
            <a:pPr>
              <a:defRPr/>
            </a:pPr>
            <a:r>
              <a:rPr lang="pt-BR" dirty="0">
                <a:hlinkClick r:id="rId2"/>
              </a:rPr>
              <a:t>200 países, 200 anos</a:t>
            </a:r>
            <a:endParaRPr lang="pt-BR" dirty="0"/>
          </a:p>
          <a:p>
            <a:pPr>
              <a:defRPr/>
            </a:pPr>
            <a:endParaRPr lang="pt-BR" dirty="0"/>
          </a:p>
          <a:p>
            <a:pPr>
              <a:defRPr/>
            </a:pPr>
            <a:r>
              <a:rPr lang="pt-BR" dirty="0"/>
              <a:t>No Brasil</a:t>
            </a:r>
          </a:p>
          <a:p>
            <a:pPr>
              <a:defRPr/>
            </a:pPr>
            <a:r>
              <a:rPr lang="pt-BR" dirty="0">
                <a:hlinkClick r:id="rId3"/>
              </a:rPr>
              <a:t>http://www.fapesp.br/ciencia-aberta/envelhecimento/19</a:t>
            </a:r>
            <a:endParaRPr lang="pt-BR" dirty="0">
              <a:hlinkClick r:id="rId4"/>
            </a:endParaRPr>
          </a:p>
        </p:txBody>
      </p:sp>
      <p:sp>
        <p:nvSpPr>
          <p:cNvPr id="4" name="Espaço Reservado para Número de Slide 3"/>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72956EA3-CEC0-419E-8E4F-3EB5460CBEE3}" type="slidenum">
              <a:rPr lang="pt-BR" altLang="pt-BR" sz="1400"/>
              <a:pPr>
                <a:spcBef>
                  <a:spcPct val="0"/>
                </a:spcBef>
                <a:buClrTx/>
                <a:buSzTx/>
                <a:buFontTx/>
                <a:buNone/>
              </a:pPr>
              <a:t>8</a:t>
            </a:fld>
            <a:endParaRPr lang="pt-BR" altLang="pt-BR" sz="1400"/>
          </a:p>
        </p:txBody>
      </p:sp>
    </p:spTree>
    <p:extLst>
      <p:ext uri="{BB962C8B-B14F-4D97-AF65-F5344CB8AC3E}">
        <p14:creationId xmlns:p14="http://schemas.microsoft.com/office/powerpoint/2010/main" val="4577769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prstClr val="white"/>
              </a:solidFill>
            </a:endParaRPr>
          </a:p>
        </p:txBody>
      </p:sp>
      <p:pic>
        <p:nvPicPr>
          <p:cNvPr id="31748" name="Imagem 7" descr="idoso vestir ajuda.jpg"/>
          <p:cNvPicPr>
            <a:picLocks noChangeAspect="1"/>
          </p:cNvPicPr>
          <p:nvPr/>
        </p:nvPicPr>
        <p:blipFill>
          <a:blip r:embed="rId3" cstate="print"/>
          <a:srcRect/>
          <a:stretch>
            <a:fillRect/>
          </a:stretch>
        </p:blipFill>
        <p:spPr bwMode="auto">
          <a:xfrm>
            <a:off x="286242" y="1052736"/>
            <a:ext cx="3240037" cy="2592288"/>
          </a:xfrm>
          <a:prstGeom prst="rect">
            <a:avLst/>
          </a:prstGeom>
          <a:noFill/>
          <a:ln w="9525">
            <a:noFill/>
            <a:miter lim="800000"/>
            <a:headEnd/>
            <a:tailEnd/>
          </a:ln>
          <a:effectLst>
            <a:softEdge rad="63500"/>
          </a:effectLst>
        </p:spPr>
      </p:pic>
      <p:pic>
        <p:nvPicPr>
          <p:cNvPr id="31749" name="Imagem 10" descr="levantar cama.jpg"/>
          <p:cNvPicPr>
            <a:picLocks noChangeAspect="1"/>
          </p:cNvPicPr>
          <p:nvPr/>
        </p:nvPicPr>
        <p:blipFill>
          <a:blip r:embed="rId4" cstate="print"/>
          <a:srcRect/>
          <a:stretch>
            <a:fillRect/>
          </a:stretch>
        </p:blipFill>
        <p:spPr bwMode="auto">
          <a:xfrm>
            <a:off x="6570887" y="850763"/>
            <a:ext cx="2304231" cy="3061020"/>
          </a:xfrm>
          <a:prstGeom prst="rect">
            <a:avLst/>
          </a:prstGeom>
          <a:noFill/>
          <a:ln w="9525">
            <a:noFill/>
            <a:miter lim="800000"/>
            <a:headEnd/>
            <a:tailEnd/>
          </a:ln>
          <a:effectLst>
            <a:softEdge rad="63500"/>
          </a:effectLst>
        </p:spPr>
      </p:pic>
      <p:sp>
        <p:nvSpPr>
          <p:cNvPr id="8" name="Rectangle 5"/>
          <p:cNvSpPr>
            <a:spLocks noChangeArrowheads="1"/>
          </p:cNvSpPr>
          <p:nvPr/>
        </p:nvSpPr>
        <p:spPr bwMode="auto">
          <a:xfrm>
            <a:off x="357188" y="142875"/>
            <a:ext cx="8488362" cy="708025"/>
          </a:xfrm>
          <a:prstGeom prst="rect">
            <a:avLst/>
          </a:prstGeom>
          <a:noFill/>
          <a:ln w="38100">
            <a:noFill/>
            <a:miter lim="800000"/>
            <a:headEnd/>
            <a:tailEnd/>
          </a:ln>
          <a:effectLst>
            <a:outerShdw blurRad="50800" dist="38100" dir="16200000" rotWithShape="0">
              <a:prstClr val="black">
                <a:alpha val="40000"/>
              </a:prstClr>
            </a:outerShdw>
          </a:effectLst>
        </p:spPr>
        <p:txBody>
          <a:bodyPr>
            <a:spAutoFit/>
          </a:bodyPr>
          <a:lstStyle/>
          <a:p>
            <a:pPr algn="ctr" eaLnBrk="1" fontAlgn="auto" hangingPunct="1">
              <a:spcBef>
                <a:spcPts val="0"/>
              </a:spcBef>
              <a:spcAft>
                <a:spcPts val="0"/>
              </a:spcAft>
              <a:defRPr/>
            </a:pPr>
            <a:r>
              <a:rPr lang="pt-BR" sz="4000" b="1" dirty="0">
                <a:solidFill>
                  <a:srgbClr val="C00000"/>
                </a:solidFill>
                <a:latin typeface="Calibri"/>
              </a:rPr>
              <a:t>ATIVIDADES BÁSICAS DE VIDA DIÁRIA</a:t>
            </a:r>
          </a:p>
        </p:txBody>
      </p:sp>
      <p:pic>
        <p:nvPicPr>
          <p:cNvPr id="9" name="Imagem 9" descr="banho.jpg"/>
          <p:cNvPicPr>
            <a:picLocks noChangeAspect="1"/>
          </p:cNvPicPr>
          <p:nvPr/>
        </p:nvPicPr>
        <p:blipFill>
          <a:blip r:embed="rId5" cstate="print"/>
          <a:srcRect/>
          <a:stretch>
            <a:fillRect/>
          </a:stretch>
        </p:blipFill>
        <p:spPr bwMode="auto">
          <a:xfrm>
            <a:off x="357188" y="3861049"/>
            <a:ext cx="2416635" cy="2718715"/>
          </a:xfrm>
          <a:prstGeom prst="rect">
            <a:avLst/>
          </a:prstGeom>
          <a:noFill/>
          <a:ln w="9525">
            <a:noFill/>
            <a:miter lim="800000"/>
            <a:headEnd/>
            <a:tailEnd/>
          </a:ln>
          <a:effectLst>
            <a:softEdge rad="63500"/>
          </a:effectLst>
        </p:spPr>
      </p:pic>
      <p:pic>
        <p:nvPicPr>
          <p:cNvPr id="10" name="Imagem 8" descr="banheiro.gif"/>
          <p:cNvPicPr>
            <a:picLocks noChangeAspect="1"/>
          </p:cNvPicPr>
          <p:nvPr/>
        </p:nvPicPr>
        <p:blipFill>
          <a:blip r:embed="rId6" cstate="print"/>
          <a:srcRect/>
          <a:stretch>
            <a:fillRect/>
          </a:stretch>
        </p:blipFill>
        <p:spPr bwMode="auto">
          <a:xfrm>
            <a:off x="5856156" y="4293096"/>
            <a:ext cx="3018971" cy="2438400"/>
          </a:xfrm>
          <a:prstGeom prst="rect">
            <a:avLst/>
          </a:prstGeom>
          <a:noFill/>
          <a:ln w="9525">
            <a:noFill/>
            <a:miter lim="800000"/>
            <a:headEnd/>
            <a:tailEnd/>
          </a:ln>
          <a:effectLst>
            <a:softEdge rad="63500"/>
          </a:effectLst>
        </p:spPr>
      </p:pic>
      <p:pic>
        <p:nvPicPr>
          <p:cNvPr id="11" name="Imagem 5" descr="idosa comer.jpg"/>
          <p:cNvPicPr>
            <a:picLocks noChangeAspect="1"/>
          </p:cNvPicPr>
          <p:nvPr/>
        </p:nvPicPr>
        <p:blipFill>
          <a:blip r:embed="rId7" cstate="print"/>
          <a:srcRect/>
          <a:stretch>
            <a:fillRect/>
          </a:stretch>
        </p:blipFill>
        <p:spPr bwMode="auto">
          <a:xfrm>
            <a:off x="3059844" y="4470636"/>
            <a:ext cx="2610563" cy="2088233"/>
          </a:xfrm>
          <a:prstGeom prst="rect">
            <a:avLst/>
          </a:prstGeom>
          <a:noFill/>
          <a:ln w="9525">
            <a:noFill/>
            <a:miter lim="800000"/>
            <a:headEnd/>
            <a:tailEnd/>
          </a:ln>
          <a:effectLst>
            <a:softEdge rad="63500"/>
          </a:effectLst>
        </p:spPr>
      </p:pic>
      <p:pic>
        <p:nvPicPr>
          <p:cNvPr id="12" name="Imagem 10" descr="idoso cama.jpg"/>
          <p:cNvPicPr>
            <a:picLocks noChangeAspect="1"/>
          </p:cNvPicPr>
          <p:nvPr/>
        </p:nvPicPr>
        <p:blipFill>
          <a:blip r:embed="rId8" cstate="print"/>
          <a:srcRect/>
          <a:stretch>
            <a:fillRect/>
          </a:stretch>
        </p:blipFill>
        <p:spPr bwMode="auto">
          <a:xfrm>
            <a:off x="3851922" y="850760"/>
            <a:ext cx="2344353" cy="3349503"/>
          </a:xfrm>
          <a:prstGeom prst="rect">
            <a:avLst/>
          </a:prstGeom>
          <a:noFill/>
          <a:ln w="9525">
            <a:noFill/>
            <a:miter lim="800000"/>
            <a:headEnd/>
            <a:tailEnd/>
          </a:ln>
          <a:effectLst>
            <a:softEdge rad="63500"/>
          </a:effectLst>
        </p:spPr>
      </p:pic>
      <p:sp>
        <p:nvSpPr>
          <p:cNvPr id="14" name="Rectangle 13"/>
          <p:cNvSpPr/>
          <p:nvPr/>
        </p:nvSpPr>
        <p:spPr>
          <a:xfrm rot="20337952">
            <a:off x="331558" y="3167389"/>
            <a:ext cx="7898108" cy="523220"/>
          </a:xfrm>
          <a:prstGeom prst="rect">
            <a:avLst/>
          </a:prstGeom>
          <a:solidFill>
            <a:schemeClr val="bg1"/>
          </a:solidFill>
          <a:ln w="57150">
            <a:solidFill>
              <a:schemeClr val="tx1"/>
            </a:solidFill>
            <a:prstDash val="sysDash"/>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2800" b="1" dirty="0">
                <a:ln w="11430"/>
                <a:solidFill>
                  <a:srgbClr val="C00000"/>
                </a:solidFill>
                <a:effectLst>
                  <a:outerShdw blurRad="50800" dist="39000" dir="5460000" algn="tl">
                    <a:srgbClr val="000000">
                      <a:alpha val="38000"/>
                    </a:srgbClr>
                  </a:outerShdw>
                </a:effectLst>
                <a:latin typeface="Arial Rounded MT Bold" pitchFamily="34" charset="0"/>
                <a:cs typeface="Calibri" pitchFamily="34" charset="0"/>
              </a:rPr>
              <a:t>NECESSIDADE DE CUIDADOR PRESENCIAL</a:t>
            </a:r>
            <a:endParaRPr lang="pt-BR" sz="2800" b="1" dirty="0">
              <a:ln w="11430"/>
              <a:solidFill>
                <a:srgbClr val="C00000"/>
              </a:solidFill>
              <a:effectLst>
                <a:outerShdw blurRad="50800" dist="39000" dir="5460000" algn="tl">
                  <a:srgbClr val="000000">
                    <a:alpha val="38000"/>
                  </a:srgbClr>
                </a:outerShdw>
              </a:effectLst>
              <a:latin typeface="Calibri"/>
            </a:endParaRPr>
          </a:p>
        </p:txBody>
      </p:sp>
    </p:spTree>
    <p:extLst>
      <p:ext uri="{BB962C8B-B14F-4D97-AF65-F5344CB8AC3E}">
        <p14:creationId xmlns:p14="http://schemas.microsoft.com/office/powerpoint/2010/main" val="4235128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5875"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sp>
        <p:nvSpPr>
          <p:cNvPr id="195587" name="Elipse 3"/>
          <p:cNvSpPr>
            <a:spLocks noChangeArrowheads="1"/>
          </p:cNvSpPr>
          <p:nvPr/>
        </p:nvSpPr>
        <p:spPr bwMode="auto">
          <a:xfrm>
            <a:off x="247650" y="769938"/>
            <a:ext cx="4664075" cy="453390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solidFill>
                <a:srgbClr val="000000"/>
              </a:solidFill>
            </a:endParaRPr>
          </a:p>
        </p:txBody>
      </p:sp>
      <p:pic>
        <p:nvPicPr>
          <p:cNvPr id="195588" name="Picture 4" descr="http://www.blogindustrial.com.br/wp-content/uploads/2010/01/ideia.jpg">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913" y="1001713"/>
            <a:ext cx="5534026"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0"/>
          <p:cNvSpPr txBox="1">
            <a:spLocks noChangeArrowheads="1"/>
          </p:cNvSpPr>
          <p:nvPr/>
        </p:nvSpPr>
        <p:spPr bwMode="ltGray">
          <a:xfrm>
            <a:off x="3781673" y="3500438"/>
            <a:ext cx="5208092" cy="2308324"/>
          </a:xfrm>
          <a:prstGeom prst="rect">
            <a:avLst/>
          </a:prstGeom>
          <a:noFill/>
          <a:ln w="9525">
            <a:noFill/>
            <a:miter lim="800000"/>
            <a:headEnd/>
            <a:tailEnd/>
          </a:ln>
          <a:effectLst>
            <a:outerShdw blurRad="50800" dist="38100" dir="5400000" algn="t" rotWithShape="0">
              <a:prstClr val="black">
                <a:alpha val="40000"/>
              </a:prstClr>
            </a:outerShdw>
          </a:effectLst>
        </p:spPr>
        <p:txBody>
          <a:bodyPr wrap="none">
            <a:spAutoFit/>
          </a:bodyPr>
          <a:lstStyle/>
          <a:p>
            <a:pPr algn="ctr" eaLnBrk="1" hangingPunct="1">
              <a:lnSpc>
                <a:spcPct val="150000"/>
              </a:lnSpc>
              <a:defRPr/>
            </a:pPr>
            <a:r>
              <a:rPr lang="pt-BR" sz="3200" b="1" dirty="0">
                <a:latin typeface="Calibri" pitchFamily="34" charset="0"/>
              </a:rPr>
              <a:t>INDEPENDENTE</a:t>
            </a:r>
          </a:p>
          <a:p>
            <a:pPr algn="ctr" eaLnBrk="1" hangingPunct="1">
              <a:lnSpc>
                <a:spcPct val="150000"/>
              </a:lnSpc>
              <a:defRPr/>
            </a:pPr>
            <a:r>
              <a:rPr lang="pt-BR" sz="3200" b="1" dirty="0">
                <a:latin typeface="Calibri" pitchFamily="34" charset="0"/>
              </a:rPr>
              <a:t>PARCIALMENTE DEPENDENTE</a:t>
            </a:r>
          </a:p>
          <a:p>
            <a:pPr algn="ctr" eaLnBrk="1" hangingPunct="1">
              <a:lnSpc>
                <a:spcPct val="150000"/>
              </a:lnSpc>
              <a:defRPr/>
            </a:pPr>
            <a:r>
              <a:rPr lang="pt-BR" sz="3200" b="1" dirty="0">
                <a:latin typeface="Calibri" pitchFamily="34" charset="0"/>
              </a:rPr>
              <a:t>TOTALMENTE DEPENDENTE</a:t>
            </a:r>
          </a:p>
        </p:txBody>
      </p:sp>
      <p:sp>
        <p:nvSpPr>
          <p:cNvPr id="10" name="AutoShape 61"/>
          <p:cNvSpPr>
            <a:spLocks noChangeArrowheads="1"/>
          </p:cNvSpPr>
          <p:nvPr/>
        </p:nvSpPr>
        <p:spPr bwMode="ltGray">
          <a:xfrm>
            <a:off x="6300788" y="2781300"/>
            <a:ext cx="504825" cy="730250"/>
          </a:xfrm>
          <a:prstGeom prst="downArrow">
            <a:avLst>
              <a:gd name="adj1" fmla="val 50000"/>
              <a:gd name="adj2" fmla="val 25000"/>
            </a:avLst>
          </a:prstGeom>
          <a:solidFill>
            <a:srgbClr val="C00000"/>
          </a:solidFill>
          <a:ln w="9525">
            <a:solidFill>
              <a:srgbClr val="000000"/>
            </a:solidFill>
            <a:miter lim="800000"/>
            <a:headEnd/>
            <a:tailEnd/>
          </a:ln>
          <a:effectLst>
            <a:outerShdw blurRad="50800" dist="38100" algn="l" rotWithShape="0">
              <a:prstClr val="black">
                <a:alpha val="40000"/>
              </a:prstClr>
            </a:outerShdw>
          </a:effectLst>
        </p:spPr>
        <p:txBody>
          <a:bodyPr wrap="none" anchor="ctr"/>
          <a:lstStyle/>
          <a:p>
            <a:pPr algn="ctr" eaLnBrk="1" hangingPunct="1">
              <a:defRPr/>
            </a:pPr>
            <a:endParaRPr lang="pt-BR" sz="2000" dirty="0">
              <a:solidFill>
                <a:srgbClr val="C00000"/>
              </a:solidFill>
              <a:effectLst>
                <a:outerShdw blurRad="38100" dist="38100" dir="2700000" algn="tl">
                  <a:srgbClr val="000000"/>
                </a:outerShdw>
              </a:effectLst>
              <a:latin typeface="Arial" charset="0"/>
            </a:endParaRPr>
          </a:p>
        </p:txBody>
      </p:sp>
      <p:sp>
        <p:nvSpPr>
          <p:cNvPr id="11" name="Text Box 2"/>
          <p:cNvSpPr txBox="1">
            <a:spLocks noChangeArrowheads="1"/>
          </p:cNvSpPr>
          <p:nvPr/>
        </p:nvSpPr>
        <p:spPr bwMode="auto">
          <a:xfrm>
            <a:off x="4555577" y="0"/>
            <a:ext cx="3760839" cy="2554545"/>
          </a:xfrm>
          <a:prstGeom prst="rect">
            <a:avLst/>
          </a:prstGeom>
          <a:solidFill>
            <a:srgbClr val="0049DA"/>
          </a:solidFill>
          <a:ln w="9525">
            <a:noFill/>
            <a:miter lim="800000"/>
            <a:headEnd/>
            <a:tailEnd/>
          </a:ln>
          <a:effectLst>
            <a:outerShdw blurRad="50800" dist="38100" dir="5400000" algn="t" rotWithShape="0">
              <a:prstClr val="black">
                <a:alpha val="40000"/>
              </a:prstClr>
            </a:outerShdw>
            <a:softEdge rad="127000"/>
          </a:effectLst>
        </p:spPr>
        <p:txBody>
          <a:bodyPr>
            <a:spAutoFit/>
          </a:bodyPr>
          <a:lstStyle/>
          <a:p>
            <a:pPr algn="ctr" eaLnBrk="1" hangingPunct="1">
              <a:defRPr/>
            </a:pPr>
            <a:endParaRPr lang="pt-BR" sz="4000" b="1" dirty="0">
              <a:latin typeface="Calibri" pitchFamily="34" charset="0"/>
            </a:endParaRPr>
          </a:p>
          <a:p>
            <a:pPr algn="ctr" eaLnBrk="1" hangingPunct="1">
              <a:defRPr/>
            </a:pPr>
            <a:r>
              <a:rPr lang="pt-BR" sz="4000" b="1" dirty="0">
                <a:latin typeface="Calibri" pitchFamily="34" charset="0"/>
              </a:rPr>
              <a:t>  </a:t>
            </a:r>
            <a:r>
              <a:rPr lang="pt-BR" sz="4000" b="1" dirty="0">
                <a:effectLst>
                  <a:outerShdw blurRad="38100" dist="38100" dir="2700000" algn="tl">
                    <a:srgbClr val="000000">
                      <a:alpha val="43137"/>
                    </a:srgbClr>
                  </a:outerShdw>
                </a:effectLst>
                <a:latin typeface="Calibri" pitchFamily="34" charset="0"/>
              </a:rPr>
              <a:t>AVALIAÇÃO </a:t>
            </a:r>
          </a:p>
          <a:p>
            <a:pPr algn="ctr" eaLnBrk="1" hangingPunct="1">
              <a:defRPr/>
            </a:pPr>
            <a:r>
              <a:rPr lang="pt-BR" sz="4000" b="1" dirty="0">
                <a:effectLst>
                  <a:outerShdw blurRad="38100" dist="38100" dir="2700000" algn="tl">
                    <a:srgbClr val="000000">
                      <a:alpha val="43137"/>
                    </a:srgbClr>
                  </a:outerShdw>
                </a:effectLst>
                <a:latin typeface="Calibri" pitchFamily="34" charset="0"/>
              </a:rPr>
              <a:t>FUNCIONAL  </a:t>
            </a:r>
          </a:p>
          <a:p>
            <a:pPr algn="ctr" eaLnBrk="1" hangingPunct="1">
              <a:defRPr/>
            </a:pPr>
            <a:endParaRPr lang="pt-BR" sz="4000" b="1" dirty="0">
              <a:latin typeface="Calibri" pitchFamily="34" charset="0"/>
            </a:endParaRPr>
          </a:p>
        </p:txBody>
      </p:sp>
    </p:spTree>
    <p:extLst>
      <p:ext uri="{BB962C8B-B14F-4D97-AF65-F5344CB8AC3E}">
        <p14:creationId xmlns:p14="http://schemas.microsoft.com/office/powerpoint/2010/main" val="2564864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8520" y="1700808"/>
            <a:ext cx="9041815" cy="4585871"/>
          </a:xfrm>
          <a:prstGeom prst="rect">
            <a:avLst/>
          </a:prstGeom>
          <a:noFill/>
          <a:effectLst>
            <a:outerShdw blurRad="50800" dist="38100" dir="2700000" algn="tl" rotWithShape="0">
              <a:prstClr val="black">
                <a:alpha val="40000"/>
              </a:prstClr>
            </a:outer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pt-BR" sz="8000" b="1" dirty="0">
                <a:ln w="11430"/>
                <a:solidFill>
                  <a:srgbClr val="C00000"/>
                </a:solidFill>
                <a:effectLst>
                  <a:outerShdw blurRad="50800" dist="39000" dir="5460000" algn="tl">
                    <a:srgbClr val="000000">
                      <a:alpha val="38000"/>
                    </a:srgbClr>
                  </a:outerShdw>
                </a:effectLst>
                <a:latin typeface="Arial" charset="0"/>
              </a:rPr>
              <a:t>CAPACIDADE FUNCIONAL</a:t>
            </a:r>
          </a:p>
          <a:p>
            <a:pPr algn="ctr" eaLnBrk="1" hangingPunct="1">
              <a:defRPr/>
            </a:pPr>
            <a:r>
              <a:rPr lang="pt-BR" sz="6600" b="1" i="1" dirty="0">
                <a:ln w="11430"/>
                <a:effectLst>
                  <a:outerShdw blurRad="50800" dist="39000" dir="5460000" algn="tl">
                    <a:srgbClr val="000000">
                      <a:alpha val="38000"/>
                    </a:srgbClr>
                  </a:outerShdw>
                </a:effectLst>
                <a:latin typeface="Arial" charset="0"/>
              </a:rPr>
              <a:t>O que ocorre ao longo da vida?</a:t>
            </a:r>
          </a:p>
        </p:txBody>
      </p:sp>
    </p:spTree>
    <p:extLst>
      <p:ext uri="{BB962C8B-B14F-4D97-AF65-F5344CB8AC3E}">
        <p14:creationId xmlns:p14="http://schemas.microsoft.com/office/powerpoint/2010/main" val="26124006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defRPr/>
            </a:pPr>
            <a:r>
              <a:rPr lang="pt-BR" dirty="0"/>
              <a:t>Um “novo paradigma”: capacidade funcional</a:t>
            </a:r>
          </a:p>
        </p:txBody>
      </p:sp>
      <p:sp>
        <p:nvSpPr>
          <p:cNvPr id="3" name="Espaço Reservado para Conteúdo 2"/>
          <p:cNvSpPr>
            <a:spLocks noGrp="1"/>
          </p:cNvSpPr>
          <p:nvPr>
            <p:ph idx="1"/>
          </p:nvPr>
        </p:nvSpPr>
        <p:spPr/>
        <p:txBody>
          <a:bodyPr>
            <a:normAutofit fontScale="92500" lnSpcReduction="10000"/>
          </a:bodyPr>
          <a:lstStyle/>
          <a:p>
            <a:pPr marL="274320" lvl="1" indent="-274320">
              <a:lnSpc>
                <a:spcPct val="150000"/>
              </a:lnSpc>
              <a:buClr>
                <a:schemeClr val="accent3"/>
              </a:buClr>
              <a:buSzPct val="95000"/>
              <a:defRPr/>
            </a:pPr>
            <a:r>
              <a:rPr lang="pt-BR" dirty="0"/>
              <a:t>Capacidade que a pessoa tem para realizara atividades físicas e mentais necessárias para a manutenção de suas atividades básicas: tomar banho, vestir-se, realizar a higiene pessoal, transferir-se, alimentar-se, manter a continência) e instrumentais (fazer compras, cozinhar, tomar remédios, arrumar a casa, usar o transporte coletivo, o telefone, caminhar certa distância) </a:t>
            </a:r>
          </a:p>
          <a:p>
            <a:pPr>
              <a:defRPr/>
            </a:pPr>
            <a:endParaRPr lang="pt-BR" dirty="0"/>
          </a:p>
        </p:txBody>
      </p:sp>
      <p:sp>
        <p:nvSpPr>
          <p:cNvPr id="4" name="Espaço Reservado para Número de Slide 3"/>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CDD0F52B-B908-47D2-B62A-8B2491920D5C}" type="slidenum">
              <a:rPr lang="pt-BR" altLang="pt-BR" sz="1400"/>
              <a:pPr>
                <a:spcBef>
                  <a:spcPct val="0"/>
                </a:spcBef>
                <a:buClrTx/>
                <a:buSzTx/>
                <a:buFontTx/>
                <a:buNone/>
              </a:pPr>
              <a:t>83</a:t>
            </a:fld>
            <a:endParaRPr lang="pt-BR" altLang="pt-BR" sz="1400"/>
          </a:p>
        </p:txBody>
      </p:sp>
    </p:spTree>
    <p:extLst>
      <p:ext uri="{BB962C8B-B14F-4D97-AF65-F5344CB8AC3E}">
        <p14:creationId xmlns:p14="http://schemas.microsoft.com/office/powerpoint/2010/main" val="3524480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987CA299-990D-417C-813D-7CE19AC94F98}" type="slidenum">
              <a:rPr lang="pt-BR" altLang="pt-BR" smtClean="0"/>
              <a:pPr/>
              <a:t>84</a:t>
            </a:fld>
            <a:endParaRPr lang="pt-BR" altLang="pt-B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8" y="836712"/>
            <a:ext cx="8882057" cy="54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0011163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tângulo 35"/>
          <p:cNvSpPr/>
          <p:nvPr/>
        </p:nvSpPr>
        <p:spPr>
          <a:xfrm>
            <a:off x="0" y="0"/>
            <a:ext cx="9144000" cy="156966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200" b="1" dirty="0">
                <a:ln w="11430"/>
                <a:solidFill>
                  <a:srgbClr val="F60000"/>
                </a:solidFill>
                <a:effectLst>
                  <a:outerShdw blurRad="50800" dist="39000" dir="5460000" algn="tl">
                    <a:srgbClr val="000000">
                      <a:alpha val="38000"/>
                    </a:srgbClr>
                  </a:outerShdw>
                </a:effectLst>
                <a:latin typeface="Calibri" panose="020F0502020204030204" pitchFamily="34" charset="0"/>
              </a:rPr>
              <a:t>ESCALONAMENTO HIERÁRQUICO DE GUTTMAN RELACIONADO À FUNCIONALIDADE DAS PESSOAS IDOSAS EM 2010</a:t>
            </a:r>
            <a:endParaRPr lang="pt-BR" sz="3200" b="1" dirty="0">
              <a:ln w="11430"/>
              <a:solidFill>
                <a:srgbClr val="F60000"/>
              </a:solidFill>
              <a:effectLst>
                <a:outerShdw blurRad="50800" dist="39000" dir="5460000" algn="tl">
                  <a:srgbClr val="000000">
                    <a:alpha val="38000"/>
                  </a:srgbClr>
                </a:outerShdw>
              </a:effectLst>
              <a:latin typeface="Calibri" panose="020F0502020204030204" pitchFamily="34" charset="0"/>
            </a:endParaRPr>
          </a:p>
        </p:txBody>
      </p:sp>
      <p:pic>
        <p:nvPicPr>
          <p:cNvPr id="199683" name="Picture 2" descr="Slide1"/>
          <p:cNvPicPr>
            <a:picLocks noChangeAspect="1" noChangeArrowheads="1"/>
          </p:cNvPicPr>
          <p:nvPr/>
        </p:nvPicPr>
        <p:blipFill>
          <a:blip r:embed="rId3">
            <a:clrChange>
              <a:clrFrom>
                <a:srgbClr val="FFFFFD"/>
              </a:clrFrom>
              <a:clrTo>
                <a:srgbClr val="FFFFFD">
                  <a:alpha val="0"/>
                </a:srgbClr>
              </a:clrTo>
            </a:clrChange>
            <a:lum bright="-18000" contrast="30000"/>
            <a:extLst>
              <a:ext uri="{28A0092B-C50C-407E-A947-70E740481C1C}">
                <a14:useLocalDpi xmlns:a14="http://schemas.microsoft.com/office/drawing/2010/main" val="0"/>
              </a:ext>
            </a:extLst>
          </a:blip>
          <a:srcRect l="51930" t="54201" r="36356" b="28999"/>
          <a:stretch>
            <a:fillRect/>
          </a:stretch>
        </p:blipFill>
        <p:spPr bwMode="auto">
          <a:xfrm>
            <a:off x="1220788" y="1282700"/>
            <a:ext cx="8143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9684" name="Group 14"/>
          <p:cNvGrpSpPr>
            <a:grpSpLocks/>
          </p:cNvGrpSpPr>
          <p:nvPr/>
        </p:nvGrpSpPr>
        <p:grpSpPr bwMode="auto">
          <a:xfrm>
            <a:off x="-4763" y="2205038"/>
            <a:ext cx="7456488" cy="4721225"/>
            <a:chOff x="-4763" y="2205038"/>
            <a:chExt cx="7209646" cy="4721442"/>
          </a:xfrm>
        </p:grpSpPr>
        <p:sp>
          <p:nvSpPr>
            <p:cNvPr id="5" name="Retângulo 4"/>
            <p:cNvSpPr/>
            <p:nvPr/>
          </p:nvSpPr>
          <p:spPr>
            <a:xfrm>
              <a:off x="-158" y="2205038"/>
              <a:ext cx="1909474" cy="4653176"/>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6" name="Retângulo 5"/>
            <p:cNvSpPr/>
            <p:nvPr/>
          </p:nvSpPr>
          <p:spPr>
            <a:xfrm>
              <a:off x="690568" y="2708298"/>
              <a:ext cx="1814307" cy="4149916"/>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7" name="Retângulo 6"/>
            <p:cNvSpPr/>
            <p:nvPr/>
          </p:nvSpPr>
          <p:spPr>
            <a:xfrm>
              <a:off x="1253894" y="3141706"/>
              <a:ext cx="1815842" cy="3716508"/>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8" name="Retângulo 7"/>
            <p:cNvSpPr/>
            <p:nvPr/>
          </p:nvSpPr>
          <p:spPr>
            <a:xfrm>
              <a:off x="1847918" y="3644966"/>
              <a:ext cx="1815843" cy="3213248"/>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9" name="Retângulo 8"/>
            <p:cNvSpPr/>
            <p:nvPr/>
          </p:nvSpPr>
          <p:spPr>
            <a:xfrm>
              <a:off x="2445013" y="4076786"/>
              <a:ext cx="1814307" cy="2781428"/>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10" name="Retângulo 9"/>
            <p:cNvSpPr/>
            <p:nvPr/>
          </p:nvSpPr>
          <p:spPr>
            <a:xfrm>
              <a:off x="3008338" y="4508606"/>
              <a:ext cx="1815843" cy="2349608"/>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11" name="Retângulo 10"/>
            <p:cNvSpPr/>
            <p:nvPr/>
          </p:nvSpPr>
          <p:spPr>
            <a:xfrm>
              <a:off x="3571664" y="4942014"/>
              <a:ext cx="1817377" cy="1916200"/>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12" name="Retângulo 11"/>
            <p:cNvSpPr/>
            <p:nvPr/>
          </p:nvSpPr>
          <p:spPr>
            <a:xfrm>
              <a:off x="4134989" y="5400822"/>
              <a:ext cx="1817377" cy="1484381"/>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13" name="Retângulo 12"/>
            <p:cNvSpPr/>
            <p:nvPr/>
          </p:nvSpPr>
          <p:spPr>
            <a:xfrm>
              <a:off x="4699850" y="5877094"/>
              <a:ext cx="1815843" cy="981120"/>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14" name="Retângulo 13"/>
            <p:cNvSpPr/>
            <p:nvPr/>
          </p:nvSpPr>
          <p:spPr>
            <a:xfrm>
              <a:off x="5389041" y="6408931"/>
              <a:ext cx="1815842" cy="449283"/>
            </a:xfrm>
            <a:prstGeom prst="rect">
              <a:avLst/>
            </a:prstGeom>
            <a:gradFill flip="none" rotWithShape="1">
              <a:gsLst>
                <a:gs pos="0">
                  <a:srgbClr val="FFCC99">
                    <a:shade val="30000"/>
                    <a:satMod val="115000"/>
                  </a:srgbClr>
                </a:gs>
                <a:gs pos="50000">
                  <a:srgbClr val="FFCC99">
                    <a:shade val="67500"/>
                    <a:satMod val="115000"/>
                  </a:srgbClr>
                </a:gs>
                <a:gs pos="100000">
                  <a:srgbClr val="FFCC99">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pic>
          <p:nvPicPr>
            <p:cNvPr id="199703" name="Picture 2" descr="Slide1"/>
            <p:cNvPicPr>
              <a:picLocks noChangeAspect="1" noChangeArrowheads="1"/>
            </p:cNvPicPr>
            <p:nvPr/>
          </p:nvPicPr>
          <p:blipFill>
            <a:blip r:embed="rId3">
              <a:clrChange>
                <a:clrFrom>
                  <a:srgbClr val="FFFFFF"/>
                </a:clrFrom>
                <a:clrTo>
                  <a:srgbClr val="FFFFFF">
                    <a:alpha val="0"/>
                  </a:srgbClr>
                </a:clrTo>
              </a:clrChange>
              <a:lum bright="-18000" contrast="30000"/>
              <a:extLst>
                <a:ext uri="{28A0092B-C50C-407E-A947-70E740481C1C}">
                  <a14:useLocalDpi xmlns:a14="http://schemas.microsoft.com/office/drawing/2010/main" val="0"/>
                </a:ext>
              </a:extLst>
            </a:blip>
            <a:srcRect t="23750" r="88681" b="59450"/>
            <a:stretch>
              <a:fillRect/>
            </a:stretch>
          </p:blipFill>
          <p:spPr bwMode="auto">
            <a:xfrm>
              <a:off x="3100676" y="2817813"/>
              <a:ext cx="751494"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4" name="Picture 2" descr="Slide1"/>
            <p:cNvPicPr>
              <a:picLocks noChangeAspect="1" noChangeArrowheads="1"/>
            </p:cNvPicPr>
            <p:nvPr/>
          </p:nvPicPr>
          <p:blipFill>
            <a:blip r:embed="rId3">
              <a:clrChange>
                <a:clrFrom>
                  <a:srgbClr val="FFFFFF"/>
                </a:clrFrom>
                <a:clrTo>
                  <a:srgbClr val="FFFFFF">
                    <a:alpha val="0"/>
                  </a:srgbClr>
                </a:clrTo>
              </a:clrChange>
              <a:lum bright="-18000" contrast="30000"/>
              <a:extLst>
                <a:ext uri="{28A0092B-C50C-407E-A947-70E740481C1C}">
                  <a14:useLocalDpi xmlns:a14="http://schemas.microsoft.com/office/drawing/2010/main" val="0"/>
                </a:ext>
              </a:extLst>
            </a:blip>
            <a:srcRect l="17567" t="31100" r="73061" b="51050"/>
            <a:stretch>
              <a:fillRect/>
            </a:stretch>
          </p:blipFill>
          <p:spPr bwMode="auto">
            <a:xfrm>
              <a:off x="4227917" y="3500438"/>
              <a:ext cx="68933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5" name="Picture 2" descr="Slide1"/>
            <p:cNvPicPr>
              <a:picLocks noChangeAspect="1" noChangeArrowheads="1"/>
            </p:cNvPicPr>
            <p:nvPr/>
          </p:nvPicPr>
          <p:blipFill>
            <a:blip r:embed="rId3">
              <a:clrChange>
                <a:clrFrom>
                  <a:srgbClr val="FFFFFF"/>
                </a:clrFrom>
                <a:clrTo>
                  <a:srgbClr val="FFFFFF">
                    <a:alpha val="0"/>
                  </a:srgbClr>
                </a:clrTo>
              </a:clrChange>
              <a:lum bright="-18000" contrast="30000"/>
              <a:extLst>
                <a:ext uri="{28A0092B-C50C-407E-A947-70E740481C1C}">
                  <a14:useLocalDpi xmlns:a14="http://schemas.microsoft.com/office/drawing/2010/main" val="0"/>
                </a:ext>
              </a:extLst>
            </a:blip>
            <a:srcRect l="44460" t="53149" r="48070" b="33200"/>
            <a:stretch>
              <a:fillRect/>
            </a:stretch>
          </p:blipFill>
          <p:spPr bwMode="auto">
            <a:xfrm>
              <a:off x="5356539" y="4652963"/>
              <a:ext cx="50145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6" name="Picture 2" descr="Slide1"/>
            <p:cNvPicPr>
              <a:picLocks noChangeAspect="1" noChangeArrowheads="1"/>
            </p:cNvPicPr>
            <p:nvPr/>
          </p:nvPicPr>
          <p:blipFill>
            <a:blip r:embed="rId3">
              <a:clrChange>
                <a:clrFrom>
                  <a:srgbClr val="FFFFFF"/>
                </a:clrFrom>
                <a:clrTo>
                  <a:srgbClr val="FFFFFF">
                    <a:alpha val="0"/>
                  </a:srgbClr>
                </a:clrTo>
              </a:clrChange>
              <a:lum bright="-18000" contrast="30000"/>
              <a:extLst>
                <a:ext uri="{28A0092B-C50C-407E-A947-70E740481C1C}">
                  <a14:useLocalDpi xmlns:a14="http://schemas.microsoft.com/office/drawing/2010/main" val="0"/>
                </a:ext>
              </a:extLst>
            </a:blip>
            <a:srcRect l="67549" t="67850" r="23860" b="19550"/>
            <a:stretch>
              <a:fillRect/>
            </a:stretch>
          </p:blipFill>
          <p:spPr bwMode="auto">
            <a:xfrm>
              <a:off x="6483780" y="5661025"/>
              <a:ext cx="627166"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07" name="Picture 2" descr="Slide1"/>
            <p:cNvPicPr>
              <a:picLocks noChangeAspect="1" noChangeArrowheads="1"/>
            </p:cNvPicPr>
            <p:nvPr/>
          </p:nvPicPr>
          <p:blipFill>
            <a:blip r:embed="rId3">
              <a:clrChange>
                <a:clrFrom>
                  <a:srgbClr val="FFFFFD"/>
                </a:clrFrom>
                <a:clrTo>
                  <a:srgbClr val="FFFFFD">
                    <a:alpha val="0"/>
                  </a:srgbClr>
                </a:clrTo>
              </a:clrChange>
              <a:lum bright="-18000" contrast="30000"/>
              <a:extLst>
                <a:ext uri="{28A0092B-C50C-407E-A947-70E740481C1C}">
                  <a14:useLocalDpi xmlns:a14="http://schemas.microsoft.com/office/drawing/2010/main" val="0"/>
                </a:ext>
              </a:extLst>
            </a:blip>
            <a:srcRect l="87856" t="79401" r="826" b="3801"/>
            <a:stretch>
              <a:fillRect/>
            </a:stretch>
          </p:blipFill>
          <p:spPr bwMode="auto">
            <a:xfrm>
              <a:off x="2473510" y="2205038"/>
              <a:ext cx="565001"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708" name="CaixaDeTexto 23"/>
            <p:cNvSpPr txBox="1">
              <a:spLocks noChangeArrowheads="1"/>
            </p:cNvSpPr>
            <p:nvPr/>
          </p:nvSpPr>
          <p:spPr bwMode="auto">
            <a:xfrm>
              <a:off x="5794451" y="6505575"/>
              <a:ext cx="1346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Comer(2,9%)</a:t>
              </a:r>
            </a:p>
          </p:txBody>
        </p:sp>
        <p:sp>
          <p:nvSpPr>
            <p:cNvPr id="199709" name="CaixaDeTexto 26"/>
            <p:cNvSpPr txBox="1">
              <a:spLocks noChangeArrowheads="1"/>
            </p:cNvSpPr>
            <p:nvPr/>
          </p:nvSpPr>
          <p:spPr bwMode="auto">
            <a:xfrm>
              <a:off x="4694838" y="5499100"/>
              <a:ext cx="12874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Andar (8,6%)</a:t>
              </a:r>
            </a:p>
          </p:txBody>
        </p:sp>
        <p:sp>
          <p:nvSpPr>
            <p:cNvPr id="199710" name="CaixaDeTexto 27"/>
            <p:cNvSpPr txBox="1">
              <a:spLocks noChangeArrowheads="1"/>
            </p:cNvSpPr>
            <p:nvPr/>
          </p:nvSpPr>
          <p:spPr bwMode="auto">
            <a:xfrm>
              <a:off x="3946797" y="4868863"/>
              <a:ext cx="14097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Ir ao Banheiro (8,6%)</a:t>
              </a:r>
            </a:p>
          </p:txBody>
        </p:sp>
        <p:sp>
          <p:nvSpPr>
            <p:cNvPr id="199711" name="CaixaDeTexto 28"/>
            <p:cNvSpPr txBox="1">
              <a:spLocks noChangeArrowheads="1"/>
            </p:cNvSpPr>
            <p:nvPr/>
          </p:nvSpPr>
          <p:spPr bwMode="auto">
            <a:xfrm>
              <a:off x="2940431" y="4489956"/>
              <a:ext cx="1914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Administrar $</a:t>
              </a:r>
            </a:p>
            <a:p>
              <a:pPr algn="r" eaLnBrk="1" hangingPunct="1"/>
              <a:r>
                <a:rPr lang="pt-BR" altLang="pt-BR" sz="1400">
                  <a:solidFill>
                    <a:srgbClr val="000000"/>
                  </a:solidFill>
                  <a:latin typeface="Calibri" panose="020F0502020204030204" pitchFamily="34" charset="0"/>
                </a:rPr>
                <a:t> (9,3%)</a:t>
              </a:r>
            </a:p>
          </p:txBody>
        </p:sp>
        <p:sp>
          <p:nvSpPr>
            <p:cNvPr id="199712" name="CaixaDeTexto 29"/>
            <p:cNvSpPr txBox="1">
              <a:spLocks noChangeArrowheads="1"/>
            </p:cNvSpPr>
            <p:nvPr/>
          </p:nvSpPr>
          <p:spPr bwMode="auto">
            <a:xfrm>
              <a:off x="2376811" y="4057650"/>
              <a:ext cx="1914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Tomar medicamento              (12,3%)</a:t>
              </a:r>
            </a:p>
          </p:txBody>
        </p:sp>
        <p:sp>
          <p:nvSpPr>
            <p:cNvPr id="199713" name="CaixaDeTexto 30"/>
            <p:cNvSpPr txBox="1">
              <a:spLocks noChangeArrowheads="1"/>
            </p:cNvSpPr>
            <p:nvPr/>
          </p:nvSpPr>
          <p:spPr bwMode="auto">
            <a:xfrm>
              <a:off x="2411346" y="3697288"/>
              <a:ext cx="19146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1400">
                  <a:solidFill>
                    <a:srgbClr val="000000"/>
                  </a:solidFill>
                  <a:latin typeface="Calibri" panose="020F0502020204030204" pitchFamily="34" charset="0"/>
                </a:rPr>
                <a:t>Compras (13,4%)</a:t>
              </a:r>
            </a:p>
          </p:txBody>
        </p:sp>
        <p:sp>
          <p:nvSpPr>
            <p:cNvPr id="199714" name="CaixaDeTexto 31"/>
            <p:cNvSpPr txBox="1">
              <a:spLocks noChangeArrowheads="1"/>
            </p:cNvSpPr>
            <p:nvPr/>
          </p:nvSpPr>
          <p:spPr bwMode="auto">
            <a:xfrm>
              <a:off x="1158396" y="3121805"/>
              <a:ext cx="1914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Mobilizar-se</a:t>
              </a:r>
            </a:p>
            <a:p>
              <a:pPr algn="r" eaLnBrk="1" hangingPunct="1"/>
              <a:r>
                <a:rPr lang="pt-BR" altLang="pt-BR" sz="1400">
                  <a:solidFill>
                    <a:srgbClr val="000000"/>
                  </a:solidFill>
                  <a:latin typeface="Calibri" panose="020F0502020204030204" pitchFamily="34" charset="0"/>
                </a:rPr>
                <a:t> (17,0%)</a:t>
              </a:r>
            </a:p>
          </p:txBody>
        </p:sp>
        <p:sp>
          <p:nvSpPr>
            <p:cNvPr id="199715" name="CaixaDeTexto 32"/>
            <p:cNvSpPr txBox="1">
              <a:spLocks noChangeArrowheads="1"/>
            </p:cNvSpPr>
            <p:nvPr/>
          </p:nvSpPr>
          <p:spPr bwMode="auto">
            <a:xfrm>
              <a:off x="611560" y="2636913"/>
              <a:ext cx="1914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Usar transporte </a:t>
              </a:r>
            </a:p>
            <a:p>
              <a:pPr algn="r" eaLnBrk="1" hangingPunct="1"/>
              <a:r>
                <a:rPr lang="pt-BR" altLang="pt-BR" sz="1400">
                  <a:solidFill>
                    <a:srgbClr val="000000"/>
                  </a:solidFill>
                  <a:latin typeface="Calibri" panose="020F0502020204030204" pitchFamily="34" charset="0"/>
                </a:rPr>
                <a:t>(17,6%)</a:t>
              </a:r>
            </a:p>
          </p:txBody>
        </p:sp>
        <p:sp>
          <p:nvSpPr>
            <p:cNvPr id="199716" name="CaixaDeTexto 33"/>
            <p:cNvSpPr txBox="1">
              <a:spLocks noChangeArrowheads="1"/>
            </p:cNvSpPr>
            <p:nvPr/>
          </p:nvSpPr>
          <p:spPr bwMode="auto">
            <a:xfrm>
              <a:off x="-4763" y="2276475"/>
              <a:ext cx="1914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Vestir (21,4%)</a:t>
              </a:r>
            </a:p>
          </p:txBody>
        </p:sp>
        <p:grpSp>
          <p:nvGrpSpPr>
            <p:cNvPr id="199717" name="Grupo 42"/>
            <p:cNvGrpSpPr>
              <a:grpSpLocks/>
            </p:cNvGrpSpPr>
            <p:nvPr/>
          </p:nvGrpSpPr>
          <p:grpSpPr bwMode="auto">
            <a:xfrm>
              <a:off x="-618" y="2205038"/>
              <a:ext cx="6234361" cy="4652962"/>
              <a:chOff x="0" y="2204864"/>
              <a:chExt cx="7164288" cy="4653529"/>
            </a:xfrm>
          </p:grpSpPr>
          <p:sp>
            <p:nvSpPr>
              <p:cNvPr id="37" name="Triângulo retângulo 36"/>
              <p:cNvSpPr/>
              <p:nvPr/>
            </p:nvSpPr>
            <p:spPr>
              <a:xfrm>
                <a:off x="529" y="2204864"/>
                <a:ext cx="7163207" cy="4653743"/>
              </a:xfrm>
              <a:prstGeom prst="rtTriangl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38" name="Seta para cima 37"/>
              <p:cNvSpPr/>
              <p:nvPr/>
            </p:nvSpPr>
            <p:spPr>
              <a:xfrm>
                <a:off x="2626980" y="5877367"/>
                <a:ext cx="721435" cy="863745"/>
              </a:xfrm>
              <a:prstGeom prst="up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pt-BR">
                  <a:solidFill>
                    <a:srgbClr val="FFFFFF"/>
                  </a:solidFill>
                </a:endParaRPr>
              </a:p>
            </p:txBody>
          </p:sp>
          <p:sp>
            <p:nvSpPr>
              <p:cNvPr id="39" name="CaixaDeTexto 38"/>
              <p:cNvSpPr txBox="1"/>
              <p:nvPr/>
            </p:nvSpPr>
            <p:spPr>
              <a:xfrm>
                <a:off x="3348415" y="5931351"/>
                <a:ext cx="2375977" cy="830402"/>
              </a:xfrm>
              <a:prstGeom prst="rect">
                <a:avLst/>
              </a:prstGeom>
              <a:noFill/>
            </p:spPr>
            <p:txBody>
              <a:bodyPr>
                <a:spAutoFit/>
              </a:bodyPr>
              <a:lstStyle/>
              <a:p>
                <a:pPr eaLnBrk="1" fontAlgn="auto" hangingPunct="1">
                  <a:spcBef>
                    <a:spcPts val="0"/>
                  </a:spcBef>
                  <a:spcAft>
                    <a:spcPts val="0"/>
                  </a:spcAft>
                  <a:defRPr/>
                </a:pPr>
                <a:r>
                  <a:rPr lang="pt-BR" sz="2400" b="1" dirty="0">
                    <a:solidFill>
                      <a:srgbClr val="FFFFFF"/>
                    </a:solidFill>
                    <a:effectLst>
                      <a:outerShdw blurRad="38100" dist="38100" dir="2700000" algn="tl">
                        <a:srgbClr val="000000">
                          <a:alpha val="43137"/>
                        </a:srgbClr>
                      </a:outerShdw>
                    </a:effectLst>
                    <a:latin typeface="Calibri" pitchFamily="34" charset="0"/>
                    <a:cs typeface="Calibri" pitchFamily="34" charset="0"/>
                  </a:rPr>
                  <a:t>NECESSIDADE</a:t>
                </a:r>
              </a:p>
              <a:p>
                <a:pPr eaLnBrk="1" fontAlgn="auto" hangingPunct="1">
                  <a:spcBef>
                    <a:spcPts val="0"/>
                  </a:spcBef>
                  <a:spcAft>
                    <a:spcPts val="0"/>
                  </a:spcAft>
                  <a:defRPr/>
                </a:pPr>
                <a:r>
                  <a:rPr lang="pt-BR" sz="2400" b="1" dirty="0">
                    <a:solidFill>
                      <a:srgbClr val="FFFFFF"/>
                    </a:solidFill>
                    <a:effectLst>
                      <a:outerShdw blurRad="38100" dist="38100" dir="2700000" algn="tl">
                        <a:srgbClr val="000000">
                          <a:alpha val="43137"/>
                        </a:srgbClr>
                      </a:outerShdw>
                    </a:effectLst>
                    <a:latin typeface="Calibri" pitchFamily="34" charset="0"/>
                    <a:cs typeface="Calibri" pitchFamily="34" charset="0"/>
                  </a:rPr>
                  <a:t>DE CUIDADO</a:t>
                </a:r>
              </a:p>
            </p:txBody>
          </p:sp>
          <p:cxnSp>
            <p:nvCxnSpPr>
              <p:cNvPr id="41" name="Conector de seta reta 40"/>
              <p:cNvCxnSpPr/>
              <p:nvPr/>
            </p:nvCxnSpPr>
            <p:spPr>
              <a:xfrm>
                <a:off x="180447" y="2565286"/>
                <a:ext cx="6191296" cy="4104377"/>
              </a:xfrm>
              <a:prstGeom prst="straightConnector1">
                <a:avLst/>
              </a:prstGeom>
              <a:ln w="76200">
                <a:solidFill>
                  <a:schemeClr val="bg1"/>
                </a:solidFill>
                <a:tailEnd type="arrow"/>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199718" name="Text Box 2"/>
            <p:cNvSpPr txBox="1">
              <a:spLocks noChangeArrowheads="1"/>
            </p:cNvSpPr>
            <p:nvPr/>
          </p:nvSpPr>
          <p:spPr bwMode="auto">
            <a:xfrm>
              <a:off x="126385" y="5575736"/>
              <a:ext cx="1596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pt-BR" sz="1600" b="1">
                  <a:solidFill>
                    <a:srgbClr val="FFFFFF"/>
                  </a:solidFill>
                  <a:latin typeface="Arial Rounded MT Bold"/>
                </a:rPr>
                <a:t>ESTUDO SABE</a:t>
              </a:r>
            </a:p>
          </p:txBody>
        </p:sp>
        <p:sp>
          <p:nvSpPr>
            <p:cNvPr id="199719" name="CaixaDeTexto 41"/>
            <p:cNvSpPr txBox="1">
              <a:spLocks noChangeArrowheads="1"/>
            </p:cNvSpPr>
            <p:nvPr/>
          </p:nvSpPr>
          <p:spPr bwMode="auto">
            <a:xfrm>
              <a:off x="29773" y="6280149"/>
              <a:ext cx="23194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pt-BR" altLang="pt-BR" sz="1200" i="1">
                  <a:solidFill>
                    <a:srgbClr val="FFFFFF"/>
                  </a:solidFill>
                  <a:latin typeface="Calibri" panose="020F0502020204030204" pitchFamily="34" charset="0"/>
                </a:rPr>
                <a:t>BRITO; NUNES; LEBRÃO; DUARTE, 2010 modificado de RAMOS, et al., 1993</a:t>
              </a:r>
            </a:p>
          </p:txBody>
        </p:sp>
        <p:sp>
          <p:nvSpPr>
            <p:cNvPr id="199720" name="CaixaDeTexto 42"/>
            <p:cNvSpPr txBox="1">
              <a:spLocks noChangeArrowheads="1"/>
            </p:cNvSpPr>
            <p:nvPr/>
          </p:nvSpPr>
          <p:spPr bwMode="auto">
            <a:xfrm>
              <a:off x="4667210" y="5876926"/>
              <a:ext cx="1914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BR" altLang="pt-BR" sz="1400">
                  <a:solidFill>
                    <a:srgbClr val="000000"/>
                  </a:solidFill>
                  <a:latin typeface="Calibri" panose="020F0502020204030204" pitchFamily="34" charset="0"/>
                </a:rPr>
                <a:t>Tomar banho </a:t>
              </a:r>
            </a:p>
            <a:p>
              <a:pPr algn="r" eaLnBrk="1" hangingPunct="1"/>
              <a:r>
                <a:rPr lang="pt-BR" altLang="pt-BR" sz="1400">
                  <a:solidFill>
                    <a:srgbClr val="000000"/>
                  </a:solidFill>
                  <a:latin typeface="Calibri" panose="020F0502020204030204" pitchFamily="34" charset="0"/>
                </a:rPr>
                <a:t>(8,2%)</a:t>
              </a:r>
            </a:p>
          </p:txBody>
        </p:sp>
      </p:grpSp>
      <p:grpSp>
        <p:nvGrpSpPr>
          <p:cNvPr id="20" name="Group 19"/>
          <p:cNvGrpSpPr>
            <a:grpSpLocks/>
          </p:cNvGrpSpPr>
          <p:nvPr/>
        </p:nvGrpSpPr>
        <p:grpSpPr bwMode="auto">
          <a:xfrm>
            <a:off x="3126574" y="2253456"/>
            <a:ext cx="6034088" cy="4638675"/>
            <a:chOff x="3111523" y="2205038"/>
            <a:chExt cx="6034812" cy="4638214"/>
          </a:xfrm>
        </p:grpSpPr>
        <p:sp>
          <p:nvSpPr>
            <p:cNvPr id="3" name="Rectangle 2"/>
            <p:cNvSpPr/>
            <p:nvPr/>
          </p:nvSpPr>
          <p:spPr>
            <a:xfrm>
              <a:off x="7355420" y="2205038"/>
              <a:ext cx="1789327" cy="93653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pt-BR" sz="2000" b="1" dirty="0">
                  <a:solidFill>
                    <a:srgbClr val="000000"/>
                  </a:solidFill>
                  <a:latin typeface="Calibri" panose="020F0502020204030204" pitchFamily="34" charset="0"/>
                </a:rPr>
                <a:t>NECESSIDADE MÍNIMA</a:t>
              </a:r>
            </a:p>
          </p:txBody>
        </p:sp>
        <p:sp>
          <p:nvSpPr>
            <p:cNvPr id="40" name="Rectangle 39"/>
            <p:cNvSpPr/>
            <p:nvPr/>
          </p:nvSpPr>
          <p:spPr>
            <a:xfrm>
              <a:off x="7355420" y="3146331"/>
              <a:ext cx="1789327" cy="22460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2000">
                <a:solidFill>
                  <a:srgbClr val="FFFFFF"/>
                </a:solidFill>
              </a:endParaRPr>
            </a:p>
          </p:txBody>
        </p:sp>
        <p:sp>
          <p:nvSpPr>
            <p:cNvPr id="42" name="Rectangle 41"/>
            <p:cNvSpPr/>
            <p:nvPr/>
          </p:nvSpPr>
          <p:spPr>
            <a:xfrm>
              <a:off x="7380823" y="5395596"/>
              <a:ext cx="1763924" cy="1447656"/>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sz="2000">
                <a:solidFill>
                  <a:srgbClr val="FFFFFF"/>
                </a:solidFill>
              </a:endParaRPr>
            </a:p>
          </p:txBody>
        </p:sp>
        <p:cxnSp>
          <p:nvCxnSpPr>
            <p:cNvPr id="17" name="Straight Connector 16"/>
            <p:cNvCxnSpPr/>
            <p:nvPr/>
          </p:nvCxnSpPr>
          <p:spPr>
            <a:xfrm>
              <a:off x="3111523" y="3141570"/>
              <a:ext cx="4243897"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156713" y="5392421"/>
              <a:ext cx="1351125"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9691" name="Rectangle 18"/>
            <p:cNvSpPr>
              <a:spLocks noChangeArrowheads="1"/>
            </p:cNvSpPr>
            <p:nvPr/>
          </p:nvSpPr>
          <p:spPr bwMode="auto">
            <a:xfrm>
              <a:off x="7449984" y="3900780"/>
              <a:ext cx="1694016" cy="7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000" b="1">
                  <a:solidFill>
                    <a:srgbClr val="000000"/>
                  </a:solidFill>
                  <a:latin typeface="Calibri" panose="020F0502020204030204" pitchFamily="34" charset="0"/>
                </a:rPr>
                <a:t>NECESSIDADE MODERADA</a:t>
              </a:r>
            </a:p>
          </p:txBody>
        </p:sp>
        <p:sp>
          <p:nvSpPr>
            <p:cNvPr id="199692" name="Rectangle 45"/>
            <p:cNvSpPr>
              <a:spLocks noChangeArrowheads="1"/>
            </p:cNvSpPr>
            <p:nvPr/>
          </p:nvSpPr>
          <p:spPr bwMode="auto">
            <a:xfrm>
              <a:off x="7452319" y="5721527"/>
              <a:ext cx="1694016" cy="707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000" b="1">
                  <a:solidFill>
                    <a:srgbClr val="000000"/>
                  </a:solidFill>
                  <a:latin typeface="Calibri" panose="020F0502020204030204" pitchFamily="34" charset="0"/>
                </a:rPr>
                <a:t>NECESSIDADE MÁXIMA</a:t>
              </a:r>
            </a:p>
          </p:txBody>
        </p:sp>
      </p:grpSp>
    </p:spTree>
    <p:extLst>
      <p:ext uri="{BB962C8B-B14F-4D97-AF65-F5344CB8AC3E}">
        <p14:creationId xmlns:p14="http://schemas.microsoft.com/office/powerpoint/2010/main" val="1752492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2"/>
          <p:cNvGraphicFramePr>
            <a:graphicFrameLocks/>
          </p:cNvGraphicFramePr>
          <p:nvPr>
            <p:extLst>
              <p:ext uri="{D42A27DB-BD31-4B8C-83A1-F6EECF244321}">
                <p14:modId xmlns:p14="http://schemas.microsoft.com/office/powerpoint/2010/main" val="37268891"/>
              </p:ext>
            </p:extLst>
          </p:nvPr>
        </p:nvGraphicFramePr>
        <p:xfrm>
          <a:off x="50800" y="1535584"/>
          <a:ext cx="9575800" cy="5545137"/>
        </p:xfrm>
        <a:graphic>
          <a:graphicData uri="http://schemas.openxmlformats.org/drawingml/2006/chart">
            <c:chart xmlns:c="http://schemas.openxmlformats.org/drawingml/2006/chart" xmlns:r="http://schemas.openxmlformats.org/officeDocument/2006/relationships" r:id="rId2"/>
          </a:graphicData>
        </a:graphic>
      </p:graphicFrame>
      <p:sp>
        <p:nvSpPr>
          <p:cNvPr id="4" name="Título 3"/>
          <p:cNvSpPr txBox="1">
            <a:spLocks noGrp="1"/>
          </p:cNvSpPr>
          <p:nvPr>
            <p:ph type="title"/>
          </p:nvPr>
        </p:nvSpPr>
        <p:spPr>
          <a:xfrm>
            <a:off x="179512" y="476672"/>
            <a:ext cx="8785225" cy="1143000"/>
          </a:xfrm>
        </p:spPr>
        <p:txBody>
          <a:bodyPr rtlCol="0">
            <a:noAutofit/>
          </a:bodyPr>
          <a:lstStyle/>
          <a:p>
            <a:pPr algn="just" fontAlgn="auto">
              <a:spcAft>
                <a:spcPts val="0"/>
              </a:spcAft>
              <a:defRPr/>
            </a:pPr>
            <a:r>
              <a:rPr lang="pt-BR" sz="3200" b="1" dirty="0">
                <a:solidFill>
                  <a:schemeClr val="tx1">
                    <a:lumMod val="95000"/>
                  </a:schemeClr>
                </a:solidFill>
              </a:rPr>
              <a:t>Distribuição (%) dos idosos segundo necessidade de cuidado. São Paulo. Estudo SABE, 2010.</a:t>
            </a:r>
          </a:p>
        </p:txBody>
      </p:sp>
    </p:spTree>
    <p:extLst>
      <p:ext uri="{BB962C8B-B14F-4D97-AF65-F5344CB8AC3E}">
        <p14:creationId xmlns:p14="http://schemas.microsoft.com/office/powerpoint/2010/main" val="32584774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dosa no Hospital"/>
          <p:cNvPicPr>
            <a:picLocks noChangeAspect="1" noChangeArrowheads="1"/>
          </p:cNvPicPr>
          <p:nvPr/>
        </p:nvPicPr>
        <p:blipFill>
          <a:blip r:embed="rId2" cstate="print">
            <a:grayscl/>
          </a:blip>
          <a:srcRect/>
          <a:stretch>
            <a:fillRect/>
          </a:stretch>
        </p:blipFill>
        <p:spPr bwMode="auto">
          <a:xfrm>
            <a:off x="-180528" y="1"/>
            <a:ext cx="9348308" cy="7011230"/>
          </a:xfrm>
          <a:prstGeom prst="rect">
            <a:avLst/>
          </a:prstGeom>
          <a:noFill/>
          <a:ln w="76200" cmpd="tri">
            <a:noFill/>
            <a:miter lim="800000"/>
            <a:headEnd/>
            <a:tailEnd/>
          </a:ln>
          <a:effectLst>
            <a:softEdge rad="317500"/>
          </a:effectLst>
        </p:spPr>
      </p:pic>
      <p:sp>
        <p:nvSpPr>
          <p:cNvPr id="4" name="Rectangle 3"/>
          <p:cNvSpPr/>
          <p:nvPr/>
        </p:nvSpPr>
        <p:spPr>
          <a:xfrm>
            <a:off x="-31369" y="-27384"/>
            <a:ext cx="9211881" cy="1015663"/>
          </a:xfrm>
          <a:prstGeom prst="rect">
            <a:avLst/>
          </a:prstGeom>
          <a:noFill/>
          <a:effectLst>
            <a:outerShdw blurRad="50800" dist="38100" dir="5400000" algn="t" rotWithShape="0">
              <a:prstClr val="black">
                <a:alpha val="40000"/>
              </a:prstClr>
            </a:outerShdw>
          </a:effec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pt-BR" sz="6000" b="1" dirty="0">
                <a:ln w="11430"/>
                <a:solidFill>
                  <a:srgbClr val="C00000"/>
                </a:solidFill>
                <a:effectLst>
                  <a:outerShdw blurRad="50800" dist="39000" dir="5460000" algn="tl">
                    <a:srgbClr val="000000">
                      <a:alpha val="38000"/>
                    </a:srgbClr>
                  </a:outerShdw>
                </a:effectLst>
                <a:latin typeface="Calibri" pitchFamily="34" charset="0"/>
              </a:rPr>
              <a:t>CUIDADO DA PESSOA IDOSA</a:t>
            </a:r>
            <a:endParaRPr lang="pt-BR" sz="6000" b="1" dirty="0">
              <a:ln w="11430"/>
              <a:solidFill>
                <a:srgbClr val="C00000"/>
              </a:solidFill>
              <a:effectLst>
                <a:outerShdw blurRad="50800" dist="39000" dir="5460000" algn="tl">
                  <a:srgbClr val="000000">
                    <a:alpha val="38000"/>
                  </a:srgbClr>
                </a:outerShdw>
              </a:effectLst>
              <a:latin typeface="Arial" charset="0"/>
            </a:endParaRPr>
          </a:p>
        </p:txBody>
      </p:sp>
    </p:spTree>
    <p:extLst>
      <p:ext uri="{BB962C8B-B14F-4D97-AF65-F5344CB8AC3E}">
        <p14:creationId xmlns:p14="http://schemas.microsoft.com/office/powerpoint/2010/main" val="25213480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Imagem 5"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ipse 7"/>
          <p:cNvSpPr/>
          <p:nvPr/>
        </p:nvSpPr>
        <p:spPr>
          <a:xfrm>
            <a:off x="6929438" y="4357688"/>
            <a:ext cx="1500187"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600" b="1" dirty="0">
                <a:solidFill>
                  <a:schemeClr val="tx1"/>
                </a:solidFill>
                <a:latin typeface="Calibri" pitchFamily="34" charset="0"/>
              </a:rPr>
              <a:t>CUIDADO RECEBIDO</a:t>
            </a:r>
          </a:p>
        </p:txBody>
      </p:sp>
      <p:sp>
        <p:nvSpPr>
          <p:cNvPr id="9" name="Elipse 8"/>
          <p:cNvSpPr/>
          <p:nvPr/>
        </p:nvSpPr>
        <p:spPr>
          <a:xfrm>
            <a:off x="571500" y="4286250"/>
            <a:ext cx="1928813" cy="1143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Calibri" pitchFamily="34" charset="0"/>
              </a:rPr>
              <a:t>NECESSIDADE</a:t>
            </a:r>
            <a:endParaRPr lang="pt-BR" sz="1600" b="1" dirty="0">
              <a:solidFill>
                <a:schemeClr val="tx1"/>
              </a:solidFill>
              <a:latin typeface="Calibri" pitchFamily="34" charset="0"/>
            </a:endParaRPr>
          </a:p>
          <a:p>
            <a:pPr algn="ctr">
              <a:defRPr/>
            </a:pPr>
            <a:r>
              <a:rPr lang="pt-BR" sz="1600" b="1" dirty="0">
                <a:solidFill>
                  <a:schemeClr val="tx1"/>
                </a:solidFill>
                <a:latin typeface="Calibri" pitchFamily="34" charset="0"/>
              </a:rPr>
              <a:t>DE </a:t>
            </a:r>
          </a:p>
          <a:p>
            <a:pPr algn="ctr">
              <a:defRPr/>
            </a:pPr>
            <a:r>
              <a:rPr lang="pt-BR" sz="1600" b="1" dirty="0">
                <a:solidFill>
                  <a:schemeClr val="tx1"/>
                </a:solidFill>
                <a:latin typeface="Calibri" pitchFamily="34" charset="0"/>
              </a:rPr>
              <a:t>CUIDADO</a:t>
            </a:r>
          </a:p>
        </p:txBody>
      </p:sp>
    </p:spTree>
    <p:extLst>
      <p:ext uri="{BB962C8B-B14F-4D97-AF65-F5344CB8AC3E}">
        <p14:creationId xmlns:p14="http://schemas.microsoft.com/office/powerpoint/2010/main" val="17249845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http://3.bp.blogspot.com/-WLaGonTBDtU/TX-0bDIFrII/AAAAAAAAPjo/rLY7RDhUfMw/s320/FIEL%2BDA%2BBALAN%25C3%2587A.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0"/>
            <a:ext cx="7161212"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 explicativo retangular com cantos arredondados 3"/>
          <p:cNvSpPr/>
          <p:nvPr/>
        </p:nvSpPr>
        <p:spPr>
          <a:xfrm>
            <a:off x="611560" y="5445224"/>
            <a:ext cx="2032670" cy="976214"/>
          </a:xfrm>
          <a:prstGeom prst="wedgeRoundRectCallout">
            <a:avLst>
              <a:gd name="adj1" fmla="val 52536"/>
              <a:gd name="adj2" fmla="val -1284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800" b="1" dirty="0">
                <a:solidFill>
                  <a:schemeClr val="tx1"/>
                </a:solidFill>
              </a:rPr>
              <a:t>NECESSIDADES</a:t>
            </a:r>
          </a:p>
        </p:txBody>
      </p:sp>
      <p:sp>
        <p:nvSpPr>
          <p:cNvPr id="5" name="Texto explicativo retangular com cantos arredondados 4"/>
          <p:cNvSpPr/>
          <p:nvPr/>
        </p:nvSpPr>
        <p:spPr>
          <a:xfrm>
            <a:off x="6732240" y="4149080"/>
            <a:ext cx="2254598" cy="465137"/>
          </a:xfrm>
          <a:prstGeom prst="wedgeRoundRectCallout">
            <a:avLst>
              <a:gd name="adj1" fmla="val -37252"/>
              <a:gd name="adj2" fmla="val -14914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sz="2800" b="1" dirty="0">
                <a:solidFill>
                  <a:schemeClr val="tx1"/>
                </a:solidFill>
              </a:rPr>
              <a:t>RECURSOS</a:t>
            </a:r>
          </a:p>
        </p:txBody>
      </p:sp>
    </p:spTree>
    <p:extLst>
      <p:ext uri="{BB962C8B-B14F-4D97-AF65-F5344CB8AC3E}">
        <p14:creationId xmlns:p14="http://schemas.microsoft.com/office/powerpoint/2010/main" val="3460311942"/>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F574FF-0ECD-4997-A5A6-46F2019F6459}"/>
              </a:ext>
            </a:extLst>
          </p:cNvPr>
          <p:cNvSpPr>
            <a:spLocks noGrp="1"/>
          </p:cNvSpPr>
          <p:nvPr>
            <p:ph type="title"/>
          </p:nvPr>
        </p:nvSpPr>
        <p:spPr/>
        <p:txBody>
          <a:bodyPr/>
          <a:lstStyle/>
          <a:p>
            <a:r>
              <a:rPr lang="pt-BR" sz="3200" dirty="0"/>
              <a:t>Processo de envelhecimento em países selecionados</a:t>
            </a:r>
          </a:p>
        </p:txBody>
      </p:sp>
      <p:pic>
        <p:nvPicPr>
          <p:cNvPr id="5" name="Espaço Reservado para Conteúdo 4">
            <a:extLst>
              <a:ext uri="{FF2B5EF4-FFF2-40B4-BE49-F238E27FC236}">
                <a16:creationId xmlns:a16="http://schemas.microsoft.com/office/drawing/2014/main" id="{E7A1BBFB-737D-494A-A62C-97BD26EB0BD0}"/>
              </a:ext>
            </a:extLst>
          </p:cNvPr>
          <p:cNvPicPr>
            <a:picLocks noGrp="1" noChangeAspect="1"/>
          </p:cNvPicPr>
          <p:nvPr>
            <p:ph idx="1"/>
          </p:nvPr>
        </p:nvPicPr>
        <p:blipFill>
          <a:blip r:embed="rId2"/>
          <a:stretch>
            <a:fillRect/>
          </a:stretch>
        </p:blipFill>
        <p:spPr>
          <a:xfrm>
            <a:off x="1043608" y="1283392"/>
            <a:ext cx="6768752" cy="5081870"/>
          </a:xfrm>
          <a:prstGeom prst="rect">
            <a:avLst/>
          </a:prstGeom>
        </p:spPr>
      </p:pic>
      <p:sp>
        <p:nvSpPr>
          <p:cNvPr id="4" name="Espaço Reservado para Número de Slide 3">
            <a:extLst>
              <a:ext uri="{FF2B5EF4-FFF2-40B4-BE49-F238E27FC236}">
                <a16:creationId xmlns:a16="http://schemas.microsoft.com/office/drawing/2014/main" id="{5DEEFB8D-7A14-4EFA-816A-78528D6C42D4}"/>
              </a:ext>
            </a:extLst>
          </p:cNvPr>
          <p:cNvSpPr>
            <a:spLocks noGrp="1"/>
          </p:cNvSpPr>
          <p:nvPr>
            <p:ph type="sldNum" sz="quarter" idx="12"/>
          </p:nvPr>
        </p:nvSpPr>
        <p:spPr/>
        <p:txBody>
          <a:bodyPr/>
          <a:lstStyle/>
          <a:p>
            <a:fld id="{295D4658-C4A0-4E19-97BA-43EDF28249B1}" type="slidenum">
              <a:rPr lang="pt-BR" altLang="pt-BR" smtClean="0"/>
              <a:pPr/>
              <a:t>9</a:t>
            </a:fld>
            <a:endParaRPr lang="pt-BR" altLang="pt-BR"/>
          </a:p>
        </p:txBody>
      </p:sp>
      <p:sp>
        <p:nvSpPr>
          <p:cNvPr id="3" name="Elipse 2">
            <a:extLst>
              <a:ext uri="{FF2B5EF4-FFF2-40B4-BE49-F238E27FC236}">
                <a16:creationId xmlns:a16="http://schemas.microsoft.com/office/drawing/2014/main" id="{829FE410-C888-4F11-AD8C-1E55F99303B0}"/>
              </a:ext>
            </a:extLst>
          </p:cNvPr>
          <p:cNvSpPr/>
          <p:nvPr/>
        </p:nvSpPr>
        <p:spPr bwMode="auto">
          <a:xfrm rot="965963">
            <a:off x="4955381" y="2697885"/>
            <a:ext cx="830452" cy="3159986"/>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3200" b="1"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18270781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sz="3600" dirty="0"/>
              <a:t>Quais os desafios para a saúde pública?</a:t>
            </a:r>
          </a:p>
        </p:txBody>
      </p:sp>
      <p:sp>
        <p:nvSpPr>
          <p:cNvPr id="3" name="Espaço Reservado para Conteúdo 2"/>
          <p:cNvSpPr>
            <a:spLocks noGrp="1"/>
          </p:cNvSpPr>
          <p:nvPr>
            <p:ph idx="1"/>
          </p:nvPr>
        </p:nvSpPr>
        <p:spPr>
          <a:xfrm>
            <a:off x="480208" y="1920425"/>
            <a:ext cx="8229600" cy="4530725"/>
          </a:xfrm>
        </p:spPr>
        <p:txBody>
          <a:bodyPr/>
          <a:lstStyle/>
          <a:p>
            <a:pPr>
              <a:defRPr/>
            </a:pPr>
            <a:r>
              <a:rPr lang="pt-BR" dirty="0"/>
              <a:t>Contexto do envelhecimento brasileiro</a:t>
            </a:r>
          </a:p>
          <a:p>
            <a:pPr lvl="1">
              <a:defRPr/>
            </a:pPr>
            <a:r>
              <a:rPr lang="pt-BR" dirty="0"/>
              <a:t>Políticas públicas de proteção social: saúde, previdência e assistência</a:t>
            </a:r>
          </a:p>
          <a:p>
            <a:pPr lvl="1">
              <a:defRPr/>
            </a:pPr>
            <a:r>
              <a:rPr lang="pt-BR" dirty="0"/>
              <a:t>Pobreza, doenças crônicas</a:t>
            </a:r>
          </a:p>
          <a:p>
            <a:pPr lvl="1">
              <a:defRPr/>
            </a:pPr>
            <a:r>
              <a:rPr lang="pt-BR" dirty="0"/>
              <a:t>Escassez de serviços de cuidados de longa duração</a:t>
            </a:r>
          </a:p>
          <a:p>
            <a:pPr lvl="2">
              <a:defRPr/>
            </a:pPr>
            <a:endParaRPr lang="pt-BR" dirty="0"/>
          </a:p>
          <a:p>
            <a:pPr>
              <a:defRPr/>
            </a:pPr>
            <a:endParaRPr lang="pt-BR" dirty="0"/>
          </a:p>
        </p:txBody>
      </p:sp>
      <p:sp>
        <p:nvSpPr>
          <p:cNvPr id="5" name="Espaço Reservado para Número de Slide 4"/>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6058C233-4C6C-4957-B846-ED7D53592EC7}" type="slidenum">
              <a:rPr lang="pt-BR" altLang="pt-BR" sz="1400"/>
              <a:pPr>
                <a:spcBef>
                  <a:spcPct val="0"/>
                </a:spcBef>
                <a:buClrTx/>
                <a:buSzTx/>
                <a:buFontTx/>
                <a:buNone/>
              </a:pPr>
              <a:t>90</a:t>
            </a:fld>
            <a:endParaRPr lang="pt-BR" altLang="pt-BR" sz="1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dirty="0"/>
              <a:t>Desafios...</a:t>
            </a:r>
          </a:p>
        </p:txBody>
      </p:sp>
      <p:sp>
        <p:nvSpPr>
          <p:cNvPr id="3" name="Espaço Reservado para Conteúdo 2"/>
          <p:cNvSpPr>
            <a:spLocks noGrp="1"/>
          </p:cNvSpPr>
          <p:nvPr>
            <p:ph idx="1"/>
          </p:nvPr>
        </p:nvSpPr>
        <p:spPr>
          <a:xfrm>
            <a:off x="468313" y="836613"/>
            <a:ext cx="8229600" cy="4530725"/>
          </a:xfrm>
        </p:spPr>
        <p:txBody>
          <a:bodyPr/>
          <a:lstStyle/>
          <a:p>
            <a:pPr marL="457200" lvl="1" indent="0">
              <a:buFont typeface="Wingdings" panose="05000000000000000000" pitchFamily="2" charset="2"/>
              <a:buNone/>
              <a:defRPr/>
            </a:pPr>
            <a:endParaRPr lang="pt-BR" dirty="0"/>
          </a:p>
          <a:p>
            <a:pPr marL="342900" lvl="1" indent="-342900">
              <a:buClr>
                <a:schemeClr val="hlink"/>
              </a:buClr>
              <a:defRPr/>
            </a:pPr>
            <a:r>
              <a:rPr lang="pt-BR" sz="3200" dirty="0"/>
              <a:t>Como envelhecer “bem”?</a:t>
            </a:r>
          </a:p>
          <a:p>
            <a:pPr marL="742950" lvl="2" indent="-342900">
              <a:buClr>
                <a:schemeClr val="hlink"/>
              </a:buClr>
              <a:defRPr/>
            </a:pPr>
            <a:r>
              <a:rPr lang="pt-BR" dirty="0"/>
              <a:t>Qualidade de vida e trabalho ao longo do curso de vida, segurança</a:t>
            </a:r>
          </a:p>
          <a:p>
            <a:pPr marL="742950" lvl="2" indent="-342900">
              <a:buClr>
                <a:schemeClr val="hlink"/>
              </a:buClr>
              <a:defRPr/>
            </a:pPr>
            <a:r>
              <a:rPr lang="pt-BR" dirty="0"/>
              <a:t>Compressão da morbidade, controle de doenças crônicas</a:t>
            </a:r>
          </a:p>
          <a:p>
            <a:pPr marL="742950" lvl="2" indent="-342900">
              <a:buClr>
                <a:schemeClr val="hlink"/>
              </a:buClr>
              <a:defRPr/>
            </a:pPr>
            <a:r>
              <a:rPr lang="pt-BR" dirty="0"/>
              <a:t>Participação social, educação, engajamento com a vida</a:t>
            </a:r>
          </a:p>
          <a:p>
            <a:pPr>
              <a:defRPr/>
            </a:pPr>
            <a:r>
              <a:rPr lang="pt-BR" dirty="0"/>
              <a:t>Infraestrutura urbana</a:t>
            </a:r>
          </a:p>
          <a:p>
            <a:pPr>
              <a:defRPr/>
            </a:pPr>
            <a:r>
              <a:rPr lang="pt-BR" dirty="0"/>
              <a:t>Serviços</a:t>
            </a:r>
          </a:p>
          <a:p>
            <a:pPr>
              <a:defRPr/>
            </a:pPr>
            <a:r>
              <a:rPr lang="pt-BR" dirty="0"/>
              <a:t>Recursos humanos </a:t>
            </a:r>
          </a:p>
          <a:p>
            <a:pPr>
              <a:defRPr/>
            </a:pPr>
            <a:r>
              <a:rPr lang="pt-BR" dirty="0"/>
              <a:t>Financiamento dos cuidados </a:t>
            </a:r>
          </a:p>
          <a:p>
            <a:pPr>
              <a:defRPr/>
            </a:pPr>
            <a:endParaRPr lang="pt-BR" dirty="0"/>
          </a:p>
        </p:txBody>
      </p:sp>
      <p:sp>
        <p:nvSpPr>
          <p:cNvPr id="4" name="Espaço Reservado para Número de Slide 3"/>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3DDFFDBA-4FC6-447C-8BF8-698FDDBC4210}" type="slidenum">
              <a:rPr lang="pt-BR" altLang="pt-BR" sz="1400"/>
              <a:pPr>
                <a:spcBef>
                  <a:spcPct val="0"/>
                </a:spcBef>
                <a:buClrTx/>
                <a:buSzTx/>
                <a:buFontTx/>
                <a:buNone/>
              </a:pPr>
              <a:t>91</a:t>
            </a:fld>
            <a:endParaRPr lang="pt-BR" altLang="pt-BR" sz="14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404813"/>
            <a:ext cx="8229600" cy="5726112"/>
          </a:xfrm>
        </p:spPr>
        <p:txBody>
          <a:bodyPr/>
          <a:lstStyle/>
          <a:p>
            <a:pPr>
              <a:defRPr/>
            </a:pPr>
            <a:r>
              <a:rPr lang="pt-BR" dirty="0"/>
              <a:t>Envelhecimento com incapacidade: quem cuidará dos idosos?</a:t>
            </a:r>
          </a:p>
          <a:p>
            <a:pPr lvl="1">
              <a:defRPr/>
            </a:pPr>
            <a:r>
              <a:rPr lang="pt-BR" dirty="0"/>
              <a:t>Família, sociedade e Estado</a:t>
            </a:r>
          </a:p>
          <a:p>
            <a:pPr>
              <a:defRPr/>
            </a:pPr>
            <a:r>
              <a:rPr lang="pt-BR" dirty="0"/>
              <a:t> Serviços para a atenção ao idoso:</a:t>
            </a:r>
          </a:p>
          <a:p>
            <a:pPr lvl="1">
              <a:defRPr/>
            </a:pPr>
            <a:r>
              <a:rPr lang="pt-BR" dirty="0"/>
              <a:t>Centro de convivência</a:t>
            </a:r>
          </a:p>
          <a:p>
            <a:pPr lvl="1">
              <a:defRPr/>
            </a:pPr>
            <a:r>
              <a:rPr lang="pt-BR" dirty="0"/>
              <a:t>Centro dia</a:t>
            </a:r>
          </a:p>
          <a:p>
            <a:pPr lvl="1">
              <a:defRPr/>
            </a:pPr>
            <a:r>
              <a:rPr lang="pt-BR" dirty="0"/>
              <a:t>Hospital Dia</a:t>
            </a:r>
          </a:p>
          <a:p>
            <a:pPr lvl="1">
              <a:defRPr/>
            </a:pPr>
            <a:r>
              <a:rPr lang="pt-BR" dirty="0"/>
              <a:t>Atenção domiciliária</a:t>
            </a:r>
          </a:p>
          <a:p>
            <a:pPr lvl="1">
              <a:defRPr/>
            </a:pPr>
            <a:r>
              <a:rPr lang="pt-BR" dirty="0"/>
              <a:t>Hospitalização</a:t>
            </a:r>
          </a:p>
          <a:p>
            <a:pPr lvl="1">
              <a:defRPr/>
            </a:pPr>
            <a:r>
              <a:rPr lang="pt-BR" dirty="0"/>
              <a:t>Institucionalização</a:t>
            </a:r>
          </a:p>
        </p:txBody>
      </p:sp>
      <p:sp>
        <p:nvSpPr>
          <p:cNvPr id="4" name="Espaço Reservado para Número de Slide 3"/>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17ABEE2E-119D-4418-8D0E-35D2469E2F8B}" type="slidenum">
              <a:rPr lang="pt-BR" altLang="pt-BR" sz="1400"/>
              <a:pPr>
                <a:spcBef>
                  <a:spcPct val="0"/>
                </a:spcBef>
                <a:buClrTx/>
                <a:buSzTx/>
                <a:buFontTx/>
                <a:buNone/>
              </a:pPr>
              <a:t>92</a:t>
            </a:fld>
            <a:endParaRPr lang="pt-BR" altLang="pt-BR" sz="1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23850" y="623888"/>
            <a:ext cx="8210550" cy="1281112"/>
          </a:xfrm>
        </p:spPr>
        <p:txBody>
          <a:bodyPr/>
          <a:lstStyle/>
          <a:p>
            <a:pPr>
              <a:defRPr/>
            </a:pPr>
            <a:r>
              <a:rPr lang="pt-BR" altLang="pt-BR" sz="3600" dirty="0"/>
              <a:t>Alternativas de cuidados de longa duração</a:t>
            </a:r>
          </a:p>
        </p:txBody>
      </p:sp>
      <p:graphicFrame>
        <p:nvGraphicFramePr>
          <p:cNvPr id="5" name="Content Placeholder 4"/>
          <p:cNvGraphicFramePr>
            <a:graphicFrameLocks noGrp="1"/>
          </p:cNvGraphicFramePr>
          <p:nvPr>
            <p:ph idx="1"/>
          </p:nvPr>
        </p:nvGraphicFramePr>
        <p:xfrm>
          <a:off x="827088" y="2133600"/>
          <a:ext cx="7561262" cy="3845027"/>
        </p:xfrm>
        <a:graphic>
          <a:graphicData uri="http://schemas.openxmlformats.org/drawingml/2006/table">
            <a:tbl>
              <a:tblPr bandRow="1">
                <a:tableStyleId>{5C22544A-7EE6-4342-B048-85BDC9FD1C3A}</a:tableStyleId>
              </a:tblPr>
              <a:tblGrid>
                <a:gridCol w="3312553">
                  <a:extLst>
                    <a:ext uri="{9D8B030D-6E8A-4147-A177-3AD203B41FA5}">
                      <a16:colId xmlns:a16="http://schemas.microsoft.com/office/drawing/2014/main" val="20000"/>
                    </a:ext>
                  </a:extLst>
                </a:gridCol>
                <a:gridCol w="4248709">
                  <a:extLst>
                    <a:ext uri="{9D8B030D-6E8A-4147-A177-3AD203B41FA5}">
                      <a16:colId xmlns:a16="http://schemas.microsoft.com/office/drawing/2014/main" val="20001"/>
                    </a:ext>
                  </a:extLst>
                </a:gridCol>
              </a:tblGrid>
              <a:tr h="370535">
                <a:tc>
                  <a:txBody>
                    <a:bodyPr/>
                    <a:lstStyle/>
                    <a:p>
                      <a:pPr algn="ctr">
                        <a:spcAft>
                          <a:spcPts val="600"/>
                        </a:spcAft>
                      </a:pPr>
                      <a:r>
                        <a:rPr lang="pt-BR" sz="1800" b="1" dirty="0">
                          <a:solidFill>
                            <a:schemeClr val="bg1">
                              <a:lumMod val="50000"/>
                            </a:schemeClr>
                          </a:solidFill>
                        </a:rPr>
                        <a:t>Intensivo</a:t>
                      </a:r>
                    </a:p>
                  </a:txBody>
                  <a:tcPr marL="91445" marR="91445" marT="45682" marB="45682">
                    <a:lnR w="19050" cap="flat" cmpd="sng" algn="ctr">
                      <a:solidFill>
                        <a:schemeClr val="tx1"/>
                      </a:solidFill>
                      <a:prstDash val="solid"/>
                      <a:round/>
                      <a:headEnd type="none" w="med" len="med"/>
                      <a:tailEnd type="none" w="med" len="med"/>
                    </a:lnR>
                    <a:solidFill>
                      <a:schemeClr val="accent3"/>
                    </a:solidFill>
                  </a:tcPr>
                </a:tc>
                <a:tc>
                  <a:txBody>
                    <a:bodyPr/>
                    <a:lstStyle/>
                    <a:p>
                      <a:pPr algn="ctr">
                        <a:spcAft>
                          <a:spcPts val="600"/>
                        </a:spcAft>
                      </a:pPr>
                      <a:r>
                        <a:rPr lang="pt-BR" sz="1800" b="1" dirty="0">
                          <a:solidFill>
                            <a:schemeClr val="bg1">
                              <a:lumMod val="50000"/>
                            </a:schemeClr>
                          </a:solidFill>
                        </a:rPr>
                        <a:t>Hospitalização</a:t>
                      </a:r>
                    </a:p>
                  </a:txBody>
                  <a:tcPr marL="91445" marR="91445" marT="45682" marB="45682">
                    <a:lnL w="19050" cap="flat" cmpd="sng" algn="ctr">
                      <a:solidFill>
                        <a:schemeClr val="tx1"/>
                      </a:solidFill>
                      <a:prstDash val="solid"/>
                      <a:round/>
                      <a:headEnd type="none" w="med" len="med"/>
                      <a:tailEnd type="none" w="med" len="med"/>
                    </a:lnL>
                    <a:solidFill>
                      <a:schemeClr val="accent3"/>
                    </a:solidFill>
                  </a:tcPr>
                </a:tc>
                <a:extLst>
                  <a:ext uri="{0D108BD9-81ED-4DB2-BD59-A6C34878D82A}">
                    <a16:rowId xmlns:a16="http://schemas.microsoft.com/office/drawing/2014/main" val="10000"/>
                  </a:ext>
                </a:extLst>
              </a:tr>
              <a:tr h="1417202">
                <a:tc>
                  <a:txBody>
                    <a:bodyPr/>
                    <a:lstStyle/>
                    <a:p>
                      <a:pPr algn="ctr">
                        <a:spcAft>
                          <a:spcPts val="600"/>
                        </a:spcAft>
                      </a:pPr>
                      <a:r>
                        <a:rPr lang="pt-BR" sz="1800" b="1" dirty="0">
                          <a:solidFill>
                            <a:schemeClr val="bg1">
                              <a:lumMod val="50000"/>
                            </a:schemeClr>
                          </a:solidFill>
                        </a:rPr>
                        <a:t>Menos intensivo</a:t>
                      </a:r>
                    </a:p>
                  </a:txBody>
                  <a:tcPr marL="91445" marR="91445" marT="45682" marB="45682">
                    <a:solidFill>
                      <a:schemeClr val="accent3"/>
                    </a:solidFill>
                  </a:tcPr>
                </a:tc>
                <a:tc>
                  <a:txBody>
                    <a:bodyPr/>
                    <a:lstStyle/>
                    <a:p>
                      <a:pPr algn="ctr">
                        <a:spcAft>
                          <a:spcPts val="600"/>
                        </a:spcAft>
                      </a:pPr>
                      <a:r>
                        <a:rPr lang="pt-BR" sz="1800" b="1" dirty="0">
                          <a:solidFill>
                            <a:schemeClr val="bg1">
                              <a:lumMod val="50000"/>
                            </a:schemeClr>
                          </a:solidFill>
                        </a:rPr>
                        <a:t>Clínicas geriátricas</a:t>
                      </a:r>
                    </a:p>
                    <a:p>
                      <a:pPr algn="ctr">
                        <a:spcAft>
                          <a:spcPts val="600"/>
                        </a:spcAft>
                      </a:pPr>
                      <a:r>
                        <a:rPr lang="pt-BR" sz="1800" b="1" dirty="0">
                          <a:solidFill>
                            <a:schemeClr val="bg1">
                              <a:lumMod val="50000"/>
                            </a:schemeClr>
                          </a:solidFill>
                        </a:rPr>
                        <a:t>Residências coletivas</a:t>
                      </a:r>
                    </a:p>
                    <a:p>
                      <a:pPr algn="ctr">
                        <a:spcAft>
                          <a:spcPts val="600"/>
                        </a:spcAft>
                      </a:pPr>
                      <a:r>
                        <a:rPr lang="pt-BR" sz="1800" b="1" dirty="0">
                          <a:solidFill>
                            <a:schemeClr val="bg1">
                              <a:lumMod val="50000"/>
                            </a:schemeClr>
                          </a:solidFill>
                        </a:rPr>
                        <a:t>Internações de curta duração</a:t>
                      </a:r>
                    </a:p>
                    <a:p>
                      <a:pPr algn="ctr">
                        <a:spcAft>
                          <a:spcPts val="600"/>
                        </a:spcAft>
                      </a:pPr>
                      <a:r>
                        <a:rPr lang="pt-BR" sz="1800" b="1" dirty="0">
                          <a:solidFill>
                            <a:schemeClr val="bg1">
                              <a:lumMod val="50000"/>
                            </a:schemeClr>
                          </a:solidFill>
                        </a:rPr>
                        <a:t>Abrigos</a:t>
                      </a:r>
                    </a:p>
                  </a:txBody>
                  <a:tcPr marL="91445" marR="91445" marT="45682" marB="45682">
                    <a:solidFill>
                      <a:schemeClr val="accent3"/>
                    </a:solidFill>
                  </a:tcPr>
                </a:tc>
                <a:extLst>
                  <a:ext uri="{0D108BD9-81ED-4DB2-BD59-A6C34878D82A}">
                    <a16:rowId xmlns:a16="http://schemas.microsoft.com/office/drawing/2014/main" val="10001"/>
                  </a:ext>
                </a:extLst>
              </a:tr>
              <a:tr h="1066693">
                <a:tc>
                  <a:txBody>
                    <a:bodyPr/>
                    <a:lstStyle/>
                    <a:p>
                      <a:pPr algn="ctr">
                        <a:spcAft>
                          <a:spcPts val="600"/>
                        </a:spcAft>
                      </a:pPr>
                      <a:r>
                        <a:rPr lang="pt-BR" sz="1800" b="1" dirty="0">
                          <a:solidFill>
                            <a:schemeClr val="bg1">
                              <a:lumMod val="50000"/>
                            </a:schemeClr>
                          </a:solidFill>
                        </a:rPr>
                        <a:t>Serviços comunitários</a:t>
                      </a:r>
                    </a:p>
                  </a:txBody>
                  <a:tcPr marL="91445" marR="91445" marT="45682" marB="45682">
                    <a:solidFill>
                      <a:schemeClr val="accent3"/>
                    </a:solidFill>
                  </a:tcPr>
                </a:tc>
                <a:tc>
                  <a:txBody>
                    <a:bodyPr/>
                    <a:lstStyle/>
                    <a:p>
                      <a:pPr algn="ctr">
                        <a:spcAft>
                          <a:spcPts val="600"/>
                        </a:spcAft>
                      </a:pPr>
                      <a:r>
                        <a:rPr lang="pt-BR" sz="1800" b="1" dirty="0">
                          <a:solidFill>
                            <a:schemeClr val="bg1">
                              <a:lumMod val="50000"/>
                            </a:schemeClr>
                          </a:solidFill>
                        </a:rPr>
                        <a:t>Centros-dia</a:t>
                      </a:r>
                    </a:p>
                    <a:p>
                      <a:pPr algn="ctr">
                        <a:spcAft>
                          <a:spcPts val="600"/>
                        </a:spcAft>
                      </a:pPr>
                      <a:r>
                        <a:rPr lang="pt-BR" sz="1800" b="1" dirty="0">
                          <a:solidFill>
                            <a:schemeClr val="bg1">
                              <a:lumMod val="50000"/>
                            </a:schemeClr>
                          </a:solidFill>
                        </a:rPr>
                        <a:t>Visitas domiciliares</a:t>
                      </a:r>
                    </a:p>
                    <a:p>
                      <a:pPr algn="ctr">
                        <a:spcAft>
                          <a:spcPts val="600"/>
                        </a:spcAft>
                      </a:pPr>
                      <a:r>
                        <a:rPr lang="pt-BR" sz="1800" b="1" dirty="0">
                          <a:solidFill>
                            <a:schemeClr val="bg1">
                              <a:lumMod val="50000"/>
                            </a:schemeClr>
                          </a:solidFill>
                        </a:rPr>
                        <a:t>Ajuda doméstica</a:t>
                      </a:r>
                    </a:p>
                  </a:txBody>
                  <a:tcPr marL="91445" marR="91445" marT="45682" marB="45682">
                    <a:solidFill>
                      <a:schemeClr val="accent3"/>
                    </a:solidFill>
                  </a:tcPr>
                </a:tc>
                <a:extLst>
                  <a:ext uri="{0D108BD9-81ED-4DB2-BD59-A6C34878D82A}">
                    <a16:rowId xmlns:a16="http://schemas.microsoft.com/office/drawing/2014/main" val="10002"/>
                  </a:ext>
                </a:extLst>
              </a:tr>
              <a:tr h="990495">
                <a:tc>
                  <a:txBody>
                    <a:bodyPr/>
                    <a:lstStyle/>
                    <a:p>
                      <a:pPr algn="ctr">
                        <a:spcAft>
                          <a:spcPts val="600"/>
                        </a:spcAft>
                      </a:pPr>
                      <a:r>
                        <a:rPr lang="pt-BR" sz="1800" b="1" dirty="0">
                          <a:solidFill>
                            <a:schemeClr val="bg1">
                              <a:lumMod val="50000"/>
                            </a:schemeClr>
                          </a:solidFill>
                        </a:rPr>
                        <a:t>Apoio familiar</a:t>
                      </a:r>
                    </a:p>
                  </a:txBody>
                  <a:tcPr marL="91445" marR="91445" marT="45682" marB="45682">
                    <a:solidFill>
                      <a:schemeClr val="accent3"/>
                    </a:solidFill>
                  </a:tcPr>
                </a:tc>
                <a:tc>
                  <a:txBody>
                    <a:bodyPr/>
                    <a:lstStyle/>
                    <a:p>
                      <a:pPr algn="ctr">
                        <a:spcAft>
                          <a:spcPts val="600"/>
                        </a:spcAft>
                      </a:pPr>
                      <a:r>
                        <a:rPr lang="pt-BR" sz="1800" b="1" dirty="0">
                          <a:solidFill>
                            <a:schemeClr val="bg1">
                              <a:lumMod val="50000"/>
                            </a:schemeClr>
                          </a:solidFill>
                        </a:rPr>
                        <a:t>Benefícios monetários para cuidadores</a:t>
                      </a:r>
                    </a:p>
                    <a:p>
                      <a:pPr algn="ctr">
                        <a:spcAft>
                          <a:spcPts val="600"/>
                        </a:spcAft>
                      </a:pPr>
                      <a:r>
                        <a:rPr lang="pt-BR" sz="1800" b="1" dirty="0">
                          <a:solidFill>
                            <a:schemeClr val="bg1">
                              <a:lumMod val="50000"/>
                            </a:schemeClr>
                          </a:solidFill>
                        </a:rPr>
                        <a:t>Grupos de apoio a cuidadores</a:t>
                      </a:r>
                    </a:p>
                  </a:txBody>
                  <a:tcPr marL="91445" marR="91445" marT="45682" marB="45682">
                    <a:solidFill>
                      <a:schemeClr val="accent3"/>
                    </a:solidFill>
                  </a:tcPr>
                </a:tc>
                <a:extLst>
                  <a:ext uri="{0D108BD9-81ED-4DB2-BD59-A6C34878D82A}">
                    <a16:rowId xmlns:a16="http://schemas.microsoft.com/office/drawing/2014/main" val="10003"/>
                  </a:ext>
                </a:extLst>
              </a:tr>
            </a:tbl>
          </a:graphicData>
        </a:graphic>
      </p:graphicFrame>
      <p:sp>
        <p:nvSpPr>
          <p:cNvPr id="36885" name="Slide Number Placeholder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98AD52A0-2343-4CD4-B7FF-D28E2D18E090}" type="slidenum">
              <a:rPr lang="pt-BR" altLang="pt-BR" sz="1000">
                <a:solidFill>
                  <a:srgbClr val="B6B6B6"/>
                </a:solidFill>
              </a:rPr>
              <a:pPr>
                <a:spcBef>
                  <a:spcPct val="0"/>
                </a:spcBef>
                <a:buClrTx/>
                <a:buSzTx/>
                <a:buFontTx/>
                <a:buNone/>
              </a:pPr>
              <a:t>93</a:t>
            </a:fld>
            <a:endParaRPr lang="pt-BR" altLang="pt-BR" sz="1000">
              <a:solidFill>
                <a:srgbClr val="B6B6B6"/>
              </a:solidFill>
            </a:endParaRPr>
          </a:p>
        </p:txBody>
      </p:sp>
      <p:sp>
        <p:nvSpPr>
          <p:cNvPr id="51222" name="TextBox 5"/>
          <p:cNvSpPr txBox="1">
            <a:spLocks noChangeArrowheads="1"/>
          </p:cNvSpPr>
          <p:nvPr/>
        </p:nvSpPr>
        <p:spPr bwMode="auto">
          <a:xfrm>
            <a:off x="900113" y="6165850"/>
            <a:ext cx="7416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eaLnBrk="1" hangingPunct="1">
              <a:spcBef>
                <a:spcPct val="0"/>
              </a:spcBef>
              <a:buClrTx/>
              <a:buSzTx/>
              <a:buFontTx/>
              <a:buNone/>
            </a:pPr>
            <a:r>
              <a:rPr lang="pt-BR" altLang="pt-BR" sz="1400" b="0">
                <a:latin typeface="Arial" panose="020B0604020202020204" pitchFamily="34" charset="0"/>
              </a:rPr>
              <a:t>Fonte: Dados extraídos de Redondo eLloyd-Sherlock (2009, p.6) In Camarano e Mello, 2010. p 20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endParaRPr lang="pt-BR"/>
          </a:p>
        </p:txBody>
      </p:sp>
      <p:sp>
        <p:nvSpPr>
          <p:cNvPr id="3" name="Espaço Reservado para Conteúdo 2"/>
          <p:cNvSpPr>
            <a:spLocks noGrp="1"/>
          </p:cNvSpPr>
          <p:nvPr>
            <p:ph idx="1"/>
          </p:nvPr>
        </p:nvSpPr>
        <p:spPr/>
        <p:txBody>
          <a:bodyPr/>
          <a:lstStyle/>
          <a:p>
            <a:pPr>
              <a:defRPr/>
            </a:pPr>
            <a:r>
              <a:rPr lang="pt-BR" dirty="0">
                <a:effectLst/>
              </a:rPr>
              <a:t> o envelhecimento da população representa dois grandes desafios: estruturar o atendimento do idoso enfermo e/ou dependente, ao mesmo tempo, adotar um conjunto de políticas de promoção da saúde e de prevenção de doenças para que as pessoas possam envelhecer livres de incapacidade. </a:t>
            </a:r>
            <a:endParaRPr lang="pt-BR" dirty="0"/>
          </a:p>
        </p:txBody>
      </p:sp>
      <p:sp>
        <p:nvSpPr>
          <p:cNvPr id="4" name="Espaço Reservado para Número de Slide 3"/>
          <p:cNvSpPr>
            <a:spLocks noGrp="1"/>
          </p:cNvSpPr>
          <p:nvPr>
            <p:ph type="sldNum" sz="quarter" idx="12"/>
          </p:nvPr>
        </p:nvSpPr>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Comic Sans MS" panose="030F0702030302020204" pitchFamily="66" charset="0"/>
              </a:defRPr>
            </a:lvl1pPr>
            <a:lvl2pPr marL="742950" indent="-285750">
              <a:spcBef>
                <a:spcPct val="20000"/>
              </a:spcBef>
              <a:buClr>
                <a:schemeClr val="tx2"/>
              </a:buClr>
              <a:buSzPct val="60000"/>
              <a:buFont typeface="Wingdings" panose="05000000000000000000" pitchFamily="2" charset="2"/>
              <a:buChar char="n"/>
              <a:defRPr sz="2800">
                <a:solidFill>
                  <a:schemeClr val="tx1"/>
                </a:solidFill>
                <a:latin typeface="Comic Sans MS" panose="030F0702030302020204" pitchFamily="66" charset="0"/>
              </a:defRPr>
            </a:lvl2pPr>
            <a:lvl3pPr marL="1143000" indent="-228600">
              <a:spcBef>
                <a:spcPct val="20000"/>
              </a:spcBef>
              <a:buClr>
                <a:schemeClr val="folHlink"/>
              </a:buClr>
              <a:buSzPct val="60000"/>
              <a:buFont typeface="Wingdings" panose="05000000000000000000" pitchFamily="2" charset="2"/>
              <a:buChar char="n"/>
              <a:defRPr sz="2400">
                <a:solidFill>
                  <a:schemeClr val="tx1"/>
                </a:solidFill>
                <a:latin typeface="Comic Sans MS" panose="030F0702030302020204" pitchFamily="66" charset="0"/>
              </a:defRPr>
            </a:lvl3pPr>
            <a:lvl4pPr marL="1600200" indent="-228600">
              <a:spcBef>
                <a:spcPct val="20000"/>
              </a:spcBef>
              <a:buClr>
                <a:schemeClr val="tx1"/>
              </a:buClr>
              <a:buSzPct val="60000"/>
              <a:buFont typeface="Wingdings" panose="05000000000000000000" pitchFamily="2" charset="2"/>
              <a:buChar char="n"/>
              <a:defRPr sz="2000">
                <a:solidFill>
                  <a:schemeClr val="tx1"/>
                </a:solidFill>
                <a:latin typeface="Comic Sans MS" panose="030F0702030302020204" pitchFamily="66" charset="0"/>
              </a:defRPr>
            </a:lvl4pPr>
            <a:lvl5pPr marL="2057400" indent="-228600">
              <a:spcBef>
                <a:spcPct val="20000"/>
              </a:spcBef>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Comic Sans MS" panose="030F0702030302020204" pitchFamily="66" charset="0"/>
              </a:defRPr>
            </a:lvl9pPr>
          </a:lstStyle>
          <a:p>
            <a:pPr>
              <a:spcBef>
                <a:spcPct val="0"/>
              </a:spcBef>
              <a:buClrTx/>
              <a:buSzTx/>
              <a:buFontTx/>
              <a:buNone/>
            </a:pPr>
            <a:fld id="{8E84AA4B-9E38-42AE-B66B-9A6F239EAB3A}" type="slidenum">
              <a:rPr lang="pt-BR" altLang="pt-BR" sz="1400"/>
              <a:pPr>
                <a:spcBef>
                  <a:spcPct val="0"/>
                </a:spcBef>
                <a:buClrTx/>
                <a:buSzTx/>
                <a:buFontTx/>
                <a:buNone/>
              </a:pPr>
              <a:t>94</a:t>
            </a:fld>
            <a:endParaRPr lang="pt-BR" altLang="pt-BR" sz="14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Fim da vida</a:t>
            </a:r>
          </a:p>
        </p:txBody>
      </p:sp>
      <p:sp>
        <p:nvSpPr>
          <p:cNvPr id="3" name="Espaço Reservado para Conteúdo 2"/>
          <p:cNvSpPr>
            <a:spLocks noGrp="1"/>
          </p:cNvSpPr>
          <p:nvPr>
            <p:ph idx="1"/>
          </p:nvPr>
        </p:nvSpPr>
        <p:spPr/>
        <p:txBody>
          <a:bodyPr/>
          <a:lstStyle/>
          <a:p>
            <a:r>
              <a:rPr lang="pt-BR" sz="2800" dirty="0">
                <a:effectLst>
                  <a:outerShdw blurRad="38100" dist="38100" dir="2700000" algn="tl">
                    <a:srgbClr val="000000">
                      <a:alpha val="43137"/>
                    </a:srgbClr>
                  </a:outerShdw>
                </a:effectLst>
              </a:rPr>
              <a:t>Final do ciclo vital</a:t>
            </a:r>
          </a:p>
          <a:p>
            <a:r>
              <a:rPr lang="pt-BR" sz="2800" dirty="0">
                <a:effectLst>
                  <a:outerShdw blurRad="38100" dist="38100" dir="2700000" algn="tl">
                    <a:srgbClr val="000000">
                      <a:alpha val="43137"/>
                    </a:srgbClr>
                  </a:outerShdw>
                </a:effectLst>
              </a:rPr>
              <a:t>A morte é um evento inexorável para todos s seres vivos</a:t>
            </a:r>
          </a:p>
          <a:p>
            <a:r>
              <a:rPr lang="pt-BR" sz="2800" dirty="0">
                <a:effectLst>
                  <a:outerShdw blurRad="38100" dist="38100" dir="2700000" algn="tl">
                    <a:srgbClr val="000000">
                      <a:alpha val="43137"/>
                    </a:srgbClr>
                  </a:outerShdw>
                </a:effectLst>
              </a:rPr>
              <a:t>9 em 10 pessoas morrerão de doenças crônicas, degenerativas ou câncer (morte anunciada)</a:t>
            </a:r>
          </a:p>
          <a:p>
            <a:pPr marL="0" indent="0">
              <a:buNone/>
            </a:pPr>
            <a:br>
              <a:rPr lang="pt-BR" sz="2800" dirty="0">
                <a:effectLst>
                  <a:outerShdw blurRad="38100" dist="38100" dir="2700000" algn="tl">
                    <a:srgbClr val="000000">
                      <a:alpha val="43137"/>
                    </a:srgbClr>
                  </a:outerShdw>
                </a:effectLst>
              </a:rPr>
            </a:br>
            <a:endParaRPr lang="pt-BR" sz="2800" dirty="0"/>
          </a:p>
        </p:txBody>
      </p:sp>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95</a:t>
            </a:fld>
            <a:endParaRPr lang="pt-BR" altLang="pt-BR"/>
          </a:p>
        </p:txBody>
      </p:sp>
    </p:spTree>
    <p:extLst>
      <p:ext uri="{BB962C8B-B14F-4D97-AF65-F5344CB8AC3E}">
        <p14:creationId xmlns:p14="http://schemas.microsoft.com/office/powerpoint/2010/main" val="16851787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9540" y="476672"/>
            <a:ext cx="8229600" cy="4530725"/>
          </a:xfrm>
        </p:spPr>
        <p:txBody>
          <a:bodyPr/>
          <a:lstStyle/>
          <a:p>
            <a:r>
              <a:rPr lang="pt-BR" dirty="0">
                <a:effectLst>
                  <a:outerShdw blurRad="38100" dist="38100" dir="2700000" algn="tl">
                    <a:srgbClr val="000000">
                      <a:alpha val="43137"/>
                    </a:srgbClr>
                  </a:outerShdw>
                </a:effectLst>
              </a:rPr>
              <a:t>Não estamos preparados para morrer, nem para lidar com a morte. </a:t>
            </a:r>
            <a:r>
              <a:rPr lang="pt-BR" dirty="0">
                <a:effectLst/>
              </a:rPr>
              <a:t>O aumento da tecnologia não veio acompanhado com um aumento do preparo dos profissionais de saúde para lidar com a morte</a:t>
            </a:r>
            <a:endParaRPr lang="pt-BR" dirty="0">
              <a:effectLst>
                <a:outerShdw blurRad="38100" dist="38100" dir="2700000" algn="tl">
                  <a:srgbClr val="000000">
                    <a:alpha val="43137"/>
                  </a:srgbClr>
                </a:outerShdw>
              </a:effectLst>
            </a:endParaRPr>
          </a:p>
          <a:p>
            <a:r>
              <a:rPr lang="pt-BR" dirty="0">
                <a:effectLst>
                  <a:outerShdw blurRad="38100" dist="38100" dir="2700000" algn="tl">
                    <a:srgbClr val="000000">
                      <a:alpha val="43137"/>
                    </a:srgbClr>
                  </a:outerShdw>
                </a:effectLst>
              </a:rPr>
              <a:t>Segundo Elizabeth </a:t>
            </a:r>
            <a:r>
              <a:rPr lang="pt-BR" dirty="0" err="1">
                <a:effectLst>
                  <a:outerShdw blurRad="38100" dist="38100" dir="2700000" algn="tl">
                    <a:srgbClr val="000000">
                      <a:alpha val="43137"/>
                    </a:srgbClr>
                  </a:outerShdw>
                </a:effectLst>
              </a:rPr>
              <a:t>Kubler</a:t>
            </a:r>
            <a:r>
              <a:rPr lang="pt-BR" dirty="0">
                <a:effectLst>
                  <a:outerShdw blurRad="38100" dist="38100" dir="2700000" algn="tl">
                    <a:srgbClr val="000000">
                      <a:alpha val="43137"/>
                    </a:srgbClr>
                  </a:outerShdw>
                </a:effectLst>
              </a:rPr>
              <a:t> Ross, há 5 estágios pelos quais as pessoas passam quando estão na fase final de vida: negação, raiva, barganha, depressão e aceitação</a:t>
            </a:r>
          </a:p>
          <a:p>
            <a:r>
              <a:rPr lang="pt-BR" sz="2400" dirty="0">
                <a:effectLst>
                  <a:outerShdw blurRad="38100" dist="38100" dir="2700000" algn="tl">
                    <a:srgbClr val="000000">
                      <a:alpha val="43137"/>
                    </a:srgbClr>
                  </a:outerShdw>
                </a:effectLst>
                <a:hlinkClick r:id="rId2"/>
              </a:rPr>
              <a:t>https://www.youtube.com/watch?v=ZMi-R8hqIyA</a:t>
            </a:r>
            <a:endParaRPr lang="pt-BR" sz="2400" dirty="0">
              <a:effectLst>
                <a:outerShdw blurRad="38100" dist="38100" dir="2700000" algn="tl">
                  <a:srgbClr val="000000">
                    <a:alpha val="43137"/>
                  </a:srgbClr>
                </a:outerShdw>
              </a:effectLst>
            </a:endParaRPr>
          </a:p>
          <a:p>
            <a:pPr marL="0" indent="0">
              <a:buNone/>
            </a:pPr>
            <a:br>
              <a:rPr lang="pt-BR" sz="2400" dirty="0">
                <a:effectLst>
                  <a:outerShdw blurRad="38100" dist="38100" dir="2700000" algn="tl">
                    <a:srgbClr val="000000">
                      <a:alpha val="43137"/>
                    </a:srgbClr>
                  </a:outerShdw>
                </a:effectLst>
              </a:rPr>
            </a:br>
            <a:endParaRPr lang="pt-BR" sz="2400" dirty="0"/>
          </a:p>
        </p:txBody>
      </p:sp>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96</a:t>
            </a:fld>
            <a:endParaRPr lang="pt-BR" altLang="pt-BR"/>
          </a:p>
        </p:txBody>
      </p:sp>
    </p:spTree>
    <p:extLst>
      <p:ext uri="{BB962C8B-B14F-4D97-AF65-F5344CB8AC3E}">
        <p14:creationId xmlns:p14="http://schemas.microsoft.com/office/powerpoint/2010/main" val="1424532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Diretivas de final de vida</a:t>
            </a:r>
          </a:p>
        </p:txBody>
      </p:sp>
      <p:sp>
        <p:nvSpPr>
          <p:cNvPr id="3" name="Espaço Reservado para Conteúdo 2"/>
          <p:cNvSpPr>
            <a:spLocks noGrp="1"/>
          </p:cNvSpPr>
          <p:nvPr>
            <p:ph idx="1"/>
          </p:nvPr>
        </p:nvSpPr>
        <p:spPr>
          <a:xfrm>
            <a:off x="395536" y="1408112"/>
            <a:ext cx="8229600" cy="4530725"/>
          </a:xfrm>
        </p:spPr>
        <p:txBody>
          <a:bodyPr/>
          <a:lstStyle/>
          <a:p>
            <a:r>
              <a:rPr lang="pt-BR" sz="2400" dirty="0"/>
              <a:t>Testamento vital: lista as vontades da pessoa sobre os tratamentos que deseja ou não ser submetido em caso de doença terminal (só não tem valor caso o médico entenda que o procedimento pode contribuir para a cura ou seja um infração ao código de ética médica)</a:t>
            </a:r>
          </a:p>
          <a:p>
            <a:r>
              <a:rPr lang="pt-BR" sz="2400" dirty="0"/>
              <a:t>Onde deseja ser cuidado, orientações para cuidados ao final de vida, velório, enterro/cremação</a:t>
            </a:r>
          </a:p>
          <a:p>
            <a:r>
              <a:rPr lang="pt-BR" sz="2400" dirty="0"/>
              <a:t>Pode ser registrado em cartório, mas não existe garantia de que a vontade do paciente será respeitada</a:t>
            </a:r>
          </a:p>
          <a:p>
            <a:r>
              <a:rPr lang="pt-BR" sz="2400">
                <a:hlinkClick r:id="rId2"/>
              </a:rPr>
              <a:t>https://vimeo.com/40145492</a:t>
            </a:r>
            <a:endParaRPr lang="pt-BR" sz="2400" dirty="0"/>
          </a:p>
        </p:txBody>
      </p:sp>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97</a:t>
            </a:fld>
            <a:endParaRPr lang="pt-BR" altLang="pt-BR"/>
          </a:p>
        </p:txBody>
      </p:sp>
    </p:spTree>
    <p:extLst>
      <p:ext uri="{BB962C8B-B14F-4D97-AF65-F5344CB8AC3E}">
        <p14:creationId xmlns:p14="http://schemas.microsoft.com/office/powerpoint/2010/main" val="2736721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cuidado paliativo</a:t>
            </a:r>
          </a:p>
        </p:txBody>
      </p:sp>
      <p:sp>
        <p:nvSpPr>
          <p:cNvPr id="3" name="Espaço Reservado para Conteúdo 2"/>
          <p:cNvSpPr>
            <a:spLocks noGrp="1"/>
          </p:cNvSpPr>
          <p:nvPr>
            <p:ph idx="1"/>
          </p:nvPr>
        </p:nvSpPr>
        <p:spPr/>
        <p:txBody>
          <a:bodyPr/>
          <a:lstStyle/>
          <a:p>
            <a:endParaRPr lang="pt-BR" dirty="0"/>
          </a:p>
          <a:p>
            <a:r>
              <a:rPr lang="pt-BR" dirty="0"/>
              <a:t>Ana Cláudia Arantes TED x</a:t>
            </a:r>
          </a:p>
          <a:p>
            <a:r>
              <a:rPr lang="pt-BR" dirty="0">
                <a:hlinkClick r:id="rId2"/>
              </a:rPr>
              <a:t>https://www.youtube.com/watch?v=ep354ZXKBEs</a:t>
            </a:r>
            <a:endParaRPr lang="pt-BR" dirty="0"/>
          </a:p>
          <a:p>
            <a:endParaRPr lang="pt-BR" dirty="0"/>
          </a:p>
          <a:p>
            <a:r>
              <a:rPr lang="pt-BR" dirty="0">
                <a:hlinkClick r:id="rId3"/>
              </a:rPr>
              <a:t>http://paliativo.org.br/documentario-da-tv-justica-aborda-os-cuidados-paliativos/</a:t>
            </a:r>
            <a:endParaRPr lang="pt-BR" dirty="0"/>
          </a:p>
        </p:txBody>
      </p:sp>
      <p:sp>
        <p:nvSpPr>
          <p:cNvPr id="4" name="Espaço Reservado para Número de Slide 3"/>
          <p:cNvSpPr>
            <a:spLocks noGrp="1"/>
          </p:cNvSpPr>
          <p:nvPr>
            <p:ph type="sldNum" sz="quarter" idx="12"/>
          </p:nvPr>
        </p:nvSpPr>
        <p:spPr/>
        <p:txBody>
          <a:bodyPr/>
          <a:lstStyle/>
          <a:p>
            <a:fld id="{295D4658-C4A0-4E19-97BA-43EDF28249B1}" type="slidenum">
              <a:rPr lang="pt-BR" altLang="pt-BR" smtClean="0"/>
              <a:pPr/>
              <a:t>98</a:t>
            </a:fld>
            <a:endParaRPr lang="pt-BR" altLang="pt-BR"/>
          </a:p>
        </p:txBody>
      </p:sp>
    </p:spTree>
    <p:extLst>
      <p:ext uri="{BB962C8B-B14F-4D97-AF65-F5344CB8AC3E}">
        <p14:creationId xmlns:p14="http://schemas.microsoft.com/office/powerpoint/2010/main" val="19112628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8"/>
          <p:cNvSpPr>
            <a:spLocks noChangeArrowheads="1"/>
          </p:cNvSpPr>
          <p:nvPr/>
        </p:nvSpPr>
        <p:spPr bwMode="auto">
          <a:xfrm>
            <a:off x="0" y="0"/>
            <a:ext cx="9296400" cy="7086600"/>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a:p>
        </p:txBody>
      </p:sp>
      <p:pic>
        <p:nvPicPr>
          <p:cNvPr id="45063" name="Picture 7" descr="Slide1"/>
          <p:cNvPicPr>
            <a:picLocks noChangeAspect="1" noChangeArrowheads="1"/>
          </p:cNvPicPr>
          <p:nvPr/>
        </p:nvPicPr>
        <p:blipFill>
          <a:blip r:embed="rId2" cstate="print"/>
          <a:srcRect r="9999"/>
          <a:stretch>
            <a:fillRect/>
          </a:stretch>
        </p:blipFill>
        <p:spPr bwMode="auto">
          <a:xfrm>
            <a:off x="1115616" y="0"/>
            <a:ext cx="7685484" cy="6404570"/>
          </a:xfrm>
          <a:prstGeom prst="rect">
            <a:avLst/>
          </a:prstGeom>
          <a:ln>
            <a:noFill/>
          </a:ln>
          <a:effectLst>
            <a:outerShdw blurRad="292100" dist="139700" dir="2700000" algn="tl" rotWithShape="0">
              <a:srgbClr val="333333">
                <a:alpha val="65000"/>
              </a:srgbClr>
            </a:outerShdw>
            <a:softEdge rad="317500"/>
          </a:effectLst>
        </p:spPr>
      </p:pic>
      <p:sp>
        <p:nvSpPr>
          <p:cNvPr id="45065" name="WordArt 9"/>
          <p:cNvSpPr>
            <a:spLocks noChangeArrowheads="1" noChangeShapeType="1" noTextEdit="1"/>
          </p:cNvSpPr>
          <p:nvPr/>
        </p:nvSpPr>
        <p:spPr bwMode="auto">
          <a:xfrm>
            <a:off x="5929313" y="6286500"/>
            <a:ext cx="3214687" cy="638175"/>
          </a:xfrm>
          <a:prstGeom prst="rect">
            <a:avLst/>
          </a:prstGeom>
        </p:spPr>
        <p:txBody>
          <a:bodyPr wrap="none" fromWordArt="1">
            <a:prstTxWarp prst="textFadeUp">
              <a:avLst>
                <a:gd name="adj" fmla="val 9991"/>
              </a:avLst>
            </a:prstTxWarp>
          </a:bodyPr>
          <a:lstStyle/>
          <a:p>
            <a:pPr algn="ctr"/>
            <a:r>
              <a:rPr lang="pt-BR" sz="3600" kern="10" dirty="0">
                <a:ln w="12700">
                  <a:solidFill>
                    <a:schemeClr val="tx1"/>
                  </a:solidFill>
                  <a:round/>
                  <a:headEnd/>
                  <a:tailEnd/>
                </a:ln>
                <a:solidFill>
                  <a:schemeClr val="tx1">
                    <a:lumMod val="50000"/>
                  </a:schemeClr>
                </a:solidFill>
                <a:effectLst>
                  <a:outerShdw dist="35921" dir="2700000" sy="50000" rotWithShape="0">
                    <a:schemeClr val="tx1"/>
                  </a:outerShdw>
                </a:effectLst>
                <a:latin typeface="Arial Black" panose="020B0A04020102020204" pitchFamily="34" charset="0"/>
              </a:rPr>
              <a:t>OBRIGADA!</a:t>
            </a:r>
          </a:p>
        </p:txBody>
      </p:sp>
    </p:spTree>
    <p:extLst>
      <p:ext uri="{BB962C8B-B14F-4D97-AF65-F5344CB8AC3E}">
        <p14:creationId xmlns:p14="http://schemas.microsoft.com/office/powerpoint/2010/main" val="3382414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 calcmode="lin" valueType="num">
                                      <p:cBhvr>
                                        <p:cTn id="7" dur="1000" fill="hold"/>
                                        <p:tgtEl>
                                          <p:spTgt spid="45065"/>
                                        </p:tgtEl>
                                        <p:attrNameLst>
                                          <p:attrName>ppt_w</p:attrName>
                                        </p:attrNameLst>
                                      </p:cBhvr>
                                      <p:tavLst>
                                        <p:tav tm="0">
                                          <p:val>
                                            <p:fltVal val="0"/>
                                          </p:val>
                                        </p:tav>
                                        <p:tav tm="100000">
                                          <p:val>
                                            <p:strVal val="#ppt_w"/>
                                          </p:val>
                                        </p:tav>
                                      </p:tavLst>
                                    </p:anim>
                                    <p:anim calcmode="lin" valueType="num">
                                      <p:cBhvr>
                                        <p:cTn id="8" dur="1000" fill="hold"/>
                                        <p:tgtEl>
                                          <p:spTgt spid="45065"/>
                                        </p:tgtEl>
                                        <p:attrNameLst>
                                          <p:attrName>ppt_h</p:attrName>
                                        </p:attrNameLst>
                                      </p:cBhvr>
                                      <p:tavLst>
                                        <p:tav tm="0">
                                          <p:val>
                                            <p:fltVal val="0"/>
                                          </p:val>
                                        </p:tav>
                                        <p:tav tm="100000">
                                          <p:val>
                                            <p:strVal val="#ppt_h"/>
                                          </p:val>
                                        </p:tav>
                                      </p:tavLst>
                                    </p:anim>
                                    <p:anim calcmode="lin" valueType="num">
                                      <p:cBhvr>
                                        <p:cTn id="9" dur="1000" fill="hold"/>
                                        <p:tgtEl>
                                          <p:spTgt spid="450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0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p:bldLst>
  </p:timing>
</p:sld>
</file>

<file path=ppt/theme/theme1.xml><?xml version="1.0" encoding="utf-8"?>
<a:theme xmlns:a="http://schemas.openxmlformats.org/drawingml/2006/main" name="Folhas">
  <a:themeElements>
    <a:clrScheme name="Folhas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fontScheme name="Folhas">
      <a:majorFont>
        <a:latin typeface="Comic Sans MS"/>
        <a:ea typeface=""/>
        <a:cs typeface=""/>
      </a:majorFont>
      <a:minorFont>
        <a:latin typeface="Comic Sans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32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32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Folhas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Folhas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Folhas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Folhas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Folhas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Folhas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Folhas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Folhas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Folhas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Folhas</Template>
  <TotalTime>4244</TotalTime>
  <Words>2920</Words>
  <Application>Microsoft Office PowerPoint</Application>
  <PresentationFormat>Apresentação na tela (4:3)</PresentationFormat>
  <Paragraphs>520</Paragraphs>
  <Slides>99</Slides>
  <Notes>12</Notes>
  <HiddenSlides>0</HiddenSlides>
  <MMClips>0</MMClips>
  <ScaleCrop>false</ScaleCrop>
  <HeadingPairs>
    <vt:vector size="8" baseType="variant">
      <vt:variant>
        <vt:lpstr>Fontes usadas</vt:lpstr>
      </vt:variant>
      <vt:variant>
        <vt:i4>12</vt:i4>
      </vt:variant>
      <vt:variant>
        <vt:lpstr>Tema</vt:lpstr>
      </vt:variant>
      <vt:variant>
        <vt:i4>1</vt:i4>
      </vt:variant>
      <vt:variant>
        <vt:lpstr>Servidores OLE inseridos</vt:lpstr>
      </vt:variant>
      <vt:variant>
        <vt:i4>1</vt:i4>
      </vt:variant>
      <vt:variant>
        <vt:lpstr>Títulos de slides</vt:lpstr>
      </vt:variant>
      <vt:variant>
        <vt:i4>99</vt:i4>
      </vt:variant>
    </vt:vector>
  </HeadingPairs>
  <TitlesOfParts>
    <vt:vector size="113" baseType="lpstr">
      <vt:lpstr>Algerian</vt:lpstr>
      <vt:lpstr>Arial</vt:lpstr>
      <vt:lpstr>Arial Black</vt:lpstr>
      <vt:lpstr>Arial Rounded MT Bold</vt:lpstr>
      <vt:lpstr>Bookman Old Style</vt:lpstr>
      <vt:lpstr>Calibri</vt:lpstr>
      <vt:lpstr>Comic Sans MS</vt:lpstr>
      <vt:lpstr>Open Sans</vt:lpstr>
      <vt:lpstr>Tahoma</vt:lpstr>
      <vt:lpstr>Verdana</vt:lpstr>
      <vt:lpstr>Wingdings</vt:lpstr>
      <vt:lpstr>Wingdings 2</vt:lpstr>
      <vt:lpstr>Folhas</vt:lpstr>
      <vt:lpstr>Slide</vt:lpstr>
      <vt:lpstr> ENVELHECIMENTO  CICLOS DE VIDA 2</vt:lpstr>
      <vt:lpstr>Velho</vt:lpstr>
      <vt:lpstr>Você já se perguntou como será quando envelhecer?</vt:lpstr>
      <vt:lpstr>Apresentação do PowerPoint</vt:lpstr>
      <vt:lpstr>Apresentação do PowerPoint</vt:lpstr>
      <vt:lpstr>Apresentação do PowerPoint</vt:lpstr>
      <vt:lpstr>Apresentação do PowerPoint</vt:lpstr>
      <vt:lpstr>200 países, 200 anos em 4 minutos</vt:lpstr>
      <vt:lpstr>Processo de envelhecimento em países selecionados</vt:lpstr>
      <vt:lpstr>Apresentação do PowerPoint</vt:lpstr>
      <vt:lpstr>Dinâmica demográfica brasileira</vt:lpstr>
      <vt:lpstr>Apresentação do PowerPoint</vt:lpstr>
      <vt:lpstr>Brasil envelhecendo</vt:lpstr>
      <vt:lpstr>Transição demográfica</vt:lpstr>
      <vt:lpstr>Apresentação do PowerPoint</vt:lpstr>
      <vt:lpstr>Apresentação do PowerPoint</vt:lpstr>
      <vt:lpstr>Fonte: https://agenciadenoticias.ibge.gov.br/agencia-sala-de-imprensa/2013-agencia-de-noticias/releases/9490-em-2015-esperanca-de-vida-ao-nascer-era-de-75-5-anos</vt:lpstr>
      <vt:lpstr>Apresentação do PowerPoint</vt:lpstr>
      <vt:lpstr>Apresentação do PowerPoint</vt:lpstr>
      <vt:lpstr>Apresentação do PowerPoint</vt:lpstr>
      <vt:lpstr>Anos de vida saudáveis perdidos por incapacidade</vt:lpstr>
      <vt:lpstr>Estimativas da esperança de vida (EV) e da esperança de vida saudável (EVS) aos 60 anos de acordo com as diferentes definições de estado “não saudável”, segundo sexo. Pesquisa Nacional de Saúde, 2013.</vt:lpstr>
      <vt:lpstr>Apresentação do PowerPoint</vt:lpstr>
      <vt:lpstr>Apresentação do PowerPoint</vt:lpstr>
      <vt:lpstr>Um quadro de saúde pública para o envelhecimento saudável: oportunidades para ação de saúde pública durante o curso da vida</vt:lpstr>
      <vt:lpstr>Apresentação do PowerPoint</vt:lpstr>
      <vt:lpstr>Apresentação do PowerPoint</vt:lpstr>
      <vt:lpstr>Apresentação do PowerPoint</vt:lpstr>
      <vt:lpstr>Apresentação do PowerPoint</vt:lpstr>
      <vt:lpstr>Queda nas taxas de fecundidade e de mortalidade </vt:lpstr>
      <vt:lpstr>Apresentação do PowerPoint</vt:lpstr>
      <vt:lpstr>Características epidemiológicas dos países em desenvolvimento</vt:lpstr>
      <vt:lpstr>Velhice</vt:lpstr>
      <vt:lpstr>Apresentação do PowerPoint</vt:lpstr>
      <vt:lpstr>Apresentação do PowerPoint</vt:lpstr>
      <vt:lpstr>Apresentação do PowerPoint</vt:lpstr>
      <vt:lpstr>Apresentação do PowerPoint</vt:lpstr>
      <vt:lpstr>Senescência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Temos diversas alterações fisiológicas</vt:lpstr>
      <vt:lpstr>Apresentação do PowerPoint</vt:lpstr>
      <vt:lpstr>Apresentação do PowerPoint</vt:lpstr>
      <vt:lpstr>Apresentação do PowerPoint</vt:lpstr>
      <vt:lpstr>Apresentação do PowerPoint</vt:lpstr>
      <vt:lpstr>Apresentação do PowerPoint</vt:lpstr>
      <vt:lpstr>Apresentação do PowerPoint</vt:lpstr>
      <vt:lpstr>Síndrome da fragilidade</vt:lpstr>
      <vt:lpstr>Envelhecimento social</vt:lpstr>
      <vt:lpstr>Mudanças sociais</vt:lpstr>
      <vt:lpstr>Aspectos psicológicos</vt:lpstr>
      <vt:lpstr>Aspectos psicológicos</vt:lpstr>
      <vt:lpstr>Hoje no Brasil</vt:lpstr>
      <vt:lpstr>Apresentação do PowerPoint</vt:lpstr>
      <vt:lpstr>Apresentação do PowerPoint</vt:lpstr>
      <vt:lpstr>Apresentação do PowerPoint</vt:lpstr>
      <vt:lpstr>Apresentação do PowerPoint</vt:lpstr>
      <vt:lpstr>Apresentação do PowerPoint</vt:lpstr>
      <vt:lpstr>Apresentação do PowerPoint</vt:lpstr>
      <vt:lpstr>Distribuição (%) dos idosos segundo doenças crônicas referidas.  São Paulo, Estudo SABE, 2010.</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Capacidade funcional (Pnad 2003, 2008)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Um “novo paradigma”: capacidade funcional</vt:lpstr>
      <vt:lpstr>Apresentação do PowerPoint</vt:lpstr>
      <vt:lpstr>Apresentação do PowerPoint</vt:lpstr>
      <vt:lpstr>Distribuição (%) dos idosos segundo necessidade de cuidado. São Paulo. Estudo SABE, 2010.</vt:lpstr>
      <vt:lpstr>Apresentação do PowerPoint</vt:lpstr>
      <vt:lpstr>Apresentação do PowerPoint</vt:lpstr>
      <vt:lpstr>Apresentação do PowerPoint</vt:lpstr>
      <vt:lpstr>Quais os desafios para a saúde pública?</vt:lpstr>
      <vt:lpstr>Desafios...</vt:lpstr>
      <vt:lpstr>Apresentação do PowerPoint</vt:lpstr>
      <vt:lpstr>Alternativas de cuidados de longa duração</vt:lpstr>
      <vt:lpstr>Apresentação do PowerPoint</vt:lpstr>
      <vt:lpstr>Fim da vida</vt:lpstr>
      <vt:lpstr>Apresentação do PowerPoint</vt:lpstr>
      <vt:lpstr>Diretivas de final de vida</vt:lpstr>
      <vt:lpstr>O cuidado paliativo</vt:lpstr>
      <vt:lpstr>Apresentação do PowerPoint</vt:lpstr>
    </vt:vector>
  </TitlesOfParts>
  <Company>FSP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Transição demográfica</dc:title>
  <dc:creator>HSP</dc:creator>
  <cp:lastModifiedBy>Helena Akemi Wada</cp:lastModifiedBy>
  <cp:revision>190</cp:revision>
  <dcterms:created xsi:type="dcterms:W3CDTF">2004-03-03T13:12:40Z</dcterms:created>
  <dcterms:modified xsi:type="dcterms:W3CDTF">2019-05-16T17:53:51Z</dcterms:modified>
</cp:coreProperties>
</file>