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8"/>
  </p:notesMasterIdLst>
  <p:sldIdLst>
    <p:sldId id="257" r:id="rId2"/>
    <p:sldId id="258" r:id="rId3"/>
    <p:sldId id="260" r:id="rId4"/>
    <p:sldId id="37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9" r:id="rId22"/>
    <p:sldId id="280" r:id="rId23"/>
    <p:sldId id="278"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71" r:id="rId45"/>
    <p:sldId id="302" r:id="rId46"/>
    <p:sldId id="303" r:id="rId47"/>
    <p:sldId id="304" r:id="rId48"/>
    <p:sldId id="305" r:id="rId49"/>
    <p:sldId id="306" r:id="rId50"/>
    <p:sldId id="307" r:id="rId51"/>
    <p:sldId id="308" r:id="rId52"/>
    <p:sldId id="309" r:id="rId53"/>
    <p:sldId id="310" r:id="rId54"/>
    <p:sldId id="311" r:id="rId55"/>
    <p:sldId id="312" r:id="rId56"/>
    <p:sldId id="372" r:id="rId57"/>
    <p:sldId id="313" r:id="rId58"/>
    <p:sldId id="314" r:id="rId59"/>
    <p:sldId id="315" r:id="rId60"/>
    <p:sldId id="316" r:id="rId61"/>
    <p:sldId id="373" r:id="rId62"/>
    <p:sldId id="317" r:id="rId63"/>
    <p:sldId id="318" r:id="rId64"/>
    <p:sldId id="374" r:id="rId65"/>
    <p:sldId id="319" r:id="rId66"/>
    <p:sldId id="375" r:id="rId67"/>
    <p:sldId id="320" r:id="rId68"/>
    <p:sldId id="321" r:id="rId69"/>
    <p:sldId id="322" r:id="rId70"/>
    <p:sldId id="323" r:id="rId71"/>
    <p:sldId id="324" r:id="rId72"/>
    <p:sldId id="325" r:id="rId73"/>
    <p:sldId id="326" r:id="rId74"/>
    <p:sldId id="327" r:id="rId75"/>
    <p:sldId id="328" r:id="rId76"/>
    <p:sldId id="329" r:id="rId77"/>
    <p:sldId id="330" r:id="rId78"/>
    <p:sldId id="376" r:id="rId79"/>
    <p:sldId id="333" r:id="rId80"/>
    <p:sldId id="377" r:id="rId81"/>
    <p:sldId id="334" r:id="rId82"/>
    <p:sldId id="335" r:id="rId83"/>
    <p:sldId id="331" r:id="rId84"/>
    <p:sldId id="378" r:id="rId85"/>
    <p:sldId id="332" r:id="rId86"/>
    <p:sldId id="336" r:id="rId87"/>
    <p:sldId id="337" r:id="rId88"/>
    <p:sldId id="382" r:id="rId89"/>
    <p:sldId id="338" r:id="rId90"/>
    <p:sldId id="339" r:id="rId91"/>
    <p:sldId id="340" r:id="rId92"/>
    <p:sldId id="341" r:id="rId93"/>
    <p:sldId id="342" r:id="rId94"/>
    <p:sldId id="343" r:id="rId95"/>
    <p:sldId id="383" r:id="rId96"/>
    <p:sldId id="344" r:id="rId97"/>
    <p:sldId id="345" r:id="rId98"/>
    <p:sldId id="384" r:id="rId99"/>
    <p:sldId id="346" r:id="rId100"/>
    <p:sldId id="347" r:id="rId101"/>
    <p:sldId id="348" r:id="rId102"/>
    <p:sldId id="349" r:id="rId103"/>
    <p:sldId id="385" r:id="rId104"/>
    <p:sldId id="350" r:id="rId105"/>
    <p:sldId id="386" r:id="rId106"/>
    <p:sldId id="387" r:id="rId107"/>
    <p:sldId id="351" r:id="rId108"/>
    <p:sldId id="388" r:id="rId109"/>
    <p:sldId id="352" r:id="rId110"/>
    <p:sldId id="389" r:id="rId111"/>
    <p:sldId id="390" r:id="rId112"/>
    <p:sldId id="353" r:id="rId113"/>
    <p:sldId id="354" r:id="rId114"/>
    <p:sldId id="355" r:id="rId115"/>
    <p:sldId id="356" r:id="rId116"/>
    <p:sldId id="357" r:id="rId117"/>
    <p:sldId id="358" r:id="rId118"/>
    <p:sldId id="359" r:id="rId119"/>
    <p:sldId id="360" r:id="rId120"/>
    <p:sldId id="361" r:id="rId121"/>
    <p:sldId id="362" r:id="rId122"/>
    <p:sldId id="363" r:id="rId123"/>
    <p:sldId id="364" r:id="rId124"/>
    <p:sldId id="365" r:id="rId125"/>
    <p:sldId id="366" r:id="rId126"/>
    <p:sldId id="368" r:id="rId1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p:normalViewPr>
  <p:slideViewPr>
    <p:cSldViewPr snapToGrid="0" snapToObjects="1">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B87D9-C9C1-AB43-816B-97BBC70EAEFC}" type="datetimeFigureOut">
              <a:rPr lang="pt-BR" smtClean="0"/>
              <a:t>18/02/2025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C3C72-58A8-5B4F-BDE3-A70AEA2EE97C}" type="slidenum">
              <a:rPr lang="pt-BR" smtClean="0"/>
              <a:t>‹nº›</a:t>
            </a:fld>
            <a:endParaRPr lang="pt-BR"/>
          </a:p>
        </p:txBody>
      </p:sp>
    </p:spTree>
    <p:extLst>
      <p:ext uri="{BB962C8B-B14F-4D97-AF65-F5344CB8AC3E}">
        <p14:creationId xmlns:p14="http://schemas.microsoft.com/office/powerpoint/2010/main" val="425267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A2684-E797-C04F-8C59-6CDE0BBA0B1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84CA3CC-7214-9D49-81A7-A176C4A94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480CFD6-7102-B248-ACC2-DE48BEA3E180}"/>
              </a:ext>
            </a:extLst>
          </p:cNvPr>
          <p:cNvSpPr>
            <a:spLocks noGrp="1"/>
          </p:cNvSpPr>
          <p:nvPr>
            <p:ph type="dt" sz="half" idx="10"/>
          </p:nvPr>
        </p:nvSpPr>
        <p:spPr/>
        <p:txBody>
          <a:bodyPr/>
          <a:lstStyle/>
          <a:p>
            <a:fld id="{FDE44FD4-34EB-B54A-9DC0-E2C9B6DFEDC1}" type="datetime1">
              <a:rPr lang="pt-BR" smtClean="0"/>
              <a:t>18/02/2025</a:t>
            </a:fld>
            <a:endParaRPr lang="pt-BR"/>
          </a:p>
        </p:txBody>
      </p:sp>
      <p:sp>
        <p:nvSpPr>
          <p:cNvPr id="5" name="Espaço Reservado para Rodapé 4">
            <a:extLst>
              <a:ext uri="{FF2B5EF4-FFF2-40B4-BE49-F238E27FC236}">
                <a16:creationId xmlns:a16="http://schemas.microsoft.com/office/drawing/2014/main" id="{95D7C268-3CA2-DA4F-8DB3-AA24D256165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216CA66-49B0-4F4D-BAA0-AF8A9A2556A4}"/>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233437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FC9C5-ABFA-B34A-83F7-5127B64FE7F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A767A36-5FC6-A34D-8FE4-DB53161B130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3900C0-5808-AF48-BFCE-48027F9C8FEE}"/>
              </a:ext>
            </a:extLst>
          </p:cNvPr>
          <p:cNvSpPr>
            <a:spLocks noGrp="1"/>
          </p:cNvSpPr>
          <p:nvPr>
            <p:ph type="dt" sz="half" idx="10"/>
          </p:nvPr>
        </p:nvSpPr>
        <p:spPr/>
        <p:txBody>
          <a:bodyPr/>
          <a:lstStyle/>
          <a:p>
            <a:fld id="{3B2EF5B4-CB4E-CE40-9F20-3AEE4FF6D84B}" type="datetime1">
              <a:rPr lang="pt-BR" smtClean="0"/>
              <a:t>18/02/2025</a:t>
            </a:fld>
            <a:endParaRPr lang="pt-BR"/>
          </a:p>
        </p:txBody>
      </p:sp>
      <p:sp>
        <p:nvSpPr>
          <p:cNvPr id="5" name="Espaço Reservado para Rodapé 4">
            <a:extLst>
              <a:ext uri="{FF2B5EF4-FFF2-40B4-BE49-F238E27FC236}">
                <a16:creationId xmlns:a16="http://schemas.microsoft.com/office/drawing/2014/main" id="{93C9080F-3A19-8D46-AE0B-712AA74980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BF170F7-712B-1843-88D9-9D8351036EF9}"/>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268826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59AD8F-D7D5-AF4D-84DC-8F3FB83F3EE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62F4CBA-A0EB-FD49-BAA2-79A84E28333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3FA7EF-42E2-3047-A151-40C8E4C4920F}"/>
              </a:ext>
            </a:extLst>
          </p:cNvPr>
          <p:cNvSpPr>
            <a:spLocks noGrp="1"/>
          </p:cNvSpPr>
          <p:nvPr>
            <p:ph type="dt" sz="half" idx="10"/>
          </p:nvPr>
        </p:nvSpPr>
        <p:spPr/>
        <p:txBody>
          <a:bodyPr/>
          <a:lstStyle/>
          <a:p>
            <a:fld id="{FAD68F8A-20F1-5F4A-ADA9-7C86D71D4F38}" type="datetime1">
              <a:rPr lang="pt-BR" smtClean="0"/>
              <a:t>18/02/2025</a:t>
            </a:fld>
            <a:endParaRPr lang="pt-BR"/>
          </a:p>
        </p:txBody>
      </p:sp>
      <p:sp>
        <p:nvSpPr>
          <p:cNvPr id="5" name="Espaço Reservado para Rodapé 4">
            <a:extLst>
              <a:ext uri="{FF2B5EF4-FFF2-40B4-BE49-F238E27FC236}">
                <a16:creationId xmlns:a16="http://schemas.microsoft.com/office/drawing/2014/main" id="{6DA6130F-E95F-5F42-85AC-59777D60BD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FE4201E-316C-ED43-BCFF-55B9C655C5ED}"/>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137117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2576A7-E4FE-DE44-A40C-1152D4490BF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C5178DE-BF20-9D4E-83C0-67ED6E9912B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346A52C-8D6F-C94C-A2FF-098194DC386F}"/>
              </a:ext>
            </a:extLst>
          </p:cNvPr>
          <p:cNvSpPr>
            <a:spLocks noGrp="1"/>
          </p:cNvSpPr>
          <p:nvPr>
            <p:ph type="dt" sz="half" idx="10"/>
          </p:nvPr>
        </p:nvSpPr>
        <p:spPr/>
        <p:txBody>
          <a:bodyPr/>
          <a:lstStyle/>
          <a:p>
            <a:fld id="{9A8C6949-958C-AD4C-9902-67C3658902FD}" type="datetime1">
              <a:rPr lang="pt-BR" smtClean="0"/>
              <a:t>18/02/2025</a:t>
            </a:fld>
            <a:endParaRPr lang="pt-BR"/>
          </a:p>
        </p:txBody>
      </p:sp>
      <p:sp>
        <p:nvSpPr>
          <p:cNvPr id="5" name="Espaço Reservado para Rodapé 4">
            <a:extLst>
              <a:ext uri="{FF2B5EF4-FFF2-40B4-BE49-F238E27FC236}">
                <a16:creationId xmlns:a16="http://schemas.microsoft.com/office/drawing/2014/main" id="{B53C39FD-15DF-9249-B0EA-3D2FAB0E70B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E7EBB0-674B-A942-9C37-01F411A78C6C}"/>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337365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76E56-F546-784F-9F7E-ECBB1955743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11F5DBC-2A72-8241-B061-7CAD124BF9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3DE7B64-1202-2845-A252-5AE8F12961C6}"/>
              </a:ext>
            </a:extLst>
          </p:cNvPr>
          <p:cNvSpPr>
            <a:spLocks noGrp="1"/>
          </p:cNvSpPr>
          <p:nvPr>
            <p:ph type="dt" sz="half" idx="10"/>
          </p:nvPr>
        </p:nvSpPr>
        <p:spPr/>
        <p:txBody>
          <a:bodyPr/>
          <a:lstStyle/>
          <a:p>
            <a:fld id="{35D22FB2-1A1F-2840-A836-52BBFF500B8C}" type="datetime1">
              <a:rPr lang="pt-BR" smtClean="0"/>
              <a:t>18/02/2025</a:t>
            </a:fld>
            <a:endParaRPr lang="pt-BR"/>
          </a:p>
        </p:txBody>
      </p:sp>
      <p:sp>
        <p:nvSpPr>
          <p:cNvPr id="5" name="Espaço Reservado para Rodapé 4">
            <a:extLst>
              <a:ext uri="{FF2B5EF4-FFF2-40B4-BE49-F238E27FC236}">
                <a16:creationId xmlns:a16="http://schemas.microsoft.com/office/drawing/2014/main" id="{6A29DF31-8695-1E42-9692-03A010902D7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28574A-1714-8843-9056-6ABEBE173CD8}"/>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162699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CA880-5130-A246-B5A1-D848EC1347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A57BB94-4C3C-F84A-81C4-B4A42846B3E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E5002EA-FFC6-594A-9ABF-DBA81C299AA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9978695-D7F8-B441-97ED-3C53EF213A74}"/>
              </a:ext>
            </a:extLst>
          </p:cNvPr>
          <p:cNvSpPr>
            <a:spLocks noGrp="1"/>
          </p:cNvSpPr>
          <p:nvPr>
            <p:ph type="dt" sz="half" idx="10"/>
          </p:nvPr>
        </p:nvSpPr>
        <p:spPr/>
        <p:txBody>
          <a:bodyPr/>
          <a:lstStyle/>
          <a:p>
            <a:fld id="{53CD389F-A498-FE4B-B8D2-305516AEB76F}" type="datetime1">
              <a:rPr lang="pt-BR" smtClean="0"/>
              <a:t>18/02/2025</a:t>
            </a:fld>
            <a:endParaRPr lang="pt-BR"/>
          </a:p>
        </p:txBody>
      </p:sp>
      <p:sp>
        <p:nvSpPr>
          <p:cNvPr id="6" name="Espaço Reservado para Rodapé 5">
            <a:extLst>
              <a:ext uri="{FF2B5EF4-FFF2-40B4-BE49-F238E27FC236}">
                <a16:creationId xmlns:a16="http://schemas.microsoft.com/office/drawing/2014/main" id="{35E09B84-3A37-3E49-B48F-09A5B3E1897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3DDDE06-EAD2-8C47-A26D-29213B7DAB8D}"/>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32501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42300-C4AF-C442-A8F7-0E3851ABABC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076FD00-9754-D644-A854-4FC15B534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7A51016-264E-D944-AB42-062D75FEDB1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97D823B-D78D-8B49-BAC8-544482ACAE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4865EA5-95F9-7843-97C7-D404BB29039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86F6D4A-5DD1-4A4B-8C9A-50CAA67CDC40}"/>
              </a:ext>
            </a:extLst>
          </p:cNvPr>
          <p:cNvSpPr>
            <a:spLocks noGrp="1"/>
          </p:cNvSpPr>
          <p:nvPr>
            <p:ph type="dt" sz="half" idx="10"/>
          </p:nvPr>
        </p:nvSpPr>
        <p:spPr/>
        <p:txBody>
          <a:bodyPr/>
          <a:lstStyle/>
          <a:p>
            <a:fld id="{6CE86584-06C7-3744-B296-E0A657033980}" type="datetime1">
              <a:rPr lang="pt-BR" smtClean="0"/>
              <a:t>18/02/2025</a:t>
            </a:fld>
            <a:endParaRPr lang="pt-BR"/>
          </a:p>
        </p:txBody>
      </p:sp>
      <p:sp>
        <p:nvSpPr>
          <p:cNvPr id="8" name="Espaço Reservado para Rodapé 7">
            <a:extLst>
              <a:ext uri="{FF2B5EF4-FFF2-40B4-BE49-F238E27FC236}">
                <a16:creationId xmlns:a16="http://schemas.microsoft.com/office/drawing/2014/main" id="{504C351D-21DE-2347-A90D-8C557B1BD7A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D3DF07-AACF-7D4D-90E4-6DCE80A0E467}"/>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248669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6DC48-8B36-964E-8EBD-6CD6E3996CD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B2BBD05-AC3B-2A4C-A8F0-066C1ED7B9B3}"/>
              </a:ext>
            </a:extLst>
          </p:cNvPr>
          <p:cNvSpPr>
            <a:spLocks noGrp="1"/>
          </p:cNvSpPr>
          <p:nvPr>
            <p:ph type="dt" sz="half" idx="10"/>
          </p:nvPr>
        </p:nvSpPr>
        <p:spPr/>
        <p:txBody>
          <a:bodyPr/>
          <a:lstStyle/>
          <a:p>
            <a:fld id="{2BE14E59-0287-BD45-9D1F-4C3FDEE1ACAB}" type="datetime1">
              <a:rPr lang="pt-BR" smtClean="0"/>
              <a:t>18/02/2025</a:t>
            </a:fld>
            <a:endParaRPr lang="pt-BR"/>
          </a:p>
        </p:txBody>
      </p:sp>
      <p:sp>
        <p:nvSpPr>
          <p:cNvPr id="4" name="Espaço Reservado para Rodapé 3">
            <a:extLst>
              <a:ext uri="{FF2B5EF4-FFF2-40B4-BE49-F238E27FC236}">
                <a16:creationId xmlns:a16="http://schemas.microsoft.com/office/drawing/2014/main" id="{6F2196E8-6064-CA4D-9AC7-4C0698FBAE4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A9A90B9-02D4-AE4A-BD52-FBEE8DD5E9EF}"/>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61880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66B2556-49B9-AD41-9E02-058E3A7431D1}"/>
              </a:ext>
            </a:extLst>
          </p:cNvPr>
          <p:cNvSpPr>
            <a:spLocks noGrp="1"/>
          </p:cNvSpPr>
          <p:nvPr>
            <p:ph type="dt" sz="half" idx="10"/>
          </p:nvPr>
        </p:nvSpPr>
        <p:spPr/>
        <p:txBody>
          <a:bodyPr/>
          <a:lstStyle/>
          <a:p>
            <a:fld id="{C15D2A02-D550-744C-9220-C32B2BE0D3F4}" type="datetime1">
              <a:rPr lang="pt-BR" smtClean="0"/>
              <a:t>18/02/2025</a:t>
            </a:fld>
            <a:endParaRPr lang="pt-BR"/>
          </a:p>
        </p:txBody>
      </p:sp>
      <p:sp>
        <p:nvSpPr>
          <p:cNvPr id="3" name="Espaço Reservado para Rodapé 2">
            <a:extLst>
              <a:ext uri="{FF2B5EF4-FFF2-40B4-BE49-F238E27FC236}">
                <a16:creationId xmlns:a16="http://schemas.microsoft.com/office/drawing/2014/main" id="{03E76E07-FEDD-FC4E-8B68-7BC30BC6162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F5E61AD-4BC4-224C-B6B7-D04AEB053575}"/>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107044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1F21A-F4C7-DA43-A404-C9392437D14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24642F7-281D-BA44-BD2B-051D4BFB7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E0BD458-9B94-7C42-9C75-499F83361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E01C74E-C25A-6043-B1A9-AD9BE3CF676C}"/>
              </a:ext>
            </a:extLst>
          </p:cNvPr>
          <p:cNvSpPr>
            <a:spLocks noGrp="1"/>
          </p:cNvSpPr>
          <p:nvPr>
            <p:ph type="dt" sz="half" idx="10"/>
          </p:nvPr>
        </p:nvSpPr>
        <p:spPr/>
        <p:txBody>
          <a:bodyPr/>
          <a:lstStyle/>
          <a:p>
            <a:fld id="{493CB6F9-39B0-C84E-9FC2-11BAC82A933F}" type="datetime1">
              <a:rPr lang="pt-BR" smtClean="0"/>
              <a:t>18/02/2025</a:t>
            </a:fld>
            <a:endParaRPr lang="pt-BR"/>
          </a:p>
        </p:txBody>
      </p:sp>
      <p:sp>
        <p:nvSpPr>
          <p:cNvPr id="6" name="Espaço Reservado para Rodapé 5">
            <a:extLst>
              <a:ext uri="{FF2B5EF4-FFF2-40B4-BE49-F238E27FC236}">
                <a16:creationId xmlns:a16="http://schemas.microsoft.com/office/drawing/2014/main" id="{7686F8F6-1579-0F47-8706-E0B1D4F71CA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EF4F168-02A0-8845-87A0-6384DA4734F1}"/>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365547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1A30E-46B0-D342-8759-0A0FE750541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10BA0A7-AD1F-9442-8B3A-E68FA6E4C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3C03988-40D3-6947-9F24-3B4712B76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4AD54D4-0FAF-DF4A-9117-93D6B346F683}"/>
              </a:ext>
            </a:extLst>
          </p:cNvPr>
          <p:cNvSpPr>
            <a:spLocks noGrp="1"/>
          </p:cNvSpPr>
          <p:nvPr>
            <p:ph type="dt" sz="half" idx="10"/>
          </p:nvPr>
        </p:nvSpPr>
        <p:spPr/>
        <p:txBody>
          <a:bodyPr/>
          <a:lstStyle/>
          <a:p>
            <a:fld id="{2097C03B-11DA-DF49-B104-7E8E324E05A2}" type="datetime1">
              <a:rPr lang="pt-BR" smtClean="0"/>
              <a:t>18/02/2025</a:t>
            </a:fld>
            <a:endParaRPr lang="pt-BR"/>
          </a:p>
        </p:txBody>
      </p:sp>
      <p:sp>
        <p:nvSpPr>
          <p:cNvPr id="6" name="Espaço Reservado para Rodapé 5">
            <a:extLst>
              <a:ext uri="{FF2B5EF4-FFF2-40B4-BE49-F238E27FC236}">
                <a16:creationId xmlns:a16="http://schemas.microsoft.com/office/drawing/2014/main" id="{704E53FC-0CB8-3148-BC13-C1637F77501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985B73B-41DB-E94A-985B-8EC5D1DABF5E}"/>
              </a:ext>
            </a:extLst>
          </p:cNvPr>
          <p:cNvSpPr>
            <a:spLocks noGrp="1"/>
          </p:cNvSpPr>
          <p:nvPr>
            <p:ph type="sldNum" sz="quarter" idx="12"/>
          </p:nvPr>
        </p:nvSpPr>
        <p:spPr/>
        <p:txBody>
          <a:bodyPr/>
          <a:lstStyle/>
          <a:p>
            <a:fld id="{1DE9A584-E285-B642-A0EC-DB8DA42C0B88}" type="slidenum">
              <a:rPr lang="pt-BR" smtClean="0"/>
              <a:t>‹nº›</a:t>
            </a:fld>
            <a:endParaRPr lang="pt-BR"/>
          </a:p>
        </p:txBody>
      </p:sp>
    </p:spTree>
    <p:extLst>
      <p:ext uri="{BB962C8B-B14F-4D97-AF65-F5344CB8AC3E}">
        <p14:creationId xmlns:p14="http://schemas.microsoft.com/office/powerpoint/2010/main" val="366496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4C2C531-57E3-8A48-B3C3-72216F8FD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2D74291-9FA4-8F46-88E9-7DE99ABA7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785CA87-DCA3-8447-8F87-353DE8FAE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146CD-9153-1243-8174-677420244AA7}" type="datetime1">
              <a:rPr lang="pt-BR" smtClean="0"/>
              <a:t>18/02/2025</a:t>
            </a:fld>
            <a:endParaRPr lang="pt-BR"/>
          </a:p>
        </p:txBody>
      </p:sp>
      <p:sp>
        <p:nvSpPr>
          <p:cNvPr id="5" name="Espaço Reservado para Rodapé 4">
            <a:extLst>
              <a:ext uri="{FF2B5EF4-FFF2-40B4-BE49-F238E27FC236}">
                <a16:creationId xmlns:a16="http://schemas.microsoft.com/office/drawing/2014/main" id="{5AD8D44F-D4F4-2240-A6BC-854C85D97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483110F-502E-AC4A-A98F-403A942D7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9A584-E285-B642-A0EC-DB8DA42C0B88}" type="slidenum">
              <a:rPr lang="pt-BR" smtClean="0"/>
              <a:t>‹nº›</a:t>
            </a:fld>
            <a:endParaRPr lang="pt-BR"/>
          </a:p>
        </p:txBody>
      </p:sp>
    </p:spTree>
    <p:extLst>
      <p:ext uri="{BB962C8B-B14F-4D97-AF65-F5344CB8AC3E}">
        <p14:creationId xmlns:p14="http://schemas.microsoft.com/office/powerpoint/2010/main" val="38206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5EE69-A23F-7B49-9BB5-63B7B98BFC13}"/>
              </a:ext>
            </a:extLst>
          </p:cNvPr>
          <p:cNvSpPr>
            <a:spLocks noGrp="1"/>
          </p:cNvSpPr>
          <p:nvPr>
            <p:ph type="ctrTitle"/>
          </p:nvPr>
        </p:nvSpPr>
        <p:spPr/>
        <p:txBody>
          <a:bodyPr>
            <a:normAutofit/>
          </a:bodyPr>
          <a:lstStyle/>
          <a:p>
            <a:pPr>
              <a:lnSpc>
                <a:spcPct val="150000"/>
              </a:lnSpc>
              <a:spcBef>
                <a:spcPts val="600"/>
              </a:spcBef>
            </a:pPr>
            <a:r>
              <a:rPr lang="pt-BR"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Psicanálise &amp; Desenvolvimento </a:t>
            </a:r>
            <a:r>
              <a:rPr lang="pt-BR"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br>
              <a:rPr lang="pt-BR" sz="4000" dirty="0">
                <a:effectLst/>
                <a:latin typeface="Arial" panose="020B0604020202020204" pitchFamily="34" charset="0"/>
                <a:ea typeface="Times New Roman" panose="02020603050405020304" pitchFamily="18" charset="0"/>
                <a:cs typeface="Times New Roman" panose="02020603050405020304" pitchFamily="18" charset="0"/>
              </a:rPr>
            </a:br>
            <a:r>
              <a:rPr lang="pt-BR" sz="4000" b="1" dirty="0">
                <a:effectLst/>
                <a:latin typeface="Times New Roman" panose="02020603050405020304" pitchFamily="18" charset="0"/>
                <a:ea typeface="Times New Roman" panose="02020603050405020304" pitchFamily="18" charset="0"/>
                <a:cs typeface="Times New Roman" panose="02020603050405020304" pitchFamily="18" charset="0"/>
              </a:rPr>
              <a:t>Psicanálise e Neurociências</a:t>
            </a:r>
            <a:br>
              <a:rPr lang="pt-BR"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pt-BR" sz="3200" dirty="0"/>
          </a:p>
        </p:txBody>
      </p:sp>
      <p:sp>
        <p:nvSpPr>
          <p:cNvPr id="3" name="Subtítulo 2">
            <a:extLst>
              <a:ext uri="{FF2B5EF4-FFF2-40B4-BE49-F238E27FC236}">
                <a16:creationId xmlns:a16="http://schemas.microsoft.com/office/drawing/2014/main" id="{5EB024E8-9670-614F-960D-8F2B4F5CFEE6}"/>
              </a:ext>
            </a:extLst>
          </p:cNvPr>
          <p:cNvSpPr>
            <a:spLocks noGrp="1"/>
          </p:cNvSpPr>
          <p:nvPr>
            <p:ph type="subTitle" idx="1"/>
          </p:nvPr>
        </p:nvSpPr>
        <p:spPr/>
        <p:txBody>
          <a:bodyPr>
            <a:normAutofit fontScale="55000" lnSpcReduction="20000"/>
          </a:bodyPr>
          <a:lstStyle/>
          <a:p>
            <a:r>
              <a:rPr lang="pt-BR" sz="2800" b="1" dirty="0">
                <a:effectLst/>
                <a:latin typeface="Times New Roman" panose="02020603050405020304" pitchFamily="18" charset="0"/>
                <a:ea typeface="MS Mincho" panose="02020609040205080304" pitchFamily="49" charset="-128"/>
                <a:cs typeface="Times New Roman" panose="02020603050405020304" pitchFamily="18" charset="0"/>
              </a:rPr>
              <a:t>O </a:t>
            </a: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desenvolvimento do cérebro e a criação da subjetividade humana</a:t>
            </a:r>
            <a:endPar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6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AULA 8. O cérebro relativista</a:t>
            </a:r>
          </a:p>
          <a:p>
            <a:b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Disciplina </a:t>
            </a:r>
            <a:r>
              <a:rPr lang="pt-BR" sz="1600" b="1" dirty="0">
                <a:latin typeface="Times New Roman" panose="02020603050405020304" pitchFamily="18" charset="0"/>
                <a:ea typeface="Times New Roman" panose="02020603050405020304" pitchFamily="18" charset="0"/>
                <a:cs typeface="Times New Roman" panose="02020603050405020304" pitchFamily="18" charset="0"/>
              </a:rPr>
              <a:t>ministrada </a:t>
            </a: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no Programa de Pós-Graduação em Psicologia da Educação, do Desenvolvimento e da Personalidade </a:t>
            </a:r>
          </a:p>
          <a:p>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no Instituto de Psicologia da Universidade de São Paulo</a:t>
            </a:r>
          </a:p>
          <a:p>
            <a:r>
              <a:rPr lang="pt-BR" dirty="0">
                <a:latin typeface="Times New Roman" panose="02020603050405020304" pitchFamily="18" charset="0"/>
                <a:cs typeface="Times New Roman" panose="02020603050405020304" pitchFamily="18" charset="0"/>
              </a:rPr>
              <a:t>Primeiro Semestre de 2025</a:t>
            </a:r>
          </a:p>
        </p:txBody>
      </p:sp>
      <p:sp>
        <p:nvSpPr>
          <p:cNvPr id="4" name="Espaço Reservado para Número de Slide 3">
            <a:extLst>
              <a:ext uri="{FF2B5EF4-FFF2-40B4-BE49-F238E27FC236}">
                <a16:creationId xmlns:a16="http://schemas.microsoft.com/office/drawing/2014/main" id="{D26AF971-5A6A-3E4A-8B7B-9DC323901CC3}"/>
              </a:ext>
            </a:extLst>
          </p:cNvPr>
          <p:cNvSpPr>
            <a:spLocks noGrp="1"/>
          </p:cNvSpPr>
          <p:nvPr>
            <p:ph type="sldNum" sz="quarter" idx="12"/>
          </p:nvPr>
        </p:nvSpPr>
        <p:spPr/>
        <p:txBody>
          <a:bodyPr/>
          <a:lstStyle/>
          <a:p>
            <a:fld id="{1DE9A584-E285-B642-A0EC-DB8DA42C0B88}" type="slidenum">
              <a:rPr lang="pt-BR" smtClean="0"/>
              <a:t>1</a:t>
            </a:fld>
            <a:endParaRPr lang="pt-BR"/>
          </a:p>
        </p:txBody>
      </p:sp>
    </p:spTree>
    <p:extLst>
      <p:ext uri="{BB962C8B-B14F-4D97-AF65-F5344CB8AC3E}">
        <p14:creationId xmlns:p14="http://schemas.microsoft.com/office/powerpoint/2010/main" val="73471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261CA-B9EF-8047-A924-842AD52126CC}"/>
              </a:ext>
            </a:extLst>
          </p:cNvPr>
          <p:cNvSpPr>
            <a:spLocks noGrp="1"/>
          </p:cNvSpPr>
          <p:nvPr>
            <p:ph type="title"/>
          </p:nvPr>
        </p:nvSpPr>
        <p:spPr/>
        <p:txBody>
          <a:bodyPr>
            <a:normAutofit/>
          </a:bodyPr>
          <a:lstStyle/>
          <a:p>
            <a:pPr algn="ctr"/>
            <a:r>
              <a:rPr lang="pt-BR" sz="2800" b="1" dirty="0">
                <a:solidFill>
                  <a:srgbClr val="00B050"/>
                </a:solidFill>
                <a:effectLst/>
                <a:latin typeface="Times New Roman" panose="02020603050405020304" pitchFamily="18" charset="0"/>
                <a:ea typeface="Calibri" panose="020F0502020204030204" pitchFamily="34" charset="0"/>
              </a:rPr>
              <a:t>A PROPOSTA DE NICOLELIS: </a:t>
            </a:r>
            <a:br>
              <a:rPr lang="pt-BR" sz="2800" b="1" dirty="0">
                <a:solidFill>
                  <a:srgbClr val="00B050"/>
                </a:solidFill>
                <a:effectLst/>
                <a:latin typeface="Times New Roman" panose="02020603050405020304" pitchFamily="18" charset="0"/>
                <a:ea typeface="Calibri" panose="020F0502020204030204" pitchFamily="34" charset="0"/>
              </a:rPr>
            </a:br>
            <a:r>
              <a:rPr lang="pt-BR" sz="2800" b="1" dirty="0">
                <a:solidFill>
                  <a:srgbClr val="00B050"/>
                </a:solidFill>
                <a:effectLst/>
                <a:latin typeface="Times New Roman" panose="02020603050405020304" pitchFamily="18" charset="0"/>
                <a:ea typeface="Calibri" panose="020F0502020204030204" pitchFamily="34" charset="0"/>
              </a:rPr>
              <a:t>A TEORIA DO CÉREBRO RELATIVISTA</a:t>
            </a:r>
            <a:endParaRPr lang="pt-BR" sz="2800" dirty="0"/>
          </a:p>
        </p:txBody>
      </p:sp>
      <p:sp>
        <p:nvSpPr>
          <p:cNvPr id="3" name="Espaço Reservado para Conteúdo 2">
            <a:extLst>
              <a:ext uri="{FF2B5EF4-FFF2-40B4-BE49-F238E27FC236}">
                <a16:creationId xmlns:a16="http://schemas.microsoft.com/office/drawing/2014/main" id="{D9933EAB-18BA-E248-A2BB-8BCAF343A890}"/>
              </a:ext>
            </a:extLst>
          </p:cNvPr>
          <p:cNvSpPr>
            <a:spLocks noGrp="1"/>
          </p:cNvSpPr>
          <p:nvPr>
            <p:ph idx="1"/>
          </p:nvPr>
        </p:nvSpPr>
        <p:spPr/>
        <p:txBody>
          <a:bodyPr/>
          <a:lstStyle/>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minha solução para o problema central da neurociência é o que chamei de “teoria relativística do cérebro”.</a:t>
            </a:r>
          </a:p>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Os primeiros axiomas da teoria foram publicados em meu livro </a:t>
            </a:r>
            <a:r>
              <a:rPr lang="pt-BR"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Muito além do nosso eu</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p>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Nos últimos oito anos, uni-me ao meu grande amigo Ronald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Cicurel</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para explorar as principais implicações da teoria. </a:t>
            </a:r>
          </a:p>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Dessa colaboração resultou uma monografia voltada à comunidade acadêmica, publicada em 2015 sob o título </a:t>
            </a:r>
            <a:r>
              <a:rPr lang="pt-BR"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 cérebro relativístico: como ele funciona e por que ele não pode ser reproduzido por uma máquina de Turing</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08DF318E-D8BE-CA4D-BD4C-9AE3CE8F4CAB}"/>
              </a:ext>
            </a:extLst>
          </p:cNvPr>
          <p:cNvSpPr>
            <a:spLocks noGrp="1"/>
          </p:cNvSpPr>
          <p:nvPr>
            <p:ph type="sldNum" sz="quarter" idx="12"/>
          </p:nvPr>
        </p:nvSpPr>
        <p:spPr/>
        <p:txBody>
          <a:bodyPr/>
          <a:lstStyle/>
          <a:p>
            <a:fld id="{1DE9A584-E285-B642-A0EC-DB8DA42C0B88}" type="slidenum">
              <a:rPr lang="pt-BR" smtClean="0"/>
              <a:t>10</a:t>
            </a:fld>
            <a:endParaRPr lang="pt-BR"/>
          </a:p>
        </p:txBody>
      </p:sp>
    </p:spTree>
    <p:extLst>
      <p:ext uri="{BB962C8B-B14F-4D97-AF65-F5344CB8AC3E}">
        <p14:creationId xmlns:p14="http://schemas.microsoft.com/office/powerpoint/2010/main" val="39054854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C93FC-7036-6042-BEA2-5A2A1A65016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5B0BE16-D84E-3C4B-A098-48D4F2856E5E}"/>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Trabalhando no meu laboratório com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Bobae</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An</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aluna de pós-doutorado da Coreia do Sul, consegui nos últimos anos evidência experimental em apoio a essa visão do autismo.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Nos seus experimentos, </a:t>
            </a:r>
            <a:r>
              <a:rPr lang="pt-BR" sz="1200" dirty="0" err="1">
                <a:solidFill>
                  <a:srgbClr val="000000"/>
                </a:solidFill>
                <a:effectLst/>
                <a:latin typeface="Times New Roman" panose="02020603050405020304" pitchFamily="18" charset="0"/>
                <a:ea typeface="Calibri" panose="020F0502020204030204" pitchFamily="34" charset="0"/>
              </a:rPr>
              <a:t>Bobae</a:t>
            </a:r>
            <a:r>
              <a:rPr lang="pt-BR" sz="1200" dirty="0">
                <a:solidFill>
                  <a:srgbClr val="000000"/>
                </a:solidFill>
                <a:effectLst/>
                <a:latin typeface="Times New Roman" panose="02020603050405020304" pitchFamily="18" charset="0"/>
                <a:ea typeface="Calibri" panose="020F0502020204030204" pitchFamily="34" charset="0"/>
              </a:rPr>
              <a:t> primeiro observou que, durante o ritual de acasalamento, camundongos machos tendem a produzir vocalizações semelhantes aos cantos de pássaros, só que em ultrassom, em melodias que visam a atrair fêmeas.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FF0000"/>
                </a:solidFill>
                <a:effectLst/>
                <a:latin typeface="Times New Roman" panose="02020603050405020304" pitchFamily="18" charset="0"/>
                <a:ea typeface="Calibri" panose="020F0502020204030204" pitchFamily="34" charset="0"/>
              </a:rPr>
              <a:t>Ao registrar simultaneamente a atividade elétrica do cérebro do macho e da fêmea envolvidos no ritual, </a:t>
            </a:r>
            <a:r>
              <a:rPr lang="pt-BR" sz="1200" dirty="0" err="1">
                <a:solidFill>
                  <a:srgbClr val="FF0000"/>
                </a:solidFill>
                <a:effectLst/>
                <a:latin typeface="Times New Roman" panose="02020603050405020304" pitchFamily="18" charset="0"/>
                <a:ea typeface="Calibri" panose="020F0502020204030204" pitchFamily="34" charset="0"/>
              </a:rPr>
              <a:t>Bobae</a:t>
            </a:r>
            <a:r>
              <a:rPr lang="pt-BR" sz="1200" dirty="0">
                <a:solidFill>
                  <a:srgbClr val="FF0000"/>
                </a:solidFill>
                <a:effectLst/>
                <a:latin typeface="Times New Roman" panose="02020603050405020304" pitchFamily="18" charset="0"/>
                <a:ea typeface="Calibri" panose="020F0502020204030204" pitchFamily="34" charset="0"/>
              </a:rPr>
              <a:t> notou o aparecimento de um complexo padrão de sincronização entre os cérebros do par de namorados. </a:t>
            </a:r>
            <a:endParaRPr lang="pt-BR" sz="11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600" b="1" dirty="0">
                <a:solidFill>
                  <a:srgbClr val="00B050"/>
                </a:solidFill>
                <a:effectLst/>
                <a:latin typeface="Times New Roman" panose="02020603050405020304" pitchFamily="18" charset="0"/>
                <a:ea typeface="Calibri" panose="020F0502020204030204" pitchFamily="34" charset="0"/>
              </a:rPr>
              <a:t>FULGENCIO. COMO SERIA POSSÍVEL AVALIAR UM “COMPLEXO PADRÃO DE SINCROMIZAÇÃO ENTRE OS CÉREBROS” DA DUPLA MÃE-BEBÊ? </a:t>
            </a:r>
            <a:endParaRPr lang="pt-BR" sz="11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600" b="1" dirty="0">
                <a:solidFill>
                  <a:srgbClr val="00B050"/>
                </a:solidFill>
                <a:effectLst/>
                <a:latin typeface="Times New Roman" panose="02020603050405020304" pitchFamily="18" charset="0"/>
                <a:ea typeface="Calibri" panose="020F0502020204030204" pitchFamily="34" charset="0"/>
              </a:rPr>
              <a:t>FULGENCIO. COMO SERIA POSSÍVEL AVALIAR UM “COMPLEXO PADRÃO DE SINCROMIZAÇÃO ENTRE OS CÉREBROS” DE DOIS JOGADORES DE TENNIS DE MESA? DE AMIGOS, AMANTES , PARECERIROS , MÚSICOS ETC.? </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63FFA5F0-FFA3-5C49-B7D3-9704F2689149}"/>
              </a:ext>
            </a:extLst>
          </p:cNvPr>
          <p:cNvSpPr>
            <a:spLocks noGrp="1"/>
          </p:cNvSpPr>
          <p:nvPr>
            <p:ph type="sldNum" sz="quarter" idx="12"/>
          </p:nvPr>
        </p:nvSpPr>
        <p:spPr/>
        <p:txBody>
          <a:bodyPr/>
          <a:lstStyle/>
          <a:p>
            <a:fld id="{1DE9A584-E285-B642-A0EC-DB8DA42C0B88}" type="slidenum">
              <a:rPr lang="pt-BR" smtClean="0"/>
              <a:t>100</a:t>
            </a:fld>
            <a:endParaRPr lang="pt-BR"/>
          </a:p>
        </p:txBody>
      </p:sp>
    </p:spTree>
    <p:extLst>
      <p:ext uri="{BB962C8B-B14F-4D97-AF65-F5344CB8AC3E}">
        <p14:creationId xmlns:p14="http://schemas.microsoft.com/office/powerpoint/2010/main" val="40324604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ECC3A-E1FA-B44E-9D04-3AF22617D1D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AC5DDF2-9040-0845-9852-6557FCEE1601}"/>
              </a:ext>
            </a:extLst>
          </p:cNvPr>
          <p:cNvSpPr>
            <a:spLocks noGrp="1"/>
          </p:cNvSpPr>
          <p:nvPr>
            <p:ph idx="1"/>
          </p:nvPr>
        </p:nvSpPr>
        <p:spPr/>
        <p:txBody>
          <a:bodyPr/>
          <a:lstStyle/>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Curiosamente, esse padrão de sincronização intercerebral (ou seja, entre os dois cérebros) manifesta-se como uma onda que se espalha da parte posterior para a anterior do cérebro dos camundongos.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 seguir, </a:t>
            </a:r>
            <a:r>
              <a:rPr lang="pt-BR" sz="2000" dirty="0" err="1">
                <a:solidFill>
                  <a:srgbClr val="000000"/>
                </a:solidFill>
                <a:effectLst/>
                <a:latin typeface="Times New Roman" panose="02020603050405020304" pitchFamily="18" charset="0"/>
                <a:ea typeface="Calibri" panose="020F0502020204030204" pitchFamily="34" charset="0"/>
              </a:rPr>
              <a:t>Bobae</a:t>
            </a:r>
            <a:r>
              <a:rPr lang="pt-BR" sz="2000" dirty="0">
                <a:solidFill>
                  <a:srgbClr val="000000"/>
                </a:solidFill>
                <a:effectLst/>
                <a:latin typeface="Times New Roman" panose="02020603050405020304" pitchFamily="18" charset="0"/>
                <a:ea typeface="Calibri" panose="020F0502020204030204" pitchFamily="34" charset="0"/>
              </a:rPr>
              <a:t> repetiu esses experimentos com um camundongo macho geneticamente modificado, que exibe um déficit de socialização semelhante àquele visto no autismo. </a:t>
            </a:r>
            <a:endParaRPr lang="pt-BR" sz="20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rPr>
              <a:t>FULGENCIO. Como identificar este “déficit de socialização semelhante àquele visto no autismo”? </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1369AF9-2FDC-6E43-8301-85097FF81F9B}"/>
              </a:ext>
            </a:extLst>
          </p:cNvPr>
          <p:cNvSpPr>
            <a:spLocks noGrp="1"/>
          </p:cNvSpPr>
          <p:nvPr>
            <p:ph type="sldNum" sz="quarter" idx="12"/>
          </p:nvPr>
        </p:nvSpPr>
        <p:spPr/>
        <p:txBody>
          <a:bodyPr/>
          <a:lstStyle/>
          <a:p>
            <a:fld id="{1DE9A584-E285-B642-A0EC-DB8DA42C0B88}" type="slidenum">
              <a:rPr lang="pt-BR" smtClean="0"/>
              <a:t>101</a:t>
            </a:fld>
            <a:endParaRPr lang="pt-BR"/>
          </a:p>
        </p:txBody>
      </p:sp>
    </p:spTree>
    <p:extLst>
      <p:ext uri="{BB962C8B-B14F-4D97-AF65-F5344CB8AC3E}">
        <p14:creationId xmlns:p14="http://schemas.microsoft.com/office/powerpoint/2010/main" val="5101084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ECCF9-707D-5E47-9D9B-E264930EEF7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9CAC6EA-7310-6D4E-95A9-572B4CED6525}"/>
              </a:ext>
            </a:extLst>
          </p:cNvPr>
          <p:cNvSpPr>
            <a:spLocks noGrp="1"/>
          </p:cNvSpPr>
          <p:nvPr>
            <p:ph idx="1"/>
          </p:nvPr>
        </p:nvSpPr>
        <p:spPr/>
        <p:txBody>
          <a:bodyPr>
            <a:normAutofit lnSpcReduction="10000"/>
          </a:bodyPr>
          <a:lstStyle/>
          <a:p>
            <a:pPr marL="742950" lvl="1" indent="-285750" algn="just">
              <a:lnSpc>
                <a:spcPct val="150000"/>
              </a:lnSpc>
              <a:spcAft>
                <a:spcPts val="290"/>
              </a:spcAft>
              <a:buFont typeface="Courier New" panose="02070309020205020404" pitchFamily="49" charset="0"/>
              <a:buChar char="o"/>
            </a:pPr>
            <a:r>
              <a:rPr lang="pt-BR" sz="2000" dirty="0" err="1">
                <a:solidFill>
                  <a:srgbClr val="000000"/>
                </a:solidFill>
                <a:effectLst/>
                <a:latin typeface="Times New Roman" panose="02020603050405020304" pitchFamily="18" charset="0"/>
                <a:ea typeface="Calibri" panose="020F0502020204030204" pitchFamily="34" charset="0"/>
              </a:rPr>
              <a:t>Bobae</a:t>
            </a:r>
            <a:r>
              <a:rPr lang="pt-BR" sz="2000" dirty="0">
                <a:solidFill>
                  <a:srgbClr val="000000"/>
                </a:solidFill>
                <a:effectLst/>
                <a:latin typeface="Times New Roman" panose="02020603050405020304" pitchFamily="18" charset="0"/>
                <a:ea typeface="Calibri" panose="020F0502020204030204" pitchFamily="34" charset="0"/>
              </a:rPr>
              <a:t> demonstrou que os machos geneticamente modificados não cantam em ultrassom como os camundongos normais, achado que pode explicar por que eles não estabelecem contato físico com as fêmeas.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Quando </a:t>
            </a:r>
            <a:r>
              <a:rPr lang="pt-BR" sz="2000" dirty="0" err="1">
                <a:solidFill>
                  <a:srgbClr val="000000"/>
                </a:solidFill>
                <a:effectLst/>
                <a:latin typeface="Times New Roman" panose="02020603050405020304" pitchFamily="18" charset="0"/>
                <a:ea typeface="Calibri" panose="020F0502020204030204" pitchFamily="34" charset="0"/>
              </a:rPr>
              <a:t>Bobae</a:t>
            </a:r>
            <a:r>
              <a:rPr lang="pt-BR" sz="2000" dirty="0">
                <a:solidFill>
                  <a:srgbClr val="000000"/>
                </a:solidFill>
                <a:effectLst/>
                <a:latin typeface="Times New Roman" panose="02020603050405020304" pitchFamily="18" charset="0"/>
                <a:ea typeface="Calibri" panose="020F0502020204030204" pitchFamily="34" charset="0"/>
              </a:rPr>
              <a:t> registrou o cérebro desse macho geneticamente modificado e de uma fêmea normal, ela observou que não havia onda de sincronização intercerebral.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FF0000"/>
                </a:solidFill>
                <a:effectLst/>
                <a:latin typeface="Times New Roman" panose="02020603050405020304" pitchFamily="18" charset="0"/>
                <a:ea typeface="Calibri" panose="020F0502020204030204" pitchFamily="34" charset="0"/>
              </a:rPr>
              <a:t>De acordo com a minha teoria, é provável que esse tipo de </a:t>
            </a:r>
            <a:r>
              <a:rPr lang="pt-BR" sz="2000" dirty="0" err="1">
                <a:solidFill>
                  <a:srgbClr val="FF0000"/>
                </a:solidFill>
                <a:effectLst/>
                <a:latin typeface="Times New Roman" panose="02020603050405020304" pitchFamily="18" charset="0"/>
                <a:ea typeface="Calibri" panose="020F0502020204030204" pitchFamily="34" charset="0"/>
              </a:rPr>
              <a:t>hipossincronização</a:t>
            </a:r>
            <a:r>
              <a:rPr lang="pt-BR" sz="2000" dirty="0">
                <a:solidFill>
                  <a:srgbClr val="FF0000"/>
                </a:solidFill>
                <a:effectLst/>
                <a:latin typeface="Times New Roman" panose="02020603050405020304" pitchFamily="18" charset="0"/>
                <a:ea typeface="Calibri" panose="020F0502020204030204" pitchFamily="34" charset="0"/>
              </a:rPr>
              <a:t> intercerebral ocorra quando crianças autistas interagem com pais, parentes e outras pessoas.</a:t>
            </a:r>
            <a:endParaRPr lang="pt-BR" sz="20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000" b="1" dirty="0">
                <a:solidFill>
                  <a:srgbClr val="00B050"/>
                </a:solidFill>
                <a:effectLst/>
                <a:latin typeface="Times New Roman" panose="02020603050405020304" pitchFamily="18" charset="0"/>
                <a:ea typeface="Calibri" panose="020F0502020204030204" pitchFamily="34" charset="0"/>
              </a:rPr>
              <a:t> FULGENCIO. O autismo é, pois, uma doença que resulta da </a:t>
            </a:r>
            <a:r>
              <a:rPr lang="pt-BR" sz="2000" b="1" dirty="0" err="1">
                <a:solidFill>
                  <a:srgbClr val="00B050"/>
                </a:solidFill>
                <a:effectLst/>
                <a:latin typeface="Times New Roman" panose="02020603050405020304" pitchFamily="18" charset="0"/>
                <a:ea typeface="Calibri" panose="020F0502020204030204" pitchFamily="34" charset="0"/>
              </a:rPr>
              <a:t>dissincronia</a:t>
            </a:r>
            <a:r>
              <a:rPr lang="pt-BR" sz="2000" b="1" dirty="0">
                <a:solidFill>
                  <a:srgbClr val="00B050"/>
                </a:solidFill>
                <a:effectLst/>
                <a:latin typeface="Times New Roman" panose="02020603050405020304" pitchFamily="18" charset="0"/>
                <a:ea typeface="Calibri" panose="020F0502020204030204" pitchFamily="34" charset="0"/>
              </a:rPr>
              <a:t> na atividade de comunicação, de falta de suporte para a experiência de ser-no-mundo-com-o-outro. </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5377B57-8A73-3746-85C2-47D94A2BB842}"/>
              </a:ext>
            </a:extLst>
          </p:cNvPr>
          <p:cNvSpPr>
            <a:spLocks noGrp="1"/>
          </p:cNvSpPr>
          <p:nvPr>
            <p:ph type="sldNum" sz="quarter" idx="12"/>
          </p:nvPr>
        </p:nvSpPr>
        <p:spPr/>
        <p:txBody>
          <a:bodyPr/>
          <a:lstStyle/>
          <a:p>
            <a:fld id="{1DE9A584-E285-B642-A0EC-DB8DA42C0B88}" type="slidenum">
              <a:rPr lang="pt-BR" smtClean="0"/>
              <a:t>102</a:t>
            </a:fld>
            <a:endParaRPr lang="pt-BR"/>
          </a:p>
        </p:txBody>
      </p:sp>
    </p:spTree>
    <p:extLst>
      <p:ext uri="{BB962C8B-B14F-4D97-AF65-F5344CB8AC3E}">
        <p14:creationId xmlns:p14="http://schemas.microsoft.com/office/powerpoint/2010/main" val="12445689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1BD9C-72B4-CA44-88F9-4EDFDC09778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25B4210-562A-C848-B80A-029133F96AB2}"/>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B2A3862C-A5C0-5E4B-8D9E-B1B3DEC17CBF}"/>
              </a:ext>
            </a:extLst>
          </p:cNvPr>
          <p:cNvSpPr>
            <a:spLocks noGrp="1"/>
          </p:cNvSpPr>
          <p:nvPr>
            <p:ph type="sldNum" sz="quarter" idx="12"/>
          </p:nvPr>
        </p:nvSpPr>
        <p:spPr/>
        <p:txBody>
          <a:bodyPr/>
          <a:lstStyle/>
          <a:p>
            <a:fld id="{1DE9A584-E285-B642-A0EC-DB8DA42C0B88}" type="slidenum">
              <a:rPr lang="pt-BR" smtClean="0"/>
              <a:t>103</a:t>
            </a:fld>
            <a:endParaRPr lang="pt-BR"/>
          </a:p>
        </p:txBody>
      </p:sp>
    </p:spTree>
    <p:extLst>
      <p:ext uri="{BB962C8B-B14F-4D97-AF65-F5344CB8AC3E}">
        <p14:creationId xmlns:p14="http://schemas.microsoft.com/office/powerpoint/2010/main" val="39687196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C5DB9-A7F7-A245-8C90-442382F529F7}"/>
              </a:ext>
            </a:extLst>
          </p:cNvPr>
          <p:cNvSpPr>
            <a:spLocks noGrp="1"/>
          </p:cNvSpPr>
          <p:nvPr>
            <p:ph type="title"/>
          </p:nvPr>
        </p:nvSpPr>
        <p:spPr/>
        <p:txBody>
          <a:bodyPr/>
          <a:lstStyle/>
          <a:p>
            <a:r>
              <a:rPr lang="pt-BR" sz="4400" b="1" dirty="0">
                <a:solidFill>
                  <a:srgbClr val="00B050"/>
                </a:solidFill>
                <a:effectLst/>
                <a:latin typeface="Times New Roman" panose="02020603050405020304" pitchFamily="18" charset="0"/>
                <a:ea typeface="Calibri" panose="020F0502020204030204" pitchFamily="34" charset="0"/>
              </a:rPr>
              <a:t>O CASO DA EPILEPSIA </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84C72A7F-3D28-3542-B719-4ECA0B5D5640}"/>
              </a:ext>
            </a:extLst>
          </p:cNvPr>
          <p:cNvSpPr>
            <a:spLocks noGrp="1"/>
          </p:cNvSpPr>
          <p:nvPr>
            <p:ph idx="1"/>
          </p:nvPr>
        </p:nvSpPr>
        <p:spPr/>
        <p:txBody>
          <a:bodyPr>
            <a:normAutofit fontScale="85000" lnSpcReduction="20000"/>
          </a:bodyPr>
          <a:lstStyle/>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No entanto, se a epilepsia é tão prevalente e está associada à maioria das doenças do sistema nervoso central, por que ela não é diagnosticada mais frequentemente quando os pacientes neurológicos/psiquiátricos são examinados?</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Acontece que o método clássico empregado para o diagnóstico da epilepsia, o EEG do couro cabeludo, é ideal para detectar níveis patológicos de atividade neuronal síncrona somente em nível cortical, região mais superficial do cérebro.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Se por acaso alguém sofrer de crises epiléticas parciais e mais amenas restritas a regiões mais profundas do cérebro, o EEG não será capaz de identificar essa anomalia elétrica, muito menos nos estágios inicias da doença.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Isso explica por que qualquer atividade epilética </a:t>
            </a:r>
            <a:r>
              <a:rPr lang="pt-BR" sz="2000" dirty="0" err="1">
                <a:solidFill>
                  <a:srgbClr val="000000"/>
                </a:solidFill>
                <a:effectLst/>
                <a:latin typeface="Times New Roman" panose="02020603050405020304" pitchFamily="18" charset="0"/>
                <a:ea typeface="Calibri" panose="020F0502020204030204" pitchFamily="34" charset="0"/>
              </a:rPr>
              <a:t>subcortical</a:t>
            </a:r>
            <a:r>
              <a:rPr lang="pt-BR" sz="2000" dirty="0">
                <a:solidFill>
                  <a:srgbClr val="000000"/>
                </a:solidFill>
                <a:effectLst/>
                <a:latin typeface="Times New Roman" panose="02020603050405020304" pitchFamily="18" charset="0"/>
                <a:ea typeface="Calibri" panose="020F0502020204030204" pitchFamily="34" charset="0"/>
              </a:rPr>
              <a:t> pode acontecer sem ser detectada pelos métodos eletrofisiológicos não invasivos que em geral são usados em pacientes, como o EEG.</a:t>
            </a:r>
            <a:endParaRPr lang="pt-BR" sz="2000" dirty="0">
              <a:solidFill>
                <a:srgbClr val="000000"/>
              </a:solidFill>
              <a:latin typeface="Calibri" panose="020F0502020204030204" pitchFamily="34" charset="0"/>
              <a:ea typeface="Calibri" panose="020F0502020204030204" pitchFamily="34" charset="0"/>
            </a:endParaRPr>
          </a:p>
          <a:p>
            <a:pPr marL="457200" lvl="1" indent="0" algn="just">
              <a:lnSpc>
                <a:spcPct val="150000"/>
              </a:lnSpc>
              <a:spcAft>
                <a:spcPts val="290"/>
              </a:spcAft>
              <a:buNone/>
            </a:pPr>
            <a:br>
              <a:rPr lang="pt-BR" sz="1200" dirty="0">
                <a:solidFill>
                  <a:srgbClr val="000000"/>
                </a:solidFill>
                <a:effectLst/>
                <a:latin typeface="Times New Roman" panose="02020603050405020304" pitchFamily="18" charset="0"/>
                <a:ea typeface="Calibri" panose="020F0502020204030204" pitchFamily="34" charset="0"/>
              </a:rPr>
            </a:b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D2E49A3-1400-7446-9282-6438A3ADED05}"/>
              </a:ext>
            </a:extLst>
          </p:cNvPr>
          <p:cNvSpPr>
            <a:spLocks noGrp="1"/>
          </p:cNvSpPr>
          <p:nvPr>
            <p:ph type="sldNum" sz="quarter" idx="12"/>
          </p:nvPr>
        </p:nvSpPr>
        <p:spPr/>
        <p:txBody>
          <a:bodyPr/>
          <a:lstStyle/>
          <a:p>
            <a:fld id="{1DE9A584-E285-B642-A0EC-DB8DA42C0B88}" type="slidenum">
              <a:rPr lang="pt-BR" smtClean="0"/>
              <a:t>104</a:t>
            </a:fld>
            <a:endParaRPr lang="pt-BR"/>
          </a:p>
        </p:txBody>
      </p:sp>
    </p:spTree>
    <p:extLst>
      <p:ext uri="{BB962C8B-B14F-4D97-AF65-F5344CB8AC3E}">
        <p14:creationId xmlns:p14="http://schemas.microsoft.com/office/powerpoint/2010/main" val="4863881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C5DB9-A7F7-A245-8C90-442382F529F7}"/>
              </a:ext>
            </a:extLst>
          </p:cNvPr>
          <p:cNvSpPr>
            <a:spLocks noGrp="1"/>
          </p:cNvSpPr>
          <p:nvPr>
            <p:ph type="title"/>
          </p:nvPr>
        </p:nvSpPr>
        <p:spPr/>
        <p:txBody>
          <a:bodyPr/>
          <a:lstStyle/>
          <a:p>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84C72A7F-3D28-3542-B719-4ECA0B5D5640}"/>
              </a:ext>
            </a:extLst>
          </p:cNvPr>
          <p:cNvSpPr>
            <a:spLocks noGrp="1"/>
          </p:cNvSpPr>
          <p:nvPr>
            <p:ph idx="1"/>
          </p:nvPr>
        </p:nvSpPr>
        <p:spPr/>
        <p:txBody>
          <a:bodyPr>
            <a:normAutofit lnSpcReduction="10000"/>
          </a:bodyPr>
          <a:lstStyle/>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Essa limitação, todavia, não se aplica a animais de experimentação.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No meu laboratório, rotineiramente implantamos dezenas e até centenas de </a:t>
            </a:r>
            <a:r>
              <a:rPr lang="pt-BR" sz="2000" dirty="0" err="1">
                <a:solidFill>
                  <a:srgbClr val="000000"/>
                </a:solidFill>
                <a:effectLst/>
                <a:latin typeface="Times New Roman" panose="02020603050405020304" pitchFamily="18" charset="0"/>
                <a:ea typeface="Calibri" panose="020F0502020204030204" pitchFamily="34" charset="0"/>
              </a:rPr>
              <a:t>microeletrodos</a:t>
            </a:r>
            <a:r>
              <a:rPr lang="pt-BR" sz="2000" dirty="0">
                <a:solidFill>
                  <a:srgbClr val="000000"/>
                </a:solidFill>
                <a:effectLst/>
                <a:latin typeface="Times New Roman" panose="02020603050405020304" pitchFamily="18" charset="0"/>
                <a:ea typeface="Calibri" panose="020F0502020204030204" pitchFamily="34" charset="0"/>
              </a:rPr>
              <a:t> metálicos flexíveis em estruturas profundas do cérebro de camundongos, ratos e macacos para medir os padrões de atividade neural que não podem ser estudados com o registro do EEG.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Assim, investigamos se ocorre nas estruturas </a:t>
            </a:r>
            <a:r>
              <a:rPr lang="pt-BR" sz="2000" dirty="0" err="1">
                <a:solidFill>
                  <a:srgbClr val="000000"/>
                </a:solidFill>
                <a:effectLst/>
                <a:latin typeface="Times New Roman" panose="02020603050405020304" pitchFamily="18" charset="0"/>
                <a:ea typeface="Calibri" panose="020F0502020204030204" pitchFamily="34" charset="0"/>
              </a:rPr>
              <a:t>subcorticais</a:t>
            </a:r>
            <a:r>
              <a:rPr lang="pt-BR" sz="2000" dirty="0">
                <a:solidFill>
                  <a:srgbClr val="000000"/>
                </a:solidFill>
                <a:effectLst/>
                <a:latin typeface="Times New Roman" panose="02020603050405020304" pitchFamily="18" charset="0"/>
                <a:ea typeface="Calibri" panose="020F0502020204030204" pitchFamily="34" charset="0"/>
              </a:rPr>
              <a:t> dos animais alguma atividade epilética relacionada a comportamentos patológicos observados em pacientes.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Foi dessa forma que </a:t>
            </a:r>
            <a:r>
              <a:rPr lang="pt-BR" sz="2000" dirty="0" err="1">
                <a:solidFill>
                  <a:srgbClr val="000000"/>
                </a:solidFill>
                <a:effectLst/>
                <a:latin typeface="Times New Roman" panose="02020603050405020304" pitchFamily="18" charset="0"/>
                <a:ea typeface="Calibri" panose="020F0502020204030204" pitchFamily="34" charset="0"/>
              </a:rPr>
              <a:t>Kafui</a:t>
            </a:r>
            <a:r>
              <a:rPr lang="pt-BR" sz="2000" dirty="0">
                <a:solidFill>
                  <a:srgbClr val="000000"/>
                </a:solidFill>
                <a:effectLst/>
                <a:latin typeface="Times New Roman" panose="02020603050405020304" pitchFamily="18" charset="0"/>
                <a:ea typeface="Calibri" panose="020F0502020204030204" pitchFamily="34" charset="0"/>
              </a:rPr>
              <a:t> e eu descobrimos uma variedade de padrões de atividade epilética ocorrendo em diferentes circuitos neurais, os quais estavam associados a múltiplos modelos experimentais de doenças cerebrais de grande relevância clínica.</a:t>
            </a:r>
            <a:endParaRPr lang="pt-BR" sz="2000" dirty="0">
              <a:solidFill>
                <a:srgbClr val="000000"/>
              </a:solidFill>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D2E49A3-1400-7446-9282-6438A3ADED05}"/>
              </a:ext>
            </a:extLst>
          </p:cNvPr>
          <p:cNvSpPr>
            <a:spLocks noGrp="1"/>
          </p:cNvSpPr>
          <p:nvPr>
            <p:ph type="sldNum" sz="quarter" idx="12"/>
          </p:nvPr>
        </p:nvSpPr>
        <p:spPr/>
        <p:txBody>
          <a:bodyPr/>
          <a:lstStyle/>
          <a:p>
            <a:fld id="{1DE9A584-E285-B642-A0EC-DB8DA42C0B88}" type="slidenum">
              <a:rPr lang="pt-BR" smtClean="0"/>
              <a:t>105</a:t>
            </a:fld>
            <a:endParaRPr lang="pt-BR"/>
          </a:p>
        </p:txBody>
      </p:sp>
    </p:spTree>
    <p:extLst>
      <p:ext uri="{BB962C8B-B14F-4D97-AF65-F5344CB8AC3E}">
        <p14:creationId xmlns:p14="http://schemas.microsoft.com/office/powerpoint/2010/main" val="24318909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5BB7-8A38-CA43-82B5-62DD65A8314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6DD7C5B-FCFB-844B-8B5F-4ACFE6C70833}"/>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0DEEA9EA-3F10-8F42-86A7-1A4A5FCF806F}"/>
              </a:ext>
            </a:extLst>
          </p:cNvPr>
          <p:cNvSpPr>
            <a:spLocks noGrp="1"/>
          </p:cNvSpPr>
          <p:nvPr>
            <p:ph type="sldNum" sz="quarter" idx="12"/>
          </p:nvPr>
        </p:nvSpPr>
        <p:spPr/>
        <p:txBody>
          <a:bodyPr/>
          <a:lstStyle/>
          <a:p>
            <a:fld id="{1DE9A584-E285-B642-A0EC-DB8DA42C0B88}" type="slidenum">
              <a:rPr lang="pt-BR" smtClean="0"/>
              <a:t>106</a:t>
            </a:fld>
            <a:endParaRPr lang="pt-BR"/>
          </a:p>
        </p:txBody>
      </p:sp>
    </p:spTree>
    <p:extLst>
      <p:ext uri="{BB962C8B-B14F-4D97-AF65-F5344CB8AC3E}">
        <p14:creationId xmlns:p14="http://schemas.microsoft.com/office/powerpoint/2010/main" val="11372717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4F50C-4CF1-3942-B236-F589607C9554}"/>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Calibri" panose="020F0502020204030204" pitchFamily="34" charset="0"/>
              </a:rPr>
              <a:t>SINCRONIA E DISSINCRONIA CEREBRAL COMO PARÂMETRO PARA COMPREENSÃO DAS DOENÇAS CEREBRAIS</a:t>
            </a:r>
            <a:endParaRPr lang="pt-BR" dirty="0"/>
          </a:p>
        </p:txBody>
      </p:sp>
      <p:sp>
        <p:nvSpPr>
          <p:cNvPr id="3" name="Espaço Reservado para Conteúdo 2">
            <a:extLst>
              <a:ext uri="{FF2B5EF4-FFF2-40B4-BE49-F238E27FC236}">
                <a16:creationId xmlns:a16="http://schemas.microsoft.com/office/drawing/2014/main" id="{A0446276-FB2D-9E4E-9B93-9C7291A73E3A}"/>
              </a:ext>
            </a:extLst>
          </p:cNvPr>
          <p:cNvSpPr>
            <a:spLocks noGrp="1"/>
          </p:cNvSpPr>
          <p:nvPr>
            <p:ph idx="1"/>
          </p:nvPr>
        </p:nvSpPr>
        <p:spPr/>
        <p:txBody>
          <a:bodyPr>
            <a:normAutofit fontScale="92500" lnSpcReduction="20000"/>
          </a:bodyPr>
          <a:lstStyle/>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FULGENCIO:</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b="1" dirty="0">
                <a:solidFill>
                  <a:srgbClr val="00B050"/>
                </a:solidFill>
                <a:effectLst/>
                <a:latin typeface="Times New Roman" panose="02020603050405020304" pitchFamily="18" charset="0"/>
                <a:ea typeface="Calibri" panose="020F0502020204030204" pitchFamily="34" charset="0"/>
              </a:rPr>
              <a:t>Há uma sincronia objetivável </a:t>
            </a:r>
            <a:r>
              <a:rPr lang="pt-BR" sz="1800" b="1" dirty="0" err="1">
                <a:solidFill>
                  <a:srgbClr val="00B050"/>
                </a:solidFill>
                <a:effectLst/>
                <a:latin typeface="Times New Roman" panose="02020603050405020304" pitchFamily="18" charset="0"/>
                <a:ea typeface="Calibri" panose="020F0502020204030204" pitchFamily="34" charset="0"/>
              </a:rPr>
              <a:t>pelA</a:t>
            </a:r>
            <a:r>
              <a:rPr lang="pt-BR" sz="1800" b="1" dirty="0">
                <a:solidFill>
                  <a:srgbClr val="00B050"/>
                </a:solidFill>
                <a:effectLst/>
                <a:latin typeface="Times New Roman" panose="02020603050405020304" pitchFamily="18" charset="0"/>
                <a:ea typeface="Calibri" panose="020F0502020204030204" pitchFamily="34" charset="0"/>
              </a:rPr>
              <a:t> figuração (identificação) das partes do cérebro ativadas</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b="1" dirty="0">
                <a:solidFill>
                  <a:srgbClr val="00B050"/>
                </a:solidFill>
                <a:effectLst/>
                <a:latin typeface="Times New Roman" panose="02020603050405020304" pitchFamily="18" charset="0"/>
                <a:ea typeface="Calibri" panose="020F0502020204030204" pitchFamily="34" charset="0"/>
              </a:rPr>
              <a:t>Estas certamente estão relacionadas com o  funcionamento global do cérebro, seus campos magnéticos, e o modo de tratar estas informações, articulando </a:t>
            </a:r>
            <a:r>
              <a:rPr lang="pt-BR" sz="1800" b="1" dirty="0" err="1">
                <a:solidFill>
                  <a:srgbClr val="00B050"/>
                </a:solidFill>
                <a:effectLst/>
                <a:latin typeface="Times New Roman" panose="02020603050405020304" pitchFamily="18" charset="0"/>
                <a:ea typeface="Calibri" panose="020F0502020204030204" pitchFamily="34" charset="0"/>
              </a:rPr>
              <a:t>S-info</a:t>
            </a:r>
            <a:r>
              <a:rPr lang="pt-BR" sz="1800" b="1" dirty="0">
                <a:solidFill>
                  <a:srgbClr val="00B050"/>
                </a:solidFill>
                <a:effectLst/>
                <a:latin typeface="Times New Roman" panose="02020603050405020304" pitchFamily="18" charset="0"/>
                <a:ea typeface="Calibri" panose="020F0502020204030204" pitchFamily="34" charset="0"/>
              </a:rPr>
              <a:t> com </a:t>
            </a:r>
            <a:r>
              <a:rPr lang="pt-BR" sz="1800" b="1" dirty="0" err="1">
                <a:solidFill>
                  <a:srgbClr val="00B050"/>
                </a:solidFill>
                <a:effectLst/>
                <a:latin typeface="Times New Roman" panose="02020603050405020304" pitchFamily="18" charset="0"/>
                <a:ea typeface="Calibri" panose="020F0502020204030204" pitchFamily="34" charset="0"/>
              </a:rPr>
              <a:t>G-info</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b="1" dirty="0">
                <a:solidFill>
                  <a:srgbClr val="00B050"/>
                </a:solidFill>
                <a:effectLst/>
                <a:latin typeface="Times New Roman" panose="02020603050405020304" pitchFamily="18" charset="0"/>
                <a:ea typeface="Calibri" panose="020F0502020204030204" pitchFamily="34" charset="0"/>
              </a:rPr>
              <a:t>Ao dar sentido aos </a:t>
            </a:r>
            <a:r>
              <a:rPr lang="pt-BR" sz="1800" b="1" dirty="0" err="1">
                <a:solidFill>
                  <a:srgbClr val="00B050"/>
                </a:solidFill>
                <a:effectLst/>
                <a:latin typeface="Times New Roman" panose="02020603050405020304" pitchFamily="18" charset="0"/>
                <a:ea typeface="Calibri" panose="020F0502020204030204" pitchFamily="34" charset="0"/>
              </a:rPr>
              <a:t>acontecimentoS</a:t>
            </a:r>
            <a:r>
              <a:rPr lang="pt-BR" sz="1800" b="1" dirty="0">
                <a:solidFill>
                  <a:srgbClr val="00B050"/>
                </a:solidFill>
                <a:effectLst/>
                <a:latin typeface="Times New Roman" panose="02020603050405020304" pitchFamily="18" charset="0"/>
                <a:ea typeface="Calibri" panose="020F0502020204030204" pitchFamily="34" charset="0"/>
              </a:rPr>
              <a:t> </a:t>
            </a:r>
            <a:r>
              <a:rPr lang="pt-BR" sz="1800" b="1" dirty="0" err="1">
                <a:solidFill>
                  <a:srgbClr val="00B050"/>
                </a:solidFill>
                <a:effectLst/>
                <a:latin typeface="Times New Roman" panose="02020603050405020304" pitchFamily="18" charset="0"/>
                <a:ea typeface="Calibri" panose="020F0502020204030204" pitchFamily="34" charset="0"/>
              </a:rPr>
              <a:t>objetivoS</a:t>
            </a:r>
            <a:r>
              <a:rPr lang="pt-BR" sz="1800" b="1" dirty="0">
                <a:solidFill>
                  <a:srgbClr val="00B050"/>
                </a:solidFill>
                <a:effectLst/>
                <a:latin typeface="Times New Roman" panose="02020603050405020304" pitchFamily="18" charset="0"/>
                <a:ea typeface="Calibri" panose="020F0502020204030204" pitchFamily="34" charset="0"/>
              </a:rPr>
              <a:t>, configurando-os como tendo um significado para o todo, estamos no campo da semântica, campo do processamento de </a:t>
            </a:r>
            <a:r>
              <a:rPr lang="pt-BR" sz="1800" b="1" dirty="0" err="1">
                <a:solidFill>
                  <a:srgbClr val="00B050"/>
                </a:solidFill>
                <a:effectLst/>
                <a:latin typeface="Times New Roman" panose="02020603050405020304" pitchFamily="18" charset="0"/>
                <a:ea typeface="Calibri" panose="020F0502020204030204" pitchFamily="34" charset="0"/>
              </a:rPr>
              <a:t>Ginfo</a:t>
            </a:r>
            <a:r>
              <a:rPr lang="pt-BR" sz="1800" b="1" dirty="0">
                <a:solidFill>
                  <a:srgbClr val="00B050"/>
                </a:solidFill>
                <a:effectLst/>
                <a:latin typeface="Times New Roman" panose="02020603050405020304" pitchFamily="18" charset="0"/>
                <a:ea typeface="Calibri" panose="020F0502020204030204" pitchFamily="34" charset="0"/>
              </a:rPr>
              <a:t>, campo no qual os afetos são as próprias intensidades dos campos eletromagnéticos neurais em funcionamento no sistema global (comungando estímulos externos, internos, e a memória)</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b="1" dirty="0">
                <a:solidFill>
                  <a:srgbClr val="00B050"/>
                </a:solidFill>
                <a:effectLst/>
                <a:latin typeface="Times New Roman" panose="02020603050405020304" pitchFamily="18" charset="0"/>
                <a:ea typeface="Calibri" panose="020F0502020204030204" pitchFamily="34" charset="0"/>
              </a:rPr>
              <a:t>A psicanálise é, por sua vez, um exercício de sincronia comunicacional; logo ela coloco o cérebro e o indivíduo a funcionar na direção da integração afetiva, no sentido de lidar com as disson6ancias afetivas, e portanto, com as </a:t>
            </a:r>
            <a:r>
              <a:rPr lang="pt-BR" sz="1800" b="1" dirty="0" err="1">
                <a:solidFill>
                  <a:srgbClr val="00B050"/>
                </a:solidFill>
                <a:effectLst/>
                <a:latin typeface="Times New Roman" panose="02020603050405020304" pitchFamily="18" charset="0"/>
                <a:ea typeface="Calibri" panose="020F0502020204030204" pitchFamily="34" charset="0"/>
              </a:rPr>
              <a:t>dissincronias</a:t>
            </a:r>
            <a:r>
              <a:rPr lang="pt-BR" sz="1800" b="1" dirty="0">
                <a:solidFill>
                  <a:srgbClr val="00B050"/>
                </a:solidFill>
                <a:effectLst/>
                <a:latin typeface="Times New Roman" panose="02020603050405020304" pitchFamily="18" charset="0"/>
                <a:ea typeface="Calibri" panose="020F0502020204030204" pitchFamily="34" charset="0"/>
              </a:rPr>
              <a:t> cerebrais</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76D1582-D79F-0348-98F2-AA0C197B10B5}"/>
              </a:ext>
            </a:extLst>
          </p:cNvPr>
          <p:cNvSpPr>
            <a:spLocks noGrp="1"/>
          </p:cNvSpPr>
          <p:nvPr>
            <p:ph type="sldNum" sz="quarter" idx="12"/>
          </p:nvPr>
        </p:nvSpPr>
        <p:spPr/>
        <p:txBody>
          <a:bodyPr/>
          <a:lstStyle/>
          <a:p>
            <a:fld id="{1DE9A584-E285-B642-A0EC-DB8DA42C0B88}" type="slidenum">
              <a:rPr lang="pt-BR" smtClean="0"/>
              <a:t>107</a:t>
            </a:fld>
            <a:endParaRPr lang="pt-BR"/>
          </a:p>
        </p:txBody>
      </p:sp>
    </p:spTree>
    <p:extLst>
      <p:ext uri="{BB962C8B-B14F-4D97-AF65-F5344CB8AC3E}">
        <p14:creationId xmlns:p14="http://schemas.microsoft.com/office/powerpoint/2010/main" val="27953136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EAE9E-061C-B14E-BCFC-83261C2AD23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2048517-EAD3-EF4E-80D2-3173136F947F}"/>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9B0BC5F3-F186-6640-978F-F3BFDF035233}"/>
              </a:ext>
            </a:extLst>
          </p:cNvPr>
          <p:cNvSpPr>
            <a:spLocks noGrp="1"/>
          </p:cNvSpPr>
          <p:nvPr>
            <p:ph type="sldNum" sz="quarter" idx="12"/>
          </p:nvPr>
        </p:nvSpPr>
        <p:spPr/>
        <p:txBody>
          <a:bodyPr/>
          <a:lstStyle/>
          <a:p>
            <a:fld id="{1DE9A584-E285-B642-A0EC-DB8DA42C0B88}" type="slidenum">
              <a:rPr lang="pt-BR" smtClean="0"/>
              <a:t>108</a:t>
            </a:fld>
            <a:endParaRPr lang="pt-BR"/>
          </a:p>
        </p:txBody>
      </p:sp>
    </p:spTree>
    <p:extLst>
      <p:ext uri="{BB962C8B-B14F-4D97-AF65-F5344CB8AC3E}">
        <p14:creationId xmlns:p14="http://schemas.microsoft.com/office/powerpoint/2010/main" val="23206443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9F389-4010-354A-BB5E-07B9D49B4C62}"/>
              </a:ext>
            </a:extLst>
          </p:cNvPr>
          <p:cNvSpPr>
            <a:spLocks noGrp="1"/>
          </p:cNvSpPr>
          <p:nvPr>
            <p:ph type="title"/>
          </p:nvPr>
        </p:nvSpPr>
        <p:spPr/>
        <p:txBody>
          <a:bodyPr/>
          <a:lstStyle/>
          <a:p>
            <a:pPr algn="ctr"/>
            <a:r>
              <a:rPr lang="pt-BR" sz="4400" b="1" dirty="0">
                <a:solidFill>
                  <a:srgbClr val="00B050"/>
                </a:solidFill>
                <a:effectLst/>
                <a:latin typeface="Times New Roman" panose="02020603050405020304" pitchFamily="18" charset="0"/>
                <a:ea typeface="Calibri" panose="020F0502020204030204" pitchFamily="34" charset="0"/>
              </a:rPr>
              <a:t>Alzheimer</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639E4F02-FB48-9F4B-A3CA-766A7C29BA35}"/>
              </a:ext>
            </a:extLst>
          </p:cNvPr>
          <p:cNvSpPr>
            <a:spLocks noGrp="1"/>
          </p:cNvSpPr>
          <p:nvPr>
            <p:ph idx="1"/>
          </p:nvPr>
        </p:nvSpPr>
        <p:spPr/>
        <p:txBody>
          <a:bodyPr>
            <a:noAutofit/>
          </a:bodyPr>
          <a:lstStyle/>
          <a:p>
            <a:pPr marL="342900" lvl="0" indent="-342900" algn="just">
              <a:lnSpc>
                <a:spcPct val="150000"/>
              </a:lnSpc>
              <a:spcAft>
                <a:spcPts val="290"/>
              </a:spcAft>
              <a:buFont typeface="Symbol" pitchFamily="2" charset="2"/>
              <a:buChar char=""/>
            </a:pP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teoria de que a </a:t>
            </a:r>
            <a:r>
              <a:rPr lang="pt-BR" sz="16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hipersincronização</a:t>
            </a: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neuronal patológica define uma via comum para a manifestação clínica da maioria das doenças cerebrais recebeu outro apoio importante quando uma série de estudos clínicos recentes demonstrou que a presença de atividade epilética com frequência é observada em pacientes que sofrem de Alzheimer, uma das mais comuns doenças </a:t>
            </a:r>
            <a:r>
              <a:rPr lang="pt-BR" sz="16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neurodegenerativas</a:t>
            </a: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atuais. </a:t>
            </a:r>
            <a:endParaRPr lang="pt-B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Em 2017, Keith </a:t>
            </a:r>
            <a:r>
              <a:rPr lang="pt-BR" sz="1600" dirty="0" err="1">
                <a:solidFill>
                  <a:srgbClr val="000000"/>
                </a:solidFill>
                <a:effectLst/>
                <a:latin typeface="Times New Roman" panose="02020603050405020304" pitchFamily="18" charset="0"/>
                <a:ea typeface="Calibri" panose="020F0502020204030204" pitchFamily="34" charset="0"/>
              </a:rPr>
              <a:t>Vossel</a:t>
            </a:r>
            <a:r>
              <a:rPr lang="pt-BR" sz="1600" dirty="0">
                <a:solidFill>
                  <a:srgbClr val="000000"/>
                </a:solidFill>
                <a:effectLst/>
                <a:latin typeface="Times New Roman" panose="02020603050405020304" pitchFamily="18" charset="0"/>
                <a:ea typeface="Calibri" panose="020F0502020204030204" pitchFamily="34" charset="0"/>
              </a:rPr>
              <a:t> e colegas publicaram um artigo no qual propunham que a presença de crises epiléticas poderia levar à aceleração do processo de declínio cognitivo em pacientes nos estados iniciais e intermediários da doença.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Como argumento para corroborar a tese, eles relatam que o uso de </a:t>
            </a:r>
            <a:r>
              <a:rPr lang="pt-BR" sz="1600" dirty="0" err="1">
                <a:solidFill>
                  <a:srgbClr val="000000"/>
                </a:solidFill>
                <a:effectLst/>
                <a:latin typeface="Times New Roman" panose="02020603050405020304" pitchFamily="18" charset="0"/>
                <a:ea typeface="Calibri" panose="020F0502020204030204" pitchFamily="34" charset="0"/>
              </a:rPr>
              <a:t>anticonvulsivos</a:t>
            </a:r>
            <a:r>
              <a:rPr lang="pt-BR" sz="1600" dirty="0">
                <a:solidFill>
                  <a:srgbClr val="000000"/>
                </a:solidFill>
                <a:effectLst/>
                <a:latin typeface="Times New Roman" panose="02020603050405020304" pitchFamily="18" charset="0"/>
                <a:ea typeface="Calibri" panose="020F0502020204030204" pitchFamily="34" charset="0"/>
              </a:rPr>
              <a:t> em baixa dose, em pacientes com Alzheimer que exibem alterações de EEG compatíveis com epilepsia, pode ser benéfico.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Se confirmados no seu todo, esses achados indicariam a direção para mudanças profundas no tratamento da doença de Alzheimer. </a:t>
            </a:r>
            <a:endParaRPr lang="pt-BR" sz="16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BB6ED954-EE4F-3742-B16A-EDC8CEB3E9F2}"/>
              </a:ext>
            </a:extLst>
          </p:cNvPr>
          <p:cNvSpPr>
            <a:spLocks noGrp="1"/>
          </p:cNvSpPr>
          <p:nvPr>
            <p:ph type="sldNum" sz="quarter" idx="12"/>
          </p:nvPr>
        </p:nvSpPr>
        <p:spPr/>
        <p:txBody>
          <a:bodyPr/>
          <a:lstStyle/>
          <a:p>
            <a:fld id="{1DE9A584-E285-B642-A0EC-DB8DA42C0B88}" type="slidenum">
              <a:rPr lang="pt-BR" smtClean="0"/>
              <a:t>109</a:t>
            </a:fld>
            <a:endParaRPr lang="pt-BR"/>
          </a:p>
        </p:txBody>
      </p:sp>
    </p:spTree>
    <p:extLst>
      <p:ext uri="{BB962C8B-B14F-4D97-AF65-F5344CB8AC3E}">
        <p14:creationId xmlns:p14="http://schemas.microsoft.com/office/powerpoint/2010/main" val="204461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A5F95-9953-F64E-BD80-93A7CA463B68}"/>
              </a:ext>
            </a:extLst>
          </p:cNvPr>
          <p:cNvSpPr>
            <a:spLocks noGrp="1"/>
          </p:cNvSpPr>
          <p:nvPr>
            <p:ph type="title"/>
          </p:nvPr>
        </p:nvSpPr>
        <p:spPr/>
        <p:txBody>
          <a:bodyPr>
            <a:noAutofit/>
          </a:bodyPr>
          <a:lstStyle/>
          <a:p>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Originariamente, escolhi o termo relativístico para nomear a teoria inspirado no seu uso histórico a fim de sugerir a </a:t>
            </a:r>
            <a:r>
              <a:rPr lang="pt-B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inexistência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um sistema de referência fixo para descrever fenômenos naturais. </a:t>
            </a:r>
            <a:b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t-BR" sz="24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2030C2B4-74A0-D143-9CE9-D01AE08E98C2}"/>
              </a:ext>
            </a:extLst>
          </p:cNvPr>
          <p:cNvSpPr>
            <a:spLocks noGrp="1"/>
          </p:cNvSpPr>
          <p:nvPr>
            <p:ph idx="1"/>
          </p:nvPr>
        </p:nvSpPr>
        <p:spPr/>
        <p:txBody>
          <a:bodyPr>
            <a:normAutofit fontScale="92500" lnSpcReduction="20000"/>
          </a:bodyPr>
          <a:lstStyle/>
          <a:p>
            <a:pPr marL="742950" lvl="1" indent="-285750" algn="just">
              <a:lnSpc>
                <a:spcPct val="150000"/>
              </a:lnSpc>
              <a:spcAft>
                <a:spcPts val="210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Embora em diferentes áreas, Aristóteles e Galileu, entre outros, também propuseram uma visão “relativística” de idealizações humanas (por exemplo, ética e moral) e fenômenos naturais (queda de objetos).</a:t>
            </a:r>
          </a:p>
          <a:p>
            <a:pPr marL="742950" lvl="1" indent="-285750" algn="just">
              <a:lnSpc>
                <a:spcPct val="150000"/>
              </a:lnSpc>
              <a:spcAft>
                <a:spcPts val="210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Além deles, o filósofo alemão Immanuel Kant foi responsável pela introdução do que pode ser considerada uma visão relativística da percepção, ao propor que não podemos entender diretamente o que existe no universo exterior, mas criamos representações mentais dessa realidade ao confiarmos em nossos sentidos e nosso raciocínio.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10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Compartilhando dessa filosofia, o famoso físico austríaco Ernst Mach acreditava que todo tipo de movimento só poderia ser descrito como relativo ao resto do universo. Em seu livro </a:t>
            </a:r>
            <a:r>
              <a:rPr lang="pt-BR" sz="1600" i="1" dirty="0">
                <a:solidFill>
                  <a:srgbClr val="000000"/>
                </a:solidFill>
                <a:effectLst/>
                <a:latin typeface="Times New Roman" panose="02020603050405020304" pitchFamily="18" charset="0"/>
                <a:ea typeface="Calibri" panose="020F0502020204030204" pitchFamily="34" charset="0"/>
              </a:rPr>
              <a:t>A análise da sensação</a:t>
            </a:r>
            <a:r>
              <a:rPr lang="pt-BR" sz="1600" dirty="0">
                <a:solidFill>
                  <a:srgbClr val="000000"/>
                </a:solidFill>
                <a:effectLst/>
                <a:latin typeface="Times New Roman" panose="02020603050405020304" pitchFamily="18" charset="0"/>
                <a:ea typeface="Calibri" panose="020F0502020204030204" pitchFamily="34" charset="0"/>
              </a:rPr>
              <a:t>, de 1886, Mach ecoou Kant ao dizer que os objetos que nós percebemos consistem meramente de pacotes de dados sensoriais conectados de forma regular. Não existem objetos independentes das nossas sensações – nenhuma coisa existe por si mesma… Isso implica que nós só conhecemos aparências, nunca uma coisa por si mesma – somente o mundo das novas sensações. Portanto, nós nunca podemos saber se existem coisas por si mesmas. Consequentemente, não faz o menor sentido discutir tais noções.</a:t>
            </a:r>
            <a:endParaRPr lang="pt-BR" sz="16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7A964EC-90D2-CE44-B28D-F778BD39CE89}"/>
              </a:ext>
            </a:extLst>
          </p:cNvPr>
          <p:cNvSpPr>
            <a:spLocks noGrp="1"/>
          </p:cNvSpPr>
          <p:nvPr>
            <p:ph type="sldNum" sz="quarter" idx="12"/>
          </p:nvPr>
        </p:nvSpPr>
        <p:spPr/>
        <p:txBody>
          <a:bodyPr/>
          <a:lstStyle/>
          <a:p>
            <a:fld id="{1DE9A584-E285-B642-A0EC-DB8DA42C0B88}" type="slidenum">
              <a:rPr lang="pt-BR" smtClean="0"/>
              <a:t>11</a:t>
            </a:fld>
            <a:endParaRPr lang="pt-BR"/>
          </a:p>
        </p:txBody>
      </p:sp>
    </p:spTree>
    <p:extLst>
      <p:ext uri="{BB962C8B-B14F-4D97-AF65-F5344CB8AC3E}">
        <p14:creationId xmlns:p14="http://schemas.microsoft.com/office/powerpoint/2010/main" val="2052781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9F389-4010-354A-BB5E-07B9D49B4C62}"/>
              </a:ext>
            </a:extLst>
          </p:cNvPr>
          <p:cNvSpPr>
            <a:spLocks noGrp="1"/>
          </p:cNvSpPr>
          <p:nvPr>
            <p:ph type="title"/>
          </p:nvPr>
        </p:nvSpPr>
        <p:spPr/>
        <p:txBody>
          <a:bodyPr/>
          <a:lstStyle/>
          <a:p>
            <a:pPr algn="ct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639E4F02-FB48-9F4B-A3CA-766A7C29BA35}"/>
              </a:ext>
            </a:extLst>
          </p:cNvPr>
          <p:cNvSpPr>
            <a:spLocks noGrp="1"/>
          </p:cNvSpPr>
          <p:nvPr>
            <p:ph idx="1"/>
          </p:nvPr>
        </p:nvSpPr>
        <p:spPr/>
        <p:txBody>
          <a:bodyPr>
            <a:normAutofit/>
          </a:bodyPr>
          <a:lstStyle/>
          <a:p>
            <a:pPr marL="742950" lvl="1" indent="-285750" algn="just">
              <a:lnSpc>
                <a:spcPct val="150000"/>
              </a:lnSpc>
              <a:spcAft>
                <a:spcPts val="290"/>
              </a:spcAft>
              <a:buFont typeface="Courier New" panose="02070309020205020404" pitchFamily="49" charset="0"/>
              <a:buChar char="o"/>
            </a:pPr>
            <a:r>
              <a:rPr lang="pt-BR" b="1" dirty="0">
                <a:solidFill>
                  <a:srgbClr val="FF0000"/>
                </a:solidFill>
                <a:effectLst/>
                <a:latin typeface="Times New Roman" panose="02020603050405020304" pitchFamily="18" charset="0"/>
                <a:ea typeface="Calibri" panose="020F0502020204030204" pitchFamily="34" charset="0"/>
              </a:rPr>
              <a:t>Eu digo isso porque acredito que, no futuro, </a:t>
            </a:r>
            <a:r>
              <a:rPr lang="pt-BR" b="1" dirty="0" err="1">
                <a:solidFill>
                  <a:srgbClr val="FF0000"/>
                </a:solidFill>
                <a:effectLst/>
                <a:latin typeface="Times New Roman" panose="02020603050405020304" pitchFamily="18" charset="0"/>
                <a:ea typeface="Calibri" panose="020F0502020204030204" pitchFamily="34" charset="0"/>
              </a:rPr>
              <a:t>neuroimplantes</a:t>
            </a:r>
            <a:r>
              <a:rPr lang="pt-BR" b="1" dirty="0">
                <a:solidFill>
                  <a:srgbClr val="FF0000"/>
                </a:solidFill>
                <a:effectLst/>
                <a:latin typeface="Times New Roman" panose="02020603050405020304" pitchFamily="18" charset="0"/>
                <a:ea typeface="Calibri" panose="020F0502020204030204" pitchFamily="34" charset="0"/>
              </a:rPr>
              <a:t>, como aquele criado pelo nosso laboratório para o tratamento da doença de Parkinson, ou mesmo técnicas não invasivas, como a TMS, em vez de medicamentos, podem se tornar o tratamento de um número elevado de doenças cerebrais, incluindo muitas que hoje são classificadas como psiquiátricas.</a:t>
            </a:r>
            <a:endParaRPr lang="pt-BR"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400" b="1" dirty="0">
                <a:solidFill>
                  <a:srgbClr val="00B050"/>
                </a:solidFill>
                <a:effectLst/>
                <a:latin typeface="Times New Roman" panose="02020603050405020304" pitchFamily="18" charset="0"/>
                <a:ea typeface="Calibri" panose="020F0502020204030204" pitchFamily="34" charset="0"/>
              </a:rPr>
              <a:t> Haveria alguma possibilidade da aplicação destes procedimentos para o tratamento do autismo?</a:t>
            </a:r>
            <a:endParaRPr lang="pt-BR" sz="24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BB6ED954-EE4F-3742-B16A-EDC8CEB3E9F2}"/>
              </a:ext>
            </a:extLst>
          </p:cNvPr>
          <p:cNvSpPr>
            <a:spLocks noGrp="1"/>
          </p:cNvSpPr>
          <p:nvPr>
            <p:ph type="sldNum" sz="quarter" idx="12"/>
          </p:nvPr>
        </p:nvSpPr>
        <p:spPr/>
        <p:txBody>
          <a:bodyPr/>
          <a:lstStyle/>
          <a:p>
            <a:fld id="{1DE9A584-E285-B642-A0EC-DB8DA42C0B88}" type="slidenum">
              <a:rPr lang="pt-BR" smtClean="0"/>
              <a:t>110</a:t>
            </a:fld>
            <a:endParaRPr lang="pt-BR"/>
          </a:p>
        </p:txBody>
      </p:sp>
    </p:spTree>
    <p:extLst>
      <p:ext uri="{BB962C8B-B14F-4D97-AF65-F5344CB8AC3E}">
        <p14:creationId xmlns:p14="http://schemas.microsoft.com/office/powerpoint/2010/main" val="36758891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5F446-C4EA-0845-BBDD-FB0F2201CF8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CFCDD61-860A-094A-ACC8-602FD2B0B43E}"/>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7A14FC6E-1597-4A43-89B8-7EE8FB5BEFB0}"/>
              </a:ext>
            </a:extLst>
          </p:cNvPr>
          <p:cNvSpPr>
            <a:spLocks noGrp="1"/>
          </p:cNvSpPr>
          <p:nvPr>
            <p:ph type="sldNum" sz="quarter" idx="12"/>
          </p:nvPr>
        </p:nvSpPr>
        <p:spPr/>
        <p:txBody>
          <a:bodyPr/>
          <a:lstStyle/>
          <a:p>
            <a:fld id="{1DE9A584-E285-B642-A0EC-DB8DA42C0B88}" type="slidenum">
              <a:rPr lang="pt-BR" smtClean="0"/>
              <a:t>111</a:t>
            </a:fld>
            <a:endParaRPr lang="pt-BR"/>
          </a:p>
        </p:txBody>
      </p:sp>
    </p:spTree>
    <p:extLst>
      <p:ext uri="{BB962C8B-B14F-4D97-AF65-F5344CB8AC3E}">
        <p14:creationId xmlns:p14="http://schemas.microsoft.com/office/powerpoint/2010/main" val="24858096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C5BE6-3DF7-2B4F-B254-93062D39918C}"/>
              </a:ext>
            </a:extLst>
          </p:cNvPr>
          <p:cNvSpPr>
            <a:spLocks noGrp="1"/>
          </p:cNvSpPr>
          <p:nvPr>
            <p:ph type="title"/>
          </p:nvPr>
        </p:nvSpPr>
        <p:spPr/>
        <p:txBody>
          <a:bodyPr/>
          <a:lstStyle/>
          <a:p>
            <a:pPr algn="ctr"/>
            <a:r>
              <a:rPr lang="pt-BR" dirty="0" err="1">
                <a:solidFill>
                  <a:srgbClr val="00B050"/>
                </a:solidFill>
                <a:latin typeface="Times New Roman" panose="02020603050405020304" pitchFamily="18" charset="0"/>
                <a:ea typeface="Calibri" panose="020F0502020204030204" pitchFamily="34" charset="0"/>
                <a:cs typeface="Calibri" panose="020F0502020204030204" pitchFamily="34" charset="0"/>
              </a:rPr>
              <a:t>N</a:t>
            </a:r>
            <a:r>
              <a:rPr lang="pt-BR" sz="4400" dirty="0" err="1">
                <a:solidFill>
                  <a:srgbClr val="00B050"/>
                </a:solidFill>
                <a:effectLst/>
                <a:latin typeface="Times New Roman" panose="02020603050405020304" pitchFamily="18" charset="0"/>
                <a:ea typeface="Calibri" panose="020F0502020204030204" pitchFamily="34" charset="0"/>
                <a:cs typeface="Calibri" panose="020F0502020204030204" pitchFamily="34" charset="0"/>
              </a:rPr>
              <a:t>euromodulação</a:t>
            </a:r>
            <a:endParaRPr lang="pt-BR" dirty="0">
              <a:solidFill>
                <a:srgbClr val="00B050"/>
              </a:solidFill>
            </a:endParaRPr>
          </a:p>
        </p:txBody>
      </p:sp>
      <p:sp>
        <p:nvSpPr>
          <p:cNvPr id="3" name="Espaço Reservado para Conteúdo 2">
            <a:extLst>
              <a:ext uri="{FF2B5EF4-FFF2-40B4-BE49-F238E27FC236}">
                <a16:creationId xmlns:a16="http://schemas.microsoft.com/office/drawing/2014/main" id="{27C1E273-1EE2-4143-A862-73B813777660}"/>
              </a:ext>
            </a:extLst>
          </p:cNvPr>
          <p:cNvSpPr>
            <a:spLocks noGrp="1"/>
          </p:cNvSpPr>
          <p:nvPr>
            <p:ph idx="1"/>
          </p:nvPr>
        </p:nvSpPr>
        <p:spPr/>
        <p:txBody>
          <a:bodyPr>
            <a:noAutofit/>
          </a:bodyPr>
          <a:lstStyle/>
          <a:p>
            <a:pPr algn="just">
              <a:lnSpc>
                <a:spcPct val="150000"/>
              </a:lnSpc>
              <a:spcAft>
                <a:spcPts val="290"/>
              </a:spcAft>
            </a:pPr>
            <a:r>
              <a:rPr lang="pt-BR" sz="1400" b="1" dirty="0">
                <a:solidFill>
                  <a:srgbClr val="FF0000"/>
                </a:solidFill>
                <a:effectLst/>
                <a:latin typeface="Times New Roman" panose="02020603050405020304" pitchFamily="18" charset="0"/>
                <a:ea typeface="Calibri" panose="020F0502020204030204" pitchFamily="34" charset="0"/>
              </a:rPr>
              <a:t> </a:t>
            </a: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 certa forma, esse futuro pode ser antecipado por desenvolvimentos tecnológicos e achados recentes muito encorajadores na área de </a:t>
            </a:r>
            <a:r>
              <a:rPr lang="pt-BR" sz="1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neuromodulação</a:t>
            </a: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Por exemplo, há um consenso cada vez maior sobre o fato de que sessões repetitivas de TMS aplicadas na região dorsolateral do córtex pré-frontal melhoram os sintomas de pacientes com </a:t>
            </a:r>
            <a:r>
              <a:rPr lang="pt-BR" sz="1400" dirty="0">
                <a:solidFill>
                  <a:srgbClr val="FF0000"/>
                </a:solidFill>
                <a:effectLst/>
                <a:latin typeface="Times New Roman" panose="02020603050405020304" pitchFamily="18" charset="0"/>
                <a:ea typeface="Calibri" panose="020F0502020204030204" pitchFamily="34" charset="0"/>
              </a:rPr>
              <a:t>depressão crônica</a:t>
            </a:r>
            <a:r>
              <a:rPr lang="pt-BR" sz="1400" dirty="0">
                <a:solidFill>
                  <a:srgbClr val="000000"/>
                </a:solidFill>
                <a:effectLst/>
                <a:latin typeface="Times New Roman" panose="02020603050405020304" pitchFamily="18" charset="0"/>
                <a:ea typeface="Calibri" panose="020F0502020204030204" pitchFamily="34" charset="0"/>
              </a:rPr>
              <a:t>.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Embora essa abordagem ainda não seja tão efetiva quanto a terapia eletroconvulsiva – o método que ainda é o mais eficiente para tratar casos extremamente graves de depressão –, TMS tem demonstrado eficácia em vários estudos randomizados. </a:t>
            </a:r>
            <a:endParaRPr lang="pt-BR" sz="14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400" b="1" dirty="0">
                <a:solidFill>
                  <a:srgbClr val="00B050"/>
                </a:solidFill>
                <a:effectLst/>
                <a:latin typeface="Times New Roman" panose="02020603050405020304" pitchFamily="18" charset="0"/>
                <a:ea typeface="Calibri" panose="020F0502020204030204" pitchFamily="34" charset="0"/>
              </a:rPr>
              <a:t> FULGENCIO. Se este caminho se acentua, não estaríamos acentuando o foco na tratamento da sintaxe, deixando de lado todo o campo semântico (aqui exposto) que forneceria a cola (afetiva) para o novo funcionamento do cérebro? </a:t>
            </a:r>
            <a:endParaRPr lang="pt-BR" sz="14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400" b="1" dirty="0">
                <a:solidFill>
                  <a:srgbClr val="00B050"/>
                </a:solidFill>
                <a:effectLst/>
                <a:latin typeface="Times New Roman" panose="02020603050405020304" pitchFamily="18" charset="0"/>
                <a:ea typeface="Calibri" panose="020F0502020204030204" pitchFamily="34" charset="0"/>
              </a:rPr>
              <a:t> Ou seja, estes tratamentos físicos deveriam ser processados, realizados, na constituição de ambientes de cuidado inter-humano, no qual a sincronia afetiva forneceria uma maior possibilidade para a instalação de novos padrões de funcionamento de </a:t>
            </a:r>
            <a:r>
              <a:rPr lang="pt-BR" sz="1400" b="1" dirty="0" err="1">
                <a:solidFill>
                  <a:srgbClr val="00B050"/>
                </a:solidFill>
                <a:effectLst/>
                <a:latin typeface="Times New Roman" panose="02020603050405020304" pitchFamily="18" charset="0"/>
                <a:ea typeface="Calibri" panose="020F0502020204030204" pitchFamily="34" charset="0"/>
              </a:rPr>
              <a:t>G-info</a:t>
            </a:r>
            <a:r>
              <a:rPr lang="pt-BR" sz="1400" b="1" dirty="0">
                <a:solidFill>
                  <a:srgbClr val="00B050"/>
                </a:solidFill>
                <a:effectLst/>
                <a:latin typeface="Times New Roman" panose="02020603050405020304" pitchFamily="18" charset="0"/>
                <a:ea typeface="Calibri" panose="020F0502020204030204" pitchFamily="34" charset="0"/>
              </a:rPr>
              <a:t>? </a:t>
            </a:r>
            <a:endParaRPr lang="pt-BR" sz="14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2A2E4B75-AED8-234D-80F8-114CAFC5E744}"/>
              </a:ext>
            </a:extLst>
          </p:cNvPr>
          <p:cNvSpPr>
            <a:spLocks noGrp="1"/>
          </p:cNvSpPr>
          <p:nvPr>
            <p:ph type="sldNum" sz="quarter" idx="12"/>
          </p:nvPr>
        </p:nvSpPr>
        <p:spPr/>
        <p:txBody>
          <a:bodyPr/>
          <a:lstStyle/>
          <a:p>
            <a:fld id="{1DE9A584-E285-B642-A0EC-DB8DA42C0B88}" type="slidenum">
              <a:rPr lang="pt-BR" smtClean="0"/>
              <a:t>112</a:t>
            </a:fld>
            <a:endParaRPr lang="pt-BR"/>
          </a:p>
        </p:txBody>
      </p:sp>
    </p:spTree>
    <p:extLst>
      <p:ext uri="{BB962C8B-B14F-4D97-AF65-F5344CB8AC3E}">
        <p14:creationId xmlns:p14="http://schemas.microsoft.com/office/powerpoint/2010/main" val="24741436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DC624-C891-E345-9144-C450A595954E}"/>
              </a:ext>
            </a:extLst>
          </p:cNvPr>
          <p:cNvSpPr>
            <a:spLocks noGrp="1"/>
          </p:cNvSpPr>
          <p:nvPr>
            <p:ph type="title"/>
          </p:nvPr>
        </p:nvSpPr>
        <p:spPr/>
        <p:txBody>
          <a:bodyPr/>
          <a:lstStyle/>
          <a:p>
            <a:pPr algn="ctr"/>
            <a:r>
              <a:rPr lang="pt-BR" b="1" dirty="0">
                <a:solidFill>
                  <a:srgbClr val="00B050"/>
                </a:solidFill>
              </a:rPr>
              <a:t>Aplicações de TMS por </a:t>
            </a:r>
            <a:r>
              <a:rPr lang="pt-BR" b="1" dirty="0" err="1">
                <a:solidFill>
                  <a:srgbClr val="00B050"/>
                </a:solidFill>
              </a:rPr>
              <a:t>Wi-fi</a:t>
            </a:r>
            <a:endParaRPr lang="pt-BR" b="1" dirty="0">
              <a:solidFill>
                <a:srgbClr val="00B050"/>
              </a:solidFill>
            </a:endParaRPr>
          </a:p>
        </p:txBody>
      </p:sp>
      <p:sp>
        <p:nvSpPr>
          <p:cNvPr id="3" name="Espaço Reservado para Conteúdo 2">
            <a:extLst>
              <a:ext uri="{FF2B5EF4-FFF2-40B4-BE49-F238E27FC236}">
                <a16:creationId xmlns:a16="http://schemas.microsoft.com/office/drawing/2014/main" id="{996A297A-40DD-8344-B7A9-EC2522FF7BC8}"/>
              </a:ext>
            </a:extLst>
          </p:cNvPr>
          <p:cNvSpPr>
            <a:spLocks noGrp="1"/>
          </p:cNvSpPr>
          <p:nvPr>
            <p:ph idx="1"/>
          </p:nvPr>
        </p:nvSpPr>
        <p:spPr/>
        <p:txBody>
          <a:bodyPr>
            <a:normAutofit lnSpcReduction="10000"/>
          </a:bodyPr>
          <a:lstStyle/>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A grande inconveniência dessa nova abordagem, todavia, é que os pacientes ainda têm que realizar múltiplas visitas hospitalares ou em clínicas especializadas para receber o tratamento sob supervisão médica.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Por causa dessa limitação, acredito que o nosso método de estimulação elétrica da medula espinhal pode logo se tornar uma alternativa para esses pacientes também.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Recentemente, um estudo preliminar demonstrou que o nosso método de estimulação foi capaz de aliviar os sintomas de pacientes depressivos.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Uma vez que essa terapia pode ser ministrada sem supervisão médica, por meio de um microchip que gera estimulação elétrica contínua ou intermitente (uma hora por dia, por exemplo) da medula espinhal, os pacientes teriam a chance de receber o tratamento em casa, sem a necessidade de constantes visitas ao hospital.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Da mesma forma, se o papel de crises epiléticas na doença de Alzheimer for confirmado, teoricamente seria concebível que a estimulação elétrica da medula espinhal poderia ser usada na tentativa tanto de melhorar o déficit cognitivo desses pacientes como de diminuir a velocidade de progressão da doença.</a:t>
            </a:r>
            <a:endParaRPr lang="pt-BR" sz="1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5F599FD-FE08-5348-B9C2-D1E7CAF6F1B3}"/>
              </a:ext>
            </a:extLst>
          </p:cNvPr>
          <p:cNvSpPr>
            <a:spLocks noGrp="1"/>
          </p:cNvSpPr>
          <p:nvPr>
            <p:ph type="sldNum" sz="quarter" idx="12"/>
          </p:nvPr>
        </p:nvSpPr>
        <p:spPr/>
        <p:txBody>
          <a:bodyPr/>
          <a:lstStyle/>
          <a:p>
            <a:fld id="{1DE9A584-E285-B642-A0EC-DB8DA42C0B88}" type="slidenum">
              <a:rPr lang="pt-BR" smtClean="0"/>
              <a:t>113</a:t>
            </a:fld>
            <a:endParaRPr lang="pt-BR"/>
          </a:p>
        </p:txBody>
      </p:sp>
    </p:spTree>
    <p:extLst>
      <p:ext uri="{BB962C8B-B14F-4D97-AF65-F5344CB8AC3E}">
        <p14:creationId xmlns:p14="http://schemas.microsoft.com/office/powerpoint/2010/main" val="36039244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16145-557B-B640-8BBF-66EAEC18D1E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F43CE28-888D-4647-A597-8F4418EEECA5}"/>
              </a:ext>
            </a:extLst>
          </p:cNvPr>
          <p:cNvSpPr>
            <a:spLocks noGrp="1"/>
          </p:cNvSpPr>
          <p:nvPr>
            <p:ph idx="1"/>
          </p:nvPr>
        </p:nvSpPr>
        <p:spPr/>
        <p:txBody>
          <a:bodyPr>
            <a:normAutofit/>
          </a:bodyPr>
          <a:lstStyle/>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essa altura, vale também ressaltar que existe a possibilidade de, no futuro, a TMS ser aplicada na medula espinhal para reproduzir os resultados obtidos hoje com os implantes crônicos nessa região.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Inclusive, consigo imaginar um cenário no qual pacientes parkinsonianos, ou com depressão ou epilepsia crônica, nos estágios iniciais de Alzheimer ou vítimas de uma série de outras doenças poderão receber o seu tratamento diário em casa, sentados em uma cadeira terapêutica cujo encosto conteria um sistema portátil de TMS embutido.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Com base nessa visão, enquanto o paciente permaneceria confortavelmente lendo um livro ou assistindo à TV por uma hora, o sistema de TMS embutido no encosto da cadeira, de forma não invasiva, proporcionaria a estimulação eletromagnética necessária da medula espinhal para tratar a doença cerebral do paciente.</a:t>
            </a:r>
            <a:endParaRPr lang="pt-BR" sz="11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Se esse futuro em que a terapia cerebral é realizada no lar do paciente se materializar, a sociedade obterá ganhos significativos tanto no que tange ao alcance dos tratamentos para doenças cerebrais como em termos de qualidade de vida para milhões de pacientes.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Com a redução da necessidade de visitas hospitalares, essa abordagem também reduzirá, de forma considerável, o custo dos tratamentos para doenças cerebrais e de todo o sistema de saúde. </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DF350B0-9E9E-1F48-8011-60F302CC3D4C}"/>
              </a:ext>
            </a:extLst>
          </p:cNvPr>
          <p:cNvSpPr>
            <a:spLocks noGrp="1"/>
          </p:cNvSpPr>
          <p:nvPr>
            <p:ph type="sldNum" sz="quarter" idx="12"/>
          </p:nvPr>
        </p:nvSpPr>
        <p:spPr/>
        <p:txBody>
          <a:bodyPr/>
          <a:lstStyle/>
          <a:p>
            <a:fld id="{1DE9A584-E285-B642-A0EC-DB8DA42C0B88}" type="slidenum">
              <a:rPr lang="pt-BR" smtClean="0"/>
              <a:t>114</a:t>
            </a:fld>
            <a:endParaRPr lang="pt-BR"/>
          </a:p>
        </p:txBody>
      </p:sp>
    </p:spTree>
    <p:extLst>
      <p:ext uri="{BB962C8B-B14F-4D97-AF65-F5344CB8AC3E}">
        <p14:creationId xmlns:p14="http://schemas.microsoft.com/office/powerpoint/2010/main" val="33963977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1900D-20F7-5E48-93B1-5F5C058365C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4CBF6EF-E1FE-DD4C-9851-3F69A78A3B6C}"/>
              </a:ext>
            </a:extLst>
          </p:cNvPr>
          <p:cNvSpPr>
            <a:spLocks noGrp="1"/>
          </p:cNvSpPr>
          <p:nvPr>
            <p:ph idx="1"/>
          </p:nvPr>
        </p:nvSpPr>
        <p:spPr/>
        <p:txBody>
          <a:bodyPr>
            <a:normAutofit/>
          </a:bodyPr>
          <a:lstStyle/>
          <a:p>
            <a:pPr marL="342900" lvl="0" indent="-342900" algn="just">
              <a:lnSpc>
                <a:spcPct val="150000"/>
              </a:lnSpc>
              <a:spcAft>
                <a:spcPts val="210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Ironicamente, se terapias para doenças cerebrais baseadas no uso do eletromagnetismo atingirem o grau de disseminação e aceitação que, hoje, imagino ser possível, esse futuro confirmará a crença, criada séculos atrás, de que pedras que possuem magnetismo natural carregam algum poder terapêutico mágico. Essa crença foi resumida por Bartolomeu, o Inglês, que escreveu o seguinte no século XIII:</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2"/>
            <a:r>
              <a:rPr lang="pt-BR" sz="1000" dirty="0">
                <a:solidFill>
                  <a:srgbClr val="000000"/>
                </a:solidFill>
                <a:effectLst/>
                <a:latin typeface="Times New Roman" panose="02020603050405020304" pitchFamily="18" charset="0"/>
                <a:ea typeface="Calibri" panose="020F0502020204030204" pitchFamily="34" charset="0"/>
              </a:rPr>
              <a:t>Essa rocha [o magneto] restaura os maridos para as esposas e aumenta a elegância e o charme do discurso. Além disso, quando usada junto com mel, ela cura a hidropisia, o baço, a sarna e queimaduras… Quando colocada na cabeça de uma mulher casta, causa os seus venenos a cercá-la imediatamente; [mas,] se ela é uma adúltera, sairá da cama correndo pelo medo de ver uma aparição</a:t>
            </a:r>
            <a:r>
              <a:rPr lang="pt-BR" dirty="0">
                <a:effectLst/>
              </a:rPr>
              <a:t> </a:t>
            </a: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13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Se o velho Bartolomeu pudesse ver quão longe avançamos no uso do eletromagnetismo para fins medicinais, quão atônito ele se sentiria?</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AD8104A-D2E2-9144-BE0E-DE70B1654AEF}"/>
              </a:ext>
            </a:extLst>
          </p:cNvPr>
          <p:cNvSpPr>
            <a:spLocks noGrp="1"/>
          </p:cNvSpPr>
          <p:nvPr>
            <p:ph type="sldNum" sz="quarter" idx="12"/>
          </p:nvPr>
        </p:nvSpPr>
        <p:spPr/>
        <p:txBody>
          <a:bodyPr/>
          <a:lstStyle/>
          <a:p>
            <a:fld id="{1DE9A584-E285-B642-A0EC-DB8DA42C0B88}" type="slidenum">
              <a:rPr lang="pt-BR" smtClean="0"/>
              <a:t>115</a:t>
            </a:fld>
            <a:endParaRPr lang="pt-BR"/>
          </a:p>
        </p:txBody>
      </p:sp>
    </p:spTree>
    <p:extLst>
      <p:ext uri="{BB962C8B-B14F-4D97-AF65-F5344CB8AC3E}">
        <p14:creationId xmlns:p14="http://schemas.microsoft.com/office/powerpoint/2010/main" val="306058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ED63E-914F-F645-9E28-9EBFB5DEA26A}"/>
              </a:ext>
            </a:extLst>
          </p:cNvPr>
          <p:cNvSpPr>
            <a:spLocks noGrp="1"/>
          </p:cNvSpPr>
          <p:nvPr>
            <p:ph type="title"/>
          </p:nvPr>
        </p:nvSpPr>
        <p:spPr/>
        <p:txBody>
          <a:bodyPr/>
          <a:lstStyle/>
          <a:p>
            <a:pPr algn="ctr"/>
            <a:r>
              <a:rPr lang="pt-BR" sz="2800" b="1" dirty="0">
                <a:solidFill>
                  <a:srgbClr val="00B050"/>
                </a:solidFill>
                <a:effectLst/>
                <a:latin typeface="Times New Roman" panose="02020603050405020304" pitchFamily="18" charset="0"/>
                <a:ea typeface="Calibri" panose="020F0502020204030204" pitchFamily="34" charset="0"/>
              </a:rPr>
              <a:t>A TESE DO MAGNETISMO ANIMAL</a:t>
            </a:r>
            <a:endParaRPr lang="pt-BR" dirty="0"/>
          </a:p>
        </p:txBody>
      </p:sp>
      <p:sp>
        <p:nvSpPr>
          <p:cNvPr id="3" name="Espaço Reservado para Conteúdo 2">
            <a:extLst>
              <a:ext uri="{FF2B5EF4-FFF2-40B4-BE49-F238E27FC236}">
                <a16:creationId xmlns:a16="http://schemas.microsoft.com/office/drawing/2014/main" id="{A31A22ED-BFF5-5E49-A3F7-A43039319878}"/>
              </a:ext>
            </a:extLst>
          </p:cNvPr>
          <p:cNvSpPr>
            <a:spLocks noGrp="1"/>
          </p:cNvSpPr>
          <p:nvPr>
            <p:ph idx="1"/>
          </p:nvPr>
        </p:nvSpPr>
        <p:spPr/>
        <p:txBody>
          <a:bodyPr>
            <a:normAutofit/>
          </a:bodyPr>
          <a:lstStyle/>
          <a:p>
            <a:pPr algn="just">
              <a:lnSpc>
                <a:spcPct val="150000"/>
              </a:lnSpc>
              <a:spcAft>
                <a:spcPts val="290"/>
              </a:spcAft>
            </a:pP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Antes de continuar, gostaria de reconhecer todos os que, no passado, propuseram que o eletromagnetismo neuronal serviria de base para uma teoria de funcionamento cerebral</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 fato, foram vários os pesquisadores que nos </a:t>
            </a:r>
            <a:r>
              <a:rPr lang="pt-BR" sz="14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últimos sessenta anos </a:t>
            </a: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levantaram a hipótese de que os pequenos campos eletromagnéticos neuronais desempenhariam papel crucial na gênese de funções cerebrais humanas. </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Uma das primeiras das teorias de campo cerebrais foi introduzida pelos adeptos do movimento </a:t>
            </a:r>
            <a:r>
              <a:rPr lang="pt-BR" sz="14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Gestalt</a:t>
            </a: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que acreditavam que a investigação do sistema nervoso deveria ser mais holística, e não como se ele fosse formado por um mosaico de regiões individuais, para que entendêssemos os mecanismos neurofisiológicos envolvidos na alta cognição humana. </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Com base nessa abordagem filosófica, no começo dos anos 1950, dois famosos psicólogos, Aron </a:t>
            </a:r>
            <a:r>
              <a:rPr lang="pt-BR" sz="1400" dirty="0" err="1">
                <a:solidFill>
                  <a:srgbClr val="000000"/>
                </a:solidFill>
                <a:effectLst/>
                <a:latin typeface="Times New Roman" panose="02020603050405020304" pitchFamily="18" charset="0"/>
                <a:ea typeface="Calibri" panose="020F0502020204030204" pitchFamily="34" charset="0"/>
              </a:rPr>
              <a:t>Gurwitsch</a:t>
            </a:r>
            <a:r>
              <a:rPr lang="pt-BR" sz="1400" dirty="0">
                <a:solidFill>
                  <a:srgbClr val="000000"/>
                </a:solidFill>
                <a:effectLst/>
                <a:latin typeface="Times New Roman" panose="02020603050405020304" pitchFamily="18" charset="0"/>
                <a:ea typeface="Calibri" panose="020F0502020204030204" pitchFamily="34" charset="0"/>
              </a:rPr>
              <a:t> e Wolfgang Köhler, introduziram de forma pioneira a ideia de que campos elétricos gerados por grandes populações de neurônios conteriam o segredo para o entendimento da percepção. </a:t>
            </a:r>
            <a:endParaRPr lang="pt-BR" sz="14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AB156039-4765-4043-8377-5FFB4B46F5F9}"/>
              </a:ext>
            </a:extLst>
          </p:cNvPr>
          <p:cNvSpPr>
            <a:spLocks noGrp="1"/>
          </p:cNvSpPr>
          <p:nvPr>
            <p:ph type="sldNum" sz="quarter" idx="12"/>
          </p:nvPr>
        </p:nvSpPr>
        <p:spPr/>
        <p:txBody>
          <a:bodyPr/>
          <a:lstStyle/>
          <a:p>
            <a:fld id="{1DE9A584-E285-B642-A0EC-DB8DA42C0B88}" type="slidenum">
              <a:rPr lang="pt-BR" smtClean="0"/>
              <a:t>116</a:t>
            </a:fld>
            <a:endParaRPr lang="pt-BR"/>
          </a:p>
        </p:txBody>
      </p:sp>
    </p:spTree>
    <p:extLst>
      <p:ext uri="{BB962C8B-B14F-4D97-AF65-F5344CB8AC3E}">
        <p14:creationId xmlns:p14="http://schemas.microsoft.com/office/powerpoint/2010/main" val="19913615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7EDEA-09DC-1D40-BD58-06BB8E3F991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56A4902-5850-1040-949C-C3E4D806BF67}"/>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tese de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Gurwitsch</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 Köhler foi criticada e combatida pelos neurocientistas americanos mais influentes da época, como Karl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Lashley</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 Robert Sperry (ganhador do Prêmio Nobel), que realizaram experimentos em animais com o objetivo precípuo de enterrar definitivamente a teoria dos campos cerebrais.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Todavia, embora a vasta maioria dos livros de psicologia declare que esses experimentos demonstraram a inviabilidade da teoria de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Gurwitsch</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 Köhler, depois de reexaminar os resultados relatados por Sperry e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Lashley</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passados sessenta anos, não pude concordar com essa conclusão precipitada.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Curiosamente, nos anos 1950, Köhler também não achou os resultados de Sperry e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Lashley</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convincentes.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1B6F0B0B-00F2-C740-B89D-506EC806ACCA}"/>
              </a:ext>
            </a:extLst>
          </p:cNvPr>
          <p:cNvSpPr>
            <a:spLocks noGrp="1"/>
          </p:cNvSpPr>
          <p:nvPr>
            <p:ph type="sldNum" sz="quarter" idx="12"/>
          </p:nvPr>
        </p:nvSpPr>
        <p:spPr/>
        <p:txBody>
          <a:bodyPr/>
          <a:lstStyle/>
          <a:p>
            <a:fld id="{1DE9A584-E285-B642-A0EC-DB8DA42C0B88}" type="slidenum">
              <a:rPr lang="pt-BR" smtClean="0"/>
              <a:t>117</a:t>
            </a:fld>
            <a:endParaRPr lang="pt-BR"/>
          </a:p>
        </p:txBody>
      </p:sp>
    </p:spTree>
    <p:extLst>
      <p:ext uri="{BB962C8B-B14F-4D97-AF65-F5344CB8AC3E}">
        <p14:creationId xmlns:p14="http://schemas.microsoft.com/office/powerpoint/2010/main" val="5364563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FB210-3178-FA42-917D-CF13FB31C4A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1319F6B-EE49-4B4C-B070-0430CBE486C0}"/>
              </a:ext>
            </a:extLst>
          </p:cNvPr>
          <p:cNvSpPr>
            <a:spLocks noGrp="1"/>
          </p:cNvSpPr>
          <p:nvPr>
            <p:ph idx="1"/>
          </p:nvPr>
        </p:nvSpPr>
        <p:spPr/>
        <p:txBody>
          <a:bodyPr>
            <a:normAutofit fontScale="92500"/>
          </a:bodyPr>
          <a:lstStyle/>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razão para o ceticismo de Köhler e para o meu é que nem os experimentos de Sperry nem os de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Lashley</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teriam provado categoricamente que campos eletromagnéticos neuronais não estão envolvidos na gênese de funções cerebrais.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Por exemplo, nos seus estudos, </a:t>
            </a:r>
            <a:r>
              <a:rPr lang="pt-BR" sz="1200" dirty="0" err="1">
                <a:solidFill>
                  <a:srgbClr val="000000"/>
                </a:solidFill>
                <a:effectLst/>
                <a:latin typeface="Times New Roman" panose="02020603050405020304" pitchFamily="18" charset="0"/>
                <a:ea typeface="Calibri" panose="020F0502020204030204" pitchFamily="34" charset="0"/>
              </a:rPr>
              <a:t>Lashley</a:t>
            </a:r>
            <a:r>
              <a:rPr lang="pt-BR" sz="1200" dirty="0">
                <a:solidFill>
                  <a:srgbClr val="000000"/>
                </a:solidFill>
                <a:effectLst/>
                <a:latin typeface="Times New Roman" panose="02020603050405020304" pitchFamily="18" charset="0"/>
                <a:ea typeface="Calibri" panose="020F0502020204030204" pitchFamily="34" charset="0"/>
              </a:rPr>
              <a:t> espalhou múltiplas fitas de ouro pela superfície do córtex de um macaco.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Em outro animal, inseriu uma dúzia de pinos de ouro em uma porção restrita do córtex visual, em ambos os hemisférios.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err="1">
                <a:solidFill>
                  <a:srgbClr val="000000"/>
                </a:solidFill>
                <a:effectLst/>
                <a:latin typeface="Times New Roman" panose="02020603050405020304" pitchFamily="18" charset="0"/>
                <a:ea typeface="Calibri" panose="020F0502020204030204" pitchFamily="34" charset="0"/>
              </a:rPr>
              <a:t>Lashley</a:t>
            </a:r>
            <a:r>
              <a:rPr lang="pt-BR" sz="1200" dirty="0">
                <a:solidFill>
                  <a:srgbClr val="000000"/>
                </a:solidFill>
                <a:effectLst/>
                <a:latin typeface="Times New Roman" panose="02020603050405020304" pitchFamily="18" charset="0"/>
                <a:ea typeface="Calibri" panose="020F0502020204030204" pitchFamily="34" charset="0"/>
              </a:rPr>
              <a:t> postulou que essas manipulações foram suficientes para criar um “curto-circuito” nos campos elétricos propostos por Köhler e, assim, alterar a habilidade dos macacos em realizar uma tarefa visual.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Como prova cabal dessa conclusão, </a:t>
            </a:r>
            <a:r>
              <a:rPr lang="pt-BR" sz="1200" dirty="0" err="1">
                <a:solidFill>
                  <a:srgbClr val="000000"/>
                </a:solidFill>
                <a:effectLst/>
                <a:latin typeface="Times New Roman" panose="02020603050405020304" pitchFamily="18" charset="0"/>
                <a:ea typeface="Calibri" panose="020F0502020204030204" pitchFamily="34" charset="0"/>
              </a:rPr>
              <a:t>Lashley</a:t>
            </a:r>
            <a:r>
              <a:rPr lang="pt-BR" sz="1200" dirty="0">
                <a:solidFill>
                  <a:srgbClr val="000000"/>
                </a:solidFill>
                <a:effectLst/>
                <a:latin typeface="Times New Roman" panose="02020603050405020304" pitchFamily="18" charset="0"/>
                <a:ea typeface="Calibri" panose="020F0502020204030204" pitchFamily="34" charset="0"/>
              </a:rPr>
              <a:t> testou os dois macacos, em uma única sessão, em uma tarefa visual extremamente simples que os animais haviam aprendido antes de receberem os implantes de ouro no córtex.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Uma vez que os dois macacos não tiveram dificuldade em realizar a tarefa visual depois dos implantes, </a:t>
            </a:r>
            <a:r>
              <a:rPr lang="pt-BR" sz="1200" dirty="0" err="1">
                <a:solidFill>
                  <a:srgbClr val="000000"/>
                </a:solidFill>
                <a:effectLst/>
                <a:latin typeface="Times New Roman" panose="02020603050405020304" pitchFamily="18" charset="0"/>
                <a:ea typeface="Calibri" panose="020F0502020204030204" pitchFamily="34" charset="0"/>
              </a:rPr>
              <a:t>Lashley</a:t>
            </a:r>
            <a:r>
              <a:rPr lang="pt-BR" sz="1200" dirty="0">
                <a:solidFill>
                  <a:srgbClr val="000000"/>
                </a:solidFill>
                <a:effectLst/>
                <a:latin typeface="Times New Roman" panose="02020603050405020304" pitchFamily="18" charset="0"/>
                <a:ea typeface="Calibri" panose="020F0502020204030204" pitchFamily="34" charset="0"/>
              </a:rPr>
              <a:t> concluiu que havia falsificado a teoria de Köhler.</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Surpreendentemente, </a:t>
            </a:r>
            <a:r>
              <a:rPr lang="pt-BR" sz="1200" dirty="0" err="1">
                <a:solidFill>
                  <a:srgbClr val="000000"/>
                </a:solidFill>
                <a:effectLst/>
                <a:latin typeface="Times New Roman" panose="02020603050405020304" pitchFamily="18" charset="0"/>
                <a:ea typeface="Calibri" panose="020F0502020204030204" pitchFamily="34" charset="0"/>
              </a:rPr>
              <a:t>Lashley</a:t>
            </a:r>
            <a:r>
              <a:rPr lang="pt-BR" sz="1200" dirty="0">
                <a:solidFill>
                  <a:srgbClr val="000000"/>
                </a:solidFill>
                <a:effectLst/>
                <a:latin typeface="Times New Roman" panose="02020603050405020304" pitchFamily="18" charset="0"/>
                <a:ea typeface="Calibri" panose="020F0502020204030204" pitchFamily="34" charset="0"/>
              </a:rPr>
              <a:t> propôs essa conclusão sem testar os animais em tarefas visuais mais difíceis ou mesmo em um número maior de sessões.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Ele tampouco se preocupou em registrar qualquer atividade cortical durante esses experimentos.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Embora Sperry tenha sido muito menos veemente, ele relatou que implantes corticais de pinos de tântalo no cérebro de gatos não alteraram a percepção visual dos animais.</a:t>
            </a:r>
            <a:endParaRPr lang="pt-BR" sz="11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FB0107C0-8AAD-E84F-8707-DD9B411CDC4C}"/>
              </a:ext>
            </a:extLst>
          </p:cNvPr>
          <p:cNvSpPr>
            <a:spLocks noGrp="1"/>
          </p:cNvSpPr>
          <p:nvPr>
            <p:ph type="sldNum" sz="quarter" idx="12"/>
          </p:nvPr>
        </p:nvSpPr>
        <p:spPr/>
        <p:txBody>
          <a:bodyPr/>
          <a:lstStyle/>
          <a:p>
            <a:fld id="{1DE9A584-E285-B642-A0EC-DB8DA42C0B88}" type="slidenum">
              <a:rPr lang="pt-BR" smtClean="0"/>
              <a:t>118</a:t>
            </a:fld>
            <a:endParaRPr lang="pt-BR"/>
          </a:p>
        </p:txBody>
      </p:sp>
    </p:spTree>
    <p:extLst>
      <p:ext uri="{BB962C8B-B14F-4D97-AF65-F5344CB8AC3E}">
        <p14:creationId xmlns:p14="http://schemas.microsoft.com/office/powerpoint/2010/main" val="2541732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075F1-8B67-7B4A-92DF-6008742D21E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F44B938-751E-064C-8C3F-4B4AEB7C9CFC}"/>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Sabendo, hoje, o que sabemos sobre o cérebro, essas manipulações grosseiras do córtex, bem como a falta de análise quantitativa neurofisiológica e comportamental, não nos permitem concluir nada de valor a respeito da significância, ou não, dos campos eletromagnéticos cerebrais.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Em outras palavras, o punhado de implantes de ouro e tântalo usados pelos dois neurocientistas não necessariamente teria efeito de monta nos campos eletromagnéticos cerebrais.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Portanto, pouco ou nada se pode extrair desses experimentos.</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Surpreendentemente, ao longo dos últimos sessenta anos, toda nova teoria que propõe que os campos eletromagnéticos cerebrais podem desempenhar papel fisiológico logo é desconsiderada pela maioria da comunidade </a:t>
            </a:r>
            <a:r>
              <a:rPr lang="pt-BR" sz="1200" dirty="0" err="1">
                <a:solidFill>
                  <a:srgbClr val="000000"/>
                </a:solidFill>
                <a:effectLst/>
                <a:latin typeface="Times New Roman" panose="02020603050405020304" pitchFamily="18" charset="0"/>
                <a:ea typeface="Calibri" panose="020F0502020204030204" pitchFamily="34" charset="0"/>
              </a:rPr>
              <a:t>neurocientífica</a:t>
            </a:r>
            <a:r>
              <a:rPr lang="pt-BR" sz="1200" dirty="0">
                <a:solidFill>
                  <a:srgbClr val="000000"/>
                </a:solidFill>
                <a:effectLst/>
                <a:latin typeface="Times New Roman" panose="02020603050405020304" pitchFamily="18" charset="0"/>
                <a:ea typeface="Calibri" panose="020F0502020204030204" pitchFamily="34" charset="0"/>
              </a:rPr>
              <a:t> usando esses mesmos experimentos superficiais, grosseiros e inconclusivos.</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Ainda assim, mesmo que nos subterrâneos da neurociência moderna, a tese sobreviveu.</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80CE32B-D9D1-D941-AA5D-15236802632A}"/>
              </a:ext>
            </a:extLst>
          </p:cNvPr>
          <p:cNvSpPr>
            <a:spLocks noGrp="1"/>
          </p:cNvSpPr>
          <p:nvPr>
            <p:ph type="sldNum" sz="quarter" idx="12"/>
          </p:nvPr>
        </p:nvSpPr>
        <p:spPr/>
        <p:txBody>
          <a:bodyPr/>
          <a:lstStyle/>
          <a:p>
            <a:fld id="{1DE9A584-E285-B642-A0EC-DB8DA42C0B88}" type="slidenum">
              <a:rPr lang="pt-BR" smtClean="0"/>
              <a:t>119</a:t>
            </a:fld>
            <a:endParaRPr lang="pt-BR"/>
          </a:p>
        </p:txBody>
      </p:sp>
    </p:spTree>
    <p:extLst>
      <p:ext uri="{BB962C8B-B14F-4D97-AF65-F5344CB8AC3E}">
        <p14:creationId xmlns:p14="http://schemas.microsoft.com/office/powerpoint/2010/main" val="103032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F8FA0-DF6D-4B4C-A17D-4E6A0F25697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8A32933-28EB-E946-8AF2-1B805AE16531}"/>
              </a:ext>
            </a:extLst>
          </p:cNvPr>
          <p:cNvSpPr>
            <a:spLocks noGrp="1"/>
          </p:cNvSpPr>
          <p:nvPr>
            <p:ph idx="1"/>
          </p:nvPr>
        </p:nvSpPr>
        <p:spPr/>
        <p:txBody>
          <a:bodyPr>
            <a:normAutofit fontScale="85000" lnSpcReduction="20000"/>
          </a:bodyPr>
          <a:lstStyle/>
          <a:p>
            <a:pPr marL="685800" indent="0" algn="just">
              <a:lnSpc>
                <a:spcPct val="150000"/>
              </a:lnSpc>
              <a:spcAft>
                <a:spcPts val="2100"/>
              </a:spcAft>
              <a:buNone/>
            </a:pPr>
            <a:r>
              <a:rPr lang="pt-BR" sz="1600" dirty="0">
                <a:solidFill>
                  <a:srgbClr val="000000"/>
                </a:solidFill>
                <a:effectLst/>
                <a:latin typeface="Times New Roman" panose="02020603050405020304" pitchFamily="18" charset="0"/>
                <a:ea typeface="Calibri" panose="020F0502020204030204" pitchFamily="34" charset="0"/>
              </a:rPr>
              <a:t>Curiosamente, a visão de Mach sobre a percepção humana alinhava-se com uma nova forma de olhar o mundo exterior proposta por um grupo de pintores revolucionários que constituíram o movimento impressionista na França do fim do século XIX. </a:t>
            </a:r>
            <a:endParaRPr lang="pt-BR" sz="1600" dirty="0">
              <a:solidFill>
                <a:srgbClr val="000000"/>
              </a:solidFill>
              <a:latin typeface="Calibri" panose="020F0502020204030204" pitchFamily="34" charset="0"/>
              <a:ea typeface="Calibri" panose="020F0502020204030204" pitchFamily="34" charset="0"/>
            </a:endParaRPr>
          </a:p>
          <a:p>
            <a:pPr marL="1600200" lvl="3" indent="-228600" algn="just">
              <a:lnSpc>
                <a:spcPct val="150000"/>
              </a:lnSpc>
              <a:spcAft>
                <a:spcPts val="2100"/>
              </a:spcAft>
              <a:buFont typeface="Symbol" pitchFamily="2" charset="2"/>
              <a:buChar char=""/>
            </a:pPr>
            <a:r>
              <a:rPr lang="pt-BR" sz="1600" dirty="0">
                <a:solidFill>
                  <a:srgbClr val="000000"/>
                </a:solidFill>
                <a:effectLst/>
                <a:latin typeface="Times New Roman" panose="02020603050405020304" pitchFamily="18" charset="0"/>
                <a:ea typeface="Calibri" panose="020F0502020204030204" pitchFamily="34" charset="0"/>
              </a:rPr>
              <a:t>Diferentemente da escola realista, que acreditava piamente na descrição fiel dos objetos e da realidade exterior do mundo ao redor, usando uma precisão quase fotográfica, os impressionistas acreditavam obstinadamente que o seu dever central era representar a visão subjetiva interna e pessoal do mundo. </a:t>
            </a:r>
            <a:endParaRPr lang="pt-BR" sz="16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50000"/>
              </a:lnSpc>
              <a:spcAft>
                <a:spcPts val="2100"/>
              </a:spcAft>
              <a:buFont typeface="Symbol" pitchFamily="2" charset="2"/>
              <a:buChar char=""/>
            </a:pPr>
            <a:r>
              <a:rPr lang="pt-BR" sz="1600" dirty="0">
                <a:solidFill>
                  <a:srgbClr val="000000"/>
                </a:solidFill>
                <a:effectLst/>
                <a:latin typeface="Times New Roman" panose="02020603050405020304" pitchFamily="18" charset="0"/>
                <a:ea typeface="Calibri" panose="020F0502020204030204" pitchFamily="34" charset="0"/>
              </a:rPr>
              <a:t>Como descrito pelo maior crítico de arte brasileiro, Mário Pedrosa, os impressionistas propunham “liquefazer os sólidos e corroer os ângulos, transformando tudo, das fachadas das catedrais às estruturas das pontes, no mesmo emplasto colorido e tátil, sem qualquer plano hierárquico, por toda a superfície da tela”. Definitivamente, meu tipo de povo!</a:t>
            </a:r>
          </a:p>
          <a:p>
            <a:pPr marL="685800" indent="0" algn="just">
              <a:lnSpc>
                <a:spcPct val="150000"/>
              </a:lnSpc>
              <a:spcAft>
                <a:spcPts val="2100"/>
              </a:spcAft>
              <a:buNone/>
            </a:pPr>
            <a:r>
              <a:rPr lang="pt-BR" sz="1600" dirty="0">
                <a:solidFill>
                  <a:srgbClr val="000000"/>
                </a:solidFill>
                <a:effectLst/>
                <a:latin typeface="Times New Roman" panose="02020603050405020304" pitchFamily="18" charset="0"/>
                <a:ea typeface="Calibri" panose="020F0502020204030204" pitchFamily="34" charset="0"/>
              </a:rPr>
              <a:t>No frigir dos ovos, a visão de Mach ressoou muito bem com a escolha do termo relativístico para denominar uma nova teoria sobre o funcionamento do cérebro humano (tenho certeza de que ele iria gostar!).</a:t>
            </a:r>
            <a:endParaRPr lang="pt-BR" sz="16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2B02355-B4AE-EC4D-99BF-82A24E4CC934}"/>
              </a:ext>
            </a:extLst>
          </p:cNvPr>
          <p:cNvSpPr>
            <a:spLocks noGrp="1"/>
          </p:cNvSpPr>
          <p:nvPr>
            <p:ph type="sldNum" sz="quarter" idx="12"/>
          </p:nvPr>
        </p:nvSpPr>
        <p:spPr/>
        <p:txBody>
          <a:bodyPr/>
          <a:lstStyle/>
          <a:p>
            <a:fld id="{1DE9A584-E285-B642-A0EC-DB8DA42C0B88}" type="slidenum">
              <a:rPr lang="pt-BR" smtClean="0"/>
              <a:t>12</a:t>
            </a:fld>
            <a:endParaRPr lang="pt-BR"/>
          </a:p>
        </p:txBody>
      </p:sp>
    </p:spTree>
    <p:extLst>
      <p:ext uri="{BB962C8B-B14F-4D97-AF65-F5344CB8AC3E}">
        <p14:creationId xmlns:p14="http://schemas.microsoft.com/office/powerpoint/2010/main" val="13545752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C29B2-2C38-C542-8C72-E40670632EE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D42D453-B7DB-F34B-9B51-89B67B28A930}"/>
              </a:ext>
            </a:extLst>
          </p:cNvPr>
          <p:cNvSpPr>
            <a:spLocks noGrp="1"/>
          </p:cNvSpPr>
          <p:nvPr>
            <p:ph idx="1"/>
          </p:nvPr>
        </p:nvSpPr>
        <p:spPr/>
        <p:txBody>
          <a:bodyPr/>
          <a:lstStyle/>
          <a:p>
            <a:pPr algn="just">
              <a:lnSpc>
                <a:spcPct val="150000"/>
              </a:lnSpc>
              <a:spcAft>
                <a:spcPts val="290"/>
              </a:spcAft>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Mais de uma década depois, em uma tentativa de explicar o caráter não local das memórias, o neurocientista americano Karl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Pribram</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ex-aluno de Karl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Lashley</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propôs que o cérebro poderia funcionar como um holograma.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No seu modelo, ondas elétricas locais produzidas por neurônios corticais, geradas principalmente no nível dos dendritos dessas células, interfeririam umas com as outras para permitir a estocagem de informação em hologramas localizados.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De acordo com </a:t>
            </a:r>
            <a:r>
              <a:rPr lang="pt-BR" sz="1200" dirty="0" err="1">
                <a:solidFill>
                  <a:srgbClr val="000000"/>
                </a:solidFill>
                <a:effectLst/>
                <a:latin typeface="Times New Roman" panose="02020603050405020304" pitchFamily="18" charset="0"/>
                <a:ea typeface="Calibri" panose="020F0502020204030204" pitchFamily="34" charset="0"/>
              </a:rPr>
              <a:t>Pribram</a:t>
            </a:r>
            <a:r>
              <a:rPr lang="pt-BR" sz="1200" dirty="0">
                <a:solidFill>
                  <a:srgbClr val="000000"/>
                </a:solidFill>
                <a:effectLst/>
                <a:latin typeface="Times New Roman" panose="02020603050405020304" pitchFamily="18" charset="0"/>
                <a:ea typeface="Calibri" panose="020F0502020204030204" pitchFamily="34" charset="0"/>
              </a:rPr>
              <a:t>, o córtex deveria conter, portanto, não apenas um holograma regional, mas uma série deles, definindo um arranjo fragmentando conhecido como “</a:t>
            </a:r>
            <a:r>
              <a:rPr lang="pt-BR" sz="1200" dirty="0" err="1">
                <a:solidFill>
                  <a:srgbClr val="000000"/>
                </a:solidFill>
                <a:effectLst/>
                <a:latin typeface="Times New Roman" panose="02020603050405020304" pitchFamily="18" charset="0"/>
                <a:ea typeface="Calibri" panose="020F0502020204030204" pitchFamily="34" charset="0"/>
              </a:rPr>
              <a:t>holonomy</a:t>
            </a: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Daí o nome de teoria </a:t>
            </a:r>
            <a:r>
              <a:rPr lang="pt-BR" sz="1200" dirty="0" err="1">
                <a:solidFill>
                  <a:srgbClr val="000000"/>
                </a:solidFill>
                <a:effectLst/>
                <a:latin typeface="Times New Roman" panose="02020603050405020304" pitchFamily="18" charset="0"/>
                <a:ea typeface="Calibri" panose="020F0502020204030204" pitchFamily="34" charset="0"/>
              </a:rPr>
              <a:t>holonômica</a:t>
            </a:r>
            <a:r>
              <a:rPr lang="pt-BR" sz="1200" dirty="0">
                <a:solidFill>
                  <a:srgbClr val="000000"/>
                </a:solidFill>
                <a:effectLst/>
                <a:latin typeface="Times New Roman" panose="02020603050405020304" pitchFamily="18" charset="0"/>
                <a:ea typeface="Calibri" panose="020F0502020204030204" pitchFamily="34" charset="0"/>
              </a:rPr>
              <a:t> da função cerebral. Vale ressaltar que, ao conceber esse modelo de organização cortical, </a:t>
            </a:r>
            <a:r>
              <a:rPr lang="pt-BR" sz="1200" dirty="0" err="1">
                <a:solidFill>
                  <a:srgbClr val="000000"/>
                </a:solidFill>
                <a:effectLst/>
                <a:latin typeface="Times New Roman" panose="02020603050405020304" pitchFamily="18" charset="0"/>
                <a:ea typeface="Calibri" panose="020F0502020204030204" pitchFamily="34" charset="0"/>
              </a:rPr>
              <a:t>Pribram</a:t>
            </a:r>
            <a:r>
              <a:rPr lang="pt-BR" sz="1200" dirty="0">
                <a:solidFill>
                  <a:srgbClr val="000000"/>
                </a:solidFill>
                <a:effectLst/>
                <a:latin typeface="Times New Roman" panose="02020603050405020304" pitchFamily="18" charset="0"/>
                <a:ea typeface="Calibri" panose="020F0502020204030204" pitchFamily="34" charset="0"/>
              </a:rPr>
              <a:t> foi profundamente influenciado pelo trabalho do famoso físico americano David </a:t>
            </a:r>
            <a:r>
              <a:rPr lang="pt-BR" sz="1200" dirty="0" err="1">
                <a:solidFill>
                  <a:srgbClr val="000000"/>
                </a:solidFill>
                <a:effectLst/>
                <a:latin typeface="Times New Roman" panose="02020603050405020304" pitchFamily="18" charset="0"/>
                <a:ea typeface="Calibri" panose="020F0502020204030204" pitchFamily="34" charset="0"/>
              </a:rPr>
              <a:t>Bohm</a:t>
            </a:r>
            <a:r>
              <a:rPr lang="pt-BR" sz="1200" dirty="0">
                <a:solidFill>
                  <a:srgbClr val="000000"/>
                </a:solidFill>
                <a:effectLst/>
                <a:latin typeface="Times New Roman" panose="02020603050405020304" pitchFamily="18" charset="0"/>
                <a:ea typeface="Calibri" panose="020F0502020204030204" pitchFamily="34" charset="0"/>
              </a:rPr>
              <a:t>.</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70504E61-E824-5D43-8B13-C9CE3AE17CD4}"/>
              </a:ext>
            </a:extLst>
          </p:cNvPr>
          <p:cNvSpPr>
            <a:spLocks noGrp="1"/>
          </p:cNvSpPr>
          <p:nvPr>
            <p:ph type="sldNum" sz="quarter" idx="12"/>
          </p:nvPr>
        </p:nvSpPr>
        <p:spPr/>
        <p:txBody>
          <a:bodyPr/>
          <a:lstStyle/>
          <a:p>
            <a:fld id="{1DE9A584-E285-B642-A0EC-DB8DA42C0B88}" type="slidenum">
              <a:rPr lang="pt-BR" smtClean="0"/>
              <a:t>120</a:t>
            </a:fld>
            <a:endParaRPr lang="pt-BR"/>
          </a:p>
        </p:txBody>
      </p:sp>
    </p:spTree>
    <p:extLst>
      <p:ext uri="{BB962C8B-B14F-4D97-AF65-F5344CB8AC3E}">
        <p14:creationId xmlns:p14="http://schemas.microsoft.com/office/powerpoint/2010/main" val="38409271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BA785-416E-6546-8F9B-02FC529099D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D94D4D1-9D5D-D84B-B188-363DA60B56DB}"/>
              </a:ext>
            </a:extLst>
          </p:cNvPr>
          <p:cNvSpPr>
            <a:spLocks noGrp="1"/>
          </p:cNvSpPr>
          <p:nvPr>
            <p:ph idx="1"/>
          </p:nvPr>
        </p:nvSpPr>
        <p:spPr/>
        <p:txBody>
          <a:bodyPr/>
          <a:lstStyle/>
          <a:p>
            <a:pPr marL="342900" marR="635" lvl="0" indent="-342900" algn="just">
              <a:lnSpc>
                <a:spcPct val="150000"/>
              </a:lnSpc>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Neste ponto, é importante mencionar que, já nos idos de 1942,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Angélique</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Arvanitaki</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havia mostrado experimentalmente que, quando pares de axônios gigantes de lula são colocados em proximidade e submersos em um meio com condutividade reduzida, um desses axônios pode ser levado a disparar um potencial elétrico como consequência da atividade elétrica gerada pela fibra nervosa vizinha.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marR="635" lvl="1" indent="-285750" algn="just">
              <a:lnSpc>
                <a:spcPct val="150000"/>
              </a:lnSpc>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Esse fenômeno ficou conhecido como interação neuronal </a:t>
            </a:r>
            <a:r>
              <a:rPr lang="pt-BR" sz="1200" dirty="0" err="1">
                <a:solidFill>
                  <a:srgbClr val="000000"/>
                </a:solidFill>
                <a:effectLst/>
                <a:latin typeface="Times New Roman" panose="02020603050405020304" pitchFamily="18" charset="0"/>
                <a:ea typeface="Calibri" panose="020F0502020204030204" pitchFamily="34" charset="0"/>
              </a:rPr>
              <a:t>efática</a:t>
            </a: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pPr marL="742950" marR="635" lvl="1" indent="-285750" algn="just">
              <a:lnSpc>
                <a:spcPct val="150000"/>
              </a:lnSpc>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Estudos realizados nos últimos anos, em culturas de neurônios ou fatias de tecido cerebral, demonstraram categoricamente que interações similares podem ser induzidas ou moduladas quando campos eletromagnéticos são aplicados no tecido neuronal. </a:t>
            </a:r>
            <a:endParaRPr lang="pt-BR" sz="1100" dirty="0">
              <a:solidFill>
                <a:srgbClr val="000000"/>
              </a:solidFill>
              <a:effectLst/>
              <a:latin typeface="Calibri" panose="020F0502020204030204" pitchFamily="34" charset="0"/>
              <a:ea typeface="Calibri" panose="020F0502020204030204" pitchFamily="34" charset="0"/>
            </a:endParaRPr>
          </a:p>
          <a:p>
            <a:pPr marL="742950" marR="635" lvl="1" indent="-285750" algn="just">
              <a:lnSpc>
                <a:spcPct val="150000"/>
              </a:lnSpc>
              <a:spcAft>
                <a:spcPts val="800"/>
              </a:spcAft>
              <a:buFont typeface="Courier New" panose="02070309020205020404" pitchFamily="49" charset="0"/>
              <a:buChar char="o"/>
            </a:pPr>
            <a:r>
              <a:rPr lang="pt-BR" sz="1200" b="1" dirty="0">
                <a:solidFill>
                  <a:srgbClr val="FF0000"/>
                </a:solidFill>
                <a:effectLst/>
                <a:latin typeface="Times New Roman" panose="02020603050405020304" pitchFamily="18" charset="0"/>
                <a:ea typeface="Calibri" panose="020F0502020204030204" pitchFamily="34" charset="0"/>
              </a:rPr>
              <a:t>Esses achados dão ainda mais credibilidade à tese de que os campos eletromagnéticos neuronais podem, sim, exercer uma função aglutinadora no cérebro.</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A8F3717-F751-7043-B650-5A902C374EF8}"/>
              </a:ext>
            </a:extLst>
          </p:cNvPr>
          <p:cNvSpPr>
            <a:spLocks noGrp="1"/>
          </p:cNvSpPr>
          <p:nvPr>
            <p:ph type="sldNum" sz="quarter" idx="12"/>
          </p:nvPr>
        </p:nvSpPr>
        <p:spPr/>
        <p:txBody>
          <a:bodyPr/>
          <a:lstStyle/>
          <a:p>
            <a:fld id="{1DE9A584-E285-B642-A0EC-DB8DA42C0B88}" type="slidenum">
              <a:rPr lang="pt-BR" smtClean="0"/>
              <a:t>121</a:t>
            </a:fld>
            <a:endParaRPr lang="pt-BR"/>
          </a:p>
        </p:txBody>
      </p:sp>
    </p:spTree>
    <p:extLst>
      <p:ext uri="{BB962C8B-B14F-4D97-AF65-F5344CB8AC3E}">
        <p14:creationId xmlns:p14="http://schemas.microsoft.com/office/powerpoint/2010/main" val="42739047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448E6-DA98-8A42-9EB4-C884EDBBA02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D0C2556-B4D6-134D-8DB0-29DD30E0E7B2}"/>
              </a:ext>
            </a:extLst>
          </p:cNvPr>
          <p:cNvSpPr>
            <a:spLocks noGrp="1"/>
          </p:cNvSpPr>
          <p:nvPr>
            <p:ph idx="1"/>
          </p:nvPr>
        </p:nvSpPr>
        <p:spPr/>
        <p:txBody>
          <a:bodyPr>
            <a:normAutofit fontScale="92500"/>
          </a:bodyPr>
          <a:lstStyle/>
          <a:p>
            <a:pPr marL="685800" marR="635" indent="0" algn="just">
              <a:lnSpc>
                <a:spcPct val="150000"/>
              </a:lnSpc>
              <a:buNone/>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Nos anos 1990, um dos mais respeitados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neurofisiologistas</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americanos à época, Erwin Roy John, que trabalhava na Universidade de Nova York, reacendeu o interesse sobre a provável contribuição do eletromagnetismo neuronal ao sugerir que esses campos levariam neurônios que estavam muito próximos de produzir um potencial de ação a realizar o disparo elétrico. E. R. John já havia se convencido de que </a:t>
            </a: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populações, e não neurônios isolados, definiam as unidades funcionais responsáveis por computações de interesse em um cérebro animal e, no limite, pela emergência da nossa consciência.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Assim, para o cérebro produzir o tipo de sincronização perfeita entre enormes populações de neurônios extremamente dispersos no cérebro, a única solução plausível seria tirar vantagem desses campos eletromagnéticos diminutos, mais do que aptos para a tarefa desejada. E. R. John postulou que, usando esses campos, uma sincronização neuronal perfeita poderia rapidamente ser atingida ao longo de todo o córtex.</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5C49F029-F386-E94F-B8CA-86E73C6A6DC4}"/>
              </a:ext>
            </a:extLst>
          </p:cNvPr>
          <p:cNvSpPr>
            <a:spLocks noGrp="1"/>
          </p:cNvSpPr>
          <p:nvPr>
            <p:ph type="sldNum" sz="quarter" idx="12"/>
          </p:nvPr>
        </p:nvSpPr>
        <p:spPr/>
        <p:txBody>
          <a:bodyPr/>
          <a:lstStyle/>
          <a:p>
            <a:fld id="{1DE9A584-E285-B642-A0EC-DB8DA42C0B88}" type="slidenum">
              <a:rPr lang="pt-BR" smtClean="0"/>
              <a:t>122</a:t>
            </a:fld>
            <a:endParaRPr lang="pt-BR"/>
          </a:p>
        </p:txBody>
      </p:sp>
    </p:spTree>
    <p:extLst>
      <p:ext uri="{BB962C8B-B14F-4D97-AF65-F5344CB8AC3E}">
        <p14:creationId xmlns:p14="http://schemas.microsoft.com/office/powerpoint/2010/main" val="4403412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80426-3BA0-5747-AC55-553FA13D51C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E4D0F01-A471-7646-863D-6EF7CE3A0AFB}"/>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Muitos anos atrás, E. R. John me mandou um pacote com seus trabalhos clássicos.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Um deles continha uma revisão detalhada sobre a relevância dos campos eletromagnéticos cerebrais.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Enquanto realizava as minhas pesquisas bibliográficas para escrever este livro, tive o prazer de reencontrar essa revisão e usá-la neste capítulo.</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C22A2E7-095C-3743-9AAC-04DE54022D61}"/>
              </a:ext>
            </a:extLst>
          </p:cNvPr>
          <p:cNvSpPr>
            <a:spLocks noGrp="1"/>
          </p:cNvSpPr>
          <p:nvPr>
            <p:ph type="sldNum" sz="quarter" idx="12"/>
          </p:nvPr>
        </p:nvSpPr>
        <p:spPr/>
        <p:txBody>
          <a:bodyPr/>
          <a:lstStyle/>
          <a:p>
            <a:fld id="{1DE9A584-E285-B642-A0EC-DB8DA42C0B88}" type="slidenum">
              <a:rPr lang="pt-BR" smtClean="0"/>
              <a:t>123</a:t>
            </a:fld>
            <a:endParaRPr lang="pt-BR"/>
          </a:p>
        </p:txBody>
      </p:sp>
    </p:spTree>
    <p:extLst>
      <p:ext uri="{BB962C8B-B14F-4D97-AF65-F5344CB8AC3E}">
        <p14:creationId xmlns:p14="http://schemas.microsoft.com/office/powerpoint/2010/main" val="17073736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F9623-8B03-614E-84D0-B664E49F455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0F4FD50-6CB5-C64C-B25B-8E2F9220F53F}"/>
              </a:ext>
            </a:extLst>
          </p:cNvPr>
          <p:cNvSpPr>
            <a:spLocks noGrp="1"/>
          </p:cNvSpPr>
          <p:nvPr>
            <p:ph idx="1"/>
          </p:nvPr>
        </p:nvSpPr>
        <p:spPr/>
        <p:txBody>
          <a:bodyPr/>
          <a:lstStyle/>
          <a:p>
            <a:pPr algn="just">
              <a:lnSpc>
                <a:spcPct val="150000"/>
              </a:lnSpc>
              <a:spcAft>
                <a:spcPts val="290"/>
              </a:spcAft>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Cerca de quinze anos atrás, o geneticista molecular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Johnjoe</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McFadden, da Universidade de </a:t>
            </a:r>
            <a:r>
              <a:rPr lang="pt-BR"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Surrey</a:t>
            </a: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introduziu o que ele denominou de “teoria da informação eletromagnética da consciência”.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Nessa teoria, McFadden propõe que a consciência e outras funções superiores do cérebro são determinadas pela atividade eletromagnética neuronal.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Ele publicou diversos artigos detalhando a sua teoria e uma grande lista de achados, obtidos por outros laboratórios, que sustentam a sua tese.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Ainda assim, da mesma forma que aconteceu com </a:t>
            </a:r>
            <a:r>
              <a:rPr lang="pt-BR" sz="1200" dirty="0" err="1">
                <a:solidFill>
                  <a:srgbClr val="000000"/>
                </a:solidFill>
                <a:effectLst/>
                <a:latin typeface="Times New Roman" panose="02020603050405020304" pitchFamily="18" charset="0"/>
                <a:ea typeface="Calibri" panose="020F0502020204030204" pitchFamily="34" charset="0"/>
              </a:rPr>
              <a:t>Gurwitsch</a:t>
            </a:r>
            <a:r>
              <a:rPr lang="pt-BR" sz="1200" dirty="0">
                <a:solidFill>
                  <a:srgbClr val="000000"/>
                </a:solidFill>
                <a:effectLst/>
                <a:latin typeface="Times New Roman" panose="02020603050405020304" pitchFamily="18" charset="0"/>
                <a:ea typeface="Calibri" panose="020F0502020204030204" pitchFamily="34" charset="0"/>
              </a:rPr>
              <a:t> e Köhler, e mais tarde com E. R. John, a maioria da comunidade </a:t>
            </a:r>
            <a:r>
              <a:rPr lang="pt-BR" sz="1200" dirty="0" err="1">
                <a:solidFill>
                  <a:srgbClr val="000000"/>
                </a:solidFill>
                <a:effectLst/>
                <a:latin typeface="Times New Roman" panose="02020603050405020304" pitchFamily="18" charset="0"/>
                <a:ea typeface="Calibri" panose="020F0502020204030204" pitchFamily="34" charset="0"/>
              </a:rPr>
              <a:t>neurocientífica</a:t>
            </a:r>
            <a:r>
              <a:rPr lang="pt-BR" sz="1200" dirty="0">
                <a:solidFill>
                  <a:srgbClr val="000000"/>
                </a:solidFill>
                <a:effectLst/>
                <a:latin typeface="Times New Roman" panose="02020603050405020304" pitchFamily="18" charset="0"/>
                <a:ea typeface="Calibri" panose="020F0502020204030204" pitchFamily="34" charset="0"/>
              </a:rPr>
              <a:t> continuou a ignorar qualquer papel potencial para o eletromagnetismo neuronal.</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EA205B7-8EA0-AE47-AE26-6BCD9928382B}"/>
              </a:ext>
            </a:extLst>
          </p:cNvPr>
          <p:cNvSpPr>
            <a:spLocks noGrp="1"/>
          </p:cNvSpPr>
          <p:nvPr>
            <p:ph type="sldNum" sz="quarter" idx="12"/>
          </p:nvPr>
        </p:nvSpPr>
        <p:spPr/>
        <p:txBody>
          <a:bodyPr/>
          <a:lstStyle/>
          <a:p>
            <a:fld id="{1DE9A584-E285-B642-A0EC-DB8DA42C0B88}" type="slidenum">
              <a:rPr lang="pt-BR" smtClean="0"/>
              <a:t>124</a:t>
            </a:fld>
            <a:endParaRPr lang="pt-BR"/>
          </a:p>
        </p:txBody>
      </p:sp>
    </p:spTree>
    <p:extLst>
      <p:ext uri="{BB962C8B-B14F-4D97-AF65-F5344CB8AC3E}">
        <p14:creationId xmlns:p14="http://schemas.microsoft.com/office/powerpoint/2010/main" val="5835046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7058E-A5A3-CB4F-871C-46B8ED827EC7}"/>
              </a:ext>
            </a:extLst>
          </p:cNvPr>
          <p:cNvSpPr>
            <a:spLocks noGrp="1"/>
          </p:cNvSpPr>
          <p:nvPr>
            <p:ph type="title"/>
          </p:nvPr>
        </p:nvSpPr>
        <p:spPr/>
        <p:txBody>
          <a:bodyPr>
            <a:normAutofit/>
          </a:bodyPr>
          <a:lstStyle/>
          <a:p>
            <a:pPr algn="ctr"/>
            <a:r>
              <a:rPr lang="pt-BR" sz="3200" b="1" dirty="0">
                <a:solidFill>
                  <a:srgbClr val="00B050"/>
                </a:solidFill>
                <a:effectLst/>
                <a:latin typeface="Times New Roman" panose="02020603050405020304" pitchFamily="18" charset="0"/>
                <a:ea typeface="Calibri" panose="020F0502020204030204" pitchFamily="34" charset="0"/>
              </a:rPr>
              <a:t>O ELETROMAGNETISMO</a:t>
            </a:r>
            <a:endParaRPr lang="pt-BR" sz="3200" dirty="0"/>
          </a:p>
        </p:txBody>
      </p:sp>
      <p:sp>
        <p:nvSpPr>
          <p:cNvPr id="3" name="Espaço Reservado para Conteúdo 2">
            <a:extLst>
              <a:ext uri="{FF2B5EF4-FFF2-40B4-BE49-F238E27FC236}">
                <a16:creationId xmlns:a16="http://schemas.microsoft.com/office/drawing/2014/main" id="{7EE17A0C-3437-F44E-8D74-DDAF6DACC0C6}"/>
              </a:ext>
            </a:extLst>
          </p:cNvPr>
          <p:cNvSpPr>
            <a:spLocks noGrp="1"/>
          </p:cNvSpPr>
          <p:nvPr>
            <p:ph idx="1"/>
          </p:nvPr>
        </p:nvSpPr>
        <p:spPr/>
        <p:txBody>
          <a:bodyPr>
            <a:normAutofit fontScale="62500" lnSpcReduction="20000"/>
          </a:bodyPr>
          <a:lstStyle/>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 eletromagnetismo é uma das quatro forças fundamentais da natureza.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Campos eletromagnéticos são encontrados por todas as partes do cosmos, variando em magnitude dos gigantescos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gigateslas</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produzidos por uma estrela magnética – tipo massivo de estrela – ao campo de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microteslas</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que envolve a Terra, funcionando como escudo protetor sem o qual a vida no planeta seria impossível.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No limite da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helioesfera</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 enorme bolha magnética que delimita o alcance do campo solar magnético, que se estende além da órbita de Plutão, a magnitude do campo magnético solar alcança o valor mínimo de 100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picoteslas</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Se dividir esse mínimo solar por cem, você obtém um valor próximo daquele que define a magnitude do campo magnético do cérebro humano: 1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picotesla</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Não é surpresa, portanto, que, ao longo das últimas décadas, poucos neurocientistas se incomodaram em considerar um sinal tão minúsculo capaz de desempenhar qualquer papel fundamental na geração da maioria, senão de todas as mais importantes funções do cérebro humano.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É claro que não acredito que essa conclusão tenha sido devidamente validada do ponto de vista experimental.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Muito pelo contrário: a hipótese de que o eletromagnetismo neuronal é essencial para o funcionamento do cérebro continua tão aberta quanto nos anos 1950.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Assim, não deixo de imaginar quão absolutamente atônitos todos nós nos sentiremos se, em um futuro próximo, uma prova experimental categórica demonstrar que tudo o que foi preciso para construir a totalidade do universo humano não passou de um miserável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picotesla</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de poder magnético!</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787409E-3948-7A40-ABBA-C76F0938F126}"/>
              </a:ext>
            </a:extLst>
          </p:cNvPr>
          <p:cNvSpPr>
            <a:spLocks noGrp="1"/>
          </p:cNvSpPr>
          <p:nvPr>
            <p:ph type="sldNum" sz="quarter" idx="12"/>
          </p:nvPr>
        </p:nvSpPr>
        <p:spPr/>
        <p:txBody>
          <a:bodyPr/>
          <a:lstStyle/>
          <a:p>
            <a:fld id="{1DE9A584-E285-B642-A0EC-DB8DA42C0B88}" type="slidenum">
              <a:rPr lang="pt-BR" smtClean="0"/>
              <a:t>125</a:t>
            </a:fld>
            <a:endParaRPr lang="pt-BR"/>
          </a:p>
        </p:txBody>
      </p:sp>
    </p:spTree>
    <p:extLst>
      <p:ext uri="{BB962C8B-B14F-4D97-AF65-F5344CB8AC3E}">
        <p14:creationId xmlns:p14="http://schemas.microsoft.com/office/powerpoint/2010/main" val="39758163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23D13-3E0A-C54E-B62F-71322C425DB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E18CA95-2558-4543-93D8-6D11188565F5}"/>
              </a:ext>
            </a:extLst>
          </p:cNvPr>
          <p:cNvSpPr>
            <a:spLocks noGrp="1"/>
          </p:cNvSpPr>
          <p:nvPr>
            <p:ph idx="1"/>
          </p:nvPr>
        </p:nvSpPr>
        <p:spPr/>
        <p:txBody>
          <a:bodyPr/>
          <a:lstStyle/>
          <a:p>
            <a:pPr marL="0" indent="0">
              <a:buNone/>
            </a:pPr>
            <a:endParaRPr lang="pt-BR" dirty="0"/>
          </a:p>
        </p:txBody>
      </p:sp>
      <p:sp>
        <p:nvSpPr>
          <p:cNvPr id="4" name="Espaço Reservado para Número de Slide 3">
            <a:extLst>
              <a:ext uri="{FF2B5EF4-FFF2-40B4-BE49-F238E27FC236}">
                <a16:creationId xmlns:a16="http://schemas.microsoft.com/office/drawing/2014/main" id="{8BAC265A-5566-8F49-A48D-B74A1D3E512B}"/>
              </a:ext>
            </a:extLst>
          </p:cNvPr>
          <p:cNvSpPr>
            <a:spLocks noGrp="1"/>
          </p:cNvSpPr>
          <p:nvPr>
            <p:ph type="sldNum" sz="quarter" idx="12"/>
          </p:nvPr>
        </p:nvSpPr>
        <p:spPr/>
        <p:txBody>
          <a:bodyPr/>
          <a:lstStyle/>
          <a:p>
            <a:fld id="{1DE9A584-E285-B642-A0EC-DB8DA42C0B88}" type="slidenum">
              <a:rPr lang="pt-BR" smtClean="0"/>
              <a:t>126</a:t>
            </a:fld>
            <a:endParaRPr lang="pt-BR"/>
          </a:p>
        </p:txBody>
      </p:sp>
    </p:spTree>
    <p:extLst>
      <p:ext uri="{BB962C8B-B14F-4D97-AF65-F5344CB8AC3E}">
        <p14:creationId xmlns:p14="http://schemas.microsoft.com/office/powerpoint/2010/main" val="90271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15098-72B1-7145-BEC9-5A3F2A69D2B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142E739-ED1C-B043-9719-FCBD8084E9FB}"/>
              </a:ext>
            </a:extLst>
          </p:cNvPr>
          <p:cNvSpPr>
            <a:spLocks noGrp="1"/>
          </p:cNvSpPr>
          <p:nvPr>
            <p:ph idx="1"/>
          </p:nvPr>
        </p:nvSpPr>
        <p:spPr/>
        <p:txBody>
          <a:bodyPr>
            <a:noAutofit/>
          </a:bodyPr>
          <a:lstStyle/>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E, mesmo que possamos discutir se Albert Einstein mereceria o crédito por finalmente trazer um observador humano para dentro de um ponto de vista relativístico do universo, criado para descrever toda a estrutura fina do cosmos, nem mesmo ele nem nenhum de seus antecessores e seguidores tentou avançar e descrever os mecanismos relativísticos intrínsecos do cérebro desse mesmo observador. </a:t>
            </a:r>
            <a:endParaRPr lang="pt-BR" sz="20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Desta forma, sinceramente espero que, com a introdução de uma teoria relativística da função cerebral, possamos escancarar as portas dessa última fronteira e posicionar a mente humana no seu devido lugar como centro do universo humano.</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0CBC1847-B719-6543-BB56-EE9C8AA17F39}"/>
              </a:ext>
            </a:extLst>
          </p:cNvPr>
          <p:cNvSpPr>
            <a:spLocks noGrp="1"/>
          </p:cNvSpPr>
          <p:nvPr>
            <p:ph type="sldNum" sz="quarter" idx="12"/>
          </p:nvPr>
        </p:nvSpPr>
        <p:spPr/>
        <p:txBody>
          <a:bodyPr/>
          <a:lstStyle/>
          <a:p>
            <a:fld id="{1DE9A584-E285-B642-A0EC-DB8DA42C0B88}" type="slidenum">
              <a:rPr lang="pt-BR" smtClean="0"/>
              <a:t>13</a:t>
            </a:fld>
            <a:endParaRPr lang="pt-BR"/>
          </a:p>
        </p:txBody>
      </p:sp>
    </p:spTree>
    <p:extLst>
      <p:ext uri="{BB962C8B-B14F-4D97-AF65-F5344CB8AC3E}">
        <p14:creationId xmlns:p14="http://schemas.microsoft.com/office/powerpoint/2010/main" val="362123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6E814-6E37-AA4B-86E5-5B9ABB5C44B3}"/>
              </a:ext>
            </a:extLst>
          </p:cNvPr>
          <p:cNvSpPr>
            <a:spLocks noGrp="1"/>
          </p:cNvSpPr>
          <p:nvPr>
            <p:ph type="title"/>
          </p:nvPr>
        </p:nvSpPr>
        <p:spPr/>
        <p:txBody>
          <a:bodyPr>
            <a:normAutofit/>
          </a:bodyPr>
          <a:lstStyle/>
          <a:p>
            <a:pPr algn="ctr"/>
            <a:r>
              <a:rPr lang="pt-BR" sz="3600" dirty="0">
                <a:solidFill>
                  <a:srgbClr val="00B050"/>
                </a:solidFill>
                <a:effectLst/>
                <a:latin typeface="Times New Roman" panose="02020603050405020304" pitchFamily="18" charset="0"/>
                <a:ea typeface="Calibri" panose="020F0502020204030204" pitchFamily="34" charset="0"/>
              </a:rPr>
              <a:t>DO PONTO DE VISTA DE MACH,</a:t>
            </a:r>
            <a:br>
              <a:rPr lang="pt-BR" sz="3600" dirty="0">
                <a:solidFill>
                  <a:srgbClr val="00B050"/>
                </a:solidFill>
                <a:effectLst/>
                <a:latin typeface="Times New Roman" panose="02020603050405020304" pitchFamily="18" charset="0"/>
                <a:ea typeface="Calibri" panose="020F0502020204030204" pitchFamily="34" charset="0"/>
              </a:rPr>
            </a:br>
            <a:r>
              <a:rPr lang="pt-BR" sz="3600" dirty="0">
                <a:solidFill>
                  <a:srgbClr val="00B050"/>
                </a:solidFill>
                <a:effectLst/>
                <a:latin typeface="Times New Roman" panose="02020603050405020304" pitchFamily="18" charset="0"/>
                <a:ea typeface="Calibri" panose="020F0502020204030204" pitchFamily="34" charset="0"/>
              </a:rPr>
              <a:t>VEJO A NEUROFISIOLOGIA</a:t>
            </a:r>
            <a:endParaRPr lang="pt-BR" dirty="0"/>
          </a:p>
        </p:txBody>
      </p:sp>
      <p:sp>
        <p:nvSpPr>
          <p:cNvPr id="3" name="Espaço Reservado para Conteúdo 2">
            <a:extLst>
              <a:ext uri="{FF2B5EF4-FFF2-40B4-BE49-F238E27FC236}">
                <a16:creationId xmlns:a16="http://schemas.microsoft.com/office/drawing/2014/main" id="{9139A96C-219B-E949-A7BA-60E8CF7DF9CC}"/>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Seguindo o que acredito ser uma versão neurofisiológica do pensamento </a:t>
            </a:r>
            <a:r>
              <a:rPr lang="pt-BR" sz="2400"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machiano</a:t>
            </a:r>
            <a:r>
              <a:rPr lang="pt-B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t>
            </a:r>
            <a:r>
              <a:rPr lang="pt-BR" sz="24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 axioma central da teoria relativística do cérebro propõe que o modo de operação geral do cérebro dos mamíferos é baseado em uma contínua comparação de um modelo interno do mundo (e do corpo do sujeito) com o incessante fluxo multidimensional de informação sensorial que alcança o sistema nervoso central a cada momento de nossa vida.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547EAB3-9BE2-7648-A58C-7A67FE0F54A6}"/>
              </a:ext>
            </a:extLst>
          </p:cNvPr>
          <p:cNvSpPr>
            <a:spLocks noGrp="1"/>
          </p:cNvSpPr>
          <p:nvPr>
            <p:ph type="sldNum" sz="quarter" idx="12"/>
          </p:nvPr>
        </p:nvSpPr>
        <p:spPr/>
        <p:txBody>
          <a:bodyPr/>
          <a:lstStyle/>
          <a:p>
            <a:fld id="{1DE9A584-E285-B642-A0EC-DB8DA42C0B88}" type="slidenum">
              <a:rPr lang="pt-BR" smtClean="0"/>
              <a:t>14</a:t>
            </a:fld>
            <a:endParaRPr lang="pt-BR"/>
          </a:p>
        </p:txBody>
      </p:sp>
    </p:spTree>
    <p:extLst>
      <p:ext uri="{BB962C8B-B14F-4D97-AF65-F5344CB8AC3E}">
        <p14:creationId xmlns:p14="http://schemas.microsoft.com/office/powerpoint/2010/main" val="371715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8FBEA-07A6-4B43-B043-AF8D23370176}"/>
              </a:ext>
            </a:extLst>
          </p:cNvPr>
          <p:cNvSpPr>
            <a:spLocks noGrp="1"/>
          </p:cNvSpPr>
          <p:nvPr>
            <p:ph type="title"/>
          </p:nvPr>
        </p:nvSpPr>
        <p:spPr/>
        <p:txBody>
          <a:bodyPr/>
          <a:lstStyle/>
          <a:p>
            <a:r>
              <a:rPr lang="pt-BR" sz="4400" dirty="0">
                <a:solidFill>
                  <a:srgbClr val="00B050"/>
                </a:solidFill>
                <a:effectLst/>
                <a:latin typeface="Times New Roman" panose="02020603050405020304" pitchFamily="18" charset="0"/>
                <a:ea typeface="Calibri" panose="020F0502020204030204" pitchFamily="34" charset="0"/>
              </a:rPr>
              <a:t>Reescrita por </a:t>
            </a:r>
            <a:r>
              <a:rPr lang="pt-BR" sz="4400" dirty="0" err="1">
                <a:solidFill>
                  <a:srgbClr val="00B050"/>
                </a:solidFill>
                <a:effectLst/>
                <a:latin typeface="Times New Roman" panose="02020603050405020304" pitchFamily="18" charset="0"/>
                <a:ea typeface="Calibri" panose="020F0502020204030204" pitchFamily="34" charset="0"/>
              </a:rPr>
              <a:t>Fulgencio</a:t>
            </a:r>
            <a:r>
              <a:rPr lang="pt-BR" sz="4400" dirty="0">
                <a:solidFill>
                  <a:srgbClr val="00B050"/>
                </a:solidFill>
                <a:effectLst/>
                <a:latin typeface="Times New Roman" panose="02020603050405020304" pitchFamily="18" charset="0"/>
                <a:ea typeface="Calibri" panose="020F0502020204030204" pitchFamily="34" charset="0"/>
              </a:rPr>
              <a:t>:</a:t>
            </a:r>
            <a:endParaRPr lang="pt-BR" dirty="0"/>
          </a:p>
        </p:txBody>
      </p:sp>
      <p:sp>
        <p:nvSpPr>
          <p:cNvPr id="3" name="Espaço Reservado para Conteúdo 2">
            <a:extLst>
              <a:ext uri="{FF2B5EF4-FFF2-40B4-BE49-F238E27FC236}">
                <a16:creationId xmlns:a16="http://schemas.microsoft.com/office/drawing/2014/main" id="{4D4D4C4E-66A0-F949-8FB8-146C387135E0}"/>
              </a:ext>
            </a:extLst>
          </p:cNvPr>
          <p:cNvSpPr>
            <a:spLocks noGrp="1"/>
          </p:cNvSpPr>
          <p:nvPr>
            <p:ph idx="1"/>
          </p:nvPr>
        </p:nvSpPr>
        <p:spPr/>
        <p:txBody>
          <a:bodyPr>
            <a:normAutofit fontScale="77500" lnSpcReduction="20000"/>
          </a:bodyPr>
          <a:lstStyle/>
          <a:p>
            <a:pPr marL="1143000" lvl="2" indent="-228600" algn="just">
              <a:lnSpc>
                <a:spcPct val="150000"/>
              </a:lnSpc>
              <a:spcAft>
                <a:spcPts val="290"/>
              </a:spcAft>
              <a:buFont typeface="Wingdings" pitchFamily="2" charset="2"/>
              <a:buChar char=""/>
            </a:pPr>
            <a:r>
              <a:rPr lang="pt-BR" sz="2400" dirty="0">
                <a:solidFill>
                  <a:srgbClr val="00B050"/>
                </a:solidFill>
                <a:effectLst/>
                <a:latin typeface="Times New Roman" panose="02020603050405020304" pitchFamily="18" charset="0"/>
                <a:ea typeface="Calibri" panose="020F0502020204030204" pitchFamily="34" charset="0"/>
              </a:rPr>
              <a:t>Ao funcionar segundo o princípio universal da entropia (ou segunda lei da termodinâmica), o cérebro dissipa energia. </a:t>
            </a:r>
          </a:p>
          <a:p>
            <a:pPr marL="1143000" lvl="2" indent="-228600" algn="just">
              <a:lnSpc>
                <a:spcPct val="150000"/>
              </a:lnSpc>
              <a:spcAft>
                <a:spcPts val="290"/>
              </a:spcAft>
              <a:buFont typeface="Wingdings" pitchFamily="2" charset="2"/>
              <a:buChar char=""/>
            </a:pPr>
            <a:r>
              <a:rPr lang="pt-BR" sz="2400" dirty="0">
                <a:solidFill>
                  <a:srgbClr val="00B050"/>
                </a:solidFill>
                <a:effectLst/>
                <a:latin typeface="Times New Roman" panose="02020603050405020304" pitchFamily="18" charset="0"/>
                <a:ea typeface="Calibri" panose="020F0502020204030204" pitchFamily="34" charset="0"/>
              </a:rPr>
              <a:t>Ao dissipar energia, o cérebro registra ou marca, nele mesmo, informações </a:t>
            </a:r>
            <a:r>
              <a:rPr lang="pt-BR" sz="2400" dirty="0" err="1">
                <a:solidFill>
                  <a:srgbClr val="00B050"/>
                </a:solidFill>
                <a:effectLst/>
                <a:latin typeface="Times New Roman" panose="02020603050405020304" pitchFamily="18" charset="0"/>
                <a:ea typeface="Calibri" panose="020F0502020204030204" pitchFamily="34" charset="0"/>
              </a:rPr>
              <a:t>G-info</a:t>
            </a:r>
            <a:r>
              <a:rPr lang="pt-BR" sz="2400" dirty="0">
                <a:solidFill>
                  <a:srgbClr val="00B050"/>
                </a:solidFill>
                <a:effectLst/>
                <a:latin typeface="Times New Roman" panose="02020603050405020304" pitchFamily="18" charset="0"/>
                <a:ea typeface="Calibri" panose="020F0502020204030204" pitchFamily="34" charset="0"/>
              </a:rPr>
              <a:t> sobre este processo. </a:t>
            </a:r>
          </a:p>
          <a:p>
            <a:pPr marL="1143000" lvl="2" indent="-228600" algn="just">
              <a:lnSpc>
                <a:spcPct val="150000"/>
              </a:lnSpc>
              <a:spcAft>
                <a:spcPts val="290"/>
              </a:spcAft>
              <a:buFont typeface="Wingdings" pitchFamily="2" charset="2"/>
              <a:buChar char=""/>
            </a:pPr>
            <a:r>
              <a:rPr lang="pt-BR" sz="2400" dirty="0">
                <a:solidFill>
                  <a:srgbClr val="00B050"/>
                </a:solidFill>
                <a:effectLst/>
                <a:latin typeface="Times New Roman" panose="02020603050405020304" pitchFamily="18" charset="0"/>
                <a:ea typeface="Calibri" panose="020F0502020204030204" pitchFamily="34" charset="0"/>
              </a:rPr>
              <a:t>Ou seja, o próprio funcionamento do cérebro gera </a:t>
            </a:r>
            <a:r>
              <a:rPr lang="pt-BR" sz="2400" dirty="0" err="1">
                <a:solidFill>
                  <a:srgbClr val="00B050"/>
                </a:solidFill>
                <a:effectLst/>
                <a:latin typeface="Times New Roman" panose="02020603050405020304" pitchFamily="18" charset="0"/>
                <a:ea typeface="Calibri" panose="020F0502020204030204" pitchFamily="34" charset="0"/>
              </a:rPr>
              <a:t>G-info</a:t>
            </a:r>
            <a:r>
              <a:rPr lang="pt-BR" sz="2400" dirty="0">
                <a:solidFill>
                  <a:srgbClr val="00B050"/>
                </a:solidFill>
                <a:effectLst/>
                <a:latin typeface="Times New Roman" panose="02020603050405020304" pitchFamily="18" charset="0"/>
                <a:ea typeface="Calibri" panose="020F0502020204030204" pitchFamily="34" charset="0"/>
              </a:rPr>
              <a:t> que caracteriza seu funcionamento. Este funcionamento (que é, ao mesmo tempo, esta informação ou conjunto de informações) </a:t>
            </a:r>
            <a:r>
              <a:rPr lang="pt-BR" sz="2400" dirty="0">
                <a:solidFill>
                  <a:srgbClr val="000000"/>
                </a:solidFill>
                <a:effectLst/>
                <a:latin typeface="Times New Roman" panose="02020603050405020304" pitchFamily="18" charset="0"/>
                <a:ea typeface="Calibri" panose="020F0502020204030204" pitchFamily="34" charset="0"/>
              </a:rPr>
              <a:t>“exerça um efeito de eficiência causal na sua estrutura anatômica”. </a:t>
            </a:r>
            <a:endParaRPr lang="pt-BR" sz="24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50000"/>
              </a:lnSpc>
              <a:spcAft>
                <a:spcPts val="290"/>
              </a:spcAft>
              <a:buFont typeface="Symbol" pitchFamily="2" charset="2"/>
              <a:buChar char=""/>
            </a:pPr>
            <a:r>
              <a:rPr lang="pt-BR" sz="2400" dirty="0">
                <a:solidFill>
                  <a:srgbClr val="00B050"/>
                </a:solidFill>
                <a:effectLst/>
                <a:latin typeface="Times New Roman" panose="02020603050405020304" pitchFamily="18" charset="0"/>
                <a:ea typeface="Calibri" panose="020F0502020204030204" pitchFamily="34" charset="0"/>
              </a:rPr>
              <a:t>Isto ocorre, por um lado, devido à capacidade do cérebro de “empregar os sinais ascendentes que descrevem o estado do mundo exterior” e, por outro, </a:t>
            </a:r>
            <a:r>
              <a:rPr lang="pt-BR" sz="2400" dirty="0">
                <a:solidFill>
                  <a:srgbClr val="000000"/>
                </a:solidFill>
                <a:effectLst/>
                <a:latin typeface="Times New Roman" panose="02020603050405020304" pitchFamily="18" charset="0"/>
                <a:ea typeface="Calibri" panose="020F0502020204030204" pitchFamily="34" charset="0"/>
              </a:rPr>
              <a:t>de, também tem a capacidade de “atualizar o seu modelo interior de realidade”</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0F9C89E7-049B-0748-99F6-47F51BF551AB}"/>
              </a:ext>
            </a:extLst>
          </p:cNvPr>
          <p:cNvSpPr>
            <a:spLocks noGrp="1"/>
          </p:cNvSpPr>
          <p:nvPr>
            <p:ph type="sldNum" sz="quarter" idx="12"/>
          </p:nvPr>
        </p:nvSpPr>
        <p:spPr/>
        <p:txBody>
          <a:bodyPr/>
          <a:lstStyle/>
          <a:p>
            <a:fld id="{1DE9A584-E285-B642-A0EC-DB8DA42C0B88}" type="slidenum">
              <a:rPr lang="pt-BR" smtClean="0"/>
              <a:t>15</a:t>
            </a:fld>
            <a:endParaRPr lang="pt-BR"/>
          </a:p>
        </p:txBody>
      </p:sp>
    </p:spTree>
    <p:extLst>
      <p:ext uri="{BB962C8B-B14F-4D97-AF65-F5344CB8AC3E}">
        <p14:creationId xmlns:p14="http://schemas.microsoft.com/office/powerpoint/2010/main" val="113458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D19CEB-55FE-4A4D-9A24-45544C0D7F55}"/>
              </a:ext>
            </a:extLst>
          </p:cNvPr>
          <p:cNvSpPr>
            <a:spLocks noGrp="1"/>
          </p:cNvSpPr>
          <p:nvPr>
            <p:ph type="title"/>
          </p:nvPr>
        </p:nvSpPr>
        <p:spPr/>
        <p:txBody>
          <a:bodyPr/>
          <a:lstStyle/>
          <a:p>
            <a:r>
              <a:rPr lang="pt-BR" sz="4400" dirty="0">
                <a:solidFill>
                  <a:srgbClr val="000000"/>
                </a:solidFill>
                <a:effectLst/>
                <a:latin typeface="Times New Roman" panose="02020603050405020304" pitchFamily="18" charset="0"/>
                <a:ea typeface="Calibri" panose="020F0502020204030204" pitchFamily="34" charset="0"/>
              </a:rPr>
              <a:t>um senso de ser e uma descrição do universo centrada no seu ponto de vista interno.</a:t>
            </a:r>
            <a:endParaRPr lang="pt-BR" dirty="0"/>
          </a:p>
        </p:txBody>
      </p:sp>
      <p:sp>
        <p:nvSpPr>
          <p:cNvPr id="3" name="Espaço Reservado para Conteúdo 2">
            <a:extLst>
              <a:ext uri="{FF2B5EF4-FFF2-40B4-BE49-F238E27FC236}">
                <a16:creationId xmlns:a16="http://schemas.microsoft.com/office/drawing/2014/main" id="{C4D9ECDA-ECD4-2A4D-AADD-D116A3AABA43}"/>
              </a:ext>
            </a:extLst>
          </p:cNvPr>
          <p:cNvSpPr>
            <a:spLocks noGrp="1"/>
          </p:cNvSpPr>
          <p:nvPr>
            <p:ph idx="1"/>
          </p:nvPr>
        </p:nvSpPr>
        <p:spPr/>
        <p:txBody>
          <a:bodyPr>
            <a:normAutofit fontScale="77500" lnSpcReduction="20000"/>
          </a:bodyPr>
          <a:lstStyle/>
          <a:p>
            <a:pPr marL="457200" algn="just">
              <a:lnSpc>
                <a:spcPct val="150000"/>
              </a:lnSpc>
              <a:spcAft>
                <a:spcPts val="290"/>
              </a:spcAft>
            </a:pPr>
            <a:r>
              <a:rPr lang="pt-BR" sz="2400" dirty="0">
                <a:solidFill>
                  <a:srgbClr val="000000"/>
                </a:solidFill>
                <a:effectLst/>
                <a:latin typeface="Times New Roman" panose="02020603050405020304" pitchFamily="18" charset="0"/>
                <a:ea typeface="Calibri" panose="020F0502020204030204" pitchFamily="34" charset="0"/>
              </a:rPr>
              <a:t>A partir dessa comparação, o cérebro esculpe para cada um de nós um senso de ser e uma descrição do universo centrada no seu ponto de vista interno. </a:t>
            </a:r>
            <a:endParaRPr lang="pt-BR" sz="24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2400" dirty="0">
                <a:solidFill>
                  <a:srgbClr val="00B050"/>
                </a:solidFill>
                <a:effectLst/>
                <a:latin typeface="Times New Roman" panose="02020603050405020304" pitchFamily="18" charset="0"/>
                <a:ea typeface="Calibri" panose="020F0502020204030204" pitchFamily="34" charset="0"/>
              </a:rPr>
              <a:t>FULGENCIO: </a:t>
            </a:r>
            <a:r>
              <a:rPr lang="pt-BR" sz="2400" dirty="0" err="1">
                <a:solidFill>
                  <a:srgbClr val="00B050"/>
                </a:solidFill>
                <a:effectLst/>
                <a:latin typeface="Times New Roman" panose="02020603050405020304" pitchFamily="18" charset="0"/>
                <a:ea typeface="Calibri" panose="020F0502020204030204" pitchFamily="34" charset="0"/>
              </a:rPr>
              <a:t>Nicolelis</a:t>
            </a:r>
            <a:r>
              <a:rPr lang="pt-BR" sz="2400" dirty="0">
                <a:solidFill>
                  <a:srgbClr val="00B050"/>
                </a:solidFill>
                <a:effectLst/>
                <a:latin typeface="Times New Roman" panose="02020603050405020304" pitchFamily="18" charset="0"/>
                <a:ea typeface="Calibri" panose="020F0502020204030204" pitchFamily="34" charset="0"/>
              </a:rPr>
              <a:t> introduz, aqui, o fato de que o próprio funcionamento do cérebro (que funciona como uma totalidade) expressa, como expressão de seu funcionamento, um “senso de ser” (um sentido sensório, imediato, ainda não reflexivo, ainda não representativo, apenas um sentir-se sendo) que, por sua vez, não é dado no vazio (ou de forma independente do mundo que é sentido), trata-se de um “senso de ser” construído e gerado (pelo funcionamento do cérebro na sua relação com o mundo), ou seja, o “senso de ser” é acompanhado por um “senso de mundo”. </a:t>
            </a:r>
            <a:r>
              <a:rPr lang="pt-BR" sz="2400" dirty="0" err="1">
                <a:solidFill>
                  <a:srgbClr val="00B050"/>
                </a:solidFill>
                <a:effectLst/>
                <a:latin typeface="Times New Roman" panose="02020603050405020304" pitchFamily="18" charset="0"/>
                <a:ea typeface="Calibri" panose="020F0502020204030204" pitchFamily="34" charset="0"/>
              </a:rPr>
              <a:t>Nicolelis</a:t>
            </a:r>
            <a:r>
              <a:rPr lang="pt-BR" sz="2400" dirty="0">
                <a:solidFill>
                  <a:srgbClr val="00B050"/>
                </a:solidFill>
                <a:effectLst/>
                <a:latin typeface="Times New Roman" panose="02020603050405020304" pitchFamily="18" charset="0"/>
                <a:ea typeface="Calibri" panose="020F0502020204030204" pitchFamily="34" charset="0"/>
              </a:rPr>
              <a:t> expressou isto dizendo </a:t>
            </a:r>
            <a:r>
              <a:rPr lang="pt-BR" sz="2400" dirty="0">
                <a:solidFill>
                  <a:srgbClr val="000000"/>
                </a:solidFill>
                <a:effectLst/>
                <a:latin typeface="Times New Roman" panose="02020603050405020304" pitchFamily="18" charset="0"/>
                <a:ea typeface="Calibri" panose="020F0502020204030204" pitchFamily="34" charset="0"/>
              </a:rPr>
              <a:t>“o cérebro esculpe para cada um de nós um senso de ser e uma descrição do universo centrada no seu ponto de vista interno”</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84D4CC5-447D-4242-8D8A-E5F96A89C5F4}"/>
              </a:ext>
            </a:extLst>
          </p:cNvPr>
          <p:cNvSpPr>
            <a:spLocks noGrp="1"/>
          </p:cNvSpPr>
          <p:nvPr>
            <p:ph type="sldNum" sz="quarter" idx="12"/>
          </p:nvPr>
        </p:nvSpPr>
        <p:spPr/>
        <p:txBody>
          <a:bodyPr/>
          <a:lstStyle/>
          <a:p>
            <a:fld id="{1DE9A584-E285-B642-A0EC-DB8DA42C0B88}" type="slidenum">
              <a:rPr lang="pt-BR" smtClean="0"/>
              <a:t>16</a:t>
            </a:fld>
            <a:endParaRPr lang="pt-BR"/>
          </a:p>
        </p:txBody>
      </p:sp>
    </p:spTree>
    <p:extLst>
      <p:ext uri="{BB962C8B-B14F-4D97-AF65-F5344CB8AC3E}">
        <p14:creationId xmlns:p14="http://schemas.microsoft.com/office/powerpoint/2010/main" val="200664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B3E69-FFC6-EA4B-9216-ECDA77E358F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3BB89AC-0195-AF4C-9216-68725D704C3F}"/>
              </a:ext>
            </a:extLst>
          </p:cNvPr>
          <p:cNvSpPr>
            <a:spLocks noGrp="1"/>
          </p:cNvSpPr>
          <p:nvPr>
            <p:ph idx="1"/>
          </p:nvPr>
        </p:nvSpPr>
        <p:spPr/>
        <p:txBody>
          <a:bodyPr>
            <a:normAutofit lnSpcReduction="10000"/>
          </a:bodyPr>
          <a:lstStyle/>
          <a:p>
            <a:pPr marL="1143000" indent="0" algn="just">
              <a:lnSpc>
                <a:spcPct val="150000"/>
              </a:lnSpc>
              <a:spcAft>
                <a:spcPts val="290"/>
              </a:spcAft>
              <a:buNone/>
            </a:pPr>
            <a:r>
              <a:rPr lang="pt-BR" dirty="0">
                <a:solidFill>
                  <a:srgbClr val="000000"/>
                </a:solidFill>
                <a:effectLst/>
                <a:latin typeface="Times New Roman" panose="02020603050405020304" pitchFamily="18" charset="0"/>
                <a:ea typeface="Calibri" panose="020F0502020204030204" pitchFamily="34" charset="0"/>
              </a:rPr>
              <a:t>Portanto, para realizar qualquer tarefa – seja calcular um movimento do braço, seja mapear uma cadeia complexa de relações causais necessária para construir uma nave espacial –, </a:t>
            </a:r>
            <a:r>
              <a:rPr lang="pt-BR" b="1" dirty="0">
                <a:solidFill>
                  <a:srgbClr val="FF0000"/>
                </a:solidFill>
                <a:effectLst/>
                <a:latin typeface="Times New Roman" panose="02020603050405020304" pitchFamily="18" charset="0"/>
                <a:ea typeface="Calibri" panose="020F0502020204030204" pitchFamily="34" charset="0"/>
              </a:rPr>
              <a:t>o cérebro humano constrói continuamente abstrações mentais e analogias, procurando o melhor ajuste entre a sua simulação neural interna – a sua visão do mundo – e o trabalho a executar.</a:t>
            </a:r>
            <a:r>
              <a:rPr lang="pt-BR" dirty="0">
                <a:solidFill>
                  <a:srgbClr val="FF0000"/>
                </a:solidFill>
                <a:effectLst/>
                <a:latin typeface="Times New Roman" panose="02020603050405020304" pitchFamily="18" charset="0"/>
                <a:ea typeface="Calibri" panose="020F0502020204030204" pitchFamily="34" charset="0"/>
              </a:rPr>
              <a:t> </a:t>
            </a:r>
            <a:endParaRPr lang="pt-BR"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4D6AB3F-4864-7346-82C8-6B640CD5C5F2}"/>
              </a:ext>
            </a:extLst>
          </p:cNvPr>
          <p:cNvSpPr>
            <a:spLocks noGrp="1"/>
          </p:cNvSpPr>
          <p:nvPr>
            <p:ph type="sldNum" sz="quarter" idx="12"/>
          </p:nvPr>
        </p:nvSpPr>
        <p:spPr/>
        <p:txBody>
          <a:bodyPr/>
          <a:lstStyle/>
          <a:p>
            <a:fld id="{1DE9A584-E285-B642-A0EC-DB8DA42C0B88}" type="slidenum">
              <a:rPr lang="pt-BR" smtClean="0"/>
              <a:t>17</a:t>
            </a:fld>
            <a:endParaRPr lang="pt-BR"/>
          </a:p>
        </p:txBody>
      </p:sp>
    </p:spTree>
    <p:extLst>
      <p:ext uri="{BB962C8B-B14F-4D97-AF65-F5344CB8AC3E}">
        <p14:creationId xmlns:p14="http://schemas.microsoft.com/office/powerpoint/2010/main" val="87250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EDEA3D-233C-1C4F-954C-D5ECF581F7F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159F4AE-A0A0-2547-88F2-09330914FF74}"/>
              </a:ext>
            </a:extLst>
          </p:cNvPr>
          <p:cNvSpPr>
            <a:spLocks noGrp="1"/>
          </p:cNvSpPr>
          <p:nvPr>
            <p:ph idx="1"/>
          </p:nvPr>
        </p:nvSpPr>
        <p:spPr/>
        <p:txBody>
          <a:bodyPr>
            <a:normAutofit fontScale="92500" lnSpcReduction="10000"/>
          </a:bodyPr>
          <a:lstStyle/>
          <a:p>
            <a:pPr marL="1143000" lvl="2" indent="-228600" algn="just">
              <a:lnSpc>
                <a:spcPct val="150000"/>
              </a:lnSpc>
              <a:spcAft>
                <a:spcPts val="290"/>
              </a:spcAft>
              <a:buFont typeface="Wingdings" pitchFamily="2" charset="2"/>
              <a:buChar char=""/>
            </a:pPr>
            <a:r>
              <a:rPr lang="pt-BR" sz="1800" dirty="0">
                <a:solidFill>
                  <a:srgbClr val="000000"/>
                </a:solidFill>
                <a:effectLst/>
                <a:latin typeface="Times New Roman" panose="02020603050405020304" pitchFamily="18" charset="0"/>
                <a:ea typeface="Calibri" panose="020F0502020204030204" pitchFamily="34" charset="0"/>
              </a:rPr>
              <a:t>Qualquer coisa que tenha se materializado dentro do universo humano em toda a sua história, da primeira palavra falada à criação de uma ferramenta, ou a composição de uma sinfonia, ou o planejamento de um genocídio terrível, teve que ocorrer na forma de uma abstração mental ou uma analogia, dentro da cabeça de alguém. </a:t>
            </a:r>
            <a:endParaRPr lang="pt-BR" sz="18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800" dirty="0">
                <a:solidFill>
                  <a:srgbClr val="000000"/>
                </a:solidFill>
                <a:effectLst/>
                <a:latin typeface="Times New Roman" panose="02020603050405020304" pitchFamily="18" charset="0"/>
                <a:ea typeface="Calibri" panose="020F0502020204030204" pitchFamily="34" charset="0"/>
              </a:rPr>
              <a:t>Assim, antes de eu executar um movimento complexo com a minha mão, milhares ou milhões de neurônios corticais têm que se unir transientemente para formar uma entidade computacional orgânica – milhares de neurônios </a:t>
            </a:r>
            <a:r>
              <a:rPr lang="pt-BR" sz="1800" dirty="0" err="1">
                <a:solidFill>
                  <a:srgbClr val="000000"/>
                </a:solidFill>
                <a:effectLst/>
                <a:latin typeface="Times New Roman" panose="02020603050405020304" pitchFamily="18" charset="0"/>
                <a:ea typeface="Calibri" panose="020F0502020204030204" pitchFamily="34" charset="0"/>
              </a:rPr>
              <a:t>subcorticais</a:t>
            </a:r>
            <a:r>
              <a:rPr lang="pt-BR" sz="1800" dirty="0">
                <a:solidFill>
                  <a:srgbClr val="000000"/>
                </a:solidFill>
                <a:effectLst/>
                <a:latin typeface="Times New Roman" panose="02020603050405020304" pitchFamily="18" charset="0"/>
                <a:ea typeface="Calibri" panose="020F0502020204030204" pitchFamily="34" charset="0"/>
              </a:rPr>
              <a:t> também serão recrutados para essa unidade funcional, mas, em nome da simplicidade, por enquanto vou ignorá-los. </a:t>
            </a:r>
          </a:p>
          <a:p>
            <a:pPr lvl="2" algn="just">
              <a:lnSpc>
                <a:spcPct val="150000"/>
              </a:lnSpc>
              <a:spcAft>
                <a:spcPts val="290"/>
              </a:spcAft>
              <a:buFont typeface="Wingdings" pitchFamily="2" charset="2"/>
              <a:buChar char=""/>
            </a:pPr>
            <a:r>
              <a:rPr lang="pt-BR" sz="1800" dirty="0">
                <a:solidFill>
                  <a:srgbClr val="FF0000"/>
                </a:solidFill>
                <a:effectLst/>
                <a:latin typeface="Times New Roman" panose="02020603050405020304" pitchFamily="18" charset="0"/>
                <a:ea typeface="Calibri" panose="020F0502020204030204" pitchFamily="34" charset="0"/>
              </a:rPr>
              <a:t>Essa entidade, uma rede neural funcional integrada, é responsável por calcular o programa motor que leva à execução do movimento em questão. </a:t>
            </a:r>
            <a:r>
              <a:rPr lang="pt-BR" sz="1800" dirty="0">
                <a:solidFill>
                  <a:srgbClr val="000000"/>
                </a:solidFill>
                <a:effectLst/>
                <a:latin typeface="Times New Roman" panose="02020603050405020304" pitchFamily="18" charset="0"/>
                <a:ea typeface="Calibri" panose="020F0502020204030204" pitchFamily="34" charset="0"/>
              </a:rPr>
              <a:t>Refiro-me a esse programa motor neural como uma analogia mental interna do movimento a ser executado pelo corpo algumas centenas de milissegundos depois. </a:t>
            </a:r>
            <a:endParaRPr lang="pt-BR" sz="18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342CBBC-5678-7A4D-80D0-F1B89AEE3213}"/>
              </a:ext>
            </a:extLst>
          </p:cNvPr>
          <p:cNvSpPr>
            <a:spLocks noGrp="1"/>
          </p:cNvSpPr>
          <p:nvPr>
            <p:ph type="sldNum" sz="quarter" idx="12"/>
          </p:nvPr>
        </p:nvSpPr>
        <p:spPr/>
        <p:txBody>
          <a:bodyPr/>
          <a:lstStyle/>
          <a:p>
            <a:fld id="{1DE9A584-E285-B642-A0EC-DB8DA42C0B88}" type="slidenum">
              <a:rPr lang="pt-BR" smtClean="0"/>
              <a:t>18</a:t>
            </a:fld>
            <a:endParaRPr lang="pt-BR"/>
          </a:p>
        </p:txBody>
      </p:sp>
    </p:spTree>
    <p:extLst>
      <p:ext uri="{BB962C8B-B14F-4D97-AF65-F5344CB8AC3E}">
        <p14:creationId xmlns:p14="http://schemas.microsoft.com/office/powerpoint/2010/main" val="249723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6F19D-17C7-0F41-81E2-027D69DD28A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09A65BC-3A95-6C42-8318-143358CC2882}"/>
              </a:ext>
            </a:extLst>
          </p:cNvPr>
          <p:cNvSpPr>
            <a:spLocks noGrp="1"/>
          </p:cNvSpPr>
          <p:nvPr>
            <p:ph idx="1"/>
          </p:nvPr>
        </p:nvSpPr>
        <p:spPr/>
        <p:txBody>
          <a:bodyPr>
            <a:normAutofit fontScale="92500"/>
          </a:bodyPr>
          <a:lstStyle/>
          <a:p>
            <a:pPr marL="1143000" lvl="2" indent="-228600" algn="just">
              <a:lnSpc>
                <a:spcPct val="150000"/>
              </a:lnSpc>
              <a:spcAft>
                <a:spcPts val="290"/>
              </a:spcAft>
              <a:buFont typeface="Wingdings" pitchFamily="2" charset="2"/>
              <a:buChar char=""/>
            </a:pPr>
            <a:r>
              <a:rPr lang="pt-BR" sz="2400" dirty="0">
                <a:solidFill>
                  <a:srgbClr val="FF0000"/>
                </a:solidFill>
                <a:effectLst/>
                <a:latin typeface="Times New Roman" panose="02020603050405020304" pitchFamily="18" charset="0"/>
                <a:ea typeface="Calibri" panose="020F0502020204030204" pitchFamily="34" charset="0"/>
              </a:rPr>
              <a:t>Assim, seguindo os princípios fisiológicos de populações de neurônios descritos no capítulo anterior, a entidade neurobiológica representa um verdadeiro computador analógico neural simulador de um movimento corporal usando um padrão distribuído particular de atividade elétrica neuronal. </a:t>
            </a:r>
            <a:endParaRPr lang="pt-BR" sz="24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50000"/>
              </a:lnSpc>
              <a:spcAft>
                <a:spcPts val="290"/>
              </a:spcAft>
              <a:buFont typeface="Symbol" pitchFamily="2" charset="2"/>
              <a:buChar char=""/>
            </a:pPr>
            <a:r>
              <a:rPr lang="pt-BR" sz="2400" dirty="0">
                <a:solidFill>
                  <a:srgbClr val="FF0000"/>
                </a:solidFill>
                <a:effectLst/>
                <a:latin typeface="Times New Roman" panose="02020603050405020304" pitchFamily="18" charset="0"/>
                <a:ea typeface="Calibri" panose="020F0502020204030204" pitchFamily="34" charset="0"/>
              </a:rPr>
              <a:t>De acordo com o princípio da redundância, todavia, cada vez que um movimento tem que ser executado, uma combinação diferente de neurônios será recrutada para realizar o cálculo mental antes da execução do movimento em si.</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2468F7F-1A1A-7B4D-9634-AD3A5190D9A1}"/>
              </a:ext>
            </a:extLst>
          </p:cNvPr>
          <p:cNvSpPr>
            <a:spLocks noGrp="1"/>
          </p:cNvSpPr>
          <p:nvPr>
            <p:ph type="sldNum" sz="quarter" idx="12"/>
          </p:nvPr>
        </p:nvSpPr>
        <p:spPr/>
        <p:txBody>
          <a:bodyPr/>
          <a:lstStyle/>
          <a:p>
            <a:fld id="{1DE9A584-E285-B642-A0EC-DB8DA42C0B88}" type="slidenum">
              <a:rPr lang="pt-BR" smtClean="0"/>
              <a:t>19</a:t>
            </a:fld>
            <a:endParaRPr lang="pt-BR"/>
          </a:p>
        </p:txBody>
      </p:sp>
    </p:spTree>
    <p:extLst>
      <p:ext uri="{BB962C8B-B14F-4D97-AF65-F5344CB8AC3E}">
        <p14:creationId xmlns:p14="http://schemas.microsoft.com/office/powerpoint/2010/main" val="217287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878E1-E3E9-5F4F-A5FF-54E2B939C63A}"/>
              </a:ext>
            </a:extLst>
          </p:cNvPr>
          <p:cNvSpPr>
            <a:spLocks noGrp="1"/>
          </p:cNvSpPr>
          <p:nvPr>
            <p:ph type="title"/>
          </p:nvPr>
        </p:nvSpPr>
        <p:spPr/>
        <p:txBody>
          <a:bodyPr>
            <a:noAutofit/>
          </a:bodyPr>
          <a:lstStyle/>
          <a:p>
            <a:pPr marL="0" indent="0" algn="ctr">
              <a:lnSpc>
                <a:spcPct val="100000"/>
              </a:lnSpc>
              <a:spcAft>
                <a:spcPts val="800"/>
              </a:spcAft>
            </a:pP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 TEORIA RELATIVÏSTICA DO CÉREBRO</a:t>
            </a:r>
            <a:b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b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O Cérebro é um complexo de neurônios e circuitos neurais... </a:t>
            </a:r>
            <a:b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b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mas como dele surgem todos os aspectos de vida psíquica do homem é um problema</a:t>
            </a:r>
            <a:br>
              <a:rPr lang="pt-B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t-BR" sz="20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255C13A4-520C-A34D-B5AA-25D015081078}"/>
              </a:ext>
            </a:extLst>
          </p:cNvPr>
          <p:cNvSpPr>
            <a:spLocks noGrp="1"/>
          </p:cNvSpPr>
          <p:nvPr>
            <p:ph idx="1"/>
          </p:nvPr>
        </p:nvSpPr>
        <p:spPr/>
        <p:txBody>
          <a:bodyPr>
            <a:noAutofit/>
          </a:bodyPr>
          <a:lstStyle/>
          <a:p>
            <a:pPr>
              <a:lnSpc>
                <a:spcPct val="150000"/>
              </a:lnSpc>
            </a:pP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Saber que o cérebro humano utiliza interações dinâmicas entre grandes populações de neurônios, distribuídas e organizadas em vastos circuitos neurais, ajuda neurocientistas a desvendar mistérios da neurociência. </a:t>
            </a:r>
            <a:endParaRPr lang="pt-BR"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pt-BR" sz="1600" dirty="0">
                <a:solidFill>
                  <a:srgbClr val="000000"/>
                </a:solidFill>
                <a:effectLst/>
                <a:latin typeface="Times New Roman" panose="02020603050405020304" pitchFamily="18" charset="0"/>
                <a:ea typeface="Calibri" panose="020F0502020204030204" pitchFamily="34" charset="0"/>
              </a:rPr>
              <a:t>Por exemplo:</a:t>
            </a:r>
          </a:p>
          <a:p>
            <a:pPr lvl="1">
              <a:lnSpc>
                <a:spcPct val="150000"/>
              </a:lnSpc>
            </a:pPr>
            <a:r>
              <a:rPr lang="pt-BR" sz="1600" dirty="0">
                <a:solidFill>
                  <a:srgbClr val="000000"/>
                </a:solidFill>
                <a:effectLst/>
                <a:latin typeface="Times New Roman" panose="02020603050405020304" pitchFamily="18" charset="0"/>
                <a:ea typeface="Calibri" panose="020F0502020204030204" pitchFamily="34" charset="0"/>
              </a:rPr>
              <a:t>quais mecanismos neurofisiológicos foram responsáveis, ao longo do processo evolucionário, pela fusão de capacidades mentais únicas do cérebro humano (linguagem, teoria da mente, confecção de ferramentas, inteligência geral e social e senso de ser), viabilizando uma mente que funciona de forma coesa?</a:t>
            </a:r>
          </a:p>
          <a:p>
            <a:pPr lvl="1">
              <a:lnSpc>
                <a:spcPct val="150000"/>
              </a:lnSpc>
            </a:pPr>
            <a:r>
              <a:rPr lang="pt-BR" sz="1600" dirty="0">
                <a:solidFill>
                  <a:srgbClr val="000000"/>
                </a:solidFill>
                <a:effectLst/>
                <a:latin typeface="Times New Roman" panose="02020603050405020304" pitchFamily="18" charset="0"/>
                <a:ea typeface="Calibri" panose="020F0502020204030204" pitchFamily="34" charset="0"/>
              </a:rPr>
              <a:t>Como o cérebro humano sincroniza as ações dos seus diferentes componentes anatômicos, amalgamando todo o córtex a ponto de múltiplos sinais sensoriais, ações motoras, abstrações e pensamentos que experimentamos se fundirem em um único contínuo neural? </a:t>
            </a:r>
            <a:endParaRPr lang="pt-BR" sz="1600" dirty="0">
              <a:solidFill>
                <a:srgbClr val="000000"/>
              </a:solidFill>
              <a:latin typeface="Calibri" panose="020F0502020204030204" pitchFamily="34" charset="0"/>
              <a:ea typeface="Calibri" panose="020F0502020204030204" pitchFamily="34" charset="0"/>
            </a:endParaRPr>
          </a:p>
          <a:p>
            <a:pPr lvl="1">
              <a:lnSpc>
                <a:spcPct val="150000"/>
              </a:lnSpc>
            </a:pPr>
            <a:r>
              <a:rPr lang="pt-BR" sz="1600" dirty="0">
                <a:solidFill>
                  <a:srgbClr val="000000"/>
                </a:solidFill>
                <a:effectLst/>
                <a:latin typeface="Times New Roman" panose="02020603050405020304" pitchFamily="18" charset="0"/>
                <a:ea typeface="Calibri" panose="020F0502020204030204" pitchFamily="34" charset="0"/>
              </a:rPr>
              <a:t>Como podemos atualizar e manter as nossas memórias durante toda a vida?</a:t>
            </a:r>
            <a:endParaRPr lang="pt-BR" sz="16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5D0BFF9E-4735-F448-B7D1-8D0D4A9314C4}"/>
              </a:ext>
            </a:extLst>
          </p:cNvPr>
          <p:cNvSpPr>
            <a:spLocks noGrp="1"/>
          </p:cNvSpPr>
          <p:nvPr>
            <p:ph type="sldNum" sz="quarter" idx="12"/>
          </p:nvPr>
        </p:nvSpPr>
        <p:spPr/>
        <p:txBody>
          <a:bodyPr/>
          <a:lstStyle/>
          <a:p>
            <a:fld id="{1DE9A584-E285-B642-A0EC-DB8DA42C0B88}" type="slidenum">
              <a:rPr lang="pt-BR" smtClean="0"/>
              <a:t>2</a:t>
            </a:fld>
            <a:endParaRPr lang="pt-BR"/>
          </a:p>
        </p:txBody>
      </p:sp>
    </p:spTree>
    <p:extLst>
      <p:ext uri="{BB962C8B-B14F-4D97-AF65-F5344CB8AC3E}">
        <p14:creationId xmlns:p14="http://schemas.microsoft.com/office/powerpoint/2010/main" val="359566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FD48-ADFA-DB4F-BF43-1582BC36BA30}"/>
              </a:ext>
            </a:extLst>
          </p:cNvPr>
          <p:cNvSpPr>
            <a:spLocks noGrp="1"/>
          </p:cNvSpPr>
          <p:nvPr>
            <p:ph type="title"/>
          </p:nvPr>
        </p:nvSpPr>
        <p:spPr/>
        <p:txBody>
          <a:bodyPr>
            <a:normAutofit/>
          </a:bodyPr>
          <a:lstStyle/>
          <a:p>
            <a:pPr algn="ctr"/>
            <a:r>
              <a:rPr lang="pt-BR" sz="3200" b="1" dirty="0">
                <a:solidFill>
                  <a:srgbClr val="00B050"/>
                </a:solidFill>
                <a:effectLst/>
                <a:latin typeface="Times New Roman" panose="02020603050405020304" pitchFamily="18" charset="0"/>
                <a:ea typeface="Calibri" panose="020F0502020204030204" pitchFamily="34" charset="0"/>
              </a:rPr>
              <a:t>MAS, COMO O CÉREBRO FAZ ISTO </a:t>
            </a:r>
            <a:br>
              <a:rPr lang="pt-BR" sz="3200" b="1" dirty="0">
                <a:solidFill>
                  <a:srgbClr val="00B050"/>
                </a:solidFill>
                <a:effectLst/>
                <a:latin typeface="Times New Roman" panose="02020603050405020304" pitchFamily="18" charset="0"/>
                <a:ea typeface="Calibri" panose="020F0502020204030204" pitchFamily="34" charset="0"/>
              </a:rPr>
            </a:br>
            <a:r>
              <a:rPr lang="pt-BR" sz="3200" b="1" dirty="0">
                <a:solidFill>
                  <a:srgbClr val="00B050"/>
                </a:solidFill>
                <a:effectLst/>
                <a:latin typeface="Times New Roman" panose="02020603050405020304" pitchFamily="18" charset="0"/>
                <a:ea typeface="Calibri" panose="020F0502020204030204" pitchFamily="34" charset="0"/>
              </a:rPr>
              <a:t>DE FORMA TÃO RÁPIDA? </a:t>
            </a:r>
            <a:endParaRPr lang="pt-BR" sz="3200" dirty="0"/>
          </a:p>
        </p:txBody>
      </p:sp>
      <p:sp>
        <p:nvSpPr>
          <p:cNvPr id="3" name="Espaço Reservado para Conteúdo 2">
            <a:extLst>
              <a:ext uri="{FF2B5EF4-FFF2-40B4-BE49-F238E27FC236}">
                <a16:creationId xmlns:a16="http://schemas.microsoft.com/office/drawing/2014/main" id="{D9B9E307-95D2-6E44-BA4F-BD5F63BFCC44}"/>
              </a:ext>
            </a:extLst>
          </p:cNvPr>
          <p:cNvSpPr>
            <a:spLocks noGrp="1"/>
          </p:cNvSpPr>
          <p:nvPr>
            <p:ph idx="1"/>
          </p:nvPr>
        </p:nvSpPr>
        <p:spPr/>
        <p:txBody>
          <a:bodyPr>
            <a:normAutofit fontScale="92500"/>
          </a:bodyPr>
          <a:lstStyle/>
          <a:p>
            <a:pPr marL="0" indent="0" algn="just">
              <a:lnSpc>
                <a:spcPct val="150000"/>
              </a:lnSpc>
              <a:spcAft>
                <a:spcPts val="290"/>
              </a:spcAft>
              <a:buNone/>
            </a:pPr>
            <a:endParaRPr lang="pt-BR"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90"/>
              </a:spcAft>
              <a:buFont typeface="Symbol" pitchFamily="2" charset="2"/>
              <a:buChar char=""/>
            </a:pPr>
            <a:r>
              <a:rPr lang="pt-BR"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Um dos grandes desafios enfrentados por meu modelo reside na explicação de como o cérebro seria capaz de formar os computadores analógicos “ad hoc” tão rapidamente e como diferentes versões desses computadores seriam capazes de produzir uma enorme variedade de movimentos de maneira acurada, sejam eles os movimentos de mão de um violinista, sejam os de um cirurgião, sejam os de um arremessador de beisebol.</a:t>
            </a:r>
            <a:endPar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358A411-09DA-824B-A00E-554F4002ABD2}"/>
              </a:ext>
            </a:extLst>
          </p:cNvPr>
          <p:cNvSpPr>
            <a:spLocks noGrp="1"/>
          </p:cNvSpPr>
          <p:nvPr>
            <p:ph type="sldNum" sz="quarter" idx="12"/>
          </p:nvPr>
        </p:nvSpPr>
        <p:spPr/>
        <p:txBody>
          <a:bodyPr/>
          <a:lstStyle/>
          <a:p>
            <a:fld id="{1DE9A584-E285-B642-A0EC-DB8DA42C0B88}" type="slidenum">
              <a:rPr lang="pt-BR" smtClean="0"/>
              <a:t>20</a:t>
            </a:fld>
            <a:endParaRPr lang="pt-BR"/>
          </a:p>
        </p:txBody>
      </p:sp>
    </p:spTree>
    <p:extLst>
      <p:ext uri="{BB962C8B-B14F-4D97-AF65-F5344CB8AC3E}">
        <p14:creationId xmlns:p14="http://schemas.microsoft.com/office/powerpoint/2010/main" val="332260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A7A52-5189-B44F-B049-024B119A3FDD}"/>
              </a:ext>
            </a:extLst>
          </p:cNvPr>
          <p:cNvSpPr>
            <a:spLocks noGrp="1"/>
          </p:cNvSpPr>
          <p:nvPr>
            <p:ph type="title"/>
          </p:nvPr>
        </p:nvSpPr>
        <p:spPr/>
        <p:txBody>
          <a:bodyPr>
            <a:noAutofit/>
          </a:bodyPr>
          <a:lstStyle/>
          <a:p>
            <a:r>
              <a:rPr lang="pt-BR" sz="2400" b="1" dirty="0">
                <a:solidFill>
                  <a:srgbClr val="00B050"/>
                </a:solidFill>
                <a:effectLst/>
                <a:latin typeface="Times New Roman" panose="02020603050405020304" pitchFamily="18" charset="0"/>
                <a:ea typeface="Calibri" panose="020F0502020204030204" pitchFamily="34" charset="0"/>
              </a:rPr>
              <a:t>COMO PROCESSA INFORMAÇÕES LOCAIS E GLOBAIS DE FORMA TÃO SINCRÔNICA ALTAMENTE ELABORADA? COMO PROCESSA INFORMAÇÕES (A SINTAXE E A SEM6ANTICA; </a:t>
            </a:r>
            <a:r>
              <a:rPr lang="pt-BR" sz="2400" b="1" dirty="0" err="1">
                <a:solidFill>
                  <a:srgbClr val="00B050"/>
                </a:solidFill>
                <a:effectLst/>
                <a:latin typeface="Times New Roman" panose="02020603050405020304" pitchFamily="18" charset="0"/>
                <a:ea typeface="Calibri" panose="020F0502020204030204" pitchFamily="34" charset="0"/>
              </a:rPr>
              <a:t>Sinfo</a:t>
            </a:r>
            <a:r>
              <a:rPr lang="pt-BR" sz="2400" b="1" dirty="0">
                <a:solidFill>
                  <a:srgbClr val="00B050"/>
                </a:solidFill>
                <a:effectLst/>
                <a:latin typeface="Times New Roman" panose="02020603050405020304" pitchFamily="18" charset="0"/>
                <a:ea typeface="Calibri" panose="020F0502020204030204" pitchFamily="34" charset="0"/>
              </a:rPr>
              <a:t> e </a:t>
            </a:r>
            <a:r>
              <a:rPr lang="pt-BR" sz="2400" b="1" dirty="0" err="1">
                <a:solidFill>
                  <a:srgbClr val="00B050"/>
                </a:solidFill>
                <a:effectLst/>
                <a:latin typeface="Times New Roman" panose="02020603050405020304" pitchFamily="18" charset="0"/>
                <a:ea typeface="Calibri" panose="020F0502020204030204" pitchFamily="34" charset="0"/>
              </a:rPr>
              <a:t>G-info</a:t>
            </a:r>
            <a:r>
              <a:rPr lang="pt-BR" sz="2400" b="1" dirty="0">
                <a:solidFill>
                  <a:srgbClr val="00B050"/>
                </a:solidFill>
                <a:effectLst/>
                <a:latin typeface="Times New Roman" panose="02020603050405020304" pitchFamily="18" charset="0"/>
                <a:ea typeface="Calibri" panose="020F0502020204030204" pitchFamily="34" charset="0"/>
              </a:rPr>
              <a:t>)?</a:t>
            </a:r>
            <a:br>
              <a:rPr lang="pt-BR" sz="2400" dirty="0">
                <a:solidFill>
                  <a:srgbClr val="000000"/>
                </a:solidFill>
                <a:effectLst/>
                <a:latin typeface="Calibri" panose="020F0502020204030204" pitchFamily="34" charset="0"/>
                <a:ea typeface="Calibri" panose="020F0502020204030204" pitchFamily="34" charset="0"/>
              </a:rPr>
            </a:br>
            <a:endParaRPr lang="pt-BR" sz="2400" dirty="0"/>
          </a:p>
        </p:txBody>
      </p:sp>
      <p:sp>
        <p:nvSpPr>
          <p:cNvPr id="3" name="Espaço Reservado para Conteúdo 2">
            <a:extLst>
              <a:ext uri="{FF2B5EF4-FFF2-40B4-BE49-F238E27FC236}">
                <a16:creationId xmlns:a16="http://schemas.microsoft.com/office/drawing/2014/main" id="{E3CD843F-A094-B74E-ACE2-4C4E4887C5CD}"/>
              </a:ext>
            </a:extLst>
          </p:cNvPr>
          <p:cNvSpPr>
            <a:spLocks noGrp="1"/>
          </p:cNvSpPr>
          <p:nvPr>
            <p:ph idx="1"/>
          </p:nvPr>
        </p:nvSpPr>
        <p:spPr/>
        <p:txBody>
          <a:bodyPr>
            <a:normAutofit fontScale="85000" lnSpcReduction="20000"/>
          </a:bodyPr>
          <a:lstStyle/>
          <a:p>
            <a:pPr algn="just">
              <a:lnSpc>
                <a:spcPct val="150000"/>
              </a:lnSpc>
              <a:spcAft>
                <a:spcPts val="800"/>
              </a:spcAft>
            </a:pP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Outra questão fundamental é como reconciliar os modos local e global de operação do cérebro. </a:t>
            </a:r>
          </a:p>
          <a:p>
            <a:pPr marL="0" indent="0" algn="just">
              <a:lnSpc>
                <a:spcPct val="150000"/>
              </a:lnSpc>
              <a:spcAft>
                <a:spcPts val="800"/>
              </a:spcAft>
              <a:buNone/>
            </a:pPr>
            <a:r>
              <a:rPr lang="pt-BR" sz="1600" b="1" dirty="0">
                <a:solidFill>
                  <a:srgbClr val="000000"/>
                </a:solidFill>
                <a:latin typeface="Calibri" panose="020F0502020204030204" pitchFamily="34" charset="0"/>
                <a:ea typeface="Calibri" panose="020F0502020204030204" pitchFamily="34" charset="0"/>
                <a:cs typeface="Calibri" panose="020F0502020204030204" pitchFamily="34" charset="0"/>
              </a:rPr>
              <a:t>SINFO</a:t>
            </a:r>
          </a:p>
          <a:p>
            <a:pPr algn="just">
              <a:lnSpc>
                <a:spcPct val="150000"/>
              </a:lnSpc>
              <a:spcAft>
                <a:spcPts val="800"/>
              </a:spcAft>
            </a:pPr>
            <a:r>
              <a:rPr lang="pt-BR" sz="1600" dirty="0">
                <a:solidFill>
                  <a:srgbClr val="FF0000"/>
                </a:solidFill>
                <a:effectLst/>
                <a:latin typeface="Times New Roman" panose="02020603050405020304" pitchFamily="18" charset="0"/>
                <a:ea typeface="Calibri" panose="020F0502020204030204" pitchFamily="34" charset="0"/>
              </a:rPr>
              <a:t>Em determinado nível, o cérebro utiliza pulsos elétricos, conhecidos como “potenciais de ação”, para trocar mensagens entre neurônios. A natureza digital dessa comunicação é definida pelo caráter binário “tudo ou nada” pelo qual os potenciais de ação são criados e pelo tempo preciso da sua produção por neurônio individual pertencente a um circuito. </a:t>
            </a:r>
          </a:p>
          <a:p>
            <a:pPr algn="just">
              <a:lnSpc>
                <a:spcPct val="150000"/>
              </a:lnSpc>
              <a:spcAft>
                <a:spcPts val="800"/>
              </a:spcAft>
            </a:pPr>
            <a:r>
              <a:rPr lang="pt-BR" sz="1600" dirty="0">
                <a:solidFill>
                  <a:srgbClr val="000000"/>
                </a:solidFill>
                <a:effectLst/>
                <a:latin typeface="Times New Roman" panose="02020603050405020304" pitchFamily="18" charset="0"/>
                <a:ea typeface="Calibri" panose="020F0502020204030204" pitchFamily="34" charset="0"/>
              </a:rPr>
              <a:t>Sequências desses potenciais de ação são transmitidas pelos axônios dos neurônios; quando eles alcançam uma sinapse – o contato terminal estabelecido pelo axônio com outro neurônio –, as mensagens elétricas liberam um neurotransmissor no espaço sináptico que separa os dois neurônios. </a:t>
            </a:r>
            <a:endParaRPr lang="pt-BR" sz="1600" dirty="0">
              <a:solidFill>
                <a:srgbClr val="000000"/>
              </a:solidFill>
              <a:latin typeface="Calibri" panose="020F0502020204030204" pitchFamily="34" charset="0"/>
              <a:ea typeface="Calibri" panose="020F0502020204030204" pitchFamily="34" charset="0"/>
            </a:endParaRPr>
          </a:p>
          <a:p>
            <a:pPr algn="just">
              <a:lnSpc>
                <a:spcPct val="150000"/>
              </a:lnSpc>
              <a:spcAft>
                <a:spcPts val="800"/>
              </a:spcAft>
            </a:pPr>
            <a:r>
              <a:rPr lang="pt-BR" sz="1600" dirty="0">
                <a:solidFill>
                  <a:srgbClr val="FF0000"/>
                </a:solidFill>
                <a:effectLst/>
                <a:latin typeface="Times New Roman" panose="02020603050405020304" pitchFamily="18" charset="0"/>
                <a:ea typeface="Calibri" panose="020F0502020204030204" pitchFamily="34" charset="0"/>
              </a:rPr>
              <a:t>A transmissão e o processamento dos sinais digitais podem ser descritos pela teoria de </a:t>
            </a:r>
            <a:r>
              <a:rPr lang="pt-BR" sz="1600" b="1" dirty="0">
                <a:solidFill>
                  <a:srgbClr val="FF0000"/>
                </a:solidFill>
                <a:effectLst/>
                <a:latin typeface="Times New Roman" panose="02020603050405020304" pitchFamily="18" charset="0"/>
                <a:ea typeface="Calibri" panose="020F0502020204030204" pitchFamily="34" charset="0"/>
              </a:rPr>
              <a:t>informação de Shannon </a:t>
            </a:r>
            <a:r>
              <a:rPr lang="pt-BR" sz="1600" dirty="0">
                <a:solidFill>
                  <a:srgbClr val="FF0000"/>
                </a:solidFill>
                <a:effectLst/>
                <a:latin typeface="Times New Roman" panose="02020603050405020304" pitchFamily="18" charset="0"/>
                <a:ea typeface="Calibri" panose="020F0502020204030204" pitchFamily="34" charset="0"/>
              </a:rPr>
              <a:t>– isto é, podemos medir o conteúdo de informação em bits, como fazemos ao descrever a informação transmitida por linhas telefônicas, ou usando os símbolos representados pelo computador digital da sua mesa.</a:t>
            </a:r>
            <a:endParaRPr lang="pt-BR" sz="16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784BDCE3-5435-5B46-A5F2-CC4CC59820B4}"/>
              </a:ext>
            </a:extLst>
          </p:cNvPr>
          <p:cNvSpPr>
            <a:spLocks noGrp="1"/>
          </p:cNvSpPr>
          <p:nvPr>
            <p:ph type="sldNum" sz="quarter" idx="12"/>
          </p:nvPr>
        </p:nvSpPr>
        <p:spPr/>
        <p:txBody>
          <a:bodyPr/>
          <a:lstStyle/>
          <a:p>
            <a:fld id="{1DE9A584-E285-B642-A0EC-DB8DA42C0B88}" type="slidenum">
              <a:rPr lang="pt-BR" smtClean="0"/>
              <a:t>21</a:t>
            </a:fld>
            <a:endParaRPr lang="pt-BR"/>
          </a:p>
        </p:txBody>
      </p:sp>
    </p:spTree>
    <p:extLst>
      <p:ext uri="{BB962C8B-B14F-4D97-AF65-F5344CB8AC3E}">
        <p14:creationId xmlns:p14="http://schemas.microsoft.com/office/powerpoint/2010/main" val="24600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8F899-68EF-C54D-AA56-261B4E58B1F3}"/>
              </a:ext>
            </a:extLst>
          </p:cNvPr>
          <p:cNvSpPr>
            <a:spLocks noGrp="1"/>
          </p:cNvSpPr>
          <p:nvPr>
            <p:ph type="title"/>
          </p:nvPr>
        </p:nvSpPr>
        <p:spPr/>
        <p:txBody>
          <a:bodyPr/>
          <a:lstStyle/>
          <a:p>
            <a:r>
              <a:rPr lang="pt-BR" sz="4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GINFO</a:t>
            </a:r>
            <a:endParaRPr lang="pt-BR" dirty="0"/>
          </a:p>
        </p:txBody>
      </p:sp>
      <p:sp>
        <p:nvSpPr>
          <p:cNvPr id="3" name="Espaço Reservado para Conteúdo 2">
            <a:extLst>
              <a:ext uri="{FF2B5EF4-FFF2-40B4-BE49-F238E27FC236}">
                <a16:creationId xmlns:a16="http://schemas.microsoft.com/office/drawing/2014/main" id="{EA0BAEB4-953D-874C-873C-53D72BA734E7}"/>
              </a:ext>
            </a:extLst>
          </p:cNvPr>
          <p:cNvSpPr>
            <a:spLocks noGrp="1"/>
          </p:cNvSpPr>
          <p:nvPr>
            <p:ph idx="1"/>
          </p:nvPr>
        </p:nvSpPr>
        <p:spPr/>
        <p:txBody>
          <a:bodyPr>
            <a:noAutofit/>
          </a:bodyPr>
          <a:lstStyle/>
          <a:p>
            <a:pPr marL="342900" lvl="0" indent="-342900" algn="just">
              <a:lnSpc>
                <a:spcPct val="150000"/>
              </a:lnSpc>
              <a:buFont typeface="Symbol" pitchFamily="2" charset="2"/>
              <a:buChar char=""/>
            </a:pP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No entanto, o cérebro também se vale de </a:t>
            </a:r>
            <a:r>
              <a:rPr lang="pt-BR" sz="16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sinais neurais analógicos</a:t>
            </a: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uma vez que somente eles são capazes de mediar o tipo de processamento de informação que o sistema nervoso requer para gerar os nossos comportamentos. </a:t>
            </a:r>
            <a:endParaRPr lang="pt-B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Como discutido no Capítulo 3, além da informação </a:t>
            </a:r>
            <a:r>
              <a:rPr lang="pt-BR" sz="1600" dirty="0" err="1">
                <a:solidFill>
                  <a:srgbClr val="000000"/>
                </a:solidFill>
                <a:effectLst/>
                <a:latin typeface="Times New Roman" panose="02020603050405020304" pitchFamily="18" charset="0"/>
                <a:ea typeface="Calibri" panose="020F0502020204030204" pitchFamily="34" charset="0"/>
              </a:rPr>
              <a:t>shannoniana</a:t>
            </a:r>
            <a:r>
              <a:rPr lang="pt-BR" sz="1600" dirty="0">
                <a:solidFill>
                  <a:srgbClr val="000000"/>
                </a:solidFill>
                <a:effectLst/>
                <a:latin typeface="Times New Roman" panose="02020603050405020304" pitchFamily="18" charset="0"/>
                <a:ea typeface="Calibri" panose="020F0502020204030204" pitchFamily="34" charset="0"/>
              </a:rPr>
              <a:t>, o cérebro dos animais e, particularmente, o cérebro humano utilizam informação </a:t>
            </a:r>
            <a:r>
              <a:rPr lang="pt-BR" sz="1600" dirty="0" err="1">
                <a:solidFill>
                  <a:srgbClr val="000000"/>
                </a:solidFill>
                <a:effectLst/>
                <a:latin typeface="Times New Roman" panose="02020603050405020304" pitchFamily="18" charset="0"/>
                <a:ea typeface="Calibri" panose="020F0502020204030204" pitchFamily="34" charset="0"/>
              </a:rPr>
              <a:t>gödeliana</a:t>
            </a:r>
            <a:r>
              <a:rPr lang="pt-BR" sz="1600" dirty="0">
                <a:solidFill>
                  <a:srgbClr val="000000"/>
                </a:solidFill>
                <a:effectLst/>
                <a:latin typeface="Times New Roman" panose="02020603050405020304" pitchFamily="18" charset="0"/>
                <a:ea typeface="Calibri" panose="020F0502020204030204" pitchFamily="34" charset="0"/>
              </a:rPr>
              <a:t> analógica para produzir funções e comportamentos que nos distinguem das máquinas digitais.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Ou seja, apenas um sinal analógico pode representar uma perfeita analogia dos parâmetros físicos encontrados na natureza, como voltagens e correntes elétricas, temperatura, pressão ou campos magnéticos. </a:t>
            </a:r>
            <a:endParaRPr lang="pt-BR" sz="16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800"/>
              </a:spcAft>
              <a:buFont typeface="Symbol" pitchFamily="2" charset="2"/>
              <a:buChar char=""/>
            </a:pP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Como esses, os sinais gerados por neurônios também precisam variar continuamente no tempo para permitir que o cérebro realize todas as suas tarefas de maneira apropriada. </a:t>
            </a:r>
            <a:endParaRPr lang="pt-B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6972045C-11B9-9A46-9162-A78CE52B6B66}"/>
              </a:ext>
            </a:extLst>
          </p:cNvPr>
          <p:cNvSpPr>
            <a:spLocks noGrp="1"/>
          </p:cNvSpPr>
          <p:nvPr>
            <p:ph type="sldNum" sz="quarter" idx="12"/>
          </p:nvPr>
        </p:nvSpPr>
        <p:spPr/>
        <p:txBody>
          <a:bodyPr/>
          <a:lstStyle/>
          <a:p>
            <a:fld id="{1DE9A584-E285-B642-A0EC-DB8DA42C0B88}" type="slidenum">
              <a:rPr lang="pt-BR" smtClean="0"/>
              <a:t>22</a:t>
            </a:fld>
            <a:endParaRPr lang="pt-BR"/>
          </a:p>
        </p:txBody>
      </p:sp>
    </p:spTree>
    <p:extLst>
      <p:ext uri="{BB962C8B-B14F-4D97-AF65-F5344CB8AC3E}">
        <p14:creationId xmlns:p14="http://schemas.microsoft.com/office/powerpoint/2010/main" val="339538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A86FF-233C-B643-947C-2D04D86068F6}"/>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Calibri" panose="020F0502020204030204" pitchFamily="34" charset="0"/>
              </a:rPr>
              <a:t>O CÉREBRO FUNCIONA AMALGAMANDO PROCESSAMENTO </a:t>
            </a:r>
            <a:br>
              <a:rPr lang="pt-BR" sz="2700" b="1" dirty="0">
                <a:solidFill>
                  <a:srgbClr val="00B050"/>
                </a:solidFill>
                <a:effectLst/>
                <a:latin typeface="Times New Roman" panose="02020603050405020304" pitchFamily="18" charset="0"/>
                <a:ea typeface="Calibri" panose="020F0502020204030204" pitchFamily="34" charset="0"/>
              </a:rPr>
            </a:br>
            <a:r>
              <a:rPr lang="pt-BR" sz="2700" b="1" dirty="0">
                <a:solidFill>
                  <a:srgbClr val="00B050"/>
                </a:solidFill>
                <a:effectLst/>
                <a:latin typeface="Times New Roman" panose="02020603050405020304" pitchFamily="18" charset="0"/>
                <a:ea typeface="Calibri" panose="020F0502020204030204" pitchFamily="34" charset="0"/>
              </a:rPr>
              <a:t>DE TIPOS DE INFORMAÇÃO </a:t>
            </a:r>
            <a:r>
              <a:rPr lang="pt-BR" sz="2700" b="1" dirty="0">
                <a:solidFill>
                  <a:srgbClr val="00B050"/>
                </a:solidFill>
                <a:latin typeface="Times New Roman" panose="02020603050405020304" pitchFamily="18" charset="0"/>
                <a:ea typeface="Calibri" panose="020F0502020204030204" pitchFamily="34" charset="0"/>
              </a:rPr>
              <a:t>DE TIPOS </a:t>
            </a:r>
            <a:r>
              <a:rPr lang="pt-BR" sz="2700" b="1" dirty="0">
                <a:solidFill>
                  <a:srgbClr val="00B050"/>
                </a:solidFill>
                <a:effectLst/>
                <a:latin typeface="Times New Roman" panose="02020603050405020304" pitchFamily="18" charset="0"/>
                <a:ea typeface="Calibri" panose="020F0502020204030204" pitchFamily="34" charset="0"/>
              </a:rPr>
              <a:t>DIFERENTES </a:t>
            </a:r>
            <a:br>
              <a:rPr lang="pt-BR" sz="2700" b="1" dirty="0">
                <a:solidFill>
                  <a:srgbClr val="00B050"/>
                </a:solidFill>
                <a:effectLst/>
                <a:latin typeface="Times New Roman" panose="02020603050405020304" pitchFamily="18" charset="0"/>
                <a:ea typeface="Calibri" panose="020F0502020204030204" pitchFamily="34" charset="0"/>
              </a:rPr>
            </a:br>
            <a:r>
              <a:rPr lang="pt-BR" sz="2700" b="1" dirty="0">
                <a:solidFill>
                  <a:srgbClr val="00B050"/>
                </a:solidFill>
                <a:effectLst/>
                <a:latin typeface="Times New Roman" panose="02020603050405020304" pitchFamily="18" charset="0"/>
                <a:ea typeface="Calibri" panose="020F0502020204030204" pitchFamily="34" charset="0"/>
              </a:rPr>
              <a:t>(</a:t>
            </a:r>
            <a:r>
              <a:rPr lang="pt-BR" sz="2700" b="1" dirty="0" err="1">
                <a:solidFill>
                  <a:srgbClr val="00B050"/>
                </a:solidFill>
                <a:effectLst/>
                <a:latin typeface="Times New Roman" panose="02020603050405020304" pitchFamily="18" charset="0"/>
                <a:ea typeface="Calibri" panose="020F0502020204030204" pitchFamily="34" charset="0"/>
              </a:rPr>
              <a:t>Sinfo</a:t>
            </a:r>
            <a:r>
              <a:rPr lang="pt-BR" sz="2700" b="1" dirty="0">
                <a:solidFill>
                  <a:srgbClr val="00B050"/>
                </a:solidFill>
                <a:effectLst/>
                <a:latin typeface="Times New Roman" panose="02020603050405020304" pitchFamily="18" charset="0"/>
                <a:ea typeface="Calibri" panose="020F0502020204030204" pitchFamily="34" charset="0"/>
              </a:rPr>
              <a:t> &amp; </a:t>
            </a:r>
            <a:r>
              <a:rPr lang="pt-BR" sz="2700" b="1" dirty="0" err="1">
                <a:solidFill>
                  <a:srgbClr val="00B050"/>
                </a:solidFill>
                <a:effectLst/>
                <a:latin typeface="Times New Roman" panose="02020603050405020304" pitchFamily="18" charset="0"/>
                <a:ea typeface="Calibri" panose="020F0502020204030204" pitchFamily="34" charset="0"/>
              </a:rPr>
              <a:t>Ginfo</a:t>
            </a:r>
            <a:r>
              <a:rPr lang="pt-BR" sz="2700" b="1" dirty="0">
                <a:solidFill>
                  <a:srgbClr val="00B050"/>
                </a:solidFill>
                <a:effectLst/>
                <a:latin typeface="Times New Roman" panose="02020603050405020304" pitchFamily="18" charset="0"/>
                <a:ea typeface="Calibri" panose="020F0502020204030204" pitchFamily="34" charset="0"/>
              </a:rPr>
              <a:t>)</a:t>
            </a:r>
            <a:endParaRPr lang="pt-BR" dirty="0"/>
          </a:p>
        </p:txBody>
      </p:sp>
      <p:sp>
        <p:nvSpPr>
          <p:cNvPr id="3" name="Espaço Reservado para Conteúdo 2">
            <a:extLst>
              <a:ext uri="{FF2B5EF4-FFF2-40B4-BE49-F238E27FC236}">
                <a16:creationId xmlns:a16="http://schemas.microsoft.com/office/drawing/2014/main" id="{A98CE53E-C2AA-9E4A-8C49-67A754C79897}"/>
              </a:ext>
            </a:extLst>
          </p:cNvPr>
          <p:cNvSpPr>
            <a:spLocks noGrp="1"/>
          </p:cNvSpPr>
          <p:nvPr>
            <p:ph idx="1"/>
          </p:nvPr>
        </p:nvSpPr>
        <p:spPr/>
        <p:txBody>
          <a:bodyPr>
            <a:normAutofit fontScale="92500" lnSpcReduction="10000"/>
          </a:bodyPr>
          <a:lstStyle/>
          <a:p>
            <a:pPr algn="just">
              <a:lnSpc>
                <a:spcPct val="150000"/>
              </a:lnSpc>
              <a:spcAft>
                <a:spcPts val="80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Qualquer versão digital desses sinais neurais produziria apenas amostras discretas de um sinal contínuo, obtidas em um intervalo predeterminado.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Embora o tempo preciso em que um neurônio produz um potencial de ação possa ser representado digitalmente, todos os sinais elétricos gerados por células cerebrais – como o seu potencial de membrana, potenciais sinápticos e até potenciais de ação – são formados por ondas analógicas nas quais a voltagem elétrica varia continuamente no tempo.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Além disso, a atividade elétrica global do cérebro, que resulta da mistura de potenciais sinápticos e de ação produzidos por bilhões de neurônios, também é um sinal analógico.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De posse dessas informações, proponho que o cérebro humano opera por um sistema computacional híbrido analógico-digital.</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E6AB130-A937-8A4A-83D7-2D0BDE0BD823}"/>
              </a:ext>
            </a:extLst>
          </p:cNvPr>
          <p:cNvSpPr>
            <a:spLocks noGrp="1"/>
          </p:cNvSpPr>
          <p:nvPr>
            <p:ph type="sldNum" sz="quarter" idx="12"/>
          </p:nvPr>
        </p:nvSpPr>
        <p:spPr/>
        <p:txBody>
          <a:bodyPr/>
          <a:lstStyle/>
          <a:p>
            <a:fld id="{1DE9A584-E285-B642-A0EC-DB8DA42C0B88}" type="slidenum">
              <a:rPr lang="pt-BR" smtClean="0"/>
              <a:t>23</a:t>
            </a:fld>
            <a:endParaRPr lang="pt-BR"/>
          </a:p>
        </p:txBody>
      </p:sp>
    </p:spTree>
    <p:extLst>
      <p:ext uri="{BB962C8B-B14F-4D97-AF65-F5344CB8AC3E}">
        <p14:creationId xmlns:p14="http://schemas.microsoft.com/office/powerpoint/2010/main" val="31915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7CD71-136B-A240-92AA-A7861857A49D}"/>
              </a:ext>
            </a:extLst>
          </p:cNvPr>
          <p:cNvSpPr>
            <a:spLocks noGrp="1"/>
          </p:cNvSpPr>
          <p:nvPr>
            <p:ph type="title"/>
          </p:nvPr>
        </p:nvSpPr>
        <p:spPr/>
        <p:txBody>
          <a:bodyPr>
            <a:normAutofit fontScale="90000"/>
          </a:bodyPr>
          <a:lstStyle/>
          <a:p>
            <a:pPr>
              <a:lnSpc>
                <a:spcPct val="150000"/>
              </a:lnSpc>
              <a:spcAft>
                <a:spcPts val="800"/>
              </a:spcAft>
            </a:pPr>
            <a:r>
              <a:rPr lang="pt-BR" sz="1800" b="1" dirty="0">
                <a:solidFill>
                  <a:srgbClr val="00B050"/>
                </a:solidFill>
                <a:effectLst/>
                <a:latin typeface="Times New Roman" panose="02020603050405020304" pitchFamily="18" charset="0"/>
                <a:ea typeface="Calibri" panose="020F0502020204030204" pitchFamily="34" charset="0"/>
              </a:rPr>
              <a:t>O QUE PODERIA EXPLICAR A VELOCIDADE DE FUNCIONAMENTO DO CÉREBRO HUMANO... PRÓXIMO À VELOCIDADE DA LUZ?</a:t>
            </a:r>
            <a:br>
              <a:rPr lang="pt-BR" sz="1800" dirty="0">
                <a:solidFill>
                  <a:srgbClr val="000000"/>
                </a:solidFill>
                <a:effectLst/>
                <a:latin typeface="Calibri" panose="020F0502020204030204" pitchFamily="34" charset="0"/>
                <a:ea typeface="Calibri" panose="020F0502020204030204" pitchFamily="34" charset="0"/>
              </a:rPr>
            </a:br>
            <a:r>
              <a:rPr lang="pt-BR" sz="1800" b="1" dirty="0">
                <a:solidFill>
                  <a:srgbClr val="00B050"/>
                </a:solidFill>
                <a:effectLst/>
                <a:latin typeface="Times New Roman" panose="02020603050405020304" pitchFamily="18" charset="0"/>
                <a:ea typeface="Calibri" panose="020F0502020204030204" pitchFamily="34" charset="0"/>
              </a:rPr>
              <a:t>O CÉREBRO COMO UM CONJUNTO DE SOLENÓIDES E SEUS CAMPOS MAGNÉTICOS INTEGRADOS</a:t>
            </a:r>
            <a:endParaRPr lang="pt-BR" dirty="0"/>
          </a:p>
        </p:txBody>
      </p:sp>
      <p:sp>
        <p:nvSpPr>
          <p:cNvPr id="3" name="Espaço Reservado para Conteúdo 2">
            <a:extLst>
              <a:ext uri="{FF2B5EF4-FFF2-40B4-BE49-F238E27FC236}">
                <a16:creationId xmlns:a16="http://schemas.microsoft.com/office/drawing/2014/main" id="{38A33481-1520-3746-AE75-D16EBA971D44}"/>
              </a:ext>
            </a:extLst>
          </p:cNvPr>
          <p:cNvSpPr>
            <a:spLocks noGrp="1"/>
          </p:cNvSpPr>
          <p:nvPr>
            <p:ph idx="1"/>
          </p:nvPr>
        </p:nvSpPr>
        <p:spPr/>
        <p:txBody>
          <a:bodyPr>
            <a:normAutofit lnSpcReduction="10000"/>
          </a:bodyPr>
          <a:lstStyle/>
          <a:p>
            <a:pPr marL="342900" lvl="0" indent="-342900" algn="just">
              <a:lnSpc>
                <a:spcPct val="150000"/>
              </a:lnSpc>
              <a:spcAft>
                <a:spcPts val="800"/>
              </a:spcAft>
              <a:buFont typeface="Symbol" pitchFamily="2" charset="2"/>
              <a:buChar char=""/>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Após alguns anos de reflexão, ficou claro para mim que a velocidade de condução máxima dos nervos – aproximadamente 120 metros por segundo – é insuficiente para explicar a velocidade com que o cérebro realiza algumas das suas funções mais essenciais, como a integração de muitas capacidades cognitivas em uma mente coerente. Como resultado, procurei um sinal analógico a propagar-se por todo o cérebro a uma velocidade próxima àquela da coisa mais veloz de todo o universo – não, não um atacante do glorioso Alviverde Imponente do Palestra Itália –, mas algo ainda mais veloz: um feixe de luz!</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00BBFC6-16E3-714A-AB2E-806A89D90231}"/>
              </a:ext>
            </a:extLst>
          </p:cNvPr>
          <p:cNvSpPr>
            <a:spLocks noGrp="1"/>
          </p:cNvSpPr>
          <p:nvPr>
            <p:ph type="sldNum" sz="quarter" idx="12"/>
          </p:nvPr>
        </p:nvSpPr>
        <p:spPr/>
        <p:txBody>
          <a:bodyPr/>
          <a:lstStyle/>
          <a:p>
            <a:fld id="{1DE9A584-E285-B642-A0EC-DB8DA42C0B88}" type="slidenum">
              <a:rPr lang="pt-BR" smtClean="0"/>
              <a:t>24</a:t>
            </a:fld>
            <a:endParaRPr lang="pt-BR"/>
          </a:p>
        </p:txBody>
      </p:sp>
    </p:spTree>
    <p:extLst>
      <p:ext uri="{BB962C8B-B14F-4D97-AF65-F5344CB8AC3E}">
        <p14:creationId xmlns:p14="http://schemas.microsoft.com/office/powerpoint/2010/main" val="261673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5F2AC-6C2A-214E-A87F-D714D294D57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EBD46A4-B4EC-E04A-AAE7-2FE3A65B24A8}"/>
              </a:ext>
            </a:extLst>
          </p:cNvPr>
          <p:cNvSpPr>
            <a:spLocks noGrp="1"/>
          </p:cNvSpPr>
          <p:nvPr>
            <p:ph idx="1"/>
          </p:nvPr>
        </p:nvSpPr>
        <p:spPr/>
        <p:txBody>
          <a:bodyPr>
            <a:normAutofit fontScale="92500" lnSpcReduction="10000"/>
          </a:bodyPr>
          <a:lstStyle/>
          <a:p>
            <a:pPr algn="just">
              <a:lnSpc>
                <a:spcPct val="150000"/>
              </a:lnSpc>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Um dos atributos arquitetônicos mais fundamentais do cérebro humano é a presença de feixes densos de nervos que definem verdadeiros laços, formados por dezenas de milhões de axônios, responsáveis por transmitir sequências de potências de ação de uma área cerebral para outra (Capítulos 2 e 4). </a:t>
            </a:r>
          </a:p>
          <a:p>
            <a:pPr algn="just">
              <a:lnSpc>
                <a:spcPct val="150000"/>
              </a:lnSpc>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Michael Faraday descobriu, no começo do século XIX, que cargas elétricas em movimento podem criar campos magnéticos. </a:t>
            </a:r>
          </a:p>
          <a:p>
            <a:pPr algn="just">
              <a:lnSpc>
                <a:spcPct val="150000"/>
              </a:lnSpc>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Reciprocamente, um campo magnético pode, espontaneamente, induzir uma corrente elétrica em um condutor.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8A731E41-19F8-0E47-AFBF-B4F6FB624C9E}"/>
              </a:ext>
            </a:extLst>
          </p:cNvPr>
          <p:cNvSpPr>
            <a:spLocks noGrp="1"/>
          </p:cNvSpPr>
          <p:nvPr>
            <p:ph type="sldNum" sz="quarter" idx="12"/>
          </p:nvPr>
        </p:nvSpPr>
        <p:spPr/>
        <p:txBody>
          <a:bodyPr/>
          <a:lstStyle/>
          <a:p>
            <a:fld id="{1DE9A584-E285-B642-A0EC-DB8DA42C0B88}" type="slidenum">
              <a:rPr lang="pt-BR" smtClean="0"/>
              <a:t>25</a:t>
            </a:fld>
            <a:endParaRPr lang="pt-BR"/>
          </a:p>
        </p:txBody>
      </p:sp>
    </p:spTree>
    <p:extLst>
      <p:ext uri="{BB962C8B-B14F-4D97-AF65-F5344CB8AC3E}">
        <p14:creationId xmlns:p14="http://schemas.microsoft.com/office/powerpoint/2010/main" val="379605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0F235-55F9-544E-A95D-BC9FAFC190C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24BAC6B-1259-F242-8336-DFCE28CC4476}"/>
              </a:ext>
            </a:extLst>
          </p:cNvPr>
          <p:cNvSpPr>
            <a:spLocks noGrp="1"/>
          </p:cNvSpPr>
          <p:nvPr>
            <p:ph idx="1"/>
          </p:nvPr>
        </p:nvSpPr>
        <p:spPr/>
        <p:txBody>
          <a:bodyPr>
            <a:normAutofit fontScale="92500" lnSpcReduction="10000"/>
          </a:bodyPr>
          <a:lstStyle/>
          <a:p>
            <a:pPr marL="342900" lvl="0" indent="-342900" algn="just">
              <a:lnSpc>
                <a:spcPct val="150000"/>
              </a:lnSpc>
              <a:buFont typeface="Symbol" pitchFamily="2" charset="2"/>
              <a:buChar char=""/>
            </a:pPr>
            <a:r>
              <a:rPr lang="pt-BR"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Com isso em mente, </a:t>
            </a:r>
            <a:r>
              <a:rPr lang="pt-BR"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pensei que todos aqueles laços de substância branca do nosso cérebro não estariam lá apenas para conduzir eletricidade, mas que eles também poderiam, potencialmente, produzir campos eletromagnéticos neuronais envolvendo todo o cérebro. </a:t>
            </a:r>
          </a:p>
          <a:p>
            <a:pPr marL="342900" lvl="0" indent="-342900" algn="just">
              <a:lnSpc>
                <a:spcPct val="150000"/>
              </a:lnSpc>
              <a:buFont typeface="Symbol" pitchFamily="2" charset="2"/>
              <a:buChar char=""/>
            </a:pPr>
            <a:r>
              <a:rPr lang="pt-BR"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Essa é a razão pela qual prefiro me referir à substância branca que conecta estruturas corticais e </a:t>
            </a:r>
            <a:r>
              <a:rPr lang="pt-BR"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subcorticais</a:t>
            </a:r>
            <a:r>
              <a:rPr lang="pt-BR"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como “solenoides biológicos”.</a:t>
            </a:r>
            <a:endPar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2FFA6E38-B662-8547-BA86-875C7BEF94BD}"/>
              </a:ext>
            </a:extLst>
          </p:cNvPr>
          <p:cNvSpPr>
            <a:spLocks noGrp="1"/>
          </p:cNvSpPr>
          <p:nvPr>
            <p:ph type="sldNum" sz="quarter" idx="12"/>
          </p:nvPr>
        </p:nvSpPr>
        <p:spPr/>
        <p:txBody>
          <a:bodyPr/>
          <a:lstStyle/>
          <a:p>
            <a:fld id="{1DE9A584-E285-B642-A0EC-DB8DA42C0B88}" type="slidenum">
              <a:rPr lang="pt-BR" smtClean="0"/>
              <a:t>26</a:t>
            </a:fld>
            <a:endParaRPr lang="pt-BR"/>
          </a:p>
        </p:txBody>
      </p:sp>
    </p:spTree>
    <p:extLst>
      <p:ext uri="{BB962C8B-B14F-4D97-AF65-F5344CB8AC3E}">
        <p14:creationId xmlns:p14="http://schemas.microsoft.com/office/powerpoint/2010/main" val="51042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2126C-D4CD-A74C-AFCC-CDBD996F78B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1DC1183-0D06-914D-9E42-267E8C416A94}"/>
              </a:ext>
            </a:extLst>
          </p:cNvPr>
          <p:cNvSpPr>
            <a:spLocks noGrp="1"/>
          </p:cNvSpPr>
          <p:nvPr>
            <p:ph idx="1"/>
          </p:nvPr>
        </p:nvSpPr>
        <p:spPr/>
        <p:txBody>
          <a:bodyPr>
            <a:normAutofit fontScale="92500" lnSpcReduction="10000"/>
          </a:bodyPr>
          <a:lstStyle/>
          <a:p>
            <a:pPr algn="just">
              <a:lnSpc>
                <a:spcPct val="150000"/>
              </a:lnSpc>
            </a:pPr>
            <a:r>
              <a:rPr lang="pt-B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Campos elétricos corticais foram medidos pela primeira vez nos anos 1920, por meio de uma técnica conhecida como “eletroencefalograma”. </a:t>
            </a:r>
          </a:p>
          <a:p>
            <a:pPr algn="just">
              <a:lnSpc>
                <a:spcPct val="150000"/>
              </a:lnSpc>
            </a:pPr>
            <a:r>
              <a:rPr lang="pt-B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Além desses, campos magnéticos cerebrais passaram a ser medidos algumas décadas atrás por “</a:t>
            </a:r>
            <a:r>
              <a:rPr lang="pt-BR" sz="2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magnetoencefalografia</a:t>
            </a:r>
            <a:r>
              <a:rPr lang="pt-B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(MEG). </a:t>
            </a:r>
          </a:p>
          <a:p>
            <a:pPr algn="just">
              <a:lnSpc>
                <a:spcPct val="150000"/>
              </a:lnSpc>
            </a:pPr>
            <a:r>
              <a:rPr lang="pt-B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Essas últimas medidas, todavia, foram obtidas unicamente em nível cortical devido à falta de métodos mais sensíveis para amostrar as profundezas cerebrais.</a:t>
            </a:r>
            <a:endParaRPr lang="pt-B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AB899A6-7D79-1644-BC5E-45BFCB6B015F}"/>
              </a:ext>
            </a:extLst>
          </p:cNvPr>
          <p:cNvSpPr>
            <a:spLocks noGrp="1"/>
          </p:cNvSpPr>
          <p:nvPr>
            <p:ph type="sldNum" sz="quarter" idx="12"/>
          </p:nvPr>
        </p:nvSpPr>
        <p:spPr/>
        <p:txBody>
          <a:bodyPr/>
          <a:lstStyle/>
          <a:p>
            <a:fld id="{1DE9A584-E285-B642-A0EC-DB8DA42C0B88}" type="slidenum">
              <a:rPr lang="pt-BR" smtClean="0"/>
              <a:t>27</a:t>
            </a:fld>
            <a:endParaRPr lang="pt-BR"/>
          </a:p>
        </p:txBody>
      </p:sp>
    </p:spTree>
    <p:extLst>
      <p:ext uri="{BB962C8B-B14F-4D97-AF65-F5344CB8AC3E}">
        <p14:creationId xmlns:p14="http://schemas.microsoft.com/office/powerpoint/2010/main" val="82586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C1FB9-CCD3-9E40-9433-35DC065589F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654EB6A-B045-904E-B2F7-2B97D8CE0BAD}"/>
              </a:ext>
            </a:extLst>
          </p:cNvPr>
          <p:cNvSpPr>
            <a:spLocks noGrp="1"/>
          </p:cNvSpPr>
          <p:nvPr>
            <p:ph idx="1"/>
          </p:nvPr>
        </p:nvSpPr>
        <p:spPr/>
        <p:txBody>
          <a:bodyPr>
            <a:normAutofit fontScale="85000" lnSpcReduction="20000"/>
          </a:bodyPr>
          <a:lstStyle/>
          <a:p>
            <a:pPr marL="342900" lvl="0" indent="-342900" algn="just">
              <a:lnSpc>
                <a:spcPct val="150000"/>
              </a:lnSpc>
              <a:buFont typeface="Symbol" pitchFamily="2" charset="2"/>
              <a:buChar char=""/>
            </a:pPr>
            <a:r>
              <a:rPr lang="pt-BR"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 teoria do cérebro relativístico propõe que padrões </a:t>
            </a:r>
            <a:r>
              <a:rPr lang="pt-BR"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espaçotemporais</a:t>
            </a:r>
            <a:r>
              <a:rPr lang="pt-BR"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extremamente complexos de campos eletromagnéticos neuronais emergem à medida que potenciais de ação fluem pelos inúmeros de solenoides biológicos existentes no cérebro.</a:t>
            </a:r>
            <a:r>
              <a:rPr lang="pt-BR"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800"/>
              </a:spcAft>
              <a:buFont typeface="Courier New" panose="02070309020205020404" pitchFamily="49" charset="0"/>
              <a:buChar char="o"/>
            </a:pPr>
            <a:r>
              <a:rPr lang="pt-BR" sz="2800" b="1" dirty="0">
                <a:solidFill>
                  <a:srgbClr val="FF0000"/>
                </a:solidFill>
                <a:effectLst/>
                <a:latin typeface="Times New Roman" panose="02020603050405020304" pitchFamily="18" charset="0"/>
                <a:ea typeface="Calibri" panose="020F0502020204030204" pitchFamily="34" charset="0"/>
              </a:rPr>
              <a:t>Vale ressaltar que os solenoides biológicos incluem não somente os grandes laços de nervos, como uma extensa variedade de anéis de substância branca de diferentes tamanhos, incluindo estruturas microscópicas formadas por dendritos de pequenas redes neuronais.</a:t>
            </a:r>
            <a:r>
              <a:rPr lang="pt-BR" sz="2800" dirty="0">
                <a:solidFill>
                  <a:srgbClr val="000000"/>
                </a:solidFill>
                <a:effectLst/>
                <a:latin typeface="Times New Roman" panose="02020603050405020304" pitchFamily="18" charset="0"/>
                <a:ea typeface="Calibri" panose="020F0502020204030204" pitchFamily="34" charset="0"/>
              </a:rPr>
              <a:t> </a:t>
            </a:r>
            <a:endParaRPr lang="pt-BR" sz="2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A46F91F-3D01-0049-85AB-AF0C6D262C06}"/>
              </a:ext>
            </a:extLst>
          </p:cNvPr>
          <p:cNvSpPr>
            <a:spLocks noGrp="1"/>
          </p:cNvSpPr>
          <p:nvPr>
            <p:ph type="sldNum" sz="quarter" idx="12"/>
          </p:nvPr>
        </p:nvSpPr>
        <p:spPr/>
        <p:txBody>
          <a:bodyPr/>
          <a:lstStyle/>
          <a:p>
            <a:fld id="{1DE9A584-E285-B642-A0EC-DB8DA42C0B88}" type="slidenum">
              <a:rPr lang="pt-BR" smtClean="0"/>
              <a:t>28</a:t>
            </a:fld>
            <a:endParaRPr lang="pt-BR"/>
          </a:p>
        </p:txBody>
      </p:sp>
    </p:spTree>
    <p:extLst>
      <p:ext uri="{BB962C8B-B14F-4D97-AF65-F5344CB8AC3E}">
        <p14:creationId xmlns:p14="http://schemas.microsoft.com/office/powerpoint/2010/main" val="278762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EF1D1-E8DF-E740-AFCC-BCA6E70C5ED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E7DDE4A-FE1A-C04E-9AE0-71D32C40997E}"/>
              </a:ext>
            </a:extLst>
          </p:cNvPr>
          <p:cNvSpPr>
            <a:spLocks noGrp="1"/>
          </p:cNvSpPr>
          <p:nvPr>
            <p:ph idx="1"/>
          </p:nvPr>
        </p:nvSpPr>
        <p:spPr/>
        <p:txBody>
          <a:bodyPr>
            <a:normAutofit fontScale="92500" lnSpcReduction="10000"/>
          </a:bodyPr>
          <a:lstStyle/>
          <a:p>
            <a:pPr marL="342900" lvl="0" indent="-342900" algn="just">
              <a:lnSpc>
                <a:spcPct val="150000"/>
              </a:lnSpc>
              <a:buFont typeface="Symbol" pitchFamily="2" charset="2"/>
              <a:buChar char=""/>
            </a:pPr>
            <a:r>
              <a:rPr lang="pt-BR"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Baseada nesse arranjo anatômico complexo, a teoria do cérebro relativístico prevê a existência de campos eletromagnéticos </a:t>
            </a:r>
            <a:r>
              <a:rPr lang="pt-BR"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subcorticais</a:t>
            </a:r>
            <a:r>
              <a:rPr lang="pt-BR"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além dos já bem documentados no córtex.</a:t>
            </a:r>
            <a:endPar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Symbol" pitchFamily="2" charset="2"/>
              <a:buChar char=""/>
            </a:pPr>
            <a:r>
              <a:rPr lang="pt-BR"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Na minha visão, as interações recursivas entre as duas classes de sinais cerebrais, os potenciais de ação gerados digitalmente e os campos eletromagnéticos analógicos, definem as capacidades computacionais únicas do cérebro (Figura 5.1).</a:t>
            </a:r>
            <a:endPar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A18D830-E5B5-8C4C-AF59-D5F40B4A5435}"/>
              </a:ext>
            </a:extLst>
          </p:cNvPr>
          <p:cNvSpPr>
            <a:spLocks noGrp="1"/>
          </p:cNvSpPr>
          <p:nvPr>
            <p:ph type="sldNum" sz="quarter" idx="12"/>
          </p:nvPr>
        </p:nvSpPr>
        <p:spPr/>
        <p:txBody>
          <a:bodyPr/>
          <a:lstStyle/>
          <a:p>
            <a:fld id="{1DE9A584-E285-B642-A0EC-DB8DA42C0B88}" type="slidenum">
              <a:rPr lang="pt-BR" smtClean="0"/>
              <a:t>29</a:t>
            </a:fld>
            <a:endParaRPr lang="pt-BR"/>
          </a:p>
        </p:txBody>
      </p:sp>
    </p:spTree>
    <p:extLst>
      <p:ext uri="{BB962C8B-B14F-4D97-AF65-F5344CB8AC3E}">
        <p14:creationId xmlns:p14="http://schemas.microsoft.com/office/powerpoint/2010/main" val="52008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BD162-4E7E-864F-9DD6-4FADA2240E0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76669AA-60F3-D74D-AD9B-45A8989696C4}"/>
              </a:ext>
            </a:extLst>
          </p:cNvPr>
          <p:cNvSpPr>
            <a:spLocks noGrp="1"/>
          </p:cNvSpPr>
          <p:nvPr>
            <p:ph idx="1"/>
          </p:nvPr>
        </p:nvSpPr>
        <p:spPr/>
        <p:txBody>
          <a:bodyPr>
            <a:normAutofit lnSpcReduction="10000"/>
          </a:bodyPr>
          <a:lstStyle/>
          <a:p>
            <a:pPr algn="just">
              <a:lnSpc>
                <a:spcPct val="150000"/>
              </a:lnSpc>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Achar as respostas para essas perguntas provavelmente levará bem mais tempo do que eu mesmo tenho sobrando de vida, mas isso não impede que a busca por tais explicações continue a ser a grande motivação do meu trabalho como neurocientista. </a:t>
            </a:r>
            <a:endParaRPr lang="pt-B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 fato, não vejo esforço mais digno e estimulante do que perseguir avanços que nos ajudem a alcançar um entendimento mais completo e profundo desses mistérios, assumindo – e esta é uma grande suposição – que o cérebro humano eventualmente compreenda a si mesmo de maneira integral.</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210C4BF4-F785-BE41-BA1A-637E5FF6AABF}"/>
              </a:ext>
            </a:extLst>
          </p:cNvPr>
          <p:cNvSpPr>
            <a:spLocks noGrp="1"/>
          </p:cNvSpPr>
          <p:nvPr>
            <p:ph type="sldNum" sz="quarter" idx="12"/>
          </p:nvPr>
        </p:nvSpPr>
        <p:spPr/>
        <p:txBody>
          <a:bodyPr/>
          <a:lstStyle/>
          <a:p>
            <a:fld id="{1DE9A584-E285-B642-A0EC-DB8DA42C0B88}" type="slidenum">
              <a:rPr lang="pt-BR" smtClean="0"/>
              <a:t>3</a:t>
            </a:fld>
            <a:endParaRPr lang="pt-BR"/>
          </a:p>
        </p:txBody>
      </p:sp>
    </p:spTree>
    <p:extLst>
      <p:ext uri="{BB962C8B-B14F-4D97-AF65-F5344CB8AC3E}">
        <p14:creationId xmlns:p14="http://schemas.microsoft.com/office/powerpoint/2010/main" val="1651929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FCE98-4475-5A41-95B5-F3065C2E0A1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491C43F-F3CE-694A-95B3-93A182971A11}"/>
              </a:ext>
            </a:extLst>
          </p:cNvPr>
          <p:cNvSpPr>
            <a:spLocks noGrp="1"/>
          </p:cNvSpPr>
          <p:nvPr>
            <p:ph idx="1"/>
          </p:nvPr>
        </p:nvSpPr>
        <p:spPr/>
        <p:txBody>
          <a:bodyPr/>
          <a:lstStyle/>
          <a:p>
            <a:pPr marL="342900" lvl="0" indent="-342900" algn="just">
              <a:lnSpc>
                <a:spcPct val="107000"/>
              </a:lnSpc>
              <a:buFont typeface="Symbol" pitchFamily="2" charset="2"/>
              <a:buChar char=""/>
            </a:pPr>
            <a:endParaRPr lang="pt-BR" sz="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endParaRPr lang="pt-BR" sz="8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07000"/>
              </a:lnSpc>
              <a:buFont typeface="Symbol" pitchFamily="2" charset="2"/>
              <a:buChar char=""/>
            </a:pPr>
            <a:r>
              <a:rPr lang="pt-BR" sz="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Figura 5.1 Duas ilustrações esquemáticas descrevem as interações analógico-digitais que ocorrem no córtex cerebral, de acordo com a teoria do cérebro relativístico, mediadas por campos eletromagnéticos neuronais (NEMF).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7000"/>
              </a:lnSpc>
              <a:buFont typeface="Courier New" panose="02070309020205020404" pitchFamily="49" charset="0"/>
              <a:buChar char="o"/>
            </a:pPr>
            <a:r>
              <a:rPr lang="pt-BR" sz="800" dirty="0">
                <a:solidFill>
                  <a:srgbClr val="000000"/>
                </a:solidFill>
                <a:effectLst/>
                <a:latin typeface="Times New Roman" panose="02020603050405020304" pitchFamily="18" charset="0"/>
                <a:ea typeface="Calibri" panose="020F0502020204030204" pitchFamily="34" charset="0"/>
              </a:rPr>
              <a:t>A: Neurônios geram sequências de pulsos elétricos (ou potenciais de ação), o principal tipo de sinal digital produzido pelo cérebro que, ao se propagarem pelos nervos, levam a geração de campos eletromagnéticos, um sinal analógico.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07000"/>
              </a:lnSpc>
              <a:spcAft>
                <a:spcPts val="800"/>
              </a:spcAft>
              <a:buFont typeface="Courier New" panose="02070309020205020404" pitchFamily="49" charset="0"/>
              <a:buChar char="o"/>
            </a:pPr>
            <a:r>
              <a:rPr lang="pt-BR" sz="800" dirty="0" err="1">
                <a:solidFill>
                  <a:srgbClr val="000000"/>
                </a:solidFill>
                <a:effectLst/>
                <a:latin typeface="Times New Roman" panose="02020603050405020304" pitchFamily="18" charset="0"/>
                <a:ea typeface="Calibri" panose="020F0502020204030204" pitchFamily="34" charset="0"/>
              </a:rPr>
              <a:t>B</a:t>
            </a:r>
            <a:r>
              <a:rPr lang="pt-BR" sz="800" dirty="0">
                <a:solidFill>
                  <a:srgbClr val="000000"/>
                </a:solidFill>
                <a:effectLst/>
                <a:latin typeface="Times New Roman" panose="02020603050405020304" pitchFamily="18" charset="0"/>
                <a:ea typeface="Calibri" panose="020F0502020204030204" pitchFamily="34" charset="0"/>
              </a:rPr>
              <a:t>: Estes sinais eletromagnéticos podem então influenciar a subsequente geração de novos potenciais elétricos por neurônios vizinhos. (Ilustração por Custódio Rosa)</a:t>
            </a:r>
            <a:endParaRPr lang="pt-BR" sz="1100" dirty="0">
              <a:solidFill>
                <a:srgbClr val="000000"/>
              </a:solidFill>
              <a:effectLst/>
              <a:latin typeface="Calibri" panose="020F0502020204030204" pitchFamily="34" charset="0"/>
              <a:ea typeface="Calibri" panose="020F0502020204030204" pitchFamily="34" charset="0"/>
            </a:endParaRPr>
          </a:p>
          <a:p>
            <a:r>
              <a:rPr lang="pt-BR" sz="1000" dirty="0">
                <a:effectLst/>
                <a:latin typeface="Times New Roman" panose="02020603050405020304" pitchFamily="18" charset="0"/>
                <a:ea typeface="Times New Roman" panose="02020603050405020304" pitchFamily="18" charset="0"/>
              </a:rPr>
              <a:t>No centro desse sistema, os disparos elétricos produzidos por redes neurais distribuídas fluem por uma enorme variedade de “bobinas biológicas” formadas por feixes de nervos que definem a chamada substância branca do cérebro, gerando inúmeros </a:t>
            </a:r>
            <a:r>
              <a:rPr lang="pt-BR" sz="1000" i="1" dirty="0">
                <a:effectLst/>
                <a:latin typeface="Times New Roman" panose="02020603050405020304" pitchFamily="18" charset="0"/>
                <a:ea typeface="Times New Roman" panose="02020603050405020304" pitchFamily="18" charset="0"/>
              </a:rPr>
              <a:t>Campos </a:t>
            </a:r>
            <a:r>
              <a:rPr lang="pt-BR" sz="1000" i="1" dirty="0" err="1">
                <a:effectLst/>
                <a:latin typeface="Times New Roman" panose="02020603050405020304" pitchFamily="18" charset="0"/>
                <a:ea typeface="Times New Roman" panose="02020603050405020304" pitchFamily="18" charset="0"/>
              </a:rPr>
              <a:t>ElectroMagnéticos</a:t>
            </a:r>
            <a:r>
              <a:rPr lang="pt-BR" sz="1000" i="1" dirty="0">
                <a:effectLst/>
                <a:latin typeface="Times New Roman" panose="02020603050405020304" pitchFamily="18" charset="0"/>
                <a:ea typeface="Times New Roman" panose="02020603050405020304" pitchFamily="18" charset="0"/>
              </a:rPr>
              <a:t> Neurais </a:t>
            </a:r>
            <a:r>
              <a:rPr lang="pt-BR" sz="1000" dirty="0">
                <a:effectLst/>
                <a:latin typeface="Times New Roman" panose="02020603050405020304" pitchFamily="18" charset="0"/>
                <a:ea typeface="Times New Roman" panose="02020603050405020304" pitchFamily="18" charset="0"/>
              </a:rPr>
              <a:t>(</a:t>
            </a:r>
            <a:r>
              <a:rPr lang="pt-BR" sz="1000" dirty="0" err="1">
                <a:effectLst/>
                <a:latin typeface="Times New Roman" panose="02020603050405020304" pitchFamily="18" charset="0"/>
                <a:ea typeface="Times New Roman" panose="02020603050405020304" pitchFamily="18" charset="0"/>
              </a:rPr>
              <a:t>NEMFs</a:t>
            </a:r>
            <a:r>
              <a:rPr lang="pt-BR" sz="1000" dirty="0">
                <a:effectLst/>
                <a:latin typeface="Times New Roman" panose="02020603050405020304" pitchFamily="18" charset="0"/>
                <a:ea typeface="Times New Roman" panose="02020603050405020304" pitchFamily="18" charset="0"/>
              </a:rPr>
              <a:t>)</a:t>
            </a:r>
            <a:r>
              <a:rPr lang="pt-BR" sz="1000" i="1" dirty="0">
                <a:effectLst/>
                <a:latin typeface="Times New Roman" panose="02020603050405020304" pitchFamily="18" charset="0"/>
                <a:ea typeface="Times New Roman" panose="02020603050405020304" pitchFamily="18" charset="0"/>
              </a:rPr>
              <a:t> </a:t>
            </a:r>
            <a:endParaRPr lang="pt-BR" dirty="0"/>
          </a:p>
        </p:txBody>
      </p:sp>
      <p:pic>
        <p:nvPicPr>
          <p:cNvPr id="4" name="Picture 2516" descr="Diagrama&#10;&#10;Descrição gerada automaticamente">
            <a:extLst>
              <a:ext uri="{FF2B5EF4-FFF2-40B4-BE49-F238E27FC236}">
                <a16:creationId xmlns:a16="http://schemas.microsoft.com/office/drawing/2014/main" id="{71797269-36F8-D04A-9541-48BF523B7A37}"/>
              </a:ext>
            </a:extLst>
          </p:cNvPr>
          <p:cNvPicPr/>
          <p:nvPr/>
        </p:nvPicPr>
        <p:blipFill>
          <a:blip r:embed="rId2"/>
          <a:stretch>
            <a:fillRect/>
          </a:stretch>
        </p:blipFill>
        <p:spPr>
          <a:xfrm>
            <a:off x="1116981" y="340655"/>
            <a:ext cx="3800707" cy="4225615"/>
          </a:xfrm>
          <a:prstGeom prst="rect">
            <a:avLst/>
          </a:prstGeom>
        </p:spPr>
      </p:pic>
      <p:pic>
        <p:nvPicPr>
          <p:cNvPr id="5" name="Picture 2518" descr="Diagrama&#10;&#10;Descrição gerada automaticamente">
            <a:extLst>
              <a:ext uri="{FF2B5EF4-FFF2-40B4-BE49-F238E27FC236}">
                <a16:creationId xmlns:a16="http://schemas.microsoft.com/office/drawing/2014/main" id="{1E4D3B98-388C-C445-9F35-DC852263F699}"/>
              </a:ext>
            </a:extLst>
          </p:cNvPr>
          <p:cNvPicPr/>
          <p:nvPr/>
        </p:nvPicPr>
        <p:blipFill>
          <a:blip r:embed="rId3"/>
          <a:stretch>
            <a:fillRect/>
          </a:stretch>
        </p:blipFill>
        <p:spPr>
          <a:xfrm>
            <a:off x="6470495" y="340655"/>
            <a:ext cx="3442939" cy="4099893"/>
          </a:xfrm>
          <a:prstGeom prst="rect">
            <a:avLst/>
          </a:prstGeom>
        </p:spPr>
      </p:pic>
      <p:sp>
        <p:nvSpPr>
          <p:cNvPr id="6" name="Espaço Reservado para Número de Slide 5">
            <a:extLst>
              <a:ext uri="{FF2B5EF4-FFF2-40B4-BE49-F238E27FC236}">
                <a16:creationId xmlns:a16="http://schemas.microsoft.com/office/drawing/2014/main" id="{92DD46A7-5C21-1247-ACD4-7EBA1E01A21F}"/>
              </a:ext>
            </a:extLst>
          </p:cNvPr>
          <p:cNvSpPr>
            <a:spLocks noGrp="1"/>
          </p:cNvSpPr>
          <p:nvPr>
            <p:ph type="sldNum" sz="quarter" idx="12"/>
          </p:nvPr>
        </p:nvSpPr>
        <p:spPr/>
        <p:txBody>
          <a:bodyPr/>
          <a:lstStyle/>
          <a:p>
            <a:fld id="{1DE9A584-E285-B642-A0EC-DB8DA42C0B88}" type="slidenum">
              <a:rPr lang="pt-BR" smtClean="0"/>
              <a:t>30</a:t>
            </a:fld>
            <a:endParaRPr lang="pt-BR"/>
          </a:p>
        </p:txBody>
      </p:sp>
    </p:spTree>
    <p:extLst>
      <p:ext uri="{BB962C8B-B14F-4D97-AF65-F5344CB8AC3E}">
        <p14:creationId xmlns:p14="http://schemas.microsoft.com/office/powerpoint/2010/main" val="17731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D2C8-EF70-7A44-AEDD-557548EBF7F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F180A9E-B318-0143-B1ED-145B01FD5355}"/>
              </a:ext>
            </a:extLst>
          </p:cNvPr>
          <p:cNvSpPr>
            <a:spLocks noGrp="1"/>
          </p:cNvSpPr>
          <p:nvPr>
            <p:ph idx="1"/>
          </p:nvPr>
        </p:nvSpPr>
        <p:spPr/>
        <p:txBody>
          <a:bodyPr>
            <a:normAutofit fontScale="92500" lnSpcReduction="20000"/>
          </a:bodyPr>
          <a:lstStyle/>
          <a:p>
            <a:pPr marL="342900" lvl="0" indent="-342900">
              <a:lnSpc>
                <a:spcPct val="107000"/>
              </a:lnSpc>
              <a:buFont typeface="Symbol" pitchFamily="2" charset="2"/>
              <a:buChar char=""/>
            </a:pPr>
            <a:endParaRPr lang="pt-B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endParaRPr lang="pt-B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r>
              <a:rPr lang="pt-BR"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Figura 2.2 - Imagem obtida com a técnica de difusão de tensores, ilustrando os principais feixes de </a:t>
            </a:r>
            <a:r>
              <a:rPr lang="pt-BR" sz="1800" dirty="0">
                <a:solidFill>
                  <a:srgbClr val="000000"/>
                </a:solidFill>
                <a:effectLst/>
                <a:latin typeface="Times New Roman" panose="02020603050405020304" pitchFamily="18" charset="0"/>
                <a:ea typeface="Times New Roman" panose="02020603050405020304" pitchFamily="18" charset="0"/>
              </a:rPr>
              <a:t>substância branca do cérebro humano. </a:t>
            </a:r>
            <a:r>
              <a:rPr lang="pt-BR" sz="1800" dirty="0">
                <a:effectLst/>
                <a:latin typeface="Times New Roman" panose="02020603050405020304" pitchFamily="18" charset="0"/>
                <a:ea typeface="Times New Roman" panose="02020603050405020304" pitchFamily="18" charset="0"/>
              </a:rPr>
              <a:t>Essa imagem ilustra como os principais feixes de axônios (nervos), que formam a substância branca do cérebro, definem uma miríade de “bobinas biológicas” de onde podem emergir </a:t>
            </a:r>
            <a:r>
              <a:rPr lang="pt-BR" sz="1800" dirty="0" err="1">
                <a:effectLst/>
                <a:latin typeface="Times New Roman" panose="02020603050405020304" pitchFamily="18" charset="0"/>
                <a:ea typeface="Times New Roman" panose="02020603050405020304" pitchFamily="18" charset="0"/>
              </a:rPr>
              <a:t>NEMFs</a:t>
            </a:r>
            <a:r>
              <a:rPr lang="pt-BR" sz="1800" dirty="0">
                <a:effectLst/>
                <a:latin typeface="Times New Roman" panose="02020603050405020304" pitchFamily="18" charset="0"/>
                <a:ea typeface="Times New Roman" panose="02020603050405020304" pitchFamily="18" charset="0"/>
              </a:rPr>
              <a:t> extremamente complexos.</a:t>
            </a:r>
            <a:r>
              <a:rPr lang="pt-BR" dirty="0">
                <a:effectLst/>
              </a:rPr>
              <a:t> </a:t>
            </a:r>
            <a:endParaRPr lang="pt-BR" dirty="0"/>
          </a:p>
        </p:txBody>
      </p:sp>
      <p:pic>
        <p:nvPicPr>
          <p:cNvPr id="4" name="Imagem 3" descr="Desenho de rosto de pessoa colorido&#10;&#10;Descrição gerada automaticamente com confiança média">
            <a:extLst>
              <a:ext uri="{FF2B5EF4-FFF2-40B4-BE49-F238E27FC236}">
                <a16:creationId xmlns:a16="http://schemas.microsoft.com/office/drawing/2014/main" id="{9AA12464-B706-4549-812D-E43F5DA72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811" y="365126"/>
            <a:ext cx="4095491" cy="4260532"/>
          </a:xfrm>
          <a:prstGeom prst="rect">
            <a:avLst/>
          </a:prstGeom>
        </p:spPr>
      </p:pic>
      <p:sp>
        <p:nvSpPr>
          <p:cNvPr id="5" name="Espaço Reservado para Número de Slide 4">
            <a:extLst>
              <a:ext uri="{FF2B5EF4-FFF2-40B4-BE49-F238E27FC236}">
                <a16:creationId xmlns:a16="http://schemas.microsoft.com/office/drawing/2014/main" id="{CCB75D3A-17C0-064C-8FCE-76755EE734E2}"/>
              </a:ext>
            </a:extLst>
          </p:cNvPr>
          <p:cNvSpPr>
            <a:spLocks noGrp="1"/>
          </p:cNvSpPr>
          <p:nvPr>
            <p:ph type="sldNum" sz="quarter" idx="12"/>
          </p:nvPr>
        </p:nvSpPr>
        <p:spPr/>
        <p:txBody>
          <a:bodyPr/>
          <a:lstStyle/>
          <a:p>
            <a:fld id="{1DE9A584-E285-B642-A0EC-DB8DA42C0B88}" type="slidenum">
              <a:rPr lang="pt-BR" smtClean="0"/>
              <a:t>31</a:t>
            </a:fld>
            <a:endParaRPr lang="pt-BR"/>
          </a:p>
        </p:txBody>
      </p:sp>
    </p:spTree>
    <p:extLst>
      <p:ext uri="{BB962C8B-B14F-4D97-AF65-F5344CB8AC3E}">
        <p14:creationId xmlns:p14="http://schemas.microsoft.com/office/powerpoint/2010/main" val="3263459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482B1-CD3B-B249-8247-DDFE6EE6C31F}"/>
              </a:ext>
            </a:extLst>
          </p:cNvPr>
          <p:cNvSpPr>
            <a:spLocks noGrp="1"/>
          </p:cNvSpPr>
          <p:nvPr>
            <p:ph type="title"/>
          </p:nvPr>
        </p:nvSpPr>
        <p:spPr/>
        <p:txBody>
          <a:bodyPr>
            <a:normAutofit fontScale="90000"/>
          </a:bodyPr>
          <a:lstStyle/>
          <a:p>
            <a:r>
              <a:rPr lang="pt-BR" sz="4400" i="1" dirty="0">
                <a:solidFill>
                  <a:srgbClr val="00B050"/>
                </a:solidFill>
                <a:effectLst/>
                <a:latin typeface="Times New Roman" panose="02020603050405020304" pitchFamily="18" charset="0"/>
                <a:ea typeface="Calibri" panose="020F0502020204030204" pitchFamily="34" charset="0"/>
              </a:rPr>
              <a:t>A potência dos campos eletromagnéticos neurais</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701D8913-C7C2-054A-A85F-F792F81C1955}"/>
              </a:ext>
            </a:extLst>
          </p:cNvPr>
          <p:cNvSpPr>
            <a:spLocks noGrp="1"/>
          </p:cNvSpPr>
          <p:nvPr>
            <p:ph idx="1"/>
          </p:nvPr>
        </p:nvSpPr>
        <p:spPr/>
        <p:txBody>
          <a:bodyPr>
            <a:normAutofit fontScale="77500" lnSpcReduction="20000"/>
          </a:bodyPr>
          <a:lstStyle/>
          <a:p>
            <a:pPr marL="342900" lvl="0" indent="-342900" algn="just">
              <a:lnSpc>
                <a:spcPct val="170000"/>
              </a:lnSpc>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Nesse contexto, proponho que os campos eletromagnéticos permitem a geração das propriedades emergentes neuronais que os neurocientistas acreditam estar por trás das funções mentais e cognitivas mais complexas da mente humana.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70000"/>
              </a:lnSpc>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Isso se daria porque esses campos eletromagnéticos forneceriam a “cola fisiológica” necessária para fundir todo o córtex em uma única entidade computacional orgânica, capaz de combinar todas as nossas capacidades mentais, bem como de permitir a coordenação quase instantânea entre múltiplas regiões corticais e </a:t>
            </a:r>
            <a:r>
              <a:rPr lang="pt-BR" sz="2000" dirty="0" err="1">
                <a:solidFill>
                  <a:srgbClr val="000000"/>
                </a:solidFill>
                <a:effectLst/>
                <a:latin typeface="Times New Roman" panose="02020603050405020304" pitchFamily="18" charset="0"/>
                <a:ea typeface="Calibri" panose="020F0502020204030204" pitchFamily="34" charset="0"/>
              </a:rPr>
              <a:t>subcorticais</a:t>
            </a:r>
            <a:r>
              <a:rPr lang="pt-BR" sz="2000" dirty="0">
                <a:solidFill>
                  <a:srgbClr val="000000"/>
                </a:solidFill>
                <a:effectLst/>
                <a:latin typeface="Times New Roman" panose="02020603050405020304" pitchFamily="18" charset="0"/>
                <a:ea typeface="Calibri" panose="020F0502020204030204" pitchFamily="34" charset="0"/>
              </a:rPr>
              <a:t> do cérebro.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70000"/>
              </a:lnSpc>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O resultado do processo capacitaria o cérebro a realizar computações como um todo.</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70000"/>
              </a:lnSpc>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Isso aconteceria porque a mistura longe do equilíbrio de um número elevado de ondas eletromagnéticas analógicas conspiraria para criar o que gosto de chamar de “contínuo </a:t>
            </a:r>
            <a:r>
              <a:rPr lang="pt-BR" sz="2000" dirty="0" err="1">
                <a:solidFill>
                  <a:srgbClr val="000000"/>
                </a:solidFill>
                <a:effectLst/>
                <a:latin typeface="Times New Roman" panose="02020603050405020304" pitchFamily="18" charset="0"/>
                <a:ea typeface="Calibri" panose="020F0502020204030204" pitchFamily="34" charset="0"/>
              </a:rPr>
              <a:t>espaçotemporal</a:t>
            </a:r>
            <a:r>
              <a:rPr lang="pt-BR" sz="2000" dirty="0">
                <a:solidFill>
                  <a:srgbClr val="000000"/>
                </a:solidFill>
                <a:effectLst/>
                <a:latin typeface="Times New Roman" panose="02020603050405020304" pitchFamily="18" charset="0"/>
                <a:ea typeface="Calibri" panose="020F0502020204030204" pitchFamily="34" charset="0"/>
              </a:rPr>
              <a:t> neuronal”. </a:t>
            </a:r>
            <a:endParaRPr lang="pt-BR" sz="20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70000"/>
              </a:lnSpc>
              <a:spcAft>
                <a:spcPts val="800"/>
              </a:spcAft>
              <a:buFont typeface="Wingdings" pitchFamily="2" charset="2"/>
              <a:buChar char=""/>
            </a:pPr>
            <a:r>
              <a:rPr lang="pt-BR" dirty="0">
                <a:solidFill>
                  <a:srgbClr val="000000"/>
                </a:solidFill>
                <a:effectLst/>
                <a:latin typeface="Times New Roman" panose="02020603050405020304" pitchFamily="18" charset="0"/>
                <a:ea typeface="Calibri" panose="020F0502020204030204" pitchFamily="34" charset="0"/>
              </a:rPr>
              <a:t>Nesse contexto, o espaço e o tempo neuronal poderiam se fundir da mesma forma que Albert Einstein postulou acontecer, graças à sua teoria geral da relatividade, para todo o universo.</a:t>
            </a:r>
            <a:endParaRPr lang="pt-BR"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05876DB8-A9AF-0243-9CE9-DE860D5D0C64}"/>
              </a:ext>
            </a:extLst>
          </p:cNvPr>
          <p:cNvSpPr>
            <a:spLocks noGrp="1"/>
          </p:cNvSpPr>
          <p:nvPr>
            <p:ph type="sldNum" sz="quarter" idx="12"/>
          </p:nvPr>
        </p:nvSpPr>
        <p:spPr/>
        <p:txBody>
          <a:bodyPr/>
          <a:lstStyle/>
          <a:p>
            <a:fld id="{1DE9A584-E285-B642-A0EC-DB8DA42C0B88}" type="slidenum">
              <a:rPr lang="pt-BR" smtClean="0"/>
              <a:t>32</a:t>
            </a:fld>
            <a:endParaRPr lang="pt-BR"/>
          </a:p>
        </p:txBody>
      </p:sp>
    </p:spTree>
    <p:extLst>
      <p:ext uri="{BB962C8B-B14F-4D97-AF65-F5344CB8AC3E}">
        <p14:creationId xmlns:p14="http://schemas.microsoft.com/office/powerpoint/2010/main" val="3248629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8E780-B5A5-A240-B0C5-2FA0C6773EC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48B9C3B-E1BF-DD42-9EFF-0BD4860A7B89}"/>
              </a:ext>
            </a:extLst>
          </p:cNvPr>
          <p:cNvSpPr>
            <a:spLocks noGrp="1"/>
          </p:cNvSpPr>
          <p:nvPr>
            <p:ph idx="1"/>
          </p:nvPr>
        </p:nvSpPr>
        <p:spPr/>
        <p:txBody>
          <a:bodyPr>
            <a:normAutofit fontScale="85000" lnSpcReduction="20000"/>
          </a:bodyPr>
          <a:lstStyle/>
          <a:p>
            <a:pPr marL="342900" lvl="0" indent="-342900" algn="just">
              <a:lnSpc>
                <a:spcPct val="150000"/>
              </a:lnSpc>
              <a:spcAft>
                <a:spcPts val="290"/>
              </a:spcAft>
              <a:buFont typeface="Symbol" pitchFamily="2" charset="2"/>
              <a:buChar char=""/>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Na minha visão, a fusão eletromagnética permite que o cérebro coordene e sincronize precisamente as atividades em suas diferentes regiões, estejam elas separadas no espaço ou no tempo.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FF0000"/>
                </a:solidFill>
                <a:effectLst/>
                <a:latin typeface="Times New Roman" panose="02020603050405020304" pitchFamily="18" charset="0"/>
                <a:ea typeface="Calibri" panose="020F0502020204030204" pitchFamily="34" charset="0"/>
              </a:rPr>
              <a:t>Como na teoria de Einstein – em que o </a:t>
            </a:r>
            <a:r>
              <a:rPr lang="pt-BR" dirty="0" err="1">
                <a:solidFill>
                  <a:srgbClr val="FF0000"/>
                </a:solidFill>
                <a:effectLst/>
                <a:latin typeface="Times New Roman" panose="02020603050405020304" pitchFamily="18" charset="0"/>
                <a:ea typeface="Calibri" panose="020F0502020204030204" pitchFamily="34" charset="0"/>
              </a:rPr>
              <a:t>espaçotempo</a:t>
            </a:r>
            <a:r>
              <a:rPr lang="pt-BR" dirty="0">
                <a:solidFill>
                  <a:srgbClr val="FF0000"/>
                </a:solidFill>
                <a:effectLst/>
                <a:latin typeface="Times New Roman" panose="02020603050405020304" pitchFamily="18" charset="0"/>
                <a:ea typeface="Calibri" panose="020F0502020204030204" pitchFamily="34" charset="0"/>
              </a:rPr>
              <a:t> é deformado pela presença de massa, mudando a distância </a:t>
            </a:r>
            <a:r>
              <a:rPr lang="pt-BR" dirty="0" err="1">
                <a:solidFill>
                  <a:srgbClr val="FF0000"/>
                </a:solidFill>
                <a:effectLst/>
                <a:latin typeface="Times New Roman" panose="02020603050405020304" pitchFamily="18" charset="0"/>
                <a:ea typeface="Calibri" panose="020F0502020204030204" pitchFamily="34" charset="0"/>
              </a:rPr>
              <a:t>espaçotemporal</a:t>
            </a:r>
            <a:r>
              <a:rPr lang="pt-BR" dirty="0">
                <a:solidFill>
                  <a:srgbClr val="FF0000"/>
                </a:solidFill>
                <a:effectLst/>
                <a:latin typeface="Times New Roman" panose="02020603050405020304" pitchFamily="18" charset="0"/>
                <a:ea typeface="Calibri" panose="020F0502020204030204" pitchFamily="34" charset="0"/>
              </a:rPr>
              <a:t> entre objetos –, sugiro que o contínuo </a:t>
            </a:r>
            <a:r>
              <a:rPr lang="pt-BR" dirty="0" err="1">
                <a:solidFill>
                  <a:srgbClr val="FF0000"/>
                </a:solidFill>
                <a:effectLst/>
                <a:latin typeface="Times New Roman" panose="02020603050405020304" pitchFamily="18" charset="0"/>
                <a:ea typeface="Calibri" panose="020F0502020204030204" pitchFamily="34" charset="0"/>
              </a:rPr>
              <a:t>espaçotemporal</a:t>
            </a:r>
            <a:r>
              <a:rPr lang="pt-BR" dirty="0">
                <a:solidFill>
                  <a:srgbClr val="FF0000"/>
                </a:solidFill>
                <a:effectLst/>
                <a:latin typeface="Times New Roman" panose="02020603050405020304" pitchFamily="18" charset="0"/>
                <a:ea typeface="Calibri" panose="020F0502020204030204" pitchFamily="34" charset="0"/>
              </a:rPr>
              <a:t> neuronal pode, do ponto de vista neurofisiológico, se “</a:t>
            </a:r>
            <a:r>
              <a:rPr lang="pt-BR" dirty="0" err="1">
                <a:solidFill>
                  <a:srgbClr val="FF0000"/>
                </a:solidFill>
                <a:effectLst/>
                <a:latin typeface="Times New Roman" panose="02020603050405020304" pitchFamily="18" charset="0"/>
                <a:ea typeface="Calibri" panose="020F0502020204030204" pitchFamily="34" charset="0"/>
              </a:rPr>
              <a:t>auto-deformar</a:t>
            </a:r>
            <a:r>
              <a:rPr lang="pt-BR" dirty="0">
                <a:solidFill>
                  <a:srgbClr val="FF0000"/>
                </a:solidFill>
                <a:effectLst/>
                <a:latin typeface="Times New Roman" panose="02020603050405020304" pitchFamily="18" charset="0"/>
                <a:ea typeface="Calibri" panose="020F0502020204030204" pitchFamily="34" charset="0"/>
              </a:rPr>
              <a:t>”. </a:t>
            </a:r>
            <a:endParaRPr lang="pt-BR"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90"/>
              </a:spcAft>
            </a:pPr>
            <a:r>
              <a:rPr lang="pt-BR" sz="2400" b="1" dirty="0">
                <a:solidFill>
                  <a:srgbClr val="00B050"/>
                </a:solidFill>
                <a:effectLst/>
                <a:latin typeface="Times New Roman" panose="02020603050405020304" pitchFamily="18" charset="0"/>
                <a:ea typeface="Calibri" panose="020F0502020204030204" pitchFamily="34" charset="0"/>
              </a:rPr>
              <a:t>No caso do ser humano, o espaço e o tempo são função dos afetos; em Einstein, o espaço e o tempo são funções das massas</a:t>
            </a:r>
            <a:endParaRPr lang="pt-BR" sz="24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90"/>
              </a:spcAft>
            </a:pPr>
            <a:r>
              <a:rPr lang="pt-BR" sz="2400" b="1" dirty="0">
                <a:solidFill>
                  <a:srgbClr val="00B050"/>
                </a:solidFill>
                <a:effectLst/>
                <a:latin typeface="Times New Roman" panose="02020603050405020304" pitchFamily="18" charset="0"/>
                <a:ea typeface="Calibri" panose="020F0502020204030204" pitchFamily="34" charset="0"/>
              </a:rPr>
              <a:t>E=m c2			Analogamente, teríamos		Fatos Psíquicos = Afeto </a:t>
            </a:r>
            <a:r>
              <a:rPr lang="pt-BR" sz="2400" b="1" dirty="0" err="1">
                <a:solidFill>
                  <a:srgbClr val="00B050"/>
                </a:solidFill>
                <a:effectLst/>
                <a:latin typeface="Times New Roman" panose="02020603050405020304" pitchFamily="18" charset="0"/>
                <a:ea typeface="Calibri" panose="020F0502020204030204" pitchFamily="34" charset="0"/>
              </a:rPr>
              <a:t>x</a:t>
            </a:r>
            <a:r>
              <a:rPr lang="pt-BR" sz="2400" b="1" dirty="0">
                <a:solidFill>
                  <a:srgbClr val="00B050"/>
                </a:solidFill>
                <a:effectLst/>
                <a:latin typeface="Times New Roman" panose="02020603050405020304" pitchFamily="18" charset="0"/>
                <a:ea typeface="Calibri" panose="020F0502020204030204" pitchFamily="34" charset="0"/>
              </a:rPr>
              <a:t> c2</a:t>
            </a:r>
            <a:endParaRPr lang="pt-BR" sz="2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9B4B829-92CC-7845-B0F9-951CC3FEB48F}"/>
              </a:ext>
            </a:extLst>
          </p:cNvPr>
          <p:cNvSpPr>
            <a:spLocks noGrp="1"/>
          </p:cNvSpPr>
          <p:nvPr>
            <p:ph type="sldNum" sz="quarter" idx="12"/>
          </p:nvPr>
        </p:nvSpPr>
        <p:spPr/>
        <p:txBody>
          <a:bodyPr/>
          <a:lstStyle/>
          <a:p>
            <a:fld id="{1DE9A584-E285-B642-A0EC-DB8DA42C0B88}" type="slidenum">
              <a:rPr lang="pt-BR" smtClean="0"/>
              <a:t>33</a:t>
            </a:fld>
            <a:endParaRPr lang="pt-BR"/>
          </a:p>
        </p:txBody>
      </p:sp>
    </p:spTree>
    <p:extLst>
      <p:ext uri="{BB962C8B-B14F-4D97-AF65-F5344CB8AC3E}">
        <p14:creationId xmlns:p14="http://schemas.microsoft.com/office/powerpoint/2010/main" val="1236355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45111-6DBF-2E49-9F3B-471C3BF1F17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1D8EA10-1C78-7E40-9345-21B75F601717}"/>
              </a:ext>
            </a:extLst>
          </p:cNvPr>
          <p:cNvSpPr>
            <a:spLocks noGrp="1"/>
          </p:cNvSpPr>
          <p:nvPr>
            <p:ph idx="1"/>
          </p:nvPr>
        </p:nvSpPr>
        <p:spPr/>
        <p:txBody>
          <a:bodyPr>
            <a:normAutofit fontScale="85000" lnSpcReduction="20000"/>
          </a:bodyPr>
          <a:lstStyle/>
          <a:p>
            <a:pPr indent="0" algn="just">
              <a:lnSpc>
                <a:spcPct val="150000"/>
              </a:lnSpc>
              <a:spcAft>
                <a:spcPts val="290"/>
              </a:spcAft>
              <a:buNone/>
            </a:pPr>
            <a:r>
              <a:rPr lang="pt-BR" sz="3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Como resultado, essa deformação ou contorção seria capaz de fundir áreas cerebrais muito separadas umas das outras em uma única entidade computacional neural. </a:t>
            </a:r>
            <a:endParaRPr lang="pt-BR"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3200" dirty="0">
                <a:solidFill>
                  <a:srgbClr val="000000"/>
                </a:solidFill>
                <a:effectLst/>
                <a:latin typeface="Times New Roman" panose="02020603050405020304" pitchFamily="18" charset="0"/>
                <a:ea typeface="Calibri" panose="020F0502020204030204" pitchFamily="34" charset="0"/>
              </a:rPr>
              <a:t>Acredito que o contínuo </a:t>
            </a:r>
            <a:r>
              <a:rPr lang="pt-BR" sz="3200" dirty="0" err="1">
                <a:solidFill>
                  <a:srgbClr val="000000"/>
                </a:solidFill>
                <a:effectLst/>
                <a:latin typeface="Times New Roman" panose="02020603050405020304" pitchFamily="18" charset="0"/>
                <a:ea typeface="Calibri" panose="020F0502020204030204" pitchFamily="34" charset="0"/>
              </a:rPr>
              <a:t>espaçotemporal</a:t>
            </a:r>
            <a:r>
              <a:rPr lang="pt-BR" sz="3200" dirty="0">
                <a:solidFill>
                  <a:srgbClr val="000000"/>
                </a:solidFill>
                <a:effectLst/>
                <a:latin typeface="Times New Roman" panose="02020603050405020304" pitchFamily="18" charset="0"/>
                <a:ea typeface="Calibri" panose="020F0502020204030204" pitchFamily="34" charset="0"/>
              </a:rPr>
              <a:t> neuronal resultante dessa fusão, que gosto de chamar de “espaço mental”, define o substrato analógico neuronal do qual emergem todas as funções cerebrais mais complexas.</a:t>
            </a:r>
            <a:endParaRPr lang="pt-BR" sz="32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B3B2AB7-DF72-7146-B53D-410CAA121F58}"/>
              </a:ext>
            </a:extLst>
          </p:cNvPr>
          <p:cNvSpPr>
            <a:spLocks noGrp="1"/>
          </p:cNvSpPr>
          <p:nvPr>
            <p:ph type="sldNum" sz="quarter" idx="12"/>
          </p:nvPr>
        </p:nvSpPr>
        <p:spPr/>
        <p:txBody>
          <a:bodyPr/>
          <a:lstStyle/>
          <a:p>
            <a:fld id="{1DE9A584-E285-B642-A0EC-DB8DA42C0B88}" type="slidenum">
              <a:rPr lang="pt-BR" smtClean="0"/>
              <a:t>34</a:t>
            </a:fld>
            <a:endParaRPr lang="pt-BR"/>
          </a:p>
        </p:txBody>
      </p:sp>
    </p:spTree>
    <p:extLst>
      <p:ext uri="{BB962C8B-B14F-4D97-AF65-F5344CB8AC3E}">
        <p14:creationId xmlns:p14="http://schemas.microsoft.com/office/powerpoint/2010/main" val="675140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B4290-5BD4-BA44-A0C4-FA52E71DBD58}"/>
              </a:ext>
            </a:extLst>
          </p:cNvPr>
          <p:cNvSpPr>
            <a:spLocks noGrp="1"/>
          </p:cNvSpPr>
          <p:nvPr>
            <p:ph type="title"/>
          </p:nvPr>
        </p:nvSpPr>
        <p:spPr/>
        <p:txBody>
          <a:bodyPr>
            <a:normAutofit fontScale="90000"/>
          </a:bodyPr>
          <a:lstStyle/>
          <a:p>
            <a:r>
              <a:rPr lang="pt-BR" sz="3100" b="1" dirty="0">
                <a:solidFill>
                  <a:srgbClr val="00B050"/>
                </a:solidFill>
                <a:effectLst/>
                <a:latin typeface="Times New Roman" panose="02020603050405020304" pitchFamily="18" charset="0"/>
                <a:ea typeface="Calibri" panose="020F0502020204030204" pitchFamily="34" charset="0"/>
              </a:rPr>
              <a:t>QUAIS FATORES DETERMINAM O FUNCIONAMENTO DESTA REDE DE CAMPOS ELETROMAGNÉTICOS NEURAIS? </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A8402615-5912-7C45-80CB-24A7FCFCECA6}"/>
              </a:ext>
            </a:extLst>
          </p:cNvPr>
          <p:cNvSpPr>
            <a:spLocks noGrp="1"/>
          </p:cNvSpPr>
          <p:nvPr>
            <p:ph idx="1"/>
          </p:nvPr>
        </p:nvSpPr>
        <p:spPr/>
        <p:txBody>
          <a:bodyPr>
            <a:normAutofit fontScale="85000" lnSpcReduction="10000"/>
          </a:bodyPr>
          <a:lstStyle/>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Vários fatores determinariam a dinâmica desse espaço mental: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 distribuição espacial e a composição dos diferentes agrupamentos neuronais do cérebro;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os atributos estruturais das vias e os laços de substância branca que conectam esses grupamentos neuronais;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 energia disponível para o funcionamento cerebral;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os tipos de neurotransmissores disponíveis para o tecido neural;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e as nossas memórias, que são componentes-chave na definição do ponto de vista próprio do cérebro. </a:t>
            </a:r>
            <a:endParaRPr lang="pt-BR" sz="20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000" b="1" dirty="0">
                <a:solidFill>
                  <a:srgbClr val="00B050"/>
                </a:solidFill>
                <a:effectLst/>
                <a:latin typeface="Times New Roman" panose="02020603050405020304" pitchFamily="18" charset="0"/>
                <a:ea typeface="Calibri" panose="020F0502020204030204" pitchFamily="34" charset="0"/>
              </a:rPr>
              <a:t> FULGENCIO: Talvez estes campos eletromagnéticos neurais sejam a expressão (ou sinônimo) do que chamamos afeto </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693FC2C-B225-074C-995F-DB4D46753AEE}"/>
              </a:ext>
            </a:extLst>
          </p:cNvPr>
          <p:cNvSpPr>
            <a:spLocks noGrp="1"/>
          </p:cNvSpPr>
          <p:nvPr>
            <p:ph type="sldNum" sz="quarter" idx="12"/>
          </p:nvPr>
        </p:nvSpPr>
        <p:spPr/>
        <p:txBody>
          <a:bodyPr/>
          <a:lstStyle/>
          <a:p>
            <a:fld id="{1DE9A584-E285-B642-A0EC-DB8DA42C0B88}" type="slidenum">
              <a:rPr lang="pt-BR" smtClean="0"/>
              <a:t>35</a:t>
            </a:fld>
            <a:endParaRPr lang="pt-BR"/>
          </a:p>
        </p:txBody>
      </p:sp>
    </p:spTree>
    <p:extLst>
      <p:ext uri="{BB962C8B-B14F-4D97-AF65-F5344CB8AC3E}">
        <p14:creationId xmlns:p14="http://schemas.microsoft.com/office/powerpoint/2010/main" val="830897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CB626-0D63-2C46-BD31-672A8D2388D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68B75BE-121D-784A-A87F-545F34940B02}"/>
              </a:ext>
            </a:extLst>
          </p:cNvPr>
          <p:cNvSpPr>
            <a:spLocks noGrp="1"/>
          </p:cNvSpPr>
          <p:nvPr>
            <p:ph idx="1"/>
          </p:nvPr>
        </p:nvSpPr>
        <p:spPr/>
        <p:txBody>
          <a:bodyPr>
            <a:normAutofit lnSpcReduction="10000"/>
          </a:bodyPr>
          <a:lstStyle/>
          <a:p>
            <a:pPr algn="just">
              <a:lnSpc>
                <a:spcPct val="150000"/>
              </a:lnSpc>
              <a:spcAft>
                <a:spcPts val="290"/>
              </a:spcAft>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 fato, mudanças em um, alguns ou múltiplos desses componentes individuais – como a configuração espacial e a densidade de axônios, os níveis de mielina dos loops de substância branca –, além do volume cerebral e do número de neurônios, poderiam explicar as dramáticas modificações em capacidade cerebral observadas em seis milhões de anos de evolução dos nossos ancestrais hominídeos.</a:t>
            </a:r>
            <a:endParaRPr lang="pt-BR" sz="20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000" b="1" dirty="0">
                <a:solidFill>
                  <a:srgbClr val="00B050"/>
                </a:solidFill>
                <a:effectLst/>
                <a:latin typeface="Times New Roman" panose="02020603050405020304" pitchFamily="18" charset="0"/>
                <a:ea typeface="Calibri" panose="020F0502020204030204" pitchFamily="34" charset="0"/>
              </a:rPr>
              <a:t> FULGENCIO: os afetos poderiam ser os aspectos semânticos destas </a:t>
            </a:r>
            <a:r>
              <a:rPr lang="pt-BR" sz="2000" b="1" dirty="0" err="1">
                <a:solidFill>
                  <a:srgbClr val="00B050"/>
                </a:solidFill>
                <a:effectLst/>
                <a:latin typeface="Times New Roman" panose="02020603050405020304" pitchFamily="18" charset="0"/>
                <a:ea typeface="Calibri" panose="020F0502020204030204" pitchFamily="34" charset="0"/>
              </a:rPr>
              <a:t>NEMFs</a:t>
            </a:r>
            <a:r>
              <a:rPr lang="pt-BR" sz="2000" b="1" dirty="0">
                <a:solidFill>
                  <a:srgbClr val="00B050"/>
                </a:solidFill>
                <a:effectLst/>
                <a:latin typeface="Times New Roman" panose="02020603050405020304" pitchFamily="18" charset="0"/>
                <a:ea typeface="Calibri" panose="020F0502020204030204" pitchFamily="34" charset="0"/>
              </a:rPr>
              <a:t>; o que tornaria possível compreender como esta materialidade das redes neurais estariam funcionamento sempre de maneira dinâmica, singular, pessoal e ao mesmo tempo, em relação direta com o ambiente, a realidade, compondo-se e compondo com a realidade. </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6BD7EFED-D9E9-AE44-A071-6B99E5C87B01}"/>
              </a:ext>
            </a:extLst>
          </p:cNvPr>
          <p:cNvSpPr>
            <a:spLocks noGrp="1"/>
          </p:cNvSpPr>
          <p:nvPr>
            <p:ph type="sldNum" sz="quarter" idx="12"/>
          </p:nvPr>
        </p:nvSpPr>
        <p:spPr/>
        <p:txBody>
          <a:bodyPr/>
          <a:lstStyle/>
          <a:p>
            <a:fld id="{1DE9A584-E285-B642-A0EC-DB8DA42C0B88}" type="slidenum">
              <a:rPr lang="pt-BR" smtClean="0"/>
              <a:t>36</a:t>
            </a:fld>
            <a:endParaRPr lang="pt-BR"/>
          </a:p>
        </p:txBody>
      </p:sp>
    </p:spTree>
    <p:extLst>
      <p:ext uri="{BB962C8B-B14F-4D97-AF65-F5344CB8AC3E}">
        <p14:creationId xmlns:p14="http://schemas.microsoft.com/office/powerpoint/2010/main" val="326749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1B7A9-34A9-A244-8B6C-25697699B12D}"/>
              </a:ext>
            </a:extLst>
          </p:cNvPr>
          <p:cNvSpPr>
            <a:spLocks noGrp="1"/>
          </p:cNvSpPr>
          <p:nvPr>
            <p:ph type="title"/>
          </p:nvPr>
        </p:nvSpPr>
        <p:spPr/>
        <p:txBody>
          <a:bodyPr>
            <a:normAutofit/>
          </a:bodyPr>
          <a:lstStyle/>
          <a:p>
            <a:r>
              <a:rPr lang="pt-BR" sz="2700" b="1" dirty="0">
                <a:solidFill>
                  <a:srgbClr val="00B050"/>
                </a:solidFill>
                <a:effectLst/>
                <a:latin typeface="Times New Roman" panose="02020603050405020304" pitchFamily="18" charset="0"/>
                <a:ea typeface="Calibri" panose="020F0502020204030204" pitchFamily="34" charset="0"/>
              </a:rPr>
              <a:t>UM EXPERIMENTO PARA INVESTIGAR O FUNCIONAMENTO DO CÉREBRO EM TERMOS DE SER UM REDE DE </a:t>
            </a:r>
            <a:r>
              <a:rPr lang="pt-BR" sz="2700" b="1" dirty="0" err="1">
                <a:solidFill>
                  <a:srgbClr val="00B050"/>
                </a:solidFill>
                <a:effectLst/>
                <a:latin typeface="Times New Roman" panose="02020603050405020304" pitchFamily="18" charset="0"/>
                <a:ea typeface="Calibri" panose="020F0502020204030204" pitchFamily="34" charset="0"/>
              </a:rPr>
              <a:t>NEMFs</a:t>
            </a:r>
            <a:r>
              <a:rPr lang="pt-BR" sz="2700" b="1" dirty="0">
                <a:solidFill>
                  <a:srgbClr val="00B050"/>
                </a:solidFill>
                <a:effectLst/>
                <a:latin typeface="Times New Roman" panose="02020603050405020304" pitchFamily="18" charset="0"/>
                <a:ea typeface="Calibri" panose="020F0502020204030204" pitchFamily="34" charset="0"/>
              </a:rPr>
              <a:t>... </a:t>
            </a:r>
            <a:br>
              <a:rPr lang="pt-BR" sz="2700" b="1" dirty="0">
                <a:solidFill>
                  <a:srgbClr val="00B050"/>
                </a:solidFill>
                <a:effectLst/>
                <a:latin typeface="Times New Roman" panose="02020603050405020304" pitchFamily="18" charset="0"/>
                <a:ea typeface="Calibri" panose="020F0502020204030204" pitchFamily="34" charset="0"/>
              </a:rPr>
            </a:br>
            <a:r>
              <a:rPr lang="pt-BR" sz="2700" b="1" dirty="0">
                <a:solidFill>
                  <a:srgbClr val="00B050"/>
                </a:solidFill>
                <a:effectLst/>
                <a:latin typeface="Times New Roman" panose="02020603050405020304" pitchFamily="18" charset="0"/>
                <a:ea typeface="Calibri" panose="020F0502020204030204" pitchFamily="34" charset="0"/>
              </a:rPr>
              <a:t>para investigar a hipótese de um cérebro relativístico</a:t>
            </a:r>
            <a:endParaRPr lang="pt-BR" dirty="0"/>
          </a:p>
        </p:txBody>
      </p:sp>
      <p:sp>
        <p:nvSpPr>
          <p:cNvPr id="3" name="Espaço Reservado para Conteúdo 2">
            <a:extLst>
              <a:ext uri="{FF2B5EF4-FFF2-40B4-BE49-F238E27FC236}">
                <a16:creationId xmlns:a16="http://schemas.microsoft.com/office/drawing/2014/main" id="{8B003AFB-CD31-D647-91B8-6A909EE8E193}"/>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24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Para investigar algumas das ideias propostas pela teoria do cérebro relativístico, um dos meus alunos de doutorado na Universidade Duke, </a:t>
            </a:r>
            <a:r>
              <a:rPr lang="pt-BR" sz="2400"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Vivek</a:t>
            </a:r>
            <a:r>
              <a:rPr lang="pt-BR" sz="24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2400"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Subramanian</a:t>
            </a:r>
            <a:r>
              <a:rPr lang="pt-BR" sz="24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construiu um protótipo de sistema computacional híbrido e recorrente analógico-digital no qual populações de neurônios individuais disparam potenciais de ação digitais, levando à produção de campos eletromagnéticos, que, por indução, influenciam o ciclo seguinte de disparo dos mesmos neurônios.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5134187-E5E4-AB4A-80FC-E03347EBD659}"/>
              </a:ext>
            </a:extLst>
          </p:cNvPr>
          <p:cNvSpPr>
            <a:spLocks noGrp="1"/>
          </p:cNvSpPr>
          <p:nvPr>
            <p:ph type="sldNum" sz="quarter" idx="12"/>
          </p:nvPr>
        </p:nvSpPr>
        <p:spPr/>
        <p:txBody>
          <a:bodyPr/>
          <a:lstStyle/>
          <a:p>
            <a:fld id="{1DE9A584-E285-B642-A0EC-DB8DA42C0B88}" type="slidenum">
              <a:rPr lang="pt-BR" smtClean="0"/>
              <a:t>37</a:t>
            </a:fld>
            <a:endParaRPr lang="pt-BR"/>
          </a:p>
        </p:txBody>
      </p:sp>
    </p:spTree>
    <p:extLst>
      <p:ext uri="{BB962C8B-B14F-4D97-AF65-F5344CB8AC3E}">
        <p14:creationId xmlns:p14="http://schemas.microsoft.com/office/powerpoint/2010/main" val="2857304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27F46-B4CC-EF41-96E8-8DF75EA5494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0B5520A-BD67-A14A-BF97-FB2FC090C248}"/>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Permitindo que o sistema rodasse por alguns ciclos, </a:t>
            </a:r>
            <a:r>
              <a:rPr lang="pt-BR" sz="2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Vivek</a:t>
            </a: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observou que, uma vez que um pequeno grupo de neurônios individuais dispara, em um único potencial de ação, toda a rede neural – dispersa no espaço – tende a evoluir rapidamente para um estado de alta sincronização, indicando que a maioria dos seus neurônios tende a disparar em conjunto, criando uma perfeita oscilação rítmica.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precisa oscilação dos disparos de neurônios individuais também reflete nos campos eletromagnéticos gerados pela atividade conjunta da rede neural.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13FF27E3-AB70-DF43-9922-4E1417D03665}"/>
              </a:ext>
            </a:extLst>
          </p:cNvPr>
          <p:cNvSpPr>
            <a:spLocks noGrp="1"/>
          </p:cNvSpPr>
          <p:nvPr>
            <p:ph type="sldNum" sz="quarter" idx="12"/>
          </p:nvPr>
        </p:nvSpPr>
        <p:spPr/>
        <p:txBody>
          <a:bodyPr/>
          <a:lstStyle/>
          <a:p>
            <a:fld id="{1DE9A584-E285-B642-A0EC-DB8DA42C0B88}" type="slidenum">
              <a:rPr lang="pt-BR" smtClean="0"/>
              <a:t>38</a:t>
            </a:fld>
            <a:endParaRPr lang="pt-BR"/>
          </a:p>
        </p:txBody>
      </p:sp>
    </p:spTree>
    <p:extLst>
      <p:ext uri="{BB962C8B-B14F-4D97-AF65-F5344CB8AC3E}">
        <p14:creationId xmlns:p14="http://schemas.microsoft.com/office/powerpoint/2010/main" val="2610022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00509-005E-AE4A-BEE6-21AC4F36434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974E31C-6AD2-BB40-8B09-650E5AD7A385}"/>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Embora esse resultado esteja longe de ser considerado prova definitiva da minha teoria, essa simples simulação pode ser usada como demonstração inicial de que interações neuronais recursivas analógico-digitais podem produzir o tipo de mecanismo necessário para atingir a sincronização neural de larga escala requerida para fundir múltiplas estruturas corticais e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subcorticais</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em um único sistema computacional orgânico.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Além disso, a pesquisa oferece a possibilidade de criar aplicações computacionais analógico-digitais inspiradas no cérebro humano, podendo, no futuro, ser mais eficientes que os algoritmos digitais para </a:t>
            </a:r>
            <a:r>
              <a:rPr lang="pt-BR"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machine</a:t>
            </a:r>
            <a:r>
              <a:rPr lang="pt-BR"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learning</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usados hoje pelos pesquisadores da área de inteligência artificial para tentar reproduzir comportamentos humanos.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a:p>
            <a:endParaRPr lang="pt-BR" dirty="0"/>
          </a:p>
        </p:txBody>
      </p:sp>
      <p:sp>
        <p:nvSpPr>
          <p:cNvPr id="4" name="Espaço Reservado para Número de Slide 3">
            <a:extLst>
              <a:ext uri="{FF2B5EF4-FFF2-40B4-BE49-F238E27FC236}">
                <a16:creationId xmlns:a16="http://schemas.microsoft.com/office/drawing/2014/main" id="{3C1D4BED-2D0A-6743-941E-BEAF1D891DE4}"/>
              </a:ext>
            </a:extLst>
          </p:cNvPr>
          <p:cNvSpPr>
            <a:spLocks noGrp="1"/>
          </p:cNvSpPr>
          <p:nvPr>
            <p:ph type="sldNum" sz="quarter" idx="12"/>
          </p:nvPr>
        </p:nvSpPr>
        <p:spPr/>
        <p:txBody>
          <a:bodyPr/>
          <a:lstStyle/>
          <a:p>
            <a:fld id="{1DE9A584-E285-B642-A0EC-DB8DA42C0B88}" type="slidenum">
              <a:rPr lang="pt-BR" smtClean="0"/>
              <a:t>39</a:t>
            </a:fld>
            <a:endParaRPr lang="pt-BR"/>
          </a:p>
        </p:txBody>
      </p:sp>
    </p:spTree>
    <p:extLst>
      <p:ext uri="{BB962C8B-B14F-4D97-AF65-F5344CB8AC3E}">
        <p14:creationId xmlns:p14="http://schemas.microsoft.com/office/powerpoint/2010/main" val="16861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56020-13E9-AD42-B97D-7577322A1482}"/>
              </a:ext>
            </a:extLst>
          </p:cNvPr>
          <p:cNvSpPr>
            <a:spLocks noGrp="1"/>
          </p:cNvSpPr>
          <p:nvPr>
            <p:ph type="title"/>
          </p:nvPr>
        </p:nvSpPr>
        <p:spPr/>
        <p:txBody>
          <a:bodyPr>
            <a:normAutofit/>
          </a:bodyPr>
          <a:lstStyle/>
          <a:p>
            <a:r>
              <a:rPr lang="pt-BR" sz="1800" dirty="0">
                <a:solidFill>
                  <a:srgbClr val="000000"/>
                </a:solidFill>
                <a:effectLst/>
                <a:latin typeface="Calibri" panose="020F0502020204030204" pitchFamily="34" charset="0"/>
                <a:ea typeface="Calibri" panose="020F0502020204030204" pitchFamily="34" charset="0"/>
              </a:rPr>
              <a:t>Os 10nprincípios fisiológicos das populações neurais, e uma possível hierarquia entre os diversos princípios, </a:t>
            </a:r>
            <a:br>
              <a:rPr lang="pt-BR" sz="1800" dirty="0">
                <a:solidFill>
                  <a:srgbClr val="000000"/>
                </a:solidFill>
                <a:effectLst/>
                <a:latin typeface="Calibri" panose="020F0502020204030204" pitchFamily="34" charset="0"/>
                <a:ea typeface="Calibri" panose="020F0502020204030204" pitchFamily="34" charset="0"/>
              </a:rPr>
            </a:br>
            <a:r>
              <a:rPr lang="pt-BR" sz="1800" dirty="0">
                <a:solidFill>
                  <a:srgbClr val="000000"/>
                </a:solidFill>
                <a:effectLst/>
                <a:latin typeface="Calibri" panose="020F0502020204030204" pitchFamily="34" charset="0"/>
                <a:ea typeface="Calibri" panose="020F0502020204030204" pitchFamily="34" charset="0"/>
              </a:rPr>
              <a:t>do mais genérico (círculo externo) para os mais particulares (círculos interiores).</a:t>
            </a:r>
            <a:br>
              <a:rPr lang="pt-BR" sz="18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99592779-CC90-D645-8420-A2D00941764C}"/>
              </a:ext>
            </a:extLst>
          </p:cNvPr>
          <p:cNvSpPr>
            <a:spLocks noGrp="1"/>
          </p:cNvSpPr>
          <p:nvPr>
            <p:ph idx="1"/>
          </p:nvPr>
        </p:nvSpPr>
        <p:spPr/>
        <p:txBody>
          <a:bodyPr>
            <a:normAutofit/>
          </a:bodyPr>
          <a:lstStyle/>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p:txBody>
      </p:sp>
      <p:pic>
        <p:nvPicPr>
          <p:cNvPr id="4" name="Picture 17635" descr="Uma imagem contendo nome da empresa&#10;&#10;Descrição gerada automaticamente">
            <a:extLst>
              <a:ext uri="{FF2B5EF4-FFF2-40B4-BE49-F238E27FC236}">
                <a16:creationId xmlns:a16="http://schemas.microsoft.com/office/drawing/2014/main" id="{89CFBDD1-01F6-E348-85D8-412A0C64A12C}"/>
              </a:ext>
            </a:extLst>
          </p:cNvPr>
          <p:cNvPicPr/>
          <p:nvPr/>
        </p:nvPicPr>
        <p:blipFill>
          <a:blip r:embed="rId2"/>
          <a:stretch>
            <a:fillRect/>
          </a:stretch>
        </p:blipFill>
        <p:spPr>
          <a:xfrm>
            <a:off x="3669030" y="1234440"/>
            <a:ext cx="4434840" cy="5063490"/>
          </a:xfrm>
          <a:prstGeom prst="rect">
            <a:avLst/>
          </a:prstGeom>
        </p:spPr>
      </p:pic>
    </p:spTree>
    <p:extLst>
      <p:ext uri="{BB962C8B-B14F-4D97-AF65-F5344CB8AC3E}">
        <p14:creationId xmlns:p14="http://schemas.microsoft.com/office/powerpoint/2010/main" val="285162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92C60-CEB0-924B-A1B0-C98FA838227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2C62382-BDDC-F841-B632-B3FE663D6D37}"/>
              </a:ext>
            </a:extLst>
          </p:cNvPr>
          <p:cNvSpPr>
            <a:spLocks noGrp="1"/>
          </p:cNvSpPr>
          <p:nvPr>
            <p:ph idx="1"/>
          </p:nvPr>
        </p:nvSpPr>
        <p:spPr/>
        <p:txBody>
          <a:bodyPr>
            <a:normAutofit fontScale="85000" lnSpcReduction="10000"/>
          </a:bodyPr>
          <a:lstStyle/>
          <a:p>
            <a:pPr>
              <a:lnSpc>
                <a:spcPct val="150000"/>
              </a:lnSpc>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Acredito muito nessa possibilidade com base na tese de que arquiteturas recorrentes analógico-digitais são capazes de solucionar problemas considerados fora do alcance de computadores digitais, não importa quão sofisticados estes sejam.</a:t>
            </a:r>
          </a:p>
          <a:p>
            <a:pPr marL="342900" lvl="0" indent="-342900" algn="just">
              <a:lnSpc>
                <a:spcPct val="150000"/>
              </a:lnSpc>
              <a:spcAft>
                <a:spcPts val="565"/>
              </a:spcAft>
              <a:buFont typeface="Symbol" pitchFamily="2" charset="2"/>
              <a:buChar char=""/>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Depois dos resultados preliminares encorajadores, </a:t>
            </a:r>
            <a:r>
              <a:rPr lang="pt-BR" sz="2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Vivek</a:t>
            </a: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Gary </a:t>
            </a:r>
            <a:r>
              <a:rPr lang="pt-BR" sz="2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Lehew</a:t>
            </a: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(um dos técnicos do meu laboratório) e eu decidimos construir uma versão mais sofisticada do nosso computador híbrido.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Nessa nova configuração, os sinais elétricos produzidos pela simulação digital de uma grande rede neuronal foram direcionados a uma impressão tridimensional da imagem obtida por ressonância magnética de um subgrupo de anéis de substância branca humana, conforme ilustrado na Figura 5.2. </a:t>
            </a:r>
            <a:endPar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60E647EF-587C-D04E-818F-393115D34230}"/>
              </a:ext>
            </a:extLst>
          </p:cNvPr>
          <p:cNvSpPr>
            <a:spLocks noGrp="1"/>
          </p:cNvSpPr>
          <p:nvPr>
            <p:ph type="sldNum" sz="quarter" idx="12"/>
          </p:nvPr>
        </p:nvSpPr>
        <p:spPr/>
        <p:txBody>
          <a:bodyPr/>
          <a:lstStyle/>
          <a:p>
            <a:fld id="{1DE9A584-E285-B642-A0EC-DB8DA42C0B88}" type="slidenum">
              <a:rPr lang="pt-BR" smtClean="0"/>
              <a:t>40</a:t>
            </a:fld>
            <a:endParaRPr lang="pt-BR"/>
          </a:p>
        </p:txBody>
      </p:sp>
    </p:spTree>
    <p:extLst>
      <p:ext uri="{BB962C8B-B14F-4D97-AF65-F5344CB8AC3E}">
        <p14:creationId xmlns:p14="http://schemas.microsoft.com/office/powerpoint/2010/main" val="133946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3AAD4-9485-F540-8FD7-A170E1EC93F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15799DB-53DC-0F41-A1DB-2A426C6DC549}"/>
              </a:ext>
            </a:extLst>
          </p:cNvPr>
          <p:cNvSpPr>
            <a:spLocks noGrp="1"/>
          </p:cNvSpPr>
          <p:nvPr>
            <p:ph idx="1"/>
          </p:nvPr>
        </p:nvSpPr>
        <p:spPr/>
        <p:txBody>
          <a:bodyPr>
            <a:normAutofit fontScale="92500" lnSpcReduction="20000"/>
          </a:bodyPr>
          <a:lstStyle/>
          <a:p>
            <a:endParaRPr lang="pt-BR" sz="1800" dirty="0">
              <a:solidFill>
                <a:srgbClr val="000000"/>
              </a:solidFill>
              <a:effectLst/>
              <a:latin typeface="Times New Roman" panose="02020603050405020304" pitchFamily="18" charset="0"/>
              <a:ea typeface="Calibri" panose="020F0502020204030204" pitchFamily="34" charset="0"/>
            </a:endParaRPr>
          </a:p>
          <a:p>
            <a:endParaRPr lang="pt-BR" sz="1800" dirty="0">
              <a:solidFill>
                <a:srgbClr val="000000"/>
              </a:solidFill>
              <a:latin typeface="Times New Roman" panose="02020603050405020304" pitchFamily="18" charset="0"/>
              <a:ea typeface="Calibri" panose="020F0502020204030204" pitchFamily="34" charset="0"/>
            </a:endParaRPr>
          </a:p>
          <a:p>
            <a:pPr marL="0" indent="0">
              <a:buNone/>
            </a:pPr>
            <a:endParaRPr lang="pt-BR" sz="1800" dirty="0">
              <a:solidFill>
                <a:srgbClr val="000000"/>
              </a:solidFill>
              <a:effectLst/>
              <a:latin typeface="Times New Roman" panose="02020603050405020304" pitchFamily="18" charset="0"/>
              <a:ea typeface="Calibri" panose="020F0502020204030204" pitchFamily="34" charset="0"/>
            </a:endParaRPr>
          </a:p>
          <a:p>
            <a:endParaRPr lang="pt-BR" sz="1800" dirty="0">
              <a:solidFill>
                <a:srgbClr val="000000"/>
              </a:solidFill>
              <a:effectLst/>
              <a:latin typeface="Times New Roman" panose="02020603050405020304" pitchFamily="18" charset="0"/>
              <a:ea typeface="Calibri" panose="020F0502020204030204" pitchFamily="34" charset="0"/>
            </a:endParaRPr>
          </a:p>
          <a:p>
            <a:endParaRPr lang="pt-BR" sz="1800" dirty="0">
              <a:solidFill>
                <a:srgbClr val="000000"/>
              </a:solidFill>
              <a:latin typeface="Times New Roman" panose="02020603050405020304" pitchFamily="18" charset="0"/>
              <a:ea typeface="Calibri" panose="020F0502020204030204" pitchFamily="34" charset="0"/>
            </a:endParaRPr>
          </a:p>
          <a:p>
            <a:endParaRPr lang="pt-BR" sz="1800" dirty="0">
              <a:solidFill>
                <a:srgbClr val="000000"/>
              </a:solidFill>
              <a:effectLst/>
              <a:latin typeface="Times New Roman" panose="02020603050405020304" pitchFamily="18" charset="0"/>
              <a:ea typeface="Calibri" panose="020F0502020204030204" pitchFamily="34" charset="0"/>
            </a:endParaRPr>
          </a:p>
          <a:p>
            <a:endParaRPr lang="pt-BR" sz="1800" dirty="0">
              <a:solidFill>
                <a:srgbClr val="000000"/>
              </a:solidFill>
              <a:latin typeface="Times New Roman" panose="02020603050405020304" pitchFamily="18" charset="0"/>
              <a:ea typeface="Calibri" panose="020F0502020204030204" pitchFamily="34" charset="0"/>
            </a:endParaRPr>
          </a:p>
          <a:p>
            <a:endParaRPr lang="pt-BR" sz="1800" dirty="0">
              <a:solidFill>
                <a:srgbClr val="000000"/>
              </a:solidFill>
              <a:effectLst/>
              <a:latin typeface="Times New Roman" panose="02020603050405020304" pitchFamily="18" charset="0"/>
              <a:ea typeface="Calibri" panose="020F0502020204030204" pitchFamily="34" charset="0"/>
            </a:endParaRPr>
          </a:p>
          <a:p>
            <a:endParaRPr lang="pt-BR" sz="1800" dirty="0">
              <a:solidFill>
                <a:srgbClr val="000000"/>
              </a:solidFill>
              <a:latin typeface="Times New Roman" panose="02020603050405020304" pitchFamily="18" charset="0"/>
              <a:ea typeface="Calibri" panose="020F0502020204030204" pitchFamily="34" charset="0"/>
            </a:endParaRPr>
          </a:p>
          <a:p>
            <a:endParaRPr lang="pt-BR" sz="1800" dirty="0">
              <a:solidFill>
                <a:srgbClr val="000000"/>
              </a:solidFill>
              <a:effectLst/>
              <a:latin typeface="Times New Roman" panose="02020603050405020304" pitchFamily="18" charset="0"/>
              <a:ea typeface="Calibri" panose="020F0502020204030204" pitchFamily="34" charset="0"/>
            </a:endParaRPr>
          </a:p>
          <a:p>
            <a:r>
              <a:rPr lang="pt-BR" sz="1800" dirty="0">
                <a:solidFill>
                  <a:srgbClr val="000000"/>
                </a:solidFill>
                <a:effectLst/>
                <a:latin typeface="Times New Roman" panose="02020603050405020304" pitchFamily="18" charset="0"/>
                <a:ea typeface="Calibri" panose="020F0502020204030204" pitchFamily="34" charset="0"/>
              </a:rPr>
              <a:t>Figura 5.2 A: O componente analógico de um computador analógico-digital inspirado na estrutura e funcionamento do cérebro humano. </a:t>
            </a:r>
            <a:br>
              <a:rPr lang="pt-BR" sz="1800" dirty="0">
                <a:solidFill>
                  <a:srgbClr val="000000"/>
                </a:solidFill>
                <a:effectLst/>
                <a:latin typeface="Times New Roman" panose="02020603050405020304" pitchFamily="18" charset="0"/>
                <a:ea typeface="Calibri" panose="020F0502020204030204" pitchFamily="34" charset="0"/>
              </a:rPr>
            </a:br>
            <a:r>
              <a:rPr lang="pt-BR" sz="1800" dirty="0" err="1">
                <a:solidFill>
                  <a:srgbClr val="000000"/>
                </a:solidFill>
                <a:effectLst/>
                <a:latin typeface="Times New Roman" panose="02020603050405020304" pitchFamily="18" charset="0"/>
                <a:ea typeface="Calibri" panose="020F0502020204030204" pitchFamily="34" charset="0"/>
              </a:rPr>
              <a:t>B</a:t>
            </a:r>
            <a:r>
              <a:rPr lang="pt-BR" sz="1800" dirty="0">
                <a:solidFill>
                  <a:srgbClr val="000000"/>
                </a:solidFill>
                <a:effectLst/>
                <a:latin typeface="Times New Roman" panose="02020603050405020304" pitchFamily="18" charset="0"/>
                <a:ea typeface="Calibri" panose="020F0502020204030204" pitchFamily="34" charset="0"/>
              </a:rPr>
              <a:t>: uma representação 3D em plástico, criada por uma impressora 3D, de alguns feixes de substância branca cortical envolvidos no controle motor. Baseado em imagens obtidas com o método de “</a:t>
            </a:r>
            <a:r>
              <a:rPr lang="pt-BR" sz="1800" dirty="0" err="1">
                <a:solidFill>
                  <a:srgbClr val="000000"/>
                </a:solidFill>
                <a:effectLst/>
                <a:latin typeface="Times New Roman" panose="02020603050405020304" pitchFamily="18" charset="0"/>
                <a:ea typeface="Calibri" panose="020F0502020204030204" pitchFamily="34" charset="0"/>
              </a:rPr>
              <a:t>diffusion</a:t>
            </a:r>
            <a:r>
              <a:rPr lang="pt-BR" sz="1800" dirty="0">
                <a:solidFill>
                  <a:srgbClr val="000000"/>
                </a:solidFill>
                <a:effectLst/>
                <a:latin typeface="Times New Roman" panose="02020603050405020304" pitchFamily="18" charset="0"/>
                <a:ea typeface="Calibri" panose="020F0502020204030204" pitchFamily="34" charset="0"/>
              </a:rPr>
              <a:t> </a:t>
            </a:r>
            <a:r>
              <a:rPr lang="pt-BR" sz="1800" dirty="0" err="1">
                <a:solidFill>
                  <a:srgbClr val="000000"/>
                </a:solidFill>
                <a:effectLst/>
                <a:latin typeface="Times New Roman" panose="02020603050405020304" pitchFamily="18" charset="0"/>
                <a:ea typeface="Calibri" panose="020F0502020204030204" pitchFamily="34" charset="0"/>
              </a:rPr>
              <a:t>tension</a:t>
            </a:r>
            <a:r>
              <a:rPr lang="pt-BR" sz="1800" dirty="0">
                <a:solidFill>
                  <a:srgbClr val="000000"/>
                </a:solidFill>
                <a:effectLst/>
                <a:latin typeface="Times New Roman" panose="02020603050405020304" pitchFamily="18" charset="0"/>
                <a:ea typeface="Calibri" panose="020F0502020204030204" pitchFamily="34" charset="0"/>
              </a:rPr>
              <a:t> </a:t>
            </a:r>
            <a:r>
              <a:rPr lang="pt-BR" sz="1800" dirty="0" err="1">
                <a:solidFill>
                  <a:srgbClr val="000000"/>
                </a:solidFill>
                <a:effectLst/>
                <a:latin typeface="Times New Roman" panose="02020603050405020304" pitchFamily="18" charset="0"/>
                <a:ea typeface="Calibri" panose="020F0502020204030204" pitchFamily="34" charset="0"/>
              </a:rPr>
              <a:t>imaging</a:t>
            </a:r>
            <a:r>
              <a:rPr lang="pt-BR" sz="1800" dirty="0">
                <a:solidFill>
                  <a:srgbClr val="000000"/>
                </a:solidFill>
                <a:effectLst/>
                <a:latin typeface="Times New Roman" panose="02020603050405020304" pitchFamily="18" charset="0"/>
                <a:ea typeface="Calibri" panose="020F0502020204030204" pitchFamily="34" charset="0"/>
              </a:rPr>
              <a:t>”. (Imagens da coleção privada do autor)</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pic>
        <p:nvPicPr>
          <p:cNvPr id="12" name="Picture 4030" descr="Imagem digital fictícia de personagem de desenho animado&#10;&#10;Descrição gerada automaticamente com confiança média">
            <a:extLst>
              <a:ext uri="{FF2B5EF4-FFF2-40B4-BE49-F238E27FC236}">
                <a16:creationId xmlns:a16="http://schemas.microsoft.com/office/drawing/2014/main" id="{D04D6294-6C29-804F-BFB1-887767F014E8}"/>
              </a:ext>
            </a:extLst>
          </p:cNvPr>
          <p:cNvPicPr/>
          <p:nvPr/>
        </p:nvPicPr>
        <p:blipFill>
          <a:blip r:embed="rId2"/>
          <a:stretch>
            <a:fillRect/>
          </a:stretch>
        </p:blipFill>
        <p:spPr>
          <a:xfrm>
            <a:off x="1639229" y="365126"/>
            <a:ext cx="6678954" cy="4507222"/>
          </a:xfrm>
          <a:prstGeom prst="rect">
            <a:avLst/>
          </a:prstGeom>
        </p:spPr>
      </p:pic>
      <p:sp>
        <p:nvSpPr>
          <p:cNvPr id="4" name="Espaço Reservado para Número de Slide 3">
            <a:extLst>
              <a:ext uri="{FF2B5EF4-FFF2-40B4-BE49-F238E27FC236}">
                <a16:creationId xmlns:a16="http://schemas.microsoft.com/office/drawing/2014/main" id="{226A111A-62A3-C041-A201-A0358A1E4A50}"/>
              </a:ext>
            </a:extLst>
          </p:cNvPr>
          <p:cNvSpPr>
            <a:spLocks noGrp="1"/>
          </p:cNvSpPr>
          <p:nvPr>
            <p:ph type="sldNum" sz="quarter" idx="12"/>
          </p:nvPr>
        </p:nvSpPr>
        <p:spPr/>
        <p:txBody>
          <a:bodyPr/>
          <a:lstStyle/>
          <a:p>
            <a:fld id="{1DE9A584-E285-B642-A0EC-DB8DA42C0B88}" type="slidenum">
              <a:rPr lang="pt-BR" smtClean="0"/>
              <a:t>41</a:t>
            </a:fld>
            <a:endParaRPr lang="pt-BR"/>
          </a:p>
        </p:txBody>
      </p:sp>
    </p:spTree>
    <p:extLst>
      <p:ext uri="{BB962C8B-B14F-4D97-AF65-F5344CB8AC3E}">
        <p14:creationId xmlns:p14="http://schemas.microsoft.com/office/powerpoint/2010/main" val="283520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61B20-4D0B-AC4F-82DE-2601E2DEC89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3A0D9F5-8C48-F342-B4C6-C4D4FB6A4EE7}"/>
              </a:ext>
            </a:extLst>
          </p:cNvPr>
          <p:cNvSpPr>
            <a:spLocks noGrp="1"/>
          </p:cNvSpPr>
          <p:nvPr>
            <p:ph idx="1"/>
          </p:nvPr>
        </p:nvSpPr>
        <p:spPr/>
        <p:txBody>
          <a:bodyPr>
            <a:normAutofit fontScale="70000" lnSpcReduction="20000"/>
          </a:bodyPr>
          <a:lstStyle/>
          <a:p>
            <a:pPr marL="685800" indent="0" algn="just">
              <a:lnSpc>
                <a:spcPct val="150000"/>
              </a:lnSpc>
              <a:spcAft>
                <a:spcPts val="565"/>
              </a:spcAft>
              <a:buNone/>
            </a:pP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sz="2800" dirty="0">
                <a:solidFill>
                  <a:srgbClr val="000000"/>
                </a:solidFill>
                <a:effectLst/>
                <a:latin typeface="Times New Roman" panose="02020603050405020304" pitchFamily="18" charset="0"/>
                <a:ea typeface="Calibri" panose="020F0502020204030204" pitchFamily="34" charset="0"/>
              </a:rPr>
              <a:t>Cada um dos anéis desse modelo tridimensional gera o próprio campo eletromagnético à medida que cargas elétricas são conduzidas pelas suas “fibras”. Em retorno, os campos eletromagnéticos gerados pelos anéis induzem o disparo dos neurônios digitais do sistema. </a:t>
            </a:r>
            <a:endParaRPr lang="pt-BR" sz="2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sz="2800" dirty="0">
                <a:solidFill>
                  <a:srgbClr val="000000"/>
                </a:solidFill>
                <a:effectLst/>
                <a:latin typeface="Times New Roman" panose="02020603050405020304" pitchFamily="18" charset="0"/>
                <a:ea typeface="Calibri" panose="020F0502020204030204" pitchFamily="34" charset="0"/>
              </a:rPr>
              <a:t>Este, que chamamos de “reator </a:t>
            </a:r>
            <a:r>
              <a:rPr lang="pt-BR" sz="2800" dirty="0" err="1">
                <a:solidFill>
                  <a:srgbClr val="000000"/>
                </a:solidFill>
                <a:effectLst/>
                <a:latin typeface="Times New Roman" panose="02020603050405020304" pitchFamily="18" charset="0"/>
                <a:ea typeface="Calibri" panose="020F0502020204030204" pitchFamily="34" charset="0"/>
              </a:rPr>
              <a:t>neuromagnético</a:t>
            </a:r>
            <a:r>
              <a:rPr lang="pt-BR" sz="2800" dirty="0">
                <a:solidFill>
                  <a:srgbClr val="000000"/>
                </a:solidFill>
                <a:effectLst/>
                <a:latin typeface="Times New Roman" panose="02020603050405020304" pitchFamily="18" charset="0"/>
                <a:ea typeface="Calibri" panose="020F0502020204030204" pitchFamily="34" charset="0"/>
              </a:rPr>
              <a:t>”, define, na minha visão, um computador híbrido analógico-digital. </a:t>
            </a:r>
            <a:endParaRPr lang="pt-BR" sz="2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sz="2800" dirty="0">
                <a:solidFill>
                  <a:srgbClr val="000000"/>
                </a:solidFill>
                <a:effectLst/>
                <a:latin typeface="Times New Roman" panose="02020603050405020304" pitchFamily="18" charset="0"/>
                <a:ea typeface="Calibri" panose="020F0502020204030204" pitchFamily="34" charset="0"/>
              </a:rPr>
              <a:t>Ao experimentar com esse computador, esperamos obter uma nova visão do tipo de dinâmica desenvolvida em nosso cérebro.</a:t>
            </a:r>
            <a:endParaRPr lang="pt-BR" sz="2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8090500F-FBC4-4645-946F-A471CF2FCC1A}"/>
              </a:ext>
            </a:extLst>
          </p:cNvPr>
          <p:cNvSpPr>
            <a:spLocks noGrp="1"/>
          </p:cNvSpPr>
          <p:nvPr>
            <p:ph type="sldNum" sz="quarter" idx="12"/>
          </p:nvPr>
        </p:nvSpPr>
        <p:spPr/>
        <p:txBody>
          <a:bodyPr/>
          <a:lstStyle/>
          <a:p>
            <a:fld id="{1DE9A584-E285-B642-A0EC-DB8DA42C0B88}" type="slidenum">
              <a:rPr lang="pt-BR" smtClean="0"/>
              <a:t>42</a:t>
            </a:fld>
            <a:endParaRPr lang="pt-BR"/>
          </a:p>
        </p:txBody>
      </p:sp>
    </p:spTree>
    <p:extLst>
      <p:ext uri="{BB962C8B-B14F-4D97-AF65-F5344CB8AC3E}">
        <p14:creationId xmlns:p14="http://schemas.microsoft.com/office/powerpoint/2010/main" val="574657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8C705-4493-0845-9A0D-E3857208FC2B}"/>
              </a:ext>
            </a:extLst>
          </p:cNvPr>
          <p:cNvSpPr>
            <a:spLocks noGrp="1"/>
          </p:cNvSpPr>
          <p:nvPr>
            <p:ph type="title"/>
          </p:nvPr>
        </p:nvSpPr>
        <p:spPr/>
        <p:txBody>
          <a:bodyPr>
            <a:normAutofit fontScale="90000"/>
          </a:bodyPr>
          <a:lstStyle/>
          <a:p>
            <a:r>
              <a:rPr lang="pt-BR" sz="4400" b="1" dirty="0">
                <a:solidFill>
                  <a:srgbClr val="00B050"/>
                </a:solidFill>
                <a:effectLst/>
                <a:latin typeface="Times New Roman" panose="02020603050405020304" pitchFamily="18" charset="0"/>
                <a:ea typeface="Calibri" panose="020F0502020204030204" pitchFamily="34" charset="0"/>
              </a:rPr>
              <a:t>OUTROS EXPERIMENTOS Cérebro &amp; Campos Eletromagnéticos &amp; Computadores</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4745CB31-A889-1F4D-A02D-E1C5164C48AE}"/>
              </a:ext>
            </a:extLst>
          </p:cNvPr>
          <p:cNvSpPr>
            <a:spLocks noGrp="1"/>
          </p:cNvSpPr>
          <p:nvPr>
            <p:ph idx="1"/>
          </p:nvPr>
        </p:nvSpPr>
        <p:spPr/>
        <p:txBody>
          <a:bodyPr>
            <a:normAutofit/>
          </a:bodyPr>
          <a:lstStyle/>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Curiosamente, enquanto escrevo esta descrição de um novo computador híbrido analógico-digital inspirado no cérebro humano, um grupo do Instituto Nacional de Padrões e Tecnologia dos Estados Unidos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National</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Institute</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of</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Standards Technology, NIST), da cidade de Boulder, Colorado, publicou um trabalho relatando as suas experiências em usar campos magnéticos para adicionar uma dimensão de codificação de informação e construir um computador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neuromórfico</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uma máquina que tenta imitar o funcionamento do cérebro humano.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Esse esforço, combinado com o nosso, demonstra que o estudo dos campos eletromagnéticos cerebrais pode, em breve, transformar-se em uma área de pesquisa de ponta no campo de computadores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neuromórficos</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r>
              <a:rPr lang="pt-BR" sz="1800" dirty="0">
                <a:solidFill>
                  <a:srgbClr val="000000"/>
                </a:solidFill>
                <a:effectLst/>
                <a:latin typeface="Times New Roman" panose="02020603050405020304" pitchFamily="18"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0E8D7412-CF82-A641-9EF9-8E89B3DF7116}"/>
              </a:ext>
            </a:extLst>
          </p:cNvPr>
          <p:cNvSpPr>
            <a:spLocks noGrp="1"/>
          </p:cNvSpPr>
          <p:nvPr>
            <p:ph type="sldNum" sz="quarter" idx="12"/>
          </p:nvPr>
        </p:nvSpPr>
        <p:spPr/>
        <p:txBody>
          <a:bodyPr/>
          <a:lstStyle/>
          <a:p>
            <a:fld id="{1DE9A584-E285-B642-A0EC-DB8DA42C0B88}" type="slidenum">
              <a:rPr lang="pt-BR" smtClean="0"/>
              <a:t>43</a:t>
            </a:fld>
            <a:endParaRPr lang="pt-BR"/>
          </a:p>
        </p:txBody>
      </p:sp>
    </p:spTree>
    <p:extLst>
      <p:ext uri="{BB962C8B-B14F-4D97-AF65-F5344CB8AC3E}">
        <p14:creationId xmlns:p14="http://schemas.microsoft.com/office/powerpoint/2010/main" val="2752430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8C705-4493-0845-9A0D-E3857208FC2B}"/>
              </a:ext>
            </a:extLst>
          </p:cNvPr>
          <p:cNvSpPr>
            <a:spLocks noGrp="1"/>
          </p:cNvSpPr>
          <p:nvPr>
            <p:ph type="title"/>
          </p:nvPr>
        </p:nvSpPr>
        <p:spPr/>
        <p:txBody>
          <a:bodyPr>
            <a:normAutofit/>
          </a:bodyPr>
          <a:lstStyle/>
          <a:p>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4745CB31-A889-1F4D-A02D-E1C5164C48AE}"/>
              </a:ext>
            </a:extLst>
          </p:cNvPr>
          <p:cNvSpPr>
            <a:spLocks noGrp="1"/>
          </p:cNvSpPr>
          <p:nvPr>
            <p:ph idx="1"/>
          </p:nvPr>
        </p:nvSpPr>
        <p:spPr/>
        <p:txBody>
          <a:bodyPr>
            <a:normAutofit lnSpcReduction="10000"/>
          </a:bodyPr>
          <a:lstStyle/>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O substrato físico são neurônios, feixes, substância cinza e branca (</a:t>
            </a:r>
            <a:r>
              <a:rPr lang="pt-BR" sz="1800" b="1" dirty="0" err="1">
                <a:solidFill>
                  <a:srgbClr val="00B050"/>
                </a:solidFill>
                <a:effectLst/>
                <a:latin typeface="Times New Roman" panose="02020603050405020304" pitchFamily="18" charset="0"/>
                <a:ea typeface="Calibri" panose="020F0502020204030204" pitchFamily="34" charset="0"/>
              </a:rPr>
              <a:t>Sinfp</a:t>
            </a:r>
            <a:r>
              <a:rPr lang="pt-BR" sz="1800" b="1" dirty="0">
                <a:solidFill>
                  <a:srgbClr val="00B050"/>
                </a:solidFill>
                <a:effectLst/>
                <a:latin typeface="Times New Roman" panose="02020603050405020304" pitchFamily="18" charset="0"/>
                <a:ea typeface="Calibri" panose="020F0502020204030204" pitchFamily="34" charset="0"/>
              </a:rPr>
              <a:t>); </a:t>
            </a:r>
          </a:p>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rPr>
              <a:t>os substratos psíquicos são os afetos, </a:t>
            </a:r>
            <a:r>
              <a:rPr lang="pt-BR" sz="1800" b="1" dirty="0" err="1">
                <a:solidFill>
                  <a:srgbClr val="00B050"/>
                </a:solidFill>
                <a:effectLst/>
                <a:latin typeface="Times New Roman" panose="02020603050405020304" pitchFamily="18" charset="0"/>
                <a:ea typeface="Calibri" panose="020F0502020204030204" pitchFamily="34" charset="0"/>
              </a:rPr>
              <a:t>Ginfo</a:t>
            </a:r>
            <a:r>
              <a:rPr lang="pt-BR" sz="1800" b="1" dirty="0">
                <a:solidFill>
                  <a:srgbClr val="00B050"/>
                </a:solidFill>
                <a:effectLst/>
                <a:latin typeface="Times New Roman" panose="02020603050405020304" pitchFamily="18" charset="0"/>
                <a:ea typeface="Calibri" panose="020F0502020204030204" pitchFamily="34" charset="0"/>
              </a:rPr>
              <a:t>. </a:t>
            </a:r>
          </a:p>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rPr>
              <a:t>O cérebro os põem e comunhão dinâmica, gerando ações físicas, sentimentos, pensamentos, ideias etc., recebendo estímulos do mundo, considerando o mundo (e a história que tem do muno e de si mesmo), para gerar outputs relacionados aos estímulos recebidos, inputs.</a:t>
            </a:r>
            <a:endParaRPr lang="pt-BR" sz="18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No desenvolvimento emocional, especialmente na </a:t>
            </a:r>
            <a:r>
              <a:rPr lang="pt-BR" sz="1800" b="1" dirty="0" err="1">
                <a:solidFill>
                  <a:srgbClr val="00B050"/>
                </a:solidFill>
                <a:effectLst/>
                <a:latin typeface="Times New Roman" panose="02020603050405020304" pitchFamily="18" charset="0"/>
                <a:ea typeface="Calibri" panose="020F0502020204030204" pitchFamily="34" charset="0"/>
              </a:rPr>
              <a:t>perinatalidade</a:t>
            </a:r>
            <a:r>
              <a:rPr lang="pt-BR" sz="1800" b="1" dirty="0">
                <a:solidFill>
                  <a:srgbClr val="00B050"/>
                </a:solidFill>
                <a:effectLst/>
                <a:latin typeface="Times New Roman" panose="02020603050405020304" pitchFamily="18" charset="0"/>
                <a:ea typeface="Calibri" panose="020F0502020204030204" pitchFamily="34" charset="0"/>
              </a:rPr>
              <a:t>, lidamos com as específicas condições do substrato físico e com as específicas condições do substrato psíquico (afetivo). </a:t>
            </a:r>
          </a:p>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rPr>
              <a:t>É sobre este último que podemos agir, como psicólogos, na ajuda e ação sobre o desenvolvimento </a:t>
            </a:r>
            <a:r>
              <a:rPr lang="pt-BR" sz="1800" b="1" dirty="0" err="1">
                <a:solidFill>
                  <a:srgbClr val="00B050"/>
                </a:solidFill>
                <a:effectLst/>
                <a:latin typeface="Times New Roman" panose="02020603050405020304" pitchFamily="18" charset="0"/>
                <a:ea typeface="Calibri" panose="020F0502020204030204" pitchFamily="34" charset="0"/>
              </a:rPr>
              <a:t>sócio-emocional</a:t>
            </a:r>
            <a:r>
              <a:rPr lang="pt-BR" sz="1800" b="1" dirty="0">
                <a:solidFill>
                  <a:srgbClr val="00B050"/>
                </a:solidFill>
                <a:effectLst/>
                <a:latin typeface="Times New Roman" panose="02020603050405020304" pitchFamily="18" charset="0"/>
                <a:ea typeface="Calibri" panose="020F0502020204030204" pitchFamily="34" charset="0"/>
              </a:rPr>
              <a:t>, sobre o desenvolvimento do Criador de tudo. </a:t>
            </a:r>
            <a:endParaRPr lang="pt-BR" sz="1800" dirty="0">
              <a:solidFill>
                <a:srgbClr val="000000"/>
              </a:solidFill>
              <a:effectLst/>
              <a:latin typeface="Calibri" panose="020F0502020204030204" pitchFamily="34" charset="0"/>
              <a:ea typeface="Calibri" panose="020F0502020204030204" pitchFamily="34" charset="0"/>
            </a:endParaRPr>
          </a:p>
          <a:p>
            <a:pPr indent="0" algn="just">
              <a:lnSpc>
                <a:spcPct val="150000"/>
              </a:lnSpc>
              <a:spcAft>
                <a:spcPts val="290"/>
              </a:spcAft>
              <a:buNone/>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0E8D7412-CF82-A641-9EF9-8E89B3DF7116}"/>
              </a:ext>
            </a:extLst>
          </p:cNvPr>
          <p:cNvSpPr>
            <a:spLocks noGrp="1"/>
          </p:cNvSpPr>
          <p:nvPr>
            <p:ph type="sldNum" sz="quarter" idx="12"/>
          </p:nvPr>
        </p:nvSpPr>
        <p:spPr/>
        <p:txBody>
          <a:bodyPr/>
          <a:lstStyle/>
          <a:p>
            <a:fld id="{1DE9A584-E285-B642-A0EC-DB8DA42C0B88}" type="slidenum">
              <a:rPr lang="pt-BR" smtClean="0"/>
              <a:t>44</a:t>
            </a:fld>
            <a:endParaRPr lang="pt-BR"/>
          </a:p>
        </p:txBody>
      </p:sp>
    </p:spTree>
    <p:extLst>
      <p:ext uri="{BB962C8B-B14F-4D97-AF65-F5344CB8AC3E}">
        <p14:creationId xmlns:p14="http://schemas.microsoft.com/office/powerpoint/2010/main" val="2832142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4202F-5290-114C-81B1-C96C1E2A9D45}"/>
              </a:ext>
            </a:extLst>
          </p:cNvPr>
          <p:cNvSpPr>
            <a:spLocks noGrp="1"/>
          </p:cNvSpPr>
          <p:nvPr>
            <p:ph type="title"/>
          </p:nvPr>
        </p:nvSpPr>
        <p:spPr/>
        <p:txBody>
          <a:bodyPr>
            <a:normAutofit/>
          </a:bodyPr>
          <a:lstStyle/>
          <a:p>
            <a:r>
              <a:rPr lang="pt-BR" sz="2700" b="1" dirty="0">
                <a:solidFill>
                  <a:srgbClr val="00B050"/>
                </a:solidFill>
                <a:effectLst/>
                <a:latin typeface="Times New Roman" panose="02020603050405020304" pitchFamily="18" charset="0"/>
                <a:ea typeface="Calibri" panose="020F0502020204030204" pitchFamily="34" charset="0"/>
              </a:rPr>
              <a:t>MAS, OUTROS CAMPOS MAGNÉTICOS PODEM ALTERAR O FUNCIONAMENTO DO CÉREBRO?</a:t>
            </a:r>
            <a:endParaRPr lang="pt-BR" dirty="0"/>
          </a:p>
        </p:txBody>
      </p:sp>
      <p:sp>
        <p:nvSpPr>
          <p:cNvPr id="3" name="Espaço Reservado para Conteúdo 2">
            <a:extLst>
              <a:ext uri="{FF2B5EF4-FFF2-40B4-BE49-F238E27FC236}">
                <a16:creationId xmlns:a16="http://schemas.microsoft.com/office/drawing/2014/main" id="{A36EE6F6-86E3-FB4F-9DCF-2F153C0BCDB9}"/>
              </a:ext>
            </a:extLst>
          </p:cNvPr>
          <p:cNvSpPr>
            <a:spLocks noGrp="1"/>
          </p:cNvSpPr>
          <p:nvPr>
            <p:ph idx="1"/>
          </p:nvPr>
        </p:nvSpPr>
        <p:spPr/>
        <p:txBody>
          <a:bodyPr>
            <a:normAutofit/>
          </a:bodyPr>
          <a:lstStyle/>
          <a:p>
            <a:pPr algn="just">
              <a:lnSpc>
                <a:spcPct val="150000"/>
              </a:lnSpc>
              <a:spcAft>
                <a:spcPts val="290"/>
              </a:spcAft>
            </a:pPr>
            <a:r>
              <a:rPr lang="pt-BR" sz="12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Uma questão que sempre é levantada quando apresento o modelo analógico-digital do sistema nervoso é se</a:t>
            </a:r>
            <a:r>
              <a:rPr lang="pt-BR" sz="12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12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outros campos magnéticos existentes ao nosso redor, como o campo magnético da Terra, são capazes de influenciar a atividade cerebral.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Essa questão é bem pertinente, dado que, ao longo dos anos, pesquisadores descobriram que vários organismos contam com a capacidade de detectar o campo magnético terrestre: </a:t>
            </a:r>
            <a:endParaRPr lang="pt-BR" sz="11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200" dirty="0">
                <a:solidFill>
                  <a:srgbClr val="000000"/>
                </a:solidFill>
                <a:effectLst/>
                <a:latin typeface="Times New Roman" panose="02020603050405020304" pitchFamily="18" charset="0"/>
                <a:ea typeface="Calibri" panose="020F0502020204030204" pitchFamily="34" charset="0"/>
              </a:rPr>
              <a:t>bactérias, como as da espécie </a:t>
            </a:r>
            <a:r>
              <a:rPr lang="pt-BR" sz="1200" dirty="0" err="1">
                <a:solidFill>
                  <a:srgbClr val="000000"/>
                </a:solidFill>
                <a:effectLst/>
                <a:latin typeface="Times New Roman" panose="02020603050405020304" pitchFamily="18" charset="0"/>
                <a:ea typeface="Calibri" panose="020F0502020204030204" pitchFamily="34" charset="0"/>
              </a:rPr>
              <a:t>Magnetococcus</a:t>
            </a:r>
            <a:r>
              <a:rPr lang="pt-BR" sz="1200" dirty="0">
                <a:solidFill>
                  <a:srgbClr val="000000"/>
                </a:solidFill>
                <a:effectLst/>
                <a:latin typeface="Times New Roman" panose="02020603050405020304" pitchFamily="18" charset="0"/>
                <a:ea typeface="Calibri" panose="020F0502020204030204" pitchFamily="34" charset="0"/>
              </a:rPr>
              <a:t> </a:t>
            </a:r>
            <a:r>
              <a:rPr lang="pt-BR" sz="1200" dirty="0" err="1">
                <a:solidFill>
                  <a:srgbClr val="000000"/>
                </a:solidFill>
                <a:effectLst/>
                <a:latin typeface="Times New Roman" panose="02020603050405020304" pitchFamily="18" charset="0"/>
                <a:ea typeface="Calibri" panose="020F0502020204030204" pitchFamily="34" charset="0"/>
              </a:rPr>
              <a:t>marinus</a:t>
            </a:r>
            <a:r>
              <a:rPr lang="pt-BR" sz="1200" dirty="0">
                <a:solidFill>
                  <a:srgbClr val="000000"/>
                </a:solidFill>
                <a:effectLst/>
                <a:latin typeface="Times New Roman" panose="02020603050405020304" pitchFamily="18" charset="0"/>
                <a:ea typeface="Calibri" panose="020F0502020204030204" pitchFamily="34" charset="0"/>
              </a:rPr>
              <a:t>, insetos, nematódeos, moluscos, enguias, pássaros e mamíferos, incluindo um tipo de camundongo (madeira), o rato-toupeira-da-zâmbia, o grande morcego marrom e a raposa-vermelha. </a:t>
            </a:r>
            <a:endParaRPr lang="pt-BR" sz="1100"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rPr>
              <a:t>Esta raposa exibe uma forma extremamente peculiar de caçar: rastreia pequenos roedores à medida que eles se movem em túneis subterrâneos, até um ponto em que ela se vale de um salto vertical, seguido de um mergulho vertiginoso de cabeça rumo ao solo, para abocanhar a sua próxima refeição. Curiosamente, esses saltos-mergulhos são efetuados, sobretudo, na direção nordeste, sugerindo que esses animais utilizam um tipo de “compasso magnético”.</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A presença disseminada de </a:t>
            </a:r>
            <a:r>
              <a:rPr lang="pt-BR" sz="1200" dirty="0" err="1">
                <a:solidFill>
                  <a:srgbClr val="000000"/>
                </a:solidFill>
                <a:effectLst/>
                <a:latin typeface="Times New Roman" panose="02020603050405020304" pitchFamily="18" charset="0"/>
                <a:ea typeface="Calibri" panose="020F0502020204030204" pitchFamily="34" charset="0"/>
              </a:rPr>
              <a:t>magnetorrecepção</a:t>
            </a:r>
            <a:r>
              <a:rPr lang="pt-BR" sz="1200" dirty="0">
                <a:solidFill>
                  <a:srgbClr val="000000"/>
                </a:solidFill>
                <a:effectLst/>
                <a:latin typeface="Times New Roman" panose="02020603050405020304" pitchFamily="18" charset="0"/>
                <a:ea typeface="Calibri" panose="020F0502020204030204" pitchFamily="34" charset="0"/>
              </a:rPr>
              <a:t> no mundo animal sugere que o campo magnético terrestre desempenhou papel relevante ao longo do processo evolucional, embora, até hoje, esse tópico não tenha recebido a atenção merecida.</a:t>
            </a:r>
            <a:endParaRPr lang="pt-BR" sz="11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200" b="1" dirty="0">
                <a:solidFill>
                  <a:srgbClr val="00B050"/>
                </a:solidFill>
                <a:effectLst/>
                <a:latin typeface="Times New Roman" panose="02020603050405020304" pitchFamily="18" charset="0"/>
                <a:ea typeface="Calibri" panose="020F0502020204030204" pitchFamily="34" charset="0"/>
              </a:rPr>
              <a:t> FULGENCIO: creio que será interessante visitar, na história, a questão do magnetismo animal</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C013638-8A6C-2D4D-BC73-12D501EE678D}"/>
              </a:ext>
            </a:extLst>
          </p:cNvPr>
          <p:cNvSpPr>
            <a:spLocks noGrp="1"/>
          </p:cNvSpPr>
          <p:nvPr>
            <p:ph type="sldNum" sz="quarter" idx="12"/>
          </p:nvPr>
        </p:nvSpPr>
        <p:spPr/>
        <p:txBody>
          <a:bodyPr/>
          <a:lstStyle/>
          <a:p>
            <a:fld id="{1DE9A584-E285-B642-A0EC-DB8DA42C0B88}" type="slidenum">
              <a:rPr lang="pt-BR" smtClean="0"/>
              <a:t>45</a:t>
            </a:fld>
            <a:endParaRPr lang="pt-BR"/>
          </a:p>
        </p:txBody>
      </p:sp>
    </p:spTree>
    <p:extLst>
      <p:ext uri="{BB962C8B-B14F-4D97-AF65-F5344CB8AC3E}">
        <p14:creationId xmlns:p14="http://schemas.microsoft.com/office/powerpoint/2010/main" val="846870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D4F10-DC19-FE44-A718-37D89B95752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EB45154-B7EC-4E4A-94C3-D4F49FE945CA}"/>
              </a:ext>
            </a:extLst>
          </p:cNvPr>
          <p:cNvSpPr>
            <a:spLocks noGrp="1"/>
          </p:cNvSpPr>
          <p:nvPr>
            <p:ph idx="1"/>
          </p:nvPr>
        </p:nvSpPr>
        <p:spPr/>
        <p:txBody>
          <a:bodyPr>
            <a:normAutofit lnSpcReduction="10000"/>
          </a:bodyPr>
          <a:lstStyle/>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A confiança depositada por tantas espécies animais na </a:t>
            </a:r>
            <a:r>
              <a:rPr lang="pt-BR" sz="1800" dirty="0" err="1">
                <a:solidFill>
                  <a:srgbClr val="000000"/>
                </a:solidFill>
                <a:effectLst/>
                <a:latin typeface="Times New Roman" panose="02020603050405020304" pitchFamily="18" charset="0"/>
                <a:ea typeface="Calibri" panose="020F0502020204030204" pitchFamily="34" charset="0"/>
              </a:rPr>
              <a:t>magnetorrecepção</a:t>
            </a:r>
            <a:r>
              <a:rPr lang="pt-BR" sz="1800" dirty="0">
                <a:solidFill>
                  <a:srgbClr val="000000"/>
                </a:solidFill>
                <a:effectLst/>
                <a:latin typeface="Times New Roman" panose="02020603050405020304" pitchFamily="18" charset="0"/>
                <a:ea typeface="Calibri" panose="020F0502020204030204" pitchFamily="34" charset="0"/>
              </a:rPr>
              <a:t> também implica que qualquer variação drástica no campo magnético terrestre, como os vários episódios de reversão geomagnética – resultando na troca de posição dos polos magnéticos da Terra – que ocorreram ao longo da história do nosso planeta, pode causar confusão nesses animais, impactando dramaticamente a sua habilidade de se alimentar e navegar.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FF0000"/>
                </a:solidFill>
                <a:effectLst/>
                <a:latin typeface="Times New Roman" panose="02020603050405020304" pitchFamily="18" charset="0"/>
                <a:ea typeface="Calibri" panose="020F0502020204030204" pitchFamily="34" charset="0"/>
              </a:rPr>
              <a:t>Um corolário interessante dessa hipótese é que os episódios transientes de distúrbio cognitivo experimentado pelos astronautas do Programa Apollo que foram à Lua teriam sido causados por algum efeito neurológico colateral devido à ausência do campo magnético terrestre que os abraçou desde o nascimento.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Essa possibilidade, todavia, ainda precisa ser testada.</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1F46DE74-3031-D44C-B71D-44B812C6C9AA}"/>
              </a:ext>
            </a:extLst>
          </p:cNvPr>
          <p:cNvSpPr>
            <a:spLocks noGrp="1"/>
          </p:cNvSpPr>
          <p:nvPr>
            <p:ph type="sldNum" sz="quarter" idx="12"/>
          </p:nvPr>
        </p:nvSpPr>
        <p:spPr/>
        <p:txBody>
          <a:bodyPr/>
          <a:lstStyle/>
          <a:p>
            <a:fld id="{1DE9A584-E285-B642-A0EC-DB8DA42C0B88}" type="slidenum">
              <a:rPr lang="pt-BR" smtClean="0"/>
              <a:t>46</a:t>
            </a:fld>
            <a:endParaRPr lang="pt-BR"/>
          </a:p>
        </p:txBody>
      </p:sp>
    </p:spTree>
    <p:extLst>
      <p:ext uri="{BB962C8B-B14F-4D97-AF65-F5344CB8AC3E}">
        <p14:creationId xmlns:p14="http://schemas.microsoft.com/office/powerpoint/2010/main" val="3016020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F80ED-63BF-1745-902E-8BD9EB16D86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90BB474-0DD7-B241-B09F-6699D71D1608}"/>
              </a:ext>
            </a:extLst>
          </p:cNvPr>
          <p:cNvSpPr>
            <a:spLocks noGrp="1"/>
          </p:cNvSpPr>
          <p:nvPr>
            <p:ph idx="1"/>
          </p:nvPr>
        </p:nvSpPr>
        <p:spPr/>
        <p:txBody>
          <a:bodyPr>
            <a:normAutofit/>
          </a:bodyPr>
          <a:lstStyle/>
          <a:p>
            <a:pPr algn="just">
              <a:lnSpc>
                <a:spcPct val="150000"/>
              </a:lnSpc>
              <a:spcAft>
                <a:spcPts val="80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Usando o mesmo raciocínio, se assumimos que o cérebro humano utiliza os seus diminutos campos eletromagnéticos para operar normalmente, seria de esperar que campos magnéticos criados por nós – como aqueles gerados por uma máquina de ressonância magnética usada em hospitais para obter imagens internas de alta resolução do corpo humano – exercessem um efeito importante sobre as nossas atividades mentais. Afinal, essas máquinas são capazes de gerar campos magnéticos trilhões de vezes mais poderosos que os encontrados em nosso cérebro.</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Uma razão pela qual nem o campo magnético terrestre nem aquele produzido por máquinas de ressonância magnética afetam o cérebro é que ambos são campos estáticos, que não podem induzir os neurônios a dispararem pulsos elétricos como resultado da nossa exposição a esses campos.</a:t>
            </a:r>
            <a:r>
              <a:rPr lang="pt-BR" sz="18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98FEC40-0F29-BA47-8304-E96170751A87}"/>
              </a:ext>
            </a:extLst>
          </p:cNvPr>
          <p:cNvSpPr>
            <a:spLocks noGrp="1"/>
          </p:cNvSpPr>
          <p:nvPr>
            <p:ph type="sldNum" sz="quarter" idx="12"/>
          </p:nvPr>
        </p:nvSpPr>
        <p:spPr/>
        <p:txBody>
          <a:bodyPr/>
          <a:lstStyle/>
          <a:p>
            <a:fld id="{1DE9A584-E285-B642-A0EC-DB8DA42C0B88}" type="slidenum">
              <a:rPr lang="pt-BR" smtClean="0"/>
              <a:t>47</a:t>
            </a:fld>
            <a:endParaRPr lang="pt-BR"/>
          </a:p>
        </p:txBody>
      </p:sp>
    </p:spTree>
    <p:extLst>
      <p:ext uri="{BB962C8B-B14F-4D97-AF65-F5344CB8AC3E}">
        <p14:creationId xmlns:p14="http://schemas.microsoft.com/office/powerpoint/2010/main" val="4103664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BF24-BA36-0E48-A812-FEEEAA2B066B}"/>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812ECBD-3110-2A49-ADF6-04E91CE0FD13}"/>
              </a:ext>
            </a:extLst>
          </p:cNvPr>
          <p:cNvSpPr>
            <a:spLocks noGrp="1"/>
          </p:cNvSpPr>
          <p:nvPr>
            <p:ph idx="1"/>
          </p:nvPr>
        </p:nvSpPr>
        <p:spPr/>
        <p:txBody>
          <a:bodyPr>
            <a:normAutofit/>
          </a:bodyPr>
          <a:lstStyle/>
          <a:p>
            <a:pPr algn="just">
              <a:lnSpc>
                <a:spcPct val="150000"/>
              </a:lnSpc>
              <a:spcAft>
                <a:spcPts val="290"/>
              </a:spcAft>
            </a:pPr>
            <a:r>
              <a:rPr lang="pt-BR" sz="18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Além disso, os gradientes magnéticos das máquinas de ressonância que oscilam o fazem em frequências muito mais altas que o intervalo de baixa frequência (0 Hz a 100 Hz) dos sinais elétricos produzidos pelo cérebro humano.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Em outras palavras, o cérebro humano é basicamente cego à maioria dos campos magnéticos existentes na natureza ou criados artificialmente por tecnologias modernas.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Ainda assim, quando expostos aos campos de grande magnitude das máquinas de ressonância, pacientes relatam sintomas neurológicos de pequena monta, como tontura e gosto metálico na boca.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Quando seres humanos são expostos a campos magnéticos ainda mais altos que os dessas máquinas, esses efeitos citados são exacerbados e outros são relatados.</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spcAft>
                <a:spcPts val="290"/>
              </a:spcAft>
              <a:buNone/>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6F4E078E-D8C5-F549-814E-58F2ABEF3A8F}"/>
              </a:ext>
            </a:extLst>
          </p:cNvPr>
          <p:cNvSpPr>
            <a:spLocks noGrp="1"/>
          </p:cNvSpPr>
          <p:nvPr>
            <p:ph type="sldNum" sz="quarter" idx="12"/>
          </p:nvPr>
        </p:nvSpPr>
        <p:spPr/>
        <p:txBody>
          <a:bodyPr/>
          <a:lstStyle/>
          <a:p>
            <a:fld id="{1DE9A584-E285-B642-A0EC-DB8DA42C0B88}" type="slidenum">
              <a:rPr lang="pt-BR" smtClean="0"/>
              <a:t>48</a:t>
            </a:fld>
            <a:endParaRPr lang="pt-BR"/>
          </a:p>
        </p:txBody>
      </p:sp>
    </p:spTree>
    <p:extLst>
      <p:ext uri="{BB962C8B-B14F-4D97-AF65-F5344CB8AC3E}">
        <p14:creationId xmlns:p14="http://schemas.microsoft.com/office/powerpoint/2010/main" val="4170132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63486-88AD-AA4D-94BE-D69C6619861C}"/>
              </a:ext>
            </a:extLst>
          </p:cNvPr>
          <p:cNvSpPr>
            <a:spLocks noGrp="1"/>
          </p:cNvSpPr>
          <p:nvPr>
            <p:ph type="title"/>
          </p:nvPr>
        </p:nvSpPr>
        <p:spPr/>
        <p:txBody>
          <a:bodyPr>
            <a:normAutofit/>
          </a:bodyPr>
          <a:lstStyle/>
          <a:p>
            <a:pPr algn="ctr"/>
            <a:r>
              <a:rPr lang="pt-BR" sz="3200" b="1" dirty="0">
                <a:solidFill>
                  <a:srgbClr val="00B050"/>
                </a:solidFill>
                <a:effectLst/>
                <a:latin typeface="Times New Roman" panose="02020603050405020304" pitchFamily="18" charset="0"/>
                <a:ea typeface="Calibri" panose="020F0502020204030204" pitchFamily="34" charset="0"/>
              </a:rPr>
              <a:t>Efeitos do eletromagnetismo sobre o ser humano</a:t>
            </a:r>
            <a:br>
              <a:rPr lang="pt-BR" sz="3200" dirty="0">
                <a:solidFill>
                  <a:srgbClr val="000000"/>
                </a:solidFill>
                <a:effectLst/>
                <a:latin typeface="Calibri" panose="020F0502020204030204" pitchFamily="34" charset="0"/>
                <a:ea typeface="Calibri" panose="020F0502020204030204" pitchFamily="34" charset="0"/>
              </a:rPr>
            </a:br>
            <a:endParaRPr lang="pt-BR" sz="3200" dirty="0"/>
          </a:p>
        </p:txBody>
      </p:sp>
      <p:sp>
        <p:nvSpPr>
          <p:cNvPr id="3" name="Espaço Reservado para Conteúdo 2">
            <a:extLst>
              <a:ext uri="{FF2B5EF4-FFF2-40B4-BE49-F238E27FC236}">
                <a16:creationId xmlns:a16="http://schemas.microsoft.com/office/drawing/2014/main" id="{4725C9D2-5DEF-1B40-8688-2EFF04810E25}"/>
              </a:ext>
            </a:extLst>
          </p:cNvPr>
          <p:cNvSpPr>
            <a:spLocks noGrp="1"/>
          </p:cNvSpPr>
          <p:nvPr>
            <p:ph idx="1"/>
          </p:nvPr>
        </p:nvSpPr>
        <p:spPr/>
        <p:txBody>
          <a:bodyPr>
            <a:normAutofit fontScale="70000" lnSpcReduction="20000"/>
          </a:bodyPr>
          <a:lstStyle/>
          <a:p>
            <a:pPr marL="342900" lvl="0" indent="-342900" algn="just">
              <a:lnSpc>
                <a:spcPct val="150000"/>
              </a:lnSpc>
              <a:spcAft>
                <a:spcPts val="290"/>
              </a:spcAft>
              <a:buFont typeface="Symbol" pitchFamily="2" charset="2"/>
              <a:buChar char=""/>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Outra evidência indireta sobre o possível papel de campos </a:t>
            </a:r>
            <a:r>
              <a:rPr lang="pt-BR" sz="2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neuromagnéticos</a:t>
            </a: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no funcionamento cerebral foi obtida com a introdução de uma nova tecnologia, a </a:t>
            </a:r>
            <a:r>
              <a:rPr lang="pt-B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estimulação magnética </a:t>
            </a:r>
            <a:r>
              <a:rPr lang="pt-BR" sz="2400"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transcraniana</a:t>
            </a:r>
            <a:r>
              <a:rPr lang="pt-B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2400"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transcranial</a:t>
            </a:r>
            <a:r>
              <a:rPr lang="pt-B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2400"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magnetic</a:t>
            </a:r>
            <a:r>
              <a:rPr lang="pt-B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2400"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stimulation</a:t>
            </a:r>
            <a:r>
              <a:rPr lang="pt-BR" sz="24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TMS, em inglês). </a:t>
            </a:r>
            <a:endParaRPr lang="pt-BR" sz="2400" b="1" dirty="0">
              <a:solidFill>
                <a:srgbClr val="FF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Quando bobinas metálicas configuradas em uma forma peculiar são posicionadas no couro cabeludo de pacientes e correntes elétricas são aplicadas através delas, os campos magnéticos de baixa frequência resultantes podem induzir neurônios corticais tanto a aumentar como a reduzir seus disparos. </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Assim, ao longo dos últimos anos, </a:t>
            </a:r>
            <a:r>
              <a:rPr lang="pt-BR" b="1" dirty="0">
                <a:solidFill>
                  <a:srgbClr val="000000"/>
                </a:solidFill>
                <a:effectLst/>
                <a:latin typeface="Times New Roman" panose="02020603050405020304" pitchFamily="18" charset="0"/>
                <a:ea typeface="Calibri" panose="020F0502020204030204" pitchFamily="34" charset="0"/>
              </a:rPr>
              <a:t>uma longa e crescente lista de efeitos neurofisiológicos e comportamentais tem sido descrita como resultado da aplicação da TMS em diferentes regiões do córtex humano.</a:t>
            </a:r>
            <a:endParaRPr lang="pt-BR" b="1" dirty="0">
              <a:solidFill>
                <a:srgbClr val="000000"/>
              </a:solidFill>
              <a:effectLst/>
              <a:latin typeface="Calibri" panose="020F0502020204030204" pitchFamily="34" charset="0"/>
              <a:ea typeface="Calibri" panose="020F0502020204030204" pitchFamily="34" charset="0"/>
            </a:endParaRPr>
          </a:p>
          <a:p>
            <a:pPr>
              <a:lnSpc>
                <a:spcPct val="150000"/>
              </a:lnSpc>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Além de possivelmente permitir a ocorrência de sincronização de larga escala em circuitos neuronais, outros efeitos potenciais são produzidos por campos magnéticos neuronais basicamente ignorados até hoje.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8406C28-F4B8-DA4C-9182-6C147646B1F2}"/>
              </a:ext>
            </a:extLst>
          </p:cNvPr>
          <p:cNvSpPr>
            <a:spLocks noGrp="1"/>
          </p:cNvSpPr>
          <p:nvPr>
            <p:ph type="sldNum" sz="quarter" idx="12"/>
          </p:nvPr>
        </p:nvSpPr>
        <p:spPr/>
        <p:txBody>
          <a:bodyPr/>
          <a:lstStyle/>
          <a:p>
            <a:fld id="{1DE9A584-E285-B642-A0EC-DB8DA42C0B88}" type="slidenum">
              <a:rPr lang="pt-BR" smtClean="0"/>
              <a:t>49</a:t>
            </a:fld>
            <a:endParaRPr lang="pt-BR"/>
          </a:p>
        </p:txBody>
      </p:sp>
    </p:spTree>
    <p:extLst>
      <p:ext uri="{BB962C8B-B14F-4D97-AF65-F5344CB8AC3E}">
        <p14:creationId xmlns:p14="http://schemas.microsoft.com/office/powerpoint/2010/main" val="340429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24BC7-F485-774C-875D-4FB15A67680D}"/>
              </a:ext>
            </a:extLst>
          </p:cNvPr>
          <p:cNvSpPr>
            <a:spLocks noGrp="1"/>
          </p:cNvSpPr>
          <p:nvPr>
            <p:ph type="title"/>
          </p:nvPr>
        </p:nvSpPr>
        <p:spPr/>
        <p:txBody>
          <a:bodyPr>
            <a:normAutofit/>
          </a:bodyPr>
          <a:lstStyle/>
          <a:p>
            <a:r>
              <a:rPr lang="pt-BR" sz="4400" b="1" dirty="0">
                <a:solidFill>
                  <a:srgbClr val="00B050"/>
                </a:solidFill>
                <a:effectLst/>
                <a:latin typeface="Times New Roman" panose="02020603050405020304" pitchFamily="18" charset="0"/>
                <a:ea typeface="Calibri" panose="020F0502020204030204" pitchFamily="34" charset="0"/>
              </a:rPr>
              <a:t>COMO O CÉREBRO FUNCIONA</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C2963316-5671-4A40-B81F-C307A71BC702}"/>
              </a:ext>
            </a:extLst>
          </p:cNvPr>
          <p:cNvSpPr>
            <a:spLocks noGrp="1"/>
          </p:cNvSpPr>
          <p:nvPr>
            <p:ph idx="1"/>
          </p:nvPr>
        </p:nvSpPr>
        <p:spPr/>
        <p:txBody>
          <a:bodyPr>
            <a:normAutofit fontScale="70000" lnSpcReduction="20000"/>
          </a:bodyPr>
          <a:lstStyle/>
          <a:p>
            <a:pPr marL="685800" indent="-457200" algn="just">
              <a:lnSpc>
                <a:spcPct val="170000"/>
              </a:lnSpc>
              <a:spcAft>
                <a:spcPts val="290"/>
              </a:spcAft>
            </a:pPr>
            <a:r>
              <a:rPr lang="pt-BR"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 base nos princípios neurofisiológicos discutidos no Capítulo 4 (</a:t>
            </a:r>
            <a:r>
              <a:rPr lang="pt-BR" sz="3100" dirty="0">
                <a:effectLst/>
                <a:latin typeface="Times New Roman" panose="02020603050405020304" pitchFamily="18" charset="0"/>
                <a:cs typeface="Times New Roman" panose="02020603050405020304" pitchFamily="18" charset="0"/>
              </a:rPr>
              <a:t>processamento distribuído,  massa neural, multitarefa</a:t>
            </a:r>
            <a:r>
              <a:rPr lang="pt-BR" sz="3100" dirty="0">
                <a:latin typeface="Times New Roman" panose="02020603050405020304" pitchFamily="18" charset="0"/>
                <a:cs typeface="Times New Roman" panose="02020603050405020304" pitchFamily="18" charset="0"/>
              </a:rPr>
              <a:t>, </a:t>
            </a:r>
            <a:r>
              <a:rPr lang="pt-BR" sz="3100" dirty="0">
                <a:effectLst/>
                <a:latin typeface="Times New Roman" panose="02020603050405020304" pitchFamily="18" charset="0"/>
                <a:cs typeface="Times New Roman" panose="02020603050405020304" pitchFamily="18" charset="0"/>
              </a:rPr>
              <a:t>redundância neural , contextualização)</a:t>
            </a:r>
            <a:r>
              <a:rPr lang="pt-BR"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acredito piamente que a resposta a essas perguntas esteja em uma teoria a ser formulada a partir da síntese a seguir: </a:t>
            </a:r>
            <a:r>
              <a:rPr lang="pt-BR" sz="3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 cérebro funciona por meio de uma contínua mistura recursiva de sinais analógicos e digitais.</a:t>
            </a:r>
            <a:r>
              <a:rPr lang="pt-BR" sz="3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685800" indent="-457200" algn="just">
              <a:lnSpc>
                <a:spcPct val="170000"/>
              </a:lnSpc>
              <a:spcAft>
                <a:spcPts val="290"/>
              </a:spcAft>
            </a:pPr>
            <a:r>
              <a:rPr lang="pt-BR" sz="3100" dirty="0">
                <a:solidFill>
                  <a:srgbClr val="000000"/>
                </a:solidFill>
                <a:effectLst/>
                <a:latin typeface="Times New Roman" panose="02020603050405020304" pitchFamily="18" charset="0"/>
                <a:ea typeface="Calibri" panose="020F0502020204030204" pitchFamily="34" charset="0"/>
              </a:rPr>
              <a:t>Esse processo dinâmico permite a fusão do tecido neural em um contínuo operacional que media um processo bidirecional de conversão de </a:t>
            </a:r>
            <a:r>
              <a:rPr lang="pt-BR" sz="3100" dirty="0" err="1">
                <a:solidFill>
                  <a:srgbClr val="000000"/>
                </a:solidFill>
                <a:effectLst/>
                <a:latin typeface="Times New Roman" panose="02020603050405020304" pitchFamily="18" charset="0"/>
                <a:ea typeface="Calibri" panose="020F0502020204030204" pitchFamily="34" charset="0"/>
              </a:rPr>
              <a:t>S-info</a:t>
            </a:r>
            <a:r>
              <a:rPr lang="pt-BR" sz="3100" dirty="0">
                <a:solidFill>
                  <a:srgbClr val="000000"/>
                </a:solidFill>
                <a:effectLst/>
                <a:latin typeface="Times New Roman" panose="02020603050405020304" pitchFamily="18" charset="0"/>
                <a:ea typeface="Calibri" panose="020F0502020204030204" pitchFamily="34" charset="0"/>
              </a:rPr>
              <a:t> e </a:t>
            </a:r>
            <a:r>
              <a:rPr lang="pt-BR" sz="3100" dirty="0" err="1">
                <a:solidFill>
                  <a:srgbClr val="000000"/>
                </a:solidFill>
                <a:effectLst/>
                <a:latin typeface="Times New Roman" panose="02020603050405020304" pitchFamily="18" charset="0"/>
                <a:ea typeface="Calibri" panose="020F0502020204030204" pitchFamily="34" charset="0"/>
              </a:rPr>
              <a:t>G-info</a:t>
            </a:r>
            <a:r>
              <a:rPr lang="pt-BR" sz="3100" dirty="0">
                <a:solidFill>
                  <a:srgbClr val="000000"/>
                </a:solidFill>
                <a:effectLst/>
                <a:latin typeface="Times New Roman" panose="02020603050405020304" pitchFamily="18" charset="0"/>
                <a:ea typeface="Calibri" panose="020F0502020204030204" pitchFamily="34" charset="0"/>
              </a:rPr>
              <a:t> (Figura 3.2). </a:t>
            </a:r>
          </a:p>
          <a:p>
            <a:pPr marL="0" indent="0">
              <a:buNone/>
            </a:pPr>
            <a:endParaRPr lang="pt-BR" dirty="0"/>
          </a:p>
        </p:txBody>
      </p:sp>
      <p:sp>
        <p:nvSpPr>
          <p:cNvPr id="4" name="Espaço Reservado para Número de Slide 3">
            <a:extLst>
              <a:ext uri="{FF2B5EF4-FFF2-40B4-BE49-F238E27FC236}">
                <a16:creationId xmlns:a16="http://schemas.microsoft.com/office/drawing/2014/main" id="{F9FE5F78-774A-D544-A5E8-EB448D47B34D}"/>
              </a:ext>
            </a:extLst>
          </p:cNvPr>
          <p:cNvSpPr>
            <a:spLocks noGrp="1"/>
          </p:cNvSpPr>
          <p:nvPr>
            <p:ph type="sldNum" sz="quarter" idx="12"/>
          </p:nvPr>
        </p:nvSpPr>
        <p:spPr/>
        <p:txBody>
          <a:bodyPr/>
          <a:lstStyle/>
          <a:p>
            <a:fld id="{1DE9A584-E285-B642-A0EC-DB8DA42C0B88}" type="slidenum">
              <a:rPr lang="pt-BR" smtClean="0"/>
              <a:t>5</a:t>
            </a:fld>
            <a:endParaRPr lang="pt-BR"/>
          </a:p>
        </p:txBody>
      </p:sp>
    </p:spTree>
    <p:extLst>
      <p:ext uri="{BB962C8B-B14F-4D97-AF65-F5344CB8AC3E}">
        <p14:creationId xmlns:p14="http://schemas.microsoft.com/office/powerpoint/2010/main" val="218946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95C0-8B51-3149-833D-2480CDB058F2}"/>
              </a:ext>
            </a:extLst>
          </p:cNvPr>
          <p:cNvSpPr>
            <a:spLocks noGrp="1"/>
          </p:cNvSpPr>
          <p:nvPr>
            <p:ph type="title"/>
          </p:nvPr>
        </p:nvSpPr>
        <p:spPr/>
        <p:txBody>
          <a:bodyPr/>
          <a:lstStyle/>
          <a:p>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Figura 5.3 ilustra como o cérebro pode ser considerado uma estrutura que funciona por meio da integração e precisa de múltiplos níveis de processamento de informação. </a:t>
            </a:r>
            <a:b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06A3F592-87E5-0B41-83AA-87A7EF6EAB8F}"/>
              </a:ext>
            </a:extLst>
          </p:cNvPr>
          <p:cNvSpPr>
            <a:spLocks noGrp="1"/>
          </p:cNvSpPr>
          <p:nvPr>
            <p:ph idx="1"/>
          </p:nvPr>
        </p:nvSpPr>
        <p:spPr/>
        <p:txBody>
          <a:bodyPr>
            <a:normAutofit fontScale="40000" lnSpcReduction="20000"/>
          </a:bodyPr>
          <a:lstStyle/>
          <a:p>
            <a:pPr marL="342900" lvl="0" indent="-342900" algn="just">
              <a:lnSpc>
                <a:spcPct val="150000"/>
              </a:lnSpc>
              <a:spcAft>
                <a:spcPts val="2775"/>
              </a:spcAft>
              <a:buFont typeface="Symbol" pitchFamily="2" charset="2"/>
              <a:buChar char=""/>
            </a:pPr>
            <a:endPar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2775"/>
              </a:spcAft>
              <a:buFont typeface="Symbol" pitchFamily="2" charset="2"/>
              <a:buChar char=""/>
            </a:pPr>
            <a:endParaRPr lang="pt-BR" sz="18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2775"/>
              </a:spcAft>
              <a:buFont typeface="Symbol" pitchFamily="2" charset="2"/>
              <a:buChar char=""/>
            </a:pPr>
            <a:endPar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2775"/>
              </a:spcAft>
              <a:buFont typeface="Symbol" pitchFamily="2" charset="2"/>
              <a:buChar char=""/>
            </a:pPr>
            <a:endPar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2775"/>
              </a:spcAft>
              <a:buFont typeface="Symbol" pitchFamily="2" charset="2"/>
              <a:buChar char=""/>
            </a:pPr>
            <a:endPar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2775"/>
              </a:spcAft>
              <a:buFont typeface="Symbol" pitchFamily="2" charset="2"/>
              <a:buChar char=""/>
            </a:pPr>
            <a:r>
              <a:rPr lang="pt-BR" sz="3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Figura 5.3 Múltiplos níveis de organização do cérebro que podem ser influenciados diretamente e simultaneamente pelos campos eletromagnéticos neuronais. (Ilustração por Custódio Rosa). Esses níveis se estendem do nível atômico/quântico ao nível molecular, genético, químico, </a:t>
            </a:r>
            <a:r>
              <a:rPr lang="pt-BR" sz="30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subcelular</a:t>
            </a:r>
            <a:r>
              <a:rPr lang="pt-BR" sz="3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celular, até a dimensão definida pelos circuitos neurais. </a:t>
            </a:r>
            <a:endParaRPr lang="pt-BR"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pic>
        <p:nvPicPr>
          <p:cNvPr id="4" name="Picture 5464" descr="Diagrama&#10;&#10;Descrição gerada automaticamente">
            <a:extLst>
              <a:ext uri="{FF2B5EF4-FFF2-40B4-BE49-F238E27FC236}">
                <a16:creationId xmlns:a16="http://schemas.microsoft.com/office/drawing/2014/main" id="{E0B6FBDC-C6AF-4E46-AE39-E52FF599B03C}"/>
              </a:ext>
            </a:extLst>
          </p:cNvPr>
          <p:cNvPicPr/>
          <p:nvPr/>
        </p:nvPicPr>
        <p:blipFill>
          <a:blip r:embed="rId2"/>
          <a:stretch>
            <a:fillRect/>
          </a:stretch>
        </p:blipFill>
        <p:spPr>
          <a:xfrm>
            <a:off x="3826933" y="1377244"/>
            <a:ext cx="3819102" cy="3087123"/>
          </a:xfrm>
          <a:prstGeom prst="rect">
            <a:avLst/>
          </a:prstGeom>
        </p:spPr>
      </p:pic>
      <p:sp>
        <p:nvSpPr>
          <p:cNvPr id="5" name="Espaço Reservado para Número de Slide 4">
            <a:extLst>
              <a:ext uri="{FF2B5EF4-FFF2-40B4-BE49-F238E27FC236}">
                <a16:creationId xmlns:a16="http://schemas.microsoft.com/office/drawing/2014/main" id="{B4A1531A-6CFF-8745-BEB0-7F54D7E075E7}"/>
              </a:ext>
            </a:extLst>
          </p:cNvPr>
          <p:cNvSpPr>
            <a:spLocks noGrp="1"/>
          </p:cNvSpPr>
          <p:nvPr>
            <p:ph type="sldNum" sz="quarter" idx="12"/>
          </p:nvPr>
        </p:nvSpPr>
        <p:spPr/>
        <p:txBody>
          <a:bodyPr/>
          <a:lstStyle/>
          <a:p>
            <a:fld id="{1DE9A584-E285-B642-A0EC-DB8DA42C0B88}" type="slidenum">
              <a:rPr lang="pt-BR" smtClean="0"/>
              <a:t>50</a:t>
            </a:fld>
            <a:endParaRPr lang="pt-BR"/>
          </a:p>
        </p:txBody>
      </p:sp>
    </p:spTree>
    <p:extLst>
      <p:ext uri="{BB962C8B-B14F-4D97-AF65-F5344CB8AC3E}">
        <p14:creationId xmlns:p14="http://schemas.microsoft.com/office/powerpoint/2010/main" val="2005136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E4412A-12D1-924D-B79F-3633174CD2F5}"/>
              </a:ext>
            </a:extLst>
          </p:cNvPr>
          <p:cNvSpPr>
            <a:spLocks noGrp="1"/>
          </p:cNvSpPr>
          <p:nvPr>
            <p:ph type="title"/>
          </p:nvPr>
        </p:nvSpPr>
        <p:spPr/>
        <p:txBody>
          <a:bodyPr>
            <a:normAutofit fontScale="90000"/>
          </a:bodyPr>
          <a:lstStyle/>
          <a:p>
            <a:r>
              <a:rPr lang="pt-BR" sz="2700" b="1" dirty="0">
                <a:solidFill>
                  <a:srgbClr val="00B050"/>
                </a:solidFill>
                <a:effectLst/>
                <a:latin typeface="Times New Roman" panose="02020603050405020304" pitchFamily="18" charset="0"/>
                <a:ea typeface="Calibri" panose="020F0502020204030204" pitchFamily="34" charset="0"/>
              </a:rPr>
              <a:t>O FUNCIONAMENTO GLOBAL DO CÉREBRO COMO UM SISTEMA DE CAMPOS MAGNÉTICOS INTEGRADOS</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2070FC89-421C-C946-9091-0B040F6973D5}"/>
              </a:ext>
            </a:extLst>
          </p:cNvPr>
          <p:cNvSpPr>
            <a:spLocks noGrp="1"/>
          </p:cNvSpPr>
          <p:nvPr>
            <p:ph idx="1"/>
          </p:nvPr>
        </p:nvSpPr>
        <p:spPr/>
        <p:txBody>
          <a:bodyPr>
            <a:normAutofit fontScale="85000" lnSpcReduction="20000"/>
          </a:bodyPr>
          <a:lstStyle/>
          <a:p>
            <a:pPr marL="342900" lvl="0" indent="-342900" algn="just">
              <a:lnSpc>
                <a:spcPct val="150000"/>
              </a:lnSpc>
              <a:spcAft>
                <a:spcPts val="565"/>
              </a:spcAft>
              <a:buFont typeface="Symbol" pitchFamily="2" charset="2"/>
              <a:buChar char=""/>
            </a:pPr>
            <a:r>
              <a:rPr lang="pt-BR" sz="19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Para funcionar de forma apropriada, o cérebro deve garantir o fluxo de informação, em perfeita sincronia, por todos os níveis que se comunicam em loops de retroalimentação.</a:t>
            </a:r>
            <a:endParaRPr lang="pt-BR"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sz="1900" dirty="0">
                <a:solidFill>
                  <a:srgbClr val="000000"/>
                </a:solidFill>
                <a:effectLst/>
                <a:latin typeface="Times New Roman" panose="02020603050405020304" pitchFamily="18" charset="0"/>
                <a:ea typeface="Calibri" panose="020F0502020204030204" pitchFamily="34" charset="0"/>
              </a:rPr>
              <a:t>Cada um desses níveis define um sistema aberto cujas interações recíprocas provavelmente são não lineares ou não computáveis, significando que não podem ser reproduzidas por processos digitais. </a:t>
            </a:r>
            <a:endParaRPr lang="pt-BR" sz="19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sz="1900" dirty="0">
                <a:solidFill>
                  <a:srgbClr val="FF0000"/>
                </a:solidFill>
                <a:effectLst/>
                <a:latin typeface="Times New Roman" panose="02020603050405020304" pitchFamily="18" charset="0"/>
                <a:ea typeface="Calibri" panose="020F0502020204030204" pitchFamily="34" charset="0"/>
              </a:rPr>
              <a:t>Em vez disso, o trabalho de integrar todos os níveis de processamento de informação em uma única entidade operacional – o cérebro – só poderia ser realizado por um sinal analógico com acesso simultâneo a todos esses componentes. </a:t>
            </a:r>
            <a:endParaRPr lang="pt-BR" sz="19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sz="1900" b="1" dirty="0">
                <a:solidFill>
                  <a:srgbClr val="FF0000"/>
                </a:solidFill>
                <a:effectLst/>
                <a:latin typeface="Times New Roman" panose="02020603050405020304" pitchFamily="18" charset="0"/>
                <a:ea typeface="Calibri" panose="020F0502020204030204" pitchFamily="34" charset="0"/>
              </a:rPr>
              <a:t>Campos eletromagnéticos cerebrais preenchem o pré-requisito fundamental como uma luva. </a:t>
            </a:r>
            <a:endParaRPr lang="pt-BR" sz="19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565"/>
              </a:spcAft>
              <a:buFont typeface="Courier New" panose="02070309020205020404" pitchFamily="49" charset="0"/>
              <a:buChar char="o"/>
            </a:pPr>
            <a:r>
              <a:rPr lang="pt-BR" sz="1900" b="1" dirty="0">
                <a:solidFill>
                  <a:srgbClr val="FF0000"/>
                </a:solidFill>
                <a:effectLst/>
                <a:latin typeface="Times New Roman" panose="02020603050405020304" pitchFamily="18" charset="0"/>
                <a:ea typeface="Calibri" panose="020F0502020204030204" pitchFamily="34" charset="0"/>
              </a:rPr>
              <a:t>De acordo com a minha visão, eles permitiriam que o cérebro operasse como um sistema computacional integrado, ao mediar a troca de informação entre todas as dimensões de processamento do sistema nervoso central: do nível quântico ao nível de circuitos.</a:t>
            </a:r>
            <a:endParaRPr lang="pt-BR" sz="19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5300658D-F2BF-724D-A1AD-EA8D1C8840D5}"/>
              </a:ext>
            </a:extLst>
          </p:cNvPr>
          <p:cNvSpPr>
            <a:spLocks noGrp="1"/>
          </p:cNvSpPr>
          <p:nvPr>
            <p:ph type="sldNum" sz="quarter" idx="12"/>
          </p:nvPr>
        </p:nvSpPr>
        <p:spPr/>
        <p:txBody>
          <a:bodyPr/>
          <a:lstStyle/>
          <a:p>
            <a:fld id="{1DE9A584-E285-B642-A0EC-DB8DA42C0B88}" type="slidenum">
              <a:rPr lang="pt-BR" smtClean="0"/>
              <a:t>51</a:t>
            </a:fld>
            <a:endParaRPr lang="pt-BR"/>
          </a:p>
        </p:txBody>
      </p:sp>
    </p:spTree>
    <p:extLst>
      <p:ext uri="{BB962C8B-B14F-4D97-AF65-F5344CB8AC3E}">
        <p14:creationId xmlns:p14="http://schemas.microsoft.com/office/powerpoint/2010/main" val="753329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8EEF8-7CF6-D341-A829-808202AEAED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DB07AB8-4CB8-9044-9EA7-C09004004FF5}"/>
              </a:ext>
            </a:extLst>
          </p:cNvPr>
          <p:cNvSpPr>
            <a:spLocks noGrp="1"/>
          </p:cNvSpPr>
          <p:nvPr>
            <p:ph idx="1"/>
          </p:nvPr>
        </p:nvSpPr>
        <p:spPr/>
        <p:txBody>
          <a:bodyPr>
            <a:normAutofit fontScale="77500" lnSpcReduction="20000"/>
          </a:bodyPr>
          <a:lstStyle/>
          <a:p>
            <a:pPr algn="just">
              <a:lnSpc>
                <a:spcPct val="150000"/>
              </a:lnSpc>
              <a:spcAft>
                <a:spcPts val="800"/>
              </a:spcAft>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Em termos gerais, a teoria do cérebro relativístico tenta explicar uma variedade de achados que se encontram fora do alcance das teorias clássicas da neurociência, como o modelo do sistema visual proposto por David Hubel e Torsten Wiesel.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Por exemplo, ao introduzir o conceito do ponto de vista próprio do cérebro, a minha teoria oferece uma explicação fisiológica para os achados que levaram à formulação do </a:t>
            </a:r>
            <a:r>
              <a:rPr lang="pt-BR" dirty="0">
                <a:solidFill>
                  <a:srgbClr val="FF0000"/>
                </a:solidFill>
                <a:effectLst/>
                <a:latin typeface="Times New Roman" panose="02020603050405020304" pitchFamily="18" charset="0"/>
                <a:ea typeface="Calibri" panose="020F0502020204030204" pitchFamily="34" charset="0"/>
              </a:rPr>
              <a:t>princípio do contexto</a:t>
            </a:r>
            <a:r>
              <a:rPr lang="pt-BR" dirty="0">
                <a:solidFill>
                  <a:srgbClr val="000000"/>
                </a:solidFill>
                <a:effectLst/>
                <a:latin typeface="Times New Roman" panose="02020603050405020304" pitchFamily="18" charset="0"/>
                <a:ea typeface="Calibri" panose="020F0502020204030204" pitchFamily="34" charset="0"/>
              </a:rPr>
              <a:t>. </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Para tanto, propõe que, dependendo do estado comportamental do animal (anestesiado, desperto e imóvel, desperto e móvel), o estado dinâmico interno do cérebro dele é diferente. </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80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Assim, a manifestação do ponto de vista próprio do cérebro varia dramaticamente de um animal anestesiado (onde ela é basicamente nula) para um indivíduo engajado em amostrar os seus arredores, onde esse ponto de vista próprio do cérebro é expresso em sua plenitude. </a:t>
            </a:r>
            <a:endParaRPr lang="pt-BR" dirty="0">
              <a:solidFill>
                <a:srgbClr val="000000"/>
              </a:solidFill>
              <a:effectLst/>
              <a:latin typeface="Calibri" panose="020F0502020204030204" pitchFamily="34" charset="0"/>
              <a:ea typeface="Calibri" panose="020F0502020204030204" pitchFamily="34" charset="0"/>
            </a:endParaRPr>
          </a:p>
          <a:p>
            <a:endParaRPr lang="pt-BR" dirty="0"/>
          </a:p>
          <a:p>
            <a:endParaRPr lang="pt-BR" dirty="0"/>
          </a:p>
          <a:p>
            <a:endParaRPr lang="pt-BR" dirty="0"/>
          </a:p>
          <a:p>
            <a:endParaRPr lang="pt-BR" dirty="0"/>
          </a:p>
        </p:txBody>
      </p:sp>
      <p:sp>
        <p:nvSpPr>
          <p:cNvPr id="4" name="Espaço Reservado para Número de Slide 3">
            <a:extLst>
              <a:ext uri="{FF2B5EF4-FFF2-40B4-BE49-F238E27FC236}">
                <a16:creationId xmlns:a16="http://schemas.microsoft.com/office/drawing/2014/main" id="{A06D024F-6839-4F42-B7C6-DAFCA2343BCC}"/>
              </a:ext>
            </a:extLst>
          </p:cNvPr>
          <p:cNvSpPr>
            <a:spLocks noGrp="1"/>
          </p:cNvSpPr>
          <p:nvPr>
            <p:ph type="sldNum" sz="quarter" idx="12"/>
          </p:nvPr>
        </p:nvSpPr>
        <p:spPr/>
        <p:txBody>
          <a:bodyPr/>
          <a:lstStyle/>
          <a:p>
            <a:fld id="{1DE9A584-E285-B642-A0EC-DB8DA42C0B88}" type="slidenum">
              <a:rPr lang="pt-BR" smtClean="0"/>
              <a:t>52</a:t>
            </a:fld>
            <a:endParaRPr lang="pt-BR"/>
          </a:p>
        </p:txBody>
      </p:sp>
    </p:spTree>
    <p:extLst>
      <p:ext uri="{BB962C8B-B14F-4D97-AF65-F5344CB8AC3E}">
        <p14:creationId xmlns:p14="http://schemas.microsoft.com/office/powerpoint/2010/main" val="272809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955F4-0C09-2F49-943A-3B95CD737AF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E70AE14-A2E6-234E-BAA9-9E888F542CF6}"/>
              </a:ext>
            </a:extLst>
          </p:cNvPr>
          <p:cNvSpPr>
            <a:spLocks noGrp="1"/>
          </p:cNvSpPr>
          <p:nvPr>
            <p:ph idx="1"/>
          </p:nvPr>
        </p:nvSpPr>
        <p:spPr>
          <a:xfrm>
            <a:off x="838200" y="1348740"/>
            <a:ext cx="10515600" cy="4828223"/>
          </a:xfrm>
        </p:spPr>
        <p:txBody>
          <a:bodyPr>
            <a:noAutofit/>
          </a:bodyPr>
          <a:lstStyle/>
          <a:p>
            <a:pPr marL="742950" lvl="1" indent="-285750" algn="just">
              <a:lnSpc>
                <a:spcPct val="150000"/>
              </a:lnSpc>
              <a:buFont typeface="Courier New" panose="02070309020205020404" pitchFamily="49" charset="0"/>
              <a:buChar char="o"/>
            </a:pPr>
            <a:r>
              <a:rPr lang="pt-BR" sz="1900" dirty="0">
                <a:solidFill>
                  <a:srgbClr val="000000"/>
                </a:solidFill>
                <a:effectLst/>
                <a:latin typeface="Times New Roman" panose="02020603050405020304" pitchFamily="18" charset="0"/>
                <a:ea typeface="Calibri" panose="020F0502020204030204" pitchFamily="34" charset="0"/>
              </a:rPr>
              <a:t>Uma vez que a resposta do cérebro a um mesmo estímulo sensorial depende da comparação de um sinal ascendente da periferia do corpo, que carrega a informação sensorial, com o modelo interno do mundo construído pelo cérebro, a minha teoria prevê que as respostas sensoriais evocadas em neurônios centrais variam de maneira significativa se o animal está anestesiado ou desperto e livre para deambular. </a:t>
            </a:r>
            <a:endParaRPr lang="pt-BR" sz="19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800"/>
              </a:spcAft>
              <a:buFont typeface="Wingdings" pitchFamily="2" charset="2"/>
              <a:buChar char=""/>
            </a:pPr>
            <a:r>
              <a:rPr lang="pt-BR" sz="1900" dirty="0">
                <a:solidFill>
                  <a:srgbClr val="000000"/>
                </a:solidFill>
                <a:effectLst/>
                <a:latin typeface="Times New Roman" panose="02020603050405020304" pitchFamily="18" charset="0"/>
                <a:ea typeface="Calibri" panose="020F0502020204030204" pitchFamily="34" charset="0"/>
              </a:rPr>
              <a:t>Isso é precisamente o que se tem observado em diversos experimentos envolvendo os sistemas tátil, gustativo, visual, auditivo e, mais recentemente, o olfatório. </a:t>
            </a:r>
            <a:endParaRPr lang="pt-BR" sz="19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buFont typeface="Courier New" panose="02070309020205020404" pitchFamily="49" charset="0"/>
              <a:buChar char="o"/>
            </a:pPr>
            <a:r>
              <a:rPr lang="pt-BR" sz="1900" dirty="0">
                <a:solidFill>
                  <a:srgbClr val="000000"/>
                </a:solidFill>
                <a:effectLst/>
                <a:latin typeface="Times New Roman" panose="02020603050405020304" pitchFamily="18" charset="0"/>
                <a:ea typeface="Calibri" panose="020F0502020204030204" pitchFamily="34" charset="0"/>
              </a:rPr>
              <a:t>A mesma regra aplica-se a seres humanos sujeitos, por exemplo, a diferentes estados emocionais. </a:t>
            </a:r>
            <a:endParaRPr lang="pt-BR" sz="19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800"/>
              </a:spcAft>
              <a:buFont typeface="Wingdings" pitchFamily="2" charset="2"/>
              <a:buChar char=""/>
            </a:pPr>
            <a:r>
              <a:rPr lang="pt-BR" sz="1900" dirty="0">
                <a:solidFill>
                  <a:srgbClr val="000000"/>
                </a:solidFill>
                <a:effectLst/>
                <a:latin typeface="Times New Roman" panose="02020603050405020304" pitchFamily="18" charset="0"/>
                <a:ea typeface="Calibri" panose="020F0502020204030204" pitchFamily="34" charset="0"/>
              </a:rPr>
              <a:t>Por exemplo, é notório que soldados envolvidos em combate intenso podem, temporariamente, deixar de sentir dores que, em condições normais, seriam consideradas insuportáveis.</a:t>
            </a:r>
            <a:endParaRPr lang="pt-BR" sz="19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0BB4E378-2BC8-8640-9C5B-33BAA0ED5D4A}"/>
              </a:ext>
            </a:extLst>
          </p:cNvPr>
          <p:cNvSpPr>
            <a:spLocks noGrp="1"/>
          </p:cNvSpPr>
          <p:nvPr>
            <p:ph type="sldNum" sz="quarter" idx="12"/>
          </p:nvPr>
        </p:nvSpPr>
        <p:spPr/>
        <p:txBody>
          <a:bodyPr/>
          <a:lstStyle/>
          <a:p>
            <a:fld id="{1DE9A584-E285-B642-A0EC-DB8DA42C0B88}" type="slidenum">
              <a:rPr lang="pt-BR" smtClean="0"/>
              <a:t>53</a:t>
            </a:fld>
            <a:endParaRPr lang="pt-BR"/>
          </a:p>
        </p:txBody>
      </p:sp>
    </p:spTree>
    <p:extLst>
      <p:ext uri="{BB962C8B-B14F-4D97-AF65-F5344CB8AC3E}">
        <p14:creationId xmlns:p14="http://schemas.microsoft.com/office/powerpoint/2010/main" val="1365967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F77B5-83D7-4F44-88D1-3780A5596714}"/>
              </a:ext>
            </a:extLst>
          </p:cNvPr>
          <p:cNvSpPr>
            <a:spLocks noGrp="1"/>
          </p:cNvSpPr>
          <p:nvPr>
            <p:ph type="title"/>
          </p:nvPr>
        </p:nvSpPr>
        <p:spPr/>
        <p:txBody>
          <a:bodyPr/>
          <a:lstStyle/>
          <a:p>
            <a:r>
              <a:rPr lang="pt-BR" sz="4400" b="1" dirty="0">
                <a:solidFill>
                  <a:srgbClr val="00B050"/>
                </a:solidFill>
                <a:effectLst/>
                <a:latin typeface="Times New Roman" panose="02020603050405020304" pitchFamily="18" charset="0"/>
                <a:ea typeface="Calibri" panose="020F0502020204030204" pitchFamily="34" charset="0"/>
              </a:rPr>
              <a:t>UM EXEMPLO: A DOR</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B8BF829A-3BB3-8042-BBB2-C8D15F724BD1}"/>
              </a:ext>
            </a:extLst>
          </p:cNvPr>
          <p:cNvSpPr>
            <a:spLocks noGrp="1"/>
          </p:cNvSpPr>
          <p:nvPr>
            <p:ph idx="1"/>
          </p:nvPr>
        </p:nvSpPr>
        <p:spPr/>
        <p:txBody>
          <a:bodyPr>
            <a:normAutofit/>
          </a:bodyPr>
          <a:lstStyle/>
          <a:p>
            <a:pPr marL="342900" lvl="0" indent="-342900" algn="just">
              <a:lnSpc>
                <a:spcPct val="150000"/>
              </a:lnSpc>
              <a:spcAft>
                <a:spcPts val="290"/>
              </a:spcAft>
              <a:buFont typeface="Symbol" pitchFamily="2" charset="2"/>
              <a:buChar char=""/>
            </a:pPr>
            <a:r>
              <a:rPr lang="pt-BR" sz="2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De fato, um exemplo que ilustra bem a visão de que experiências mentais complexas podem ser geradas pela interação de campos eletromagnéticos neurais que definem o espaço mental é a sensação de dor.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Embora neurônios cujos padrões de disparo estão relacionados a diferentes aspectos da </a:t>
            </a:r>
            <a:r>
              <a:rPr lang="pt-BR" sz="2000" dirty="0" err="1">
                <a:solidFill>
                  <a:srgbClr val="000000"/>
                </a:solidFill>
                <a:effectLst/>
                <a:latin typeface="Times New Roman" panose="02020603050405020304" pitchFamily="18" charset="0"/>
                <a:ea typeface="Calibri" panose="020F0502020204030204" pitchFamily="34" charset="0"/>
              </a:rPr>
              <a:t>nocicepção</a:t>
            </a:r>
            <a:r>
              <a:rPr lang="pt-BR" sz="2000" dirty="0">
                <a:solidFill>
                  <a:srgbClr val="000000"/>
                </a:solidFill>
                <a:effectLst/>
                <a:latin typeface="Times New Roman" panose="02020603050405020304" pitchFamily="18" charset="0"/>
                <a:ea typeface="Calibri" panose="020F0502020204030204" pitchFamily="34" charset="0"/>
              </a:rPr>
              <a:t> (isto é, o processamento de informação relacionada a componentes que contribuem para a definição da percepção de dor) tenham sido identificados em variadas partes do sistema nervoso central, a maneira pela qual uma sensação complexa e integrada de dor emerge das interações do circuito distribuído formado por múltiplas estruturas </a:t>
            </a:r>
            <a:r>
              <a:rPr lang="pt-BR" sz="2000" dirty="0" err="1">
                <a:solidFill>
                  <a:srgbClr val="000000"/>
                </a:solidFill>
                <a:effectLst/>
                <a:latin typeface="Times New Roman" panose="02020603050405020304" pitchFamily="18" charset="0"/>
                <a:ea typeface="Calibri" panose="020F0502020204030204" pitchFamily="34" charset="0"/>
              </a:rPr>
              <a:t>subcorticais</a:t>
            </a:r>
            <a:r>
              <a:rPr lang="pt-BR" sz="2000" dirty="0">
                <a:solidFill>
                  <a:srgbClr val="000000"/>
                </a:solidFill>
                <a:effectLst/>
                <a:latin typeface="Times New Roman" panose="02020603050405020304" pitchFamily="18" charset="0"/>
                <a:ea typeface="Calibri" panose="020F0502020204030204" pitchFamily="34" charset="0"/>
              </a:rPr>
              <a:t> e corticais permanece um grande mistério. </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C8C2C18-0B94-8745-A6CC-728C009F733E}"/>
              </a:ext>
            </a:extLst>
          </p:cNvPr>
          <p:cNvSpPr>
            <a:spLocks noGrp="1"/>
          </p:cNvSpPr>
          <p:nvPr>
            <p:ph type="sldNum" sz="quarter" idx="12"/>
          </p:nvPr>
        </p:nvSpPr>
        <p:spPr/>
        <p:txBody>
          <a:bodyPr/>
          <a:lstStyle/>
          <a:p>
            <a:fld id="{1DE9A584-E285-B642-A0EC-DB8DA42C0B88}" type="slidenum">
              <a:rPr lang="pt-BR" smtClean="0"/>
              <a:t>54</a:t>
            </a:fld>
            <a:endParaRPr lang="pt-BR"/>
          </a:p>
        </p:txBody>
      </p:sp>
    </p:spTree>
    <p:extLst>
      <p:ext uri="{BB962C8B-B14F-4D97-AF65-F5344CB8AC3E}">
        <p14:creationId xmlns:p14="http://schemas.microsoft.com/office/powerpoint/2010/main" val="4287926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656FF-D5A6-F54A-8E02-F484881DB7F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8D874CC-4C32-5A43-BD07-C61B6B50A8A7}"/>
              </a:ext>
            </a:extLst>
          </p:cNvPr>
          <p:cNvSpPr>
            <a:spLocks noGrp="1"/>
          </p:cNvSpPr>
          <p:nvPr>
            <p:ph idx="1"/>
          </p:nvPr>
        </p:nvSpPr>
        <p:spPr/>
        <p:txBody>
          <a:bodyPr>
            <a:normAutofit fontScale="92500"/>
          </a:bodyPr>
          <a:lstStyle/>
          <a:p>
            <a:pPr marL="342900" indent="-342900" algn="just">
              <a:lnSpc>
                <a:spcPct val="150000"/>
              </a:lnSpc>
              <a:spcAft>
                <a:spcPts val="290"/>
              </a:spcAft>
              <a:buFont typeface="Symbol" pitchFamily="2" charset="2"/>
              <a:buChar char=""/>
            </a:pPr>
            <a:r>
              <a:rPr lang="pt-BR" sz="2200" dirty="0">
                <a:solidFill>
                  <a:srgbClr val="000000"/>
                </a:solidFill>
                <a:effectLst/>
                <a:latin typeface="Times New Roman" panose="02020603050405020304" pitchFamily="18" charset="0"/>
                <a:ea typeface="Calibri" panose="020F0502020204030204" pitchFamily="34" charset="0"/>
              </a:rPr>
              <a:t>Para ter uma ideia da dimensão desse mistério, basta dizer que não é possível produzir o espectro completo de sensações e emoções associadas a experiências de dor usando a estimulação elétrica de uma única região cortical pertencente ao circuito envolvido na geração dessa sensação.</a:t>
            </a:r>
            <a:endParaRPr lang="pt-BR" sz="22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90"/>
              </a:spcAft>
              <a:buFont typeface="Symbol" pitchFamily="2" charset="2"/>
              <a:buChar char=""/>
            </a:pPr>
            <a:r>
              <a:rPr lang="pt-BR" sz="22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De acordo com a teoria do cérebro relativístico, a dificuldade em isolar uma única região como fonte da sensação de dor é consequência do fato de que a dor, como outras funções mentais e cognitivas complexas, emerge como resultado de interações amplamente distribuídas do tecido neural e dos campos eletromagnéticos gerados por eles.</a:t>
            </a:r>
            <a:r>
              <a:rPr lang="pt-BR" sz="22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5B4D7319-31ED-FA43-8CE9-666FFBB9D396}"/>
              </a:ext>
            </a:extLst>
          </p:cNvPr>
          <p:cNvSpPr>
            <a:spLocks noGrp="1"/>
          </p:cNvSpPr>
          <p:nvPr>
            <p:ph type="sldNum" sz="quarter" idx="12"/>
          </p:nvPr>
        </p:nvSpPr>
        <p:spPr/>
        <p:txBody>
          <a:bodyPr/>
          <a:lstStyle/>
          <a:p>
            <a:fld id="{1DE9A584-E285-B642-A0EC-DB8DA42C0B88}" type="slidenum">
              <a:rPr lang="pt-BR" smtClean="0"/>
              <a:t>55</a:t>
            </a:fld>
            <a:endParaRPr lang="pt-BR"/>
          </a:p>
        </p:txBody>
      </p:sp>
    </p:spTree>
    <p:extLst>
      <p:ext uri="{BB962C8B-B14F-4D97-AF65-F5344CB8AC3E}">
        <p14:creationId xmlns:p14="http://schemas.microsoft.com/office/powerpoint/2010/main" val="3484301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656FF-D5A6-F54A-8E02-F484881DB7F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8D874CC-4C32-5A43-BD07-C61B6B50A8A7}"/>
              </a:ext>
            </a:extLst>
          </p:cNvPr>
          <p:cNvSpPr>
            <a:spLocks noGrp="1"/>
          </p:cNvSpPr>
          <p:nvPr>
            <p:ph idx="1"/>
          </p:nvPr>
        </p:nvSpPr>
        <p:spPr/>
        <p:txBody>
          <a:bodyPr>
            <a:normAutofit fontScale="92500" lnSpcReduction="20000"/>
          </a:bodyPr>
          <a:lstStyle/>
          <a:p>
            <a:pPr marL="342900" lvl="0" indent="-342900" algn="just">
              <a:lnSpc>
                <a:spcPct val="150000"/>
              </a:lnSpc>
              <a:spcAft>
                <a:spcPts val="290"/>
              </a:spcAft>
              <a:buFont typeface="Symbol" pitchFamily="2" charset="2"/>
              <a:buChar char=""/>
            </a:pPr>
            <a:r>
              <a:rPr lang="pt-BR"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De acordo com uma terminologia relativística, a sensação de dor resulta de uma combinação de múltiplos fatores (localização, intensidade, memórias envolvendo estímulos </a:t>
            </a:r>
            <a:r>
              <a:rPr lang="pt-BR" sz="2000"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nociceptivos</a:t>
            </a:r>
            <a:r>
              <a:rPr lang="pt-BR"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anteriores e estado emocional).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Assim, ao assumir que a dor emerge a partir do componente analógico do cérebro, resultante de uma mistura de sinais digitais neurais e traços mnemônicos combinados para gerar campos eletromagnéticos neuronais específicos, identificamos um mecanismo por meio do qual fatores emocionais, contextuais e históricos do indivíduo contribuem de forma importante para modular os sinais </a:t>
            </a:r>
            <a:r>
              <a:rPr lang="pt-BR" sz="2000" dirty="0" err="1">
                <a:solidFill>
                  <a:srgbClr val="000000"/>
                </a:solidFill>
                <a:effectLst/>
                <a:latin typeface="Times New Roman" panose="02020603050405020304" pitchFamily="18" charset="0"/>
                <a:ea typeface="Calibri" panose="020F0502020204030204" pitchFamily="34" charset="0"/>
              </a:rPr>
              <a:t>nociceptivos</a:t>
            </a:r>
            <a:r>
              <a:rPr lang="pt-BR" sz="2000" dirty="0">
                <a:solidFill>
                  <a:srgbClr val="000000"/>
                </a:solidFill>
                <a:effectLst/>
                <a:latin typeface="Times New Roman" panose="02020603050405020304" pitchFamily="18" charset="0"/>
                <a:ea typeface="Calibri" panose="020F0502020204030204" pitchFamily="34" charset="0"/>
              </a:rPr>
              <a:t> que ascendem da periferia do corpo.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Esse mecanismo explicaria o porquê de um sinal </a:t>
            </a:r>
            <a:r>
              <a:rPr lang="pt-BR" sz="2000" dirty="0" err="1">
                <a:solidFill>
                  <a:srgbClr val="000000"/>
                </a:solidFill>
                <a:effectLst/>
                <a:latin typeface="Times New Roman" panose="02020603050405020304" pitchFamily="18" charset="0"/>
                <a:ea typeface="Calibri" panose="020F0502020204030204" pitchFamily="34" charset="0"/>
              </a:rPr>
              <a:t>nociceptivo</a:t>
            </a:r>
            <a:r>
              <a:rPr lang="pt-BR" sz="2000" dirty="0">
                <a:solidFill>
                  <a:srgbClr val="000000"/>
                </a:solidFill>
                <a:effectLst/>
                <a:latin typeface="Times New Roman" panose="02020603050405020304" pitchFamily="18" charset="0"/>
                <a:ea typeface="Calibri" panose="020F0502020204030204" pitchFamily="34" charset="0"/>
              </a:rPr>
              <a:t> periférico não gerar a mesma experiência subjetiva de dor em um indivíduo em diferentes condições.</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5B4D7319-31ED-FA43-8CE9-666FFBB9D396}"/>
              </a:ext>
            </a:extLst>
          </p:cNvPr>
          <p:cNvSpPr>
            <a:spLocks noGrp="1"/>
          </p:cNvSpPr>
          <p:nvPr>
            <p:ph type="sldNum" sz="quarter" idx="12"/>
          </p:nvPr>
        </p:nvSpPr>
        <p:spPr/>
        <p:txBody>
          <a:bodyPr/>
          <a:lstStyle/>
          <a:p>
            <a:fld id="{1DE9A584-E285-B642-A0EC-DB8DA42C0B88}" type="slidenum">
              <a:rPr lang="pt-BR" smtClean="0"/>
              <a:t>56</a:t>
            </a:fld>
            <a:endParaRPr lang="pt-BR"/>
          </a:p>
        </p:txBody>
      </p:sp>
    </p:spTree>
    <p:extLst>
      <p:ext uri="{BB962C8B-B14F-4D97-AF65-F5344CB8AC3E}">
        <p14:creationId xmlns:p14="http://schemas.microsoft.com/office/powerpoint/2010/main" val="879112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2D66D-E336-1242-85E7-4EE8749E5D78}"/>
              </a:ext>
            </a:extLst>
          </p:cNvPr>
          <p:cNvSpPr>
            <a:spLocks noGrp="1"/>
          </p:cNvSpPr>
          <p:nvPr>
            <p:ph type="title"/>
          </p:nvPr>
        </p:nvSpPr>
        <p:spPr/>
        <p:txBody>
          <a:bodyPr>
            <a:normAutofit/>
          </a:bodyPr>
          <a:lstStyle/>
          <a:p>
            <a:pPr algn="ctr"/>
            <a:r>
              <a:rPr lang="pt-BR" sz="2000" b="1" dirty="0">
                <a:solidFill>
                  <a:srgbClr val="00B050"/>
                </a:solidFill>
                <a:latin typeface="Times New Roman" panose="02020603050405020304" pitchFamily="18" charset="0"/>
                <a:cs typeface="Times New Roman" panose="02020603050405020304" pitchFamily="18" charset="0"/>
              </a:rPr>
              <a:t>OU</a:t>
            </a:r>
            <a:r>
              <a:rPr lang="pt-BR" sz="2000" b="1" dirty="0">
                <a:solidFill>
                  <a:srgbClr val="00B050"/>
                </a:solidFill>
                <a:effectLst/>
                <a:latin typeface="Times New Roman" panose="02020603050405020304" pitchFamily="18" charset="0"/>
                <a:ea typeface="Calibri" panose="020F0502020204030204" pitchFamily="34" charset="0"/>
              </a:rPr>
              <a:t>TRAS COMPROVAÇÕES SOBRE O FUNCIONAMENTO ANALÓGICO DO CÉREBRO</a:t>
            </a:r>
            <a:br>
              <a:rPr lang="pt-BR" sz="2000" b="1" dirty="0">
                <a:solidFill>
                  <a:srgbClr val="00B050"/>
                </a:solidFill>
                <a:effectLst/>
                <a:latin typeface="Times New Roman" panose="02020603050405020304" pitchFamily="18" charset="0"/>
                <a:ea typeface="Calibri" panose="020F0502020204030204" pitchFamily="34" charset="0"/>
              </a:rPr>
            </a:br>
            <a:br>
              <a:rPr lang="pt-BR" sz="2000" b="1" dirty="0">
                <a:solidFill>
                  <a:srgbClr val="00B050"/>
                </a:solidFill>
                <a:effectLst/>
                <a:latin typeface="Times New Roman" panose="02020603050405020304" pitchFamily="18" charset="0"/>
                <a:ea typeface="Calibri" panose="020F0502020204030204" pitchFamily="34" charset="0"/>
              </a:rPr>
            </a:br>
            <a:r>
              <a:rPr lang="pt-BR" sz="2000" b="1" dirty="0">
                <a:solidFill>
                  <a:srgbClr val="00B050"/>
                </a:solidFill>
                <a:effectLst/>
                <a:latin typeface="Times New Roman" panose="02020603050405020304" pitchFamily="18" charset="0"/>
                <a:ea typeface="Calibri" panose="020F0502020204030204" pitchFamily="34" charset="0"/>
                <a:cs typeface="Calibri" panose="020F0502020204030204" pitchFamily="34" charset="0"/>
              </a:rPr>
              <a:t>“alterações do esquema corpóreo”</a:t>
            </a:r>
            <a:endParaRPr lang="pt-BR" sz="2000" b="1" dirty="0">
              <a:solidFill>
                <a:srgbClr val="00B050"/>
              </a:solidFill>
            </a:endParaRPr>
          </a:p>
        </p:txBody>
      </p:sp>
      <p:sp>
        <p:nvSpPr>
          <p:cNvPr id="3" name="Espaço Reservado para Conteúdo 2">
            <a:extLst>
              <a:ext uri="{FF2B5EF4-FFF2-40B4-BE49-F238E27FC236}">
                <a16:creationId xmlns:a16="http://schemas.microsoft.com/office/drawing/2014/main" id="{AC2014F0-432B-4F47-A60F-D96B66E73AA2}"/>
              </a:ext>
            </a:extLst>
          </p:cNvPr>
          <p:cNvSpPr>
            <a:spLocks noGrp="1"/>
          </p:cNvSpPr>
          <p:nvPr>
            <p:ph idx="1"/>
          </p:nvPr>
        </p:nvSpPr>
        <p:spPr/>
        <p:txBody>
          <a:bodyPr>
            <a:normAutofit fontScale="85000" lnSpcReduction="10000"/>
          </a:bodyPr>
          <a:lstStyle/>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Outros achados clínicos corroboram a existência de um componente analógico de processamento cerebral. </a:t>
            </a:r>
          </a:p>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Uma classe de fenômenos, conhecida como “alterações do esquema corpóreo”, é consistente com a teoria do cérebro relativístico e um potencial papel desempenhado pelos campos eletromagnéticos cerebrais.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 mais famoso desses fenômenos é a </a:t>
            </a:r>
            <a:r>
              <a:rPr lang="pt-BR" sz="2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síndrome do membro fantasma</a:t>
            </a: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mencionada no Capítulo 3.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Pacientes que sofrem dessa síndrome comumente descrevem experimentar sensações táteis em um membro amputado, seja cirurgicamente, seja por grave acidente.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Muitos amputados não só sentem o membro amputado, como relatam a presença de dor excruciante em um braço ou uma perna que não existe mais.</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44F384A-B35A-424C-930D-2FE7553EBE2F}"/>
              </a:ext>
            </a:extLst>
          </p:cNvPr>
          <p:cNvSpPr>
            <a:spLocks noGrp="1"/>
          </p:cNvSpPr>
          <p:nvPr>
            <p:ph type="sldNum" sz="quarter" idx="12"/>
          </p:nvPr>
        </p:nvSpPr>
        <p:spPr/>
        <p:txBody>
          <a:bodyPr/>
          <a:lstStyle/>
          <a:p>
            <a:fld id="{1DE9A584-E285-B642-A0EC-DB8DA42C0B88}" type="slidenum">
              <a:rPr lang="pt-BR" smtClean="0"/>
              <a:t>57</a:t>
            </a:fld>
            <a:endParaRPr lang="pt-BR"/>
          </a:p>
        </p:txBody>
      </p:sp>
    </p:spTree>
    <p:extLst>
      <p:ext uri="{BB962C8B-B14F-4D97-AF65-F5344CB8AC3E}">
        <p14:creationId xmlns:p14="http://schemas.microsoft.com/office/powerpoint/2010/main" val="279238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63BE7-2775-D342-A4A6-7F9119178D8F}"/>
              </a:ext>
            </a:extLst>
          </p:cNvPr>
          <p:cNvSpPr>
            <a:spLocks noGrp="1"/>
          </p:cNvSpPr>
          <p:nvPr>
            <p:ph type="title"/>
          </p:nvPr>
        </p:nvSpPr>
        <p:spPr/>
        <p:txBody>
          <a:bodyPr/>
          <a:lstStyle/>
          <a:p>
            <a:pPr algn="ctr"/>
            <a:r>
              <a:rPr lang="pt-BR" dirty="0">
                <a:solidFill>
                  <a:srgbClr val="00B050"/>
                </a:solidFill>
              </a:rPr>
              <a:t>Projeto Andar de novo</a:t>
            </a:r>
          </a:p>
        </p:txBody>
      </p:sp>
      <p:sp>
        <p:nvSpPr>
          <p:cNvPr id="3" name="Espaço Reservado para Conteúdo 2">
            <a:extLst>
              <a:ext uri="{FF2B5EF4-FFF2-40B4-BE49-F238E27FC236}">
                <a16:creationId xmlns:a16="http://schemas.microsoft.com/office/drawing/2014/main" id="{0CAA5013-F42A-4D42-B611-6131FC6CCACD}"/>
              </a:ext>
            </a:extLst>
          </p:cNvPr>
          <p:cNvSpPr>
            <a:spLocks noGrp="1"/>
          </p:cNvSpPr>
          <p:nvPr>
            <p:ph idx="1"/>
          </p:nvPr>
        </p:nvSpPr>
        <p:spPr/>
        <p:txBody>
          <a:bodyPr>
            <a:normAutofit fontScale="62500" lnSpcReduction="20000"/>
          </a:bodyPr>
          <a:lstStyle/>
          <a:p>
            <a:pPr algn="just">
              <a:lnSpc>
                <a:spcPct val="150000"/>
              </a:lnSpc>
              <a:spcAft>
                <a:spcPts val="290"/>
              </a:spcAft>
            </a:pPr>
            <a:r>
              <a:rPr lang="pt-BR" sz="2400" dirty="0">
                <a:solidFill>
                  <a:srgbClr val="000000"/>
                </a:solidFill>
                <a:effectLst/>
                <a:latin typeface="Times New Roman" panose="02020603050405020304" pitchFamily="18" charset="0"/>
                <a:ea typeface="Calibri" panose="020F0502020204030204" pitchFamily="34" charset="0"/>
              </a:rPr>
              <a:t>Durante o Projeto Andar de Novo, novamente me deparei com a expressão desse fenômeno ao lidar com os nossos pacientes paraplégicos. </a:t>
            </a:r>
            <a:endParaRPr lang="pt-BR" sz="2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Na realidade, todos os pacientes participantes do treinamento proporcionado pelo nosso protocolo de reabilitação descreveram sensações emanando dos seus membros inferiores logo que começaram a usar uma interface cérebro-máquina para controlar os movimentos das pernas de um jogador de futebol virtual.</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Durante a primeira fase de treino, os pacientes foram imersos em um ambiente de realidade virtual que os permitiu utilizar a sua atividade elétrica cerebral, por meio do registro do seu eletroencefalograma, para controlar o passear de um </a:t>
            </a:r>
            <a:r>
              <a:rPr lang="pt-BR" dirty="0" err="1">
                <a:solidFill>
                  <a:srgbClr val="000000"/>
                </a:solidFill>
                <a:effectLst/>
                <a:latin typeface="Times New Roman" panose="02020603050405020304" pitchFamily="18" charset="0"/>
                <a:ea typeface="Calibri" panose="020F0502020204030204" pitchFamily="34" charset="0"/>
              </a:rPr>
              <a:t>avatar</a:t>
            </a:r>
            <a:r>
              <a:rPr lang="pt-BR" dirty="0">
                <a:solidFill>
                  <a:srgbClr val="000000"/>
                </a:solidFill>
                <a:effectLst/>
                <a:latin typeface="Times New Roman" panose="02020603050405020304" pitchFamily="18" charset="0"/>
                <a:ea typeface="Calibri" panose="020F0502020204030204" pitchFamily="34" charset="0"/>
              </a:rPr>
              <a:t> em um gramado virtual. </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Durante a tarefa, os pacientes recebiam feedback visual por um óculos de realidade virtual, enquanto informação tátil, o momento em que o pé do jogador virtual contatava o solo era sinalizado por estimulação da pele do antebraço dos pacientes, usando vibrações. </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Enquanto interagiam com a interface cérebro-máquina em um ambiente de realidade virtual, </a:t>
            </a:r>
            <a:r>
              <a:rPr lang="pt-BR" dirty="0">
                <a:solidFill>
                  <a:srgbClr val="FF0000"/>
                </a:solidFill>
                <a:effectLst/>
                <a:latin typeface="Times New Roman" panose="02020603050405020304" pitchFamily="18" charset="0"/>
                <a:ea typeface="Calibri" panose="020F0502020204030204" pitchFamily="34" charset="0"/>
              </a:rPr>
              <a:t>todos os pacientes experimentaram a vívida sensação de ter novamente pernas que se moviam</a:t>
            </a:r>
            <a:r>
              <a:rPr lang="pt-BR" dirty="0">
                <a:solidFill>
                  <a:srgbClr val="000000"/>
                </a:solidFill>
                <a:effectLst/>
                <a:latin typeface="Times New Roman" panose="02020603050405020304" pitchFamily="18" charset="0"/>
                <a:ea typeface="Calibri" panose="020F0502020204030204" pitchFamily="34" charset="0"/>
              </a:rPr>
              <a:t>. </a:t>
            </a:r>
            <a:endParaRPr lang="pt-BR"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0B8778A3-71CD-3143-BC71-C64EB78EBB25}"/>
              </a:ext>
            </a:extLst>
          </p:cNvPr>
          <p:cNvSpPr>
            <a:spLocks noGrp="1"/>
          </p:cNvSpPr>
          <p:nvPr>
            <p:ph type="sldNum" sz="quarter" idx="12"/>
          </p:nvPr>
        </p:nvSpPr>
        <p:spPr/>
        <p:txBody>
          <a:bodyPr/>
          <a:lstStyle/>
          <a:p>
            <a:fld id="{1DE9A584-E285-B642-A0EC-DB8DA42C0B88}" type="slidenum">
              <a:rPr lang="pt-BR" smtClean="0"/>
              <a:t>58</a:t>
            </a:fld>
            <a:endParaRPr lang="pt-BR"/>
          </a:p>
        </p:txBody>
      </p:sp>
    </p:spTree>
    <p:extLst>
      <p:ext uri="{BB962C8B-B14F-4D97-AF65-F5344CB8AC3E}">
        <p14:creationId xmlns:p14="http://schemas.microsoft.com/office/powerpoint/2010/main" val="823208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6D5C4-2D7F-2F48-815F-DDC6CDEB1D74}"/>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69790911-45BB-9046-8268-3B2A49A21CC6}"/>
              </a:ext>
            </a:extLst>
          </p:cNvPr>
          <p:cNvSpPr>
            <a:spLocks noGrp="1"/>
          </p:cNvSpPr>
          <p:nvPr>
            <p:ph idx="1"/>
          </p:nvPr>
        </p:nvSpPr>
        <p:spPr/>
        <p:txBody>
          <a:bodyPr>
            <a:normAutofit fontScale="85000" lnSpcReduction="20000"/>
          </a:bodyPr>
          <a:lstStyle/>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Além disso, foram capazes de descrever o toque dos seus pés virtuais no gramado, apesar de as suas pernas permanecerem paralisadas por completo e os únicos movimentos realizados terem sido produzidos pelas pernas do </a:t>
            </a:r>
            <a:r>
              <a:rPr lang="pt-BR" sz="2000" dirty="0" err="1">
                <a:solidFill>
                  <a:srgbClr val="000000"/>
                </a:solidFill>
                <a:effectLst/>
                <a:latin typeface="Times New Roman" panose="02020603050405020304" pitchFamily="18" charset="0"/>
                <a:ea typeface="Calibri" panose="020F0502020204030204" pitchFamily="34" charset="0"/>
              </a:rPr>
              <a:t>avatar</a:t>
            </a:r>
            <a:r>
              <a:rPr lang="pt-BR" sz="2000" dirty="0">
                <a:solidFill>
                  <a:srgbClr val="000000"/>
                </a:solidFill>
                <a:effectLst/>
                <a:latin typeface="Times New Roman" panose="02020603050405020304" pitchFamily="18" charset="0"/>
                <a:ea typeface="Calibri" panose="020F0502020204030204" pitchFamily="34" charset="0"/>
              </a:rPr>
              <a:t>.</a:t>
            </a:r>
            <a:endParaRPr lang="pt-BR" sz="20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dirty="0">
                <a:solidFill>
                  <a:srgbClr val="000000"/>
                </a:solidFill>
                <a:effectLst/>
                <a:latin typeface="Times New Roman" panose="02020603050405020304" pitchFamily="18" charset="0"/>
                <a:ea typeface="Calibri" panose="020F0502020204030204" pitchFamily="34" charset="0"/>
              </a:rPr>
              <a:t>Essa foi uma grande surpresa para todos nós, uma vez que o feedback tátil havia sido disponibilizado apenas no antebraço dos pacientes. </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De alguma forma, ao observar o </a:t>
            </a:r>
            <a:r>
              <a:rPr lang="pt-BR" sz="2000" dirty="0" err="1">
                <a:solidFill>
                  <a:srgbClr val="000000"/>
                </a:solidFill>
                <a:effectLst/>
                <a:latin typeface="Times New Roman" panose="02020603050405020304" pitchFamily="18" charset="0"/>
                <a:ea typeface="Calibri" panose="020F0502020204030204" pitchFamily="34" charset="0"/>
              </a:rPr>
              <a:t>avatar</a:t>
            </a:r>
            <a:r>
              <a:rPr lang="pt-BR" sz="2000" dirty="0">
                <a:solidFill>
                  <a:srgbClr val="000000"/>
                </a:solidFill>
                <a:effectLst/>
                <a:latin typeface="Times New Roman" panose="02020603050405020304" pitchFamily="18" charset="0"/>
                <a:ea typeface="Calibri" panose="020F0502020204030204" pitchFamily="34" charset="0"/>
              </a:rPr>
              <a:t> do jogador andando no gramado virtual, ao mesmo tempo que um feedback tátil coerente, descrevendo a mesma cena, era disponibilizado nos seus antebraços, o cérebro dos pacientes paraplégicos basicamente sintetizou uma potente sensação fantasma. </a:t>
            </a:r>
            <a:endParaRPr lang="pt-BR" sz="20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dirty="0">
                <a:solidFill>
                  <a:srgbClr val="000000"/>
                </a:solidFill>
                <a:effectLst/>
                <a:latin typeface="Times New Roman" panose="02020603050405020304" pitchFamily="18" charset="0"/>
                <a:ea typeface="Calibri" panose="020F0502020204030204" pitchFamily="34" charset="0"/>
              </a:rPr>
              <a:t>Em alguns casos, esta levou os pacientes às lágrimas, dada a magnitude da emoção despertada por uma experiência tão realista de andar novamente.</a:t>
            </a:r>
            <a:endParaRPr lang="pt-BR"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br>
              <a:rPr lang="pt-BR" sz="1200" dirty="0">
                <a:solidFill>
                  <a:srgbClr val="000000"/>
                </a:solidFill>
                <a:effectLst/>
                <a:latin typeface="Times New Roman" panose="02020603050405020304" pitchFamily="18" charset="0"/>
                <a:ea typeface="Calibri" panose="020F0502020204030204" pitchFamily="34" charset="0"/>
              </a:rPr>
            </a:b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77B3381-726C-7B43-B7FA-279BFA307919}"/>
              </a:ext>
            </a:extLst>
          </p:cNvPr>
          <p:cNvSpPr>
            <a:spLocks noGrp="1"/>
          </p:cNvSpPr>
          <p:nvPr>
            <p:ph type="sldNum" sz="quarter" idx="12"/>
          </p:nvPr>
        </p:nvSpPr>
        <p:spPr/>
        <p:txBody>
          <a:bodyPr/>
          <a:lstStyle/>
          <a:p>
            <a:fld id="{1DE9A584-E285-B642-A0EC-DB8DA42C0B88}" type="slidenum">
              <a:rPr lang="pt-BR" smtClean="0"/>
              <a:t>59</a:t>
            </a:fld>
            <a:endParaRPr lang="pt-BR"/>
          </a:p>
        </p:txBody>
      </p:sp>
    </p:spTree>
    <p:extLst>
      <p:ext uri="{BB962C8B-B14F-4D97-AF65-F5344CB8AC3E}">
        <p14:creationId xmlns:p14="http://schemas.microsoft.com/office/powerpoint/2010/main" val="259556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24BC7-F485-774C-875D-4FB15A67680D}"/>
              </a:ext>
            </a:extLst>
          </p:cNvPr>
          <p:cNvSpPr>
            <a:spLocks noGrp="1"/>
          </p:cNvSpPr>
          <p:nvPr>
            <p:ph type="title"/>
          </p:nvPr>
        </p:nvSpPr>
        <p:spPr/>
        <p:txBody>
          <a:bodyPr>
            <a:normAutofit/>
          </a:bodyPr>
          <a:lstStyle/>
          <a:p>
            <a:endParaRPr lang="pt-BR" dirty="0"/>
          </a:p>
        </p:txBody>
      </p:sp>
      <p:sp>
        <p:nvSpPr>
          <p:cNvPr id="3" name="Espaço Reservado para Conteúdo 2">
            <a:extLst>
              <a:ext uri="{FF2B5EF4-FFF2-40B4-BE49-F238E27FC236}">
                <a16:creationId xmlns:a16="http://schemas.microsoft.com/office/drawing/2014/main" id="{C2963316-5671-4A40-B81F-C307A71BC702}"/>
              </a:ext>
            </a:extLst>
          </p:cNvPr>
          <p:cNvSpPr>
            <a:spLocks noGrp="1"/>
          </p:cNvSpPr>
          <p:nvPr>
            <p:ph idx="1"/>
          </p:nvPr>
        </p:nvSpPr>
        <p:spPr/>
        <p:txBody>
          <a:bodyPr>
            <a:normAutofit fontScale="70000" lnSpcReduction="20000"/>
          </a:bodyPr>
          <a:lstStyle/>
          <a:p>
            <a:endParaRPr lang="pt-BR" sz="2800" dirty="0">
              <a:solidFill>
                <a:srgbClr val="000000"/>
              </a:solidFill>
              <a:effectLst/>
              <a:latin typeface="Calibri" panose="020F0502020204030204" pitchFamily="34" charset="0"/>
              <a:ea typeface="Calibri" panose="020F0502020204030204" pitchFamily="34" charset="0"/>
            </a:endParaRPr>
          </a:p>
          <a:p>
            <a:endParaRPr lang="pt-BR" dirty="0">
              <a:solidFill>
                <a:srgbClr val="000000"/>
              </a:solidFill>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endParaRPr lang="pt-BR" dirty="0">
              <a:solidFill>
                <a:srgbClr val="000000"/>
              </a:solidFill>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pPr algn="just"/>
            <a:r>
              <a:rPr lang="pt-BR" sz="2800" dirty="0">
                <a:solidFill>
                  <a:srgbClr val="000000"/>
                </a:solidFill>
                <a:effectLst/>
                <a:latin typeface="Calibri" panose="020F0502020204030204" pitchFamily="34" charset="0"/>
                <a:ea typeface="Calibri" panose="020F0502020204030204" pitchFamily="34" charset="0"/>
              </a:rPr>
              <a:t>Figura 3.2 Diagrama esquemático representando o processo de conversão de informação </a:t>
            </a:r>
            <a:r>
              <a:rPr lang="pt-BR" sz="2800" dirty="0" err="1">
                <a:solidFill>
                  <a:srgbClr val="000000"/>
                </a:solidFill>
                <a:effectLst/>
                <a:latin typeface="Calibri" panose="020F0502020204030204" pitchFamily="34" charset="0"/>
                <a:ea typeface="Calibri" panose="020F0502020204030204" pitchFamily="34" charset="0"/>
              </a:rPr>
              <a:t>shannoniana</a:t>
            </a:r>
            <a:r>
              <a:rPr lang="pt-BR" sz="2800" dirty="0">
                <a:solidFill>
                  <a:srgbClr val="000000"/>
                </a:solidFill>
                <a:effectLst/>
                <a:latin typeface="Calibri" panose="020F0502020204030204" pitchFamily="34" charset="0"/>
                <a:ea typeface="Calibri" panose="020F0502020204030204" pitchFamily="34" charset="0"/>
              </a:rPr>
              <a:t> em informação </a:t>
            </a:r>
            <a:r>
              <a:rPr lang="pt-BR" sz="2800" dirty="0" err="1">
                <a:solidFill>
                  <a:srgbClr val="000000"/>
                </a:solidFill>
                <a:effectLst/>
                <a:latin typeface="Calibri" panose="020F0502020204030204" pitchFamily="34" charset="0"/>
                <a:ea typeface="Calibri" panose="020F0502020204030204" pitchFamily="34" charset="0"/>
              </a:rPr>
              <a:t>gödeliana</a:t>
            </a:r>
            <a:r>
              <a:rPr lang="pt-BR" sz="2800" dirty="0">
                <a:solidFill>
                  <a:srgbClr val="000000"/>
                </a:solidFill>
                <a:effectLst/>
                <a:latin typeface="Calibri" panose="020F0502020204030204" pitchFamily="34" charset="0"/>
                <a:ea typeface="Calibri" panose="020F0502020204030204" pitchFamily="34" charset="0"/>
              </a:rPr>
              <a:t>, a geração de abstrações mentais, e a construção do universo humano como a nossa melhor tentativa de representar e dar significado para o cosmos. (Ilustração por Custódio Rosa)</a:t>
            </a:r>
          </a:p>
          <a:p>
            <a:endParaRPr lang="pt-BR" dirty="0"/>
          </a:p>
        </p:txBody>
      </p:sp>
      <p:pic>
        <p:nvPicPr>
          <p:cNvPr id="4" name="Picture 7556" descr="Diagrama&#10;&#10;Descrição gerada automaticamente">
            <a:extLst>
              <a:ext uri="{FF2B5EF4-FFF2-40B4-BE49-F238E27FC236}">
                <a16:creationId xmlns:a16="http://schemas.microsoft.com/office/drawing/2014/main" id="{126271A6-9E73-B948-B61B-4504B40451FB}"/>
              </a:ext>
            </a:extLst>
          </p:cNvPr>
          <p:cNvPicPr>
            <a:picLocks/>
          </p:cNvPicPr>
          <p:nvPr/>
        </p:nvPicPr>
        <p:blipFill>
          <a:blip r:embed="rId2"/>
          <a:stretch>
            <a:fillRect/>
          </a:stretch>
        </p:blipFill>
        <p:spPr>
          <a:xfrm>
            <a:off x="2788920" y="468631"/>
            <a:ext cx="5597843" cy="4551998"/>
          </a:xfrm>
          <a:prstGeom prst="rect">
            <a:avLst/>
          </a:prstGeom>
        </p:spPr>
      </p:pic>
      <p:sp>
        <p:nvSpPr>
          <p:cNvPr id="5" name="Espaço Reservado para Número de Slide 4">
            <a:extLst>
              <a:ext uri="{FF2B5EF4-FFF2-40B4-BE49-F238E27FC236}">
                <a16:creationId xmlns:a16="http://schemas.microsoft.com/office/drawing/2014/main" id="{BA26CE02-8139-5441-9B7D-7C03D8517B5B}"/>
              </a:ext>
            </a:extLst>
          </p:cNvPr>
          <p:cNvSpPr>
            <a:spLocks noGrp="1"/>
          </p:cNvSpPr>
          <p:nvPr>
            <p:ph type="sldNum" sz="quarter" idx="12"/>
          </p:nvPr>
        </p:nvSpPr>
        <p:spPr/>
        <p:txBody>
          <a:bodyPr/>
          <a:lstStyle/>
          <a:p>
            <a:fld id="{1DE9A584-E285-B642-A0EC-DB8DA42C0B88}" type="slidenum">
              <a:rPr lang="pt-BR" smtClean="0"/>
              <a:t>6</a:t>
            </a:fld>
            <a:endParaRPr lang="pt-BR"/>
          </a:p>
        </p:txBody>
      </p:sp>
    </p:spTree>
    <p:extLst>
      <p:ext uri="{BB962C8B-B14F-4D97-AF65-F5344CB8AC3E}">
        <p14:creationId xmlns:p14="http://schemas.microsoft.com/office/powerpoint/2010/main" val="2245714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BAE52-1454-344B-971E-129664503C2F}"/>
              </a:ext>
            </a:extLst>
          </p:cNvPr>
          <p:cNvSpPr>
            <a:spLocks noGrp="1"/>
          </p:cNvSpPr>
          <p:nvPr>
            <p:ph type="title"/>
          </p:nvPr>
        </p:nvSpPr>
        <p:spPr/>
        <p:txBody>
          <a:bodyPr/>
          <a:lstStyle/>
          <a:p>
            <a:pPr algn="ctr"/>
            <a:r>
              <a:rPr lang="pt-BR" sz="3600" b="1" dirty="0">
                <a:solidFill>
                  <a:srgbClr val="00B050"/>
                </a:solidFill>
                <a:effectLst/>
                <a:latin typeface="Times New Roman" panose="02020603050405020304" pitchFamily="18" charset="0"/>
                <a:ea typeface="Calibri" panose="020F0502020204030204" pitchFamily="34" charset="0"/>
              </a:rPr>
              <a:t>DEFICTS COGNITIVOS</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3F1EAFB2-DFB8-6F41-8129-1E2D6BE2B9A3}"/>
              </a:ext>
            </a:extLst>
          </p:cNvPr>
          <p:cNvSpPr>
            <a:spLocks noGrp="1"/>
          </p:cNvSpPr>
          <p:nvPr>
            <p:ph idx="1"/>
          </p:nvPr>
        </p:nvSpPr>
        <p:spPr>
          <a:xfrm>
            <a:off x="838200" y="1825624"/>
            <a:ext cx="10515600" cy="4530725"/>
          </a:xfrm>
        </p:spPr>
        <p:txBody>
          <a:bodyPr>
            <a:noAutofit/>
          </a:bodyPr>
          <a:lstStyle/>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Indo em uma direção oposta, pacientes com um déficit cognitivo de alta complexidade, a negligência espacial parcial, ignoram ou não conseguem agir no espaço localizado no lado oposto de uma lesão do lobo parietal do córtex.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Essa síndrome ocorre com mais frequência em quem teve lesões do hemisfério cerebral direito.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Em decorrência de um derrame ou de uma lesão traumática do córtex parietal direito, os pacientes não mais reconhecem o lado esquerdo do corpo nem o ambiente que o circunda.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Como resultado, vítimas da síndrome podem ser facilmente identificadas por deixarem o lado esquerdo do corpo despido (enquanto o lado direito está vestido normalmente) ou malcuidado. </a:t>
            </a:r>
            <a:endParaRPr lang="pt-BR" sz="20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F7425AF0-F8CF-2F4B-8187-97D41711433F}"/>
              </a:ext>
            </a:extLst>
          </p:cNvPr>
          <p:cNvSpPr>
            <a:spLocks noGrp="1"/>
          </p:cNvSpPr>
          <p:nvPr>
            <p:ph type="sldNum" sz="quarter" idx="12"/>
          </p:nvPr>
        </p:nvSpPr>
        <p:spPr/>
        <p:txBody>
          <a:bodyPr/>
          <a:lstStyle/>
          <a:p>
            <a:fld id="{1DE9A584-E285-B642-A0EC-DB8DA42C0B88}" type="slidenum">
              <a:rPr lang="pt-BR" smtClean="0"/>
              <a:t>60</a:t>
            </a:fld>
            <a:endParaRPr lang="pt-BR"/>
          </a:p>
        </p:txBody>
      </p:sp>
    </p:spTree>
    <p:extLst>
      <p:ext uri="{BB962C8B-B14F-4D97-AF65-F5344CB8AC3E}">
        <p14:creationId xmlns:p14="http://schemas.microsoft.com/office/powerpoint/2010/main" val="270822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BAE52-1454-344B-971E-129664503C2F}"/>
              </a:ext>
            </a:extLst>
          </p:cNvPr>
          <p:cNvSpPr>
            <a:spLocks noGrp="1"/>
          </p:cNvSpPr>
          <p:nvPr>
            <p:ph type="title"/>
          </p:nvPr>
        </p:nvSpPr>
        <p:spPr/>
        <p:txBody>
          <a:bodyPr/>
          <a:lstStyle/>
          <a:p>
            <a:pPr algn="ct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3F1EAFB2-DFB8-6F41-8129-1E2D6BE2B9A3}"/>
              </a:ext>
            </a:extLst>
          </p:cNvPr>
          <p:cNvSpPr>
            <a:spLocks noGrp="1"/>
          </p:cNvSpPr>
          <p:nvPr>
            <p:ph idx="1"/>
          </p:nvPr>
        </p:nvSpPr>
        <p:spPr/>
        <p:txBody>
          <a:bodyPr>
            <a:normAutofit/>
          </a:bodyPr>
          <a:lstStyle/>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Além disso, quando requisitadas a realizar uma manobra à esquerda para abrir uma porta enquanto andando em um corredor, costumam caminhar um pouco mais à frente para realizar uma curva à direita e, depois de caminhar de volta para a posição do corredor em que se localiza a porta, realizam uma nova curva à direita para completar a tarefa.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Se alguém pedir para um desses pacientes desenhar um relógio posicionado em uma parede à frente, invariavelmente ele fará um círculo fechado, aglomerando todos os números representando as horas na metade direita do círculo. Ou seja, o lado esquerdo do círculo permanecerá vazio.</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7425AF0-F8CF-2F4B-8187-97D41711433F}"/>
              </a:ext>
            </a:extLst>
          </p:cNvPr>
          <p:cNvSpPr>
            <a:spLocks noGrp="1"/>
          </p:cNvSpPr>
          <p:nvPr>
            <p:ph type="sldNum" sz="quarter" idx="12"/>
          </p:nvPr>
        </p:nvSpPr>
        <p:spPr/>
        <p:txBody>
          <a:bodyPr/>
          <a:lstStyle/>
          <a:p>
            <a:fld id="{1DE9A584-E285-B642-A0EC-DB8DA42C0B88}" type="slidenum">
              <a:rPr lang="pt-BR" smtClean="0"/>
              <a:t>61</a:t>
            </a:fld>
            <a:endParaRPr lang="pt-BR"/>
          </a:p>
        </p:txBody>
      </p:sp>
    </p:spTree>
    <p:extLst>
      <p:ext uri="{BB962C8B-B14F-4D97-AF65-F5344CB8AC3E}">
        <p14:creationId xmlns:p14="http://schemas.microsoft.com/office/powerpoint/2010/main" val="29791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C8D127-159E-8A43-8597-9D5E0B3E3150}"/>
              </a:ext>
            </a:extLst>
          </p:cNvPr>
          <p:cNvSpPr>
            <a:spLocks noGrp="1"/>
          </p:cNvSpPr>
          <p:nvPr>
            <p:ph type="title"/>
          </p:nvPr>
        </p:nvSpPr>
        <p:spPr/>
        <p:txBody>
          <a:bodyPr/>
          <a:lstStyle/>
          <a:p>
            <a:pPr algn="ctr"/>
            <a:r>
              <a:rPr lang="pt-BR" sz="3200" b="1" dirty="0">
                <a:solidFill>
                  <a:srgbClr val="00B050"/>
                </a:solidFill>
                <a:effectLst/>
                <a:latin typeface="Times New Roman" panose="02020603050405020304" pitchFamily="18" charset="0"/>
                <a:ea typeface="Calibri" panose="020F0502020204030204" pitchFamily="34" charset="0"/>
              </a:rPr>
              <a:t>ILUSÃO DA MÃO DE BORRACHA</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60D248C5-14C2-4C4B-920C-9EAA37F1BE02}"/>
              </a:ext>
            </a:extLst>
          </p:cNvPr>
          <p:cNvSpPr>
            <a:spLocks noGrp="1"/>
          </p:cNvSpPr>
          <p:nvPr>
            <p:ph idx="1"/>
          </p:nvPr>
        </p:nvSpPr>
        <p:spPr/>
        <p:txBody>
          <a:bodyPr>
            <a:normAutofit fontScale="77500" lnSpcReduction="20000"/>
          </a:bodyPr>
          <a:lstStyle/>
          <a:p>
            <a:pPr marL="342900" lvl="0" indent="-342900" algn="just">
              <a:lnSpc>
                <a:spcPct val="150000"/>
              </a:lnSpc>
              <a:spcAft>
                <a:spcPts val="290"/>
              </a:spcAft>
              <a:buFont typeface="Symbol" pitchFamily="2" charset="2"/>
              <a:buChar char=""/>
            </a:pPr>
            <a:r>
              <a:rPr lang="pt-BR" sz="2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Outro exemplo fascinante, conhecido como “ilusão da mão de borracha”, no qual sujeitos normais relatam sentir que a mão de um manequim parece ser uma de suas mãos biológicas, também oferece evidência em favor da teoria do cérebro relativístico. </a:t>
            </a:r>
            <a:endParaRPr lang="pt-B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100" dirty="0">
                <a:solidFill>
                  <a:srgbClr val="000000"/>
                </a:solidFill>
                <a:effectLst/>
                <a:latin typeface="Times New Roman" panose="02020603050405020304" pitchFamily="18" charset="0"/>
                <a:ea typeface="Calibri" panose="020F0502020204030204" pitchFamily="34" charset="0"/>
              </a:rPr>
              <a:t>A ilusão é produzida, primeiro, ao ocluir a visão de uma das mãos de um indivíduo – usando uma barreira opaca – e posicionando a mão de um manequim na frente desse mesmo indivíduo. </a:t>
            </a:r>
            <a:endParaRPr lang="pt-BR" sz="2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100" dirty="0">
                <a:solidFill>
                  <a:srgbClr val="000000"/>
                </a:solidFill>
                <a:effectLst/>
                <a:latin typeface="Times New Roman" panose="02020603050405020304" pitchFamily="18" charset="0"/>
                <a:ea typeface="Calibri" panose="020F0502020204030204" pitchFamily="34" charset="0"/>
              </a:rPr>
              <a:t>A seguir, tanto a mão ocluída do voluntário quanto a mão de borracha do manequim são repetidamente tocadas, ao mesmo tempo, durante três a cinco minutos, por um experimentador usando dois pincéis idênticos. </a:t>
            </a:r>
            <a:endParaRPr lang="pt-BR" sz="2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100" dirty="0">
                <a:solidFill>
                  <a:srgbClr val="000000"/>
                </a:solidFill>
                <a:effectLst/>
                <a:latin typeface="Times New Roman" panose="02020603050405020304" pitchFamily="18" charset="0"/>
                <a:ea typeface="Calibri" panose="020F0502020204030204" pitchFamily="34" charset="0"/>
              </a:rPr>
              <a:t>Passado esse intervalo, sem aviso, o experimentador deixa de tocar a mão ocluída do voluntário e continua a tocar a mão do manequim. </a:t>
            </a:r>
            <a:endParaRPr lang="pt-BR" sz="2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100" dirty="0">
                <a:solidFill>
                  <a:srgbClr val="000000"/>
                </a:solidFill>
                <a:effectLst/>
                <a:latin typeface="Times New Roman" panose="02020603050405020304" pitchFamily="18" charset="0"/>
                <a:ea typeface="Calibri" panose="020F0502020204030204" pitchFamily="34" charset="0"/>
              </a:rPr>
              <a:t>Neste momento, a maioria dos indivíduos testados relata a sensação de que a estimulação da mão do manequim passou a ser feita na sua mão biológica, mesmo que ela continue ocluída da sua visão.</a:t>
            </a:r>
            <a:endParaRPr lang="pt-BR" sz="2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endParaRPr lang="pt-BR" sz="11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DF509DCF-DF63-1D47-B492-E067D8FD98BE}"/>
              </a:ext>
            </a:extLst>
          </p:cNvPr>
          <p:cNvSpPr>
            <a:spLocks noGrp="1"/>
          </p:cNvSpPr>
          <p:nvPr>
            <p:ph type="sldNum" sz="quarter" idx="12"/>
          </p:nvPr>
        </p:nvSpPr>
        <p:spPr/>
        <p:txBody>
          <a:bodyPr/>
          <a:lstStyle/>
          <a:p>
            <a:fld id="{1DE9A584-E285-B642-A0EC-DB8DA42C0B88}" type="slidenum">
              <a:rPr lang="pt-BR" smtClean="0"/>
              <a:t>62</a:t>
            </a:fld>
            <a:endParaRPr lang="pt-BR"/>
          </a:p>
        </p:txBody>
      </p:sp>
    </p:spTree>
    <p:extLst>
      <p:ext uri="{BB962C8B-B14F-4D97-AF65-F5344CB8AC3E}">
        <p14:creationId xmlns:p14="http://schemas.microsoft.com/office/powerpoint/2010/main" val="1288440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92B93-D77F-7042-B521-AA88B3E37BB7}"/>
              </a:ext>
            </a:extLst>
          </p:cNvPr>
          <p:cNvSpPr>
            <a:spLocks noGrp="1"/>
          </p:cNvSpPr>
          <p:nvPr>
            <p:ph type="title"/>
          </p:nvPr>
        </p:nvSpPr>
        <p:spPr/>
        <p:txBody>
          <a:bodyPr>
            <a:normAutofit fontScale="90000"/>
          </a:bodyPr>
          <a:lstStyle/>
          <a:p>
            <a:pPr algn="ctr"/>
            <a:r>
              <a:rPr lang="pt-BR" sz="3600" b="1" dirty="0">
                <a:solidFill>
                  <a:srgbClr val="00B050"/>
                </a:solidFill>
                <a:effectLst/>
                <a:latin typeface="Times New Roman" panose="02020603050405020304" pitchFamily="18" charset="0"/>
                <a:ea typeface="Calibri" panose="020F0502020204030204" pitchFamily="34" charset="0"/>
              </a:rPr>
              <a:t>O CÉREBRO TEM </a:t>
            </a:r>
            <a:br>
              <a:rPr lang="pt-BR" sz="3600" b="1" dirty="0">
                <a:solidFill>
                  <a:srgbClr val="00B050"/>
                </a:solidFill>
                <a:effectLst/>
                <a:latin typeface="Times New Roman" panose="02020603050405020304" pitchFamily="18" charset="0"/>
                <a:ea typeface="Calibri" panose="020F0502020204030204" pitchFamily="34" charset="0"/>
              </a:rPr>
            </a:br>
            <a:r>
              <a:rPr lang="pt-BR" sz="3600" b="1" dirty="0">
                <a:solidFill>
                  <a:srgbClr val="00B050"/>
                </a:solidFill>
                <a:effectLst/>
                <a:latin typeface="Times New Roman" panose="02020603050405020304" pitchFamily="18" charset="0"/>
                <a:ea typeface="Calibri" panose="020F0502020204030204" pitchFamily="34" charset="0"/>
              </a:rPr>
              <a:t>UMA “IMAGEM” CONTÍNUA DO CORPO</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0258F231-FC07-8C4F-9166-D384A4BBE461}"/>
              </a:ext>
            </a:extLst>
          </p:cNvPr>
          <p:cNvSpPr>
            <a:spLocks noGrp="1"/>
          </p:cNvSpPr>
          <p:nvPr>
            <p:ph idx="1"/>
          </p:nvPr>
        </p:nvSpPr>
        <p:spPr/>
        <p:txBody>
          <a:bodyPr>
            <a:normAutofit/>
          </a:bodyPr>
          <a:lstStyle/>
          <a:p>
            <a:pPr marL="342900" lvl="0" indent="-342900" algn="just">
              <a:lnSpc>
                <a:spcPct val="150000"/>
              </a:lnSpc>
              <a:spcAft>
                <a:spcPts val="290"/>
              </a:spcAft>
              <a:buFont typeface="Symbol" pitchFamily="2" charset="2"/>
              <a:buChar char=""/>
            </a:pPr>
            <a:r>
              <a:rPr lang="pt-BR" sz="2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 síndrome do membro fantasma, a negligência espacial parcial e a ilusão da mão de borracha sugerem que o cérebro contém uma imagem contínua, interna e </a:t>
            </a:r>
            <a:r>
              <a:rPr lang="pt-BR" sz="2000" b="1" i="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 priori</a:t>
            </a:r>
            <a:r>
              <a:rPr lang="pt-BR" sz="2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do corpo, que pode ser remodelada rapidamente em função da experiência do indivíduo.</a:t>
            </a:r>
            <a:r>
              <a:rPr lang="pt-BR"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p>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representação interna do corpo explicaria todas as formas sensoriais e afetivas pelas quais experimentamos a sensação de habitar um corpo.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000" b="1" dirty="0">
                <a:solidFill>
                  <a:srgbClr val="00B050"/>
                </a:solidFill>
                <a:effectLst/>
                <a:latin typeface="Times New Roman" panose="02020603050405020304" pitchFamily="18" charset="0"/>
                <a:ea typeface="Calibri" panose="020F0502020204030204" pitchFamily="34" charset="0"/>
              </a:rPr>
              <a:t> na histérica, de Freud, a anatomia é uma ficção</a:t>
            </a:r>
            <a:r>
              <a:rPr lang="pt-BR" sz="2000" dirty="0">
                <a:solidFill>
                  <a:srgbClr val="000000"/>
                </a:solidFill>
                <a:effectLst/>
                <a:latin typeface="Times New Roman" panose="02020603050405020304" pitchFamily="18" charset="0"/>
                <a:ea typeface="Calibri" panose="020F0502020204030204" pitchFamily="34" charset="0"/>
              </a:rPr>
              <a:t>.</a:t>
            </a:r>
            <a:endParaRPr lang="pt-BR" sz="20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9A8BC3A3-E247-FA44-AC21-33BF1F24C9E1}"/>
              </a:ext>
            </a:extLst>
          </p:cNvPr>
          <p:cNvSpPr>
            <a:spLocks noGrp="1"/>
          </p:cNvSpPr>
          <p:nvPr>
            <p:ph type="sldNum" sz="quarter" idx="12"/>
          </p:nvPr>
        </p:nvSpPr>
        <p:spPr/>
        <p:txBody>
          <a:bodyPr/>
          <a:lstStyle/>
          <a:p>
            <a:fld id="{1DE9A584-E285-B642-A0EC-DB8DA42C0B88}" type="slidenum">
              <a:rPr lang="pt-BR" smtClean="0"/>
              <a:t>63</a:t>
            </a:fld>
            <a:endParaRPr lang="pt-BR"/>
          </a:p>
        </p:txBody>
      </p:sp>
    </p:spTree>
    <p:extLst>
      <p:ext uri="{BB962C8B-B14F-4D97-AF65-F5344CB8AC3E}">
        <p14:creationId xmlns:p14="http://schemas.microsoft.com/office/powerpoint/2010/main" val="2037370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92B93-D77F-7042-B521-AA88B3E37BB7}"/>
              </a:ext>
            </a:extLst>
          </p:cNvPr>
          <p:cNvSpPr>
            <a:spLocks noGrp="1"/>
          </p:cNvSpPr>
          <p:nvPr>
            <p:ph type="title"/>
          </p:nvPr>
        </p:nvSpPr>
        <p:spPr/>
        <p:txBody>
          <a:bodyPr>
            <a:normAutofit/>
          </a:bodyPr>
          <a:lstStyle/>
          <a:p>
            <a:pPr algn="ctr"/>
            <a:endParaRPr lang="pt-BR" dirty="0"/>
          </a:p>
        </p:txBody>
      </p:sp>
      <p:sp>
        <p:nvSpPr>
          <p:cNvPr id="3" name="Espaço Reservado para Conteúdo 2">
            <a:extLst>
              <a:ext uri="{FF2B5EF4-FFF2-40B4-BE49-F238E27FC236}">
                <a16:creationId xmlns:a16="http://schemas.microsoft.com/office/drawing/2014/main" id="{0258F231-FC07-8C4F-9166-D384A4BBE461}"/>
              </a:ext>
            </a:extLst>
          </p:cNvPr>
          <p:cNvSpPr>
            <a:spLocks noGrp="1"/>
          </p:cNvSpPr>
          <p:nvPr>
            <p:ph idx="1"/>
          </p:nvPr>
        </p:nvSpPr>
        <p:spPr/>
        <p:txBody>
          <a:bodyPr>
            <a:normAutofit/>
          </a:bodyPr>
          <a:lstStyle/>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O neurocientista canadense Ronald </a:t>
            </a:r>
            <a:r>
              <a:rPr lang="pt-BR" sz="2000" dirty="0" err="1">
                <a:solidFill>
                  <a:srgbClr val="000000"/>
                </a:solidFill>
                <a:effectLst/>
                <a:latin typeface="Times New Roman" panose="02020603050405020304" pitchFamily="18" charset="0"/>
                <a:ea typeface="Calibri" panose="020F0502020204030204" pitchFamily="34" charset="0"/>
              </a:rPr>
              <a:t>Melzack</a:t>
            </a:r>
            <a:r>
              <a:rPr lang="pt-BR" sz="2000" dirty="0">
                <a:solidFill>
                  <a:srgbClr val="000000"/>
                </a:solidFill>
                <a:effectLst/>
                <a:latin typeface="Times New Roman" panose="02020603050405020304" pitchFamily="18" charset="0"/>
                <a:ea typeface="Calibri" panose="020F0502020204030204" pitchFamily="34" charset="0"/>
              </a:rPr>
              <a:t> designou essa imagem neural do corpo como a “</a:t>
            </a:r>
            <a:r>
              <a:rPr lang="pt-BR" sz="2000" dirty="0" err="1">
                <a:solidFill>
                  <a:srgbClr val="000000"/>
                </a:solidFill>
                <a:effectLst/>
                <a:latin typeface="Times New Roman" panose="02020603050405020304" pitchFamily="18" charset="0"/>
                <a:ea typeface="Calibri" panose="020F0502020204030204" pitchFamily="34" charset="0"/>
              </a:rPr>
              <a:t>neuromatriz</a:t>
            </a:r>
            <a:r>
              <a:rPr lang="pt-BR" sz="2000" dirty="0">
                <a:solidFill>
                  <a:srgbClr val="000000"/>
                </a:solidFill>
                <a:effectLst/>
                <a:latin typeface="Times New Roman" panose="02020603050405020304" pitchFamily="18" charset="0"/>
                <a:ea typeface="Calibri" panose="020F0502020204030204" pitchFamily="34" charset="0"/>
              </a:rPr>
              <a:t>” e propôs que a sua configuração básica seria definida por fatores genéticos. </a:t>
            </a:r>
            <a:endParaRPr lang="pt-BR" sz="20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000" b="1" dirty="0">
                <a:solidFill>
                  <a:srgbClr val="00B050"/>
                </a:solidFill>
                <a:effectLst/>
                <a:latin typeface="Times New Roman" panose="02020603050405020304" pitchFamily="18" charset="0"/>
                <a:ea typeface="Calibri" panose="020F0502020204030204" pitchFamily="34" charset="0"/>
              </a:rPr>
              <a:t> há um mecanismo que dá sentido e percepção, às vezes apercepção, mas </a:t>
            </a:r>
            <a:r>
              <a:rPr lang="pt-BR" sz="2000" b="1" dirty="0" err="1">
                <a:solidFill>
                  <a:srgbClr val="00B050"/>
                </a:solidFill>
                <a:effectLst/>
                <a:latin typeface="Times New Roman" panose="02020603050405020304" pitchFamily="18" charset="0"/>
                <a:ea typeface="Calibri" panose="020F0502020204030204" pitchFamily="34" charset="0"/>
              </a:rPr>
              <a:t>tb</a:t>
            </a:r>
            <a:r>
              <a:rPr lang="pt-BR" sz="2000" b="1" dirty="0">
                <a:solidFill>
                  <a:srgbClr val="00B050"/>
                </a:solidFill>
                <a:effectLst/>
                <a:latin typeface="Times New Roman" panose="02020603050405020304" pitchFamily="18" charset="0"/>
                <a:ea typeface="Calibri" panose="020F0502020204030204" pitchFamily="34" charset="0"/>
              </a:rPr>
              <a:t> distorções, que apreendem essa existência psicossomática em termos do </a:t>
            </a:r>
            <a:r>
              <a:rPr lang="pt-BR" sz="2000" b="1" dirty="0" err="1">
                <a:solidFill>
                  <a:srgbClr val="00B050"/>
                </a:solidFill>
                <a:effectLst/>
                <a:latin typeface="Times New Roman" panose="02020603050405020304" pitchFamily="18" charset="0"/>
                <a:ea typeface="Calibri" panose="020F0502020204030204" pitchFamily="34" charset="0"/>
              </a:rPr>
              <a:t>alojamaento</a:t>
            </a:r>
            <a:r>
              <a:rPr lang="pt-BR" sz="2000" b="1" dirty="0">
                <a:solidFill>
                  <a:srgbClr val="00B050"/>
                </a:solidFill>
                <a:effectLst/>
                <a:latin typeface="Times New Roman" panose="02020603050405020304" pitchFamily="18" charset="0"/>
                <a:ea typeface="Calibri" panose="020F0502020204030204" pitchFamily="34" charset="0"/>
              </a:rPr>
              <a:t> da psique no corpo</a:t>
            </a:r>
            <a:endParaRPr lang="pt-BR" sz="20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dirty="0">
                <a:solidFill>
                  <a:srgbClr val="000000"/>
                </a:solidFill>
                <a:effectLst/>
                <a:latin typeface="Times New Roman" panose="02020603050405020304" pitchFamily="18" charset="0"/>
                <a:ea typeface="Calibri" panose="020F0502020204030204" pitchFamily="34" charset="0"/>
              </a:rPr>
              <a:t>Ainda assim, </a:t>
            </a:r>
            <a:r>
              <a:rPr lang="pt-BR" dirty="0" err="1">
                <a:solidFill>
                  <a:srgbClr val="000000"/>
                </a:solidFill>
                <a:effectLst/>
                <a:latin typeface="Times New Roman" panose="02020603050405020304" pitchFamily="18" charset="0"/>
                <a:ea typeface="Calibri" panose="020F0502020204030204" pitchFamily="34" charset="0"/>
              </a:rPr>
              <a:t>Melzack</a:t>
            </a:r>
            <a:r>
              <a:rPr lang="pt-BR" dirty="0">
                <a:solidFill>
                  <a:srgbClr val="000000"/>
                </a:solidFill>
                <a:effectLst/>
                <a:latin typeface="Times New Roman" panose="02020603050405020304" pitchFamily="18" charset="0"/>
                <a:ea typeface="Calibri" panose="020F0502020204030204" pitchFamily="34" charset="0"/>
              </a:rPr>
              <a:t> não elaborou sobre a natureza dos mecanismos neurofisiológicos que poderiam manter a imagem neural do corpo, do momento do nascimento até a morte.</a:t>
            </a:r>
            <a:endParaRPr lang="pt-BR"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9A8BC3A3-E247-FA44-AC21-33BF1F24C9E1}"/>
              </a:ext>
            </a:extLst>
          </p:cNvPr>
          <p:cNvSpPr>
            <a:spLocks noGrp="1"/>
          </p:cNvSpPr>
          <p:nvPr>
            <p:ph type="sldNum" sz="quarter" idx="12"/>
          </p:nvPr>
        </p:nvSpPr>
        <p:spPr/>
        <p:txBody>
          <a:bodyPr/>
          <a:lstStyle/>
          <a:p>
            <a:fld id="{1DE9A584-E285-B642-A0EC-DB8DA42C0B88}" type="slidenum">
              <a:rPr lang="pt-BR" smtClean="0"/>
              <a:t>64</a:t>
            </a:fld>
            <a:endParaRPr lang="pt-BR"/>
          </a:p>
        </p:txBody>
      </p:sp>
    </p:spTree>
    <p:extLst>
      <p:ext uri="{BB962C8B-B14F-4D97-AF65-F5344CB8AC3E}">
        <p14:creationId xmlns:p14="http://schemas.microsoft.com/office/powerpoint/2010/main" val="2982924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1FDA0-5323-C346-9E1A-2AA93AD5040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63E3AE1-EA1C-8948-9415-5B712E1D06F5}"/>
              </a:ext>
            </a:extLst>
          </p:cNvPr>
          <p:cNvSpPr>
            <a:spLocks noGrp="1"/>
          </p:cNvSpPr>
          <p:nvPr>
            <p:ph idx="1"/>
          </p:nvPr>
        </p:nvSpPr>
        <p:spPr/>
        <p:txBody>
          <a:bodyPr>
            <a:normAutofit lnSpcReduction="10000"/>
          </a:bodyPr>
          <a:lstStyle/>
          <a:p>
            <a:pPr algn="just">
              <a:lnSpc>
                <a:spcPct val="150000"/>
              </a:lnSpc>
              <a:spcAft>
                <a:spcPts val="290"/>
              </a:spcAft>
            </a:pPr>
            <a:r>
              <a:rPr lang="pt-BR" sz="2000" dirty="0">
                <a:solidFill>
                  <a:srgbClr val="000000"/>
                </a:solidFill>
                <a:effectLst/>
                <a:latin typeface="Times New Roman" panose="02020603050405020304" pitchFamily="18" charset="0"/>
                <a:ea typeface="Calibri" panose="020F0502020204030204" pitchFamily="34" charset="0"/>
              </a:rPr>
              <a:t>Uma vez que nenhum estímulo tátil ou proprioceptivo é gerado por um membro amputado ou pela mão de borracha, o modelo clássico proposto por Hubel e Wiesel para a gênese das nossas experiências perceptuais não explica esses fenômenos. </a:t>
            </a:r>
          </a:p>
          <a:p>
            <a:pPr algn="just">
              <a:lnSpc>
                <a:spcPct val="150000"/>
              </a:lnSpc>
              <a:spcAft>
                <a:spcPts val="290"/>
              </a:spcAft>
            </a:pPr>
            <a:r>
              <a:rPr lang="pt-BR" sz="2000" dirty="0">
                <a:solidFill>
                  <a:srgbClr val="000000"/>
                </a:solidFill>
                <a:effectLst/>
                <a:latin typeface="Times New Roman" panose="02020603050405020304" pitchFamily="18" charset="0"/>
                <a:ea typeface="Calibri" panose="020F0502020204030204" pitchFamily="34" charset="0"/>
              </a:rPr>
              <a:t>Isso ocorre porque o dogma estabelecido por esses autores propõe que, para qualquer sensação tátil, dor ou mesmo o movimento de algum dos nossos membros, correspondentes sinais </a:t>
            </a:r>
            <a:r>
              <a:rPr lang="pt-BR" sz="2000" dirty="0" err="1">
                <a:solidFill>
                  <a:srgbClr val="000000"/>
                </a:solidFill>
                <a:effectLst/>
                <a:latin typeface="Times New Roman" panose="02020603050405020304" pitchFamily="18" charset="0"/>
                <a:ea typeface="Calibri" panose="020F0502020204030204" pitchFamily="34" charset="0"/>
              </a:rPr>
              <a:t>somestésicos</a:t>
            </a:r>
            <a:r>
              <a:rPr lang="pt-BR" sz="2000" dirty="0">
                <a:solidFill>
                  <a:srgbClr val="000000"/>
                </a:solidFill>
                <a:effectLst/>
                <a:latin typeface="Times New Roman" panose="02020603050405020304" pitchFamily="18" charset="0"/>
                <a:ea typeface="Calibri" panose="020F0502020204030204" pitchFamily="34" charset="0"/>
              </a:rPr>
              <a:t>, </a:t>
            </a:r>
            <a:r>
              <a:rPr lang="pt-BR" sz="2000" dirty="0" err="1">
                <a:solidFill>
                  <a:srgbClr val="000000"/>
                </a:solidFill>
                <a:effectLst/>
                <a:latin typeface="Times New Roman" panose="02020603050405020304" pitchFamily="18" charset="0"/>
                <a:ea typeface="Calibri" panose="020F0502020204030204" pitchFamily="34" charset="0"/>
              </a:rPr>
              <a:t>nociceptivos</a:t>
            </a:r>
            <a:r>
              <a:rPr lang="pt-BR" sz="2000" dirty="0">
                <a:solidFill>
                  <a:srgbClr val="000000"/>
                </a:solidFill>
                <a:effectLst/>
                <a:latin typeface="Times New Roman" panose="02020603050405020304" pitchFamily="18" charset="0"/>
                <a:ea typeface="Calibri" panose="020F0502020204030204" pitchFamily="34" charset="0"/>
              </a:rPr>
              <a:t> e proprioceptivos têm que ser gerados nesse membro e, depois, transmitidos por nervos periféricos e vias sensórias ao sistema nervoso central. </a:t>
            </a:r>
            <a:endParaRPr lang="pt-BR" sz="2000" dirty="0">
              <a:solidFill>
                <a:srgbClr val="000000"/>
              </a:solidFill>
              <a:latin typeface="Times New Roman" panose="02020603050405020304" pitchFamily="18" charset="0"/>
              <a:ea typeface="Calibri" panose="020F0502020204030204" pitchFamily="34" charset="0"/>
            </a:endParaRPr>
          </a:p>
          <a:p>
            <a:pPr algn="just">
              <a:lnSpc>
                <a:spcPct val="150000"/>
              </a:lnSpc>
              <a:spcAft>
                <a:spcPts val="290"/>
              </a:spcAft>
            </a:pPr>
            <a:br>
              <a:rPr lang="pt-BR" sz="1800" b="1" dirty="0">
                <a:solidFill>
                  <a:srgbClr val="FF0000"/>
                </a:solidFill>
                <a:effectLst/>
                <a:latin typeface="Times New Roman" panose="02020603050405020304" pitchFamily="18" charset="0"/>
                <a:ea typeface="Calibri" panose="020F0502020204030204" pitchFamily="34" charset="0"/>
              </a:rPr>
            </a:br>
            <a:r>
              <a:rPr lang="pt-BR" sz="1800" b="1" dirty="0">
                <a:solidFill>
                  <a:srgbClr val="FF0000"/>
                </a:solidFill>
                <a:effectLst/>
                <a:latin typeface="Times New Roman" panose="02020603050405020304" pitchFamily="18"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02B67EF-FCF5-9D4F-B916-48DE747EECB6}"/>
              </a:ext>
            </a:extLst>
          </p:cNvPr>
          <p:cNvSpPr>
            <a:spLocks noGrp="1"/>
          </p:cNvSpPr>
          <p:nvPr>
            <p:ph type="sldNum" sz="quarter" idx="12"/>
          </p:nvPr>
        </p:nvSpPr>
        <p:spPr/>
        <p:txBody>
          <a:bodyPr/>
          <a:lstStyle/>
          <a:p>
            <a:fld id="{1DE9A584-E285-B642-A0EC-DB8DA42C0B88}" type="slidenum">
              <a:rPr lang="pt-BR" smtClean="0"/>
              <a:t>65</a:t>
            </a:fld>
            <a:endParaRPr lang="pt-BR"/>
          </a:p>
        </p:txBody>
      </p:sp>
    </p:spTree>
    <p:extLst>
      <p:ext uri="{BB962C8B-B14F-4D97-AF65-F5344CB8AC3E}">
        <p14:creationId xmlns:p14="http://schemas.microsoft.com/office/powerpoint/2010/main" val="906334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1FDA0-5323-C346-9E1A-2AA93AD5040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63E3AE1-EA1C-8948-9415-5B712E1D06F5}"/>
              </a:ext>
            </a:extLst>
          </p:cNvPr>
          <p:cNvSpPr>
            <a:spLocks noGrp="1"/>
          </p:cNvSpPr>
          <p:nvPr>
            <p:ph idx="1"/>
          </p:nvPr>
        </p:nvSpPr>
        <p:spPr/>
        <p:txBody>
          <a:bodyPr>
            <a:normAutofit fontScale="92500" lnSpcReduction="20000"/>
          </a:bodyPr>
          <a:lstStyle/>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rPr>
              <a:t>Uma vez lá, uma variedade de atributos sensoriais fundamentais seria extraída desses inputs para que, então, fossem fundidos, por algum “mecanismo de encadernação” não determinado pela teoria de Hubel e Wiesel a fim de formar uma descrição perceptual completa do membro. </a:t>
            </a:r>
          </a:p>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rPr>
              <a:t>Uma vez que o pré-requisito fundamental – geração de sinais sensoriais na periferia do corpo – está ausente no membro fantasma, na negligência espacial parcial e na ilusão da mão de borracha, outra teoria precisa ser proposta para explicar a origem das ilusões. </a:t>
            </a:r>
          </a:p>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rPr>
              <a:t>Vale ressaltar que o modelo de Hubel e Wiesel tampouco explica como múltiplas sensações e emoções são combinadas para gerar o senso de ser.</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a interpretação dos estímulos físicos, e o próprio sentido </a:t>
            </a:r>
            <a:r>
              <a:rPr lang="pt-BR" sz="1800" b="1" dirty="0" err="1">
                <a:solidFill>
                  <a:srgbClr val="00B050"/>
                </a:solidFill>
                <a:effectLst/>
                <a:latin typeface="Times New Roman" panose="02020603050405020304" pitchFamily="18" charset="0"/>
                <a:ea typeface="Calibri" panose="020F0502020204030204" pitchFamily="34" charset="0"/>
              </a:rPr>
              <a:t>G-info</a:t>
            </a:r>
            <a:r>
              <a:rPr lang="pt-BR" sz="1800" b="1" dirty="0">
                <a:solidFill>
                  <a:srgbClr val="00B050"/>
                </a:solidFill>
                <a:effectLst/>
                <a:latin typeface="Times New Roman" panose="02020603050405020304" pitchFamily="18" charset="0"/>
                <a:ea typeface="Calibri" panose="020F0502020204030204" pitchFamily="34" charset="0"/>
              </a:rPr>
              <a:t> dado pelo cérebro para a memória afetiva, estariam compondo a percepção, logo podem “perceber” o membro fantasma (que é real para </a:t>
            </a:r>
            <a:r>
              <a:rPr lang="pt-BR" sz="1800" b="1" dirty="0" err="1">
                <a:solidFill>
                  <a:srgbClr val="00B050"/>
                </a:solidFill>
                <a:effectLst/>
                <a:latin typeface="Times New Roman" panose="02020603050405020304" pitchFamily="18" charset="0"/>
                <a:ea typeface="Calibri" panose="020F0502020204030204" pitchFamily="34" charset="0"/>
              </a:rPr>
              <a:t>G-info</a:t>
            </a:r>
            <a:r>
              <a:rPr lang="pt-BR" sz="1800" b="1" dirty="0">
                <a:solidFill>
                  <a:srgbClr val="00B050"/>
                </a:solidFill>
                <a:effectLst/>
                <a:latin typeface="Times New Roman" panose="02020603050405020304" pitchFamily="18" charset="0"/>
                <a:ea typeface="Calibri" panose="020F0502020204030204" pitchFamily="34" charset="0"/>
              </a:rPr>
              <a:t>).</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02B67EF-FCF5-9D4F-B916-48DE747EECB6}"/>
              </a:ext>
            </a:extLst>
          </p:cNvPr>
          <p:cNvSpPr>
            <a:spLocks noGrp="1"/>
          </p:cNvSpPr>
          <p:nvPr>
            <p:ph type="sldNum" sz="quarter" idx="12"/>
          </p:nvPr>
        </p:nvSpPr>
        <p:spPr/>
        <p:txBody>
          <a:bodyPr/>
          <a:lstStyle/>
          <a:p>
            <a:fld id="{1DE9A584-E285-B642-A0EC-DB8DA42C0B88}" type="slidenum">
              <a:rPr lang="pt-BR" smtClean="0"/>
              <a:t>66</a:t>
            </a:fld>
            <a:endParaRPr lang="pt-BR"/>
          </a:p>
        </p:txBody>
      </p:sp>
    </p:spTree>
    <p:extLst>
      <p:ext uri="{BB962C8B-B14F-4D97-AF65-F5344CB8AC3E}">
        <p14:creationId xmlns:p14="http://schemas.microsoft.com/office/powerpoint/2010/main" val="2585253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77E89-23AD-264A-AB51-F04386B7261B}"/>
              </a:ext>
            </a:extLst>
          </p:cNvPr>
          <p:cNvSpPr>
            <a:spLocks noGrp="1"/>
          </p:cNvSpPr>
          <p:nvPr>
            <p:ph type="title"/>
          </p:nvPr>
        </p:nvSpPr>
        <p:spPr/>
        <p:txBody>
          <a:bodyPr>
            <a:normAutofit/>
          </a:bodyPr>
          <a:lstStyle/>
          <a:p>
            <a:pPr algn="ctr"/>
            <a:r>
              <a:rPr lang="pt-BR" sz="3100" b="1" dirty="0">
                <a:solidFill>
                  <a:srgbClr val="00B050"/>
                </a:solidFill>
                <a:effectLst/>
                <a:latin typeface="Times New Roman" panose="02020603050405020304" pitchFamily="18" charset="0"/>
                <a:ea typeface="Calibri" panose="020F0502020204030204" pitchFamily="34" charset="0"/>
              </a:rPr>
              <a:t>EXISTE UM ESQUEMA CORPORAL </a:t>
            </a:r>
            <a:br>
              <a:rPr lang="pt-BR" sz="3100" b="1" dirty="0">
                <a:solidFill>
                  <a:srgbClr val="00B050"/>
                </a:solidFill>
                <a:effectLst/>
                <a:latin typeface="Times New Roman" panose="02020603050405020304" pitchFamily="18" charset="0"/>
                <a:ea typeface="Calibri" panose="020F0502020204030204" pitchFamily="34" charset="0"/>
              </a:rPr>
            </a:br>
            <a:r>
              <a:rPr lang="pt-BR" sz="3100" b="1" dirty="0">
                <a:solidFill>
                  <a:srgbClr val="00B050"/>
                </a:solidFill>
                <a:effectLst/>
                <a:latin typeface="Times New Roman" panose="02020603050405020304" pitchFamily="18" charset="0"/>
                <a:ea typeface="Calibri" panose="020F0502020204030204" pitchFamily="34" charset="0"/>
              </a:rPr>
              <a:t>DENTRO DO CÉREBRO</a:t>
            </a:r>
            <a:endParaRPr lang="pt-BR" dirty="0"/>
          </a:p>
        </p:txBody>
      </p:sp>
      <p:sp>
        <p:nvSpPr>
          <p:cNvPr id="3" name="Espaço Reservado para Conteúdo 2">
            <a:extLst>
              <a:ext uri="{FF2B5EF4-FFF2-40B4-BE49-F238E27FC236}">
                <a16:creationId xmlns:a16="http://schemas.microsoft.com/office/drawing/2014/main" id="{B90E354F-72A8-B547-92FA-9B4321EFB959}"/>
              </a:ext>
            </a:extLst>
          </p:cNvPr>
          <p:cNvSpPr>
            <a:spLocks noGrp="1"/>
          </p:cNvSpPr>
          <p:nvPr>
            <p:ph idx="1"/>
          </p:nvPr>
        </p:nvSpPr>
        <p:spPr/>
        <p:txBody>
          <a:bodyPr>
            <a:normAutofit lnSpcReduction="10000"/>
          </a:bodyPr>
          <a:lstStyle/>
          <a:p>
            <a:pPr marL="342900" lvl="0" indent="-342900" algn="just">
              <a:lnSpc>
                <a:spcPct val="150000"/>
              </a:lnSpc>
              <a:spcAft>
                <a:spcPts val="290"/>
              </a:spcAft>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Na minha visão, os múltiplos fenômenos e ilusões que apontam para a existência de um esquema corporal dentro do cérebro (bem como um </a:t>
            </a:r>
            <a:r>
              <a:rPr lang="pt-BR" sz="1800" b="1" dirty="0">
                <a:solidFill>
                  <a:srgbClr val="FF0000"/>
                </a:solidFill>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senso de ser</a:t>
            </a: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só podem ser entendidos como uma antecipação cerebral – uma abstração mental ou um modelo neural – da configuração tridimensional de cada ser humano, que, apesar de ter as suas raízes no material genético que cada um de nós recebe como herança hereditária, necessita ser continuamente atualizado e mantido ao longo da vida.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279400"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Aqui você supõe, como um fundamento ontológico do Criador de tudo, um senso de ser, cujo objetivo existencial estrutural poderíamos enunciar com uma “necessidade de ser e continuar a ser”, mais ainda, de acordo com a lei da entropia e a 2ª lei da termodinâmica, visa manter o sistema vivo tanto quanto possível no menor nível energético (e, neste sentido, defendendo-se das excitações consideradas como advindo de fora)</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DE95F02-3694-C44C-9DDD-513D0F0FE576}"/>
              </a:ext>
            </a:extLst>
          </p:cNvPr>
          <p:cNvSpPr>
            <a:spLocks noGrp="1"/>
          </p:cNvSpPr>
          <p:nvPr>
            <p:ph type="sldNum" sz="quarter" idx="12"/>
          </p:nvPr>
        </p:nvSpPr>
        <p:spPr/>
        <p:txBody>
          <a:bodyPr/>
          <a:lstStyle/>
          <a:p>
            <a:fld id="{1DE9A584-E285-B642-A0EC-DB8DA42C0B88}" type="slidenum">
              <a:rPr lang="pt-BR" smtClean="0"/>
              <a:t>67</a:t>
            </a:fld>
            <a:endParaRPr lang="pt-BR"/>
          </a:p>
        </p:txBody>
      </p:sp>
    </p:spTree>
    <p:extLst>
      <p:ext uri="{BB962C8B-B14F-4D97-AF65-F5344CB8AC3E}">
        <p14:creationId xmlns:p14="http://schemas.microsoft.com/office/powerpoint/2010/main" val="2444577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DED7F-D1AC-8B44-AD66-A1E92376081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6068D6A-929C-EE4A-9244-80EA6112F5D5}"/>
              </a:ext>
            </a:extLst>
          </p:cNvPr>
          <p:cNvSpPr>
            <a:spLocks noGrp="1"/>
          </p:cNvSpPr>
          <p:nvPr>
            <p:ph idx="1"/>
          </p:nvPr>
        </p:nvSpPr>
        <p:spPr/>
        <p:txBody>
          <a:bodyPr>
            <a:normAutofit fontScale="85000" lnSpcReduction="10000"/>
          </a:bodyPr>
          <a:lstStyle/>
          <a:p>
            <a:pPr marL="342900" lvl="0" indent="-342900" algn="just">
              <a:lnSpc>
                <a:spcPct val="150000"/>
              </a:lnSpc>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De acordo com essa visão, o cérebro gera uma expectativa daquilo que o corpo de cada indivíduo deve conter, com base em uma combinação de memórias inicialmente criada por um programa genético – isto é, um corpo tendo dois braços e duas pernas – e experiências perceptuais acumuladas durante a vida.</a:t>
            </a:r>
            <a:r>
              <a:rPr lang="pt-BR" sz="18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Em cada momento da nossa existência, o cérebro continuamente testa a acurácia dessa imagem corporal interna – que faz parte do ponto de vista próprio do cérebro – ao analisar o fluxo de inputs sensoriais da periferia do corpo.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Symbol" pitchFamily="2" charset="2"/>
              <a:buChar char=""/>
            </a:pP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Enquanto a imagem neural do corpo é confirmada pelos sinais sensoriais periféricos, tudo fica como está e nós continuamos a experimentar o nosso corpo como um todo.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Não é interessante qual alguns seres humanos, tendo corpo masculino se sentem como uma mulher e vice-versa;</a:t>
            </a:r>
            <a:endParaRPr lang="pt-BR" sz="18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290"/>
              </a:spcAft>
            </a:pPr>
            <a:r>
              <a:rPr lang="pt-B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não é curioso que alguns seres humanos busquem modificações corporais extremas para buscarem a si mesmos? </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C66C330-4FEF-8446-A252-E247C6B8AD8D}"/>
              </a:ext>
            </a:extLst>
          </p:cNvPr>
          <p:cNvSpPr>
            <a:spLocks noGrp="1"/>
          </p:cNvSpPr>
          <p:nvPr>
            <p:ph type="sldNum" sz="quarter" idx="12"/>
          </p:nvPr>
        </p:nvSpPr>
        <p:spPr/>
        <p:txBody>
          <a:bodyPr/>
          <a:lstStyle/>
          <a:p>
            <a:fld id="{1DE9A584-E285-B642-A0EC-DB8DA42C0B88}" type="slidenum">
              <a:rPr lang="pt-BR" smtClean="0"/>
              <a:t>68</a:t>
            </a:fld>
            <a:endParaRPr lang="pt-BR"/>
          </a:p>
        </p:txBody>
      </p:sp>
    </p:spTree>
    <p:extLst>
      <p:ext uri="{BB962C8B-B14F-4D97-AF65-F5344CB8AC3E}">
        <p14:creationId xmlns:p14="http://schemas.microsoft.com/office/powerpoint/2010/main" val="720773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7D08C-5297-BB46-B39E-A589E33E73A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14CDBB-9090-5449-AE4A-F18D0D057A83}"/>
              </a:ext>
            </a:extLst>
          </p:cNvPr>
          <p:cNvSpPr>
            <a:spLocks noGrp="1"/>
          </p:cNvSpPr>
          <p:nvPr>
            <p:ph idx="1"/>
          </p:nvPr>
        </p:nvSpPr>
        <p:spPr/>
        <p:txBody>
          <a:bodyPr>
            <a:normAutofit fontScale="92500"/>
          </a:bodyPr>
          <a:lstStyle/>
          <a:p>
            <a:pPr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rPr>
              <a:t> </a:t>
            </a: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Todavia, quando ocorre uma mudança profunda no fluxo de informação sensorial proveniente da periferia do corpo (por exemplo, quando um braço é amputado), uma incompatibilidade acontece entre o modelo corporal estocado no cérebro até aquele momento e a configuração física atual do corpo.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Como resultado desse desacordo, pacientes amputados experimentam sensações táteis emanadas de um membro inexistente ou, no caso da ilusão da mão de borracha, passam a sentir que a mão de um manequim agora faz parte de seu corpo.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Lesões significativas de componentes do circuito cortical responsável pela geração da expectativa corpórea, como no caso da síndrome da negligência espacial parcial, alterarão profundamente aquilo que o indivíduo reconhece como os limites físicos do próprio corpo.</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07D1F413-1622-7141-A738-D115D4DCF304}"/>
              </a:ext>
            </a:extLst>
          </p:cNvPr>
          <p:cNvSpPr>
            <a:spLocks noGrp="1"/>
          </p:cNvSpPr>
          <p:nvPr>
            <p:ph type="sldNum" sz="quarter" idx="12"/>
          </p:nvPr>
        </p:nvSpPr>
        <p:spPr/>
        <p:txBody>
          <a:bodyPr/>
          <a:lstStyle/>
          <a:p>
            <a:fld id="{1DE9A584-E285-B642-A0EC-DB8DA42C0B88}" type="slidenum">
              <a:rPr lang="pt-BR" smtClean="0"/>
              <a:t>69</a:t>
            </a:fld>
            <a:endParaRPr lang="pt-BR"/>
          </a:p>
        </p:txBody>
      </p:sp>
    </p:spTree>
    <p:extLst>
      <p:ext uri="{BB962C8B-B14F-4D97-AF65-F5344CB8AC3E}">
        <p14:creationId xmlns:p14="http://schemas.microsoft.com/office/powerpoint/2010/main" val="16088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24BC7-F485-774C-875D-4FB15A67680D}"/>
              </a:ext>
            </a:extLst>
          </p:cNvPr>
          <p:cNvSpPr>
            <a:spLocks noGrp="1"/>
          </p:cNvSpPr>
          <p:nvPr>
            <p:ph type="title"/>
          </p:nvPr>
        </p:nvSpPr>
        <p:spPr/>
        <p:txBody>
          <a:bodyPr>
            <a:normAutofit/>
          </a:bodyPr>
          <a:lstStyle/>
          <a:p>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C2963316-5671-4A40-B81F-C307A71BC702}"/>
              </a:ext>
            </a:extLst>
          </p:cNvPr>
          <p:cNvSpPr>
            <a:spLocks noGrp="1"/>
          </p:cNvSpPr>
          <p:nvPr>
            <p:ph idx="1"/>
          </p:nvPr>
        </p:nvSpPr>
        <p:spPr/>
        <p:txBody>
          <a:bodyPr>
            <a:normAutofit/>
          </a:bodyPr>
          <a:lstStyle/>
          <a:p>
            <a:pPr marL="742950" lvl="1" indent="-285750" algn="just">
              <a:lnSpc>
                <a:spcPct val="170000"/>
              </a:lnSpc>
              <a:spcAft>
                <a:spcPts val="290"/>
              </a:spcAft>
              <a:buFont typeface="Courier New" panose="02070309020205020404" pitchFamily="49" charset="0"/>
              <a:buChar char="o"/>
            </a:pPr>
            <a:r>
              <a:rPr lang="pt-BR" sz="2800" dirty="0">
                <a:solidFill>
                  <a:srgbClr val="000000"/>
                </a:solidFill>
                <a:effectLst/>
                <a:latin typeface="Times New Roman" panose="02020603050405020304" pitchFamily="18" charset="0"/>
                <a:ea typeface="Calibri" panose="020F0502020204030204" pitchFamily="34" charset="0"/>
              </a:rPr>
              <a:t>Ao dissipar energia </a:t>
            </a:r>
            <a:r>
              <a:rPr lang="pt-BR" sz="2800" dirty="0">
                <a:solidFill>
                  <a:srgbClr val="000000"/>
                </a:solidFill>
                <a:effectLst/>
                <a:highlight>
                  <a:srgbClr val="FFFF00"/>
                </a:highlight>
                <a:latin typeface="Times New Roman" panose="02020603050405020304" pitchFamily="18" charset="0"/>
                <a:ea typeface="Calibri" panose="020F0502020204030204" pitchFamily="34" charset="0"/>
              </a:rPr>
              <a:t>para embutir fisicamente </a:t>
            </a:r>
            <a:r>
              <a:rPr lang="pt-BR" sz="2800" dirty="0" err="1">
                <a:solidFill>
                  <a:srgbClr val="000000"/>
                </a:solidFill>
                <a:effectLst/>
                <a:latin typeface="Times New Roman" panose="02020603050405020304" pitchFamily="18" charset="0"/>
                <a:ea typeface="Calibri" panose="020F0502020204030204" pitchFamily="34" charset="0"/>
              </a:rPr>
              <a:t>G-info</a:t>
            </a:r>
            <a:r>
              <a:rPr lang="pt-BR" sz="2800" dirty="0">
                <a:solidFill>
                  <a:srgbClr val="000000"/>
                </a:solidFill>
                <a:effectLst/>
                <a:latin typeface="Times New Roman" panose="02020603050405020304" pitchFamily="18" charset="0"/>
                <a:ea typeface="Calibri" panose="020F0502020204030204" pitchFamily="34" charset="0"/>
              </a:rPr>
              <a:t> no tecido neural (fazendo com que essa informação exerça um efeito de eficiência causal na sua estrutura anatômica), o cérebro é capaz de empregar os sinais ascendentes que descrevem o estado do mundo exterior para atualizar o seu modelo interior de realidade. </a:t>
            </a:r>
            <a:endParaRPr lang="pt-BR" sz="2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551245D-7E0F-AE48-A916-F4BAE0825CD5}"/>
              </a:ext>
            </a:extLst>
          </p:cNvPr>
          <p:cNvSpPr>
            <a:spLocks noGrp="1"/>
          </p:cNvSpPr>
          <p:nvPr>
            <p:ph type="sldNum" sz="quarter" idx="12"/>
          </p:nvPr>
        </p:nvSpPr>
        <p:spPr/>
        <p:txBody>
          <a:bodyPr/>
          <a:lstStyle/>
          <a:p>
            <a:fld id="{1DE9A584-E285-B642-A0EC-DB8DA42C0B88}" type="slidenum">
              <a:rPr lang="pt-BR" smtClean="0"/>
              <a:t>7</a:t>
            </a:fld>
            <a:endParaRPr lang="pt-BR"/>
          </a:p>
        </p:txBody>
      </p:sp>
    </p:spTree>
    <p:extLst>
      <p:ext uri="{BB962C8B-B14F-4D97-AF65-F5344CB8AC3E}">
        <p14:creationId xmlns:p14="http://schemas.microsoft.com/office/powerpoint/2010/main" val="959556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A85AD-4AB7-194F-B741-F774B2B61B1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B912322-877F-9B4D-BCB7-F483A8614A8B}"/>
              </a:ext>
            </a:extLst>
          </p:cNvPr>
          <p:cNvSpPr>
            <a:spLocks noGrp="1"/>
          </p:cNvSpPr>
          <p:nvPr>
            <p:ph idx="1"/>
          </p:nvPr>
        </p:nvSpPr>
        <p:spPr/>
        <p:txBody>
          <a:bodyPr>
            <a:noAutofit/>
          </a:bodyPr>
          <a:lstStyle/>
          <a:p>
            <a:pPr marL="342900" lvl="0" indent="-342900" algn="just">
              <a:lnSpc>
                <a:spcPct val="150000"/>
              </a:lnSpc>
              <a:spcAft>
                <a:spcPts val="290"/>
              </a:spcAft>
              <a:buFont typeface="Symbol" pitchFamily="2" charset="2"/>
              <a:buChar char=""/>
            </a:pP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No caso da ilusão da mão de borracha, a fase inicial de condicionamento provavelmente induz o indivíduo a experimentar estímulo tátil aplicado na mão do manequim como se fosse na sua própria mão. </a:t>
            </a:r>
            <a:endParaRPr lang="pt-B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Isso deve acontecer porque, durante a fase de condicionamento, o indivíduo via o pincel tocando a mão do manequim ao mesmo tempo em que ele sentia o outro pincel tocar a sua mão biológica, que estava fora do seu campo de visão.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Essa combinação cria uma associação visual-tátil que pode ser reativada toda vez que a mão do manequim é tocada a partir de então.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O meu laboratório encontrou evidências experimentais que sustentam essa explicação ao mostrar que neurônios individuais do córtex </a:t>
            </a:r>
            <a:r>
              <a:rPr lang="pt-BR" sz="1600" dirty="0" err="1">
                <a:solidFill>
                  <a:srgbClr val="000000"/>
                </a:solidFill>
                <a:effectLst/>
                <a:latin typeface="Times New Roman" panose="02020603050405020304" pitchFamily="18" charset="0"/>
                <a:ea typeface="Calibri" panose="020F0502020204030204" pitchFamily="34" charset="0"/>
              </a:rPr>
              <a:t>somestésico</a:t>
            </a:r>
            <a:r>
              <a:rPr lang="pt-BR" sz="1600" dirty="0">
                <a:solidFill>
                  <a:srgbClr val="000000"/>
                </a:solidFill>
                <a:effectLst/>
                <a:latin typeface="Times New Roman" panose="02020603050405020304" pitchFamily="18" charset="0"/>
                <a:ea typeface="Calibri" panose="020F0502020204030204" pitchFamily="34" charset="0"/>
              </a:rPr>
              <a:t> primário de macacos treinados em tarefa semelhante passam a responder a estímulos visuais, originários da estimulação virtual de um </a:t>
            </a:r>
            <a:r>
              <a:rPr lang="pt-BR" sz="1600" dirty="0" err="1">
                <a:solidFill>
                  <a:srgbClr val="000000"/>
                </a:solidFill>
                <a:effectLst/>
                <a:latin typeface="Times New Roman" panose="02020603050405020304" pitchFamily="18" charset="0"/>
                <a:ea typeface="Calibri" panose="020F0502020204030204" pitchFamily="34" charset="0"/>
              </a:rPr>
              <a:t>avatar</a:t>
            </a:r>
            <a:r>
              <a:rPr lang="pt-BR" sz="1600" dirty="0">
                <a:solidFill>
                  <a:srgbClr val="000000"/>
                </a:solidFill>
                <a:effectLst/>
                <a:latin typeface="Times New Roman" panose="02020603050405020304" pitchFamily="18" charset="0"/>
                <a:ea typeface="Calibri" panose="020F0502020204030204" pitchFamily="34" charset="0"/>
              </a:rPr>
              <a:t> de braço sem qualquer estimulação do braço real do animal, depois de condicionamento similar. Antes da fase de condicionamento, os neurônios </a:t>
            </a:r>
            <a:r>
              <a:rPr lang="pt-BR" sz="1600" dirty="0" err="1">
                <a:solidFill>
                  <a:srgbClr val="000000"/>
                </a:solidFill>
                <a:effectLst/>
                <a:latin typeface="Times New Roman" panose="02020603050405020304" pitchFamily="18" charset="0"/>
                <a:ea typeface="Calibri" panose="020F0502020204030204" pitchFamily="34" charset="0"/>
              </a:rPr>
              <a:t>somestésicos</a:t>
            </a:r>
            <a:r>
              <a:rPr lang="pt-BR" sz="1600" dirty="0">
                <a:solidFill>
                  <a:srgbClr val="000000"/>
                </a:solidFill>
                <a:effectLst/>
                <a:latin typeface="Times New Roman" panose="02020603050405020304" pitchFamily="18" charset="0"/>
                <a:ea typeface="Calibri" panose="020F0502020204030204" pitchFamily="34" charset="0"/>
              </a:rPr>
              <a:t> não respondiam a estímulos visuais, somente a estímulos táteis provenientes do braço do macaco.</a:t>
            </a:r>
            <a:endParaRPr lang="pt-BR" sz="16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BEC0C989-332E-524D-A90B-21AAF10C891F}"/>
              </a:ext>
            </a:extLst>
          </p:cNvPr>
          <p:cNvSpPr>
            <a:spLocks noGrp="1"/>
          </p:cNvSpPr>
          <p:nvPr>
            <p:ph type="sldNum" sz="quarter" idx="12"/>
          </p:nvPr>
        </p:nvSpPr>
        <p:spPr/>
        <p:txBody>
          <a:bodyPr/>
          <a:lstStyle/>
          <a:p>
            <a:fld id="{1DE9A584-E285-B642-A0EC-DB8DA42C0B88}" type="slidenum">
              <a:rPr lang="pt-BR" smtClean="0"/>
              <a:t>70</a:t>
            </a:fld>
            <a:endParaRPr lang="pt-BR"/>
          </a:p>
        </p:txBody>
      </p:sp>
    </p:spTree>
    <p:extLst>
      <p:ext uri="{BB962C8B-B14F-4D97-AF65-F5344CB8AC3E}">
        <p14:creationId xmlns:p14="http://schemas.microsoft.com/office/powerpoint/2010/main" val="3340018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1F42-137F-C345-856E-3D8EA157B01E}"/>
              </a:ext>
            </a:extLst>
          </p:cNvPr>
          <p:cNvSpPr>
            <a:spLocks noGrp="1"/>
          </p:cNvSpPr>
          <p:nvPr>
            <p:ph type="title"/>
          </p:nvPr>
        </p:nvSpPr>
        <p:spPr/>
        <p:txBody>
          <a:bodyPr>
            <a:normAutofit fontScale="90000"/>
          </a:bodyPr>
          <a:lstStyle/>
          <a:p>
            <a:r>
              <a:rPr lang="pt-BR" sz="3100" b="1" dirty="0">
                <a:solidFill>
                  <a:srgbClr val="00B050"/>
                </a:solidFill>
                <a:effectLst/>
                <a:latin typeface="Times New Roman" panose="02020603050405020304" pitchFamily="18" charset="0"/>
                <a:ea typeface="Calibri" panose="020F0502020204030204" pitchFamily="34" charset="0"/>
              </a:rPr>
              <a:t>O SENSO DE SER E A IMAGEM CORPORAL EMERGEM DO EU, CAMPO ELETROMAGNÉTICO NEURAL DISTRIBUÍDO</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5BEA4EEE-F980-9C4C-BAAC-F77386F5D650}"/>
              </a:ext>
            </a:extLst>
          </p:cNvPr>
          <p:cNvSpPr>
            <a:spLocks noGrp="1"/>
          </p:cNvSpPr>
          <p:nvPr>
            <p:ph idx="1"/>
          </p:nvPr>
        </p:nvSpPr>
        <p:spPr/>
        <p:txBody>
          <a:bodyPr>
            <a:normAutofit/>
          </a:bodyPr>
          <a:lstStyle/>
          <a:p>
            <a:pPr marL="342900" lvl="0" indent="-342900" algn="just">
              <a:lnSpc>
                <a:spcPct val="150000"/>
              </a:lnSpc>
              <a:spcAft>
                <a:spcPts val="290"/>
              </a:spcAft>
              <a:buFont typeface="Symbol" pitchFamily="2" charset="2"/>
              <a:buChar char=""/>
            </a:pPr>
            <a:r>
              <a:rPr lang="pt-BR" sz="2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No todo, a teoria do cérebro relativístico propõe explicar esses fenômenos postulando que o senso de ser e a imagem corporal do cérebro emergem a partir de um campo eletromagnético distribuído</a:t>
            </a: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gerado pelas diferentes estruturas corticais e </a:t>
            </a:r>
            <a:r>
              <a:rPr lang="pt-BR" sz="2000"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subcorticais</a:t>
            </a:r>
            <a:r>
              <a:rPr lang="pt-BR" sz="20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envolvidas na definição do esquema corporal.</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279400" algn="just">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000" b="1" dirty="0">
                <a:solidFill>
                  <a:srgbClr val="00B050"/>
                </a:solidFill>
                <a:effectLst/>
                <a:latin typeface="Times New Roman" panose="02020603050405020304" pitchFamily="18" charset="0"/>
                <a:ea typeface="Calibri" panose="020F0502020204030204" pitchFamily="34" charset="0"/>
              </a:rPr>
              <a:t> Teríamos, pois, uma </a:t>
            </a:r>
            <a:r>
              <a:rPr lang="pt-BR" sz="2000" b="1" dirty="0" err="1">
                <a:solidFill>
                  <a:srgbClr val="00B050"/>
                </a:solidFill>
                <a:effectLst/>
                <a:latin typeface="Times New Roman" panose="02020603050405020304" pitchFamily="18" charset="0"/>
                <a:ea typeface="Calibri" panose="020F0502020204030204" pitchFamily="34" charset="0"/>
              </a:rPr>
              <a:t>evidênCia</a:t>
            </a:r>
            <a:r>
              <a:rPr lang="pt-BR" sz="2000" b="1" dirty="0">
                <a:solidFill>
                  <a:srgbClr val="00B050"/>
                </a:solidFill>
                <a:effectLst/>
                <a:latin typeface="Times New Roman" panose="02020603050405020304" pitchFamily="18" charset="0"/>
                <a:ea typeface="Calibri" panose="020F0502020204030204" pitchFamily="34" charset="0"/>
              </a:rPr>
              <a:t> empírica, </a:t>
            </a:r>
            <a:r>
              <a:rPr lang="pt-BR" sz="2000" b="1" dirty="0" err="1">
                <a:solidFill>
                  <a:srgbClr val="00B050"/>
                </a:solidFill>
                <a:effectLst/>
                <a:latin typeface="Times New Roman" panose="02020603050405020304" pitchFamily="18" charset="0"/>
                <a:ea typeface="Calibri" panose="020F0502020204030204" pitchFamily="34" charset="0"/>
              </a:rPr>
              <a:t>eleytromagnética</a:t>
            </a:r>
            <a:r>
              <a:rPr lang="pt-BR" sz="2000" b="1" dirty="0">
                <a:solidFill>
                  <a:srgbClr val="00B050"/>
                </a:solidFill>
                <a:effectLst/>
                <a:latin typeface="Times New Roman" panose="02020603050405020304" pitchFamily="18" charset="0"/>
                <a:ea typeface="Calibri" panose="020F0502020204030204" pitchFamily="34" charset="0"/>
              </a:rPr>
              <a:t>, para nos referirmos à necessidade de ser e continuar a ser</a:t>
            </a:r>
            <a:endParaRPr lang="pt-BR" sz="2000" dirty="0">
              <a:solidFill>
                <a:srgbClr val="000000"/>
              </a:solidFill>
              <a:latin typeface="Calibri" panose="020F0502020204030204" pitchFamily="34" charset="0"/>
              <a:ea typeface="Calibri" panose="020F0502020204030204" pitchFamily="34" charset="0"/>
            </a:endParaRPr>
          </a:p>
          <a:p>
            <a:pPr indent="279400" algn="just">
              <a:lnSpc>
                <a:spcPct val="150000"/>
              </a:lnSpc>
              <a:spcAft>
                <a:spcPts val="290"/>
              </a:spcAft>
            </a:pPr>
            <a:br>
              <a:rPr lang="pt-BR" sz="1800" b="1" dirty="0">
                <a:solidFill>
                  <a:srgbClr val="00B050"/>
                </a:solidFill>
                <a:effectLst/>
                <a:latin typeface="Times New Roman" panose="02020603050405020304" pitchFamily="18" charset="0"/>
                <a:ea typeface="Calibri" panose="020F0502020204030204" pitchFamily="34" charset="0"/>
              </a:rPr>
            </a:br>
            <a:r>
              <a:rPr lang="pt-BR" sz="1800" b="1" dirty="0">
                <a:solidFill>
                  <a:srgbClr val="00B050"/>
                </a:solidFill>
                <a:effectLst/>
                <a:latin typeface="Times New Roman" panose="02020603050405020304" pitchFamily="18"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3B08298-AAF4-CB41-AC11-E720C0709FB8}"/>
              </a:ext>
            </a:extLst>
          </p:cNvPr>
          <p:cNvSpPr>
            <a:spLocks noGrp="1"/>
          </p:cNvSpPr>
          <p:nvPr>
            <p:ph type="sldNum" sz="quarter" idx="12"/>
          </p:nvPr>
        </p:nvSpPr>
        <p:spPr/>
        <p:txBody>
          <a:bodyPr/>
          <a:lstStyle/>
          <a:p>
            <a:fld id="{1DE9A584-E285-B642-A0EC-DB8DA42C0B88}" type="slidenum">
              <a:rPr lang="pt-BR" smtClean="0"/>
              <a:t>71</a:t>
            </a:fld>
            <a:endParaRPr lang="pt-BR"/>
          </a:p>
        </p:txBody>
      </p:sp>
    </p:spTree>
    <p:extLst>
      <p:ext uri="{BB962C8B-B14F-4D97-AF65-F5344CB8AC3E}">
        <p14:creationId xmlns:p14="http://schemas.microsoft.com/office/powerpoint/2010/main" val="533670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06168-9078-7847-9727-53A001653D2F}"/>
              </a:ext>
            </a:extLst>
          </p:cNvPr>
          <p:cNvSpPr>
            <a:spLocks noGrp="1"/>
          </p:cNvSpPr>
          <p:nvPr>
            <p:ph type="title"/>
          </p:nvPr>
        </p:nvSpPr>
        <p:spPr/>
        <p:txBody>
          <a:bodyPr>
            <a:normAutofit fontScale="90000"/>
          </a:bodyPr>
          <a:lstStyle/>
          <a:p>
            <a:r>
              <a:rPr lang="pt-BR" sz="3100" b="1" dirty="0">
                <a:solidFill>
                  <a:srgbClr val="00B050"/>
                </a:solidFill>
                <a:effectLst/>
                <a:latin typeface="Times New Roman" panose="02020603050405020304" pitchFamily="18" charset="0"/>
                <a:ea typeface="Calibri" panose="020F0502020204030204" pitchFamily="34" charset="0"/>
              </a:rPr>
              <a:t>EFEITOS DA TMS = Estimulação Magnética </a:t>
            </a:r>
            <a:r>
              <a:rPr lang="pt-BR" sz="3100" b="1" dirty="0" err="1">
                <a:solidFill>
                  <a:srgbClr val="00B050"/>
                </a:solidFill>
                <a:effectLst/>
                <a:latin typeface="Times New Roman" panose="02020603050405020304" pitchFamily="18" charset="0"/>
                <a:ea typeface="Calibri" panose="020F0502020204030204" pitchFamily="34" charset="0"/>
              </a:rPr>
              <a:t>Transcraniana</a:t>
            </a:r>
            <a:r>
              <a:rPr lang="pt-BR" sz="3100" b="1" dirty="0">
                <a:solidFill>
                  <a:srgbClr val="00B050"/>
                </a:solidFill>
                <a:effectLst/>
                <a:latin typeface="Times New Roman" panose="02020603050405020304" pitchFamily="18" charset="0"/>
                <a:ea typeface="Calibri" panose="020F0502020204030204" pitchFamily="34" charset="0"/>
              </a:rPr>
              <a:t> (</a:t>
            </a:r>
            <a:r>
              <a:rPr lang="pt-BR" sz="3100" b="1" dirty="0" err="1">
                <a:solidFill>
                  <a:srgbClr val="00B050"/>
                </a:solidFill>
                <a:effectLst/>
                <a:latin typeface="Times New Roman" panose="02020603050405020304" pitchFamily="18" charset="0"/>
                <a:ea typeface="Calibri" panose="020F0502020204030204" pitchFamily="34" charset="0"/>
              </a:rPr>
              <a:t>Transcranial</a:t>
            </a:r>
            <a:r>
              <a:rPr lang="pt-BR" sz="3100" b="1" dirty="0">
                <a:solidFill>
                  <a:srgbClr val="00B050"/>
                </a:solidFill>
                <a:effectLst/>
                <a:latin typeface="Times New Roman" panose="02020603050405020304" pitchFamily="18" charset="0"/>
                <a:ea typeface="Calibri" panose="020F0502020204030204" pitchFamily="34" charset="0"/>
              </a:rPr>
              <a:t> </a:t>
            </a:r>
            <a:r>
              <a:rPr lang="pt-BR" sz="3100" b="1" dirty="0" err="1">
                <a:solidFill>
                  <a:srgbClr val="00B050"/>
                </a:solidFill>
                <a:effectLst/>
                <a:latin typeface="Times New Roman" panose="02020603050405020304" pitchFamily="18" charset="0"/>
                <a:ea typeface="Calibri" panose="020F0502020204030204" pitchFamily="34" charset="0"/>
              </a:rPr>
              <a:t>Magnetic</a:t>
            </a:r>
            <a:r>
              <a:rPr lang="pt-BR" sz="3100" b="1" dirty="0">
                <a:solidFill>
                  <a:srgbClr val="00B050"/>
                </a:solidFill>
                <a:effectLst/>
                <a:latin typeface="Times New Roman" panose="02020603050405020304" pitchFamily="18" charset="0"/>
                <a:ea typeface="Calibri" panose="020F0502020204030204" pitchFamily="34" charset="0"/>
              </a:rPr>
              <a:t> </a:t>
            </a:r>
            <a:r>
              <a:rPr lang="pt-BR" sz="3100" b="1" dirty="0" err="1">
                <a:solidFill>
                  <a:srgbClr val="00B050"/>
                </a:solidFill>
                <a:effectLst/>
                <a:latin typeface="Times New Roman" panose="02020603050405020304" pitchFamily="18" charset="0"/>
                <a:ea typeface="Calibri" panose="020F0502020204030204" pitchFamily="34" charset="0"/>
              </a:rPr>
              <a:t>Stimulation</a:t>
            </a:r>
            <a:r>
              <a:rPr lang="pt-BR" sz="3100" b="1" dirty="0">
                <a:solidFill>
                  <a:srgbClr val="00B050"/>
                </a:solidFill>
                <a:effectLst/>
                <a:latin typeface="Times New Roman" panose="02020603050405020304" pitchFamily="18" charset="0"/>
                <a:ea typeface="Calibri" panose="020F0502020204030204" pitchFamily="34" charset="0"/>
              </a:rPr>
              <a:t>, em inglês).</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31BAC5EB-0039-F646-9711-7FCAD9F97B7B}"/>
              </a:ext>
            </a:extLst>
          </p:cNvPr>
          <p:cNvSpPr>
            <a:spLocks noGrp="1"/>
          </p:cNvSpPr>
          <p:nvPr>
            <p:ph idx="1"/>
          </p:nvPr>
        </p:nvSpPr>
        <p:spPr/>
        <p:txBody>
          <a:bodyPr>
            <a:normAutofit fontScale="92500"/>
          </a:bodyPr>
          <a:lstStyle/>
          <a:p>
            <a:pPr marL="342900" lvl="0" indent="-342900" algn="just">
              <a:lnSpc>
                <a:spcPct val="150000"/>
              </a:lnSpc>
              <a:spcAft>
                <a:spcPts val="290"/>
              </a:spcAft>
              <a:buFont typeface="Symbol" pitchFamily="2" charset="2"/>
              <a:buChar char=""/>
            </a:pP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Evidências preliminares, apoiando a tese de que campos eletromagnéticos neuronais estão envolvidos na definição de funções cognitivas complexas, como a definição do esquema corpóreo e a geração da dor, se acumulam na crescente literatura que descreve a aplicação da TMS de baixa frequência (tipicamente 1 Hz) no córtex de pacientes com sensações do membro fantasma, negligência espacial parcial e até ilusão da mão de borracha. </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FF0000"/>
                </a:solidFill>
                <a:effectLst/>
                <a:latin typeface="Times New Roman" panose="02020603050405020304" pitchFamily="18" charset="0"/>
                <a:ea typeface="Calibri" panose="020F0502020204030204" pitchFamily="34" charset="0"/>
              </a:rPr>
              <a:t>Em resumo, essa literatura indica que a estimulação magnética aplicada a diferentes áreas corticais pode reduzir a sensação de membro fantasma.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A TMS [TMS = Estimulação Magnética </a:t>
            </a:r>
            <a:r>
              <a:rPr lang="pt-BR" sz="1400" dirty="0" err="1">
                <a:solidFill>
                  <a:srgbClr val="000000"/>
                </a:solidFill>
                <a:effectLst/>
                <a:latin typeface="Times New Roman" panose="02020603050405020304" pitchFamily="18" charset="0"/>
                <a:ea typeface="Calibri" panose="020F0502020204030204" pitchFamily="34" charset="0"/>
              </a:rPr>
              <a:t>Transcraniana</a:t>
            </a:r>
            <a:r>
              <a:rPr lang="pt-BR" sz="1400" dirty="0">
                <a:solidFill>
                  <a:srgbClr val="000000"/>
                </a:solidFill>
                <a:effectLst/>
                <a:latin typeface="Times New Roman" panose="02020603050405020304" pitchFamily="18" charset="0"/>
                <a:ea typeface="Calibri" panose="020F0502020204030204" pitchFamily="34" charset="0"/>
              </a:rPr>
              <a:t> (</a:t>
            </a:r>
            <a:r>
              <a:rPr lang="pt-BR" sz="1400" dirty="0" err="1">
                <a:solidFill>
                  <a:srgbClr val="000000"/>
                </a:solidFill>
                <a:effectLst/>
                <a:latin typeface="Times New Roman" panose="02020603050405020304" pitchFamily="18" charset="0"/>
                <a:ea typeface="Calibri" panose="020F0502020204030204" pitchFamily="34" charset="0"/>
              </a:rPr>
              <a:t>Transcranial</a:t>
            </a:r>
            <a:r>
              <a:rPr lang="pt-BR" sz="1400" dirty="0">
                <a:solidFill>
                  <a:srgbClr val="000000"/>
                </a:solidFill>
                <a:effectLst/>
                <a:latin typeface="Times New Roman" panose="02020603050405020304" pitchFamily="18" charset="0"/>
                <a:ea typeface="Calibri" panose="020F0502020204030204" pitchFamily="34" charset="0"/>
              </a:rPr>
              <a:t> </a:t>
            </a:r>
            <a:r>
              <a:rPr lang="pt-BR" sz="1400" dirty="0" err="1">
                <a:solidFill>
                  <a:srgbClr val="000000"/>
                </a:solidFill>
                <a:effectLst/>
                <a:latin typeface="Times New Roman" panose="02020603050405020304" pitchFamily="18" charset="0"/>
                <a:ea typeface="Calibri" panose="020F0502020204030204" pitchFamily="34" charset="0"/>
              </a:rPr>
              <a:t>Magnetic</a:t>
            </a:r>
            <a:r>
              <a:rPr lang="pt-BR" sz="1400" dirty="0">
                <a:solidFill>
                  <a:srgbClr val="000000"/>
                </a:solidFill>
                <a:effectLst/>
                <a:latin typeface="Times New Roman" panose="02020603050405020304" pitchFamily="18" charset="0"/>
                <a:ea typeface="Calibri" panose="020F0502020204030204" pitchFamily="34" charset="0"/>
              </a:rPr>
              <a:t> </a:t>
            </a:r>
            <a:r>
              <a:rPr lang="pt-BR" sz="1400" dirty="0" err="1">
                <a:solidFill>
                  <a:srgbClr val="000000"/>
                </a:solidFill>
                <a:effectLst/>
                <a:latin typeface="Times New Roman" panose="02020603050405020304" pitchFamily="18" charset="0"/>
                <a:ea typeface="Calibri" panose="020F0502020204030204" pitchFamily="34" charset="0"/>
              </a:rPr>
              <a:t>Stimulation</a:t>
            </a:r>
            <a:r>
              <a:rPr lang="pt-BR" sz="1400" dirty="0">
                <a:solidFill>
                  <a:srgbClr val="000000"/>
                </a:solidFill>
                <a:effectLst/>
                <a:latin typeface="Times New Roman" panose="02020603050405020304" pitchFamily="18" charset="0"/>
                <a:ea typeface="Calibri" panose="020F0502020204030204" pitchFamily="34" charset="0"/>
              </a:rPr>
              <a:t>, em inglês)] aplicada no córtex parietal esquerdo também pode induzir uma melhora nos sintomas da negligência espacial parcial gerada por uma lesão do córtex parietal direito.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Além disso, a mesma estimulação magnética quando aplicada em uma região fronteiriça entre os lobos temporal e occipital tende a exacerbar a ilusão da mão de borracha.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b="1" dirty="0">
                <a:solidFill>
                  <a:srgbClr val="000000"/>
                </a:solidFill>
                <a:effectLst/>
                <a:latin typeface="Times New Roman" panose="02020603050405020304" pitchFamily="18" charset="0"/>
                <a:ea typeface="Calibri" panose="020F0502020204030204" pitchFamily="34" charset="0"/>
              </a:rPr>
              <a:t>Por fim, a TMS foi usada para aliviar dor de origem neuropática.</a:t>
            </a:r>
            <a:endParaRPr lang="pt-BR" sz="1400" b="1"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90"/>
              </a:spcAft>
            </a:pPr>
            <a:r>
              <a:rPr lang="pt-BR" sz="1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400" dirty="0">
                <a:solidFill>
                  <a:srgbClr val="00B050"/>
                </a:solidFill>
                <a:effectLst/>
                <a:latin typeface="Times New Roman" panose="02020603050405020304" pitchFamily="18" charset="0"/>
                <a:ea typeface="Calibri" panose="020F0502020204030204" pitchFamily="34" charset="0"/>
              </a:rPr>
              <a:t> o que parece ser a energia circulante para que os campos eletromagnéticos se formem no cérebro, é o </a:t>
            </a:r>
            <a:r>
              <a:rPr lang="pt-BR" sz="1400" i="1" dirty="0">
                <a:solidFill>
                  <a:srgbClr val="00B050"/>
                </a:solidFill>
                <a:effectLst/>
                <a:latin typeface="Times New Roman" panose="02020603050405020304" pitchFamily="18" charset="0"/>
                <a:ea typeface="Calibri" panose="020F0502020204030204" pitchFamily="34" charset="0"/>
              </a:rPr>
              <a:t>quantum de afeto</a:t>
            </a:r>
            <a:r>
              <a:rPr lang="pt-BR" sz="1400" dirty="0">
                <a:solidFill>
                  <a:srgbClr val="00B050"/>
                </a:solidFill>
                <a:effectLst/>
                <a:latin typeface="Times New Roman" panose="02020603050405020304" pitchFamily="18" charset="0"/>
                <a:ea typeface="Calibri" panose="020F0502020204030204" pitchFamily="34" charset="0"/>
              </a:rPr>
              <a:t> que é colocado em circulação em determinado ato ou acontecimento psíquico existência-relacional.</a:t>
            </a:r>
            <a:endParaRPr lang="pt-BR" sz="1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F7C5593-7BE6-484B-9F6B-067B10337A57}"/>
              </a:ext>
            </a:extLst>
          </p:cNvPr>
          <p:cNvSpPr>
            <a:spLocks noGrp="1"/>
          </p:cNvSpPr>
          <p:nvPr>
            <p:ph type="sldNum" sz="quarter" idx="12"/>
          </p:nvPr>
        </p:nvSpPr>
        <p:spPr/>
        <p:txBody>
          <a:bodyPr/>
          <a:lstStyle/>
          <a:p>
            <a:fld id="{1DE9A584-E285-B642-A0EC-DB8DA42C0B88}" type="slidenum">
              <a:rPr lang="pt-BR" smtClean="0"/>
              <a:t>72</a:t>
            </a:fld>
            <a:endParaRPr lang="pt-BR"/>
          </a:p>
        </p:txBody>
      </p:sp>
    </p:spTree>
    <p:extLst>
      <p:ext uri="{BB962C8B-B14F-4D97-AF65-F5344CB8AC3E}">
        <p14:creationId xmlns:p14="http://schemas.microsoft.com/office/powerpoint/2010/main" val="495752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81F41-D7CF-D842-92A3-4D767594B9D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870B508-2576-3149-9F69-1FF32EFC8DCB}"/>
              </a:ext>
            </a:extLst>
          </p:cNvPr>
          <p:cNvSpPr>
            <a:spLocks noGrp="1"/>
          </p:cNvSpPr>
          <p:nvPr>
            <p:ph idx="1"/>
          </p:nvPr>
        </p:nvSpPr>
        <p:spPr/>
        <p:txBody>
          <a:bodyPr>
            <a:noAutofit/>
          </a:bodyPr>
          <a:lstStyle/>
          <a:p>
            <a:pPr marL="342900" lvl="0" indent="-342900" algn="just">
              <a:lnSpc>
                <a:spcPct val="150000"/>
              </a:lnSpc>
              <a:spcAft>
                <a:spcPts val="290"/>
              </a:spcAft>
              <a:buFont typeface="Symbol" pitchFamily="2" charset="2"/>
              <a:buChar char=""/>
            </a:pPr>
            <a:r>
              <a:rPr lang="pt-BR" sz="16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Curiosamente, outros relatos indicam que a TMS pode agir em múltiplos níveis cerebrais, variando do genético e molecular ao de circuitos neurais inteiros. </a:t>
            </a:r>
            <a:endParaRPr lang="pt-B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Muito embora a vasta maioria dos pesquisadores da área acredite que os efeitos produzidos pela TMS sejam mediados pela indução de correntes elétricas nos neurônios, a possibilidade de a TMS também exercer efeito magnético direto no tecido neuronal não pode ser eliminada por completo.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Esse efeito seria compatível com a ideia de que campos magnéticos agem diretamente em sistemas físicos, químicos e biológicos.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Dando suporte a essa tese, um extenso artigo de revisão sobre os potenciais efeitos da TMS no cérebro, de autoria de Alexander </a:t>
            </a:r>
            <a:r>
              <a:rPr lang="pt-BR" sz="1600" dirty="0" err="1">
                <a:solidFill>
                  <a:srgbClr val="000000"/>
                </a:solidFill>
                <a:effectLst/>
                <a:latin typeface="Times New Roman" panose="02020603050405020304" pitchFamily="18" charset="0"/>
                <a:ea typeface="Calibri" panose="020F0502020204030204" pitchFamily="34" charset="0"/>
              </a:rPr>
              <a:t>Chervyakov</a:t>
            </a:r>
            <a:r>
              <a:rPr lang="pt-BR" sz="1600" dirty="0">
                <a:solidFill>
                  <a:srgbClr val="000000"/>
                </a:solidFill>
                <a:effectLst/>
                <a:latin typeface="Times New Roman" panose="02020603050405020304" pitchFamily="18" charset="0"/>
                <a:ea typeface="Calibri" panose="020F0502020204030204" pitchFamily="34" charset="0"/>
              </a:rPr>
              <a:t> e outros, publicado em 2015, sugere a hipótese de que ondas eletromagnéticas de baixa frequência produzidas por essa técnica afetariam o tecido neuronal em nível quântico, genético e molecular simultaneamente.</a:t>
            </a:r>
            <a:endParaRPr lang="pt-BR" sz="16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94309B10-3155-4D4B-8BD0-86E3CD3EED8B}"/>
              </a:ext>
            </a:extLst>
          </p:cNvPr>
          <p:cNvSpPr>
            <a:spLocks noGrp="1"/>
          </p:cNvSpPr>
          <p:nvPr>
            <p:ph type="sldNum" sz="quarter" idx="12"/>
          </p:nvPr>
        </p:nvSpPr>
        <p:spPr/>
        <p:txBody>
          <a:bodyPr/>
          <a:lstStyle/>
          <a:p>
            <a:fld id="{1DE9A584-E285-B642-A0EC-DB8DA42C0B88}" type="slidenum">
              <a:rPr lang="pt-BR" smtClean="0"/>
              <a:t>73</a:t>
            </a:fld>
            <a:endParaRPr lang="pt-BR"/>
          </a:p>
        </p:txBody>
      </p:sp>
    </p:spTree>
    <p:extLst>
      <p:ext uri="{BB962C8B-B14F-4D97-AF65-F5344CB8AC3E}">
        <p14:creationId xmlns:p14="http://schemas.microsoft.com/office/powerpoint/2010/main" val="979868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0250F-2989-E14E-97F8-5E1DF6B8837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21E113B-6B96-7843-A0F9-D7F87672F595}"/>
              </a:ext>
            </a:extLst>
          </p:cNvPr>
          <p:cNvSpPr>
            <a:spLocks noGrp="1"/>
          </p:cNvSpPr>
          <p:nvPr>
            <p:ph idx="1"/>
          </p:nvPr>
        </p:nvSpPr>
        <p:spPr>
          <a:xfrm>
            <a:off x="838200" y="2005011"/>
            <a:ext cx="10515600" cy="4487863"/>
          </a:xfrm>
        </p:spPr>
        <p:txBody>
          <a:bodyPr>
            <a:noAutofit/>
          </a:bodyPr>
          <a:lstStyle/>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De acordo com a teoria, uma vez que as grandes moléculas e mesmo organelas celulares podem se deformar ou alterar suas orientações quando submetidas a campos magnéticos, a TMS seria capaz de modular ou alterar múltiplas funções neuronais por meio de ações diretas como essas.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Tal efeito seria particularmente crucial no caso de complexos proteicos envolvidos em funções cerebrais essenciais, como plasticidade, aprendizado e formação, estocagem, manutenção e ativação das nossas memórias.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Esta última possibilidade é fundamental e plausível, uma vez que os efeitos produzidos pela TMS chegam a durar seis meses depois do tratamento.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Isso basicamente significa que a aplicação de TMS pode levar a mudanças plásticas de longo prazo nos circuitos neuronais – fato de grande relevância para a presente discussão.</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82864747-A6E1-CA43-A4CA-3586E2DDD9D3}"/>
              </a:ext>
            </a:extLst>
          </p:cNvPr>
          <p:cNvSpPr>
            <a:spLocks noGrp="1"/>
          </p:cNvSpPr>
          <p:nvPr>
            <p:ph type="sldNum" sz="quarter" idx="12"/>
          </p:nvPr>
        </p:nvSpPr>
        <p:spPr/>
        <p:txBody>
          <a:bodyPr/>
          <a:lstStyle/>
          <a:p>
            <a:fld id="{1DE9A584-E285-B642-A0EC-DB8DA42C0B88}" type="slidenum">
              <a:rPr lang="pt-BR" smtClean="0"/>
              <a:t>74</a:t>
            </a:fld>
            <a:endParaRPr lang="pt-BR"/>
          </a:p>
        </p:txBody>
      </p:sp>
    </p:spTree>
    <p:extLst>
      <p:ext uri="{BB962C8B-B14F-4D97-AF65-F5344CB8AC3E}">
        <p14:creationId xmlns:p14="http://schemas.microsoft.com/office/powerpoint/2010/main" val="645849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C77DA-7487-484E-A895-757B90B139D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81F62BD-F9C6-9243-A22B-7F520C9109DB}"/>
              </a:ext>
            </a:extLst>
          </p:cNvPr>
          <p:cNvSpPr>
            <a:spLocks noGrp="1"/>
          </p:cNvSpPr>
          <p:nvPr>
            <p:ph idx="1"/>
          </p:nvPr>
        </p:nvSpPr>
        <p:spPr/>
        <p:txBody>
          <a:bodyPr>
            <a:normAutofit/>
          </a:bodyPr>
          <a:lstStyle/>
          <a:p>
            <a:pPr marL="342900" lvl="0" indent="-342900" algn="just">
              <a:lnSpc>
                <a:spcPct val="150000"/>
              </a:lnSpc>
              <a:spcAft>
                <a:spcPts val="290"/>
              </a:spcAft>
              <a:buFont typeface="Symbol" pitchFamily="2" charset="2"/>
              <a:buChar char=""/>
            </a:pPr>
            <a:r>
              <a:rPr lang="pt-BR" sz="2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Embora a existência potencial de efeitos diretos da TMS no cérebro ajude a sustentar a minha hipótese de que a imagem corpórea interna existente no cérebro seja moldada por meio de um processo analógico, a descoberta de que a TMS pode induzir plasticidade cerebral também oferece apoio à visão de que campos eletromagnéticos neuronais produzam eficiência causal no tecido neuronal. </a:t>
            </a:r>
            <a:endParaRPr lang="pt-B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290"/>
              </a:spcAft>
            </a:pPr>
            <a:r>
              <a:rPr lang="pt-BR" sz="2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2200" b="1" dirty="0">
                <a:solidFill>
                  <a:srgbClr val="00B050"/>
                </a:solidFill>
                <a:effectLst/>
                <a:latin typeface="Times New Roman" panose="02020603050405020304" pitchFamily="18" charset="0"/>
                <a:ea typeface="Calibri" panose="020F0502020204030204" pitchFamily="34" charset="0"/>
              </a:rPr>
              <a:t> A imagem corpórea talvez seja uma unidade grande demais e seja necessário ver o alojamento da psique no corpo como um fenômeno dinâmico (chama de uma vela)</a:t>
            </a:r>
            <a:endParaRPr lang="pt-BR" sz="22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4EFB0AC2-A888-7046-A4DD-518A1BB2D3FB}"/>
              </a:ext>
            </a:extLst>
          </p:cNvPr>
          <p:cNvSpPr>
            <a:spLocks noGrp="1"/>
          </p:cNvSpPr>
          <p:nvPr>
            <p:ph type="sldNum" sz="quarter" idx="12"/>
          </p:nvPr>
        </p:nvSpPr>
        <p:spPr/>
        <p:txBody>
          <a:bodyPr/>
          <a:lstStyle/>
          <a:p>
            <a:fld id="{1DE9A584-E285-B642-A0EC-DB8DA42C0B88}" type="slidenum">
              <a:rPr lang="pt-BR" smtClean="0"/>
              <a:t>75</a:t>
            </a:fld>
            <a:endParaRPr lang="pt-BR"/>
          </a:p>
        </p:txBody>
      </p:sp>
    </p:spTree>
    <p:extLst>
      <p:ext uri="{BB962C8B-B14F-4D97-AF65-F5344CB8AC3E}">
        <p14:creationId xmlns:p14="http://schemas.microsoft.com/office/powerpoint/2010/main" val="887058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A0EB3-0D64-4D4F-9870-3C584687EE1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F9515E9-F70F-774F-8733-EBA98C29907A}"/>
              </a:ext>
            </a:extLst>
          </p:cNvPr>
          <p:cNvSpPr>
            <a:spLocks noGrp="1"/>
          </p:cNvSpPr>
          <p:nvPr>
            <p:ph idx="1"/>
          </p:nvPr>
        </p:nvSpPr>
        <p:spPr/>
        <p:txBody>
          <a:bodyPr>
            <a:normAutofit lnSpcReduction="10000"/>
          </a:bodyPr>
          <a:lstStyle/>
          <a:p>
            <a:pPr algn="just">
              <a:lnSpc>
                <a:spcPct val="107000"/>
              </a:lnSpc>
              <a:spcAft>
                <a:spcPts val="800"/>
              </a:spcAft>
            </a:pPr>
            <a:r>
              <a:rPr lang="pt-BR" sz="16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Isso significaria que os campos eletromagnéticos estariam envolvidos na tarefa fundamental de embutir fisicamente informação </a:t>
            </a:r>
            <a:r>
              <a:rPr lang="pt-BR" sz="1600" b="1" dirty="0" err="1">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gödeliana</a:t>
            </a:r>
            <a:r>
              <a:rPr lang="pt-BR" sz="16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no tecido neural.</a:t>
            </a:r>
            <a:r>
              <a:rPr lang="pt-BR" sz="16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Se isso for confirmado por experimentos futuros, esse mecanismo poderia indicar que os processos neurofisiológicos envolvidos na gênese das nossas memórias incluem algum tipo de “gravação eletromagnética” do tecido neuronal.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Acredito que um processo como esse aconteceria por meio da influência disseminada que os campos eletromagnéticos neuronais poderiam ter na modulação da estrutura tridimensional – e, consequentemente, da função – de um número elevado de complexos proteicos neuronais e sinápticos por todo o córtex.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Ao agir simultaneamente ao longo de todo o manto cortical, o mecanismo eletromagnético explicaria a regulação positiva e negativa tanto no número de sinapses como na magnitude do efeito de cada uma delas.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Além disso, o mecanismo também esclareceria o porquê de as nossas memórias não serem estocadas apenas em uma localidade cortical específica, e sim estarem amplamente distribuídas ao longo de todo o córtex.</a:t>
            </a:r>
            <a:endParaRPr lang="pt-BR" sz="16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A3C15AA-26FE-8F48-9202-166B9E92BA96}"/>
              </a:ext>
            </a:extLst>
          </p:cNvPr>
          <p:cNvSpPr>
            <a:spLocks noGrp="1"/>
          </p:cNvSpPr>
          <p:nvPr>
            <p:ph type="sldNum" sz="quarter" idx="12"/>
          </p:nvPr>
        </p:nvSpPr>
        <p:spPr/>
        <p:txBody>
          <a:bodyPr/>
          <a:lstStyle/>
          <a:p>
            <a:fld id="{1DE9A584-E285-B642-A0EC-DB8DA42C0B88}" type="slidenum">
              <a:rPr lang="pt-BR" smtClean="0"/>
              <a:t>76</a:t>
            </a:fld>
            <a:endParaRPr lang="pt-BR"/>
          </a:p>
        </p:txBody>
      </p:sp>
    </p:spTree>
    <p:extLst>
      <p:ext uri="{BB962C8B-B14F-4D97-AF65-F5344CB8AC3E}">
        <p14:creationId xmlns:p14="http://schemas.microsoft.com/office/powerpoint/2010/main" val="1130959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CC2AE-D8B3-584B-AC02-22CD3E1E561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E3525E4-0B15-6A45-8A7C-2615392C45C9}"/>
              </a:ext>
            </a:extLst>
          </p:cNvPr>
          <p:cNvSpPr>
            <a:spLocks noGrp="1"/>
          </p:cNvSpPr>
          <p:nvPr>
            <p:ph idx="1"/>
          </p:nvPr>
        </p:nvSpPr>
        <p:spPr/>
        <p:txBody>
          <a:bodyPr>
            <a:normAutofit/>
          </a:bodyPr>
          <a:lstStyle/>
          <a:p>
            <a:pPr indent="0" algn="just">
              <a:lnSpc>
                <a:spcPct val="150000"/>
              </a:lnSpc>
              <a:spcAft>
                <a:spcPts val="290"/>
              </a:spcAft>
              <a:buNone/>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Da mesma forma, os campos eletromagnéticos neuronais participariam da leitura das nossas memórias e da sua tradução em uma variedade de padrões </a:t>
            </a:r>
            <a:r>
              <a:rPr lang="pt-BR" sz="20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espaçotemporais</a:t>
            </a: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distribuídos de atividade elétrica neuronal.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b="1" dirty="0">
                <a:solidFill>
                  <a:srgbClr val="FF0000"/>
                </a:solidFill>
                <a:effectLst/>
                <a:latin typeface="Times New Roman" panose="02020603050405020304" pitchFamily="18" charset="0"/>
                <a:ea typeface="Calibri" panose="020F0502020204030204" pitchFamily="34" charset="0"/>
              </a:rPr>
              <a:t>Por meio de um processo de indução, ondas eletromagnéticas carregando informação </a:t>
            </a:r>
            <a:r>
              <a:rPr lang="pt-BR" sz="2000" b="1" dirty="0" err="1">
                <a:solidFill>
                  <a:srgbClr val="FF0000"/>
                </a:solidFill>
                <a:effectLst/>
                <a:latin typeface="Times New Roman" panose="02020603050405020304" pitchFamily="18" charset="0"/>
                <a:ea typeface="Calibri" panose="020F0502020204030204" pitchFamily="34" charset="0"/>
              </a:rPr>
              <a:t>gödeliana</a:t>
            </a:r>
            <a:r>
              <a:rPr lang="pt-BR" sz="2000" b="1" dirty="0">
                <a:solidFill>
                  <a:srgbClr val="FF0000"/>
                </a:solidFill>
                <a:effectLst/>
                <a:latin typeface="Times New Roman" panose="02020603050405020304" pitchFamily="18" charset="0"/>
                <a:ea typeface="Calibri" panose="020F0502020204030204" pitchFamily="34" charset="0"/>
              </a:rPr>
              <a:t> de alta dimensão seriam projetadas em informação </a:t>
            </a:r>
            <a:r>
              <a:rPr lang="pt-BR" sz="2000" b="1" dirty="0" err="1">
                <a:solidFill>
                  <a:srgbClr val="FF0000"/>
                </a:solidFill>
                <a:effectLst/>
                <a:latin typeface="Times New Roman" panose="02020603050405020304" pitchFamily="18" charset="0"/>
                <a:ea typeface="Calibri" panose="020F0502020204030204" pitchFamily="34" charset="0"/>
              </a:rPr>
              <a:t>shannoniana</a:t>
            </a:r>
            <a:r>
              <a:rPr lang="pt-BR" sz="2000" b="1" dirty="0">
                <a:solidFill>
                  <a:srgbClr val="FF0000"/>
                </a:solidFill>
                <a:effectLst/>
                <a:latin typeface="Times New Roman" panose="02020603050405020304" pitchFamily="18" charset="0"/>
                <a:ea typeface="Calibri" panose="020F0502020204030204" pitchFamily="34" charset="0"/>
              </a:rPr>
              <a:t> de baixa dimensão (Figura 3.2), transmitida na forma de rajadas de potenciais elétricos neuronais, podendo ser prontamente traduzidos em movimentos, linguagem e outras formas de comunicação codificadas em sinais digitais.</a:t>
            </a:r>
            <a:endParaRPr lang="pt-BR" sz="20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C23B5D7-BC76-8843-BCF4-44E86528DB54}"/>
              </a:ext>
            </a:extLst>
          </p:cNvPr>
          <p:cNvSpPr>
            <a:spLocks noGrp="1"/>
          </p:cNvSpPr>
          <p:nvPr>
            <p:ph type="sldNum" sz="quarter" idx="12"/>
          </p:nvPr>
        </p:nvSpPr>
        <p:spPr/>
        <p:txBody>
          <a:bodyPr/>
          <a:lstStyle/>
          <a:p>
            <a:fld id="{1DE9A584-E285-B642-A0EC-DB8DA42C0B88}" type="slidenum">
              <a:rPr lang="pt-BR" smtClean="0"/>
              <a:t>77</a:t>
            </a:fld>
            <a:endParaRPr lang="pt-BR"/>
          </a:p>
        </p:txBody>
      </p:sp>
    </p:spTree>
    <p:extLst>
      <p:ext uri="{BB962C8B-B14F-4D97-AF65-F5344CB8AC3E}">
        <p14:creationId xmlns:p14="http://schemas.microsoft.com/office/powerpoint/2010/main" val="3146442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CC2AE-D8B3-584B-AC02-22CD3E1E561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E3525E4-0B15-6A45-8A7C-2615392C45C9}"/>
              </a:ext>
            </a:extLst>
          </p:cNvPr>
          <p:cNvSpPr>
            <a:spLocks noGrp="1"/>
          </p:cNvSpPr>
          <p:nvPr>
            <p:ph idx="1"/>
          </p:nvPr>
        </p:nvSpPr>
        <p:spPr/>
        <p:txBody>
          <a:bodyPr>
            <a:normAutofit fontScale="92500" lnSpcReduction="10000"/>
          </a:bodyPr>
          <a:lstStyle/>
          <a:p>
            <a:pPr marL="342900" lvl="0" indent="-342900" algn="just">
              <a:lnSpc>
                <a:spcPct val="150000"/>
              </a:lnSpc>
              <a:spcAft>
                <a:spcPts val="290"/>
              </a:spcAft>
              <a:buFont typeface="Symbol" pitchFamily="2" charset="2"/>
              <a:buChar char=""/>
            </a:pPr>
            <a:r>
              <a:rPr lang="pt-BR" sz="2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Eu acredito que o fato de as nossas memórias de longo prazo serem estocadas de forma distribuída, ao longo do volume cortical, pode ser muito mais facilmente explicado por um modelo híbrido analógico-digital que por um puramente digital. </a:t>
            </a:r>
          </a:p>
          <a:p>
            <a:pPr marL="342900" lvl="0" indent="-342900" algn="just">
              <a:lnSpc>
                <a:spcPct val="150000"/>
              </a:lnSpc>
              <a:spcAft>
                <a:spcPts val="290"/>
              </a:spcAft>
              <a:buFont typeface="Symbol" pitchFamily="2" charset="2"/>
              <a:buChar char=""/>
            </a:pP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b="1" dirty="0">
                <a:solidFill>
                  <a:srgbClr val="FF0000"/>
                </a:solidFill>
                <a:effectLst/>
                <a:latin typeface="Times New Roman" panose="02020603050405020304" pitchFamily="18" charset="0"/>
                <a:ea typeface="Calibri" panose="020F0502020204030204" pitchFamily="34" charset="0"/>
              </a:rPr>
              <a:t>Sem postular a existência de um componente analógico cerebral, seria difícil explicar como circuitos corticais – caracterizados por uma </a:t>
            </a:r>
            <a:r>
              <a:rPr lang="pt-BR" sz="2000" b="1" dirty="0" err="1">
                <a:solidFill>
                  <a:srgbClr val="FF0000"/>
                </a:solidFill>
                <a:effectLst/>
                <a:latin typeface="Times New Roman" panose="02020603050405020304" pitchFamily="18" charset="0"/>
                <a:ea typeface="Calibri" panose="020F0502020204030204" pitchFamily="34" charset="0"/>
              </a:rPr>
              <a:t>microconectividade</a:t>
            </a:r>
            <a:r>
              <a:rPr lang="pt-BR" sz="2000" b="1" dirty="0">
                <a:solidFill>
                  <a:srgbClr val="FF0000"/>
                </a:solidFill>
                <a:effectLst/>
                <a:latin typeface="Times New Roman" panose="02020603050405020304" pitchFamily="18" charset="0"/>
                <a:ea typeface="Calibri" panose="020F0502020204030204" pitchFamily="34" charset="0"/>
              </a:rPr>
              <a:t> altamente complexa, que está em contínua </a:t>
            </a:r>
            <a:r>
              <a:rPr lang="pt-BR" sz="2000" b="1" dirty="0" err="1">
                <a:solidFill>
                  <a:srgbClr val="FF0000"/>
                </a:solidFill>
                <a:effectLst/>
                <a:latin typeface="Times New Roman" panose="02020603050405020304" pitchFamily="18" charset="0"/>
                <a:ea typeface="Calibri" panose="020F0502020204030204" pitchFamily="34" charset="0"/>
              </a:rPr>
              <a:t>autoadaptação</a:t>
            </a:r>
            <a:r>
              <a:rPr lang="pt-BR" sz="2000" b="1" dirty="0">
                <a:solidFill>
                  <a:srgbClr val="FF0000"/>
                </a:solidFill>
                <a:effectLst/>
                <a:latin typeface="Times New Roman" panose="02020603050405020304" pitchFamily="18" charset="0"/>
                <a:ea typeface="Calibri" panose="020F0502020204030204" pitchFamily="34" charset="0"/>
              </a:rPr>
              <a:t> – permitiriam a recuperação da informação necessária para memórias se manifestarem, de forma quase instantânea, ao longo da vida.</a:t>
            </a:r>
            <a:endParaRPr lang="pt-BR" sz="2000" dirty="0">
              <a:solidFill>
                <a:srgbClr val="000000"/>
              </a:solidFill>
              <a:effectLst/>
              <a:latin typeface="Calibri" panose="020F0502020204030204" pitchFamily="34" charset="0"/>
              <a:ea typeface="Calibri" panose="020F0502020204030204" pitchFamily="34" charset="0"/>
            </a:endParaRPr>
          </a:p>
          <a:p>
            <a:pPr algn="just">
              <a:lnSpc>
                <a:spcPct val="107000"/>
              </a:lnSpc>
              <a:spcAft>
                <a:spcPts val="800"/>
              </a:spcAft>
            </a:pPr>
            <a:br>
              <a:rPr lang="pt-BR" sz="1200" dirty="0">
                <a:solidFill>
                  <a:srgbClr val="000000"/>
                </a:solidFill>
                <a:effectLst/>
                <a:latin typeface="Times New Roman" panose="02020603050405020304" pitchFamily="18" charset="0"/>
                <a:ea typeface="Calibri" panose="020F0502020204030204" pitchFamily="34" charset="0"/>
              </a:rPr>
            </a:b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C23B5D7-BC76-8843-BCF4-44E86528DB54}"/>
              </a:ext>
            </a:extLst>
          </p:cNvPr>
          <p:cNvSpPr>
            <a:spLocks noGrp="1"/>
          </p:cNvSpPr>
          <p:nvPr>
            <p:ph type="sldNum" sz="quarter" idx="12"/>
          </p:nvPr>
        </p:nvSpPr>
        <p:spPr/>
        <p:txBody>
          <a:bodyPr/>
          <a:lstStyle/>
          <a:p>
            <a:fld id="{1DE9A584-E285-B642-A0EC-DB8DA42C0B88}" type="slidenum">
              <a:rPr lang="pt-BR" smtClean="0"/>
              <a:t>78</a:t>
            </a:fld>
            <a:endParaRPr lang="pt-BR"/>
          </a:p>
        </p:txBody>
      </p:sp>
    </p:spTree>
    <p:extLst>
      <p:ext uri="{BB962C8B-B14F-4D97-AF65-F5344CB8AC3E}">
        <p14:creationId xmlns:p14="http://schemas.microsoft.com/office/powerpoint/2010/main" val="803246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882DF-FF93-AA4F-9AD9-0034606A343B}"/>
              </a:ext>
            </a:extLst>
          </p:cNvPr>
          <p:cNvSpPr>
            <a:spLocks noGrp="1"/>
          </p:cNvSpPr>
          <p:nvPr>
            <p:ph type="title"/>
          </p:nvPr>
        </p:nvSpPr>
        <p:spPr/>
        <p:txBody>
          <a:bodyPr>
            <a:normAutofit/>
          </a:bodyPr>
          <a:lstStyle/>
          <a:p>
            <a:r>
              <a:rPr lang="pt-BR" sz="2700" b="1" dirty="0">
                <a:solidFill>
                  <a:srgbClr val="00B050"/>
                </a:solidFill>
                <a:effectLst/>
                <a:latin typeface="Times New Roman" panose="02020603050405020304" pitchFamily="18" charset="0"/>
                <a:ea typeface="Calibri" panose="020F0502020204030204" pitchFamily="34" charset="0"/>
              </a:rPr>
              <a:t>Memória, </a:t>
            </a:r>
            <a:r>
              <a:rPr lang="pt-BR" sz="2700" b="1" dirty="0" err="1">
                <a:solidFill>
                  <a:srgbClr val="00B050"/>
                </a:solidFill>
                <a:effectLst/>
                <a:latin typeface="Times New Roman" panose="02020603050405020304" pitchFamily="18" charset="0"/>
                <a:ea typeface="Calibri" panose="020F0502020204030204" pitchFamily="34" charset="0"/>
              </a:rPr>
              <a:t>Ginfo</a:t>
            </a:r>
            <a:r>
              <a:rPr lang="pt-BR" sz="2700" b="1" dirty="0">
                <a:solidFill>
                  <a:srgbClr val="00B050"/>
                </a:solidFill>
                <a:effectLst/>
                <a:latin typeface="Times New Roman" panose="02020603050405020304" pitchFamily="18" charset="0"/>
                <a:ea typeface="Calibri" panose="020F0502020204030204" pitchFamily="34" charset="0"/>
              </a:rPr>
              <a:t>, cérebro como rede de neurônios e campos eletromagnéticos integrados</a:t>
            </a:r>
            <a:endParaRPr lang="pt-BR" dirty="0"/>
          </a:p>
        </p:txBody>
      </p:sp>
      <p:sp>
        <p:nvSpPr>
          <p:cNvPr id="3" name="Espaço Reservado para Conteúdo 2">
            <a:extLst>
              <a:ext uri="{FF2B5EF4-FFF2-40B4-BE49-F238E27FC236}">
                <a16:creationId xmlns:a16="http://schemas.microsoft.com/office/drawing/2014/main" id="{E4718EF2-AD0D-9545-B4D9-A67AC91569EA}"/>
              </a:ext>
            </a:extLst>
          </p:cNvPr>
          <p:cNvSpPr>
            <a:spLocks noGrp="1"/>
          </p:cNvSpPr>
          <p:nvPr>
            <p:ph idx="1"/>
          </p:nvPr>
        </p:nvSpPr>
        <p:spPr/>
        <p:txBody>
          <a:bodyPr>
            <a:normAutofit/>
          </a:bodyPr>
          <a:lstStyle/>
          <a:p>
            <a:pPr algn="just">
              <a:lnSpc>
                <a:spcPct val="150000"/>
              </a:lnSpc>
              <a:spcAft>
                <a:spcPts val="290"/>
              </a:spcAft>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 papel potencial dos campos eletromagnéticos neuronais no processo de estocagem de informação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gödeliana</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no tecido neuronal também é consistente com o consenso de que </a:t>
            </a:r>
            <a:r>
              <a:rPr lang="pt-BR" sz="18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uma das mais importantes funções do sono é ajudar na consolidação de memórias adquiridas durante o período anterior, de vigília.</a:t>
            </a:r>
            <a:r>
              <a:rPr lang="pt-BR" sz="18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No geral, identificamos uma variedade de oscilações neuronais síncronas no eletroencefalograma (EEG) de seres humanos ao longo das diferentes fases do sono. À medida que ficamos sonolentos, oscilações de alta amplitude à baixa frequência (0,5 Hz a 4 Hz), conhecidas como ondas delta, passam a dominar o nosso EEG. As ondas delta são seguidas, ao longo da noite, por breves episódios caracterizados por movimentos rápidos dos olhos (ou sono REM, do inglês </a:t>
            </a:r>
            <a:r>
              <a:rPr lang="pt-BR" sz="1800" dirty="0" err="1">
                <a:solidFill>
                  <a:srgbClr val="000000"/>
                </a:solidFill>
                <a:effectLst/>
                <a:latin typeface="Times New Roman" panose="02020603050405020304" pitchFamily="18" charset="0"/>
                <a:ea typeface="Calibri" panose="020F0502020204030204" pitchFamily="34" charset="0"/>
              </a:rPr>
              <a:t>rapid</a:t>
            </a:r>
            <a:r>
              <a:rPr lang="pt-BR" sz="1800" dirty="0">
                <a:solidFill>
                  <a:srgbClr val="000000"/>
                </a:solidFill>
                <a:effectLst/>
                <a:latin typeface="Times New Roman" panose="02020603050405020304" pitchFamily="18" charset="0"/>
                <a:ea typeface="Calibri" panose="020F0502020204030204" pitchFamily="34" charset="0"/>
              </a:rPr>
              <a:t> </a:t>
            </a:r>
            <a:r>
              <a:rPr lang="pt-BR" sz="1800" dirty="0" err="1">
                <a:solidFill>
                  <a:srgbClr val="000000"/>
                </a:solidFill>
                <a:effectLst/>
                <a:latin typeface="Times New Roman" panose="02020603050405020304" pitchFamily="18" charset="0"/>
                <a:ea typeface="Calibri" panose="020F0502020204030204" pitchFamily="34" charset="0"/>
              </a:rPr>
              <a:t>eye</a:t>
            </a:r>
            <a:r>
              <a:rPr lang="pt-BR" sz="1800" dirty="0">
                <a:solidFill>
                  <a:srgbClr val="000000"/>
                </a:solidFill>
                <a:effectLst/>
                <a:latin typeface="Times New Roman" panose="02020603050405020304" pitchFamily="18" charset="0"/>
                <a:ea typeface="Calibri" panose="020F0502020204030204" pitchFamily="34" charset="0"/>
              </a:rPr>
              <a:t> </a:t>
            </a:r>
            <a:r>
              <a:rPr lang="pt-BR" sz="1800" dirty="0" err="1">
                <a:solidFill>
                  <a:srgbClr val="000000"/>
                </a:solidFill>
                <a:effectLst/>
                <a:latin typeface="Times New Roman" panose="02020603050405020304" pitchFamily="18" charset="0"/>
                <a:ea typeface="Calibri" panose="020F0502020204030204" pitchFamily="34" charset="0"/>
              </a:rPr>
              <a:t>movement</a:t>
            </a:r>
            <a:r>
              <a:rPr lang="pt-BR" sz="1800" dirty="0">
                <a:solidFill>
                  <a:srgbClr val="000000"/>
                </a:solidFill>
                <a:effectLst/>
                <a:latin typeface="Times New Roman" panose="02020603050405020304" pitchFamily="18" charset="0"/>
                <a:ea typeface="Calibri" panose="020F0502020204030204" pitchFamily="34" charset="0"/>
              </a:rPr>
              <a:t>), em que a atividade elétrica do córtex é dominada por oscilações neuronais chamadas gama (30 Hz a 60 Hz), que lembram muito a atividade cortical observada quando estamos acordados.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584A0D3B-DADF-354E-A2CC-456F47DFEE8D}"/>
              </a:ext>
            </a:extLst>
          </p:cNvPr>
          <p:cNvSpPr>
            <a:spLocks noGrp="1"/>
          </p:cNvSpPr>
          <p:nvPr>
            <p:ph type="sldNum" sz="quarter" idx="12"/>
          </p:nvPr>
        </p:nvSpPr>
        <p:spPr/>
        <p:txBody>
          <a:bodyPr/>
          <a:lstStyle/>
          <a:p>
            <a:fld id="{1DE9A584-E285-B642-A0EC-DB8DA42C0B88}" type="slidenum">
              <a:rPr lang="pt-BR" smtClean="0"/>
              <a:t>79</a:t>
            </a:fld>
            <a:endParaRPr lang="pt-BR"/>
          </a:p>
        </p:txBody>
      </p:sp>
    </p:spTree>
    <p:extLst>
      <p:ext uri="{BB962C8B-B14F-4D97-AF65-F5344CB8AC3E}">
        <p14:creationId xmlns:p14="http://schemas.microsoft.com/office/powerpoint/2010/main" val="45162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7C1827-009F-4245-8D6B-21A335216607}"/>
              </a:ext>
            </a:extLst>
          </p:cNvPr>
          <p:cNvSpPr>
            <a:spLocks noGrp="1"/>
          </p:cNvSpPr>
          <p:nvPr>
            <p:ph type="title"/>
          </p:nvPr>
        </p:nvSpPr>
        <p:spPr/>
        <p:txBody>
          <a:bodyPr/>
          <a:lstStyle/>
          <a:p>
            <a:r>
              <a:rPr lang="pt-BR" sz="4400" dirty="0">
                <a:solidFill>
                  <a:srgbClr val="00B050"/>
                </a:solidFill>
                <a:effectLst/>
                <a:latin typeface="Times New Roman" panose="02020603050405020304" pitchFamily="18" charset="0"/>
                <a:ea typeface="Calibri" panose="020F0502020204030204" pitchFamily="34" charset="0"/>
              </a:rPr>
              <a:t>Reescrita por </a:t>
            </a:r>
            <a:r>
              <a:rPr lang="pt-BR" sz="4400" dirty="0" err="1">
                <a:solidFill>
                  <a:srgbClr val="00B050"/>
                </a:solidFill>
                <a:effectLst/>
                <a:latin typeface="Times New Roman" panose="02020603050405020304" pitchFamily="18" charset="0"/>
                <a:ea typeface="Calibri" panose="020F0502020204030204" pitchFamily="34" charset="0"/>
              </a:rPr>
              <a:t>Fulgencio</a:t>
            </a:r>
            <a:r>
              <a:rPr lang="pt-BR" sz="4400" dirty="0">
                <a:solidFill>
                  <a:srgbClr val="00B050"/>
                </a:solidFill>
                <a:effectLst/>
                <a:latin typeface="Times New Roman" panose="02020603050405020304" pitchFamily="18" charset="0"/>
                <a:ea typeface="Calibri" panose="020F0502020204030204" pitchFamily="34" charset="0"/>
              </a:rPr>
              <a:t>:</a:t>
            </a:r>
            <a:endParaRPr lang="pt-BR" dirty="0"/>
          </a:p>
        </p:txBody>
      </p:sp>
      <p:sp>
        <p:nvSpPr>
          <p:cNvPr id="3" name="Espaço Reservado para Conteúdo 2">
            <a:extLst>
              <a:ext uri="{FF2B5EF4-FFF2-40B4-BE49-F238E27FC236}">
                <a16:creationId xmlns:a16="http://schemas.microsoft.com/office/drawing/2014/main" id="{19D34EE7-8DF4-C345-AD1F-EA58CD52489D}"/>
              </a:ext>
            </a:extLst>
          </p:cNvPr>
          <p:cNvSpPr>
            <a:spLocks noGrp="1"/>
          </p:cNvSpPr>
          <p:nvPr>
            <p:ph idx="1"/>
          </p:nvPr>
        </p:nvSpPr>
        <p:spPr/>
        <p:txBody>
          <a:bodyPr>
            <a:normAutofit fontScale="70000" lnSpcReduction="20000"/>
          </a:bodyPr>
          <a:lstStyle/>
          <a:p>
            <a:pPr lvl="2" algn="just">
              <a:lnSpc>
                <a:spcPct val="150000"/>
              </a:lnSpc>
              <a:spcAft>
                <a:spcPts val="290"/>
              </a:spcAft>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Ao funcionar segundo o princípio universal da entropia (ou segunda lei da termodinâmica), o cérebro dissipa energia. </a:t>
            </a:r>
          </a:p>
          <a:p>
            <a:pPr lvl="2" algn="just">
              <a:lnSpc>
                <a:spcPct val="150000"/>
              </a:lnSpc>
              <a:spcAft>
                <a:spcPts val="290"/>
              </a:spcAft>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Ao dissipar energia, o cérebro registra ou marca, nele mesmo, informações </a:t>
            </a:r>
            <a:r>
              <a:rPr lang="pt-BR"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G-info</a:t>
            </a: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sobre este processo. </a:t>
            </a:r>
          </a:p>
          <a:p>
            <a:pPr lvl="2" algn="just">
              <a:lnSpc>
                <a:spcPct val="150000"/>
              </a:lnSpc>
              <a:spcAft>
                <a:spcPts val="290"/>
              </a:spcAft>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Ou seja, o próprio funcionamento do cérebro gera </a:t>
            </a:r>
            <a:r>
              <a:rPr lang="pt-BR"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G-info</a:t>
            </a: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que caracteriza seu funcionamento. </a:t>
            </a:r>
          </a:p>
          <a:p>
            <a:pPr lvl="2" algn="just">
              <a:lnSpc>
                <a:spcPct val="150000"/>
              </a:lnSpc>
              <a:spcAft>
                <a:spcPts val="290"/>
              </a:spcAft>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Este funcionamento (que é, ao mesmo tempo, esta informação ou conjunto de informações)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exerçe</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um efeito de eficiência causal na sua estrutura anatômica”.</a:t>
            </a:r>
          </a:p>
          <a:p>
            <a:pPr marL="914400" lvl="2" indent="0" algn="just">
              <a:lnSpc>
                <a:spcPct val="150000"/>
              </a:lnSpc>
              <a:spcAft>
                <a:spcPts val="290"/>
              </a:spcAft>
              <a:buNone/>
            </a:pPr>
            <a:endPar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914400" lvl="2" indent="0" algn="just">
              <a:lnSpc>
                <a:spcPct val="150000"/>
              </a:lnSpc>
              <a:spcAft>
                <a:spcPts val="290"/>
              </a:spcAft>
              <a:buNone/>
            </a:pPr>
            <a:r>
              <a:rPr lang="pt-BR"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Isto ocorre, por um lado, devido à capacidade do cérebro de “empregar os sinais ascendentes que descrevem o estado do mundo exterior” e, por outro,</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também tem a capacidade de “atualizar o seu modelo interior de realidade”</a:t>
            </a:r>
          </a:p>
          <a:p>
            <a:endParaRPr lang="pt-BR" dirty="0"/>
          </a:p>
        </p:txBody>
      </p:sp>
      <p:sp>
        <p:nvSpPr>
          <p:cNvPr id="4" name="Espaço Reservado para Número de Slide 3">
            <a:extLst>
              <a:ext uri="{FF2B5EF4-FFF2-40B4-BE49-F238E27FC236}">
                <a16:creationId xmlns:a16="http://schemas.microsoft.com/office/drawing/2014/main" id="{4192619D-4F90-E543-8099-019256780426}"/>
              </a:ext>
            </a:extLst>
          </p:cNvPr>
          <p:cNvSpPr>
            <a:spLocks noGrp="1"/>
          </p:cNvSpPr>
          <p:nvPr>
            <p:ph type="sldNum" sz="quarter" idx="12"/>
          </p:nvPr>
        </p:nvSpPr>
        <p:spPr/>
        <p:txBody>
          <a:bodyPr/>
          <a:lstStyle/>
          <a:p>
            <a:fld id="{1DE9A584-E285-B642-A0EC-DB8DA42C0B88}" type="slidenum">
              <a:rPr lang="pt-BR" smtClean="0"/>
              <a:t>8</a:t>
            </a:fld>
            <a:endParaRPr lang="pt-BR"/>
          </a:p>
        </p:txBody>
      </p:sp>
    </p:spTree>
    <p:extLst>
      <p:ext uri="{BB962C8B-B14F-4D97-AF65-F5344CB8AC3E}">
        <p14:creationId xmlns:p14="http://schemas.microsoft.com/office/powerpoint/2010/main" val="31989602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882DF-FF93-AA4F-9AD9-0034606A343B}"/>
              </a:ext>
            </a:extLst>
          </p:cNvPr>
          <p:cNvSpPr>
            <a:spLocks noGrp="1"/>
          </p:cNvSpPr>
          <p:nvPr>
            <p:ph type="title"/>
          </p:nvPr>
        </p:nvSpPr>
        <p:spPr/>
        <p:txBody>
          <a:bodyPr>
            <a:normAutofit/>
          </a:bodyPr>
          <a:lstStyle/>
          <a:p>
            <a:endParaRPr lang="pt-BR" dirty="0"/>
          </a:p>
        </p:txBody>
      </p:sp>
      <p:sp>
        <p:nvSpPr>
          <p:cNvPr id="3" name="Espaço Reservado para Conteúdo 2">
            <a:extLst>
              <a:ext uri="{FF2B5EF4-FFF2-40B4-BE49-F238E27FC236}">
                <a16:creationId xmlns:a16="http://schemas.microsoft.com/office/drawing/2014/main" id="{E4718EF2-AD0D-9545-B4D9-A67AC91569EA}"/>
              </a:ext>
            </a:extLst>
          </p:cNvPr>
          <p:cNvSpPr>
            <a:spLocks noGrp="1"/>
          </p:cNvSpPr>
          <p:nvPr>
            <p:ph idx="1"/>
          </p:nvPr>
        </p:nvSpPr>
        <p:spPr/>
        <p:txBody>
          <a:bodyPr>
            <a:noAutofit/>
          </a:bodyPr>
          <a:lstStyle/>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Durante os episódios de sono REM, invariavelmente experimentamos atividade onírica, ou “sonhos”. </a:t>
            </a:r>
            <a:r>
              <a:rPr lang="pt-BR" sz="1400" b="1" dirty="0">
                <a:solidFill>
                  <a:srgbClr val="FF0000"/>
                </a:solidFill>
                <a:effectLst/>
                <a:latin typeface="Times New Roman" panose="02020603050405020304" pitchFamily="18" charset="0"/>
                <a:ea typeface="Calibri" panose="020F0502020204030204" pitchFamily="34" charset="0"/>
              </a:rPr>
              <a:t>Os períodos de sono REM são requeridos em múltiplos estudos com o processo de consolidação de memórias e aprendizado motor.</a:t>
            </a:r>
            <a:r>
              <a:rPr lang="pt-BR" sz="1400" dirty="0">
                <a:solidFill>
                  <a:srgbClr val="000000"/>
                </a:solidFill>
                <a:effectLst/>
                <a:latin typeface="Times New Roman" panose="02020603050405020304" pitchFamily="18" charset="0"/>
                <a:ea typeface="Calibri" panose="020F0502020204030204" pitchFamily="34" charset="0"/>
              </a:rPr>
              <a:t>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b="1" dirty="0">
                <a:solidFill>
                  <a:srgbClr val="FF0000"/>
                </a:solidFill>
                <a:effectLst/>
                <a:latin typeface="Times New Roman" panose="02020603050405020304" pitchFamily="18" charset="0"/>
                <a:ea typeface="Calibri" panose="020F0502020204030204" pitchFamily="34" charset="0"/>
              </a:rPr>
              <a:t>De acordo com a teoria de cérebro relativístico, durante o ciclo de sono, os campos eletromagnéticos cerebrais poderiam prover não somente a “cola” necessária para estabelecer as diferentes oscilações neuronais, mas também gerar a força necessária para estocar memórias, ao contribuir para mecanismo de consolidação ou eliminação de sinapses criadas ao longo do dia.</a:t>
            </a:r>
            <a:r>
              <a:rPr lang="pt-BR" sz="1400" dirty="0">
                <a:solidFill>
                  <a:srgbClr val="FF0000"/>
                </a:solidFill>
                <a:effectLst/>
                <a:latin typeface="Times New Roman" panose="02020603050405020304" pitchFamily="18" charset="0"/>
                <a:ea typeface="Calibri" panose="020F0502020204030204" pitchFamily="34" charset="0"/>
              </a:rPr>
              <a:t> </a:t>
            </a:r>
            <a:endParaRPr lang="pt-BR" sz="14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400" b="1" dirty="0">
                <a:solidFill>
                  <a:srgbClr val="00B050"/>
                </a:solidFill>
                <a:effectLst/>
                <a:latin typeface="Times New Roman" panose="02020603050405020304" pitchFamily="18" charset="0"/>
                <a:ea typeface="Calibri" panose="020F0502020204030204" pitchFamily="34" charset="0"/>
              </a:rPr>
              <a:t>FULGENCIO. Também poderíamos supor que o sono e o sonho são processos de dissipação de energia acumulada que, ao conseguirem diminuir o índice o índice de entropia do sistema geral, ao descarregarem energia, deixam marcas (memórias) associadas a estas descargas.</a:t>
            </a:r>
            <a:endParaRPr lang="pt-BR" sz="14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400" b="1" dirty="0">
                <a:solidFill>
                  <a:srgbClr val="00B050"/>
                </a:solidFill>
                <a:effectLst/>
                <a:latin typeface="Times New Roman" panose="02020603050405020304" pitchFamily="18" charset="0"/>
                <a:ea typeface="Calibri" panose="020F0502020204030204" pitchFamily="34" charset="0"/>
              </a:rPr>
              <a:t>Alguns processos, que tentam descarga mas não conseguem, poderiam ser explicados também pela presença de campos eletromagnéticos específicos (</a:t>
            </a:r>
            <a:r>
              <a:rPr lang="pt-BR" sz="1400" b="1" dirty="0" err="1">
                <a:solidFill>
                  <a:srgbClr val="00B050"/>
                </a:solidFill>
                <a:effectLst/>
                <a:latin typeface="Times New Roman" panose="02020603050405020304" pitchFamily="18" charset="0"/>
                <a:ea typeface="Calibri" panose="020F0502020204030204" pitchFamily="34" charset="0"/>
              </a:rPr>
              <a:t>quantuns</a:t>
            </a:r>
            <a:r>
              <a:rPr lang="pt-BR" sz="1400" b="1" dirty="0">
                <a:solidFill>
                  <a:srgbClr val="00B050"/>
                </a:solidFill>
                <a:effectLst/>
                <a:latin typeface="Times New Roman" panose="02020603050405020304" pitchFamily="18" charset="0"/>
                <a:ea typeface="Calibri" panose="020F0502020204030204" pitchFamily="34" charset="0"/>
              </a:rPr>
              <a:t> de afetos associados) que impossibilitam tal descarga (traumas , pesadelos, memórias recorrentes etc.)</a:t>
            </a:r>
            <a:endParaRPr lang="pt-BR" sz="14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584A0D3B-DADF-354E-A2CC-456F47DFEE8D}"/>
              </a:ext>
            </a:extLst>
          </p:cNvPr>
          <p:cNvSpPr>
            <a:spLocks noGrp="1"/>
          </p:cNvSpPr>
          <p:nvPr>
            <p:ph type="sldNum" sz="quarter" idx="12"/>
          </p:nvPr>
        </p:nvSpPr>
        <p:spPr/>
        <p:txBody>
          <a:bodyPr/>
          <a:lstStyle/>
          <a:p>
            <a:fld id="{1DE9A584-E285-B642-A0EC-DB8DA42C0B88}" type="slidenum">
              <a:rPr lang="pt-BR" smtClean="0"/>
              <a:t>80</a:t>
            </a:fld>
            <a:endParaRPr lang="pt-BR"/>
          </a:p>
        </p:txBody>
      </p:sp>
    </p:spTree>
    <p:extLst>
      <p:ext uri="{BB962C8B-B14F-4D97-AF65-F5344CB8AC3E}">
        <p14:creationId xmlns:p14="http://schemas.microsoft.com/office/powerpoint/2010/main" val="12412816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647EDC-95A3-8147-8C63-D5E644CD101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1DFD24A-E97F-E847-8022-2ED725D3D134}"/>
              </a:ext>
            </a:extLst>
          </p:cNvPr>
          <p:cNvSpPr>
            <a:spLocks noGrp="1"/>
          </p:cNvSpPr>
          <p:nvPr>
            <p:ph idx="1"/>
          </p:nvPr>
        </p:nvSpPr>
        <p:spPr/>
        <p:txBody>
          <a:bodyPr>
            <a:normAutofit fontScale="92500" lnSpcReduction="10000"/>
          </a:bodyPr>
          <a:lstStyle/>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Segundo essa perspectiva, os sonhos emergiriam como subproduto da operação do computador analógico-digital responsável por esculpir em detalhes a microestrutura dos circuitos neurais, a cada noite, como forma de manter e refinar os nossos registros mnemônicos.</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b="1" dirty="0">
                <a:solidFill>
                  <a:srgbClr val="00B050"/>
                </a:solidFill>
                <a:effectLst/>
                <a:latin typeface="Times New Roman" panose="02020603050405020304" pitchFamily="18" charset="0"/>
                <a:ea typeface="Calibri" panose="020F0502020204030204" pitchFamily="34" charset="0"/>
              </a:rPr>
              <a:t>FULGENCIO. E se tomarmos os sonhos no seu sentido positivo, não como um subproduto, mas como o produto efetivo de uma atividade do cérebro que visa diminuir o índice de entropia?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Times New Roman" panose="02020603050405020304" pitchFamily="18" charset="0"/>
                <a:ea typeface="Calibri" panose="020F0502020204030204" pitchFamily="34" charset="0"/>
              </a:rPr>
              <a:t> todos os sonhos são realizações afetivas; eles revivem </a:t>
            </a:r>
            <a:r>
              <a:rPr lang="pt-BR" sz="1800" b="1" dirty="0" err="1">
                <a:solidFill>
                  <a:srgbClr val="00B050"/>
                </a:solidFill>
                <a:effectLst/>
                <a:latin typeface="Times New Roman" panose="02020603050405020304" pitchFamily="18" charset="0"/>
                <a:ea typeface="Calibri" panose="020F0502020204030204" pitchFamily="34" charset="0"/>
              </a:rPr>
              <a:t>G-info</a:t>
            </a:r>
            <a:r>
              <a:rPr lang="pt-BR" sz="1800" b="1" dirty="0">
                <a:solidFill>
                  <a:srgbClr val="00B050"/>
                </a:solidFill>
                <a:effectLst/>
                <a:latin typeface="Times New Roman" panose="02020603050405020304" pitchFamily="18" charset="0"/>
                <a:ea typeface="Calibri" panose="020F0502020204030204" pitchFamily="34" charset="0"/>
              </a:rPr>
              <a:t> e podem até mesmo representá-las como se fossem </a:t>
            </a:r>
            <a:r>
              <a:rPr lang="pt-BR" sz="1800" b="1" dirty="0" err="1">
                <a:solidFill>
                  <a:srgbClr val="00B050"/>
                </a:solidFill>
                <a:effectLst/>
                <a:latin typeface="Times New Roman" panose="02020603050405020304" pitchFamily="18" charset="0"/>
                <a:ea typeface="Calibri" panose="020F0502020204030204" pitchFamily="34" charset="0"/>
              </a:rPr>
              <a:t>S-info</a:t>
            </a:r>
            <a:r>
              <a:rPr lang="pt-BR" sz="1800" b="1" dirty="0">
                <a:solidFill>
                  <a:srgbClr val="00B050"/>
                </a:solidFill>
                <a:effectLst/>
                <a:latin typeface="Times New Roman" panose="02020603050405020304" pitchFamily="18" charset="0"/>
                <a:ea typeface="Calibri" panose="020F0502020204030204" pitchFamily="34" charset="0"/>
              </a:rPr>
              <a:t>, mas sua função é retomar “sentimentos e experiências de ser”, mantendo o sistema estável, procurando o menor nível energético. A memória, assim vivida e registrada, diminui o trabalho energético do cérebro, guardando TMS específicos, mas dissolvendo o TMS factual para, então, nalguns outros momentos existenciais, poder retomá-los... sempre em função do sentimento de ser e da procura pelo menor nível energético</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A6384CC-1335-1440-A4FD-F66AB0356B5A}"/>
              </a:ext>
            </a:extLst>
          </p:cNvPr>
          <p:cNvSpPr>
            <a:spLocks noGrp="1"/>
          </p:cNvSpPr>
          <p:nvPr>
            <p:ph type="sldNum" sz="quarter" idx="12"/>
          </p:nvPr>
        </p:nvSpPr>
        <p:spPr/>
        <p:txBody>
          <a:bodyPr/>
          <a:lstStyle/>
          <a:p>
            <a:fld id="{1DE9A584-E285-B642-A0EC-DB8DA42C0B88}" type="slidenum">
              <a:rPr lang="pt-BR" smtClean="0"/>
              <a:t>81</a:t>
            </a:fld>
            <a:endParaRPr lang="pt-BR"/>
          </a:p>
        </p:txBody>
      </p:sp>
    </p:spTree>
    <p:extLst>
      <p:ext uri="{BB962C8B-B14F-4D97-AF65-F5344CB8AC3E}">
        <p14:creationId xmlns:p14="http://schemas.microsoft.com/office/powerpoint/2010/main" val="3309433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90668-680F-4C41-A2C6-4CAFCB6AC179}"/>
              </a:ext>
            </a:extLst>
          </p:cNvPr>
          <p:cNvSpPr>
            <a:spLocks noGrp="1"/>
          </p:cNvSpPr>
          <p:nvPr>
            <p:ph type="title"/>
          </p:nvPr>
        </p:nvSpPr>
        <p:spPr/>
        <p:txBody>
          <a:bodyPr>
            <a:noAutofit/>
          </a:bodyPr>
          <a:lstStyle/>
          <a:p>
            <a:pPr algn="ctr"/>
            <a:r>
              <a:rPr lang="pt-BR" sz="1600" b="1" dirty="0">
                <a:solidFill>
                  <a:srgbClr val="00B050"/>
                </a:solidFill>
                <a:effectLst/>
                <a:latin typeface="Times New Roman" panose="02020603050405020304" pitchFamily="18" charset="0"/>
                <a:ea typeface="Calibri" panose="020F0502020204030204" pitchFamily="34" charset="0"/>
              </a:rPr>
              <a:t>O Cérebro Relativístico Propõe um novo modelo para o funcionamento do cérebro... </a:t>
            </a:r>
            <a:br>
              <a:rPr lang="pt-BR" sz="1600" b="1" dirty="0">
                <a:solidFill>
                  <a:srgbClr val="00B050"/>
                </a:solidFill>
                <a:effectLst/>
                <a:latin typeface="Times New Roman" panose="02020603050405020304" pitchFamily="18" charset="0"/>
                <a:ea typeface="Calibri" panose="020F0502020204030204" pitchFamily="34" charset="0"/>
              </a:rPr>
            </a:br>
            <a:r>
              <a:rPr lang="pt-BR" sz="1600" b="1" dirty="0">
                <a:solidFill>
                  <a:srgbClr val="00B050"/>
                </a:solidFill>
                <a:effectLst/>
                <a:latin typeface="Times New Roman" panose="02020603050405020304" pitchFamily="18" charset="0"/>
                <a:ea typeface="Calibri" panose="020F0502020204030204" pitchFamily="34" charset="0"/>
              </a:rPr>
              <a:t>o ser humano, o seu cérebro, como um computador orgânico, combinado processamento digital com analógico, </a:t>
            </a:r>
            <a:br>
              <a:rPr lang="pt-BR" sz="1600" b="1" dirty="0">
                <a:solidFill>
                  <a:srgbClr val="00B050"/>
                </a:solidFill>
                <a:effectLst/>
                <a:latin typeface="Times New Roman" panose="02020603050405020304" pitchFamily="18" charset="0"/>
                <a:ea typeface="Calibri" panose="020F0502020204030204" pitchFamily="34" charset="0"/>
              </a:rPr>
            </a:br>
            <a:r>
              <a:rPr lang="pt-BR" sz="1600" b="1" dirty="0">
                <a:solidFill>
                  <a:srgbClr val="00B050"/>
                </a:solidFill>
                <a:effectLst/>
                <a:latin typeface="Times New Roman" panose="02020603050405020304" pitchFamily="18" charset="0"/>
                <a:ea typeface="Calibri" panose="020F0502020204030204" pitchFamily="34" charset="0"/>
              </a:rPr>
              <a:t>que torna imprevisível (portanto, não computável por algoritmos) </a:t>
            </a:r>
            <a:br>
              <a:rPr lang="pt-BR" sz="1600" b="1" dirty="0">
                <a:solidFill>
                  <a:srgbClr val="00B050"/>
                </a:solidFill>
                <a:effectLst/>
                <a:latin typeface="Times New Roman" panose="02020603050405020304" pitchFamily="18" charset="0"/>
                <a:ea typeface="Calibri" panose="020F0502020204030204" pitchFamily="34" charset="0"/>
              </a:rPr>
            </a:br>
            <a:r>
              <a:rPr lang="pt-BR" sz="1600" b="1" dirty="0">
                <a:solidFill>
                  <a:srgbClr val="00B050"/>
                </a:solidFill>
                <a:effectLst/>
                <a:latin typeface="Times New Roman" panose="02020603050405020304" pitchFamily="18" charset="0"/>
                <a:ea typeface="Calibri" panose="020F0502020204030204" pitchFamily="34" charset="0"/>
              </a:rPr>
              <a:t>seu funcionamento e o resultado de seu funcionamento.</a:t>
            </a:r>
            <a:endParaRPr lang="pt-BR" sz="1800" dirty="0"/>
          </a:p>
        </p:txBody>
      </p:sp>
      <p:sp>
        <p:nvSpPr>
          <p:cNvPr id="3" name="Espaço Reservado para Conteúdo 2">
            <a:extLst>
              <a:ext uri="{FF2B5EF4-FFF2-40B4-BE49-F238E27FC236}">
                <a16:creationId xmlns:a16="http://schemas.microsoft.com/office/drawing/2014/main" id="{7C8DF549-BB55-114E-BBE9-695F8975F47E}"/>
              </a:ext>
            </a:extLst>
          </p:cNvPr>
          <p:cNvSpPr>
            <a:spLocks noGrp="1"/>
          </p:cNvSpPr>
          <p:nvPr>
            <p:ph idx="1"/>
          </p:nvPr>
        </p:nvSpPr>
        <p:spPr/>
        <p:txBody>
          <a:bodyPr>
            <a:normAutofit fontScale="92500" lnSpcReduction="10000"/>
          </a:bodyPr>
          <a:lstStyle/>
          <a:p>
            <a:pPr algn="just">
              <a:lnSpc>
                <a:spcPct val="150000"/>
              </a:lnSpc>
              <a:spcAft>
                <a:spcPts val="290"/>
              </a:spcAft>
            </a:pPr>
            <a:r>
              <a:rPr lang="pt-BR" sz="1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Em suma, a teoria do cérebro relativístico propõe um novo mecanismo biológico – computação analógico-digital recursiva – para a geração de habilidades cognitivas altamente complexas e não computacionais, como intuição, discernimento, criatividade e generalização da solução de problemas. </a:t>
            </a:r>
            <a:endParaRPr lang="pt-B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As dificuldades, até aqui insuperáveis, encontradas por cientistas trabalhando nos últimos cinquenta anos na área de inteligência artificial para emular qualquer uma dessas capacidades cognitivas humanas essenciais em plataformas digitais oferecem um testemunho do porquê me refiro a essas habilidades como entidades não computáveis.</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Como discutido no Capítulo 6, proponho que essas e outras tantas habilidades humanas únicas não sejam reduzidas a formulações algorítmicas, muito menos simuladas ou imitadas por máquinas digitais. </a:t>
            </a:r>
            <a:endParaRPr lang="pt-BR" sz="16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600" dirty="0">
                <a:solidFill>
                  <a:srgbClr val="000000"/>
                </a:solidFill>
                <a:effectLst/>
                <a:latin typeface="Times New Roman" panose="02020603050405020304" pitchFamily="18" charset="0"/>
                <a:ea typeface="Calibri" panose="020F0502020204030204" pitchFamily="34" charset="0"/>
              </a:rPr>
              <a:t>O uso de uma estratégia computacional analógico-digital recursiva, combinada à capacidade de incorporação física de informação </a:t>
            </a:r>
            <a:r>
              <a:rPr lang="pt-BR" sz="1600" dirty="0" err="1">
                <a:solidFill>
                  <a:srgbClr val="000000"/>
                </a:solidFill>
                <a:effectLst/>
                <a:latin typeface="Times New Roman" panose="02020603050405020304" pitchFamily="18" charset="0"/>
                <a:ea typeface="Calibri" panose="020F0502020204030204" pitchFamily="34" charset="0"/>
              </a:rPr>
              <a:t>gödeliana</a:t>
            </a:r>
            <a:r>
              <a:rPr lang="pt-BR" sz="1600" dirty="0">
                <a:solidFill>
                  <a:srgbClr val="000000"/>
                </a:solidFill>
                <a:effectLst/>
                <a:latin typeface="Times New Roman" panose="02020603050405020304" pitchFamily="18" charset="0"/>
                <a:ea typeface="Calibri" panose="020F0502020204030204" pitchFamily="34" charset="0"/>
              </a:rPr>
              <a:t>, que exerce eficiência causal no tecido neuronal e pode ser projetada na forma de informação </a:t>
            </a:r>
            <a:r>
              <a:rPr lang="pt-BR" sz="1600" dirty="0" err="1">
                <a:solidFill>
                  <a:srgbClr val="000000"/>
                </a:solidFill>
                <a:effectLst/>
                <a:latin typeface="Times New Roman" panose="02020603050405020304" pitchFamily="18" charset="0"/>
                <a:ea typeface="Calibri" panose="020F0502020204030204" pitchFamily="34" charset="0"/>
              </a:rPr>
              <a:t>shannoniana</a:t>
            </a:r>
            <a:r>
              <a:rPr lang="pt-BR" sz="1600" dirty="0">
                <a:solidFill>
                  <a:srgbClr val="000000"/>
                </a:solidFill>
                <a:effectLst/>
                <a:latin typeface="Times New Roman" panose="02020603050405020304" pitchFamily="18" charset="0"/>
                <a:ea typeface="Calibri" panose="020F0502020204030204" pitchFamily="34" charset="0"/>
              </a:rPr>
              <a:t>, é parte importante do mecanismo neurofisiológico por trás da emergência de tais capacidades mentais no nosso cérebro de primata.</a:t>
            </a:r>
            <a:endParaRPr lang="pt-BR" sz="16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1CCF71B-9FB8-0D40-958F-77C708EEADB0}"/>
              </a:ext>
            </a:extLst>
          </p:cNvPr>
          <p:cNvSpPr>
            <a:spLocks noGrp="1"/>
          </p:cNvSpPr>
          <p:nvPr>
            <p:ph type="sldNum" sz="quarter" idx="12"/>
          </p:nvPr>
        </p:nvSpPr>
        <p:spPr/>
        <p:txBody>
          <a:bodyPr/>
          <a:lstStyle/>
          <a:p>
            <a:fld id="{1DE9A584-E285-B642-A0EC-DB8DA42C0B88}" type="slidenum">
              <a:rPr lang="pt-BR" smtClean="0"/>
              <a:t>82</a:t>
            </a:fld>
            <a:endParaRPr lang="pt-BR"/>
          </a:p>
        </p:txBody>
      </p:sp>
    </p:spTree>
    <p:extLst>
      <p:ext uri="{BB962C8B-B14F-4D97-AF65-F5344CB8AC3E}">
        <p14:creationId xmlns:p14="http://schemas.microsoft.com/office/powerpoint/2010/main" val="9045716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B79FAB-AF52-0844-8D33-9B23941628EC}"/>
              </a:ext>
            </a:extLst>
          </p:cNvPr>
          <p:cNvSpPr>
            <a:spLocks noGrp="1"/>
          </p:cNvSpPr>
          <p:nvPr>
            <p:ph type="title"/>
          </p:nvPr>
        </p:nvSpPr>
        <p:spPr/>
        <p:txBody>
          <a:bodyPr/>
          <a:lstStyle/>
          <a:p>
            <a:pPr algn="ctr"/>
            <a:r>
              <a:rPr lang="pt-BR" sz="4400" b="1" dirty="0">
                <a:solidFill>
                  <a:srgbClr val="00B050"/>
                </a:solidFill>
                <a:effectLst/>
                <a:latin typeface="Times New Roman" panose="02020603050405020304" pitchFamily="18" charset="0"/>
                <a:ea typeface="Calibri" panose="020F0502020204030204" pitchFamily="34" charset="0"/>
              </a:rPr>
              <a:t>A Plasticidade do cérebro relativístico</a:t>
            </a:r>
            <a:br>
              <a:rPr lang="pt-BR" sz="40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9179D407-1930-CE42-AD94-7346686891C0}"/>
              </a:ext>
            </a:extLst>
          </p:cNvPr>
          <p:cNvSpPr>
            <a:spLocks noGrp="1"/>
          </p:cNvSpPr>
          <p:nvPr>
            <p:ph idx="1"/>
          </p:nvPr>
        </p:nvSpPr>
        <p:spPr/>
        <p:txBody>
          <a:bodyPr>
            <a:normAutofit/>
          </a:bodyPr>
          <a:lstStyle/>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 existência de domínios de processamento analógico confere ao cérebro dos animais outro patamar de capacidade adaptativa plástica.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Se os campos eletromagnéticos podem fundir o córtex em um contínuo neuronal, em princípio qualquer parte desse córtex pode ser recrutada a participar, mesmo que parcialmente, de uma tarefa especialmente exigente. </a:t>
            </a:r>
            <a:endParaRPr lang="pt-BR" sz="18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800" dirty="0">
                <a:solidFill>
                  <a:srgbClr val="000000"/>
                </a:solidFill>
                <a:effectLst/>
                <a:latin typeface="Times New Roman" panose="02020603050405020304" pitchFamily="18" charset="0"/>
                <a:ea typeface="Calibri" panose="020F0502020204030204" pitchFamily="34" charset="0"/>
              </a:rPr>
              <a:t>Por exemplo, quando um ser humano fica cego, temporária ou permanentemente, o córtex visual logo é recrutado – em questão de segundos ou minutos – para processar informação tátil, em especial quando o indivíduo começa a aprender a ler os caracteres em relevo, linguagem em braile, passando os dedos sobre eles. </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A37B7F99-1265-3B41-8C0D-05EFB6C485AF}"/>
              </a:ext>
            </a:extLst>
          </p:cNvPr>
          <p:cNvSpPr>
            <a:spLocks noGrp="1"/>
          </p:cNvSpPr>
          <p:nvPr>
            <p:ph type="sldNum" sz="quarter" idx="12"/>
          </p:nvPr>
        </p:nvSpPr>
        <p:spPr/>
        <p:txBody>
          <a:bodyPr/>
          <a:lstStyle/>
          <a:p>
            <a:fld id="{1DE9A584-E285-B642-A0EC-DB8DA42C0B88}" type="slidenum">
              <a:rPr lang="pt-BR" smtClean="0"/>
              <a:t>83</a:t>
            </a:fld>
            <a:endParaRPr lang="pt-BR"/>
          </a:p>
        </p:txBody>
      </p:sp>
    </p:spTree>
    <p:extLst>
      <p:ext uri="{BB962C8B-B14F-4D97-AF65-F5344CB8AC3E}">
        <p14:creationId xmlns:p14="http://schemas.microsoft.com/office/powerpoint/2010/main" val="41481729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0F6EA-9818-1548-BF12-8B7C0D7BD26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0B99C21-5DDB-4C40-94F5-71F164291026}"/>
              </a:ext>
            </a:extLst>
          </p:cNvPr>
          <p:cNvSpPr>
            <a:spLocks noGrp="1"/>
          </p:cNvSpPr>
          <p:nvPr>
            <p:ph idx="1"/>
          </p:nvPr>
        </p:nvSpPr>
        <p:spPr/>
        <p:txBody>
          <a:bodyPr>
            <a:noAutofit/>
          </a:bodyPr>
          <a:lstStyle/>
          <a:p>
            <a:pPr marL="1143000" lvl="2" indent="-228600" algn="just">
              <a:lnSpc>
                <a:spcPct val="150000"/>
              </a:lnSpc>
              <a:spcAft>
                <a:spcPts val="290"/>
              </a:spcAft>
              <a:buFont typeface="Wingdings" pitchFamily="2" charset="2"/>
              <a:buChar char=""/>
            </a:pPr>
            <a:r>
              <a:rPr lang="pt-BR" sz="1800" dirty="0">
                <a:solidFill>
                  <a:srgbClr val="000000"/>
                </a:solidFill>
                <a:effectLst/>
                <a:latin typeface="Times New Roman" panose="02020603050405020304" pitchFamily="18" charset="0"/>
                <a:ea typeface="Calibri" panose="020F0502020204030204" pitchFamily="34" charset="0"/>
              </a:rPr>
              <a:t>Se, para realizar essa tarefa, o cérebro precisasse esperar pela formação de novas conexões entre neurônios que não compartilhavam sinapses antes, seria impossível explicar a rapidez com que o córtex visual é capaz de adaptar-se para processar estímulos táteis. </a:t>
            </a:r>
            <a:endParaRPr lang="pt-BR" sz="18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800" dirty="0">
                <a:solidFill>
                  <a:srgbClr val="000000"/>
                </a:solidFill>
                <a:effectLst/>
                <a:latin typeface="Times New Roman" panose="02020603050405020304" pitchFamily="18" charset="0"/>
                <a:ea typeface="Calibri" panose="020F0502020204030204" pitchFamily="34" charset="0"/>
              </a:rPr>
              <a:t>De fato, a rápida transição não ocorreria se o sistema nervoso central se valesse apenas de um modo digital de operação, limitando-se à transmissão de informação </a:t>
            </a:r>
            <a:r>
              <a:rPr lang="pt-BR" sz="1800" dirty="0" err="1">
                <a:solidFill>
                  <a:srgbClr val="000000"/>
                </a:solidFill>
                <a:effectLst/>
                <a:latin typeface="Times New Roman" panose="02020603050405020304" pitchFamily="18" charset="0"/>
                <a:ea typeface="Calibri" panose="020F0502020204030204" pitchFamily="34" charset="0"/>
              </a:rPr>
              <a:t>shannoniana</a:t>
            </a:r>
            <a:r>
              <a:rPr lang="pt-BR" sz="1800" dirty="0">
                <a:solidFill>
                  <a:srgbClr val="000000"/>
                </a:solidFill>
                <a:effectLst/>
                <a:latin typeface="Times New Roman" panose="02020603050405020304" pitchFamily="18" charset="0"/>
                <a:ea typeface="Calibri" panose="020F0502020204030204" pitchFamily="34" charset="0"/>
              </a:rPr>
              <a:t>, por meio de salvas de potenciais de ação conduzidos por nervos. </a:t>
            </a:r>
            <a:endParaRPr lang="pt-BR" sz="18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800" dirty="0">
                <a:solidFill>
                  <a:srgbClr val="000000"/>
                </a:solidFill>
                <a:effectLst/>
                <a:latin typeface="Times New Roman" panose="02020603050405020304" pitchFamily="18" charset="0"/>
                <a:ea typeface="Calibri" panose="020F0502020204030204" pitchFamily="34" charset="0"/>
              </a:rPr>
              <a:t>Ao adicionar o mecanismo analógico, permitindo a ocorrência de ações de campos eletromagnéticos a distância, na velocidade da luz, o cérebro humano talvez tenha adquirido um nível de flexibilidade e de redundância extremamente poderoso.</a:t>
            </a:r>
            <a:endParaRPr lang="pt-BR" sz="18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B7E84AE0-7CD4-9C43-BDF9-44AD3C67349E}"/>
              </a:ext>
            </a:extLst>
          </p:cNvPr>
          <p:cNvSpPr>
            <a:spLocks noGrp="1"/>
          </p:cNvSpPr>
          <p:nvPr>
            <p:ph type="sldNum" sz="quarter" idx="12"/>
          </p:nvPr>
        </p:nvSpPr>
        <p:spPr/>
        <p:txBody>
          <a:bodyPr/>
          <a:lstStyle/>
          <a:p>
            <a:fld id="{1DE9A584-E285-B642-A0EC-DB8DA42C0B88}" type="slidenum">
              <a:rPr lang="pt-BR" smtClean="0"/>
              <a:t>84</a:t>
            </a:fld>
            <a:endParaRPr lang="pt-BR"/>
          </a:p>
        </p:txBody>
      </p:sp>
    </p:spTree>
    <p:extLst>
      <p:ext uri="{BB962C8B-B14F-4D97-AF65-F5344CB8AC3E}">
        <p14:creationId xmlns:p14="http://schemas.microsoft.com/office/powerpoint/2010/main" val="22000692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5C2D5-CAB7-064B-889E-352B9467B8C9}"/>
              </a:ext>
            </a:extLst>
          </p:cNvPr>
          <p:cNvSpPr>
            <a:spLocks noGrp="1"/>
          </p:cNvSpPr>
          <p:nvPr>
            <p:ph type="title"/>
          </p:nvPr>
        </p:nvSpPr>
        <p:spPr/>
        <p:txBody>
          <a:bodyPr>
            <a:normAutofit fontScale="90000"/>
          </a:bodyPr>
          <a:lstStyle/>
          <a:p>
            <a:pPr algn="ctr"/>
            <a:r>
              <a:rPr lang="pt-BR" sz="3100" b="1" dirty="0">
                <a:solidFill>
                  <a:srgbClr val="00B050"/>
                </a:solidFill>
                <a:effectLst/>
                <a:latin typeface="Times New Roman" panose="02020603050405020304" pitchFamily="18" charset="0"/>
                <a:ea typeface="Calibri" panose="020F0502020204030204" pitchFamily="34" charset="0"/>
              </a:rPr>
              <a:t>O EQUILÍBRIO DINÂMICO DO CÉREBRO RELATIVÍSTICO</a:t>
            </a:r>
            <a:br>
              <a:rPr lang="pt-BR" sz="3100" b="1" dirty="0">
                <a:solidFill>
                  <a:srgbClr val="00B050"/>
                </a:solidFill>
                <a:effectLst/>
                <a:latin typeface="Times New Roman" panose="02020603050405020304" pitchFamily="18" charset="0"/>
                <a:ea typeface="Calibri" panose="020F0502020204030204" pitchFamily="34" charset="0"/>
              </a:rPr>
            </a:br>
            <a:r>
              <a:rPr lang="pt-BR" sz="3100" b="1" dirty="0">
                <a:solidFill>
                  <a:srgbClr val="00B050"/>
                </a:solidFill>
                <a:effectLst/>
                <a:latin typeface="Times New Roman" panose="02020603050405020304" pitchFamily="18" charset="0"/>
                <a:ea typeface="Calibri" panose="020F0502020204030204" pitchFamily="34" charset="0"/>
              </a:rPr>
              <a:t> </a:t>
            </a:r>
            <a:br>
              <a:rPr lang="pt-BR" sz="3100" b="1" dirty="0">
                <a:solidFill>
                  <a:srgbClr val="00B050"/>
                </a:solidFill>
                <a:effectLst/>
                <a:latin typeface="Times New Roman" panose="02020603050405020304" pitchFamily="18" charset="0"/>
                <a:ea typeface="Calibri" panose="020F0502020204030204" pitchFamily="34" charset="0"/>
              </a:rPr>
            </a:br>
            <a:r>
              <a:rPr lang="pt-BR" sz="3100" b="1" dirty="0">
                <a:solidFill>
                  <a:srgbClr val="00B050"/>
                </a:solidFill>
                <a:effectLst/>
                <a:latin typeface="Times New Roman" panose="02020603050405020304" pitchFamily="18" charset="0"/>
                <a:ea typeface="Calibri" panose="020F0502020204030204" pitchFamily="34" charset="0"/>
              </a:rPr>
              <a:t>E SEUS CAMPOS ELETROMAGNÉTICOS</a:t>
            </a:r>
            <a:endParaRPr lang="pt-BR" dirty="0"/>
          </a:p>
        </p:txBody>
      </p:sp>
      <p:sp>
        <p:nvSpPr>
          <p:cNvPr id="3" name="Espaço Reservado para Conteúdo 2">
            <a:extLst>
              <a:ext uri="{FF2B5EF4-FFF2-40B4-BE49-F238E27FC236}">
                <a16:creationId xmlns:a16="http://schemas.microsoft.com/office/drawing/2014/main" id="{0B628DEC-76E5-2E4F-9D83-02128CE81F57}"/>
              </a:ext>
            </a:extLst>
          </p:cNvPr>
          <p:cNvSpPr>
            <a:spLocks noGrp="1"/>
          </p:cNvSpPr>
          <p:nvPr>
            <p:ph idx="1"/>
          </p:nvPr>
        </p:nvSpPr>
        <p:spPr/>
        <p:txBody>
          <a:bodyPr>
            <a:noAutofit/>
          </a:bodyPr>
          <a:lstStyle/>
          <a:p>
            <a:pPr marL="342900" lvl="0" indent="-342900" algn="just">
              <a:lnSpc>
                <a:spcPct val="150000"/>
              </a:lnSpc>
              <a:spcAft>
                <a:spcPts val="1390"/>
              </a:spcAft>
              <a:buFont typeface="Symbol" pitchFamily="2" charset="2"/>
              <a:buChar char=""/>
            </a:pPr>
            <a:r>
              <a:rPr lang="pt-BR" sz="15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De acordo com a teoria do cérebro relativístico, as experiências perceptuais ocorridas durante o período de vigília requerem o engajamento, em alta frequência de sincronização, dos principais solenoides biológicos do cérebro, de forma a gerar as combinações apropriadas dos campos eletromagnéticos neuronais que, em última análise, são responsáveis pela riqueza e pela imprevisibilidade das nossas experiências conscientes. </a:t>
            </a:r>
            <a:endParaRPr lang="pt-B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1390"/>
              </a:spcAft>
              <a:buFont typeface="Courier New" panose="02070309020205020404" pitchFamily="49" charset="0"/>
              <a:buChar char="o"/>
            </a:pPr>
            <a:r>
              <a:rPr lang="pt-BR" sz="1500" dirty="0">
                <a:solidFill>
                  <a:srgbClr val="FF0000"/>
                </a:solidFill>
                <a:effectLst/>
                <a:latin typeface="Times New Roman" panose="02020603050405020304" pitchFamily="18" charset="0"/>
                <a:ea typeface="Calibri" panose="020F0502020204030204" pitchFamily="34" charset="0"/>
              </a:rPr>
              <a:t>A imaturidade desses campos eletromagnéticos durante o início da vida pós-natal explicaria o porquê de o nosso senso de ser requerer alguns meses de vida para se manifestar; seria o tempo necessário para que uma porção da nossa substância branca maturasse a fim de gerar campos eletromagnéticos fortes o suficiente para fundir uma considerável porção do cérebro em um contínuo neuronal, a partir de onde um senso de existir se materializaria e a mais famosa caracterização de Descartes sobre a nossa espécie – Cogito, ergo sum – emergiria.</a:t>
            </a:r>
            <a:endParaRPr lang="pt-BR" sz="1500" dirty="0">
              <a:solidFill>
                <a:srgbClr val="000000"/>
              </a:solidFill>
              <a:effectLst/>
              <a:latin typeface="Calibri" panose="020F0502020204030204" pitchFamily="34" charset="0"/>
              <a:ea typeface="Calibri" panose="020F0502020204030204" pitchFamily="34" charset="0"/>
            </a:endParaRPr>
          </a:p>
          <a:p>
            <a:pPr algn="just">
              <a:lnSpc>
                <a:spcPct val="150000"/>
              </a:lnSpc>
              <a:spcAft>
                <a:spcPts val="1390"/>
              </a:spcAft>
            </a:pPr>
            <a:r>
              <a:rPr lang="pt-BR" sz="1500" b="1" dirty="0">
                <a:solidFill>
                  <a:srgbClr val="00B050"/>
                </a:solidFill>
                <a:effectLst/>
                <a:latin typeface="Times New Roman" panose="02020603050405020304" pitchFamily="18" charset="0"/>
                <a:ea typeface="Calibri" panose="020F0502020204030204" pitchFamily="34" charset="0"/>
              </a:rPr>
              <a:t>FULGENCIO. </a:t>
            </a:r>
            <a:r>
              <a:rPr lang="pt-BR" sz="1500" b="1" dirty="0" err="1">
                <a:solidFill>
                  <a:srgbClr val="00B050"/>
                </a:solidFill>
                <a:effectLst/>
                <a:latin typeface="Times New Roman" panose="02020603050405020304" pitchFamily="18" charset="0"/>
                <a:ea typeface="Calibri" panose="020F0502020204030204" pitchFamily="34" charset="0"/>
              </a:rPr>
              <a:t>Nicolelis</a:t>
            </a:r>
            <a:r>
              <a:rPr lang="pt-BR" sz="1500" b="1" dirty="0">
                <a:solidFill>
                  <a:srgbClr val="00B050"/>
                </a:solidFill>
                <a:effectLst/>
                <a:latin typeface="Times New Roman" panose="02020603050405020304" pitchFamily="18" charset="0"/>
                <a:ea typeface="Calibri" panose="020F0502020204030204" pitchFamily="34" charset="0"/>
              </a:rPr>
              <a:t> parece ter pouco noção do que seria, na psicologia e na psicanálise, este senso de ser e, ao que tudo indica, muito menos ainda do processo que leva à constituição do EU como uma unidade do sujeito psicológico. </a:t>
            </a:r>
            <a:endParaRPr lang="pt-BR" sz="15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DB827DE9-916D-DA46-9798-83626D3A7BE8}"/>
              </a:ext>
            </a:extLst>
          </p:cNvPr>
          <p:cNvSpPr>
            <a:spLocks noGrp="1"/>
          </p:cNvSpPr>
          <p:nvPr>
            <p:ph type="sldNum" sz="quarter" idx="12"/>
          </p:nvPr>
        </p:nvSpPr>
        <p:spPr/>
        <p:txBody>
          <a:bodyPr/>
          <a:lstStyle/>
          <a:p>
            <a:fld id="{1DE9A584-E285-B642-A0EC-DB8DA42C0B88}" type="slidenum">
              <a:rPr lang="pt-BR" smtClean="0"/>
              <a:t>85</a:t>
            </a:fld>
            <a:endParaRPr lang="pt-BR"/>
          </a:p>
        </p:txBody>
      </p:sp>
    </p:spTree>
    <p:extLst>
      <p:ext uri="{BB962C8B-B14F-4D97-AF65-F5344CB8AC3E}">
        <p14:creationId xmlns:p14="http://schemas.microsoft.com/office/powerpoint/2010/main" val="30356665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E07D4-E6E0-9540-BBFB-AE86CB9DDEA3}"/>
              </a:ext>
            </a:extLst>
          </p:cNvPr>
          <p:cNvSpPr>
            <a:spLocks noGrp="1"/>
          </p:cNvSpPr>
          <p:nvPr>
            <p:ph type="title"/>
          </p:nvPr>
        </p:nvSpPr>
        <p:spPr/>
        <p:txBody>
          <a:bodyPr>
            <a:noAutofit/>
          </a:bodyPr>
          <a:lstStyle/>
          <a:p>
            <a:pPr algn="ctr">
              <a:lnSpc>
                <a:spcPct val="150000"/>
              </a:lnSpc>
              <a:spcAft>
                <a:spcPts val="290"/>
              </a:spcAft>
            </a:pPr>
            <a:r>
              <a:rPr lang="pt-BR" sz="2000" b="1" dirty="0">
                <a:solidFill>
                  <a:srgbClr val="00B050"/>
                </a:solidFill>
                <a:effectLst/>
                <a:latin typeface="Times New Roman" panose="02020603050405020304" pitchFamily="18" charset="0"/>
                <a:ea typeface="Calibri" panose="020F0502020204030204" pitchFamily="34" charset="0"/>
              </a:rPr>
              <a:t>O FUNCIONAMENTO DO CÉREBRO RELATIVÍSTICO </a:t>
            </a:r>
            <a:br>
              <a:rPr lang="pt-BR" sz="2000" b="1" dirty="0">
                <a:solidFill>
                  <a:srgbClr val="00B050"/>
                </a:solidFill>
                <a:effectLst/>
                <a:latin typeface="Times New Roman" panose="02020603050405020304" pitchFamily="18" charset="0"/>
                <a:ea typeface="Calibri" panose="020F0502020204030204" pitchFamily="34" charset="0"/>
              </a:rPr>
            </a:br>
            <a:r>
              <a:rPr lang="pt-BR" sz="2000" b="1" dirty="0">
                <a:solidFill>
                  <a:srgbClr val="00B050"/>
                </a:solidFill>
                <a:effectLst/>
                <a:latin typeface="Times New Roman" panose="02020603050405020304" pitchFamily="18" charset="0"/>
                <a:ea typeface="Calibri" panose="020F0502020204030204" pitchFamily="34" charset="0"/>
              </a:rPr>
              <a:t>E AS DOENÇAS NEUROLÓGICAS </a:t>
            </a:r>
            <a:br>
              <a:rPr lang="pt-BR" sz="2000" b="1" dirty="0">
                <a:solidFill>
                  <a:srgbClr val="00B050"/>
                </a:solidFill>
                <a:effectLst/>
                <a:latin typeface="Times New Roman" panose="02020603050405020304" pitchFamily="18" charset="0"/>
                <a:ea typeface="Calibri" panose="020F0502020204030204" pitchFamily="34" charset="0"/>
              </a:rPr>
            </a:br>
            <a:r>
              <a:rPr lang="pt-BR" sz="2000" b="1" dirty="0">
                <a:solidFill>
                  <a:srgbClr val="00B050"/>
                </a:solidFill>
                <a:effectLst/>
                <a:latin typeface="Times New Roman" panose="02020603050405020304" pitchFamily="18" charset="0"/>
                <a:ea typeface="Calibri" panose="020F0502020204030204" pitchFamily="34" charset="0"/>
              </a:rPr>
              <a:t>(O PARKSON COMO EXEMPLO)</a:t>
            </a:r>
            <a:endParaRPr lang="pt-BR" sz="2000" dirty="0"/>
          </a:p>
        </p:txBody>
      </p:sp>
      <p:sp>
        <p:nvSpPr>
          <p:cNvPr id="3" name="Espaço Reservado para Conteúdo 2">
            <a:extLst>
              <a:ext uri="{FF2B5EF4-FFF2-40B4-BE49-F238E27FC236}">
                <a16:creationId xmlns:a16="http://schemas.microsoft.com/office/drawing/2014/main" id="{32867A70-59DB-3F4A-BECB-6EF7BDF3A85A}"/>
              </a:ext>
            </a:extLst>
          </p:cNvPr>
          <p:cNvSpPr>
            <a:spLocks noGrp="1"/>
          </p:cNvSpPr>
          <p:nvPr>
            <p:ph idx="1"/>
          </p:nvPr>
        </p:nvSpPr>
        <p:spPr>
          <a:xfrm>
            <a:off x="838200" y="1825624"/>
            <a:ext cx="10515600" cy="4530725"/>
          </a:xfrm>
        </p:spPr>
        <p:txBody>
          <a:bodyPr>
            <a:noAutofit/>
          </a:bodyPr>
          <a:lstStyle/>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As frequentes rupturas na operação normal do contínuo </a:t>
            </a:r>
            <a:r>
              <a:rPr lang="pt-BR"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espaçotemporal</a:t>
            </a: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neuronal explicariam por que os seres humanos são afetados por uma grande variedade de doenças neurológicas.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Da mesma forma que a manutenção da função normal do cérebro requer níveis apropriados de sincronização cerebral, a maioria das doenças do cérebro, senão todas elas, poderia resultar de níveis patológicos de </a:t>
            </a:r>
            <a:r>
              <a:rPr lang="pt-BR" sz="1800" dirty="0" err="1">
                <a:solidFill>
                  <a:srgbClr val="000000"/>
                </a:solidFill>
                <a:effectLst/>
                <a:latin typeface="Times New Roman" panose="02020603050405020304" pitchFamily="18" charset="0"/>
                <a:ea typeface="Calibri" panose="020F0502020204030204" pitchFamily="34" charset="0"/>
              </a:rPr>
              <a:t>hiper</a:t>
            </a:r>
            <a:r>
              <a:rPr lang="pt-BR" sz="1800" dirty="0">
                <a:solidFill>
                  <a:srgbClr val="000000"/>
                </a:solidFill>
                <a:effectLst/>
                <a:latin typeface="Times New Roman" panose="02020603050405020304" pitchFamily="18" charset="0"/>
                <a:ea typeface="Calibri" panose="020F0502020204030204" pitchFamily="34" charset="0"/>
              </a:rPr>
              <a:t> ou </a:t>
            </a:r>
            <a:r>
              <a:rPr lang="pt-BR" sz="1800" dirty="0" err="1">
                <a:solidFill>
                  <a:srgbClr val="000000"/>
                </a:solidFill>
                <a:effectLst/>
                <a:latin typeface="Times New Roman" panose="02020603050405020304" pitchFamily="18" charset="0"/>
                <a:ea typeface="Calibri" panose="020F0502020204030204" pitchFamily="34" charset="0"/>
              </a:rPr>
              <a:t>hipossincronização</a:t>
            </a:r>
            <a:r>
              <a:rPr lang="pt-BR" sz="1800" dirty="0">
                <a:solidFill>
                  <a:srgbClr val="000000"/>
                </a:solidFill>
                <a:effectLst/>
                <a:latin typeface="Times New Roman" panose="02020603050405020304" pitchFamily="18" charset="0"/>
                <a:ea typeface="Calibri" panose="020F0502020204030204" pitchFamily="34" charset="0"/>
              </a:rPr>
              <a:t> de diferentes componentes espaciais do contínuo neuronal.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Isso não quer dizer que não existam fatores genéticos, metabólicos ou celulares responsáveis por desencadear estados neurofisiológicos patológicos.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b="1" dirty="0">
                <a:solidFill>
                  <a:srgbClr val="FF0000"/>
                </a:solidFill>
                <a:effectLst/>
                <a:latin typeface="Times New Roman" panose="02020603050405020304" pitchFamily="18" charset="0"/>
                <a:ea typeface="Calibri" panose="020F0502020204030204" pitchFamily="34" charset="0"/>
              </a:rPr>
              <a:t>O que quero dizer é que, de acordo com a minha teoria, os principais sinais e sintomas de qualquer doença cerebral resultariam de níveis impróprios de sincronização neuronal entre regiões do contínuo neuronal que definem o sistema nervoso central. </a:t>
            </a:r>
            <a:endParaRPr lang="pt-BR" sz="1800" b="1" dirty="0">
              <a:solidFill>
                <a:srgbClr val="FF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D4807F34-98C4-5844-875C-FA0C62F384BF}"/>
              </a:ext>
            </a:extLst>
          </p:cNvPr>
          <p:cNvSpPr>
            <a:spLocks noGrp="1"/>
          </p:cNvSpPr>
          <p:nvPr>
            <p:ph type="sldNum" sz="quarter" idx="12"/>
          </p:nvPr>
        </p:nvSpPr>
        <p:spPr/>
        <p:txBody>
          <a:bodyPr/>
          <a:lstStyle/>
          <a:p>
            <a:fld id="{1DE9A584-E285-B642-A0EC-DB8DA42C0B88}" type="slidenum">
              <a:rPr lang="pt-BR" smtClean="0"/>
              <a:t>86</a:t>
            </a:fld>
            <a:endParaRPr lang="pt-BR"/>
          </a:p>
        </p:txBody>
      </p:sp>
    </p:spTree>
    <p:extLst>
      <p:ext uri="{BB962C8B-B14F-4D97-AF65-F5344CB8AC3E}">
        <p14:creationId xmlns:p14="http://schemas.microsoft.com/office/powerpoint/2010/main" val="11562257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0BC04-9673-7840-8972-D71CDC1F00D4}"/>
              </a:ext>
            </a:extLst>
          </p:cNvPr>
          <p:cNvSpPr>
            <a:spLocks noGrp="1"/>
          </p:cNvSpPr>
          <p:nvPr>
            <p:ph type="title"/>
          </p:nvPr>
        </p:nvSpPr>
        <p:spPr/>
        <p:txBody>
          <a:bodyPr/>
          <a:lstStyle/>
          <a:p>
            <a:r>
              <a:rPr lang="pt-BR" sz="4400" dirty="0">
                <a:solidFill>
                  <a:srgbClr val="000000"/>
                </a:solidFill>
                <a:effectLst/>
                <a:latin typeface="Times New Roman" panose="02020603050405020304" pitchFamily="18" charset="0"/>
                <a:ea typeface="Calibri" panose="020F0502020204030204" pitchFamily="34" charset="0"/>
              </a:rPr>
              <a:t>Parkinson</a:t>
            </a:r>
            <a:endParaRPr lang="pt-BR" dirty="0"/>
          </a:p>
        </p:txBody>
      </p:sp>
      <p:sp>
        <p:nvSpPr>
          <p:cNvPr id="3" name="Espaço Reservado para Conteúdo 2">
            <a:extLst>
              <a:ext uri="{FF2B5EF4-FFF2-40B4-BE49-F238E27FC236}">
                <a16:creationId xmlns:a16="http://schemas.microsoft.com/office/drawing/2014/main" id="{38BA6299-D1BA-7E47-99EA-3CCDB64D4FFA}"/>
              </a:ext>
            </a:extLst>
          </p:cNvPr>
          <p:cNvSpPr>
            <a:spLocks noGrp="1"/>
          </p:cNvSpPr>
          <p:nvPr>
            <p:ph idx="1"/>
          </p:nvPr>
        </p:nvSpPr>
        <p:spPr/>
        <p:txBody>
          <a:bodyPr>
            <a:noAutofit/>
          </a:bodyPr>
          <a:lstStyle/>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Essa conclusão se baseia em estudos realizados durante quase quinze anos no meu laboratório, bem como em outros centros de pesquisa. </a:t>
            </a:r>
            <a:endParaRPr lang="pt-BR" sz="20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dirty="0">
                <a:solidFill>
                  <a:srgbClr val="000000"/>
                </a:solidFill>
                <a:effectLst/>
                <a:latin typeface="Times New Roman" panose="02020603050405020304" pitchFamily="18" charset="0"/>
                <a:ea typeface="Calibri" panose="020F0502020204030204" pitchFamily="34" charset="0"/>
              </a:rPr>
              <a:t>Por exemplo, experimentos realizados na última década revelaram que a doença de </a:t>
            </a:r>
            <a:r>
              <a:rPr lang="pt-BR" dirty="0">
                <a:solidFill>
                  <a:srgbClr val="000000"/>
                </a:solidFill>
                <a:effectLst/>
                <a:highlight>
                  <a:srgbClr val="00FF00"/>
                </a:highlight>
                <a:latin typeface="Times New Roman" panose="02020603050405020304" pitchFamily="18" charset="0"/>
                <a:ea typeface="Calibri" panose="020F0502020204030204" pitchFamily="34" charset="0"/>
              </a:rPr>
              <a:t>Parkinson</a:t>
            </a:r>
            <a:r>
              <a:rPr lang="pt-BR" dirty="0">
                <a:solidFill>
                  <a:srgbClr val="000000"/>
                </a:solidFill>
                <a:effectLst/>
                <a:latin typeface="Times New Roman" panose="02020603050405020304" pitchFamily="18" charset="0"/>
                <a:ea typeface="Calibri" panose="020F0502020204030204" pitchFamily="34" charset="0"/>
              </a:rPr>
              <a:t> está associada a um tipo de atividade epilética crônica e localizada, caracterizado pela ocorrência de altos e patológicos níveis de disparos neuronais sincronizados, na chamada banda beta de frequência (12 Hz a 30 Hz). Essas oscilações neuronais anormais foram observadas ao longo de todo o circuito motor formado pelo córtex frontal – onde o córtex motor primário e as áreas </a:t>
            </a:r>
            <a:r>
              <a:rPr lang="pt-BR" dirty="0" err="1">
                <a:solidFill>
                  <a:srgbClr val="000000"/>
                </a:solidFill>
                <a:effectLst/>
                <a:latin typeface="Times New Roman" panose="02020603050405020304" pitchFamily="18" charset="0"/>
                <a:ea typeface="Calibri" panose="020F0502020204030204" pitchFamily="34" charset="0"/>
              </a:rPr>
              <a:t>pré</a:t>
            </a:r>
            <a:r>
              <a:rPr lang="pt-BR" dirty="0">
                <a:solidFill>
                  <a:srgbClr val="000000"/>
                </a:solidFill>
                <a:effectLst/>
                <a:latin typeface="Times New Roman" panose="02020603050405020304" pitchFamily="18" charset="0"/>
                <a:ea typeface="Calibri" panose="020F0502020204030204" pitchFamily="34" charset="0"/>
              </a:rPr>
              <a:t>-motoras estão localizadas –, os gânglios da base e o tálamo.</a:t>
            </a:r>
            <a:endParaRPr lang="pt-BR"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45102E07-F31F-6C4E-8B17-F48B7BB9ED38}"/>
              </a:ext>
            </a:extLst>
          </p:cNvPr>
          <p:cNvSpPr>
            <a:spLocks noGrp="1"/>
          </p:cNvSpPr>
          <p:nvPr>
            <p:ph type="sldNum" sz="quarter" idx="12"/>
          </p:nvPr>
        </p:nvSpPr>
        <p:spPr/>
        <p:txBody>
          <a:bodyPr/>
          <a:lstStyle/>
          <a:p>
            <a:fld id="{1DE9A584-E285-B642-A0EC-DB8DA42C0B88}" type="slidenum">
              <a:rPr lang="pt-BR" smtClean="0"/>
              <a:t>87</a:t>
            </a:fld>
            <a:endParaRPr lang="pt-BR"/>
          </a:p>
        </p:txBody>
      </p:sp>
    </p:spTree>
    <p:extLst>
      <p:ext uri="{BB962C8B-B14F-4D97-AF65-F5344CB8AC3E}">
        <p14:creationId xmlns:p14="http://schemas.microsoft.com/office/powerpoint/2010/main" val="10705645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0BC04-9673-7840-8972-D71CDC1F00D4}"/>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38BA6299-D1BA-7E47-99EA-3CCDB64D4FFA}"/>
              </a:ext>
            </a:extLst>
          </p:cNvPr>
          <p:cNvSpPr>
            <a:spLocks noGrp="1"/>
          </p:cNvSpPr>
          <p:nvPr>
            <p:ph idx="1"/>
          </p:nvPr>
        </p:nvSpPr>
        <p:spPr/>
        <p:txBody>
          <a:bodyPr>
            <a:noAutofit/>
          </a:bodyPr>
          <a:lstStyle/>
          <a:p>
            <a:pPr marL="1600200" lvl="3" indent="-228600" algn="just">
              <a:lnSpc>
                <a:spcPct val="150000"/>
              </a:lnSpc>
              <a:spcAft>
                <a:spcPts val="290"/>
              </a:spcAft>
              <a:buFont typeface="Symbol" pitchFamily="2" charset="2"/>
              <a:buChar char=""/>
            </a:pPr>
            <a:r>
              <a:rPr lang="pt-BR" dirty="0">
                <a:solidFill>
                  <a:srgbClr val="000000"/>
                </a:solidFill>
                <a:effectLst/>
                <a:latin typeface="Times New Roman" panose="02020603050405020304" pitchFamily="18" charset="0"/>
                <a:ea typeface="Calibri" panose="020F0502020204030204" pitchFamily="34" charset="0"/>
              </a:rPr>
              <a:t>Como resultado dessa descoberta, em 2009 o meu laboratório publicou um estudo na revista </a:t>
            </a:r>
            <a:r>
              <a:rPr lang="pt-BR" i="1" dirty="0">
                <a:solidFill>
                  <a:srgbClr val="000000"/>
                </a:solidFill>
                <a:effectLst/>
                <a:latin typeface="Times New Roman" panose="02020603050405020304" pitchFamily="18" charset="0"/>
                <a:ea typeface="Calibri" panose="020F0502020204030204" pitchFamily="34" charset="0"/>
              </a:rPr>
              <a:t>Science</a:t>
            </a:r>
            <a:r>
              <a:rPr lang="pt-BR" dirty="0">
                <a:solidFill>
                  <a:srgbClr val="000000"/>
                </a:solidFill>
                <a:effectLst/>
                <a:latin typeface="Times New Roman" panose="02020603050405020304" pitchFamily="18" charset="0"/>
                <a:ea typeface="Calibri" panose="020F0502020204030204" pitchFamily="34" charset="0"/>
              </a:rPr>
              <a:t>, o qual mostrava que uma estimulação elétrica de alta frequência aplicada, por um microchip implantado cronicamente, na superfície dorsal da medula espinhal era capaz de reduzir substancialmente o “congelamento” dos movimentos observados em roedores (ratos e camundongos) acometidos com uma síndrome parkinsoniana. </a:t>
            </a:r>
            <a:endParaRPr lang="pt-BR" dirty="0">
              <a:solidFill>
                <a:srgbClr val="000000"/>
              </a:solidFill>
              <a:effectLst/>
              <a:latin typeface="Calibri" panose="020F0502020204030204" pitchFamily="34" charset="0"/>
              <a:ea typeface="Calibri" panose="020F0502020204030204" pitchFamily="34" charset="0"/>
            </a:endParaRPr>
          </a:p>
          <a:p>
            <a:pPr marL="1600200" lvl="3" indent="-228600" algn="just">
              <a:lnSpc>
                <a:spcPct val="150000"/>
              </a:lnSpc>
              <a:spcAft>
                <a:spcPts val="290"/>
              </a:spcAft>
              <a:buFont typeface="Symbol" pitchFamily="2" charset="2"/>
              <a:buChar char=""/>
            </a:pPr>
            <a:r>
              <a:rPr lang="pt-BR" dirty="0">
                <a:solidFill>
                  <a:srgbClr val="000000"/>
                </a:solidFill>
                <a:effectLst/>
                <a:latin typeface="Times New Roman" panose="02020603050405020304" pitchFamily="18" charset="0"/>
                <a:ea typeface="Calibri" panose="020F0502020204030204" pitchFamily="34" charset="0"/>
              </a:rPr>
              <a:t>Nesses estudos, manipulações farmacológicas ou genéticas induziram uma redução substancial do neurotransmissor dopamina, presente em neurônios que desempenham papel fundamental no circuito motor, levando à manifestação de um quadro clínico que muito se assemelha ao Parkinson.</a:t>
            </a:r>
            <a:endParaRPr lang="pt-BR"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45102E07-F31F-6C4E-8B17-F48B7BB9ED38}"/>
              </a:ext>
            </a:extLst>
          </p:cNvPr>
          <p:cNvSpPr>
            <a:spLocks noGrp="1"/>
          </p:cNvSpPr>
          <p:nvPr>
            <p:ph type="sldNum" sz="quarter" idx="12"/>
          </p:nvPr>
        </p:nvSpPr>
        <p:spPr/>
        <p:txBody>
          <a:bodyPr/>
          <a:lstStyle/>
          <a:p>
            <a:fld id="{1DE9A584-E285-B642-A0EC-DB8DA42C0B88}" type="slidenum">
              <a:rPr lang="pt-BR" smtClean="0"/>
              <a:t>88</a:t>
            </a:fld>
            <a:endParaRPr lang="pt-BR"/>
          </a:p>
        </p:txBody>
      </p:sp>
    </p:spTree>
    <p:extLst>
      <p:ext uri="{BB962C8B-B14F-4D97-AF65-F5344CB8AC3E}">
        <p14:creationId xmlns:p14="http://schemas.microsoft.com/office/powerpoint/2010/main" val="3861568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D5B98-68C0-9849-B8D0-C6C0F5A9E9A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56B091A-34C7-1A46-BA07-821E74B2B465}"/>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Esses experimentos demonstraram que, antes de a estimulação elétrica ter início, os animais não conseguiam começar qualquer tipo de locomoção devido a um estado conhecido como “congelamento corpóreo”, instaurado em decorrência da depleção de dopamina. </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Esse estado comportamental ocorre concomitante ao aparecimento disseminado de oscilações neuronais patológicas na frequência beta por todo o sistema motor do animal.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Todavia, tão logo a estimulação elétrica de alta frequência da medula espinhal teve início e esses estímulos atingiram todo o cérebro dos animais, a crise epilética do sistema motor se desorganizou.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Como resultado imediato da desorganização, os animais passaram a se movimentar como se fossem absolutamente normais, deixando de exibir sinais de “congelamento corpóreo”.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Um dos achados mais importantes do estudo foi que a estimulação elétrica da medula espinhal não tinha de ser contínua para produzir efeitos terapêuticos; com uma hora por dia, o tratamento foi suficiente para manter os ratos e os camundongos se movendo por alguns dias.</a:t>
            </a:r>
            <a:endParaRPr lang="pt-BR" sz="1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BAFDC63A-C073-634D-B1C1-F8E47137BCD3}"/>
              </a:ext>
            </a:extLst>
          </p:cNvPr>
          <p:cNvSpPr>
            <a:spLocks noGrp="1"/>
          </p:cNvSpPr>
          <p:nvPr>
            <p:ph type="sldNum" sz="quarter" idx="12"/>
          </p:nvPr>
        </p:nvSpPr>
        <p:spPr/>
        <p:txBody>
          <a:bodyPr/>
          <a:lstStyle/>
          <a:p>
            <a:fld id="{1DE9A584-E285-B642-A0EC-DB8DA42C0B88}" type="slidenum">
              <a:rPr lang="pt-BR" smtClean="0"/>
              <a:t>89</a:t>
            </a:fld>
            <a:endParaRPr lang="pt-BR"/>
          </a:p>
        </p:txBody>
      </p:sp>
    </p:spTree>
    <p:extLst>
      <p:ext uri="{BB962C8B-B14F-4D97-AF65-F5344CB8AC3E}">
        <p14:creationId xmlns:p14="http://schemas.microsoft.com/office/powerpoint/2010/main" val="125586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A91D6-9D16-5949-94EA-3CBB912A962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635660F-2188-4D4F-B50C-41FBAA6F3307}"/>
              </a:ext>
            </a:extLst>
          </p:cNvPr>
          <p:cNvSpPr>
            <a:spLocks noGrp="1"/>
          </p:cNvSpPr>
          <p:nvPr>
            <p:ph idx="1"/>
          </p:nvPr>
        </p:nvSpPr>
        <p:spPr/>
        <p:txBody>
          <a:bodyPr>
            <a:normAutofit/>
          </a:bodyPr>
          <a:lstStyle/>
          <a:p>
            <a:pPr marL="457200" lvl="1" indent="0" algn="just">
              <a:lnSpc>
                <a:spcPct val="150000"/>
              </a:lnSpc>
              <a:spcAft>
                <a:spcPts val="290"/>
              </a:spcAft>
              <a:buNone/>
            </a:pPr>
            <a:r>
              <a:rPr lang="pt-BR" sz="2800" b="1" dirty="0">
                <a:solidFill>
                  <a:srgbClr val="FF0000"/>
                </a:solidFill>
                <a:effectLst/>
                <a:latin typeface="Times New Roman" panose="02020603050405020304" pitchFamily="18" charset="0"/>
                <a:ea typeface="Calibri" panose="020F0502020204030204" pitchFamily="34" charset="0"/>
              </a:rPr>
              <a:t>Em última análise, é o processo de checar e adaptar o ponto de vista próprio do cérebro que guia a operação do nosso sistema nervoso central de um momento ao outro.</a:t>
            </a:r>
          </a:p>
          <a:p>
            <a:pPr marL="457200" lvl="1" indent="0" algn="just">
              <a:lnSpc>
                <a:spcPct val="150000"/>
              </a:lnSpc>
              <a:spcAft>
                <a:spcPts val="290"/>
              </a:spcAft>
              <a:buNone/>
            </a:pPr>
            <a:r>
              <a:rPr lang="pt-BR" sz="2200" dirty="0">
                <a:solidFill>
                  <a:srgbClr val="000000"/>
                </a:solidFill>
                <a:effectLst/>
                <a:latin typeface="Times New Roman" panose="02020603050405020304" pitchFamily="18" charset="0"/>
                <a:ea typeface="Calibri" panose="020F0502020204030204" pitchFamily="34" charset="0"/>
              </a:rPr>
              <a:t>Aqui, essa minha declaração poder não fazer muito sentido para a maioria dos leitores, mas não é preciso se desesperar. Neste e nos próximos capítulos, explicarei, tão claramente quanto possível, o que tenho em mente, tanto literal como metaforicamente.</a:t>
            </a:r>
            <a:endParaRPr lang="pt-BR" sz="22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98E358EB-425A-6C49-A658-EF580C600B8C}"/>
              </a:ext>
            </a:extLst>
          </p:cNvPr>
          <p:cNvSpPr>
            <a:spLocks noGrp="1"/>
          </p:cNvSpPr>
          <p:nvPr>
            <p:ph type="sldNum" sz="quarter" idx="12"/>
          </p:nvPr>
        </p:nvSpPr>
        <p:spPr/>
        <p:txBody>
          <a:bodyPr/>
          <a:lstStyle/>
          <a:p>
            <a:fld id="{1DE9A584-E285-B642-A0EC-DB8DA42C0B88}" type="slidenum">
              <a:rPr lang="pt-BR" smtClean="0"/>
              <a:t>9</a:t>
            </a:fld>
            <a:endParaRPr lang="pt-BR"/>
          </a:p>
        </p:txBody>
      </p:sp>
    </p:spTree>
    <p:extLst>
      <p:ext uri="{BB962C8B-B14F-4D97-AF65-F5344CB8AC3E}">
        <p14:creationId xmlns:p14="http://schemas.microsoft.com/office/powerpoint/2010/main" val="259380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247BA-10ED-0245-B75C-1D142EB6FA4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976B39E-C5C4-014F-BCAA-692E714E41FB}"/>
              </a:ext>
            </a:extLst>
          </p:cNvPr>
          <p:cNvSpPr>
            <a:spLocks noGrp="1"/>
          </p:cNvSpPr>
          <p:nvPr>
            <p:ph idx="1"/>
          </p:nvPr>
        </p:nvSpPr>
        <p:spPr/>
        <p:txBody>
          <a:bodyPr/>
          <a:lstStyle/>
          <a:p>
            <a:pPr marL="342900" lvl="0" indent="-342900" algn="just">
              <a:lnSpc>
                <a:spcPct val="150000"/>
              </a:lnSpc>
              <a:spcAft>
                <a:spcPts val="290"/>
              </a:spcAft>
              <a:buFont typeface="Symbol" pitchFamily="2" charset="2"/>
              <a:buChar char=""/>
            </a:pP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Cinco anos mais tarde, reproduzimos esse achado em um modelo de doença de Parkinson em primatas. </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Desde 2009, os efeitos dessa nova terapia em potencial têm sido investigados em dezenas de pacientes que sofrem de uma manifestação de Parkinson em seres humanos, o chamado “congelamento de marcha”, para o qual não existe até agora tratamento efetivo.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Com a exceção de dois casos nos quais a ausência de efeitos terapêuticos foi provavelmente causada por erros técnicos em adaptar a terapia para uso clínico, todos os outros pacientes parkinsonianos submetidos à estimulação elétrica da medula espinhal apresentaram respostas clínicas extremamente significativas em termos de marcha e habilidade de locomoção, além de melhoras nos principais sintomas da doença.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Esse exemplo ilustra muito bem que a reinterpretação da origem patofisiológica da doença de Parkinson pela teoria do cérebro relativístico pode ser o primeiro passo para o desenvolvimento e a introdução de novas terapias para uma série de doenças neurológicas e psiquiátricas que permanecem intratáveis ou mal controladas com as opções terapêuticas atualmente disponíveis.</a:t>
            </a:r>
            <a:endParaRPr lang="pt-BR" sz="14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4648DB0-A270-B64A-B40A-3DFC50DB6093}"/>
              </a:ext>
            </a:extLst>
          </p:cNvPr>
          <p:cNvSpPr>
            <a:spLocks noGrp="1"/>
          </p:cNvSpPr>
          <p:nvPr>
            <p:ph type="sldNum" sz="quarter" idx="12"/>
          </p:nvPr>
        </p:nvSpPr>
        <p:spPr/>
        <p:txBody>
          <a:bodyPr/>
          <a:lstStyle/>
          <a:p>
            <a:fld id="{1DE9A584-E285-B642-A0EC-DB8DA42C0B88}" type="slidenum">
              <a:rPr lang="pt-BR" smtClean="0"/>
              <a:t>90</a:t>
            </a:fld>
            <a:endParaRPr lang="pt-BR"/>
          </a:p>
        </p:txBody>
      </p:sp>
    </p:spTree>
    <p:extLst>
      <p:ext uri="{BB962C8B-B14F-4D97-AF65-F5344CB8AC3E}">
        <p14:creationId xmlns:p14="http://schemas.microsoft.com/office/powerpoint/2010/main" val="18381209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EA733-36E6-584B-8BE4-F5EC6A6568D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7515A57-C7BB-0F4F-85E9-5740F4C91F04}"/>
              </a:ext>
            </a:extLst>
          </p:cNvPr>
          <p:cNvSpPr>
            <a:spLocks noGrp="1"/>
          </p:cNvSpPr>
          <p:nvPr>
            <p:ph idx="1"/>
          </p:nvPr>
        </p:nvSpPr>
        <p:spPr/>
        <p:txBody>
          <a:bodyPr>
            <a:normAutofit lnSpcReduction="10000"/>
          </a:bodyPr>
          <a:lstStyle/>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Uma vez que a medula espinhal nunca foi implicada na gênese da doença de Parkinson, os nossos resultados foram recebidos com grande espanto pela comunidade atuante na área.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Isso se deu principalmente porque todos os tratamentos não medicamentosos envolvem a estimulação elétrica de estruturas motoras profundas, como os gânglios da base, mais diretamente envolvidas com a produção dos sintomas desta patologia.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Esse procedimento cirúrgico é conhecido como “estimulação profunda do cérebro” (</a:t>
            </a:r>
            <a:r>
              <a:rPr lang="pt-BR" sz="1200" dirty="0" err="1">
                <a:solidFill>
                  <a:srgbClr val="000000"/>
                </a:solidFill>
                <a:effectLst/>
                <a:latin typeface="Times New Roman" panose="02020603050405020304" pitchFamily="18" charset="0"/>
                <a:ea typeface="Calibri" panose="020F0502020204030204" pitchFamily="34" charset="0"/>
              </a:rPr>
              <a:t>deep</a:t>
            </a:r>
            <a:r>
              <a:rPr lang="pt-BR" sz="1200" dirty="0">
                <a:solidFill>
                  <a:srgbClr val="000000"/>
                </a:solidFill>
                <a:effectLst/>
                <a:latin typeface="Times New Roman" panose="02020603050405020304" pitchFamily="18" charset="0"/>
                <a:ea typeface="Calibri" panose="020F0502020204030204" pitchFamily="34" charset="0"/>
              </a:rPr>
              <a:t> </a:t>
            </a:r>
            <a:r>
              <a:rPr lang="pt-BR" sz="1200" dirty="0" err="1">
                <a:solidFill>
                  <a:srgbClr val="000000"/>
                </a:solidFill>
                <a:effectLst/>
                <a:latin typeface="Times New Roman" panose="02020603050405020304" pitchFamily="18" charset="0"/>
                <a:ea typeface="Calibri" panose="020F0502020204030204" pitchFamily="34" charset="0"/>
              </a:rPr>
              <a:t>brain</a:t>
            </a:r>
            <a:r>
              <a:rPr lang="pt-BR" sz="1200" dirty="0">
                <a:solidFill>
                  <a:srgbClr val="000000"/>
                </a:solidFill>
                <a:effectLst/>
                <a:latin typeface="Times New Roman" panose="02020603050405020304" pitchFamily="18" charset="0"/>
                <a:ea typeface="Calibri" panose="020F0502020204030204" pitchFamily="34" charset="0"/>
              </a:rPr>
              <a:t> </a:t>
            </a:r>
            <a:r>
              <a:rPr lang="pt-BR" sz="1200" dirty="0" err="1">
                <a:solidFill>
                  <a:srgbClr val="000000"/>
                </a:solidFill>
                <a:effectLst/>
                <a:latin typeface="Times New Roman" panose="02020603050405020304" pitchFamily="18" charset="0"/>
                <a:ea typeface="Calibri" panose="020F0502020204030204" pitchFamily="34" charset="0"/>
              </a:rPr>
              <a:t>stimulation</a:t>
            </a:r>
            <a:r>
              <a:rPr lang="pt-BR" sz="1200" dirty="0">
                <a:solidFill>
                  <a:srgbClr val="000000"/>
                </a:solidFill>
                <a:effectLst/>
                <a:latin typeface="Times New Roman" panose="02020603050405020304" pitchFamily="18" charset="0"/>
                <a:ea typeface="Calibri" panose="020F0502020204030204" pitchFamily="34" charset="0"/>
              </a:rPr>
              <a:t>, DBS, em inglês).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Ainda assim, se os nossos resultados forem confirmados em estudos clínicos randomizados e envolvendo um número elevado de pacientes, a estimulação elétrica da medula espinhal pode tornar-se uma alternativa importante para esse tratamento cirúrgico dominante da doença de Parkinson.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Digo isso não só porque a estimulação elétrica da medula espinhal requer um procedimento cirúrgico muito mais simples, de curta duração (aproximadamente quarenta e cinco minutos) e com menos riscos para o paciente, mas também porque ela tem muito menos chances de desencadear efeitos colaterais graves.</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Esses atributos indicam que qualquer neurocirurgião poderia realizar esses implantes medulares, sem necessidade de treinamento </a:t>
            </a:r>
            <a:r>
              <a:rPr lang="pt-BR" sz="1200" dirty="0" err="1">
                <a:solidFill>
                  <a:srgbClr val="000000"/>
                </a:solidFill>
                <a:effectLst/>
                <a:latin typeface="Times New Roman" panose="02020603050405020304" pitchFamily="18" charset="0"/>
                <a:ea typeface="Calibri" panose="020F0502020204030204" pitchFamily="34" charset="0"/>
              </a:rPr>
              <a:t>ultraespecializado</a:t>
            </a: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Além disso, se necessário, um implante medular é removido com facilidade.</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Finalmente, o implante da medula espinhal custa muito menos que o DBS, fator que não deve ser ignorado.</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EB26C9E0-5DED-884C-B7CC-65A7AB154356}"/>
              </a:ext>
            </a:extLst>
          </p:cNvPr>
          <p:cNvSpPr>
            <a:spLocks noGrp="1"/>
          </p:cNvSpPr>
          <p:nvPr>
            <p:ph type="sldNum" sz="quarter" idx="12"/>
          </p:nvPr>
        </p:nvSpPr>
        <p:spPr/>
        <p:txBody>
          <a:bodyPr/>
          <a:lstStyle/>
          <a:p>
            <a:fld id="{1DE9A584-E285-B642-A0EC-DB8DA42C0B88}" type="slidenum">
              <a:rPr lang="pt-BR" smtClean="0"/>
              <a:t>91</a:t>
            </a:fld>
            <a:endParaRPr lang="pt-BR"/>
          </a:p>
        </p:txBody>
      </p:sp>
    </p:spTree>
    <p:extLst>
      <p:ext uri="{BB962C8B-B14F-4D97-AF65-F5344CB8AC3E}">
        <p14:creationId xmlns:p14="http://schemas.microsoft.com/office/powerpoint/2010/main" val="34311925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0D5F1-DFE8-6F43-B447-4779734B1764}"/>
              </a:ext>
            </a:extLst>
          </p:cNvPr>
          <p:cNvSpPr>
            <a:spLocks noGrp="1"/>
          </p:cNvSpPr>
          <p:nvPr>
            <p:ph type="title"/>
          </p:nvPr>
        </p:nvSpPr>
        <p:spPr/>
        <p:txBody>
          <a:bodyPr>
            <a:normAutofit/>
          </a:bodyPr>
          <a:lstStyle/>
          <a:p>
            <a:pPr algn="ctr"/>
            <a:r>
              <a:rPr lang="pt-BR" sz="2400" b="1" dirty="0">
                <a:solidFill>
                  <a:srgbClr val="00B050"/>
                </a:solidFill>
                <a:effectLst/>
                <a:latin typeface="Times New Roman" panose="02020603050405020304" pitchFamily="18" charset="0"/>
                <a:ea typeface="Calibri" panose="020F0502020204030204" pitchFamily="34" charset="0"/>
              </a:rPr>
              <a:t>OUTRAS DOENÇAS  NEUROLÓGICAS :  </a:t>
            </a:r>
            <a:br>
              <a:rPr lang="pt-BR" sz="2400" b="1" dirty="0">
                <a:solidFill>
                  <a:srgbClr val="00B050"/>
                </a:solidFill>
                <a:effectLst/>
                <a:latin typeface="Times New Roman" panose="02020603050405020304" pitchFamily="18" charset="0"/>
                <a:ea typeface="Calibri" panose="020F0502020204030204" pitchFamily="34" charset="0"/>
              </a:rPr>
            </a:br>
            <a:r>
              <a:rPr lang="pt-BR" sz="2400" b="1" dirty="0">
                <a:solidFill>
                  <a:srgbClr val="00B050"/>
                </a:solidFill>
                <a:effectLst/>
                <a:latin typeface="Times New Roman" panose="02020603050405020304" pitchFamily="18" charset="0"/>
                <a:ea typeface="Calibri" panose="020F0502020204030204" pitchFamily="34" charset="0"/>
              </a:rPr>
              <a:t>a noção de patologia cerebral como eliminando a fronteira </a:t>
            </a:r>
            <a:br>
              <a:rPr lang="pt-BR" sz="2400" b="1" dirty="0">
                <a:solidFill>
                  <a:srgbClr val="00B050"/>
                </a:solidFill>
                <a:effectLst/>
                <a:latin typeface="Times New Roman" panose="02020603050405020304" pitchFamily="18" charset="0"/>
                <a:ea typeface="Calibri" panose="020F0502020204030204" pitchFamily="34" charset="0"/>
              </a:rPr>
            </a:br>
            <a:r>
              <a:rPr lang="pt-BR" sz="2400" b="1" dirty="0">
                <a:solidFill>
                  <a:srgbClr val="00B050"/>
                </a:solidFill>
                <a:effectLst/>
                <a:latin typeface="Times New Roman" panose="02020603050405020304" pitchFamily="18" charset="0"/>
                <a:ea typeface="Calibri" panose="020F0502020204030204" pitchFamily="34" charset="0"/>
              </a:rPr>
              <a:t>entre doenças neurológicas e doenças psiquiátricas</a:t>
            </a:r>
            <a:endParaRPr lang="pt-BR" sz="2400" dirty="0"/>
          </a:p>
        </p:txBody>
      </p:sp>
      <p:sp>
        <p:nvSpPr>
          <p:cNvPr id="3" name="Espaço Reservado para Conteúdo 2">
            <a:extLst>
              <a:ext uri="{FF2B5EF4-FFF2-40B4-BE49-F238E27FC236}">
                <a16:creationId xmlns:a16="http://schemas.microsoft.com/office/drawing/2014/main" id="{D60579F7-849F-C748-B9DB-725BC365E9FA}"/>
              </a:ext>
            </a:extLst>
          </p:cNvPr>
          <p:cNvSpPr>
            <a:spLocks noGrp="1"/>
          </p:cNvSpPr>
          <p:nvPr>
            <p:ph idx="1"/>
          </p:nvPr>
        </p:nvSpPr>
        <p:spPr/>
        <p:txBody>
          <a:bodyPr>
            <a:normAutofit fontScale="85000" lnSpcReduction="20000"/>
          </a:bodyPr>
          <a:lstStyle/>
          <a:p>
            <a:pPr marL="342900" lvl="0" indent="-342900" algn="just">
              <a:lnSpc>
                <a:spcPct val="150000"/>
              </a:lnSpc>
              <a:spcAft>
                <a:spcPts val="290"/>
              </a:spcAft>
              <a:buFont typeface="Symbol" pitchFamily="2" charset="2"/>
              <a:buChar char=""/>
            </a:pPr>
            <a:r>
              <a:rPr lang="pt-BR" sz="19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Seguindo o mesmo tipo de abordagem usado para estudar a doença de Parkinson, o meu ex-estudante de doutorado e pós-doutorado </a:t>
            </a:r>
            <a:r>
              <a:rPr lang="pt-BR" sz="19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Kafui</a:t>
            </a:r>
            <a:r>
              <a:rPr lang="pt-BR" sz="19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pt-BR" sz="19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Dzirasa</a:t>
            </a:r>
            <a:r>
              <a:rPr lang="pt-BR" sz="19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 eu demonstramos que níveis anormais de sincronização neuronal por vezes se mostram presentes em muitas doenças neurológicas e psiquiátricas.</a:t>
            </a:r>
            <a:endParaRPr lang="pt-BR"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9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Novamente, essas observações foram obtidas em experimentos com doenças cerebrais em camundongos transgênicos e ratos. </a:t>
            </a:r>
            <a:endParaRPr lang="pt-BR"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9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Em todos os modelos de patologias cerebrais animais – relacionados </a:t>
            </a:r>
            <a:r>
              <a:rPr lang="pt-BR" sz="19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 mania, depressão e transtorno obsessivo-compulsivo</a:t>
            </a:r>
            <a:r>
              <a:rPr lang="pt-BR" sz="19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 invariavelmente identificamos níveis patológicos de sincronia neuronal em diferentes áreas ou circuitos cerebrais. </a:t>
            </a:r>
            <a:endParaRPr lang="pt-BR"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290"/>
              </a:spcAft>
            </a:pPr>
            <a:r>
              <a:rPr lang="pt-BR" sz="19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pt-BR" sz="1900" b="1" dirty="0">
                <a:solidFill>
                  <a:srgbClr val="00B050"/>
                </a:solidFill>
                <a:effectLst/>
                <a:latin typeface="Times New Roman" panose="02020603050405020304" pitchFamily="18" charset="0"/>
                <a:ea typeface="Calibri" panose="020F0502020204030204" pitchFamily="34" charset="0"/>
              </a:rPr>
              <a:t> FULGENCIO. COMO PODEMOS IDENTIFICAR NÍVEOS PATOLÓGICOS DE SINCRONIA NEURAL, EM DIFERENTES ÁREAS OU CIRCUITOS CEREBRAIS EM DIFERENTES PACIENTES, DIFERENTES MOMENTOS DO DESENVOLVIMENO, E AINDA, ISTO APLICADO OU VISTA NA RALAÇÃO MÃE-BEBÊ? </a:t>
            </a:r>
            <a:endParaRPr lang="pt-BR" sz="19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62E2E198-FAD0-9A40-8238-7E0C678CDD2E}"/>
              </a:ext>
            </a:extLst>
          </p:cNvPr>
          <p:cNvSpPr>
            <a:spLocks noGrp="1"/>
          </p:cNvSpPr>
          <p:nvPr>
            <p:ph type="sldNum" sz="quarter" idx="12"/>
          </p:nvPr>
        </p:nvSpPr>
        <p:spPr/>
        <p:txBody>
          <a:bodyPr/>
          <a:lstStyle/>
          <a:p>
            <a:fld id="{1DE9A584-E285-B642-A0EC-DB8DA42C0B88}" type="slidenum">
              <a:rPr lang="pt-BR" smtClean="0"/>
              <a:t>92</a:t>
            </a:fld>
            <a:endParaRPr lang="pt-BR"/>
          </a:p>
        </p:txBody>
      </p:sp>
    </p:spTree>
    <p:extLst>
      <p:ext uri="{BB962C8B-B14F-4D97-AF65-F5344CB8AC3E}">
        <p14:creationId xmlns:p14="http://schemas.microsoft.com/office/powerpoint/2010/main" val="14742214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ECC3E-09C9-A44D-AF0E-0A2CF1D241A5}"/>
              </a:ext>
            </a:extLst>
          </p:cNvPr>
          <p:cNvSpPr>
            <a:spLocks noGrp="1"/>
          </p:cNvSpPr>
          <p:nvPr>
            <p:ph type="title"/>
          </p:nvPr>
        </p:nvSpPr>
        <p:spPr/>
        <p:txBody>
          <a:bodyPr/>
          <a:lstStyle/>
          <a:p>
            <a:pPr algn="ctr"/>
            <a:r>
              <a:rPr lang="pt-BR" dirty="0">
                <a:solidFill>
                  <a:srgbClr val="00B050"/>
                </a:solidFill>
                <a:latin typeface="Times New Roman" panose="02020603050405020304" pitchFamily="18" charset="0"/>
                <a:ea typeface="Calibri" panose="020F0502020204030204" pitchFamily="34" charset="0"/>
              </a:rPr>
              <a:t>P</a:t>
            </a:r>
            <a:r>
              <a:rPr lang="pt-BR" sz="4400" dirty="0">
                <a:solidFill>
                  <a:srgbClr val="00B050"/>
                </a:solidFill>
                <a:effectLst/>
                <a:latin typeface="Times New Roman" panose="02020603050405020304" pitchFamily="18" charset="0"/>
                <a:ea typeface="Calibri" panose="020F0502020204030204" pitchFamily="34" charset="0"/>
              </a:rPr>
              <a:t>atologias cerebrais</a:t>
            </a:r>
            <a:br>
              <a:rPr lang="pt-BR" sz="4400" dirty="0">
                <a:solidFill>
                  <a:srgbClr val="000000"/>
                </a:solidFill>
                <a:effectLst/>
                <a:latin typeface="Calibri" panose="020F0502020204030204" pitchFamily="34" charset="0"/>
                <a:ea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7E3C0EDE-69DB-2D43-B652-F3EA126C94A9}"/>
              </a:ext>
            </a:extLst>
          </p:cNvPr>
          <p:cNvSpPr>
            <a:spLocks noGrp="1"/>
          </p:cNvSpPr>
          <p:nvPr>
            <p:ph idx="1"/>
          </p:nvPr>
        </p:nvSpPr>
        <p:spPr/>
        <p:txBody>
          <a:bodyPr>
            <a:normAutofit fontScale="92500"/>
          </a:bodyPr>
          <a:lstStyle/>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Os estudos ofereceram apoio considerável para a hipótese, derivada da teoria do cérebro relativístico, que propõe que um número elevado de doenças do cérebro se manifesta pela expressão de distúrbios do tempo neuronal. </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Essa patologia é, em geral, designada na neurologia como “epilepsia crônica parcial”.</a:t>
            </a:r>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Um dos principais resultados dessa nova visão é que ela elimina a fronteira clássica que a medicina tipicamente estabelece entre </a:t>
            </a:r>
            <a:r>
              <a:rPr lang="pt-BR" sz="1800" dirty="0">
                <a:solidFill>
                  <a:srgbClr val="FF0000"/>
                </a:solidFill>
                <a:effectLst/>
                <a:latin typeface="Times New Roman" panose="02020603050405020304" pitchFamily="18" charset="0"/>
                <a:ea typeface="Calibri" panose="020F0502020204030204" pitchFamily="34" charset="0"/>
              </a:rPr>
              <a:t>doenças neurológicas e psiquiátricas</a:t>
            </a:r>
            <a:r>
              <a:rPr lang="pt-BR" sz="1800" dirty="0">
                <a:solidFill>
                  <a:srgbClr val="000000"/>
                </a:solidFill>
                <a:effectLst/>
                <a:latin typeface="Times New Roman" panose="02020603050405020304" pitchFamily="18" charset="0"/>
                <a:ea typeface="Calibri" panose="020F0502020204030204" pitchFamily="34" charset="0"/>
              </a:rPr>
              <a:t>.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Essencialmente, do ponto de vista da teoria do cérebro relativístico, todas essas são doenças provocadas por alterações patológicas do tempo neuronal. </a:t>
            </a:r>
            <a:endParaRPr lang="pt-BR" sz="18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800" dirty="0">
                <a:solidFill>
                  <a:srgbClr val="000000"/>
                </a:solidFill>
                <a:effectLst/>
                <a:latin typeface="Times New Roman" panose="02020603050405020304" pitchFamily="18" charset="0"/>
                <a:ea typeface="Calibri" panose="020F0502020204030204" pitchFamily="34" charset="0"/>
              </a:rPr>
              <a:t>Assim, podem ser agrupadas sob a categoria de patologias cerebrais.</a:t>
            </a:r>
            <a:endParaRPr lang="pt-BR"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br>
              <a:rPr lang="pt-BR" sz="1200" dirty="0">
                <a:solidFill>
                  <a:srgbClr val="000000"/>
                </a:solidFill>
                <a:effectLst/>
                <a:latin typeface="Times New Roman" panose="02020603050405020304" pitchFamily="18" charset="0"/>
                <a:ea typeface="Calibri" panose="020F0502020204030204" pitchFamily="34" charset="0"/>
              </a:rPr>
            </a:b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205A1F0A-749C-F140-9885-9CC1B8763A24}"/>
              </a:ext>
            </a:extLst>
          </p:cNvPr>
          <p:cNvSpPr>
            <a:spLocks noGrp="1"/>
          </p:cNvSpPr>
          <p:nvPr>
            <p:ph type="sldNum" sz="quarter" idx="12"/>
          </p:nvPr>
        </p:nvSpPr>
        <p:spPr/>
        <p:txBody>
          <a:bodyPr/>
          <a:lstStyle/>
          <a:p>
            <a:fld id="{1DE9A584-E285-B642-A0EC-DB8DA42C0B88}" type="slidenum">
              <a:rPr lang="pt-BR" smtClean="0"/>
              <a:t>93</a:t>
            </a:fld>
            <a:endParaRPr lang="pt-BR"/>
          </a:p>
        </p:txBody>
      </p:sp>
    </p:spTree>
    <p:extLst>
      <p:ext uri="{BB962C8B-B14F-4D97-AF65-F5344CB8AC3E}">
        <p14:creationId xmlns:p14="http://schemas.microsoft.com/office/powerpoint/2010/main" val="1730480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7654E-AB8D-8E4D-936E-A0AC39EB4891}"/>
              </a:ext>
            </a:extLst>
          </p:cNvPr>
          <p:cNvSpPr>
            <a:spLocks noGrp="1"/>
          </p:cNvSpPr>
          <p:nvPr>
            <p:ph type="title"/>
          </p:nvPr>
        </p:nvSpPr>
        <p:spPr/>
        <p:txBody>
          <a:bodyPr>
            <a:normAutofit/>
          </a:bodyPr>
          <a:lstStyle/>
          <a:p>
            <a:pPr algn="ctr"/>
            <a:r>
              <a:rPr lang="pt-BR" sz="3600" b="1" dirty="0">
                <a:solidFill>
                  <a:srgbClr val="00B050"/>
                </a:solidFill>
                <a:effectLst/>
                <a:latin typeface="Times New Roman" panose="02020603050405020304" pitchFamily="18" charset="0"/>
                <a:ea typeface="Calibri" panose="020F0502020204030204" pitchFamily="34" charset="0"/>
              </a:rPr>
              <a:t>DEFINIÇÃO DAS DOENÇAS CEREBRAIS</a:t>
            </a:r>
            <a:endParaRPr lang="pt-BR" dirty="0"/>
          </a:p>
        </p:txBody>
      </p:sp>
      <p:sp>
        <p:nvSpPr>
          <p:cNvPr id="3" name="Espaço Reservado para Conteúdo 2">
            <a:extLst>
              <a:ext uri="{FF2B5EF4-FFF2-40B4-BE49-F238E27FC236}">
                <a16:creationId xmlns:a16="http://schemas.microsoft.com/office/drawing/2014/main" id="{91B7C85B-3F08-964B-AED2-28B611777543}"/>
              </a:ext>
            </a:extLst>
          </p:cNvPr>
          <p:cNvSpPr>
            <a:spLocks noGrp="1"/>
          </p:cNvSpPr>
          <p:nvPr>
            <p:ph idx="1"/>
          </p:nvPr>
        </p:nvSpPr>
        <p:spPr/>
        <p:txBody>
          <a:bodyPr>
            <a:normAutofit fontScale="85000" lnSpcReduction="10000"/>
          </a:bodyPr>
          <a:lstStyle/>
          <a:p>
            <a:pPr marL="342900" lvl="0" indent="-342900" algn="just">
              <a:lnSpc>
                <a:spcPct val="150000"/>
              </a:lnSpc>
              <a:spcAft>
                <a:spcPts val="290"/>
              </a:spcAft>
              <a:buFont typeface="Symbol" pitchFamily="2" charset="2"/>
              <a:buChar char=""/>
            </a:pPr>
            <a:r>
              <a:rPr lang="pt-BR" sz="20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Em termos mais técnicos, a teoria do cérebro relativístico sugere que os sinais e os sintomas que caracterizam cada uma dessas doenças cerebrais resultam de uma “torção patológica” do contínuo neuronal que define o espaço mental.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90"/>
              </a:spcAft>
              <a:buFont typeface="Symbol" pitchFamily="2" charset="2"/>
              <a:buChar char=""/>
            </a:pPr>
            <a:r>
              <a:rPr lang="pt-BR"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Uma torção (ou dobradura) patológica é definida como o aparecimento de níveis anormais de sincronização neuronal ao longo de um circuito cerebral particular, que define um subcomponente do espaço mental. </a:t>
            </a:r>
            <a:endPar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Por exemplo, a </a:t>
            </a:r>
            <a:r>
              <a:rPr lang="pt-BR" sz="2000" dirty="0" err="1">
                <a:solidFill>
                  <a:srgbClr val="000000"/>
                </a:solidFill>
                <a:effectLst/>
                <a:latin typeface="Times New Roman" panose="02020603050405020304" pitchFamily="18" charset="0"/>
                <a:ea typeface="Calibri" panose="020F0502020204030204" pitchFamily="34" charset="0"/>
              </a:rPr>
              <a:t>hipersincronização</a:t>
            </a:r>
            <a:r>
              <a:rPr lang="pt-BR" sz="2000" dirty="0">
                <a:solidFill>
                  <a:srgbClr val="000000"/>
                </a:solidFill>
                <a:effectLst/>
                <a:latin typeface="Times New Roman" panose="02020603050405020304" pitchFamily="18" charset="0"/>
                <a:ea typeface="Calibri" panose="020F0502020204030204" pitchFamily="34" charset="0"/>
              </a:rPr>
              <a:t> neuronal encontrada na doença de Parkinson resultaria da “torção” exacerbada do circuito motor, subcomponente importante de todo o espaço mental. </a:t>
            </a:r>
            <a:endParaRPr lang="pt-BR" sz="20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2000" dirty="0">
                <a:solidFill>
                  <a:srgbClr val="000000"/>
                </a:solidFill>
                <a:effectLst/>
                <a:latin typeface="Times New Roman" panose="02020603050405020304" pitchFamily="18" charset="0"/>
                <a:ea typeface="Calibri" panose="020F0502020204030204" pitchFamily="34" charset="0"/>
              </a:rPr>
              <a:t>Outras doenças se manifestariam por meio da </a:t>
            </a:r>
            <a:r>
              <a:rPr lang="pt-BR" sz="2000" dirty="0" err="1">
                <a:solidFill>
                  <a:srgbClr val="000000"/>
                </a:solidFill>
                <a:effectLst/>
                <a:latin typeface="Times New Roman" panose="02020603050405020304" pitchFamily="18" charset="0"/>
                <a:ea typeface="Calibri" panose="020F0502020204030204" pitchFamily="34" charset="0"/>
              </a:rPr>
              <a:t>hipossincronia</a:t>
            </a:r>
            <a:r>
              <a:rPr lang="pt-BR" sz="2000" dirty="0">
                <a:solidFill>
                  <a:srgbClr val="000000"/>
                </a:solidFill>
                <a:effectLst/>
                <a:latin typeface="Times New Roman" panose="02020603050405020304" pitchFamily="18" charset="0"/>
                <a:ea typeface="Calibri" panose="020F0502020204030204" pitchFamily="34" charset="0"/>
              </a:rPr>
              <a:t> – redução de sincronia – de alguma fração do espaço mental.</a:t>
            </a:r>
            <a:endParaRPr lang="pt-BR" sz="2000" dirty="0">
              <a:solidFill>
                <a:srgbClr val="000000"/>
              </a:solidFill>
              <a:latin typeface="Calibri" panose="020F0502020204030204" pitchFamily="34" charset="0"/>
              <a:ea typeface="Calibri" panose="020F0502020204030204" pitchFamily="34" charset="0"/>
            </a:endParaRPr>
          </a:p>
          <a:p>
            <a:pPr marL="457200" lvl="1" indent="0" algn="just">
              <a:lnSpc>
                <a:spcPct val="150000"/>
              </a:lnSpc>
              <a:spcAft>
                <a:spcPts val="290"/>
              </a:spcAft>
              <a:buNone/>
            </a:pPr>
            <a:br>
              <a:rPr lang="pt-BR" sz="1200" dirty="0">
                <a:solidFill>
                  <a:srgbClr val="000000"/>
                </a:solidFill>
                <a:effectLst/>
                <a:latin typeface="Times New Roman" panose="02020603050405020304" pitchFamily="18" charset="0"/>
                <a:ea typeface="Calibri" panose="020F0502020204030204" pitchFamily="34" charset="0"/>
              </a:rPr>
            </a:b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21F9C6E9-B0C4-1C41-AD0D-03F45B766014}"/>
              </a:ext>
            </a:extLst>
          </p:cNvPr>
          <p:cNvSpPr>
            <a:spLocks noGrp="1"/>
          </p:cNvSpPr>
          <p:nvPr>
            <p:ph type="sldNum" sz="quarter" idx="12"/>
          </p:nvPr>
        </p:nvSpPr>
        <p:spPr/>
        <p:txBody>
          <a:bodyPr/>
          <a:lstStyle/>
          <a:p>
            <a:fld id="{1DE9A584-E285-B642-A0EC-DB8DA42C0B88}" type="slidenum">
              <a:rPr lang="pt-BR" smtClean="0"/>
              <a:t>94</a:t>
            </a:fld>
            <a:endParaRPr lang="pt-BR"/>
          </a:p>
        </p:txBody>
      </p:sp>
    </p:spTree>
    <p:extLst>
      <p:ext uri="{BB962C8B-B14F-4D97-AF65-F5344CB8AC3E}">
        <p14:creationId xmlns:p14="http://schemas.microsoft.com/office/powerpoint/2010/main" val="18771985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7654E-AB8D-8E4D-936E-A0AC39EB4891}"/>
              </a:ext>
            </a:extLst>
          </p:cNvPr>
          <p:cNvSpPr>
            <a:spLocks noGrp="1"/>
          </p:cNvSpPr>
          <p:nvPr>
            <p:ph type="title"/>
          </p:nvPr>
        </p:nvSpPr>
        <p:spPr/>
        <p:txBody>
          <a:bodyPr>
            <a:normAutofit/>
          </a:bodyPr>
          <a:lstStyle/>
          <a:p>
            <a:pPr algn="ctr"/>
            <a:endParaRPr lang="pt-BR" dirty="0"/>
          </a:p>
        </p:txBody>
      </p:sp>
      <p:sp>
        <p:nvSpPr>
          <p:cNvPr id="3" name="Espaço Reservado para Conteúdo 2">
            <a:extLst>
              <a:ext uri="{FF2B5EF4-FFF2-40B4-BE49-F238E27FC236}">
                <a16:creationId xmlns:a16="http://schemas.microsoft.com/office/drawing/2014/main" id="{91B7C85B-3F08-964B-AED2-28B611777543}"/>
              </a:ext>
            </a:extLst>
          </p:cNvPr>
          <p:cNvSpPr>
            <a:spLocks noGrp="1"/>
          </p:cNvSpPr>
          <p:nvPr>
            <p:ph idx="1"/>
          </p:nvPr>
        </p:nvSpPr>
        <p:spPr/>
        <p:txBody>
          <a:bodyPr>
            <a:normAutofit fontScale="70000" lnSpcReduction="20000"/>
          </a:bodyPr>
          <a:lstStyle/>
          <a:p>
            <a:pPr marL="342900" lvl="0" indent="-342900" algn="just">
              <a:lnSpc>
                <a:spcPct val="150000"/>
              </a:lnSpc>
              <a:spcAft>
                <a:spcPts val="290"/>
              </a:spcAft>
              <a:buFont typeface="Symbol" pitchFamily="2" charset="2"/>
              <a:buChar char=""/>
            </a:pP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Além de permitir uma caracterização mais quantitativa das doenças cerebrais, a introdução do conceito de continuidade do espaço mental é muito útil, em termos práticos, porque nos permite importar para a neurociência clínica a mesma linha de matemática – isto é, a geometria </a:t>
            </a:r>
            <a:r>
              <a:rPr lang="pt-BR" sz="2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riemanniana</a:t>
            </a:r>
            <a:r>
              <a:rPr lang="pt-B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 usada por Albert Einstein na teoria da relatividade geral.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dirty="0">
                <a:solidFill>
                  <a:srgbClr val="000000"/>
                </a:solidFill>
                <a:effectLst/>
                <a:latin typeface="Times New Roman" panose="02020603050405020304" pitchFamily="18" charset="0"/>
                <a:ea typeface="Calibri" panose="020F0502020204030204" pitchFamily="34" charset="0"/>
              </a:rPr>
              <a:t>Combinado com os princípios da fisiologia de populações neurais descritos no Capítulo 4, esse esforço pode, no futuro, nos permitir criar uma álgebra particular para descrever a torção do córtex em condições normais e patológicas.</a:t>
            </a:r>
            <a:endParaRPr lang="pt-BR"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b="1" dirty="0">
                <a:solidFill>
                  <a:srgbClr val="00B050"/>
                </a:solidFill>
                <a:effectLst/>
                <a:latin typeface="Times New Roman" panose="02020603050405020304" pitchFamily="18" charset="0"/>
                <a:ea typeface="Calibri" panose="020F0502020204030204" pitchFamily="34" charset="0"/>
              </a:rPr>
              <a:t>FULGENCIO: OK, PARA A ÁLGEBRA E A SINTAXE, MAS AINDA TERÍAMOS O ENIGMA DA SEMÂNTICA, DOS SENTIDOS DADOS ÀS ESTAS TORÇÕES POR CADA CÉREBRO, O QUE DEPENDERIA DOS AFETOS EM JOGO. </a:t>
            </a:r>
            <a:endParaRPr lang="pt-BR"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br>
              <a:rPr lang="pt-BR" sz="1200" dirty="0">
                <a:solidFill>
                  <a:srgbClr val="000000"/>
                </a:solidFill>
                <a:effectLst/>
                <a:latin typeface="Times New Roman" panose="02020603050405020304" pitchFamily="18" charset="0"/>
                <a:ea typeface="Calibri" panose="020F0502020204030204" pitchFamily="34" charset="0"/>
              </a:rPr>
            </a:br>
            <a:r>
              <a:rPr lang="pt-BR" sz="1200" dirty="0">
                <a:solidFill>
                  <a:srgbClr val="000000"/>
                </a:solidFill>
                <a:effectLst/>
                <a:latin typeface="Times New Roman" panose="02020603050405020304" pitchFamily="18" charset="0"/>
                <a:ea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21F9C6E9-B0C4-1C41-AD0D-03F45B766014}"/>
              </a:ext>
            </a:extLst>
          </p:cNvPr>
          <p:cNvSpPr>
            <a:spLocks noGrp="1"/>
          </p:cNvSpPr>
          <p:nvPr>
            <p:ph type="sldNum" sz="quarter" idx="12"/>
          </p:nvPr>
        </p:nvSpPr>
        <p:spPr/>
        <p:txBody>
          <a:bodyPr/>
          <a:lstStyle/>
          <a:p>
            <a:fld id="{1DE9A584-E285-B642-A0EC-DB8DA42C0B88}" type="slidenum">
              <a:rPr lang="pt-BR" smtClean="0"/>
              <a:t>95</a:t>
            </a:fld>
            <a:endParaRPr lang="pt-BR"/>
          </a:p>
        </p:txBody>
      </p:sp>
    </p:spTree>
    <p:extLst>
      <p:ext uri="{BB962C8B-B14F-4D97-AF65-F5344CB8AC3E}">
        <p14:creationId xmlns:p14="http://schemas.microsoft.com/office/powerpoint/2010/main" val="19742278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E7C41-3D23-BB4D-9F88-8E176C204EF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55D7A5B-6C47-BA40-BEFE-2F1DE420197B}"/>
              </a:ext>
            </a:extLst>
          </p:cNvPr>
          <p:cNvSpPr>
            <a:spLocks noGrp="1"/>
          </p:cNvSpPr>
          <p:nvPr>
            <p:ph idx="1"/>
          </p:nvPr>
        </p:nvSpPr>
        <p:spPr/>
        <p:txBody>
          <a:bodyPr>
            <a:noAutofit/>
          </a:bodyPr>
          <a:lstStyle/>
          <a:p>
            <a:pPr marL="342900" lvl="0" indent="-342900" algn="just">
              <a:lnSpc>
                <a:spcPct val="150000"/>
              </a:lnSpc>
              <a:spcAft>
                <a:spcPts val="290"/>
              </a:spcAft>
              <a:buFont typeface="Symbol" pitchFamily="2" charset="2"/>
              <a:buChar char=""/>
            </a:pPr>
            <a:r>
              <a:rPr lang="pt-BR"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Pensando nesses termos, também facilita a tarefa de explicar por que, em muitos casos, é tão difícil estabelecer um diagnóstico diferencial clássico, particularmente quando lidamos com o número elevado de distúrbios psiquiátricos descritos na literatura. </a:t>
            </a:r>
            <a:endParaRPr lang="pt-B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Da mesma forma que o funcionamento normal do cérebro envolve interações entre estruturas corticais e </a:t>
            </a:r>
            <a:r>
              <a:rPr lang="pt-BR" sz="1400" dirty="0" err="1">
                <a:solidFill>
                  <a:srgbClr val="000000"/>
                </a:solidFill>
                <a:effectLst/>
                <a:latin typeface="Times New Roman" panose="02020603050405020304" pitchFamily="18" charset="0"/>
                <a:ea typeface="Calibri" panose="020F0502020204030204" pitchFamily="34" charset="0"/>
              </a:rPr>
              <a:t>subcorticais</a:t>
            </a:r>
            <a:r>
              <a:rPr lang="pt-BR" sz="1400" dirty="0">
                <a:solidFill>
                  <a:srgbClr val="000000"/>
                </a:solidFill>
                <a:effectLst/>
                <a:latin typeface="Times New Roman" panose="02020603050405020304" pitchFamily="18" charset="0"/>
                <a:ea typeface="Calibri" panose="020F0502020204030204" pitchFamily="34" charset="0"/>
              </a:rPr>
              <a:t>, o mesmo ocorre no caso de patologias cerebrais.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Assim, os sinais e os sintomas exibidos por dado paciente em geral podem incluir características de múltiplas doenças psiquiátricas distintas.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Pensando de forma relativística sobre o cérebro, é útil entender por que não deveríamos esperar o mesmo conjunto de sinais e sintomas em dois pacientes. </a:t>
            </a:r>
            <a:endParaRPr lang="pt-BR" sz="1400" dirty="0">
              <a:solidFill>
                <a:srgbClr val="000000"/>
              </a:solidFill>
              <a:effectLst/>
              <a:latin typeface="Calibri" panose="020F0502020204030204" pitchFamily="34" charset="0"/>
              <a:ea typeface="Calibri" panose="020F0502020204030204" pitchFamily="34" charset="0"/>
            </a:endParaRPr>
          </a:p>
          <a:p>
            <a:pPr marL="1143000" lvl="2" indent="-228600" algn="just">
              <a:lnSpc>
                <a:spcPct val="150000"/>
              </a:lnSpc>
              <a:spcAft>
                <a:spcPts val="290"/>
              </a:spcAft>
              <a:buFont typeface="Wingdings" pitchFamily="2" charset="2"/>
              <a:buChar char=""/>
            </a:pPr>
            <a:r>
              <a:rPr lang="pt-BR" sz="1400" dirty="0">
                <a:solidFill>
                  <a:srgbClr val="000000"/>
                </a:solidFill>
                <a:effectLst/>
                <a:latin typeface="Times New Roman" panose="02020603050405020304" pitchFamily="18" charset="0"/>
                <a:ea typeface="Calibri" panose="020F0502020204030204" pitchFamily="34" charset="0"/>
              </a:rPr>
              <a:t>Quando comparados, os sintomas de cada paciente mostram alto grau de variabilidade, resultando em um amplo espectro de fenótipos comportamentais emergentes. </a:t>
            </a:r>
            <a:endParaRPr lang="pt-BR" sz="14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400" dirty="0">
                <a:solidFill>
                  <a:srgbClr val="000000"/>
                </a:solidFill>
                <a:effectLst/>
                <a:latin typeface="Times New Roman" panose="02020603050405020304" pitchFamily="18" charset="0"/>
                <a:ea typeface="Calibri" panose="020F0502020204030204" pitchFamily="34" charset="0"/>
              </a:rPr>
              <a:t>Isso explica por que em geral é tão difícil encontrar casos típicos – aqueles descritos em compêndios – de doenças psiquiátricas.</a:t>
            </a:r>
            <a:endParaRPr lang="pt-BR" sz="1400" dirty="0">
              <a:solidFill>
                <a:srgbClr val="000000"/>
              </a:solidFill>
              <a:effectLst/>
              <a:latin typeface="Calibri" panose="020F0502020204030204" pitchFamily="34" charset="0"/>
              <a:ea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66663DA9-680C-6F40-A0EE-9121A4E5ACF1}"/>
              </a:ext>
            </a:extLst>
          </p:cNvPr>
          <p:cNvSpPr>
            <a:spLocks noGrp="1"/>
          </p:cNvSpPr>
          <p:nvPr>
            <p:ph type="sldNum" sz="quarter" idx="12"/>
          </p:nvPr>
        </p:nvSpPr>
        <p:spPr/>
        <p:txBody>
          <a:bodyPr/>
          <a:lstStyle/>
          <a:p>
            <a:fld id="{1DE9A584-E285-B642-A0EC-DB8DA42C0B88}" type="slidenum">
              <a:rPr lang="pt-BR" smtClean="0"/>
              <a:t>96</a:t>
            </a:fld>
            <a:endParaRPr lang="pt-BR"/>
          </a:p>
        </p:txBody>
      </p:sp>
    </p:spTree>
    <p:extLst>
      <p:ext uri="{BB962C8B-B14F-4D97-AF65-F5344CB8AC3E}">
        <p14:creationId xmlns:p14="http://schemas.microsoft.com/office/powerpoint/2010/main" val="12273397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B6823-140B-004A-9C45-74195A29B2EF}"/>
              </a:ext>
            </a:extLst>
          </p:cNvPr>
          <p:cNvSpPr>
            <a:spLocks noGrp="1"/>
          </p:cNvSpPr>
          <p:nvPr>
            <p:ph type="title"/>
          </p:nvPr>
        </p:nvSpPr>
        <p:spPr/>
        <p:txBody>
          <a:bodyPr>
            <a:noAutofit/>
          </a:bodyPr>
          <a:lstStyle/>
          <a:p>
            <a:pPr algn="ctr">
              <a:lnSpc>
                <a:spcPct val="150000"/>
              </a:lnSpc>
              <a:spcAft>
                <a:spcPts val="290"/>
              </a:spcAft>
            </a:pPr>
            <a:r>
              <a:rPr lang="pt-BR" sz="1400" b="1" dirty="0">
                <a:solidFill>
                  <a:srgbClr val="00B050"/>
                </a:solidFill>
                <a:effectLst/>
                <a:latin typeface="Times New Roman" panose="02020603050405020304" pitchFamily="18" charset="0"/>
                <a:ea typeface="Calibri" panose="020F0502020204030204" pitchFamily="34" charset="0"/>
              </a:rPr>
              <a:t>DOENÇAS, FALTA DE SINCRONIA E USO DE MEDICAMENTOS ANTICONVULSIVOS.</a:t>
            </a:r>
            <a:br>
              <a:rPr lang="pt-BR" sz="1400" b="1" dirty="0">
                <a:solidFill>
                  <a:srgbClr val="00B050"/>
                </a:solidFill>
                <a:effectLst/>
                <a:latin typeface="Times New Roman" panose="02020603050405020304" pitchFamily="18" charset="0"/>
                <a:ea typeface="Calibri" panose="020F0502020204030204" pitchFamily="34" charset="0"/>
              </a:rPr>
            </a:br>
            <a:r>
              <a:rPr lang="pt-BR" sz="1400" b="1" dirty="0">
                <a:solidFill>
                  <a:srgbClr val="00B050"/>
                </a:solidFill>
                <a:effectLst/>
                <a:latin typeface="Times New Roman" panose="02020603050405020304" pitchFamily="18" charset="0"/>
                <a:ea typeface="Calibri" panose="020F0502020204030204" pitchFamily="34" charset="0"/>
              </a:rPr>
              <a:t>AS PATOLOGIAS COMO PROBLEMAS DE DISSINCRONIA</a:t>
            </a:r>
            <a:br>
              <a:rPr lang="pt-BR" sz="1400" dirty="0">
                <a:solidFill>
                  <a:srgbClr val="000000"/>
                </a:solidFill>
                <a:effectLst/>
                <a:latin typeface="Calibri" panose="020F0502020204030204" pitchFamily="34" charset="0"/>
                <a:ea typeface="Calibri" panose="020F0502020204030204" pitchFamily="34" charset="0"/>
              </a:rPr>
            </a:br>
            <a:r>
              <a:rPr lang="pt-BR" sz="1400" b="1" dirty="0">
                <a:solidFill>
                  <a:srgbClr val="00B050"/>
                </a:solidFill>
                <a:effectLst/>
                <a:latin typeface="Times New Roman" panose="02020603050405020304" pitchFamily="18" charset="0"/>
                <a:ea typeface="Calibri" panose="020F0502020204030204" pitchFamily="34" charset="0"/>
              </a:rPr>
              <a:t>(FULGENCIO: PROBLEMAS DE FALTA DE INTEGRAÇÃO)</a:t>
            </a:r>
            <a:br>
              <a:rPr lang="pt-BR" sz="1400" dirty="0">
                <a:solidFill>
                  <a:srgbClr val="000000"/>
                </a:solidFill>
                <a:effectLst/>
                <a:latin typeface="Calibri" panose="020F0502020204030204" pitchFamily="34" charset="0"/>
                <a:ea typeface="Calibri" panose="020F0502020204030204" pitchFamily="34" charset="0"/>
              </a:rPr>
            </a:br>
            <a:r>
              <a:rPr lang="pt-BR" sz="1400" b="1" dirty="0">
                <a:solidFill>
                  <a:srgbClr val="00B050"/>
                </a:solidFill>
                <a:effectLst/>
                <a:latin typeface="Times New Roman" panose="02020603050405020304" pitchFamily="18" charset="0"/>
                <a:ea typeface="Calibri" panose="020F0502020204030204" pitchFamily="34" charset="0"/>
              </a:rPr>
              <a:t>AS DOENÇAS COMO EXPRESSÃO DOS DIVERSOS NÍVEIS DE DISSINCRONIA</a:t>
            </a:r>
            <a:endParaRPr lang="pt-BR" sz="1400" dirty="0"/>
          </a:p>
        </p:txBody>
      </p:sp>
      <p:sp>
        <p:nvSpPr>
          <p:cNvPr id="3" name="Espaço Reservado para Conteúdo 2">
            <a:extLst>
              <a:ext uri="{FF2B5EF4-FFF2-40B4-BE49-F238E27FC236}">
                <a16:creationId xmlns:a16="http://schemas.microsoft.com/office/drawing/2014/main" id="{036718CB-0219-EF45-8A42-0027CF2E52E9}"/>
              </a:ext>
            </a:extLst>
          </p:cNvPr>
          <p:cNvSpPr>
            <a:spLocks noGrp="1"/>
          </p:cNvSpPr>
          <p:nvPr>
            <p:ph idx="1"/>
          </p:nvPr>
        </p:nvSpPr>
        <p:spPr/>
        <p:txBody>
          <a:bodyPr>
            <a:normAutofit/>
          </a:bodyPr>
          <a:lstStyle/>
          <a:p>
            <a:pPr algn="just">
              <a:lnSpc>
                <a:spcPct val="150000"/>
              </a:lnSpc>
              <a:spcAft>
                <a:spcPts val="290"/>
              </a:spcAft>
            </a:pPr>
            <a:r>
              <a:rPr lang="pt-BR" sz="1300" b="1" dirty="0">
                <a:solidFill>
                  <a:srgbClr val="00B050"/>
                </a:solidFill>
                <a:effectLst/>
                <a:latin typeface="Times New Roman" panose="02020603050405020304" pitchFamily="18" charset="0"/>
                <a:ea typeface="Calibri" panose="020F0502020204030204" pitchFamily="34" charset="0"/>
              </a:rPr>
              <a:t> </a:t>
            </a:r>
            <a:r>
              <a:rPr lang="pt-BR" sz="13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Suporte para a teoria de que um número elevado de doenças neurológicas e psiquiátricas é medido por níveis patológicos de sincronização neuronal também advém do fato de que vários medicamentos </a:t>
            </a:r>
            <a:r>
              <a:rPr lang="pt-BR" sz="13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anticonvulsivos</a:t>
            </a:r>
            <a:r>
              <a:rPr lang="pt-BR" sz="13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ajudam a tratar, de forma efetiva, manifestações clínicas dessas patologias (como no caso de doença bipolar, transtorno obsessivo-compulsivo, depressão etc.), mesmo que até hoje não se saiba por quê. </a:t>
            </a:r>
            <a:endParaRPr lang="pt-BR"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300" dirty="0">
                <a:solidFill>
                  <a:srgbClr val="000000"/>
                </a:solidFill>
                <a:effectLst/>
                <a:latin typeface="Times New Roman" panose="02020603050405020304" pitchFamily="18" charset="0"/>
                <a:ea typeface="Calibri" panose="020F0502020204030204" pitchFamily="34" charset="0"/>
              </a:rPr>
              <a:t>A teoria do cérebro relativístico esclarece o fenômeno ao propor que o efeito terapêutico desses medicamentos pode se dar via redução da atividade epilética localizada, produzida por uma torção patológica do espaço mental, responsável pelos sintomas exibidos.</a:t>
            </a:r>
            <a:endParaRPr lang="pt-BR" sz="13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spcAft>
                <a:spcPts val="290"/>
              </a:spcAft>
              <a:buFont typeface="Symbol" pitchFamily="2" charset="2"/>
              <a:buChar char=""/>
            </a:pPr>
            <a:r>
              <a:rPr lang="pt-BR" sz="13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Até agora, restringi a maioria das minhas descrições às modificações patológicas nos níveis de sincronização elétrica de diferentes circuitos cerebrais e como eles explicam alguns dos sintomas e dos sinais expressos por portadores de doenças cerebrais. </a:t>
            </a:r>
            <a:endParaRPr lang="pt-BR"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300" b="1" dirty="0">
                <a:solidFill>
                  <a:srgbClr val="FF0000"/>
                </a:solidFill>
                <a:effectLst/>
                <a:latin typeface="Times New Roman" panose="02020603050405020304" pitchFamily="18" charset="0"/>
                <a:ea typeface="Calibri" panose="020F0502020204030204" pitchFamily="34" charset="0"/>
              </a:rPr>
              <a:t>No arcabouço teórico da teoria do cérebro relativístico, também devemos levar em consideração que os níveis patológicos de sincronização neural interfeririam com a geração de campos eletromagnéticos neurais apropriados. </a:t>
            </a:r>
            <a:endParaRPr lang="pt-BR" sz="13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300" b="1" dirty="0">
                <a:solidFill>
                  <a:srgbClr val="FF0000"/>
                </a:solidFill>
                <a:effectLst/>
                <a:latin typeface="Times New Roman" panose="02020603050405020304" pitchFamily="18" charset="0"/>
                <a:ea typeface="Calibri" panose="020F0502020204030204" pitchFamily="34" charset="0"/>
              </a:rPr>
              <a:t>Assumindo que isso ocorra, a minha teoria explicaria por que a maioria dessas doenças leva a distúrbios de humor, de sono, a alterações no senso de realidade, distúrbios de personalidade, alucinações, delírios, pensamento paranoico e diversas outras manifestações conhecidas dos distúrbios psiquiátricos.</a:t>
            </a:r>
            <a:endParaRPr lang="pt-BR" sz="13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A7DD316-51C0-B04C-8407-676D864E0849}"/>
              </a:ext>
            </a:extLst>
          </p:cNvPr>
          <p:cNvSpPr>
            <a:spLocks noGrp="1"/>
          </p:cNvSpPr>
          <p:nvPr>
            <p:ph type="sldNum" sz="quarter" idx="12"/>
          </p:nvPr>
        </p:nvSpPr>
        <p:spPr/>
        <p:txBody>
          <a:bodyPr/>
          <a:lstStyle/>
          <a:p>
            <a:fld id="{1DE9A584-E285-B642-A0EC-DB8DA42C0B88}" type="slidenum">
              <a:rPr lang="pt-BR" smtClean="0"/>
              <a:t>97</a:t>
            </a:fld>
            <a:endParaRPr lang="pt-BR"/>
          </a:p>
        </p:txBody>
      </p:sp>
    </p:spTree>
    <p:extLst>
      <p:ext uri="{BB962C8B-B14F-4D97-AF65-F5344CB8AC3E}">
        <p14:creationId xmlns:p14="http://schemas.microsoft.com/office/powerpoint/2010/main" val="18576647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4E0BB-BC4A-B546-BBDE-3DE4AE1B3F1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0BAB553-8E65-424F-ABDF-E89C5C3D7139}"/>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180F437F-2851-D049-B080-9AD5A2AC633A}"/>
              </a:ext>
            </a:extLst>
          </p:cNvPr>
          <p:cNvSpPr>
            <a:spLocks noGrp="1"/>
          </p:cNvSpPr>
          <p:nvPr>
            <p:ph type="sldNum" sz="quarter" idx="12"/>
          </p:nvPr>
        </p:nvSpPr>
        <p:spPr/>
        <p:txBody>
          <a:bodyPr/>
          <a:lstStyle/>
          <a:p>
            <a:fld id="{1DE9A584-E285-B642-A0EC-DB8DA42C0B88}" type="slidenum">
              <a:rPr lang="pt-BR" smtClean="0"/>
              <a:t>98</a:t>
            </a:fld>
            <a:endParaRPr lang="pt-BR"/>
          </a:p>
        </p:txBody>
      </p:sp>
    </p:spTree>
    <p:extLst>
      <p:ext uri="{BB962C8B-B14F-4D97-AF65-F5344CB8AC3E}">
        <p14:creationId xmlns:p14="http://schemas.microsoft.com/office/powerpoint/2010/main" val="106563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705C5-CC31-E24A-97F5-8BC9250A9B02}"/>
              </a:ext>
            </a:extLst>
          </p:cNvPr>
          <p:cNvSpPr>
            <a:spLocks noGrp="1"/>
          </p:cNvSpPr>
          <p:nvPr>
            <p:ph type="title"/>
          </p:nvPr>
        </p:nvSpPr>
        <p:spPr/>
        <p:txBody>
          <a:bodyPr>
            <a:normAutofit/>
          </a:bodyPr>
          <a:lstStyle/>
          <a:p>
            <a:pPr algn="ctr"/>
            <a:r>
              <a:rPr lang="pt-BR" sz="2700" b="1" dirty="0">
                <a:solidFill>
                  <a:srgbClr val="00B050"/>
                </a:solidFill>
                <a:effectLst/>
                <a:latin typeface="Times New Roman" panose="02020603050405020304" pitchFamily="18" charset="0"/>
                <a:ea typeface="Calibri" panose="020F0502020204030204" pitchFamily="34" charset="0"/>
              </a:rPr>
              <a:t>COMO EXPLICAR O AUTISMO, </a:t>
            </a:r>
            <a:br>
              <a:rPr lang="pt-BR" sz="2700" b="1" dirty="0">
                <a:solidFill>
                  <a:srgbClr val="00B050"/>
                </a:solidFill>
                <a:effectLst/>
                <a:latin typeface="Times New Roman" panose="02020603050405020304" pitchFamily="18" charset="0"/>
                <a:ea typeface="Calibri" panose="020F0502020204030204" pitchFamily="34" charset="0"/>
              </a:rPr>
            </a:br>
            <a:r>
              <a:rPr lang="pt-BR" sz="2700" b="1" dirty="0">
                <a:solidFill>
                  <a:srgbClr val="00B050"/>
                </a:solidFill>
                <a:effectLst/>
                <a:latin typeface="Times New Roman" panose="02020603050405020304" pitchFamily="18" charset="0"/>
                <a:ea typeface="Calibri" panose="020F0502020204030204" pitchFamily="34" charset="0"/>
              </a:rPr>
              <a:t>APOIADOS NA TEORIA DO CÉREBRO RELATIVÍSTICO? </a:t>
            </a:r>
            <a:endParaRPr lang="pt-BR" dirty="0"/>
          </a:p>
        </p:txBody>
      </p:sp>
      <p:sp>
        <p:nvSpPr>
          <p:cNvPr id="3" name="Espaço Reservado para Conteúdo 2">
            <a:extLst>
              <a:ext uri="{FF2B5EF4-FFF2-40B4-BE49-F238E27FC236}">
                <a16:creationId xmlns:a16="http://schemas.microsoft.com/office/drawing/2014/main" id="{48E872CF-6F35-2842-8C6C-EC6065C31806}"/>
              </a:ext>
            </a:extLst>
          </p:cNvPr>
          <p:cNvSpPr>
            <a:spLocks noGrp="1"/>
          </p:cNvSpPr>
          <p:nvPr>
            <p:ph idx="1"/>
          </p:nvPr>
        </p:nvSpPr>
        <p:spPr/>
        <p:txBody>
          <a:bodyPr>
            <a:normAutofit fontScale="92500"/>
          </a:bodyPr>
          <a:lstStyle/>
          <a:p>
            <a:pPr marL="342900" lvl="0" indent="-342900" algn="just">
              <a:lnSpc>
                <a:spcPct val="150000"/>
              </a:lnSpc>
              <a:spcAft>
                <a:spcPts val="290"/>
              </a:spcAft>
              <a:buFont typeface="Symbol" pitchFamily="2" charset="2"/>
              <a:buChar char=""/>
            </a:pPr>
            <a:r>
              <a:rPr lang="pt-BR"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 potencial papel clínico desempenhado pela geração anormal de campos eletromagnéticos neurais também pode ser ilustrado a partir do exemplo de uma doença neurológica muito prevalente: </a:t>
            </a:r>
            <a:r>
              <a:rPr lang="pt-BR" sz="1200" b="1"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o autismo.</a:t>
            </a:r>
            <a:r>
              <a:rPr lang="pt-BR" sz="12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 </a:t>
            </a:r>
            <a:endParaRPr lang="pt-BR"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Durante a última década, estudos de imagem cerebral demonstraram considerável grau de desconexão funcional entre múltiplas áreas corticais do cérebro de crianças diagnosticadas autistas.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Tal desconexão é resultado de um distúrbio de desenvolvimento cerebral que impede o estabelecimento de conexões corticais de longo alcance de forma apropriada nos primeiros meses de vida.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De acordo com a teoria do cérebro relativístico, portanto, os principais sintomas do autismo seriam manifestações diretas da má-formação das bobinas de substância branca, por exemplo, o fascículo longitudinal superior, responsável pela produção dos campos eletromagnéticos envolvidos na fusão do contínuo cortical.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A má-formação levaria a um nível inapropriado de sincronia neuronal ao longo do córtex, a chamada “</a:t>
            </a:r>
            <a:r>
              <a:rPr lang="pt-BR" sz="1200" dirty="0" err="1">
                <a:solidFill>
                  <a:srgbClr val="000000"/>
                </a:solidFill>
                <a:effectLst/>
                <a:latin typeface="Times New Roman" panose="02020603050405020304" pitchFamily="18" charset="0"/>
                <a:ea typeface="Calibri" panose="020F0502020204030204" pitchFamily="34" charset="0"/>
              </a:rPr>
              <a:t>hipossincronia</a:t>
            </a:r>
            <a:r>
              <a:rPr lang="pt-BR" sz="1200" dirty="0">
                <a:solidFill>
                  <a:srgbClr val="000000"/>
                </a:solidFill>
                <a:effectLst/>
                <a:latin typeface="Times New Roman" panose="02020603050405020304" pitchFamily="18" charset="0"/>
                <a:ea typeface="Calibri" panose="020F0502020204030204" pitchFamily="34" charset="0"/>
              </a:rPr>
              <a:t>”, e, consequentemente, a um grau insuficiente de torção do espaço mental.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A proposta é consistente com a teoria de que uma desconexão cortical funcional é responsável pela ocorrência de déficits cognitivos, de comunicação e de socialização observados em crianças autistas. </a:t>
            </a:r>
            <a:endParaRPr lang="pt-BR" sz="1100" dirty="0">
              <a:solidFill>
                <a:srgbClr val="000000"/>
              </a:solidFill>
              <a:effectLst/>
              <a:latin typeface="Calibri" panose="020F0502020204030204" pitchFamily="34" charset="0"/>
              <a:ea typeface="Calibri" panose="020F0502020204030204" pitchFamily="34" charset="0"/>
            </a:endParaRPr>
          </a:p>
          <a:p>
            <a:pPr marL="742950" lvl="1" indent="-285750" algn="just">
              <a:lnSpc>
                <a:spcPct val="150000"/>
              </a:lnSpc>
              <a:spcAft>
                <a:spcPts val="290"/>
              </a:spcAft>
              <a:buFont typeface="Courier New" panose="02070309020205020404" pitchFamily="49" charset="0"/>
              <a:buChar char="o"/>
            </a:pPr>
            <a:r>
              <a:rPr lang="pt-BR" sz="1200" dirty="0">
                <a:solidFill>
                  <a:srgbClr val="000000"/>
                </a:solidFill>
                <a:effectLst/>
                <a:latin typeface="Times New Roman" panose="02020603050405020304" pitchFamily="18" charset="0"/>
                <a:ea typeface="Calibri" panose="020F0502020204030204" pitchFamily="34" charset="0"/>
              </a:rPr>
              <a:t>Vale ressaltar, porém, que essas crianças também apresentam índices bem mais altos do que o normal de atividade epilética, que pode ocorrer em regiões localizadas do córtex, ou seja, dentro de áreas corticais individuais, talvez como resultado de uma redução global em conectividade </a:t>
            </a:r>
            <a:r>
              <a:rPr lang="pt-BR" sz="1200" dirty="0" err="1">
                <a:solidFill>
                  <a:srgbClr val="000000"/>
                </a:solidFill>
                <a:effectLst/>
                <a:latin typeface="Times New Roman" panose="02020603050405020304" pitchFamily="18" charset="0"/>
                <a:ea typeface="Calibri" panose="020F0502020204030204" pitchFamily="34" charset="0"/>
              </a:rPr>
              <a:t>córtico</a:t>
            </a:r>
            <a:r>
              <a:rPr lang="pt-BR" sz="1200" dirty="0">
                <a:solidFill>
                  <a:srgbClr val="000000"/>
                </a:solidFill>
                <a:effectLst/>
                <a:latin typeface="Times New Roman" panose="02020603050405020304" pitchFamily="18" charset="0"/>
                <a:ea typeface="Calibri" panose="020F0502020204030204" pitchFamily="34" charset="0"/>
              </a:rPr>
              <a:t>-cortical de longo alcance.</a:t>
            </a:r>
            <a:endParaRPr lang="pt-BR" sz="1100" dirty="0">
              <a:solidFill>
                <a:srgbClr val="000000"/>
              </a:solidFill>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pt-BR" sz="11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8FDF9BC-AF76-5A4A-B179-E230830B43A3}"/>
              </a:ext>
            </a:extLst>
          </p:cNvPr>
          <p:cNvSpPr>
            <a:spLocks noGrp="1"/>
          </p:cNvSpPr>
          <p:nvPr>
            <p:ph type="sldNum" sz="quarter" idx="12"/>
          </p:nvPr>
        </p:nvSpPr>
        <p:spPr/>
        <p:txBody>
          <a:bodyPr/>
          <a:lstStyle/>
          <a:p>
            <a:fld id="{1DE9A584-E285-B642-A0EC-DB8DA42C0B88}" type="slidenum">
              <a:rPr lang="pt-BR" smtClean="0"/>
              <a:t>99</a:t>
            </a:fld>
            <a:endParaRPr lang="pt-BR"/>
          </a:p>
        </p:txBody>
      </p:sp>
    </p:spTree>
    <p:extLst>
      <p:ext uri="{BB962C8B-B14F-4D97-AF65-F5344CB8AC3E}">
        <p14:creationId xmlns:p14="http://schemas.microsoft.com/office/powerpoint/2010/main" val="74595655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16317</Words>
  <Application>Microsoft Macintosh PowerPoint</Application>
  <PresentationFormat>Widescreen</PresentationFormat>
  <Paragraphs>662</Paragraphs>
  <Slides>126</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126</vt:i4>
      </vt:variant>
    </vt:vector>
  </HeadingPairs>
  <TitlesOfParts>
    <vt:vector size="134" baseType="lpstr">
      <vt:lpstr>Arial</vt:lpstr>
      <vt:lpstr>Calibri</vt:lpstr>
      <vt:lpstr>Calibri Light</vt:lpstr>
      <vt:lpstr>Courier New</vt:lpstr>
      <vt:lpstr>Symbol</vt:lpstr>
      <vt:lpstr>Times New Roman</vt:lpstr>
      <vt:lpstr>Wingdings</vt:lpstr>
      <vt:lpstr>Tema do Office</vt:lpstr>
      <vt:lpstr>Psicanálise &amp; Desenvolvimento X Psicanálise e Neurociências </vt:lpstr>
      <vt:lpstr>A TEORIA RELATIVÏSTICA DO CÉREBRO O Cérebro é um complexo de neurônios e circuitos neurais...  mas como dele surgem todos os aspectos de vida psíquica do homem é um problema </vt:lpstr>
      <vt:lpstr>Apresentação do PowerPoint</vt:lpstr>
      <vt:lpstr>Os 10nprincípios fisiológicos das populações neurais, e uma possível hierarquia entre os diversos princípios,  do mais genérico (círculo externo) para os mais particulares (círculos interiores). </vt:lpstr>
      <vt:lpstr>COMO O CÉREBRO FUNCIONA </vt:lpstr>
      <vt:lpstr>Apresentação do PowerPoint</vt:lpstr>
      <vt:lpstr> </vt:lpstr>
      <vt:lpstr>Reescrita por Fulgencio:</vt:lpstr>
      <vt:lpstr>Apresentação do PowerPoint</vt:lpstr>
      <vt:lpstr>A PROPOSTA DE NICOLELIS:  A TEORIA DO CÉREBRO RELATIVISTA</vt:lpstr>
      <vt:lpstr>Originariamente, escolhi o termo relativístico para nomear a teoria inspirado no seu uso histórico a fim de sugerir a inexistência de um sistema de referência fixo para descrever fenômenos naturais.  </vt:lpstr>
      <vt:lpstr>Apresentação do PowerPoint</vt:lpstr>
      <vt:lpstr>Apresentação do PowerPoint</vt:lpstr>
      <vt:lpstr>DO PONTO DE VISTA DE MACH, VEJO A NEUROFISIOLOGIA</vt:lpstr>
      <vt:lpstr>Reescrita por Fulgencio:</vt:lpstr>
      <vt:lpstr>um senso de ser e uma descrição do universo centrada no seu ponto de vista interno.</vt:lpstr>
      <vt:lpstr>Apresentação do PowerPoint</vt:lpstr>
      <vt:lpstr>Apresentação do PowerPoint</vt:lpstr>
      <vt:lpstr>Apresentação do PowerPoint</vt:lpstr>
      <vt:lpstr>MAS, COMO O CÉREBRO FAZ ISTO  DE FORMA TÃO RÁPIDA? </vt:lpstr>
      <vt:lpstr>COMO PROCESSA INFORMAÇÕES LOCAIS E GLOBAIS DE FORMA TÃO SINCRÔNICA ALTAMENTE ELABORADA? COMO PROCESSA INFORMAÇÕES (A SINTAXE E A SEM6ANTICA; Sinfo e G-info)? </vt:lpstr>
      <vt:lpstr>GINFO</vt:lpstr>
      <vt:lpstr>O CÉREBRO FUNCIONA AMALGAMANDO PROCESSAMENTO  DE TIPOS DE INFORMAÇÃO DE TIPOS DIFERENTES  (Sinfo &amp; Ginfo)</vt:lpstr>
      <vt:lpstr>O QUE PODERIA EXPLICAR A VELOCIDADE DE FUNCIONAMENTO DO CÉREBRO HUMANO... PRÓXIMO À VELOCIDADE DA LUZ? O CÉREBRO COMO UM CONJUNTO DE SOLENÓIDES E SEUS CAMPOS MAGNÉTICOS INTEGRADOS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potência dos campos eletromagnéticos neurais </vt:lpstr>
      <vt:lpstr>Apresentação do PowerPoint</vt:lpstr>
      <vt:lpstr>Apresentação do PowerPoint</vt:lpstr>
      <vt:lpstr>QUAIS FATORES DETERMINAM O FUNCIONAMENTO DESTA REDE DE CAMPOS ELETROMAGNÉTICOS NEURAIS?  </vt:lpstr>
      <vt:lpstr>Apresentação do PowerPoint</vt:lpstr>
      <vt:lpstr>UM EXPERIMENTO PARA INVESTIGAR O FUNCIONAMENTO DO CÉREBRO EM TERMOS DE SER UM REDE DE NEMFs...  para investigar a hipótese de um cérebro relativístico</vt:lpstr>
      <vt:lpstr>Apresentação do PowerPoint</vt:lpstr>
      <vt:lpstr>Apresentação do PowerPoint</vt:lpstr>
      <vt:lpstr>Apresentação do PowerPoint</vt:lpstr>
      <vt:lpstr>Apresentação do PowerPoint</vt:lpstr>
      <vt:lpstr>Apresentação do PowerPoint</vt:lpstr>
      <vt:lpstr>OUTROS EXPERIMENTOS Cérebro &amp; Campos Eletromagnéticos &amp; Computadores </vt:lpstr>
      <vt:lpstr> </vt:lpstr>
      <vt:lpstr>MAS, OUTROS CAMPOS MAGNÉTICOS PODEM ALTERAR O FUNCIONAMENTO DO CÉREBRO?</vt:lpstr>
      <vt:lpstr>Apresentação do PowerPoint</vt:lpstr>
      <vt:lpstr>Apresentação do PowerPoint</vt:lpstr>
      <vt:lpstr>Apresentação do PowerPoint</vt:lpstr>
      <vt:lpstr>Efeitos do eletromagnetismo sobre o ser humano </vt:lpstr>
      <vt:lpstr>A Figura 5.3 ilustra como o cérebro pode ser considerado uma estrutura que funciona por meio da integração e precisa de múltiplos níveis de processamento de informação.  </vt:lpstr>
      <vt:lpstr>O FUNCIONAMENTO GLOBAL DO CÉREBRO COMO UM SISTEMA DE CAMPOS MAGNÉTICOS INTEGRADOS </vt:lpstr>
      <vt:lpstr>Apresentação do PowerPoint</vt:lpstr>
      <vt:lpstr>Apresentação do PowerPoint</vt:lpstr>
      <vt:lpstr>UM EXEMPLO: A DOR </vt:lpstr>
      <vt:lpstr>Apresentação do PowerPoint</vt:lpstr>
      <vt:lpstr>Apresentação do PowerPoint</vt:lpstr>
      <vt:lpstr>OUTRAS COMPROVAÇÕES SOBRE O FUNCIONAMENTO ANALÓGICO DO CÉREBRO  “alterações do esquema corpóreo”</vt:lpstr>
      <vt:lpstr>Projeto Andar de novo</vt:lpstr>
      <vt:lpstr>Apresentação do PowerPoint</vt:lpstr>
      <vt:lpstr>DEFICTS COGNITIVOS </vt:lpstr>
      <vt:lpstr> </vt:lpstr>
      <vt:lpstr>ILUSÃO DA MÃO DE BORRACHA </vt:lpstr>
      <vt:lpstr>O CÉREBRO TEM  UMA “IMAGEM” CONTÍNUA DO CORPO </vt:lpstr>
      <vt:lpstr>Apresentação do PowerPoint</vt:lpstr>
      <vt:lpstr>Apresentação do PowerPoint</vt:lpstr>
      <vt:lpstr>Apresentação do PowerPoint</vt:lpstr>
      <vt:lpstr>EXISTE UM ESQUEMA CORPORAL  DENTRO DO CÉREBRO</vt:lpstr>
      <vt:lpstr>Apresentação do PowerPoint</vt:lpstr>
      <vt:lpstr>Apresentação do PowerPoint</vt:lpstr>
      <vt:lpstr>Apresentação do PowerPoint</vt:lpstr>
      <vt:lpstr>O SENSO DE SER E A IMAGEM CORPORAL EMERGEM DO EU, CAMPO ELETROMAGNÉTICO NEURAL DISTRIBUÍDO </vt:lpstr>
      <vt:lpstr>EFEITOS DA TMS = Estimulação Magnética Transcraniana (Transcranial Magnetic Stimulation, em inglês). </vt:lpstr>
      <vt:lpstr>Apresentação do PowerPoint</vt:lpstr>
      <vt:lpstr>Apresentação do PowerPoint</vt:lpstr>
      <vt:lpstr>Apresentação do PowerPoint</vt:lpstr>
      <vt:lpstr>Apresentação do PowerPoint</vt:lpstr>
      <vt:lpstr>Apresentação do PowerPoint</vt:lpstr>
      <vt:lpstr>Apresentação do PowerPoint</vt:lpstr>
      <vt:lpstr>Memória, Ginfo, cérebro como rede de neurônios e campos eletromagnéticos integrados</vt:lpstr>
      <vt:lpstr>Apresentação do PowerPoint</vt:lpstr>
      <vt:lpstr>Apresentação do PowerPoint</vt:lpstr>
      <vt:lpstr>O Cérebro Relativístico Propõe um novo modelo para o funcionamento do cérebro...  o ser humano, o seu cérebro, como um computador orgânico, combinado processamento digital com analógico,  que torna imprevisível (portanto, não computável por algoritmos)  seu funcionamento e o resultado de seu funcionamento.</vt:lpstr>
      <vt:lpstr>A Plasticidade do cérebro relativístico </vt:lpstr>
      <vt:lpstr>Apresentação do PowerPoint</vt:lpstr>
      <vt:lpstr>O EQUILÍBRIO DINÂMICO DO CÉREBRO RELATIVÍSTICO   E SEUS CAMPOS ELETROMAGNÉTICOS</vt:lpstr>
      <vt:lpstr>O FUNCIONAMENTO DO CÉREBRO RELATIVÍSTICO  E AS DOENÇAS NEUROLÓGICAS  (O PARKSON COMO EXEMPLO)</vt:lpstr>
      <vt:lpstr>Parkinson</vt:lpstr>
      <vt:lpstr>Apresentação do PowerPoint</vt:lpstr>
      <vt:lpstr>Apresentação do PowerPoint</vt:lpstr>
      <vt:lpstr>Apresentação do PowerPoint</vt:lpstr>
      <vt:lpstr>Apresentação do PowerPoint</vt:lpstr>
      <vt:lpstr>OUTRAS DOENÇAS  NEUROLÓGICAS :   a noção de patologia cerebral como eliminando a fronteira  entre doenças neurológicas e doenças psiquiátricas</vt:lpstr>
      <vt:lpstr>Patologias cerebrais </vt:lpstr>
      <vt:lpstr>DEFINIÇÃO DAS DOENÇAS CEREBRAIS</vt:lpstr>
      <vt:lpstr>Apresentação do PowerPoint</vt:lpstr>
      <vt:lpstr>Apresentação do PowerPoint</vt:lpstr>
      <vt:lpstr>DOENÇAS, FALTA DE SINCRONIA E USO DE MEDICAMENTOS ANTICONVULSIVOS. AS PATOLOGIAS COMO PROBLEMAS DE DISSINCRONIA (FULGENCIO: PROBLEMAS DE FALTA DE INTEGRAÇÃO) AS DOENÇAS COMO EXPRESSÃO DOS DIVERSOS NÍVEIS DE DISSINCRONIA</vt:lpstr>
      <vt:lpstr>Apresentação do PowerPoint</vt:lpstr>
      <vt:lpstr>COMO EXPLICAR O AUTISMO,  APOIADOS NA TEORIA DO CÉREBRO RELATIVÍSTICO? </vt:lpstr>
      <vt:lpstr>Apresentação do PowerPoint</vt:lpstr>
      <vt:lpstr>Apresentação do PowerPoint</vt:lpstr>
      <vt:lpstr>Apresentação do PowerPoint</vt:lpstr>
      <vt:lpstr>Apresentação do PowerPoint</vt:lpstr>
      <vt:lpstr>O CASO DA EPILEPSIA  </vt:lpstr>
      <vt:lpstr> </vt:lpstr>
      <vt:lpstr>Apresentação do PowerPoint</vt:lpstr>
      <vt:lpstr>SINCRONIA E DISSINCRONIA CEREBRAL COMO PARÂMETRO PARA COMPREENSÃO DAS DOENÇAS CEREBRAIS</vt:lpstr>
      <vt:lpstr>Apresentação do PowerPoint</vt:lpstr>
      <vt:lpstr>Alzheimer </vt:lpstr>
      <vt:lpstr> </vt:lpstr>
      <vt:lpstr>Apresentação do PowerPoint</vt:lpstr>
      <vt:lpstr>Neuromodulação</vt:lpstr>
      <vt:lpstr>Aplicações de TMS por Wi-fi</vt:lpstr>
      <vt:lpstr>Apresentação do PowerPoint</vt:lpstr>
      <vt:lpstr>Apresentação do PowerPoint</vt:lpstr>
      <vt:lpstr>A TESE DO MAGNETISMO ANIMAL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ELETROMAGNETISMO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Psicanálise &amp; Desenvolvimento X Psicanálise e Neurociências </dc:title>
  <dc:creator>Leopoldo Fulgencio</dc:creator>
  <cp:lastModifiedBy>Leopoldo Fulgencio</cp:lastModifiedBy>
  <cp:revision>18</cp:revision>
  <dcterms:created xsi:type="dcterms:W3CDTF">2024-10-30T02:02:53Z</dcterms:created>
  <dcterms:modified xsi:type="dcterms:W3CDTF">2025-02-18T17:47:08Z</dcterms:modified>
</cp:coreProperties>
</file>