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4169" y="363092"/>
            <a:ext cx="3375660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10383" y="143255"/>
            <a:ext cx="4517136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63055" y="143255"/>
            <a:ext cx="79095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2787" y="475107"/>
            <a:ext cx="5678424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6571" y="1404873"/>
            <a:ext cx="6567805" cy="255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omanelli@usp.br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0864" y="2519045"/>
            <a:ext cx="3531870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LEB </a:t>
            </a:r>
            <a:r>
              <a:rPr sz="3200" b="1" spc="-5" dirty="0">
                <a:latin typeface="Calibri"/>
                <a:cs typeface="Calibri"/>
              </a:rPr>
              <a:t>244 </a:t>
            </a:r>
            <a:r>
              <a:rPr sz="3200" b="1" dirty="0">
                <a:latin typeface="Calibri"/>
                <a:cs typeface="Calibri"/>
              </a:rPr>
              <a:t>– Aula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Conceitos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Energia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8577" y="4615560"/>
            <a:ext cx="3148965" cy="833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0" indent="-838200">
              <a:lnSpc>
                <a:spcPct val="100000"/>
              </a:lnSpc>
            </a:pPr>
            <a:r>
              <a:rPr sz="2400" b="1" spc="-35" dirty="0">
                <a:latin typeface="Calibri"/>
                <a:cs typeface="Calibri"/>
              </a:rPr>
              <a:t>Prof. </a:t>
            </a:r>
            <a:r>
              <a:rPr sz="2400" b="1" spc="-10" dirty="0">
                <a:latin typeface="Calibri"/>
                <a:cs typeface="Calibri"/>
              </a:rPr>
              <a:t>Thiago </a:t>
            </a:r>
            <a:r>
              <a:rPr sz="2400" b="1" dirty="0">
                <a:latin typeface="Calibri"/>
                <a:cs typeface="Calibri"/>
              </a:rPr>
              <a:t>L.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Romanelli</a:t>
            </a:r>
            <a:endParaRPr sz="2400">
              <a:latin typeface="Calibri"/>
              <a:cs typeface="Calibri"/>
            </a:endParaRPr>
          </a:p>
          <a:p>
            <a:pPr marL="850900">
              <a:lnSpc>
                <a:spcPct val="100000"/>
              </a:lnSpc>
              <a:spcBef>
                <a:spcPts val="580"/>
              </a:spcBef>
            </a:pPr>
            <a:r>
              <a:rPr sz="2400" b="1" u="heavy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romanelli@usp.br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25" y="44450"/>
            <a:ext cx="1371600" cy="1655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1526" y="115823"/>
            <a:ext cx="107315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39823" y="290067"/>
            <a:ext cx="507682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Universidade </a:t>
            </a:r>
            <a:r>
              <a:rPr sz="2000" b="1" dirty="0">
                <a:latin typeface="Calibri"/>
                <a:cs typeface="Calibri"/>
              </a:rPr>
              <a:t>de São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Paulo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50000"/>
              </a:lnSpc>
            </a:pPr>
            <a:r>
              <a:rPr sz="2000" b="1" spc="-5" dirty="0">
                <a:latin typeface="Calibri"/>
                <a:cs typeface="Calibri"/>
              </a:rPr>
              <a:t>Escola </a:t>
            </a:r>
            <a:r>
              <a:rPr sz="2000" b="1" dirty="0">
                <a:latin typeface="Calibri"/>
                <a:cs typeface="Calibri"/>
              </a:rPr>
              <a:t>Superior de </a:t>
            </a:r>
            <a:r>
              <a:rPr sz="2000" b="1" spc="-5" dirty="0">
                <a:latin typeface="Calibri"/>
                <a:cs typeface="Calibri"/>
              </a:rPr>
              <a:t>Agricultura </a:t>
            </a:r>
            <a:r>
              <a:rPr sz="2000" b="1" dirty="0">
                <a:latin typeface="Calibri"/>
                <a:cs typeface="Calibri"/>
              </a:rPr>
              <a:t>“Luiz de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Queiroz”  PPG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5" dirty="0">
                <a:latin typeface="Calibri"/>
                <a:cs typeface="Calibri"/>
              </a:rPr>
              <a:t>Engenharia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10" dirty="0">
                <a:latin typeface="Calibri"/>
                <a:cs typeface="Calibri"/>
              </a:rPr>
              <a:t>Sistemas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Agrícolas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1154"/>
            <a:ext cx="636079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Calibri"/>
                <a:cs typeface="Calibri"/>
              </a:rPr>
              <a:t>Trecho </a:t>
            </a:r>
            <a:r>
              <a:rPr sz="3200" dirty="0">
                <a:latin typeface="Calibri"/>
                <a:cs typeface="Calibri"/>
              </a:rPr>
              <a:t>de “Uma </a:t>
            </a:r>
            <a:r>
              <a:rPr sz="3200" spc="-10" dirty="0">
                <a:latin typeface="Calibri"/>
                <a:cs typeface="Calibri"/>
              </a:rPr>
              <a:t>história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energia”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3650869"/>
            <a:ext cx="7646670" cy="193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Jean-Claude </a:t>
            </a:r>
            <a:r>
              <a:rPr sz="2400" spc="-35" dirty="0">
                <a:latin typeface="Calibri"/>
                <a:cs typeface="Calibri"/>
              </a:rPr>
              <a:t>Debeir, </a:t>
            </a:r>
            <a:r>
              <a:rPr sz="2400" spc="-10" dirty="0">
                <a:latin typeface="Calibri"/>
                <a:cs typeface="Calibri"/>
              </a:rPr>
              <a:t>Jean-Paul </a:t>
            </a:r>
            <a:r>
              <a:rPr sz="2400" spc="-5" dirty="0">
                <a:latin typeface="Calibri"/>
                <a:cs typeface="Calibri"/>
              </a:rPr>
              <a:t>Deléage, Daniel </a:t>
            </a:r>
            <a:r>
              <a:rPr sz="2400" spc="-20" dirty="0">
                <a:latin typeface="Calibri"/>
                <a:cs typeface="Calibri"/>
              </a:rPr>
              <a:t>Hémery. </a:t>
            </a:r>
            <a:r>
              <a:rPr sz="2400" b="1" dirty="0">
                <a:latin typeface="Calibri"/>
                <a:cs typeface="Calibri"/>
              </a:rPr>
              <a:t>Uma  </a:t>
            </a:r>
            <a:r>
              <a:rPr sz="2400" b="1" spc="-10" dirty="0">
                <a:latin typeface="Calibri"/>
                <a:cs typeface="Calibri"/>
              </a:rPr>
              <a:t>história </a:t>
            </a:r>
            <a:r>
              <a:rPr sz="2400" b="1" dirty="0">
                <a:latin typeface="Calibri"/>
                <a:cs typeface="Calibri"/>
              </a:rPr>
              <a:t>da </a:t>
            </a:r>
            <a:r>
              <a:rPr sz="2400" b="1" spc="-10" dirty="0">
                <a:latin typeface="Calibri"/>
                <a:cs typeface="Calibri"/>
              </a:rPr>
              <a:t>energia. </a:t>
            </a:r>
            <a:r>
              <a:rPr sz="2400" spc="-20" dirty="0">
                <a:latin typeface="Calibri"/>
                <a:cs typeface="Calibri"/>
              </a:rPr>
              <a:t>Editora </a:t>
            </a:r>
            <a:r>
              <a:rPr sz="2400" spc="-5" dirty="0">
                <a:latin typeface="Calibri"/>
                <a:cs typeface="Calibri"/>
              </a:rPr>
              <a:t>da </a:t>
            </a:r>
            <a:r>
              <a:rPr sz="2400" spc="-10" dirty="0">
                <a:latin typeface="Calibri"/>
                <a:cs typeface="Calibri"/>
              </a:rPr>
              <a:t>Universidade </a:t>
            </a:r>
            <a:r>
              <a:rPr sz="2400" spc="-5" dirty="0">
                <a:latin typeface="Calibri"/>
                <a:cs typeface="Calibri"/>
              </a:rPr>
              <a:t>de Brasília, 1993.  447p.</a:t>
            </a:r>
            <a:endParaRPr sz="2400">
              <a:latin typeface="Calibri"/>
              <a:cs typeface="Calibri"/>
            </a:endParaRPr>
          </a:p>
          <a:p>
            <a:pPr marL="12700" marR="5016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alibri"/>
                <a:cs typeface="Calibri"/>
              </a:rPr>
              <a:t>(Título original: </a:t>
            </a:r>
            <a:r>
              <a:rPr sz="2400" i="1" spc="-5" dirty="0">
                <a:latin typeface="Calibri"/>
                <a:cs typeface="Calibri"/>
              </a:rPr>
              <a:t>Les </a:t>
            </a:r>
            <a:r>
              <a:rPr sz="2400" i="1" dirty="0">
                <a:latin typeface="Calibri"/>
                <a:cs typeface="Calibri"/>
              </a:rPr>
              <a:t>servitudes </a:t>
            </a:r>
            <a:r>
              <a:rPr sz="2400" i="1" spc="-5" dirty="0">
                <a:latin typeface="Calibri"/>
                <a:cs typeface="Calibri"/>
              </a:rPr>
              <a:t>de </a:t>
            </a:r>
            <a:r>
              <a:rPr sz="2400" i="1" dirty="0">
                <a:latin typeface="Calibri"/>
                <a:cs typeface="Calibri"/>
              </a:rPr>
              <a:t>la </a:t>
            </a:r>
            <a:r>
              <a:rPr sz="2400" i="1" spc="-5" dirty="0">
                <a:latin typeface="Calibri"/>
                <a:cs typeface="Calibri"/>
              </a:rPr>
              <a:t>puissance: une </a:t>
            </a:r>
            <a:r>
              <a:rPr sz="2400" i="1" spc="-10" dirty="0">
                <a:latin typeface="Calibri"/>
                <a:cs typeface="Calibri"/>
              </a:rPr>
              <a:t>histoire </a:t>
            </a:r>
            <a:r>
              <a:rPr sz="2400" i="1" spc="-5" dirty="0">
                <a:latin typeface="Calibri"/>
                <a:cs typeface="Calibri"/>
              </a:rPr>
              <a:t>de  </a:t>
            </a:r>
            <a:r>
              <a:rPr sz="2400" i="1" spc="-15" dirty="0">
                <a:latin typeface="Calibri"/>
                <a:cs typeface="Calibri"/>
              </a:rPr>
              <a:t>l’énergie</a:t>
            </a:r>
            <a:r>
              <a:rPr sz="2400" spc="-15" dirty="0">
                <a:latin typeface="Calibri"/>
                <a:cs typeface="Calibri"/>
              </a:rPr>
              <a:t>.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1986)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560">
              <a:lnSpc>
                <a:spcPct val="100000"/>
              </a:lnSpc>
            </a:pPr>
            <a:r>
              <a:rPr b="1" spc="-10" dirty="0">
                <a:solidFill>
                  <a:srgbClr val="006600"/>
                </a:solidFill>
                <a:latin typeface="Calibri"/>
                <a:cs typeface="Calibri"/>
              </a:rPr>
              <a:t>Energia</a:t>
            </a:r>
            <a:r>
              <a:rPr b="1" spc="-6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6600"/>
                </a:solidFill>
                <a:latin typeface="Calibri"/>
                <a:cs typeface="Calibri"/>
              </a:rPr>
              <a:t>Química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ct val="100000"/>
              </a:lnSpc>
            </a:pPr>
            <a:r>
              <a:rPr spc="-10" dirty="0"/>
              <a:t>Energia</a:t>
            </a:r>
            <a:r>
              <a:rPr spc="-50" dirty="0"/>
              <a:t> </a:t>
            </a:r>
            <a:r>
              <a:rPr spc="-5" dirty="0"/>
              <a:t>nuclear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8395" y="1622805"/>
            <a:ext cx="6550659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É a </a:t>
            </a:r>
            <a:r>
              <a:rPr sz="2800" spc="-10" dirty="0">
                <a:latin typeface="Calibri"/>
                <a:cs typeface="Calibri"/>
              </a:rPr>
              <a:t>energia </a:t>
            </a:r>
            <a:r>
              <a:rPr sz="2800" spc="-15" dirty="0">
                <a:latin typeface="Calibri"/>
                <a:cs typeface="Calibri"/>
              </a:rPr>
              <a:t>produzida </a:t>
            </a:r>
            <a:r>
              <a:rPr sz="2800" spc="-10" dirty="0">
                <a:latin typeface="Calibri"/>
                <a:cs typeface="Calibri"/>
              </a:rPr>
              <a:t>pelas </a:t>
            </a:r>
            <a:r>
              <a:rPr sz="2800" spc="-15" dirty="0">
                <a:latin typeface="Calibri"/>
                <a:cs typeface="Calibri"/>
              </a:rPr>
              <a:t>reações  </a:t>
            </a:r>
            <a:r>
              <a:rPr sz="2800" spc="-10" dirty="0">
                <a:latin typeface="Calibri"/>
                <a:cs typeface="Calibri"/>
              </a:rPr>
              <a:t>nucleares: isso </a:t>
            </a:r>
            <a:r>
              <a:rPr sz="2800" spc="-5" dirty="0">
                <a:latin typeface="Calibri"/>
                <a:cs typeface="Calibri"/>
              </a:rPr>
              <a:t>é, </a:t>
            </a:r>
            <a:r>
              <a:rPr sz="2800" spc="-10" dirty="0">
                <a:latin typeface="Calibri"/>
                <a:cs typeface="Calibri"/>
              </a:rPr>
              <a:t>pela fissão </a:t>
            </a:r>
            <a:r>
              <a:rPr sz="2800" spc="-5" dirty="0">
                <a:latin typeface="Calibri"/>
                <a:cs typeface="Calibri"/>
              </a:rPr>
              <a:t>ou </a:t>
            </a:r>
            <a:r>
              <a:rPr sz="2800" spc="-10" dirty="0">
                <a:latin typeface="Calibri"/>
                <a:cs typeface="Calibri"/>
              </a:rPr>
              <a:t>pela fusão de  </a:t>
            </a:r>
            <a:r>
              <a:rPr sz="2800" spc="-15" dirty="0">
                <a:latin typeface="Calibri"/>
                <a:cs typeface="Calibri"/>
              </a:rPr>
              <a:t>átomos.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0200" y="3105150"/>
            <a:ext cx="4241800" cy="3181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b="1" spc="-10" dirty="0">
                <a:solidFill>
                  <a:srgbClr val="006600"/>
                </a:solidFill>
                <a:latin typeface="Calibri"/>
                <a:cs typeface="Calibri"/>
              </a:rPr>
              <a:t>Energia</a:t>
            </a:r>
            <a:r>
              <a:rPr b="1" spc="-6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6600"/>
                </a:solidFill>
                <a:latin typeface="Calibri"/>
                <a:cs typeface="Calibri"/>
              </a:rPr>
              <a:t>eletromagnética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2805"/>
            <a:ext cx="8056880" cy="464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42315" indent="-3429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Está </a:t>
            </a:r>
            <a:r>
              <a:rPr sz="2800" spc="-5" dirty="0">
                <a:latin typeface="Calibri"/>
                <a:cs typeface="Calibri"/>
              </a:rPr>
              <a:t>associada aos </a:t>
            </a:r>
            <a:r>
              <a:rPr sz="2800" spc="-15" dirty="0">
                <a:latin typeface="Calibri"/>
                <a:cs typeface="Calibri"/>
              </a:rPr>
              <a:t>fenômenos eletromagnéticos: </a:t>
            </a:r>
            <a:r>
              <a:rPr sz="2800" spc="-5" dirty="0">
                <a:latin typeface="Calibri"/>
                <a:cs typeface="Calibri"/>
              </a:rPr>
              <a:t>a  eletricidade, o magnetismo e a </a:t>
            </a:r>
            <a:r>
              <a:rPr sz="2800" spc="-15" dirty="0">
                <a:latin typeface="Calibri"/>
                <a:cs typeface="Calibri"/>
              </a:rPr>
              <a:t>radiação  eletromagnética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(luz).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É </a:t>
            </a:r>
            <a:r>
              <a:rPr sz="2800" spc="-15" dirty="0">
                <a:latin typeface="Calibri"/>
                <a:cs typeface="Calibri"/>
              </a:rPr>
              <a:t>convertida </a:t>
            </a:r>
            <a:r>
              <a:rPr sz="2800" spc="-5" dirty="0">
                <a:latin typeface="Calibri"/>
                <a:cs typeface="Calibri"/>
              </a:rPr>
              <a:t>em </a:t>
            </a:r>
            <a:r>
              <a:rPr sz="2800" spc="-10" dirty="0">
                <a:latin typeface="Calibri"/>
                <a:cs typeface="Calibri"/>
              </a:rPr>
              <a:t>trabalho por </a:t>
            </a:r>
            <a:r>
              <a:rPr sz="2800" spc="-15" dirty="0">
                <a:latin typeface="Calibri"/>
                <a:cs typeface="Calibri"/>
              </a:rPr>
              <a:t>motores </a:t>
            </a:r>
            <a:r>
              <a:rPr sz="2800" spc="-10" dirty="0">
                <a:latin typeface="Calibri"/>
                <a:cs typeface="Calibri"/>
              </a:rPr>
              <a:t>que usam </a:t>
            </a:r>
            <a:r>
              <a:rPr sz="2800" spc="-5" dirty="0">
                <a:latin typeface="Calibri"/>
                <a:cs typeface="Calibri"/>
              </a:rPr>
              <a:t>o  </a:t>
            </a:r>
            <a:r>
              <a:rPr sz="2800" spc="-10" dirty="0">
                <a:latin typeface="Calibri"/>
                <a:cs typeface="Calibri"/>
              </a:rPr>
              <a:t>princípio </a:t>
            </a:r>
            <a:r>
              <a:rPr sz="2800" spc="-5" dirty="0">
                <a:latin typeface="Calibri"/>
                <a:cs typeface="Calibri"/>
              </a:rPr>
              <a:t>da </a:t>
            </a:r>
            <a:r>
              <a:rPr sz="2800" spc="-10" dirty="0">
                <a:latin typeface="Calibri"/>
                <a:cs typeface="Calibri"/>
              </a:rPr>
              <a:t>indução </a:t>
            </a:r>
            <a:r>
              <a:rPr sz="2800" spc="-15" dirty="0">
                <a:latin typeface="Calibri"/>
                <a:cs typeface="Calibri"/>
              </a:rPr>
              <a:t>eletromagnética </a:t>
            </a:r>
            <a:r>
              <a:rPr sz="2800" spc="-5" dirty="0">
                <a:latin typeface="Calibri"/>
                <a:cs typeface="Calibri"/>
              </a:rPr>
              <a:t>ou em </a:t>
            </a:r>
            <a:r>
              <a:rPr sz="2800" spc="-10" dirty="0">
                <a:latin typeface="Calibri"/>
                <a:cs typeface="Calibri"/>
              </a:rPr>
              <a:t>luz pelas  </a:t>
            </a:r>
            <a:r>
              <a:rPr sz="2800" spc="-5" dirty="0">
                <a:latin typeface="Calibri"/>
                <a:cs typeface="Calibri"/>
              </a:rPr>
              <a:t>lâmpadas, </a:t>
            </a:r>
            <a:r>
              <a:rPr sz="2800" spc="-20" dirty="0">
                <a:latin typeface="Calibri"/>
                <a:cs typeface="Calibri"/>
              </a:rPr>
              <a:t>entre </a:t>
            </a:r>
            <a:r>
              <a:rPr sz="2800" spc="-15" dirty="0">
                <a:latin typeface="Calibri"/>
                <a:cs typeface="Calibri"/>
              </a:rPr>
              <a:t>diversas outras formas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uso </a:t>
            </a:r>
            <a:r>
              <a:rPr sz="2800" spc="-5" dirty="0">
                <a:latin typeface="Calibri"/>
                <a:cs typeface="Calibri"/>
              </a:rPr>
              <a:t>em  </a:t>
            </a:r>
            <a:r>
              <a:rPr sz="2800" spc="-10" dirty="0">
                <a:latin typeface="Calibri"/>
                <a:cs typeface="Calibri"/>
              </a:rPr>
              <a:t>que </a:t>
            </a:r>
            <a:r>
              <a:rPr sz="2800" spc="-25" dirty="0">
                <a:latin typeface="Calibri"/>
                <a:cs typeface="Calibri"/>
              </a:rPr>
              <a:t>esta </a:t>
            </a:r>
            <a:r>
              <a:rPr sz="2800" spc="-20" dirty="0">
                <a:latin typeface="Calibri"/>
                <a:cs typeface="Calibri"/>
              </a:rPr>
              <a:t>forma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energia </a:t>
            </a:r>
            <a:r>
              <a:rPr sz="2800" spc="-5" dirty="0">
                <a:latin typeface="Calibri"/>
                <a:cs typeface="Calibri"/>
              </a:rPr>
              <a:t>é </a:t>
            </a:r>
            <a:r>
              <a:rPr sz="2800" spc="-20" dirty="0">
                <a:latin typeface="Calibri"/>
                <a:cs typeface="Calibri"/>
              </a:rPr>
              <a:t>convertida </a:t>
            </a:r>
            <a:r>
              <a:rPr sz="2800" spc="-5" dirty="0">
                <a:latin typeface="Calibri"/>
                <a:cs typeface="Calibri"/>
              </a:rPr>
              <a:t>em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outra.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Energia elétrica </a:t>
            </a:r>
            <a:r>
              <a:rPr sz="2800" spc="-5" dirty="0">
                <a:latin typeface="Calibri"/>
                <a:cs typeface="Calibri"/>
              </a:rPr>
              <a:t>= P t →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kWh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b="1" spc="-10" dirty="0">
                <a:solidFill>
                  <a:srgbClr val="006600"/>
                </a:solidFill>
                <a:latin typeface="Calibri"/>
                <a:cs typeface="Calibri"/>
              </a:rPr>
              <a:t>Energia</a:t>
            </a:r>
            <a:r>
              <a:rPr b="1" spc="-6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6600"/>
                </a:solidFill>
                <a:latin typeface="Calibri"/>
                <a:cs typeface="Calibri"/>
              </a:rPr>
              <a:t>eletromagnética</a:t>
            </a:r>
          </a:p>
        </p:txBody>
      </p:sp>
      <p:sp>
        <p:nvSpPr>
          <p:cNvPr id="3" name="object 3"/>
          <p:cNvSpPr/>
          <p:nvPr/>
        </p:nvSpPr>
        <p:spPr>
          <a:xfrm>
            <a:off x="857224" y="1714423"/>
            <a:ext cx="1619249" cy="121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912" y="3357626"/>
            <a:ext cx="1655699" cy="190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65247" y="2026665"/>
            <a:ext cx="455866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Energia Cinética 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Eletromagnética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5247" y="3598798"/>
            <a:ext cx="455739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Energia Eletromagnética 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Cinética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85464" y="4857826"/>
            <a:ext cx="1199222" cy="1503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37252" y="5242305"/>
            <a:ext cx="3500120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Energia Eletromagnética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Eletromagnética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(radiante)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412" y="2736214"/>
            <a:ext cx="5511800" cy="3740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2620" y="254253"/>
            <a:ext cx="378269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solidFill>
                  <a:srgbClr val="006600"/>
                </a:solidFill>
                <a:latin typeface="Calibri"/>
                <a:cs typeface="Calibri"/>
              </a:rPr>
              <a:t>Energia</a:t>
            </a:r>
            <a:r>
              <a:rPr sz="4000" b="1" spc="-5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6600"/>
                </a:solidFill>
                <a:latin typeface="Calibri"/>
                <a:cs typeface="Calibri"/>
              </a:rPr>
              <a:t>hidráulica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093" y="1379982"/>
            <a:ext cx="58293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Energia </a:t>
            </a:r>
            <a:r>
              <a:rPr sz="2800" spc="-15" dirty="0">
                <a:latin typeface="Calibri"/>
                <a:cs typeface="Calibri"/>
              </a:rPr>
              <a:t>hidráulica </a:t>
            </a:r>
            <a:r>
              <a:rPr sz="2800" spc="-5" dirty="0">
                <a:latin typeface="Calibri"/>
                <a:cs typeface="Calibri"/>
              </a:rPr>
              <a:t>em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potencial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Exemplo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transformação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energia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7848" y="2739389"/>
            <a:ext cx="5510276" cy="3737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916" y="1236979"/>
            <a:ext cx="7787005" cy="136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5" dirty="0">
                <a:latin typeface="Calibri"/>
                <a:cs typeface="Calibri"/>
              </a:rPr>
              <a:t>Transformada </a:t>
            </a:r>
            <a:r>
              <a:rPr sz="2800" spc="-5" dirty="0">
                <a:latin typeface="Calibri"/>
                <a:cs typeface="Calibri"/>
              </a:rPr>
              <a:t>em </a:t>
            </a:r>
            <a:r>
              <a:rPr sz="2800" spc="-10" dirty="0">
                <a:latin typeface="Calibri"/>
                <a:cs typeface="Calibri"/>
              </a:rPr>
              <a:t>energia mecânica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turbina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O </a:t>
            </a:r>
            <a:r>
              <a:rPr sz="2800" spc="-15" dirty="0">
                <a:latin typeface="Calibri"/>
                <a:cs typeface="Calibri"/>
              </a:rPr>
              <a:t>gerador </a:t>
            </a:r>
            <a:r>
              <a:rPr sz="2800" spc="-20" dirty="0">
                <a:latin typeface="Calibri"/>
                <a:cs typeface="Calibri"/>
              </a:rPr>
              <a:t>transforma </a:t>
            </a:r>
            <a:r>
              <a:rPr sz="2800" spc="-10" dirty="0">
                <a:latin typeface="Calibri"/>
                <a:cs typeface="Calibri"/>
              </a:rPr>
              <a:t>energia mecânica </a:t>
            </a:r>
            <a:r>
              <a:rPr sz="2800" spc="-5" dirty="0">
                <a:latin typeface="Calibri"/>
                <a:cs typeface="Calibri"/>
              </a:rPr>
              <a:t>em </a:t>
            </a:r>
            <a:r>
              <a:rPr sz="2800" spc="-10" dirty="0">
                <a:latin typeface="Calibri"/>
                <a:cs typeface="Calibri"/>
              </a:rPr>
              <a:t>energia  elétrica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2620" y="254253"/>
            <a:ext cx="378269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solidFill>
                  <a:srgbClr val="006600"/>
                </a:solidFill>
                <a:latin typeface="Calibri"/>
                <a:cs typeface="Calibri"/>
              </a:rPr>
              <a:t>Energia</a:t>
            </a:r>
            <a:r>
              <a:rPr sz="4000" b="1" spc="-5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6600"/>
                </a:solidFill>
                <a:latin typeface="Calibri"/>
                <a:cs typeface="Calibri"/>
              </a:rPr>
              <a:t>hidráulica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748" y="1643049"/>
            <a:ext cx="3306826" cy="4878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916" y="1165605"/>
            <a:ext cx="578929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Energia elétrica colocada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disposição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2620" y="254253"/>
            <a:ext cx="378269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solidFill>
                  <a:srgbClr val="006600"/>
                </a:solidFill>
                <a:latin typeface="Calibri"/>
                <a:cs typeface="Calibri"/>
              </a:rPr>
              <a:t>Energia</a:t>
            </a:r>
            <a:r>
              <a:rPr sz="4000" b="1" spc="-5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6600"/>
                </a:solidFill>
                <a:latin typeface="Calibri"/>
                <a:cs typeface="Calibri"/>
              </a:rPr>
              <a:t>hidráulica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8026" y="3471926"/>
            <a:ext cx="1655699" cy="190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5201" y="1742948"/>
            <a:ext cx="1427099" cy="1789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0967" y="5349875"/>
            <a:ext cx="5088890" cy="589280"/>
          </a:xfrm>
          <a:custGeom>
            <a:avLst/>
            <a:gdLst/>
            <a:ahLst/>
            <a:cxnLst/>
            <a:rect l="l" t="t" r="r" b="b"/>
            <a:pathLst>
              <a:path w="5088890" h="589279">
                <a:moveTo>
                  <a:pt x="5088508" y="0"/>
                </a:moveTo>
                <a:lnTo>
                  <a:pt x="5081067" y="39159"/>
                </a:lnTo>
                <a:lnTo>
                  <a:pt x="5074411" y="78390"/>
                </a:lnTo>
                <a:lnTo>
                  <a:pt x="5066613" y="116907"/>
                </a:lnTo>
                <a:lnTo>
                  <a:pt x="5055742" y="153924"/>
                </a:lnTo>
                <a:lnTo>
                  <a:pt x="5032551" y="200709"/>
                </a:lnTo>
                <a:lnTo>
                  <a:pt x="5000610" y="242486"/>
                </a:lnTo>
                <a:lnTo>
                  <a:pt x="4962316" y="279842"/>
                </a:lnTo>
                <a:lnTo>
                  <a:pt x="4920071" y="313369"/>
                </a:lnTo>
                <a:lnTo>
                  <a:pt x="4876273" y="343655"/>
                </a:lnTo>
                <a:lnTo>
                  <a:pt x="4833321" y="371289"/>
                </a:lnTo>
                <a:lnTo>
                  <a:pt x="4793614" y="396862"/>
                </a:lnTo>
                <a:lnTo>
                  <a:pt x="4758051" y="422017"/>
                </a:lnTo>
                <a:lnTo>
                  <a:pt x="4718843" y="450635"/>
                </a:lnTo>
                <a:lnTo>
                  <a:pt x="4677769" y="479543"/>
                </a:lnTo>
                <a:lnTo>
                  <a:pt x="4636610" y="505564"/>
                </a:lnTo>
                <a:lnTo>
                  <a:pt x="4597146" y="525526"/>
                </a:lnTo>
                <a:lnTo>
                  <a:pt x="4551016" y="542856"/>
                </a:lnTo>
                <a:lnTo>
                  <a:pt x="4503998" y="556746"/>
                </a:lnTo>
                <a:lnTo>
                  <a:pt x="4456366" y="567763"/>
                </a:lnTo>
                <a:lnTo>
                  <a:pt x="4408395" y="576474"/>
                </a:lnTo>
                <a:lnTo>
                  <a:pt x="4360361" y="583449"/>
                </a:lnTo>
                <a:lnTo>
                  <a:pt x="4312538" y="589254"/>
                </a:lnTo>
                <a:lnTo>
                  <a:pt x="4250917" y="588926"/>
                </a:lnTo>
                <a:lnTo>
                  <a:pt x="4190195" y="588645"/>
                </a:lnTo>
                <a:lnTo>
                  <a:pt x="4130343" y="588409"/>
                </a:lnTo>
                <a:lnTo>
                  <a:pt x="4071333" y="588211"/>
                </a:lnTo>
                <a:lnTo>
                  <a:pt x="4013135" y="588048"/>
                </a:lnTo>
                <a:lnTo>
                  <a:pt x="3955721" y="587914"/>
                </a:lnTo>
                <a:lnTo>
                  <a:pt x="3899061" y="587806"/>
                </a:lnTo>
                <a:lnTo>
                  <a:pt x="3843128" y="587719"/>
                </a:lnTo>
                <a:lnTo>
                  <a:pt x="3787891" y="587648"/>
                </a:lnTo>
                <a:lnTo>
                  <a:pt x="3733322" y="587588"/>
                </a:lnTo>
                <a:lnTo>
                  <a:pt x="3679393" y="587536"/>
                </a:lnTo>
                <a:lnTo>
                  <a:pt x="3626074" y="587486"/>
                </a:lnTo>
                <a:lnTo>
                  <a:pt x="3573336" y="587433"/>
                </a:lnTo>
                <a:lnTo>
                  <a:pt x="3521151" y="587375"/>
                </a:lnTo>
                <a:lnTo>
                  <a:pt x="3469489" y="587305"/>
                </a:lnTo>
                <a:lnTo>
                  <a:pt x="3418322" y="587219"/>
                </a:lnTo>
                <a:lnTo>
                  <a:pt x="3367621" y="587113"/>
                </a:lnTo>
                <a:lnTo>
                  <a:pt x="3317357" y="586981"/>
                </a:lnTo>
                <a:lnTo>
                  <a:pt x="3267500" y="586821"/>
                </a:lnTo>
                <a:lnTo>
                  <a:pt x="3218023" y="586626"/>
                </a:lnTo>
                <a:lnTo>
                  <a:pt x="3168896" y="586392"/>
                </a:lnTo>
                <a:lnTo>
                  <a:pt x="3120091" y="586116"/>
                </a:lnTo>
                <a:lnTo>
                  <a:pt x="3071577" y="585791"/>
                </a:lnTo>
                <a:lnTo>
                  <a:pt x="3023328" y="585414"/>
                </a:lnTo>
                <a:lnTo>
                  <a:pt x="2975313" y="584981"/>
                </a:lnTo>
                <a:lnTo>
                  <a:pt x="2927504" y="584485"/>
                </a:lnTo>
                <a:lnTo>
                  <a:pt x="2879871" y="583924"/>
                </a:lnTo>
                <a:lnTo>
                  <a:pt x="2832387" y="583292"/>
                </a:lnTo>
                <a:lnTo>
                  <a:pt x="2785021" y="582585"/>
                </a:lnTo>
                <a:lnTo>
                  <a:pt x="2737746" y="581798"/>
                </a:lnTo>
                <a:lnTo>
                  <a:pt x="2690532" y="580926"/>
                </a:lnTo>
                <a:lnTo>
                  <a:pt x="2643351" y="579966"/>
                </a:lnTo>
                <a:lnTo>
                  <a:pt x="2596173" y="578912"/>
                </a:lnTo>
                <a:lnTo>
                  <a:pt x="2548969" y="577760"/>
                </a:lnTo>
                <a:lnTo>
                  <a:pt x="2501712" y="576506"/>
                </a:lnTo>
                <a:lnTo>
                  <a:pt x="2454371" y="575144"/>
                </a:lnTo>
                <a:lnTo>
                  <a:pt x="2406918" y="573670"/>
                </a:lnTo>
                <a:lnTo>
                  <a:pt x="2359324" y="572081"/>
                </a:lnTo>
                <a:lnTo>
                  <a:pt x="2311560" y="570370"/>
                </a:lnTo>
                <a:lnTo>
                  <a:pt x="2263598" y="568534"/>
                </a:lnTo>
                <a:lnTo>
                  <a:pt x="2215407" y="566567"/>
                </a:lnTo>
                <a:lnTo>
                  <a:pt x="2166960" y="564466"/>
                </a:lnTo>
                <a:lnTo>
                  <a:pt x="2118228" y="562226"/>
                </a:lnTo>
                <a:lnTo>
                  <a:pt x="2069182" y="559842"/>
                </a:lnTo>
                <a:lnTo>
                  <a:pt x="2019792" y="557310"/>
                </a:lnTo>
                <a:lnTo>
                  <a:pt x="1970030" y="554625"/>
                </a:lnTo>
                <a:lnTo>
                  <a:pt x="1919867" y="551783"/>
                </a:lnTo>
                <a:lnTo>
                  <a:pt x="1869274" y="548778"/>
                </a:lnTo>
                <a:lnTo>
                  <a:pt x="1818222" y="545607"/>
                </a:lnTo>
                <a:lnTo>
                  <a:pt x="1766683" y="542264"/>
                </a:lnTo>
                <a:lnTo>
                  <a:pt x="1714627" y="538746"/>
                </a:lnTo>
                <a:lnTo>
                  <a:pt x="1666920" y="529694"/>
                </a:lnTo>
                <a:lnTo>
                  <a:pt x="1619079" y="521331"/>
                </a:lnTo>
                <a:lnTo>
                  <a:pt x="1571149" y="513448"/>
                </a:lnTo>
                <a:lnTo>
                  <a:pt x="1523174" y="505831"/>
                </a:lnTo>
                <a:lnTo>
                  <a:pt x="1475199" y="498270"/>
                </a:lnTo>
                <a:lnTo>
                  <a:pt x="1427269" y="490554"/>
                </a:lnTo>
                <a:lnTo>
                  <a:pt x="1379428" y="482472"/>
                </a:lnTo>
                <a:lnTo>
                  <a:pt x="1331721" y="473811"/>
                </a:lnTo>
                <a:lnTo>
                  <a:pt x="1286297" y="465810"/>
                </a:lnTo>
                <a:lnTo>
                  <a:pt x="1236265" y="457582"/>
                </a:lnTo>
                <a:lnTo>
                  <a:pt x="1195830" y="451156"/>
                </a:lnTo>
                <a:lnTo>
                  <a:pt x="1179195" y="448563"/>
                </a:lnTo>
                <a:lnTo>
                  <a:pt x="1128115" y="432912"/>
                </a:lnTo>
                <a:lnTo>
                  <a:pt x="1070594" y="420755"/>
                </a:lnTo>
                <a:lnTo>
                  <a:pt x="1023621" y="412882"/>
                </a:lnTo>
                <a:lnTo>
                  <a:pt x="1004188" y="410083"/>
                </a:lnTo>
                <a:lnTo>
                  <a:pt x="951327" y="390658"/>
                </a:lnTo>
                <a:lnTo>
                  <a:pt x="902763" y="374613"/>
                </a:lnTo>
                <a:lnTo>
                  <a:pt x="853223" y="360371"/>
                </a:lnTo>
                <a:lnTo>
                  <a:pt x="797432" y="346354"/>
                </a:lnTo>
                <a:lnTo>
                  <a:pt x="745762" y="332825"/>
                </a:lnTo>
                <a:lnTo>
                  <a:pt x="694882" y="317092"/>
                </a:lnTo>
                <a:lnTo>
                  <a:pt x="644397" y="300358"/>
                </a:lnTo>
                <a:lnTo>
                  <a:pt x="593913" y="283825"/>
                </a:lnTo>
                <a:lnTo>
                  <a:pt x="543033" y="268695"/>
                </a:lnTo>
                <a:lnTo>
                  <a:pt x="491362" y="256171"/>
                </a:lnTo>
                <a:lnTo>
                  <a:pt x="444772" y="232318"/>
                </a:lnTo>
                <a:lnTo>
                  <a:pt x="397223" y="213089"/>
                </a:lnTo>
                <a:lnTo>
                  <a:pt x="348864" y="197985"/>
                </a:lnTo>
                <a:lnTo>
                  <a:pt x="299840" y="186510"/>
                </a:lnTo>
                <a:lnTo>
                  <a:pt x="250301" y="178166"/>
                </a:lnTo>
                <a:lnTo>
                  <a:pt x="200391" y="172455"/>
                </a:lnTo>
                <a:lnTo>
                  <a:pt x="150259" y="168879"/>
                </a:lnTo>
                <a:lnTo>
                  <a:pt x="100052" y="166942"/>
                </a:lnTo>
                <a:lnTo>
                  <a:pt x="49916" y="166144"/>
                </a:lnTo>
                <a:lnTo>
                  <a:pt x="0" y="165988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9029" y="5348732"/>
            <a:ext cx="5088890" cy="589280"/>
          </a:xfrm>
          <a:custGeom>
            <a:avLst/>
            <a:gdLst/>
            <a:ahLst/>
            <a:cxnLst/>
            <a:rect l="l" t="t" r="r" b="b"/>
            <a:pathLst>
              <a:path w="5088890" h="589279">
                <a:moveTo>
                  <a:pt x="5088382" y="0"/>
                </a:moveTo>
                <a:lnTo>
                  <a:pt x="5080940" y="39088"/>
                </a:lnTo>
                <a:lnTo>
                  <a:pt x="5074284" y="78295"/>
                </a:lnTo>
                <a:lnTo>
                  <a:pt x="5066486" y="116836"/>
                </a:lnTo>
                <a:lnTo>
                  <a:pt x="5055616" y="153924"/>
                </a:lnTo>
                <a:lnTo>
                  <a:pt x="5032472" y="200689"/>
                </a:lnTo>
                <a:lnTo>
                  <a:pt x="5000563" y="242451"/>
                </a:lnTo>
                <a:lnTo>
                  <a:pt x="4962293" y="279796"/>
                </a:lnTo>
                <a:lnTo>
                  <a:pt x="4920061" y="313315"/>
                </a:lnTo>
                <a:lnTo>
                  <a:pt x="4876270" y="343595"/>
                </a:lnTo>
                <a:lnTo>
                  <a:pt x="4833320" y="371227"/>
                </a:lnTo>
                <a:lnTo>
                  <a:pt x="4793615" y="396798"/>
                </a:lnTo>
                <a:lnTo>
                  <a:pt x="4758002" y="421953"/>
                </a:lnTo>
                <a:lnTo>
                  <a:pt x="4718780" y="450572"/>
                </a:lnTo>
                <a:lnTo>
                  <a:pt x="4677705" y="479479"/>
                </a:lnTo>
                <a:lnTo>
                  <a:pt x="4636533" y="505501"/>
                </a:lnTo>
                <a:lnTo>
                  <a:pt x="4597019" y="525462"/>
                </a:lnTo>
                <a:lnTo>
                  <a:pt x="4550933" y="542793"/>
                </a:lnTo>
                <a:lnTo>
                  <a:pt x="4503928" y="556682"/>
                </a:lnTo>
                <a:lnTo>
                  <a:pt x="4456287" y="567699"/>
                </a:lnTo>
                <a:lnTo>
                  <a:pt x="4408297" y="576411"/>
                </a:lnTo>
                <a:lnTo>
                  <a:pt x="4360243" y="583385"/>
                </a:lnTo>
                <a:lnTo>
                  <a:pt x="4312412" y="589191"/>
                </a:lnTo>
                <a:lnTo>
                  <a:pt x="4250797" y="588863"/>
                </a:lnTo>
                <a:lnTo>
                  <a:pt x="4190082" y="588583"/>
                </a:lnTo>
                <a:lnTo>
                  <a:pt x="4130236" y="588347"/>
                </a:lnTo>
                <a:lnTo>
                  <a:pt x="4071231" y="588150"/>
                </a:lnTo>
                <a:lnTo>
                  <a:pt x="4013038" y="587987"/>
                </a:lnTo>
                <a:lnTo>
                  <a:pt x="3955629" y="587854"/>
                </a:lnTo>
                <a:lnTo>
                  <a:pt x="3898973" y="587747"/>
                </a:lnTo>
                <a:lnTo>
                  <a:pt x="3843043" y="587660"/>
                </a:lnTo>
                <a:lnTo>
                  <a:pt x="3787810" y="587589"/>
                </a:lnTo>
                <a:lnTo>
                  <a:pt x="3733244" y="587530"/>
                </a:lnTo>
                <a:lnTo>
                  <a:pt x="3679317" y="587477"/>
                </a:lnTo>
                <a:lnTo>
                  <a:pt x="3625999" y="587427"/>
                </a:lnTo>
                <a:lnTo>
                  <a:pt x="3573263" y="587376"/>
                </a:lnTo>
                <a:lnTo>
                  <a:pt x="3521079" y="587317"/>
                </a:lnTo>
                <a:lnTo>
                  <a:pt x="3469418" y="587247"/>
                </a:lnTo>
                <a:lnTo>
                  <a:pt x="3418251" y="587161"/>
                </a:lnTo>
                <a:lnTo>
                  <a:pt x="3367550" y="587055"/>
                </a:lnTo>
                <a:lnTo>
                  <a:pt x="3317286" y="586924"/>
                </a:lnTo>
                <a:lnTo>
                  <a:pt x="3267429" y="586763"/>
                </a:lnTo>
                <a:lnTo>
                  <a:pt x="3217951" y="586569"/>
                </a:lnTo>
                <a:lnTo>
                  <a:pt x="3168823" y="586335"/>
                </a:lnTo>
                <a:lnTo>
                  <a:pt x="3120017" y="586058"/>
                </a:lnTo>
                <a:lnTo>
                  <a:pt x="3071502" y="585734"/>
                </a:lnTo>
                <a:lnTo>
                  <a:pt x="3023251" y="585357"/>
                </a:lnTo>
                <a:lnTo>
                  <a:pt x="2975234" y="584923"/>
                </a:lnTo>
                <a:lnTo>
                  <a:pt x="2927423" y="584428"/>
                </a:lnTo>
                <a:lnTo>
                  <a:pt x="2879789" y="583867"/>
                </a:lnTo>
                <a:lnTo>
                  <a:pt x="2832302" y="583235"/>
                </a:lnTo>
                <a:lnTo>
                  <a:pt x="2784935" y="582527"/>
                </a:lnTo>
                <a:lnTo>
                  <a:pt x="2737657" y="581740"/>
                </a:lnTo>
                <a:lnTo>
                  <a:pt x="2690441" y="580869"/>
                </a:lnTo>
                <a:lnTo>
                  <a:pt x="2643257" y="579909"/>
                </a:lnTo>
                <a:lnTo>
                  <a:pt x="2596077" y="578855"/>
                </a:lnTo>
                <a:lnTo>
                  <a:pt x="2548871" y="577703"/>
                </a:lnTo>
                <a:lnTo>
                  <a:pt x="2501610" y="576449"/>
                </a:lnTo>
                <a:lnTo>
                  <a:pt x="2454267" y="575087"/>
                </a:lnTo>
                <a:lnTo>
                  <a:pt x="2406812" y="573614"/>
                </a:lnTo>
                <a:lnTo>
                  <a:pt x="2359215" y="572024"/>
                </a:lnTo>
                <a:lnTo>
                  <a:pt x="2311449" y="570314"/>
                </a:lnTo>
                <a:lnTo>
                  <a:pt x="2263484" y="568478"/>
                </a:lnTo>
                <a:lnTo>
                  <a:pt x="2215292" y="566512"/>
                </a:lnTo>
                <a:lnTo>
                  <a:pt x="2166843" y="564411"/>
                </a:lnTo>
                <a:lnTo>
                  <a:pt x="2118109" y="562171"/>
                </a:lnTo>
                <a:lnTo>
                  <a:pt x="2069061" y="559788"/>
                </a:lnTo>
                <a:lnTo>
                  <a:pt x="2019669" y="557256"/>
                </a:lnTo>
                <a:lnTo>
                  <a:pt x="1969906" y="554571"/>
                </a:lnTo>
                <a:lnTo>
                  <a:pt x="1919742" y="551729"/>
                </a:lnTo>
                <a:lnTo>
                  <a:pt x="1869148" y="548725"/>
                </a:lnTo>
                <a:lnTo>
                  <a:pt x="1818096" y="545555"/>
                </a:lnTo>
                <a:lnTo>
                  <a:pt x="1766556" y="542213"/>
                </a:lnTo>
                <a:lnTo>
                  <a:pt x="1714499" y="538695"/>
                </a:lnTo>
                <a:lnTo>
                  <a:pt x="1666829" y="529639"/>
                </a:lnTo>
                <a:lnTo>
                  <a:pt x="1619007" y="521273"/>
                </a:lnTo>
                <a:lnTo>
                  <a:pt x="1571084" y="513388"/>
                </a:lnTo>
                <a:lnTo>
                  <a:pt x="1523110" y="505771"/>
                </a:lnTo>
                <a:lnTo>
                  <a:pt x="1475137" y="498211"/>
                </a:lnTo>
                <a:lnTo>
                  <a:pt x="1427214" y="490497"/>
                </a:lnTo>
                <a:lnTo>
                  <a:pt x="1379392" y="482417"/>
                </a:lnTo>
                <a:lnTo>
                  <a:pt x="1331721" y="473760"/>
                </a:lnTo>
                <a:lnTo>
                  <a:pt x="1286297" y="465752"/>
                </a:lnTo>
                <a:lnTo>
                  <a:pt x="1236265" y="457520"/>
                </a:lnTo>
                <a:lnTo>
                  <a:pt x="1195830" y="451093"/>
                </a:lnTo>
                <a:lnTo>
                  <a:pt x="1179195" y="448500"/>
                </a:lnTo>
                <a:lnTo>
                  <a:pt x="1128041" y="432851"/>
                </a:lnTo>
                <a:lnTo>
                  <a:pt x="1070483" y="420698"/>
                </a:lnTo>
                <a:lnTo>
                  <a:pt x="1023496" y="412829"/>
                </a:lnTo>
                <a:lnTo>
                  <a:pt x="1004061" y="410032"/>
                </a:lnTo>
                <a:lnTo>
                  <a:pt x="951200" y="390600"/>
                </a:lnTo>
                <a:lnTo>
                  <a:pt x="902636" y="374551"/>
                </a:lnTo>
                <a:lnTo>
                  <a:pt x="853096" y="360308"/>
                </a:lnTo>
                <a:lnTo>
                  <a:pt x="797306" y="346290"/>
                </a:lnTo>
                <a:lnTo>
                  <a:pt x="745635" y="332766"/>
                </a:lnTo>
                <a:lnTo>
                  <a:pt x="694755" y="317037"/>
                </a:lnTo>
                <a:lnTo>
                  <a:pt x="644270" y="300304"/>
                </a:lnTo>
                <a:lnTo>
                  <a:pt x="593786" y="283770"/>
                </a:lnTo>
                <a:lnTo>
                  <a:pt x="542906" y="268637"/>
                </a:lnTo>
                <a:lnTo>
                  <a:pt x="491235" y="256108"/>
                </a:lnTo>
                <a:lnTo>
                  <a:pt x="444645" y="232241"/>
                </a:lnTo>
                <a:lnTo>
                  <a:pt x="397097" y="213007"/>
                </a:lnTo>
                <a:lnTo>
                  <a:pt x="348740" y="197908"/>
                </a:lnTo>
                <a:lnTo>
                  <a:pt x="299722" y="186442"/>
                </a:lnTo>
                <a:lnTo>
                  <a:pt x="250189" y="178111"/>
                </a:lnTo>
                <a:lnTo>
                  <a:pt x="200292" y="172414"/>
                </a:lnTo>
                <a:lnTo>
                  <a:pt x="150176" y="168854"/>
                </a:lnTo>
                <a:lnTo>
                  <a:pt x="99990" y="166929"/>
                </a:lnTo>
                <a:lnTo>
                  <a:pt x="49882" y="166140"/>
                </a:lnTo>
                <a:lnTo>
                  <a:pt x="0" y="165989"/>
                </a:lnTo>
              </a:path>
            </a:pathLst>
          </a:custGeom>
          <a:ln w="9525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5062473"/>
            <a:ext cx="165100" cy="519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5062473"/>
            <a:ext cx="165100" cy="520065"/>
          </a:xfrm>
          <a:custGeom>
            <a:avLst/>
            <a:gdLst/>
            <a:ahLst/>
            <a:cxnLst/>
            <a:rect l="l" t="t" r="r" b="b"/>
            <a:pathLst>
              <a:path w="165100" h="520064">
                <a:moveTo>
                  <a:pt x="0" y="259841"/>
                </a:moveTo>
                <a:lnTo>
                  <a:pt x="2948" y="190764"/>
                </a:lnTo>
                <a:lnTo>
                  <a:pt x="11270" y="128693"/>
                </a:lnTo>
                <a:lnTo>
                  <a:pt x="24177" y="76104"/>
                </a:lnTo>
                <a:lnTo>
                  <a:pt x="40884" y="35475"/>
                </a:lnTo>
                <a:lnTo>
                  <a:pt x="82550" y="0"/>
                </a:lnTo>
                <a:lnTo>
                  <a:pt x="104495" y="9281"/>
                </a:lnTo>
                <a:lnTo>
                  <a:pt x="140922" y="76104"/>
                </a:lnTo>
                <a:lnTo>
                  <a:pt x="153829" y="128693"/>
                </a:lnTo>
                <a:lnTo>
                  <a:pt x="162151" y="190764"/>
                </a:lnTo>
                <a:lnTo>
                  <a:pt x="165100" y="259841"/>
                </a:lnTo>
                <a:lnTo>
                  <a:pt x="162151" y="328865"/>
                </a:lnTo>
                <a:lnTo>
                  <a:pt x="153829" y="390901"/>
                </a:lnTo>
                <a:lnTo>
                  <a:pt x="140922" y="443468"/>
                </a:lnTo>
                <a:lnTo>
                  <a:pt x="124215" y="484086"/>
                </a:lnTo>
                <a:lnTo>
                  <a:pt x="82550" y="519556"/>
                </a:lnTo>
                <a:lnTo>
                  <a:pt x="60604" y="510276"/>
                </a:lnTo>
                <a:lnTo>
                  <a:pt x="24177" y="443468"/>
                </a:lnTo>
                <a:lnTo>
                  <a:pt x="11270" y="390901"/>
                </a:lnTo>
                <a:lnTo>
                  <a:pt x="2948" y="328865"/>
                </a:lnTo>
                <a:lnTo>
                  <a:pt x="0" y="25984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7222" y="5180584"/>
            <a:ext cx="123825" cy="283845"/>
          </a:xfrm>
          <a:custGeom>
            <a:avLst/>
            <a:gdLst/>
            <a:ahLst/>
            <a:cxnLst/>
            <a:rect l="l" t="t" r="r" b="b"/>
            <a:pathLst>
              <a:path w="123825" h="283845">
                <a:moveTo>
                  <a:pt x="123697" y="0"/>
                </a:moveTo>
                <a:lnTo>
                  <a:pt x="41275" y="0"/>
                </a:lnTo>
                <a:lnTo>
                  <a:pt x="25181" y="11144"/>
                </a:lnTo>
                <a:lnTo>
                  <a:pt x="12064" y="41529"/>
                </a:lnTo>
                <a:lnTo>
                  <a:pt x="3234" y="86582"/>
                </a:lnTo>
                <a:lnTo>
                  <a:pt x="0" y="141732"/>
                </a:lnTo>
                <a:lnTo>
                  <a:pt x="3234" y="196861"/>
                </a:lnTo>
                <a:lnTo>
                  <a:pt x="12064" y="241871"/>
                </a:lnTo>
                <a:lnTo>
                  <a:pt x="25181" y="272212"/>
                </a:lnTo>
                <a:lnTo>
                  <a:pt x="41275" y="283337"/>
                </a:lnTo>
                <a:lnTo>
                  <a:pt x="123697" y="283337"/>
                </a:lnTo>
                <a:lnTo>
                  <a:pt x="107658" y="272212"/>
                </a:lnTo>
                <a:lnTo>
                  <a:pt x="94535" y="241871"/>
                </a:lnTo>
                <a:lnTo>
                  <a:pt x="85675" y="196861"/>
                </a:lnTo>
                <a:lnTo>
                  <a:pt x="82422" y="141732"/>
                </a:lnTo>
                <a:lnTo>
                  <a:pt x="85675" y="86582"/>
                </a:lnTo>
                <a:lnTo>
                  <a:pt x="94535" y="41529"/>
                </a:lnTo>
                <a:lnTo>
                  <a:pt x="107658" y="11144"/>
                </a:lnTo>
                <a:lnTo>
                  <a:pt x="123697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9645" y="5180584"/>
            <a:ext cx="82550" cy="283845"/>
          </a:xfrm>
          <a:custGeom>
            <a:avLst/>
            <a:gdLst/>
            <a:ahLst/>
            <a:cxnLst/>
            <a:rect l="l" t="t" r="r" b="b"/>
            <a:pathLst>
              <a:path w="82550" h="283845">
                <a:moveTo>
                  <a:pt x="41275" y="0"/>
                </a:moveTo>
                <a:lnTo>
                  <a:pt x="25235" y="11144"/>
                </a:lnTo>
                <a:lnTo>
                  <a:pt x="12112" y="41529"/>
                </a:lnTo>
                <a:lnTo>
                  <a:pt x="3252" y="86582"/>
                </a:lnTo>
                <a:lnTo>
                  <a:pt x="0" y="141732"/>
                </a:lnTo>
                <a:lnTo>
                  <a:pt x="3252" y="196861"/>
                </a:lnTo>
                <a:lnTo>
                  <a:pt x="12112" y="241871"/>
                </a:lnTo>
                <a:lnTo>
                  <a:pt x="25235" y="272212"/>
                </a:lnTo>
                <a:lnTo>
                  <a:pt x="41275" y="283337"/>
                </a:lnTo>
                <a:lnTo>
                  <a:pt x="57368" y="272212"/>
                </a:lnTo>
                <a:lnTo>
                  <a:pt x="70485" y="241871"/>
                </a:lnTo>
                <a:lnTo>
                  <a:pt x="79315" y="196861"/>
                </a:lnTo>
                <a:lnTo>
                  <a:pt x="82550" y="141732"/>
                </a:lnTo>
                <a:lnTo>
                  <a:pt x="79315" y="86582"/>
                </a:lnTo>
                <a:lnTo>
                  <a:pt x="70485" y="41529"/>
                </a:lnTo>
                <a:lnTo>
                  <a:pt x="57368" y="11144"/>
                </a:lnTo>
                <a:lnTo>
                  <a:pt x="412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9645" y="5180584"/>
            <a:ext cx="82550" cy="283845"/>
          </a:xfrm>
          <a:custGeom>
            <a:avLst/>
            <a:gdLst/>
            <a:ahLst/>
            <a:cxnLst/>
            <a:rect l="l" t="t" r="r" b="b"/>
            <a:pathLst>
              <a:path w="82550" h="283845">
                <a:moveTo>
                  <a:pt x="41275" y="283337"/>
                </a:moveTo>
                <a:lnTo>
                  <a:pt x="25235" y="272212"/>
                </a:lnTo>
                <a:lnTo>
                  <a:pt x="12112" y="241871"/>
                </a:lnTo>
                <a:lnTo>
                  <a:pt x="3252" y="196861"/>
                </a:lnTo>
                <a:lnTo>
                  <a:pt x="0" y="141732"/>
                </a:lnTo>
                <a:lnTo>
                  <a:pt x="3252" y="86582"/>
                </a:lnTo>
                <a:lnTo>
                  <a:pt x="12112" y="41529"/>
                </a:lnTo>
                <a:lnTo>
                  <a:pt x="25235" y="11144"/>
                </a:lnTo>
                <a:lnTo>
                  <a:pt x="41275" y="0"/>
                </a:lnTo>
                <a:lnTo>
                  <a:pt x="57368" y="11144"/>
                </a:lnTo>
                <a:lnTo>
                  <a:pt x="70485" y="41529"/>
                </a:lnTo>
                <a:lnTo>
                  <a:pt x="79315" y="86582"/>
                </a:lnTo>
                <a:lnTo>
                  <a:pt x="82550" y="141732"/>
                </a:lnTo>
                <a:lnTo>
                  <a:pt x="79315" y="196861"/>
                </a:lnTo>
                <a:lnTo>
                  <a:pt x="70485" y="241871"/>
                </a:lnTo>
                <a:lnTo>
                  <a:pt x="57368" y="272212"/>
                </a:lnTo>
                <a:lnTo>
                  <a:pt x="41275" y="2833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57222" y="5180584"/>
            <a:ext cx="123825" cy="283845"/>
          </a:xfrm>
          <a:custGeom>
            <a:avLst/>
            <a:gdLst/>
            <a:ahLst/>
            <a:cxnLst/>
            <a:rect l="l" t="t" r="r" b="b"/>
            <a:pathLst>
              <a:path w="123825" h="283845">
                <a:moveTo>
                  <a:pt x="123697" y="283337"/>
                </a:moveTo>
                <a:lnTo>
                  <a:pt x="41275" y="283337"/>
                </a:lnTo>
                <a:lnTo>
                  <a:pt x="25181" y="272212"/>
                </a:lnTo>
                <a:lnTo>
                  <a:pt x="12064" y="241871"/>
                </a:lnTo>
                <a:lnTo>
                  <a:pt x="3234" y="196861"/>
                </a:lnTo>
                <a:lnTo>
                  <a:pt x="0" y="141732"/>
                </a:lnTo>
                <a:lnTo>
                  <a:pt x="3234" y="86582"/>
                </a:lnTo>
                <a:lnTo>
                  <a:pt x="12064" y="41529"/>
                </a:lnTo>
                <a:lnTo>
                  <a:pt x="25181" y="11144"/>
                </a:lnTo>
                <a:lnTo>
                  <a:pt x="41275" y="0"/>
                </a:lnTo>
                <a:lnTo>
                  <a:pt x="12369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1455" y="5198364"/>
            <a:ext cx="62230" cy="250825"/>
          </a:xfrm>
          <a:custGeom>
            <a:avLst/>
            <a:gdLst/>
            <a:ahLst/>
            <a:cxnLst/>
            <a:rect l="l" t="t" r="r" b="b"/>
            <a:pathLst>
              <a:path w="62230" h="250825">
                <a:moveTo>
                  <a:pt x="0" y="125095"/>
                </a:moveTo>
                <a:lnTo>
                  <a:pt x="2430" y="76402"/>
                </a:lnTo>
                <a:lnTo>
                  <a:pt x="9064" y="36639"/>
                </a:lnTo>
                <a:lnTo>
                  <a:pt x="18913" y="9830"/>
                </a:lnTo>
                <a:lnTo>
                  <a:pt x="30987" y="0"/>
                </a:lnTo>
                <a:lnTo>
                  <a:pt x="43062" y="9830"/>
                </a:lnTo>
                <a:lnTo>
                  <a:pt x="52911" y="36639"/>
                </a:lnTo>
                <a:lnTo>
                  <a:pt x="59545" y="76402"/>
                </a:lnTo>
                <a:lnTo>
                  <a:pt x="61975" y="125095"/>
                </a:lnTo>
                <a:lnTo>
                  <a:pt x="59545" y="173861"/>
                </a:lnTo>
                <a:lnTo>
                  <a:pt x="52911" y="213661"/>
                </a:lnTo>
                <a:lnTo>
                  <a:pt x="43062" y="240484"/>
                </a:lnTo>
                <a:lnTo>
                  <a:pt x="30987" y="250317"/>
                </a:lnTo>
                <a:lnTo>
                  <a:pt x="18913" y="240484"/>
                </a:lnTo>
                <a:lnTo>
                  <a:pt x="9064" y="213661"/>
                </a:lnTo>
                <a:lnTo>
                  <a:pt x="2430" y="173861"/>
                </a:lnTo>
                <a:lnTo>
                  <a:pt x="0" y="12509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2664" y="5357748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17907" y="0"/>
                </a:moveTo>
                <a:lnTo>
                  <a:pt x="5080" y="0"/>
                </a:lnTo>
                <a:lnTo>
                  <a:pt x="0" y="5079"/>
                </a:lnTo>
                <a:lnTo>
                  <a:pt x="0" y="17906"/>
                </a:lnTo>
                <a:lnTo>
                  <a:pt x="5080" y="23113"/>
                </a:lnTo>
                <a:lnTo>
                  <a:pt x="17907" y="23113"/>
                </a:lnTo>
                <a:lnTo>
                  <a:pt x="22987" y="17906"/>
                </a:lnTo>
                <a:lnTo>
                  <a:pt x="22987" y="5079"/>
                </a:lnTo>
                <a:lnTo>
                  <a:pt x="17907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2664" y="5357748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0" y="11556"/>
                </a:moveTo>
                <a:lnTo>
                  <a:pt x="0" y="5079"/>
                </a:lnTo>
                <a:lnTo>
                  <a:pt x="5080" y="0"/>
                </a:lnTo>
                <a:lnTo>
                  <a:pt x="11557" y="0"/>
                </a:lnTo>
                <a:lnTo>
                  <a:pt x="17907" y="0"/>
                </a:lnTo>
                <a:lnTo>
                  <a:pt x="22987" y="5079"/>
                </a:lnTo>
                <a:lnTo>
                  <a:pt x="22987" y="11556"/>
                </a:lnTo>
                <a:lnTo>
                  <a:pt x="22987" y="17906"/>
                </a:lnTo>
                <a:lnTo>
                  <a:pt x="17907" y="23113"/>
                </a:lnTo>
                <a:lnTo>
                  <a:pt x="11557" y="23113"/>
                </a:lnTo>
                <a:lnTo>
                  <a:pt x="5080" y="23113"/>
                </a:lnTo>
                <a:lnTo>
                  <a:pt x="0" y="17906"/>
                </a:lnTo>
                <a:lnTo>
                  <a:pt x="0" y="1155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2664" y="5272151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17907" y="0"/>
                </a:moveTo>
                <a:lnTo>
                  <a:pt x="5080" y="0"/>
                </a:lnTo>
                <a:lnTo>
                  <a:pt x="0" y="5080"/>
                </a:lnTo>
                <a:lnTo>
                  <a:pt x="0" y="17907"/>
                </a:lnTo>
                <a:lnTo>
                  <a:pt x="5080" y="23114"/>
                </a:lnTo>
                <a:lnTo>
                  <a:pt x="17907" y="23114"/>
                </a:lnTo>
                <a:lnTo>
                  <a:pt x="22987" y="17907"/>
                </a:lnTo>
                <a:lnTo>
                  <a:pt x="22987" y="5080"/>
                </a:lnTo>
                <a:lnTo>
                  <a:pt x="17907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2664" y="5272151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0" y="11557"/>
                </a:moveTo>
                <a:lnTo>
                  <a:pt x="0" y="5080"/>
                </a:lnTo>
                <a:lnTo>
                  <a:pt x="5080" y="0"/>
                </a:lnTo>
                <a:lnTo>
                  <a:pt x="11557" y="0"/>
                </a:lnTo>
                <a:lnTo>
                  <a:pt x="17907" y="0"/>
                </a:lnTo>
                <a:lnTo>
                  <a:pt x="22987" y="5080"/>
                </a:lnTo>
                <a:lnTo>
                  <a:pt x="22987" y="11557"/>
                </a:lnTo>
                <a:lnTo>
                  <a:pt x="22987" y="17907"/>
                </a:lnTo>
                <a:lnTo>
                  <a:pt x="17907" y="23114"/>
                </a:lnTo>
                <a:lnTo>
                  <a:pt x="11557" y="23114"/>
                </a:lnTo>
                <a:lnTo>
                  <a:pt x="5080" y="23114"/>
                </a:lnTo>
                <a:lnTo>
                  <a:pt x="0" y="17907"/>
                </a:lnTo>
                <a:lnTo>
                  <a:pt x="0" y="1155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57044" y="5178552"/>
            <a:ext cx="265175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91333" y="5283327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58928" y="0"/>
                </a:moveTo>
                <a:lnTo>
                  <a:pt x="36004" y="4635"/>
                </a:lnTo>
                <a:lnTo>
                  <a:pt x="17272" y="17272"/>
                </a:lnTo>
                <a:lnTo>
                  <a:pt x="4635" y="36004"/>
                </a:lnTo>
                <a:lnTo>
                  <a:pt x="0" y="58928"/>
                </a:lnTo>
                <a:lnTo>
                  <a:pt x="4635" y="81924"/>
                </a:lnTo>
                <a:lnTo>
                  <a:pt x="17272" y="100695"/>
                </a:lnTo>
                <a:lnTo>
                  <a:pt x="36004" y="113345"/>
                </a:lnTo>
                <a:lnTo>
                  <a:pt x="58928" y="117983"/>
                </a:lnTo>
                <a:lnTo>
                  <a:pt x="81851" y="113345"/>
                </a:lnTo>
                <a:lnTo>
                  <a:pt x="100583" y="100695"/>
                </a:lnTo>
                <a:lnTo>
                  <a:pt x="113220" y="81924"/>
                </a:lnTo>
                <a:lnTo>
                  <a:pt x="117856" y="58928"/>
                </a:lnTo>
                <a:lnTo>
                  <a:pt x="113220" y="36004"/>
                </a:lnTo>
                <a:lnTo>
                  <a:pt x="100584" y="17272"/>
                </a:lnTo>
                <a:lnTo>
                  <a:pt x="81851" y="4635"/>
                </a:lnTo>
                <a:lnTo>
                  <a:pt x="58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1333" y="5283327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0" y="58928"/>
                </a:moveTo>
                <a:lnTo>
                  <a:pt x="4635" y="36004"/>
                </a:lnTo>
                <a:lnTo>
                  <a:pt x="17272" y="17272"/>
                </a:lnTo>
                <a:lnTo>
                  <a:pt x="36004" y="4635"/>
                </a:lnTo>
                <a:lnTo>
                  <a:pt x="58928" y="0"/>
                </a:lnTo>
                <a:lnTo>
                  <a:pt x="81851" y="4635"/>
                </a:lnTo>
                <a:lnTo>
                  <a:pt x="100584" y="17272"/>
                </a:lnTo>
                <a:lnTo>
                  <a:pt x="113220" y="36004"/>
                </a:lnTo>
                <a:lnTo>
                  <a:pt x="117856" y="58928"/>
                </a:lnTo>
                <a:lnTo>
                  <a:pt x="113220" y="81924"/>
                </a:lnTo>
                <a:lnTo>
                  <a:pt x="100583" y="100695"/>
                </a:lnTo>
                <a:lnTo>
                  <a:pt x="81851" y="113345"/>
                </a:lnTo>
                <a:lnTo>
                  <a:pt x="58928" y="117983"/>
                </a:lnTo>
                <a:lnTo>
                  <a:pt x="36004" y="113345"/>
                </a:lnTo>
                <a:lnTo>
                  <a:pt x="17272" y="100695"/>
                </a:lnTo>
                <a:lnTo>
                  <a:pt x="4635" y="81924"/>
                </a:lnTo>
                <a:lnTo>
                  <a:pt x="0" y="58928"/>
                </a:lnTo>
                <a:close/>
              </a:path>
            </a:pathLst>
          </a:custGeom>
          <a:ln w="381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9891" y="5288534"/>
            <a:ext cx="503555" cy="237490"/>
          </a:xfrm>
          <a:custGeom>
            <a:avLst/>
            <a:gdLst/>
            <a:ahLst/>
            <a:cxnLst/>
            <a:rect l="l" t="t" r="r" b="b"/>
            <a:pathLst>
              <a:path w="503555" h="237489">
                <a:moveTo>
                  <a:pt x="333562" y="91185"/>
                </a:moveTo>
                <a:lnTo>
                  <a:pt x="196976" y="91185"/>
                </a:lnTo>
                <a:lnTo>
                  <a:pt x="197738" y="91312"/>
                </a:lnTo>
                <a:lnTo>
                  <a:pt x="200025" y="91566"/>
                </a:lnTo>
                <a:lnTo>
                  <a:pt x="203707" y="92074"/>
                </a:lnTo>
                <a:lnTo>
                  <a:pt x="214375" y="93725"/>
                </a:lnTo>
                <a:lnTo>
                  <a:pt x="220979" y="95122"/>
                </a:lnTo>
                <a:lnTo>
                  <a:pt x="228600" y="96519"/>
                </a:lnTo>
                <a:lnTo>
                  <a:pt x="236346" y="98805"/>
                </a:lnTo>
                <a:lnTo>
                  <a:pt x="244601" y="101091"/>
                </a:lnTo>
                <a:lnTo>
                  <a:pt x="252983" y="104012"/>
                </a:lnTo>
                <a:lnTo>
                  <a:pt x="287527" y="121665"/>
                </a:lnTo>
                <a:lnTo>
                  <a:pt x="319913" y="143128"/>
                </a:lnTo>
                <a:lnTo>
                  <a:pt x="383413" y="195071"/>
                </a:lnTo>
                <a:lnTo>
                  <a:pt x="393826" y="203707"/>
                </a:lnTo>
                <a:lnTo>
                  <a:pt x="429386" y="224535"/>
                </a:lnTo>
                <a:lnTo>
                  <a:pt x="470026" y="235076"/>
                </a:lnTo>
                <a:lnTo>
                  <a:pt x="483361" y="236346"/>
                </a:lnTo>
                <a:lnTo>
                  <a:pt x="486536" y="236727"/>
                </a:lnTo>
                <a:lnTo>
                  <a:pt x="489203" y="236981"/>
                </a:lnTo>
                <a:lnTo>
                  <a:pt x="489584" y="236600"/>
                </a:lnTo>
                <a:lnTo>
                  <a:pt x="491235" y="235330"/>
                </a:lnTo>
                <a:lnTo>
                  <a:pt x="493267" y="233679"/>
                </a:lnTo>
                <a:lnTo>
                  <a:pt x="495553" y="230758"/>
                </a:lnTo>
                <a:lnTo>
                  <a:pt x="498220" y="227456"/>
                </a:lnTo>
                <a:lnTo>
                  <a:pt x="500379" y="223265"/>
                </a:lnTo>
                <a:lnTo>
                  <a:pt x="502157" y="218312"/>
                </a:lnTo>
                <a:lnTo>
                  <a:pt x="503173" y="212978"/>
                </a:lnTo>
                <a:lnTo>
                  <a:pt x="502919" y="206882"/>
                </a:lnTo>
                <a:lnTo>
                  <a:pt x="501269" y="200405"/>
                </a:lnTo>
                <a:lnTo>
                  <a:pt x="498094" y="193039"/>
                </a:lnTo>
                <a:lnTo>
                  <a:pt x="493013" y="185165"/>
                </a:lnTo>
                <a:lnTo>
                  <a:pt x="488441" y="185165"/>
                </a:lnTo>
                <a:lnTo>
                  <a:pt x="482981" y="184530"/>
                </a:lnTo>
                <a:lnTo>
                  <a:pt x="476122" y="183260"/>
                </a:lnTo>
                <a:lnTo>
                  <a:pt x="467740" y="181863"/>
                </a:lnTo>
                <a:lnTo>
                  <a:pt x="458215" y="179704"/>
                </a:lnTo>
                <a:lnTo>
                  <a:pt x="414908" y="161416"/>
                </a:lnTo>
                <a:lnTo>
                  <a:pt x="383413" y="135381"/>
                </a:lnTo>
                <a:lnTo>
                  <a:pt x="360425" y="114045"/>
                </a:lnTo>
                <a:lnTo>
                  <a:pt x="347725" y="102869"/>
                </a:lnTo>
                <a:lnTo>
                  <a:pt x="334263" y="91693"/>
                </a:lnTo>
                <a:lnTo>
                  <a:pt x="333562" y="91185"/>
                </a:lnTo>
                <a:close/>
              </a:path>
              <a:path w="503555" h="237489">
                <a:moveTo>
                  <a:pt x="329002" y="87883"/>
                </a:moveTo>
                <a:lnTo>
                  <a:pt x="28701" y="87883"/>
                </a:lnTo>
                <a:lnTo>
                  <a:pt x="43052" y="88010"/>
                </a:lnTo>
                <a:lnTo>
                  <a:pt x="51561" y="88391"/>
                </a:lnTo>
                <a:lnTo>
                  <a:pt x="61340" y="88645"/>
                </a:lnTo>
                <a:lnTo>
                  <a:pt x="71754" y="89534"/>
                </a:lnTo>
                <a:lnTo>
                  <a:pt x="82803" y="90169"/>
                </a:lnTo>
                <a:lnTo>
                  <a:pt x="94233" y="90677"/>
                </a:lnTo>
                <a:lnTo>
                  <a:pt x="117220" y="91947"/>
                </a:lnTo>
                <a:lnTo>
                  <a:pt x="128269" y="92709"/>
                </a:lnTo>
                <a:lnTo>
                  <a:pt x="156971" y="94360"/>
                </a:lnTo>
                <a:lnTo>
                  <a:pt x="187070" y="97154"/>
                </a:lnTo>
                <a:lnTo>
                  <a:pt x="190626" y="96900"/>
                </a:lnTo>
                <a:lnTo>
                  <a:pt x="192150" y="96265"/>
                </a:lnTo>
                <a:lnTo>
                  <a:pt x="193675" y="95249"/>
                </a:lnTo>
                <a:lnTo>
                  <a:pt x="195325" y="93725"/>
                </a:lnTo>
                <a:lnTo>
                  <a:pt x="196976" y="91185"/>
                </a:lnTo>
                <a:lnTo>
                  <a:pt x="333562" y="91185"/>
                </a:lnTo>
                <a:lnTo>
                  <a:pt x="329002" y="87883"/>
                </a:lnTo>
                <a:close/>
              </a:path>
              <a:path w="503555" h="237489">
                <a:moveTo>
                  <a:pt x="0" y="0"/>
                </a:moveTo>
                <a:lnTo>
                  <a:pt x="5460" y="89534"/>
                </a:lnTo>
                <a:lnTo>
                  <a:pt x="6603" y="89534"/>
                </a:lnTo>
                <a:lnTo>
                  <a:pt x="8381" y="89026"/>
                </a:lnTo>
                <a:lnTo>
                  <a:pt x="10794" y="88899"/>
                </a:lnTo>
                <a:lnTo>
                  <a:pt x="14096" y="88645"/>
                </a:lnTo>
                <a:lnTo>
                  <a:pt x="18160" y="88391"/>
                </a:lnTo>
                <a:lnTo>
                  <a:pt x="23113" y="88264"/>
                </a:lnTo>
                <a:lnTo>
                  <a:pt x="28701" y="87883"/>
                </a:lnTo>
                <a:lnTo>
                  <a:pt x="329002" y="87883"/>
                </a:lnTo>
                <a:lnTo>
                  <a:pt x="319531" y="81025"/>
                </a:lnTo>
                <a:lnTo>
                  <a:pt x="269239" y="53466"/>
                </a:lnTo>
                <a:lnTo>
                  <a:pt x="229361" y="41147"/>
                </a:lnTo>
                <a:lnTo>
                  <a:pt x="207390" y="37718"/>
                </a:lnTo>
                <a:lnTo>
                  <a:pt x="207009" y="37591"/>
                </a:lnTo>
                <a:lnTo>
                  <a:pt x="170052" y="23240"/>
                </a:lnTo>
                <a:lnTo>
                  <a:pt x="124840" y="18922"/>
                </a:lnTo>
                <a:lnTo>
                  <a:pt x="66039" y="12826"/>
                </a:lnTo>
                <a:lnTo>
                  <a:pt x="16636" y="5333"/>
                </a:lnTo>
                <a:lnTo>
                  <a:pt x="6095" y="27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49322" y="5303520"/>
            <a:ext cx="174625" cy="28575"/>
          </a:xfrm>
          <a:custGeom>
            <a:avLst/>
            <a:gdLst/>
            <a:ahLst/>
            <a:cxnLst/>
            <a:rect l="l" t="t" r="r" b="b"/>
            <a:pathLst>
              <a:path w="174625" h="28575">
                <a:moveTo>
                  <a:pt x="149770" y="17398"/>
                </a:moveTo>
                <a:lnTo>
                  <a:pt x="29463" y="17398"/>
                </a:lnTo>
                <a:lnTo>
                  <a:pt x="97789" y="24510"/>
                </a:lnTo>
                <a:lnTo>
                  <a:pt x="115696" y="25907"/>
                </a:lnTo>
                <a:lnTo>
                  <a:pt x="132714" y="27558"/>
                </a:lnTo>
                <a:lnTo>
                  <a:pt x="147954" y="28193"/>
                </a:lnTo>
                <a:lnTo>
                  <a:pt x="160527" y="28320"/>
                </a:lnTo>
                <a:lnTo>
                  <a:pt x="169798" y="27812"/>
                </a:lnTo>
                <a:lnTo>
                  <a:pt x="174497" y="26288"/>
                </a:lnTo>
                <a:lnTo>
                  <a:pt x="173989" y="23494"/>
                </a:lnTo>
                <a:lnTo>
                  <a:pt x="169163" y="21462"/>
                </a:lnTo>
                <a:lnTo>
                  <a:pt x="160527" y="19430"/>
                </a:lnTo>
                <a:lnTo>
                  <a:pt x="149770" y="17398"/>
                </a:lnTo>
                <a:close/>
              </a:path>
              <a:path w="174625" h="28575">
                <a:moveTo>
                  <a:pt x="0" y="0"/>
                </a:moveTo>
                <a:lnTo>
                  <a:pt x="507" y="25526"/>
                </a:lnTo>
                <a:lnTo>
                  <a:pt x="1650" y="24383"/>
                </a:lnTo>
                <a:lnTo>
                  <a:pt x="2793" y="23113"/>
                </a:lnTo>
                <a:lnTo>
                  <a:pt x="6350" y="21208"/>
                </a:lnTo>
                <a:lnTo>
                  <a:pt x="24002" y="17398"/>
                </a:lnTo>
                <a:lnTo>
                  <a:pt x="149770" y="17398"/>
                </a:lnTo>
                <a:lnTo>
                  <a:pt x="149097" y="17271"/>
                </a:lnTo>
                <a:lnTo>
                  <a:pt x="135127" y="15620"/>
                </a:lnTo>
                <a:lnTo>
                  <a:pt x="119633" y="13969"/>
                </a:lnTo>
                <a:lnTo>
                  <a:pt x="71119" y="9905"/>
                </a:lnTo>
                <a:lnTo>
                  <a:pt x="56895" y="8889"/>
                </a:lnTo>
                <a:lnTo>
                  <a:pt x="44703" y="7873"/>
                </a:lnTo>
                <a:lnTo>
                  <a:pt x="35178" y="6857"/>
                </a:lnTo>
                <a:lnTo>
                  <a:pt x="29717" y="6095"/>
                </a:lnTo>
                <a:lnTo>
                  <a:pt x="25907" y="5206"/>
                </a:lnTo>
                <a:lnTo>
                  <a:pt x="19430" y="4444"/>
                </a:lnTo>
                <a:lnTo>
                  <a:pt x="16509" y="4063"/>
                </a:lnTo>
                <a:lnTo>
                  <a:pt x="13969" y="3809"/>
                </a:lnTo>
                <a:lnTo>
                  <a:pt x="11302" y="3428"/>
                </a:lnTo>
                <a:lnTo>
                  <a:pt x="8889" y="3174"/>
                </a:lnTo>
                <a:lnTo>
                  <a:pt x="6984" y="2793"/>
                </a:lnTo>
                <a:lnTo>
                  <a:pt x="4825" y="2412"/>
                </a:lnTo>
                <a:lnTo>
                  <a:pt x="2920" y="1650"/>
                </a:lnTo>
                <a:lnTo>
                  <a:pt x="1523" y="10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56713" y="5344159"/>
            <a:ext cx="261620" cy="144780"/>
          </a:xfrm>
          <a:custGeom>
            <a:avLst/>
            <a:gdLst/>
            <a:ahLst/>
            <a:cxnLst/>
            <a:rect l="l" t="t" r="r" b="b"/>
            <a:pathLst>
              <a:path w="261619" h="144779">
                <a:moveTo>
                  <a:pt x="114432" y="63357"/>
                </a:moveTo>
                <a:lnTo>
                  <a:pt x="123443" y="71881"/>
                </a:lnTo>
                <a:lnTo>
                  <a:pt x="132969" y="80771"/>
                </a:lnTo>
                <a:lnTo>
                  <a:pt x="142239" y="89534"/>
                </a:lnTo>
                <a:lnTo>
                  <a:pt x="176022" y="117220"/>
                </a:lnTo>
                <a:lnTo>
                  <a:pt x="202945" y="130174"/>
                </a:lnTo>
                <a:lnTo>
                  <a:pt x="209042" y="132841"/>
                </a:lnTo>
                <a:lnTo>
                  <a:pt x="247523" y="143255"/>
                </a:lnTo>
                <a:lnTo>
                  <a:pt x="261493" y="144779"/>
                </a:lnTo>
                <a:lnTo>
                  <a:pt x="114432" y="63357"/>
                </a:lnTo>
                <a:close/>
              </a:path>
              <a:path w="261619" h="144779">
                <a:moveTo>
                  <a:pt x="0" y="0"/>
                </a:moveTo>
                <a:lnTo>
                  <a:pt x="114432" y="63357"/>
                </a:lnTo>
                <a:lnTo>
                  <a:pt x="104901" y="54228"/>
                </a:lnTo>
                <a:lnTo>
                  <a:pt x="95376" y="45719"/>
                </a:lnTo>
                <a:lnTo>
                  <a:pt x="59562" y="19811"/>
                </a:lnTo>
                <a:lnTo>
                  <a:pt x="18287" y="3936"/>
                </a:lnTo>
                <a:lnTo>
                  <a:pt x="762" y="2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6713" y="5344159"/>
            <a:ext cx="261620" cy="144780"/>
          </a:xfrm>
          <a:custGeom>
            <a:avLst/>
            <a:gdLst/>
            <a:ahLst/>
            <a:cxnLst/>
            <a:rect l="l" t="t" r="r" b="b"/>
            <a:pathLst>
              <a:path w="261619" h="144779">
                <a:moveTo>
                  <a:pt x="0" y="0"/>
                </a:moveTo>
                <a:lnTo>
                  <a:pt x="762" y="253"/>
                </a:lnTo>
                <a:lnTo>
                  <a:pt x="3175" y="634"/>
                </a:lnTo>
                <a:lnTo>
                  <a:pt x="7112" y="1396"/>
                </a:lnTo>
                <a:lnTo>
                  <a:pt x="50545" y="15239"/>
                </a:lnTo>
                <a:lnTo>
                  <a:pt x="86360" y="38099"/>
                </a:lnTo>
                <a:lnTo>
                  <a:pt x="114045" y="62991"/>
                </a:lnTo>
                <a:lnTo>
                  <a:pt x="123443" y="71881"/>
                </a:lnTo>
                <a:lnTo>
                  <a:pt x="132969" y="80771"/>
                </a:lnTo>
                <a:lnTo>
                  <a:pt x="142239" y="89534"/>
                </a:lnTo>
                <a:lnTo>
                  <a:pt x="151130" y="97662"/>
                </a:lnTo>
                <a:lnTo>
                  <a:pt x="183134" y="121284"/>
                </a:lnTo>
                <a:lnTo>
                  <a:pt x="202945" y="130174"/>
                </a:lnTo>
                <a:lnTo>
                  <a:pt x="209042" y="132841"/>
                </a:lnTo>
                <a:lnTo>
                  <a:pt x="247523" y="143255"/>
                </a:lnTo>
                <a:lnTo>
                  <a:pt x="254381" y="144144"/>
                </a:lnTo>
                <a:lnTo>
                  <a:pt x="261493" y="144779"/>
                </a:lnTo>
              </a:path>
            </a:pathLst>
          </a:custGeom>
          <a:ln w="238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0650" y="1980588"/>
            <a:ext cx="2327910" cy="1563370"/>
          </a:xfrm>
          <a:custGeom>
            <a:avLst/>
            <a:gdLst/>
            <a:ahLst/>
            <a:cxnLst/>
            <a:rect l="l" t="t" r="r" b="b"/>
            <a:pathLst>
              <a:path w="2327909" h="1563370">
                <a:moveTo>
                  <a:pt x="0" y="1562965"/>
                </a:moveTo>
                <a:lnTo>
                  <a:pt x="22159" y="1561276"/>
                </a:lnTo>
                <a:lnTo>
                  <a:pt x="44783" y="1560123"/>
                </a:lnTo>
                <a:lnTo>
                  <a:pt x="66954" y="1557375"/>
                </a:lnTo>
                <a:lnTo>
                  <a:pt x="87757" y="1550900"/>
                </a:lnTo>
                <a:lnTo>
                  <a:pt x="132359" y="1524998"/>
                </a:lnTo>
                <a:lnTo>
                  <a:pt x="173060" y="1494408"/>
                </a:lnTo>
                <a:lnTo>
                  <a:pt x="212846" y="1462825"/>
                </a:lnTo>
                <a:lnTo>
                  <a:pt x="254706" y="1433942"/>
                </a:lnTo>
                <a:lnTo>
                  <a:pt x="301625" y="1411454"/>
                </a:lnTo>
                <a:lnTo>
                  <a:pt x="323641" y="1392735"/>
                </a:lnTo>
                <a:lnTo>
                  <a:pt x="346979" y="1375147"/>
                </a:lnTo>
                <a:lnTo>
                  <a:pt x="390525" y="1337032"/>
                </a:lnTo>
                <a:lnTo>
                  <a:pt x="422837" y="1296119"/>
                </a:lnTo>
                <a:lnTo>
                  <a:pt x="451075" y="1252388"/>
                </a:lnTo>
                <a:lnTo>
                  <a:pt x="476773" y="1206999"/>
                </a:lnTo>
                <a:lnTo>
                  <a:pt x="501466" y="1161113"/>
                </a:lnTo>
                <a:lnTo>
                  <a:pt x="526688" y="1115890"/>
                </a:lnTo>
                <a:lnTo>
                  <a:pt x="553974" y="1072491"/>
                </a:lnTo>
                <a:lnTo>
                  <a:pt x="566076" y="1036909"/>
                </a:lnTo>
                <a:lnTo>
                  <a:pt x="578881" y="1006720"/>
                </a:lnTo>
                <a:lnTo>
                  <a:pt x="594854" y="977889"/>
                </a:lnTo>
                <a:lnTo>
                  <a:pt x="616458" y="946380"/>
                </a:lnTo>
                <a:lnTo>
                  <a:pt x="625875" y="918953"/>
                </a:lnTo>
                <a:lnTo>
                  <a:pt x="629408" y="908791"/>
                </a:lnTo>
                <a:lnTo>
                  <a:pt x="630144" y="908134"/>
                </a:lnTo>
                <a:lnTo>
                  <a:pt x="631170" y="909226"/>
                </a:lnTo>
                <a:lnTo>
                  <a:pt x="635576" y="904308"/>
                </a:lnTo>
                <a:lnTo>
                  <a:pt x="646449" y="885624"/>
                </a:lnTo>
                <a:lnTo>
                  <a:pt x="666876" y="845415"/>
                </a:lnTo>
                <a:lnTo>
                  <a:pt x="680186" y="811607"/>
                </a:lnTo>
                <a:lnTo>
                  <a:pt x="691245" y="775358"/>
                </a:lnTo>
                <a:lnTo>
                  <a:pt x="702756" y="739562"/>
                </a:lnTo>
                <a:lnTo>
                  <a:pt x="717423" y="707112"/>
                </a:lnTo>
                <a:lnTo>
                  <a:pt x="728515" y="690580"/>
                </a:lnTo>
                <a:lnTo>
                  <a:pt x="741298" y="674965"/>
                </a:lnTo>
                <a:lnTo>
                  <a:pt x="754749" y="659802"/>
                </a:lnTo>
                <a:lnTo>
                  <a:pt x="767841" y="644628"/>
                </a:lnTo>
                <a:lnTo>
                  <a:pt x="782481" y="598782"/>
                </a:lnTo>
                <a:lnTo>
                  <a:pt x="804033" y="553708"/>
                </a:lnTo>
                <a:lnTo>
                  <a:pt x="831411" y="509680"/>
                </a:lnTo>
                <a:lnTo>
                  <a:pt x="863524" y="466976"/>
                </a:lnTo>
                <a:lnTo>
                  <a:pt x="899287" y="425870"/>
                </a:lnTo>
                <a:lnTo>
                  <a:pt x="937609" y="386639"/>
                </a:lnTo>
                <a:lnTo>
                  <a:pt x="977404" y="349558"/>
                </a:lnTo>
                <a:lnTo>
                  <a:pt x="1017582" y="314903"/>
                </a:lnTo>
                <a:lnTo>
                  <a:pt x="1057057" y="282950"/>
                </a:lnTo>
                <a:lnTo>
                  <a:pt x="1094739" y="253976"/>
                </a:lnTo>
                <a:lnTo>
                  <a:pt x="1124969" y="231005"/>
                </a:lnTo>
                <a:lnTo>
                  <a:pt x="1142751" y="216822"/>
                </a:lnTo>
                <a:lnTo>
                  <a:pt x="1150455" y="209698"/>
                </a:lnTo>
                <a:lnTo>
                  <a:pt x="1150450" y="207907"/>
                </a:lnTo>
                <a:lnTo>
                  <a:pt x="1145106" y="209722"/>
                </a:lnTo>
                <a:lnTo>
                  <a:pt x="1136792" y="213415"/>
                </a:lnTo>
                <a:lnTo>
                  <a:pt x="1127878" y="217259"/>
                </a:lnTo>
                <a:lnTo>
                  <a:pt x="1120732" y="219526"/>
                </a:lnTo>
                <a:lnTo>
                  <a:pt x="1117725" y="218489"/>
                </a:lnTo>
                <a:lnTo>
                  <a:pt x="1121224" y="212421"/>
                </a:lnTo>
                <a:lnTo>
                  <a:pt x="1157224" y="178284"/>
                </a:lnTo>
                <a:lnTo>
                  <a:pt x="1195800" y="148016"/>
                </a:lnTo>
                <a:lnTo>
                  <a:pt x="1235043" y="123594"/>
                </a:lnTo>
                <a:lnTo>
                  <a:pt x="1276524" y="104578"/>
                </a:lnTo>
                <a:lnTo>
                  <a:pt x="1321816" y="90527"/>
                </a:lnTo>
                <a:lnTo>
                  <a:pt x="1366769" y="64143"/>
                </a:lnTo>
                <a:lnTo>
                  <a:pt x="1413989" y="43733"/>
                </a:lnTo>
                <a:lnTo>
                  <a:pt x="1463082" y="28504"/>
                </a:lnTo>
                <a:lnTo>
                  <a:pt x="1513651" y="17664"/>
                </a:lnTo>
                <a:lnTo>
                  <a:pt x="1565303" y="10424"/>
                </a:lnTo>
                <a:lnTo>
                  <a:pt x="1617641" y="5992"/>
                </a:lnTo>
                <a:lnTo>
                  <a:pt x="1670271" y="3575"/>
                </a:lnTo>
                <a:lnTo>
                  <a:pt x="1722797" y="2384"/>
                </a:lnTo>
                <a:lnTo>
                  <a:pt x="1774825" y="1627"/>
                </a:lnTo>
                <a:lnTo>
                  <a:pt x="1825005" y="796"/>
                </a:lnTo>
                <a:lnTo>
                  <a:pt x="1875231" y="282"/>
                </a:lnTo>
                <a:lnTo>
                  <a:pt x="1925494" y="33"/>
                </a:lnTo>
                <a:lnTo>
                  <a:pt x="1975782" y="0"/>
                </a:lnTo>
                <a:lnTo>
                  <a:pt x="2026086" y="132"/>
                </a:lnTo>
                <a:lnTo>
                  <a:pt x="2076394" y="381"/>
                </a:lnTo>
                <a:lnTo>
                  <a:pt x="2126698" y="697"/>
                </a:lnTo>
                <a:lnTo>
                  <a:pt x="2176986" y="1029"/>
                </a:lnTo>
                <a:lnTo>
                  <a:pt x="2227249" y="1328"/>
                </a:lnTo>
                <a:lnTo>
                  <a:pt x="2277475" y="1544"/>
                </a:lnTo>
                <a:lnTo>
                  <a:pt x="2327655" y="1627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0650" y="1996209"/>
            <a:ext cx="2327910" cy="1563370"/>
          </a:xfrm>
          <a:custGeom>
            <a:avLst/>
            <a:gdLst/>
            <a:ahLst/>
            <a:cxnLst/>
            <a:rect l="l" t="t" r="r" b="b"/>
            <a:pathLst>
              <a:path w="2327909" h="1563370">
                <a:moveTo>
                  <a:pt x="0" y="1562965"/>
                </a:moveTo>
                <a:lnTo>
                  <a:pt x="22159" y="1561276"/>
                </a:lnTo>
                <a:lnTo>
                  <a:pt x="44783" y="1560123"/>
                </a:lnTo>
                <a:lnTo>
                  <a:pt x="66954" y="1557375"/>
                </a:lnTo>
                <a:lnTo>
                  <a:pt x="87757" y="1550900"/>
                </a:lnTo>
                <a:lnTo>
                  <a:pt x="132359" y="1524998"/>
                </a:lnTo>
                <a:lnTo>
                  <a:pt x="173060" y="1494408"/>
                </a:lnTo>
                <a:lnTo>
                  <a:pt x="212846" y="1462825"/>
                </a:lnTo>
                <a:lnTo>
                  <a:pt x="254706" y="1433942"/>
                </a:lnTo>
                <a:lnTo>
                  <a:pt x="301625" y="1411454"/>
                </a:lnTo>
                <a:lnTo>
                  <a:pt x="323641" y="1392735"/>
                </a:lnTo>
                <a:lnTo>
                  <a:pt x="346979" y="1375147"/>
                </a:lnTo>
                <a:lnTo>
                  <a:pt x="390525" y="1337032"/>
                </a:lnTo>
                <a:lnTo>
                  <a:pt x="422837" y="1296119"/>
                </a:lnTo>
                <a:lnTo>
                  <a:pt x="451075" y="1252388"/>
                </a:lnTo>
                <a:lnTo>
                  <a:pt x="476773" y="1206999"/>
                </a:lnTo>
                <a:lnTo>
                  <a:pt x="501466" y="1161113"/>
                </a:lnTo>
                <a:lnTo>
                  <a:pt x="526688" y="1115890"/>
                </a:lnTo>
                <a:lnTo>
                  <a:pt x="553974" y="1072491"/>
                </a:lnTo>
                <a:lnTo>
                  <a:pt x="566076" y="1036909"/>
                </a:lnTo>
                <a:lnTo>
                  <a:pt x="578881" y="1006720"/>
                </a:lnTo>
                <a:lnTo>
                  <a:pt x="594854" y="977889"/>
                </a:lnTo>
                <a:lnTo>
                  <a:pt x="616458" y="946380"/>
                </a:lnTo>
                <a:lnTo>
                  <a:pt x="625875" y="918953"/>
                </a:lnTo>
                <a:lnTo>
                  <a:pt x="629408" y="908791"/>
                </a:lnTo>
                <a:lnTo>
                  <a:pt x="630144" y="908134"/>
                </a:lnTo>
                <a:lnTo>
                  <a:pt x="631170" y="909226"/>
                </a:lnTo>
                <a:lnTo>
                  <a:pt x="635576" y="904308"/>
                </a:lnTo>
                <a:lnTo>
                  <a:pt x="646449" y="885624"/>
                </a:lnTo>
                <a:lnTo>
                  <a:pt x="666876" y="845415"/>
                </a:lnTo>
                <a:lnTo>
                  <a:pt x="680186" y="811607"/>
                </a:lnTo>
                <a:lnTo>
                  <a:pt x="691245" y="775358"/>
                </a:lnTo>
                <a:lnTo>
                  <a:pt x="702756" y="739562"/>
                </a:lnTo>
                <a:lnTo>
                  <a:pt x="717423" y="707112"/>
                </a:lnTo>
                <a:lnTo>
                  <a:pt x="728515" y="690580"/>
                </a:lnTo>
                <a:lnTo>
                  <a:pt x="741298" y="674965"/>
                </a:lnTo>
                <a:lnTo>
                  <a:pt x="754749" y="659802"/>
                </a:lnTo>
                <a:lnTo>
                  <a:pt x="767841" y="644628"/>
                </a:lnTo>
                <a:lnTo>
                  <a:pt x="782481" y="598782"/>
                </a:lnTo>
                <a:lnTo>
                  <a:pt x="804033" y="553708"/>
                </a:lnTo>
                <a:lnTo>
                  <a:pt x="831411" y="509680"/>
                </a:lnTo>
                <a:lnTo>
                  <a:pt x="863524" y="466976"/>
                </a:lnTo>
                <a:lnTo>
                  <a:pt x="899287" y="425870"/>
                </a:lnTo>
                <a:lnTo>
                  <a:pt x="937609" y="386639"/>
                </a:lnTo>
                <a:lnTo>
                  <a:pt x="977404" y="349558"/>
                </a:lnTo>
                <a:lnTo>
                  <a:pt x="1017582" y="314903"/>
                </a:lnTo>
                <a:lnTo>
                  <a:pt x="1057057" y="282950"/>
                </a:lnTo>
                <a:lnTo>
                  <a:pt x="1094739" y="253976"/>
                </a:lnTo>
                <a:lnTo>
                  <a:pt x="1124969" y="231005"/>
                </a:lnTo>
                <a:lnTo>
                  <a:pt x="1142751" y="216822"/>
                </a:lnTo>
                <a:lnTo>
                  <a:pt x="1150455" y="209698"/>
                </a:lnTo>
                <a:lnTo>
                  <a:pt x="1150450" y="207907"/>
                </a:lnTo>
                <a:lnTo>
                  <a:pt x="1145106" y="209722"/>
                </a:lnTo>
                <a:lnTo>
                  <a:pt x="1136792" y="213415"/>
                </a:lnTo>
                <a:lnTo>
                  <a:pt x="1127878" y="217259"/>
                </a:lnTo>
                <a:lnTo>
                  <a:pt x="1120732" y="219526"/>
                </a:lnTo>
                <a:lnTo>
                  <a:pt x="1117725" y="218489"/>
                </a:lnTo>
                <a:lnTo>
                  <a:pt x="1121224" y="212421"/>
                </a:lnTo>
                <a:lnTo>
                  <a:pt x="1157224" y="178284"/>
                </a:lnTo>
                <a:lnTo>
                  <a:pt x="1195800" y="148016"/>
                </a:lnTo>
                <a:lnTo>
                  <a:pt x="1235043" y="123594"/>
                </a:lnTo>
                <a:lnTo>
                  <a:pt x="1276524" y="104578"/>
                </a:lnTo>
                <a:lnTo>
                  <a:pt x="1321816" y="90527"/>
                </a:lnTo>
                <a:lnTo>
                  <a:pt x="1366769" y="64143"/>
                </a:lnTo>
                <a:lnTo>
                  <a:pt x="1413989" y="43733"/>
                </a:lnTo>
                <a:lnTo>
                  <a:pt x="1463082" y="28504"/>
                </a:lnTo>
                <a:lnTo>
                  <a:pt x="1513651" y="17664"/>
                </a:lnTo>
                <a:lnTo>
                  <a:pt x="1565303" y="10424"/>
                </a:lnTo>
                <a:lnTo>
                  <a:pt x="1617641" y="5992"/>
                </a:lnTo>
                <a:lnTo>
                  <a:pt x="1670271" y="3575"/>
                </a:lnTo>
                <a:lnTo>
                  <a:pt x="1722797" y="2384"/>
                </a:lnTo>
                <a:lnTo>
                  <a:pt x="1774825" y="1627"/>
                </a:lnTo>
                <a:lnTo>
                  <a:pt x="1825005" y="796"/>
                </a:lnTo>
                <a:lnTo>
                  <a:pt x="1875231" y="282"/>
                </a:lnTo>
                <a:lnTo>
                  <a:pt x="1925494" y="33"/>
                </a:lnTo>
                <a:lnTo>
                  <a:pt x="1975782" y="0"/>
                </a:lnTo>
                <a:lnTo>
                  <a:pt x="2026086" y="132"/>
                </a:lnTo>
                <a:lnTo>
                  <a:pt x="2076394" y="381"/>
                </a:lnTo>
                <a:lnTo>
                  <a:pt x="2126698" y="697"/>
                </a:lnTo>
                <a:lnTo>
                  <a:pt x="2176986" y="1029"/>
                </a:lnTo>
                <a:lnTo>
                  <a:pt x="2227249" y="1328"/>
                </a:lnTo>
                <a:lnTo>
                  <a:pt x="2277475" y="1544"/>
                </a:lnTo>
                <a:lnTo>
                  <a:pt x="2327655" y="1627"/>
                </a:lnTo>
              </a:path>
            </a:pathLst>
          </a:custGeom>
          <a:ln w="9525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01076" y="1544700"/>
            <a:ext cx="165100" cy="519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01076" y="1544700"/>
            <a:ext cx="165100" cy="519430"/>
          </a:xfrm>
          <a:custGeom>
            <a:avLst/>
            <a:gdLst/>
            <a:ahLst/>
            <a:cxnLst/>
            <a:rect l="l" t="t" r="r" b="b"/>
            <a:pathLst>
              <a:path w="165100" h="519430">
                <a:moveTo>
                  <a:pt x="165100" y="259587"/>
                </a:moveTo>
                <a:lnTo>
                  <a:pt x="162151" y="190573"/>
                </a:lnTo>
                <a:lnTo>
                  <a:pt x="153829" y="128561"/>
                </a:lnTo>
                <a:lnTo>
                  <a:pt x="140922" y="76025"/>
                </a:lnTo>
                <a:lnTo>
                  <a:pt x="124215" y="35437"/>
                </a:lnTo>
                <a:lnTo>
                  <a:pt x="82550" y="0"/>
                </a:lnTo>
                <a:lnTo>
                  <a:pt x="60604" y="9271"/>
                </a:lnTo>
                <a:lnTo>
                  <a:pt x="24177" y="76025"/>
                </a:lnTo>
                <a:lnTo>
                  <a:pt x="11270" y="128561"/>
                </a:lnTo>
                <a:lnTo>
                  <a:pt x="2948" y="190573"/>
                </a:lnTo>
                <a:lnTo>
                  <a:pt x="0" y="259587"/>
                </a:lnTo>
                <a:lnTo>
                  <a:pt x="2948" y="328602"/>
                </a:lnTo>
                <a:lnTo>
                  <a:pt x="11270" y="390614"/>
                </a:lnTo>
                <a:lnTo>
                  <a:pt x="24177" y="443150"/>
                </a:lnTo>
                <a:lnTo>
                  <a:pt x="40884" y="483738"/>
                </a:lnTo>
                <a:lnTo>
                  <a:pt x="82550" y="519175"/>
                </a:lnTo>
                <a:lnTo>
                  <a:pt x="104495" y="509904"/>
                </a:lnTo>
                <a:lnTo>
                  <a:pt x="140922" y="443150"/>
                </a:lnTo>
                <a:lnTo>
                  <a:pt x="153829" y="390614"/>
                </a:lnTo>
                <a:lnTo>
                  <a:pt x="162151" y="328602"/>
                </a:lnTo>
                <a:lnTo>
                  <a:pt x="165100" y="2595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8729" y="1662683"/>
            <a:ext cx="123825" cy="283210"/>
          </a:xfrm>
          <a:custGeom>
            <a:avLst/>
            <a:gdLst/>
            <a:ahLst/>
            <a:cxnLst/>
            <a:rect l="l" t="t" r="r" b="b"/>
            <a:pathLst>
              <a:path w="123825" h="283210">
                <a:moveTo>
                  <a:pt x="82550" y="0"/>
                </a:moveTo>
                <a:lnTo>
                  <a:pt x="0" y="0"/>
                </a:lnTo>
                <a:lnTo>
                  <a:pt x="16039" y="11124"/>
                </a:lnTo>
                <a:lnTo>
                  <a:pt x="29162" y="41465"/>
                </a:lnTo>
                <a:lnTo>
                  <a:pt x="38022" y="86475"/>
                </a:lnTo>
                <a:lnTo>
                  <a:pt x="41275" y="141604"/>
                </a:lnTo>
                <a:lnTo>
                  <a:pt x="38022" y="196734"/>
                </a:lnTo>
                <a:lnTo>
                  <a:pt x="29162" y="241744"/>
                </a:lnTo>
                <a:lnTo>
                  <a:pt x="16039" y="272085"/>
                </a:lnTo>
                <a:lnTo>
                  <a:pt x="0" y="283210"/>
                </a:lnTo>
                <a:lnTo>
                  <a:pt x="82550" y="283210"/>
                </a:lnTo>
                <a:lnTo>
                  <a:pt x="98589" y="272085"/>
                </a:lnTo>
                <a:lnTo>
                  <a:pt x="111712" y="241744"/>
                </a:lnTo>
                <a:lnTo>
                  <a:pt x="120572" y="196734"/>
                </a:lnTo>
                <a:lnTo>
                  <a:pt x="123825" y="141604"/>
                </a:lnTo>
                <a:lnTo>
                  <a:pt x="120572" y="86475"/>
                </a:lnTo>
                <a:lnTo>
                  <a:pt x="111712" y="41465"/>
                </a:lnTo>
                <a:lnTo>
                  <a:pt x="98589" y="11124"/>
                </a:lnTo>
                <a:lnTo>
                  <a:pt x="8255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77454" y="1662683"/>
            <a:ext cx="82550" cy="283210"/>
          </a:xfrm>
          <a:custGeom>
            <a:avLst/>
            <a:gdLst/>
            <a:ahLst/>
            <a:cxnLst/>
            <a:rect l="l" t="t" r="r" b="b"/>
            <a:pathLst>
              <a:path w="82550" h="283210">
                <a:moveTo>
                  <a:pt x="41275" y="0"/>
                </a:moveTo>
                <a:lnTo>
                  <a:pt x="25181" y="11124"/>
                </a:lnTo>
                <a:lnTo>
                  <a:pt x="12065" y="41465"/>
                </a:lnTo>
                <a:lnTo>
                  <a:pt x="3234" y="86475"/>
                </a:lnTo>
                <a:lnTo>
                  <a:pt x="0" y="141604"/>
                </a:lnTo>
                <a:lnTo>
                  <a:pt x="3234" y="196734"/>
                </a:lnTo>
                <a:lnTo>
                  <a:pt x="12065" y="241744"/>
                </a:lnTo>
                <a:lnTo>
                  <a:pt x="25181" y="272085"/>
                </a:lnTo>
                <a:lnTo>
                  <a:pt x="41275" y="283210"/>
                </a:lnTo>
                <a:lnTo>
                  <a:pt x="57314" y="272085"/>
                </a:lnTo>
                <a:lnTo>
                  <a:pt x="70437" y="241744"/>
                </a:lnTo>
                <a:lnTo>
                  <a:pt x="79297" y="196734"/>
                </a:lnTo>
                <a:lnTo>
                  <a:pt x="82550" y="141604"/>
                </a:lnTo>
                <a:lnTo>
                  <a:pt x="79297" y="86475"/>
                </a:lnTo>
                <a:lnTo>
                  <a:pt x="70437" y="41465"/>
                </a:lnTo>
                <a:lnTo>
                  <a:pt x="57314" y="11124"/>
                </a:lnTo>
                <a:lnTo>
                  <a:pt x="412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77454" y="1662683"/>
            <a:ext cx="82550" cy="283210"/>
          </a:xfrm>
          <a:custGeom>
            <a:avLst/>
            <a:gdLst/>
            <a:ahLst/>
            <a:cxnLst/>
            <a:rect l="l" t="t" r="r" b="b"/>
            <a:pathLst>
              <a:path w="82550" h="283210">
                <a:moveTo>
                  <a:pt x="41275" y="283210"/>
                </a:moveTo>
                <a:lnTo>
                  <a:pt x="57314" y="272085"/>
                </a:lnTo>
                <a:lnTo>
                  <a:pt x="70437" y="241744"/>
                </a:lnTo>
                <a:lnTo>
                  <a:pt x="79297" y="196734"/>
                </a:lnTo>
                <a:lnTo>
                  <a:pt x="82550" y="141604"/>
                </a:lnTo>
                <a:lnTo>
                  <a:pt x="79297" y="86475"/>
                </a:lnTo>
                <a:lnTo>
                  <a:pt x="70437" y="41465"/>
                </a:lnTo>
                <a:lnTo>
                  <a:pt x="57314" y="11124"/>
                </a:lnTo>
                <a:lnTo>
                  <a:pt x="41275" y="0"/>
                </a:lnTo>
                <a:lnTo>
                  <a:pt x="25181" y="11124"/>
                </a:lnTo>
                <a:lnTo>
                  <a:pt x="12065" y="41465"/>
                </a:lnTo>
                <a:lnTo>
                  <a:pt x="3234" y="86475"/>
                </a:lnTo>
                <a:lnTo>
                  <a:pt x="0" y="141604"/>
                </a:lnTo>
                <a:lnTo>
                  <a:pt x="3234" y="196734"/>
                </a:lnTo>
                <a:lnTo>
                  <a:pt x="12065" y="241744"/>
                </a:lnTo>
                <a:lnTo>
                  <a:pt x="25181" y="272085"/>
                </a:lnTo>
                <a:lnTo>
                  <a:pt x="41275" y="2832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18729" y="1662683"/>
            <a:ext cx="123825" cy="283210"/>
          </a:xfrm>
          <a:custGeom>
            <a:avLst/>
            <a:gdLst/>
            <a:ahLst/>
            <a:cxnLst/>
            <a:rect l="l" t="t" r="r" b="b"/>
            <a:pathLst>
              <a:path w="123825" h="283210">
                <a:moveTo>
                  <a:pt x="0" y="283210"/>
                </a:moveTo>
                <a:lnTo>
                  <a:pt x="82550" y="283210"/>
                </a:lnTo>
                <a:lnTo>
                  <a:pt x="98589" y="272085"/>
                </a:lnTo>
                <a:lnTo>
                  <a:pt x="111712" y="241744"/>
                </a:lnTo>
                <a:lnTo>
                  <a:pt x="120572" y="196734"/>
                </a:lnTo>
                <a:lnTo>
                  <a:pt x="123825" y="141604"/>
                </a:lnTo>
                <a:lnTo>
                  <a:pt x="120572" y="86475"/>
                </a:lnTo>
                <a:lnTo>
                  <a:pt x="111712" y="41465"/>
                </a:lnTo>
                <a:lnTo>
                  <a:pt x="98589" y="11124"/>
                </a:lnTo>
                <a:lnTo>
                  <a:pt x="8255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86343" y="1680336"/>
            <a:ext cx="62230" cy="250825"/>
          </a:xfrm>
          <a:custGeom>
            <a:avLst/>
            <a:gdLst/>
            <a:ahLst/>
            <a:cxnLst/>
            <a:rect l="l" t="t" r="r" b="b"/>
            <a:pathLst>
              <a:path w="62229" h="250825">
                <a:moveTo>
                  <a:pt x="61849" y="125222"/>
                </a:moveTo>
                <a:lnTo>
                  <a:pt x="59418" y="76455"/>
                </a:lnTo>
                <a:lnTo>
                  <a:pt x="52784" y="36655"/>
                </a:lnTo>
                <a:lnTo>
                  <a:pt x="42935" y="9832"/>
                </a:lnTo>
                <a:lnTo>
                  <a:pt x="30860" y="0"/>
                </a:lnTo>
                <a:lnTo>
                  <a:pt x="18859" y="9832"/>
                </a:lnTo>
                <a:lnTo>
                  <a:pt x="9048" y="36655"/>
                </a:lnTo>
                <a:lnTo>
                  <a:pt x="2428" y="76455"/>
                </a:lnTo>
                <a:lnTo>
                  <a:pt x="0" y="125222"/>
                </a:lnTo>
                <a:lnTo>
                  <a:pt x="2428" y="173914"/>
                </a:lnTo>
                <a:lnTo>
                  <a:pt x="9048" y="213677"/>
                </a:lnTo>
                <a:lnTo>
                  <a:pt x="18859" y="240486"/>
                </a:lnTo>
                <a:lnTo>
                  <a:pt x="30860" y="250316"/>
                </a:lnTo>
                <a:lnTo>
                  <a:pt x="42935" y="240486"/>
                </a:lnTo>
                <a:lnTo>
                  <a:pt x="52784" y="213677"/>
                </a:lnTo>
                <a:lnTo>
                  <a:pt x="59418" y="173914"/>
                </a:lnTo>
                <a:lnTo>
                  <a:pt x="61849" y="12522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03996" y="1839722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4">
                <a:moveTo>
                  <a:pt x="17906" y="0"/>
                </a:moveTo>
                <a:lnTo>
                  <a:pt x="5206" y="0"/>
                </a:lnTo>
                <a:lnTo>
                  <a:pt x="0" y="5079"/>
                </a:lnTo>
                <a:lnTo>
                  <a:pt x="0" y="17906"/>
                </a:lnTo>
                <a:lnTo>
                  <a:pt x="5206" y="23113"/>
                </a:lnTo>
                <a:lnTo>
                  <a:pt x="17906" y="23113"/>
                </a:lnTo>
                <a:lnTo>
                  <a:pt x="23113" y="17906"/>
                </a:lnTo>
                <a:lnTo>
                  <a:pt x="23113" y="5079"/>
                </a:lnTo>
                <a:lnTo>
                  <a:pt x="1790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03996" y="1839722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4">
                <a:moveTo>
                  <a:pt x="23113" y="11556"/>
                </a:moveTo>
                <a:lnTo>
                  <a:pt x="23113" y="5079"/>
                </a:lnTo>
                <a:lnTo>
                  <a:pt x="17906" y="0"/>
                </a:lnTo>
                <a:lnTo>
                  <a:pt x="11556" y="0"/>
                </a:lnTo>
                <a:lnTo>
                  <a:pt x="5206" y="0"/>
                </a:lnTo>
                <a:lnTo>
                  <a:pt x="0" y="5079"/>
                </a:lnTo>
                <a:lnTo>
                  <a:pt x="0" y="11556"/>
                </a:lnTo>
                <a:lnTo>
                  <a:pt x="0" y="17906"/>
                </a:lnTo>
                <a:lnTo>
                  <a:pt x="5206" y="23113"/>
                </a:lnTo>
                <a:lnTo>
                  <a:pt x="11556" y="23113"/>
                </a:lnTo>
                <a:lnTo>
                  <a:pt x="17906" y="23113"/>
                </a:lnTo>
                <a:lnTo>
                  <a:pt x="23113" y="17906"/>
                </a:lnTo>
                <a:lnTo>
                  <a:pt x="23113" y="1155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03996" y="1754123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4">
                <a:moveTo>
                  <a:pt x="17906" y="0"/>
                </a:moveTo>
                <a:lnTo>
                  <a:pt x="5206" y="0"/>
                </a:lnTo>
                <a:lnTo>
                  <a:pt x="0" y="5206"/>
                </a:lnTo>
                <a:lnTo>
                  <a:pt x="0" y="17906"/>
                </a:lnTo>
                <a:lnTo>
                  <a:pt x="5206" y="23113"/>
                </a:lnTo>
                <a:lnTo>
                  <a:pt x="17906" y="23113"/>
                </a:lnTo>
                <a:lnTo>
                  <a:pt x="23113" y="17906"/>
                </a:lnTo>
                <a:lnTo>
                  <a:pt x="23113" y="5206"/>
                </a:lnTo>
                <a:lnTo>
                  <a:pt x="1790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3996" y="1754123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4">
                <a:moveTo>
                  <a:pt x="23113" y="11556"/>
                </a:moveTo>
                <a:lnTo>
                  <a:pt x="23113" y="5206"/>
                </a:lnTo>
                <a:lnTo>
                  <a:pt x="17906" y="0"/>
                </a:lnTo>
                <a:lnTo>
                  <a:pt x="11556" y="0"/>
                </a:lnTo>
                <a:lnTo>
                  <a:pt x="5206" y="0"/>
                </a:lnTo>
                <a:lnTo>
                  <a:pt x="0" y="5206"/>
                </a:lnTo>
                <a:lnTo>
                  <a:pt x="0" y="11556"/>
                </a:lnTo>
                <a:lnTo>
                  <a:pt x="0" y="17906"/>
                </a:lnTo>
                <a:lnTo>
                  <a:pt x="5206" y="23113"/>
                </a:lnTo>
                <a:lnTo>
                  <a:pt x="11556" y="23113"/>
                </a:lnTo>
                <a:lnTo>
                  <a:pt x="17906" y="23113"/>
                </a:lnTo>
                <a:lnTo>
                  <a:pt x="23113" y="17906"/>
                </a:lnTo>
                <a:lnTo>
                  <a:pt x="23113" y="1155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38516" y="1661160"/>
            <a:ext cx="265175" cy="265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90458" y="1765300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58927" y="0"/>
                </a:moveTo>
                <a:lnTo>
                  <a:pt x="36004" y="4637"/>
                </a:lnTo>
                <a:lnTo>
                  <a:pt x="17272" y="17287"/>
                </a:lnTo>
                <a:lnTo>
                  <a:pt x="4635" y="36058"/>
                </a:lnTo>
                <a:lnTo>
                  <a:pt x="0" y="59054"/>
                </a:lnTo>
                <a:lnTo>
                  <a:pt x="4635" y="81978"/>
                </a:lnTo>
                <a:lnTo>
                  <a:pt x="17272" y="100711"/>
                </a:lnTo>
                <a:lnTo>
                  <a:pt x="36004" y="113347"/>
                </a:lnTo>
                <a:lnTo>
                  <a:pt x="58927" y="117983"/>
                </a:lnTo>
                <a:lnTo>
                  <a:pt x="81905" y="113347"/>
                </a:lnTo>
                <a:lnTo>
                  <a:pt x="100631" y="100711"/>
                </a:lnTo>
                <a:lnTo>
                  <a:pt x="113238" y="81978"/>
                </a:lnTo>
                <a:lnTo>
                  <a:pt x="117856" y="59054"/>
                </a:lnTo>
                <a:lnTo>
                  <a:pt x="113238" y="36058"/>
                </a:lnTo>
                <a:lnTo>
                  <a:pt x="100631" y="17287"/>
                </a:lnTo>
                <a:lnTo>
                  <a:pt x="81905" y="4637"/>
                </a:lnTo>
                <a:lnTo>
                  <a:pt x="589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90458" y="1765300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117856" y="59054"/>
                </a:moveTo>
                <a:lnTo>
                  <a:pt x="113238" y="36058"/>
                </a:lnTo>
                <a:lnTo>
                  <a:pt x="100631" y="17287"/>
                </a:lnTo>
                <a:lnTo>
                  <a:pt x="81905" y="4637"/>
                </a:lnTo>
                <a:lnTo>
                  <a:pt x="58927" y="0"/>
                </a:lnTo>
                <a:lnTo>
                  <a:pt x="36004" y="4637"/>
                </a:lnTo>
                <a:lnTo>
                  <a:pt x="17272" y="17287"/>
                </a:lnTo>
                <a:lnTo>
                  <a:pt x="4635" y="36058"/>
                </a:lnTo>
                <a:lnTo>
                  <a:pt x="0" y="59054"/>
                </a:lnTo>
                <a:lnTo>
                  <a:pt x="4635" y="81978"/>
                </a:lnTo>
                <a:lnTo>
                  <a:pt x="17272" y="100711"/>
                </a:lnTo>
                <a:lnTo>
                  <a:pt x="36004" y="113347"/>
                </a:lnTo>
                <a:lnTo>
                  <a:pt x="58927" y="117983"/>
                </a:lnTo>
                <a:lnTo>
                  <a:pt x="81905" y="113347"/>
                </a:lnTo>
                <a:lnTo>
                  <a:pt x="100631" y="100711"/>
                </a:lnTo>
                <a:lnTo>
                  <a:pt x="113238" y="81978"/>
                </a:lnTo>
                <a:lnTo>
                  <a:pt x="117856" y="59054"/>
                </a:lnTo>
                <a:close/>
              </a:path>
            </a:pathLst>
          </a:custGeom>
          <a:ln w="381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66583" y="1770507"/>
            <a:ext cx="503555" cy="236854"/>
          </a:xfrm>
          <a:custGeom>
            <a:avLst/>
            <a:gdLst/>
            <a:ahLst/>
            <a:cxnLst/>
            <a:rect l="l" t="t" r="r" b="b"/>
            <a:pathLst>
              <a:path w="503554" h="236855">
                <a:moveTo>
                  <a:pt x="503300" y="0"/>
                </a:moveTo>
                <a:lnTo>
                  <a:pt x="455675" y="10413"/>
                </a:lnTo>
                <a:lnTo>
                  <a:pt x="417322" y="15112"/>
                </a:lnTo>
                <a:lnTo>
                  <a:pt x="324866" y="24002"/>
                </a:lnTo>
                <a:lnTo>
                  <a:pt x="319532" y="24891"/>
                </a:lnTo>
                <a:lnTo>
                  <a:pt x="299593" y="33654"/>
                </a:lnTo>
                <a:lnTo>
                  <a:pt x="298069" y="34925"/>
                </a:lnTo>
                <a:lnTo>
                  <a:pt x="297052" y="36067"/>
                </a:lnTo>
                <a:lnTo>
                  <a:pt x="296418" y="36956"/>
                </a:lnTo>
                <a:lnTo>
                  <a:pt x="296164" y="37591"/>
                </a:lnTo>
                <a:lnTo>
                  <a:pt x="295783" y="37718"/>
                </a:lnTo>
                <a:lnTo>
                  <a:pt x="253111" y="46481"/>
                </a:lnTo>
                <a:lnTo>
                  <a:pt x="215900" y="61594"/>
                </a:lnTo>
                <a:lnTo>
                  <a:pt x="168910" y="91693"/>
                </a:lnTo>
                <a:lnTo>
                  <a:pt x="130810" y="124967"/>
                </a:lnTo>
                <a:lnTo>
                  <a:pt x="109347" y="145287"/>
                </a:lnTo>
                <a:lnTo>
                  <a:pt x="99187" y="153923"/>
                </a:lnTo>
                <a:lnTo>
                  <a:pt x="55245" y="176529"/>
                </a:lnTo>
                <a:lnTo>
                  <a:pt x="14732" y="185165"/>
                </a:lnTo>
                <a:lnTo>
                  <a:pt x="10160" y="185165"/>
                </a:lnTo>
                <a:lnTo>
                  <a:pt x="4952" y="193039"/>
                </a:lnTo>
                <a:lnTo>
                  <a:pt x="1905" y="200405"/>
                </a:lnTo>
                <a:lnTo>
                  <a:pt x="254" y="206882"/>
                </a:lnTo>
                <a:lnTo>
                  <a:pt x="0" y="212978"/>
                </a:lnTo>
                <a:lnTo>
                  <a:pt x="889" y="218312"/>
                </a:lnTo>
                <a:lnTo>
                  <a:pt x="2667" y="223265"/>
                </a:lnTo>
                <a:lnTo>
                  <a:pt x="4825" y="227456"/>
                </a:lnTo>
                <a:lnTo>
                  <a:pt x="7620" y="230758"/>
                </a:lnTo>
                <a:lnTo>
                  <a:pt x="9906" y="233552"/>
                </a:lnTo>
                <a:lnTo>
                  <a:pt x="11938" y="235330"/>
                </a:lnTo>
                <a:lnTo>
                  <a:pt x="13589" y="236600"/>
                </a:lnTo>
                <a:lnTo>
                  <a:pt x="13970" y="236854"/>
                </a:lnTo>
                <a:lnTo>
                  <a:pt x="16510" y="236727"/>
                </a:lnTo>
                <a:lnTo>
                  <a:pt x="19812" y="236346"/>
                </a:lnTo>
                <a:lnTo>
                  <a:pt x="23622" y="236219"/>
                </a:lnTo>
                <a:lnTo>
                  <a:pt x="65913" y="227329"/>
                </a:lnTo>
                <a:lnTo>
                  <a:pt x="109347" y="203707"/>
                </a:lnTo>
                <a:lnTo>
                  <a:pt x="142240" y="175767"/>
                </a:lnTo>
                <a:lnTo>
                  <a:pt x="155067" y="164972"/>
                </a:lnTo>
                <a:lnTo>
                  <a:pt x="198882" y="132079"/>
                </a:lnTo>
                <a:lnTo>
                  <a:pt x="233680" y="111251"/>
                </a:lnTo>
                <a:lnTo>
                  <a:pt x="274574" y="96519"/>
                </a:lnTo>
                <a:lnTo>
                  <a:pt x="282194" y="95122"/>
                </a:lnTo>
                <a:lnTo>
                  <a:pt x="288798" y="93725"/>
                </a:lnTo>
                <a:lnTo>
                  <a:pt x="299466" y="92075"/>
                </a:lnTo>
                <a:lnTo>
                  <a:pt x="303149" y="91566"/>
                </a:lnTo>
                <a:lnTo>
                  <a:pt x="305435" y="91312"/>
                </a:lnTo>
                <a:lnTo>
                  <a:pt x="306197" y="91185"/>
                </a:lnTo>
                <a:lnTo>
                  <a:pt x="399796" y="91185"/>
                </a:lnTo>
                <a:lnTo>
                  <a:pt x="408940" y="90677"/>
                </a:lnTo>
                <a:lnTo>
                  <a:pt x="420497" y="90169"/>
                </a:lnTo>
                <a:lnTo>
                  <a:pt x="441833" y="88645"/>
                </a:lnTo>
                <a:lnTo>
                  <a:pt x="451612" y="88391"/>
                </a:lnTo>
                <a:lnTo>
                  <a:pt x="460121" y="88010"/>
                </a:lnTo>
                <a:lnTo>
                  <a:pt x="497816" y="87883"/>
                </a:lnTo>
                <a:lnTo>
                  <a:pt x="503300" y="0"/>
                </a:lnTo>
                <a:close/>
              </a:path>
              <a:path w="503554" h="236855">
                <a:moveTo>
                  <a:pt x="399796" y="91185"/>
                </a:moveTo>
                <a:lnTo>
                  <a:pt x="306197" y="91185"/>
                </a:lnTo>
                <a:lnTo>
                  <a:pt x="307848" y="93725"/>
                </a:lnTo>
                <a:lnTo>
                  <a:pt x="309499" y="95250"/>
                </a:lnTo>
                <a:lnTo>
                  <a:pt x="311023" y="96265"/>
                </a:lnTo>
                <a:lnTo>
                  <a:pt x="312547" y="96900"/>
                </a:lnTo>
                <a:lnTo>
                  <a:pt x="316102" y="97154"/>
                </a:lnTo>
                <a:lnTo>
                  <a:pt x="318008" y="96646"/>
                </a:lnTo>
                <a:lnTo>
                  <a:pt x="320040" y="96138"/>
                </a:lnTo>
                <a:lnTo>
                  <a:pt x="324358" y="95376"/>
                </a:lnTo>
                <a:lnTo>
                  <a:pt x="327025" y="94995"/>
                </a:lnTo>
                <a:lnTo>
                  <a:pt x="329565" y="94741"/>
                </a:lnTo>
                <a:lnTo>
                  <a:pt x="346201" y="94360"/>
                </a:lnTo>
                <a:lnTo>
                  <a:pt x="374904" y="92709"/>
                </a:lnTo>
                <a:lnTo>
                  <a:pt x="386080" y="91947"/>
                </a:lnTo>
                <a:lnTo>
                  <a:pt x="399796" y="91185"/>
                </a:lnTo>
                <a:close/>
              </a:path>
              <a:path w="503554" h="236855">
                <a:moveTo>
                  <a:pt x="497816" y="87883"/>
                </a:moveTo>
                <a:lnTo>
                  <a:pt x="474472" y="87883"/>
                </a:lnTo>
                <a:lnTo>
                  <a:pt x="480060" y="88264"/>
                </a:lnTo>
                <a:lnTo>
                  <a:pt x="485013" y="88391"/>
                </a:lnTo>
                <a:lnTo>
                  <a:pt x="489076" y="88645"/>
                </a:lnTo>
                <a:lnTo>
                  <a:pt x="492379" y="88900"/>
                </a:lnTo>
                <a:lnTo>
                  <a:pt x="494919" y="89026"/>
                </a:lnTo>
                <a:lnTo>
                  <a:pt x="496570" y="89534"/>
                </a:lnTo>
                <a:lnTo>
                  <a:pt x="497713" y="89534"/>
                </a:lnTo>
                <a:lnTo>
                  <a:pt x="497816" y="87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75829" y="1785492"/>
            <a:ext cx="174625" cy="28575"/>
          </a:xfrm>
          <a:custGeom>
            <a:avLst/>
            <a:gdLst/>
            <a:ahLst/>
            <a:cxnLst/>
            <a:rect l="l" t="t" r="r" b="b"/>
            <a:pathLst>
              <a:path w="174625" h="28575">
                <a:moveTo>
                  <a:pt x="174498" y="0"/>
                </a:moveTo>
                <a:lnTo>
                  <a:pt x="160654" y="3810"/>
                </a:lnTo>
                <a:lnTo>
                  <a:pt x="157988" y="4191"/>
                </a:lnTo>
                <a:lnTo>
                  <a:pt x="155067" y="4445"/>
                </a:lnTo>
                <a:lnTo>
                  <a:pt x="152019" y="4826"/>
                </a:lnTo>
                <a:lnTo>
                  <a:pt x="148590" y="5334"/>
                </a:lnTo>
                <a:lnTo>
                  <a:pt x="144906" y="6096"/>
                </a:lnTo>
                <a:lnTo>
                  <a:pt x="139319" y="6858"/>
                </a:lnTo>
                <a:lnTo>
                  <a:pt x="129921" y="7874"/>
                </a:lnTo>
                <a:lnTo>
                  <a:pt x="117601" y="8890"/>
                </a:lnTo>
                <a:lnTo>
                  <a:pt x="103377" y="9906"/>
                </a:lnTo>
                <a:lnTo>
                  <a:pt x="54864" y="13970"/>
                </a:lnTo>
                <a:lnTo>
                  <a:pt x="13970" y="19431"/>
                </a:lnTo>
                <a:lnTo>
                  <a:pt x="0" y="26289"/>
                </a:lnTo>
                <a:lnTo>
                  <a:pt x="4699" y="27812"/>
                </a:lnTo>
                <a:lnTo>
                  <a:pt x="13970" y="28448"/>
                </a:lnTo>
                <a:lnTo>
                  <a:pt x="26543" y="28194"/>
                </a:lnTo>
                <a:lnTo>
                  <a:pt x="41782" y="27559"/>
                </a:lnTo>
                <a:lnTo>
                  <a:pt x="76707" y="24511"/>
                </a:lnTo>
                <a:lnTo>
                  <a:pt x="145034" y="17399"/>
                </a:lnTo>
                <a:lnTo>
                  <a:pt x="174151" y="17399"/>
                </a:lnTo>
                <a:lnTo>
                  <a:pt x="174498" y="0"/>
                </a:lnTo>
                <a:close/>
              </a:path>
              <a:path w="174625" h="28575">
                <a:moveTo>
                  <a:pt x="174151" y="17399"/>
                </a:moveTo>
                <a:lnTo>
                  <a:pt x="150495" y="17399"/>
                </a:lnTo>
                <a:lnTo>
                  <a:pt x="155194" y="17653"/>
                </a:lnTo>
                <a:lnTo>
                  <a:pt x="159385" y="18161"/>
                </a:lnTo>
                <a:lnTo>
                  <a:pt x="162560" y="18923"/>
                </a:lnTo>
                <a:lnTo>
                  <a:pt x="165607" y="20066"/>
                </a:lnTo>
                <a:lnTo>
                  <a:pt x="168148" y="21336"/>
                </a:lnTo>
                <a:lnTo>
                  <a:pt x="170052" y="22225"/>
                </a:lnTo>
                <a:lnTo>
                  <a:pt x="171703" y="23241"/>
                </a:lnTo>
                <a:lnTo>
                  <a:pt x="173990" y="25527"/>
                </a:lnTo>
                <a:lnTo>
                  <a:pt x="174151" y="17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81316" y="1826260"/>
            <a:ext cx="261620" cy="144780"/>
          </a:xfrm>
          <a:custGeom>
            <a:avLst/>
            <a:gdLst/>
            <a:ahLst/>
            <a:cxnLst/>
            <a:rect l="l" t="t" r="r" b="b"/>
            <a:pathLst>
              <a:path w="261620" h="144780">
                <a:moveTo>
                  <a:pt x="147225" y="63194"/>
                </a:moveTo>
                <a:lnTo>
                  <a:pt x="0" y="144525"/>
                </a:lnTo>
                <a:lnTo>
                  <a:pt x="7238" y="144017"/>
                </a:lnTo>
                <a:lnTo>
                  <a:pt x="13969" y="143001"/>
                </a:lnTo>
                <a:lnTo>
                  <a:pt x="20827" y="142112"/>
                </a:lnTo>
                <a:lnTo>
                  <a:pt x="58674" y="130048"/>
                </a:lnTo>
                <a:lnTo>
                  <a:pt x="93472" y="111505"/>
                </a:lnTo>
                <a:lnTo>
                  <a:pt x="128650" y="80644"/>
                </a:lnTo>
                <a:lnTo>
                  <a:pt x="138175" y="71754"/>
                </a:lnTo>
                <a:lnTo>
                  <a:pt x="147225" y="63194"/>
                </a:lnTo>
                <a:close/>
              </a:path>
              <a:path w="261620" h="144780">
                <a:moveTo>
                  <a:pt x="261619" y="0"/>
                </a:moveTo>
                <a:lnTo>
                  <a:pt x="260857" y="253"/>
                </a:lnTo>
                <a:lnTo>
                  <a:pt x="258444" y="507"/>
                </a:lnTo>
                <a:lnTo>
                  <a:pt x="249427" y="2286"/>
                </a:lnTo>
                <a:lnTo>
                  <a:pt x="211074" y="15112"/>
                </a:lnTo>
                <a:lnTo>
                  <a:pt x="175259" y="37973"/>
                </a:lnTo>
                <a:lnTo>
                  <a:pt x="147225" y="63194"/>
                </a:lnTo>
                <a:lnTo>
                  <a:pt x="261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81316" y="1826260"/>
            <a:ext cx="261620" cy="144780"/>
          </a:xfrm>
          <a:custGeom>
            <a:avLst/>
            <a:gdLst/>
            <a:ahLst/>
            <a:cxnLst/>
            <a:rect l="l" t="t" r="r" b="b"/>
            <a:pathLst>
              <a:path w="261620" h="144780">
                <a:moveTo>
                  <a:pt x="261619" y="0"/>
                </a:moveTo>
                <a:lnTo>
                  <a:pt x="260857" y="253"/>
                </a:lnTo>
                <a:lnTo>
                  <a:pt x="258444" y="507"/>
                </a:lnTo>
                <a:lnTo>
                  <a:pt x="254507" y="1269"/>
                </a:lnTo>
                <a:lnTo>
                  <a:pt x="211074" y="15112"/>
                </a:lnTo>
                <a:lnTo>
                  <a:pt x="175259" y="37973"/>
                </a:lnTo>
                <a:lnTo>
                  <a:pt x="147574" y="62864"/>
                </a:lnTo>
                <a:lnTo>
                  <a:pt x="138175" y="71754"/>
                </a:lnTo>
                <a:lnTo>
                  <a:pt x="128650" y="80644"/>
                </a:lnTo>
                <a:lnTo>
                  <a:pt x="119379" y="89407"/>
                </a:lnTo>
                <a:lnTo>
                  <a:pt x="110362" y="97536"/>
                </a:lnTo>
                <a:lnTo>
                  <a:pt x="78485" y="121030"/>
                </a:lnTo>
                <a:lnTo>
                  <a:pt x="39877" y="137160"/>
                </a:lnTo>
                <a:lnTo>
                  <a:pt x="13969" y="143001"/>
                </a:lnTo>
                <a:lnTo>
                  <a:pt x="7238" y="144017"/>
                </a:lnTo>
                <a:lnTo>
                  <a:pt x="0" y="144525"/>
                </a:lnTo>
              </a:path>
            </a:pathLst>
          </a:custGeom>
          <a:ln w="238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649095" y="3746754"/>
            <a:ext cx="5861050" cy="95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6699"/>
                </a:solidFill>
                <a:latin typeface="Calibri"/>
                <a:cs typeface="Calibri"/>
              </a:rPr>
              <a:t>LUMINOSA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dirty="0">
                <a:solidFill>
                  <a:srgbClr val="006699"/>
                </a:solidFill>
                <a:latin typeface="Calibri"/>
                <a:cs typeface="Calibri"/>
              </a:rPr>
              <a:t>M</a:t>
            </a:r>
            <a:r>
              <a:rPr sz="2000" b="1" spc="-30" dirty="0">
                <a:solidFill>
                  <a:srgbClr val="006699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6699"/>
                </a:solidFill>
                <a:latin typeface="Calibri"/>
                <a:cs typeface="Calibri"/>
              </a:rPr>
              <a:t>C</a:t>
            </a:r>
            <a:r>
              <a:rPr sz="2000" b="1" spc="-10" dirty="0">
                <a:solidFill>
                  <a:srgbClr val="006699"/>
                </a:solidFill>
                <a:latin typeface="Calibri"/>
                <a:cs typeface="Calibri"/>
              </a:rPr>
              <a:t>Â</a:t>
            </a:r>
            <a:r>
              <a:rPr sz="2000" b="1" dirty="0">
                <a:solidFill>
                  <a:srgbClr val="006699"/>
                </a:solidFill>
                <a:latin typeface="Calibri"/>
                <a:cs typeface="Calibri"/>
              </a:rPr>
              <a:t>NICA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708400" y="2924175"/>
            <a:ext cx="1846326" cy="1247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262373" y="2473325"/>
            <a:ext cx="998219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6699"/>
                </a:solidFill>
                <a:latin typeface="Calibri"/>
                <a:cs typeface="Calibri"/>
              </a:rPr>
              <a:t>TÉRMICA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08175" y="1916176"/>
            <a:ext cx="1211580" cy="288925"/>
          </a:xfrm>
          <a:custGeom>
            <a:avLst/>
            <a:gdLst/>
            <a:ahLst/>
            <a:cxnLst/>
            <a:rect l="l" t="t" r="r" b="b"/>
            <a:pathLst>
              <a:path w="1211580" h="288925">
                <a:moveTo>
                  <a:pt x="105282" y="0"/>
                </a:moveTo>
                <a:lnTo>
                  <a:pt x="0" y="82550"/>
                </a:lnTo>
                <a:lnTo>
                  <a:pt x="105282" y="206375"/>
                </a:lnTo>
                <a:lnTo>
                  <a:pt x="526669" y="288925"/>
                </a:lnTo>
                <a:lnTo>
                  <a:pt x="842644" y="288925"/>
                </a:lnTo>
                <a:lnTo>
                  <a:pt x="1105916" y="247650"/>
                </a:lnTo>
                <a:lnTo>
                  <a:pt x="1211326" y="165100"/>
                </a:lnTo>
                <a:lnTo>
                  <a:pt x="1211326" y="82550"/>
                </a:lnTo>
                <a:lnTo>
                  <a:pt x="421258" y="82550"/>
                </a:lnTo>
                <a:lnTo>
                  <a:pt x="105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8175" y="1916176"/>
            <a:ext cx="1211580" cy="288925"/>
          </a:xfrm>
          <a:custGeom>
            <a:avLst/>
            <a:gdLst/>
            <a:ahLst/>
            <a:cxnLst/>
            <a:rect l="l" t="t" r="r" b="b"/>
            <a:pathLst>
              <a:path w="1211580" h="288925">
                <a:moveTo>
                  <a:pt x="105282" y="0"/>
                </a:moveTo>
                <a:lnTo>
                  <a:pt x="0" y="82550"/>
                </a:lnTo>
                <a:lnTo>
                  <a:pt x="105282" y="206375"/>
                </a:lnTo>
                <a:lnTo>
                  <a:pt x="526669" y="288925"/>
                </a:lnTo>
                <a:lnTo>
                  <a:pt x="842644" y="288925"/>
                </a:lnTo>
                <a:lnTo>
                  <a:pt x="1105916" y="247650"/>
                </a:lnTo>
                <a:lnTo>
                  <a:pt x="1211326" y="165100"/>
                </a:lnTo>
                <a:lnTo>
                  <a:pt x="1211326" y="82550"/>
                </a:lnTo>
                <a:lnTo>
                  <a:pt x="421258" y="82550"/>
                </a:lnTo>
                <a:lnTo>
                  <a:pt x="10528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435965" y="302259"/>
            <a:ext cx="780669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A </a:t>
            </a:r>
            <a:r>
              <a:rPr sz="3200" b="1" spc="-10" dirty="0">
                <a:solidFill>
                  <a:srgbClr val="006600"/>
                </a:solidFill>
                <a:latin typeface="Calibri"/>
                <a:cs typeface="Calibri"/>
              </a:rPr>
              <a:t>energia elétrica </a:t>
            </a: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é </a:t>
            </a:r>
            <a:r>
              <a:rPr sz="3200" b="1" spc="-15" dirty="0">
                <a:solidFill>
                  <a:srgbClr val="006600"/>
                </a:solidFill>
                <a:latin typeface="Calibri"/>
                <a:cs typeface="Calibri"/>
              </a:rPr>
              <a:t>transformada </a:t>
            </a: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em</a:t>
            </a:r>
            <a:r>
              <a:rPr sz="3200" b="1" spc="-2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6600"/>
                </a:solidFill>
                <a:latin typeface="Calibri"/>
                <a:cs typeface="Calibri"/>
              </a:rPr>
              <a:t>trabalho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324865"/>
            <a:ext cx="7395209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006600"/>
                </a:solidFill>
                <a:latin typeface="Calibri"/>
                <a:cs typeface="Calibri"/>
              </a:rPr>
              <a:t>Fontes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de </a:t>
            </a:r>
            <a:r>
              <a:rPr sz="3600" b="1" spc="-10" dirty="0">
                <a:solidFill>
                  <a:srgbClr val="006600"/>
                </a:solidFill>
                <a:latin typeface="Calibri"/>
                <a:cs typeface="Calibri"/>
              </a:rPr>
              <a:t>potência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ou tipo de</a:t>
            </a:r>
            <a:r>
              <a:rPr sz="3600" b="1" spc="3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6600"/>
                </a:solidFill>
                <a:latin typeface="Calibri"/>
                <a:cs typeface="Calibri"/>
              </a:rPr>
              <a:t>energia?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62226" y="4068826"/>
            <a:ext cx="2365375" cy="160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0625" y="4071886"/>
            <a:ext cx="2929001" cy="1987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6851" y="1844548"/>
            <a:ext cx="1219200" cy="1798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2189" y="3722751"/>
            <a:ext cx="70675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5F5F5F"/>
                </a:solidFill>
                <a:latin typeface="Calibri"/>
                <a:cs typeface="Calibri"/>
              </a:rPr>
              <a:t>TÉRMICA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0586" y="3699002"/>
            <a:ext cx="55499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5" dirty="0">
                <a:solidFill>
                  <a:srgbClr val="5F5F5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5F5F5F"/>
                </a:solidFill>
                <a:latin typeface="Calibri"/>
                <a:cs typeface="Calibri"/>
              </a:rPr>
              <a:t>Ó</a:t>
            </a:r>
            <a:r>
              <a:rPr sz="1400" b="1" spc="-10" dirty="0">
                <a:solidFill>
                  <a:srgbClr val="5F5F5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5F5F5F"/>
                </a:solidFill>
                <a:latin typeface="Calibri"/>
                <a:cs typeface="Calibri"/>
              </a:rPr>
              <a:t>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5494" y="3699002"/>
            <a:ext cx="51308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F5F5F"/>
                </a:solidFill>
                <a:latin typeface="Calibri"/>
                <a:cs typeface="Calibri"/>
              </a:rPr>
              <a:t>S</a:t>
            </a:r>
            <a:r>
              <a:rPr sz="1400" b="1" spc="-10" dirty="0">
                <a:solidFill>
                  <a:srgbClr val="5F5F5F"/>
                </a:solidFill>
                <a:latin typeface="Calibri"/>
                <a:cs typeface="Calibri"/>
              </a:rPr>
              <a:t>OL</a:t>
            </a:r>
            <a:r>
              <a:rPr sz="1400" b="1" dirty="0">
                <a:solidFill>
                  <a:srgbClr val="5F5F5F"/>
                </a:solidFill>
                <a:latin typeface="Calibri"/>
                <a:cs typeface="Calibri"/>
              </a:rPr>
              <a:t>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6659" y="3699002"/>
            <a:ext cx="72199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F5F5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5F5F5F"/>
                </a:solidFill>
                <a:latin typeface="Calibri"/>
                <a:cs typeface="Calibri"/>
              </a:rPr>
              <a:t>U</a:t>
            </a:r>
            <a:r>
              <a:rPr sz="1400" b="1" spc="-5" dirty="0">
                <a:solidFill>
                  <a:srgbClr val="5F5F5F"/>
                </a:solidFill>
                <a:latin typeface="Calibri"/>
                <a:cs typeface="Calibri"/>
              </a:rPr>
              <a:t>CL</a:t>
            </a:r>
            <a:r>
              <a:rPr sz="1400" b="1" spc="-15" dirty="0">
                <a:solidFill>
                  <a:srgbClr val="5F5F5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5F5F5F"/>
                </a:solidFill>
                <a:latin typeface="Calibri"/>
                <a:cs typeface="Calibri"/>
              </a:rPr>
              <a:t>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2917" y="5752083"/>
            <a:ext cx="414591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5F5F5F"/>
                </a:solidFill>
                <a:latin typeface="Calibri"/>
                <a:cs typeface="Calibri"/>
              </a:rPr>
              <a:t>HIDRÁULICA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400" b="1" dirty="0">
                <a:solidFill>
                  <a:srgbClr val="5F5F5F"/>
                </a:solidFill>
                <a:latin typeface="Calibri"/>
                <a:cs typeface="Calibri"/>
              </a:rPr>
              <a:t>M</a:t>
            </a:r>
            <a:r>
              <a:rPr sz="1400" b="1" spc="-30" dirty="0">
                <a:solidFill>
                  <a:srgbClr val="5F5F5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5F5F5F"/>
                </a:solidFill>
                <a:latin typeface="Calibri"/>
                <a:cs typeface="Calibri"/>
              </a:rPr>
              <a:t>CÂNICA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25650" y="1844548"/>
            <a:ext cx="1219200" cy="1798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1700" y="1844548"/>
            <a:ext cx="1219200" cy="1798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48101" y="1844548"/>
            <a:ext cx="1219200" cy="17987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0">
              <a:lnSpc>
                <a:spcPct val="100000"/>
              </a:lnSpc>
            </a:pPr>
            <a:r>
              <a:rPr spc="-275" dirty="0"/>
              <a:t>T</a:t>
            </a:r>
            <a:r>
              <a:rPr spc="-85" dirty="0"/>
              <a:t>r</a:t>
            </a:r>
            <a:r>
              <a:rPr dirty="0"/>
              <a:t>abalho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005"/>
            <a:ext cx="3335654" cy="320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que </a:t>
            </a:r>
            <a:r>
              <a:rPr sz="3200" dirty="0">
                <a:latin typeface="Calibri"/>
                <a:cs typeface="Calibri"/>
              </a:rPr>
              <a:t>é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trabalho?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Τ = F x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85"/>
              </a:spcBef>
            </a:pPr>
            <a:r>
              <a:rPr sz="3200" dirty="0">
                <a:latin typeface="Calibri"/>
                <a:cs typeface="Calibri"/>
              </a:rPr>
              <a:t>N x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que </a:t>
            </a:r>
            <a:r>
              <a:rPr sz="3200" dirty="0">
                <a:latin typeface="Calibri"/>
                <a:cs typeface="Calibri"/>
              </a:rPr>
              <a:t>é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força?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994" y="4791709"/>
            <a:ext cx="2176780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F = m x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657225">
              <a:lnSpc>
                <a:spcPct val="100000"/>
              </a:lnSpc>
              <a:spcBef>
                <a:spcPts val="380"/>
              </a:spcBef>
            </a:pPr>
            <a:r>
              <a:rPr sz="3200" dirty="0">
                <a:latin typeface="Calibri"/>
                <a:cs typeface="Calibri"/>
              </a:rPr>
              <a:t>kg x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m/s²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8583" y="5864859"/>
            <a:ext cx="298640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Δv/Δt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(Δs/Δt)/Δt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1879" y="5175250"/>
            <a:ext cx="26504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Força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modifica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b="1" spc="-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velocidade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2630">
              <a:lnSpc>
                <a:spcPct val="100000"/>
              </a:lnSpc>
            </a:pPr>
            <a:r>
              <a:rPr spc="-5" dirty="0"/>
              <a:t>Ene</a:t>
            </a:r>
            <a:r>
              <a:rPr spc="-60" dirty="0"/>
              <a:t>r</a:t>
            </a:r>
            <a:r>
              <a:rPr dirty="0"/>
              <a:t>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005"/>
            <a:ext cx="7102475" cy="417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50"/>
              </a:lnSpc>
            </a:pPr>
            <a:r>
              <a:rPr sz="3200" spc="-30" dirty="0">
                <a:latin typeface="Calibri"/>
                <a:cs typeface="Calibri"/>
              </a:rPr>
              <a:t>Termodinâmica </a:t>
            </a:r>
            <a:r>
              <a:rPr sz="3200" dirty="0">
                <a:latin typeface="Calibri"/>
                <a:cs typeface="Calibri"/>
              </a:rPr>
              <a:t>= therme </a:t>
            </a:r>
            <a:r>
              <a:rPr sz="3200" spc="-5" dirty="0">
                <a:latin typeface="Calibri"/>
                <a:cs typeface="Calibri"/>
              </a:rPr>
              <a:t>(calor)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dynamis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spc="-5" dirty="0">
                <a:latin typeface="Calibri"/>
                <a:cs typeface="Calibri"/>
              </a:rPr>
              <a:t>(potência)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Termodinâmica </a:t>
            </a:r>
            <a:r>
              <a:rPr sz="3200" dirty="0">
                <a:latin typeface="Calibri"/>
                <a:cs typeface="Calibri"/>
              </a:rPr>
              <a:t>é a ciência da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energia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que </a:t>
            </a:r>
            <a:r>
              <a:rPr sz="3200" dirty="0">
                <a:latin typeface="Calibri"/>
                <a:cs typeface="Calibri"/>
              </a:rPr>
              <a:t>é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energia?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Etimologia, do </a:t>
            </a:r>
            <a:r>
              <a:rPr sz="3200" spc="-10" dirty="0">
                <a:latin typeface="Calibri"/>
                <a:cs typeface="Calibri"/>
              </a:rPr>
              <a:t>grego </a:t>
            </a:r>
            <a:r>
              <a:rPr sz="3200" i="1" dirty="0">
                <a:latin typeface="Calibri"/>
                <a:cs typeface="Calibri"/>
              </a:rPr>
              <a:t>ergos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trabalho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7489" y="355727"/>
            <a:ext cx="512889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0" dirty="0">
                <a:solidFill>
                  <a:srgbClr val="FF0000"/>
                </a:solidFill>
              </a:rPr>
              <a:t>Motor </a:t>
            </a:r>
            <a:r>
              <a:rPr sz="3600" dirty="0">
                <a:solidFill>
                  <a:srgbClr val="FF0000"/>
                </a:solidFill>
              </a:rPr>
              <a:t>a </a:t>
            </a:r>
            <a:r>
              <a:rPr sz="3600" spc="-15" dirty="0">
                <a:solidFill>
                  <a:srgbClr val="FF0000"/>
                </a:solidFill>
              </a:rPr>
              <a:t>combustão</a:t>
            </a:r>
            <a:r>
              <a:rPr sz="3600" spc="-65" dirty="0">
                <a:solidFill>
                  <a:srgbClr val="FF0000"/>
                </a:solidFill>
              </a:rPr>
              <a:t> </a:t>
            </a:r>
            <a:r>
              <a:rPr sz="3600" spc="-15" dirty="0">
                <a:solidFill>
                  <a:srgbClr val="FF0000"/>
                </a:solidFill>
              </a:rPr>
              <a:t>interna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771775" y="3284537"/>
            <a:ext cx="2447925" cy="122428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latin typeface="Tahoma"/>
                <a:cs typeface="Tahoma"/>
              </a:rPr>
              <a:t>Motor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7533" y="2825242"/>
            <a:ext cx="892810" cy="894080"/>
          </a:xfrm>
          <a:custGeom>
            <a:avLst/>
            <a:gdLst/>
            <a:ahLst/>
            <a:cxnLst/>
            <a:rect l="l" t="t" r="r" b="b"/>
            <a:pathLst>
              <a:path w="892810" h="894079">
                <a:moveTo>
                  <a:pt x="251333" y="0"/>
                </a:moveTo>
                <a:lnTo>
                  <a:pt x="0" y="249300"/>
                </a:lnTo>
                <a:lnTo>
                  <a:pt x="515619" y="769112"/>
                </a:lnTo>
                <a:lnTo>
                  <a:pt x="389890" y="893826"/>
                </a:lnTo>
                <a:lnTo>
                  <a:pt x="813180" y="817753"/>
                </a:lnTo>
                <a:lnTo>
                  <a:pt x="869151" y="519811"/>
                </a:lnTo>
                <a:lnTo>
                  <a:pt x="766953" y="519811"/>
                </a:lnTo>
                <a:lnTo>
                  <a:pt x="251333" y="0"/>
                </a:lnTo>
                <a:close/>
              </a:path>
              <a:path w="892810" h="894079">
                <a:moveTo>
                  <a:pt x="892555" y="395224"/>
                </a:moveTo>
                <a:lnTo>
                  <a:pt x="766953" y="519811"/>
                </a:lnTo>
                <a:lnTo>
                  <a:pt x="869151" y="519811"/>
                </a:lnTo>
                <a:lnTo>
                  <a:pt x="892555" y="395224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7533" y="2825242"/>
            <a:ext cx="892810" cy="894080"/>
          </a:xfrm>
          <a:custGeom>
            <a:avLst/>
            <a:gdLst/>
            <a:ahLst/>
            <a:cxnLst/>
            <a:rect l="l" t="t" r="r" b="b"/>
            <a:pathLst>
              <a:path w="892810" h="894079">
                <a:moveTo>
                  <a:pt x="251333" y="0"/>
                </a:moveTo>
                <a:lnTo>
                  <a:pt x="766953" y="519811"/>
                </a:lnTo>
                <a:lnTo>
                  <a:pt x="892555" y="395224"/>
                </a:lnTo>
                <a:lnTo>
                  <a:pt x="813180" y="817753"/>
                </a:lnTo>
                <a:lnTo>
                  <a:pt x="389890" y="893826"/>
                </a:lnTo>
                <a:lnTo>
                  <a:pt x="515619" y="769112"/>
                </a:lnTo>
                <a:lnTo>
                  <a:pt x="0" y="249300"/>
                </a:lnTo>
                <a:lnTo>
                  <a:pt x="25133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1289" y="3152394"/>
            <a:ext cx="201295" cy="243204"/>
          </a:xfrm>
          <a:custGeom>
            <a:avLst/>
            <a:gdLst/>
            <a:ahLst/>
            <a:cxnLst/>
            <a:rect l="l" t="t" r="r" b="b"/>
            <a:pathLst>
              <a:path w="201294" h="243204">
                <a:moveTo>
                  <a:pt x="19304" y="66039"/>
                </a:moveTo>
                <a:lnTo>
                  <a:pt x="0" y="85216"/>
                </a:lnTo>
                <a:lnTo>
                  <a:pt x="77216" y="242696"/>
                </a:lnTo>
                <a:lnTo>
                  <a:pt x="93091" y="226948"/>
                </a:lnTo>
                <a:lnTo>
                  <a:pt x="71119" y="183387"/>
                </a:lnTo>
                <a:lnTo>
                  <a:pt x="89051" y="165607"/>
                </a:lnTo>
                <a:lnTo>
                  <a:pt x="62230" y="165607"/>
                </a:lnTo>
                <a:lnTo>
                  <a:pt x="25146" y="92075"/>
                </a:lnTo>
                <a:lnTo>
                  <a:pt x="71331" y="92075"/>
                </a:lnTo>
                <a:lnTo>
                  <a:pt x="19304" y="66039"/>
                </a:lnTo>
                <a:close/>
              </a:path>
              <a:path w="201294" h="243204">
                <a:moveTo>
                  <a:pt x="71331" y="92075"/>
                </a:moveTo>
                <a:lnTo>
                  <a:pt x="25146" y="92075"/>
                </a:lnTo>
                <a:lnTo>
                  <a:pt x="98552" y="129539"/>
                </a:lnTo>
                <a:lnTo>
                  <a:pt x="62230" y="165607"/>
                </a:lnTo>
                <a:lnTo>
                  <a:pt x="89051" y="165607"/>
                </a:lnTo>
                <a:lnTo>
                  <a:pt x="116205" y="138683"/>
                </a:lnTo>
                <a:lnTo>
                  <a:pt x="164474" y="138683"/>
                </a:lnTo>
                <a:lnTo>
                  <a:pt x="71331" y="92075"/>
                </a:lnTo>
                <a:close/>
              </a:path>
              <a:path w="201294" h="243204">
                <a:moveTo>
                  <a:pt x="164474" y="138683"/>
                </a:moveTo>
                <a:lnTo>
                  <a:pt x="116205" y="138683"/>
                </a:lnTo>
                <a:lnTo>
                  <a:pt x="159638" y="161035"/>
                </a:lnTo>
                <a:lnTo>
                  <a:pt x="176149" y="144525"/>
                </a:lnTo>
                <a:lnTo>
                  <a:pt x="164474" y="138683"/>
                </a:lnTo>
                <a:close/>
              </a:path>
              <a:path w="201294" h="243204">
                <a:moveTo>
                  <a:pt x="113284" y="31241"/>
                </a:moveTo>
                <a:lnTo>
                  <a:pt x="98425" y="46100"/>
                </a:lnTo>
                <a:lnTo>
                  <a:pt x="186181" y="134619"/>
                </a:lnTo>
                <a:lnTo>
                  <a:pt x="201041" y="119760"/>
                </a:lnTo>
                <a:lnTo>
                  <a:pt x="138811" y="57022"/>
                </a:lnTo>
                <a:lnTo>
                  <a:pt x="138937" y="50037"/>
                </a:lnTo>
                <a:lnTo>
                  <a:pt x="139943" y="44450"/>
                </a:lnTo>
                <a:lnTo>
                  <a:pt x="126365" y="44450"/>
                </a:lnTo>
                <a:lnTo>
                  <a:pt x="113284" y="31241"/>
                </a:lnTo>
                <a:close/>
              </a:path>
              <a:path w="201294" h="243204">
                <a:moveTo>
                  <a:pt x="145796" y="0"/>
                </a:moveTo>
                <a:lnTo>
                  <a:pt x="127000" y="34289"/>
                </a:lnTo>
                <a:lnTo>
                  <a:pt x="126365" y="44450"/>
                </a:lnTo>
                <a:lnTo>
                  <a:pt x="139943" y="44450"/>
                </a:lnTo>
                <a:lnTo>
                  <a:pt x="140081" y="43687"/>
                </a:lnTo>
                <a:lnTo>
                  <a:pt x="142367" y="38100"/>
                </a:lnTo>
                <a:lnTo>
                  <a:pt x="156337" y="19303"/>
                </a:lnTo>
                <a:lnTo>
                  <a:pt x="157606" y="18033"/>
                </a:lnTo>
                <a:lnTo>
                  <a:pt x="159004" y="17144"/>
                </a:lnTo>
                <a:lnTo>
                  <a:pt x="160400" y="16382"/>
                </a:lnTo>
                <a:lnTo>
                  <a:pt x="161162" y="15493"/>
                </a:lnTo>
                <a:lnTo>
                  <a:pt x="145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047" y="4112450"/>
            <a:ext cx="1013333" cy="1022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4525" y="3429000"/>
            <a:ext cx="1873250" cy="865505"/>
          </a:xfrm>
          <a:custGeom>
            <a:avLst/>
            <a:gdLst/>
            <a:ahLst/>
            <a:cxnLst/>
            <a:rect l="l" t="t" r="r" b="b"/>
            <a:pathLst>
              <a:path w="1873250" h="865504">
                <a:moveTo>
                  <a:pt x="1405001" y="0"/>
                </a:moveTo>
                <a:lnTo>
                  <a:pt x="1405001" y="216281"/>
                </a:lnTo>
                <a:lnTo>
                  <a:pt x="0" y="216281"/>
                </a:lnTo>
                <a:lnTo>
                  <a:pt x="0" y="648843"/>
                </a:lnTo>
                <a:lnTo>
                  <a:pt x="1405001" y="648843"/>
                </a:lnTo>
                <a:lnTo>
                  <a:pt x="1405001" y="865124"/>
                </a:lnTo>
                <a:lnTo>
                  <a:pt x="1873250" y="432562"/>
                </a:lnTo>
                <a:lnTo>
                  <a:pt x="140500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4525" y="3429000"/>
            <a:ext cx="1873250" cy="865505"/>
          </a:xfrm>
          <a:custGeom>
            <a:avLst/>
            <a:gdLst/>
            <a:ahLst/>
            <a:cxnLst/>
            <a:rect l="l" t="t" r="r" b="b"/>
            <a:pathLst>
              <a:path w="1873250" h="865504">
                <a:moveTo>
                  <a:pt x="0" y="216281"/>
                </a:moveTo>
                <a:lnTo>
                  <a:pt x="1405001" y="216281"/>
                </a:lnTo>
                <a:lnTo>
                  <a:pt x="1405001" y="0"/>
                </a:lnTo>
                <a:lnTo>
                  <a:pt x="1873250" y="432562"/>
                </a:lnTo>
                <a:lnTo>
                  <a:pt x="1405001" y="865124"/>
                </a:lnTo>
                <a:lnTo>
                  <a:pt x="1405001" y="648843"/>
                </a:lnTo>
                <a:lnTo>
                  <a:pt x="0" y="648843"/>
                </a:lnTo>
                <a:lnTo>
                  <a:pt x="0" y="2162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01588" y="3723767"/>
            <a:ext cx="88773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65" dirty="0">
                <a:latin typeface="Tahoma"/>
                <a:cs typeface="Tahoma"/>
              </a:rPr>
              <a:t>T</a:t>
            </a:r>
            <a:r>
              <a:rPr sz="1800" spc="-40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ab</a:t>
            </a:r>
            <a:r>
              <a:rPr sz="1800" spc="5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lho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92500" y="4797425"/>
            <a:ext cx="1079500" cy="935355"/>
          </a:xfrm>
          <a:custGeom>
            <a:avLst/>
            <a:gdLst/>
            <a:ahLst/>
            <a:cxnLst/>
            <a:rect l="l" t="t" r="r" b="b"/>
            <a:pathLst>
              <a:path w="1079500" h="935354">
                <a:moveTo>
                  <a:pt x="1079500" y="542797"/>
                </a:moveTo>
                <a:lnTo>
                  <a:pt x="0" y="542797"/>
                </a:lnTo>
                <a:lnTo>
                  <a:pt x="539750" y="935037"/>
                </a:lnTo>
                <a:lnTo>
                  <a:pt x="1079500" y="542797"/>
                </a:lnTo>
                <a:close/>
              </a:path>
              <a:path w="1079500" h="935354">
                <a:moveTo>
                  <a:pt x="795274" y="0"/>
                </a:moveTo>
                <a:lnTo>
                  <a:pt x="284225" y="0"/>
                </a:lnTo>
                <a:lnTo>
                  <a:pt x="284225" y="542797"/>
                </a:lnTo>
                <a:lnTo>
                  <a:pt x="795274" y="542797"/>
                </a:lnTo>
                <a:lnTo>
                  <a:pt x="7952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2500" y="4797425"/>
            <a:ext cx="1079500" cy="935355"/>
          </a:xfrm>
          <a:custGeom>
            <a:avLst/>
            <a:gdLst/>
            <a:ahLst/>
            <a:cxnLst/>
            <a:rect l="l" t="t" r="r" b="b"/>
            <a:pathLst>
              <a:path w="1079500" h="935354">
                <a:moveTo>
                  <a:pt x="0" y="542797"/>
                </a:moveTo>
                <a:lnTo>
                  <a:pt x="284225" y="542797"/>
                </a:lnTo>
                <a:lnTo>
                  <a:pt x="284225" y="0"/>
                </a:lnTo>
                <a:lnTo>
                  <a:pt x="795274" y="0"/>
                </a:lnTo>
                <a:lnTo>
                  <a:pt x="795274" y="542797"/>
                </a:lnTo>
                <a:lnTo>
                  <a:pt x="1079500" y="542797"/>
                </a:lnTo>
                <a:lnTo>
                  <a:pt x="539750" y="935037"/>
                </a:lnTo>
                <a:lnTo>
                  <a:pt x="0" y="54279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63771" y="5034660"/>
            <a:ext cx="5410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Cal</a:t>
            </a:r>
            <a:r>
              <a:rPr sz="1800" spc="-10" dirty="0">
                <a:latin typeface="Tahoma"/>
                <a:cs typeface="Tahoma"/>
              </a:rPr>
              <a:t>o</a:t>
            </a:r>
            <a:r>
              <a:rPr sz="1800" dirty="0">
                <a:latin typeface="Tahoma"/>
                <a:cs typeface="Tahoma"/>
              </a:rPr>
              <a:t>r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475107"/>
            <a:ext cx="1990089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5" dirty="0">
                <a:latin typeface="Calibri"/>
                <a:cs typeface="Calibri"/>
              </a:rPr>
              <a:t>Potência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37121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que </a:t>
            </a:r>
            <a:r>
              <a:rPr sz="3200" dirty="0">
                <a:latin typeface="Calibri"/>
                <a:cs typeface="Calibri"/>
              </a:rPr>
              <a:t>é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potência?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0553" y="293878"/>
            <a:ext cx="180403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95" dirty="0">
                <a:solidFill>
                  <a:srgbClr val="FF0000"/>
                </a:solidFill>
              </a:rPr>
              <a:t>P</a:t>
            </a:r>
            <a:r>
              <a:rPr sz="4000" spc="-10" dirty="0">
                <a:solidFill>
                  <a:srgbClr val="FF0000"/>
                </a:solidFill>
              </a:rPr>
              <a:t>o</a:t>
            </a:r>
            <a:r>
              <a:rPr sz="4000" spc="-45" dirty="0">
                <a:solidFill>
                  <a:srgbClr val="FF0000"/>
                </a:solidFill>
              </a:rPr>
              <a:t>t</a:t>
            </a:r>
            <a:r>
              <a:rPr sz="4000" spc="-5" dirty="0">
                <a:solidFill>
                  <a:srgbClr val="FF0000"/>
                </a:solidFill>
              </a:rPr>
              <a:t>ência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34644" y="2012060"/>
            <a:ext cx="7472045" cy="190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Capacidade de </a:t>
            </a:r>
            <a:r>
              <a:rPr sz="2800" spc="-20" dirty="0">
                <a:latin typeface="Calibri"/>
                <a:cs typeface="Calibri"/>
              </a:rPr>
              <a:t>transferir </a:t>
            </a:r>
            <a:r>
              <a:rPr sz="2800" spc="-10" dirty="0">
                <a:latin typeface="Calibri"/>
                <a:cs typeface="Calibri"/>
              </a:rPr>
              <a:t>energia (trabalho </a:t>
            </a:r>
            <a:r>
              <a:rPr sz="2800" spc="-5" dirty="0">
                <a:latin typeface="Calibri"/>
                <a:cs typeface="Calibri"/>
              </a:rPr>
              <a:t>ou calor)  </a:t>
            </a:r>
            <a:r>
              <a:rPr sz="2800" spc="-10" dirty="0">
                <a:latin typeface="Calibri"/>
                <a:cs typeface="Calibri"/>
              </a:rPr>
              <a:t>por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tempo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Unidade: W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(J/s)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1701" y="2997200"/>
            <a:ext cx="4392549" cy="361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24525" y="4956175"/>
            <a:ext cx="2592705" cy="1616075"/>
          </a:xfrm>
          <a:prstGeom prst="rect">
            <a:avLst/>
          </a:prstGeom>
          <a:solidFill>
            <a:srgbClr val="8000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60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0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Cavalo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b="1" spc="5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endParaRPr sz="2000">
              <a:latin typeface="Tahoma"/>
              <a:cs typeface="Tahoma"/>
            </a:endParaRPr>
          </a:p>
          <a:p>
            <a:pPr marL="353060" marR="343535" indent="-317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75 kg 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erguidos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a 1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m  em 1</a:t>
            </a:r>
            <a:r>
              <a:rPr sz="20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ct val="100000"/>
              </a:lnSpc>
            </a:pPr>
            <a:r>
              <a:rPr spc="-55" dirty="0"/>
              <a:t>Temperatura </a:t>
            </a:r>
            <a:r>
              <a:rPr dirty="0"/>
              <a:t>x</a:t>
            </a:r>
            <a:r>
              <a:rPr spc="-15" dirty="0"/>
              <a:t> </a:t>
            </a:r>
            <a:r>
              <a:rPr dirty="0"/>
              <a:t>Calor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371"/>
            <a:ext cx="6360795" cy="169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Calibri"/>
                <a:cs typeface="Calibri"/>
              </a:rPr>
              <a:t>Temperatura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10" dirty="0">
                <a:latin typeface="Calibri"/>
                <a:cs typeface="Calibri"/>
              </a:rPr>
              <a:t>agitação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molécula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Calor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20" dirty="0">
                <a:latin typeface="Calibri"/>
                <a:cs typeface="Calibri"/>
              </a:rPr>
              <a:t>transferência </a:t>
            </a:r>
            <a:r>
              <a:rPr sz="3200" spc="-10" dirty="0">
                <a:latin typeface="Calibri"/>
                <a:cs typeface="Calibri"/>
              </a:rPr>
              <a:t>de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energia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ct val="100000"/>
              </a:lnSpc>
            </a:pPr>
            <a:r>
              <a:rPr spc="-55" dirty="0"/>
              <a:t>Temperatura </a:t>
            </a:r>
            <a:r>
              <a:rPr dirty="0"/>
              <a:t>x</a:t>
            </a:r>
            <a:r>
              <a:rPr spc="-15" dirty="0"/>
              <a:t> </a:t>
            </a:r>
            <a:r>
              <a:rPr dirty="0"/>
              <a:t>Calor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8834"/>
            <a:ext cx="7279005" cy="3642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Calibri"/>
                <a:cs typeface="Calibri"/>
              </a:rPr>
              <a:t>Temperatura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10" dirty="0">
                <a:latin typeface="Calibri"/>
                <a:cs typeface="Calibri"/>
              </a:rPr>
              <a:t>agitação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molécula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Calor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20" dirty="0">
                <a:latin typeface="Calibri"/>
                <a:cs typeface="Calibri"/>
              </a:rPr>
              <a:t>transferência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energia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ex.: </a:t>
            </a:r>
            <a:r>
              <a:rPr sz="3200" dirty="0">
                <a:latin typeface="Calibri"/>
                <a:cs typeface="Calibri"/>
              </a:rPr>
              <a:t>ar </a:t>
            </a:r>
            <a:r>
              <a:rPr sz="3200" spc="-5" dirty="0">
                <a:latin typeface="Calibri"/>
                <a:cs typeface="Calibri"/>
              </a:rPr>
              <a:t>péssimo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condutor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ts val="3460"/>
              </a:lnSpc>
              <a:spcBef>
                <a:spcPts val="815"/>
              </a:spcBef>
            </a:pPr>
            <a:r>
              <a:rPr sz="3200" dirty="0">
                <a:latin typeface="Calibri"/>
                <a:cs typeface="Calibri"/>
              </a:rPr>
              <a:t>mão </a:t>
            </a:r>
            <a:r>
              <a:rPr sz="3200" spc="-5" dirty="0">
                <a:latin typeface="Calibri"/>
                <a:cs typeface="Calibri"/>
              </a:rPr>
              <a:t>no </a:t>
            </a:r>
            <a:r>
              <a:rPr sz="3200" spc="-20" dirty="0">
                <a:latin typeface="Calibri"/>
                <a:cs typeface="Calibri"/>
              </a:rPr>
              <a:t>forno </a:t>
            </a:r>
            <a:r>
              <a:rPr sz="3200" spc="-5" dirty="0">
                <a:latin typeface="Calibri"/>
                <a:cs typeface="Calibri"/>
              </a:rPr>
              <a:t>não queima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300ºC </a:t>
            </a:r>
            <a:r>
              <a:rPr sz="3200" dirty="0">
                <a:latin typeface="Calibri"/>
                <a:cs typeface="Calibri"/>
              </a:rPr>
              <a:t>mas </a:t>
            </a:r>
            <a:r>
              <a:rPr sz="3200" spc="-5" dirty="0">
                <a:latin typeface="Calibri"/>
                <a:cs typeface="Calibri"/>
              </a:rPr>
              <a:t>se  </a:t>
            </a:r>
            <a:r>
              <a:rPr sz="3200" spc="-15" dirty="0">
                <a:latin typeface="Calibri"/>
                <a:cs typeface="Calibri"/>
              </a:rPr>
              <a:t>encostar </a:t>
            </a:r>
            <a:r>
              <a:rPr sz="3200" spc="-5" dirty="0">
                <a:latin typeface="Calibri"/>
                <a:cs typeface="Calibri"/>
              </a:rPr>
              <a:t>no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metal....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538" y="204342"/>
            <a:ext cx="7792084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Processos </a:t>
            </a:r>
            <a:r>
              <a:rPr sz="4000" spc="-5" dirty="0"/>
              <a:t>de </a:t>
            </a:r>
            <a:r>
              <a:rPr sz="4000" spc="-25" dirty="0"/>
              <a:t>transferência </a:t>
            </a:r>
            <a:r>
              <a:rPr sz="4000" spc="-5" dirty="0"/>
              <a:t>de</a:t>
            </a:r>
            <a:r>
              <a:rPr sz="4000" spc="20" dirty="0"/>
              <a:t> </a:t>
            </a:r>
            <a:r>
              <a:rPr sz="4000" spc="-15" dirty="0"/>
              <a:t>energia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2956560" cy="403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Trabalho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Calor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Exemplos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Unidades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765"/>
              </a:spcBef>
            </a:pPr>
            <a:r>
              <a:rPr sz="3200" spc="-35" dirty="0">
                <a:latin typeface="Calibri"/>
                <a:cs typeface="Calibri"/>
              </a:rPr>
              <a:t>BTU, </a:t>
            </a:r>
            <a:r>
              <a:rPr sz="3200" spc="-20" dirty="0">
                <a:latin typeface="Calibri"/>
                <a:cs typeface="Calibri"/>
              </a:rPr>
              <a:t>J, </a:t>
            </a:r>
            <a:r>
              <a:rPr sz="3200" spc="-10" dirty="0">
                <a:latin typeface="Calibri"/>
                <a:cs typeface="Calibri"/>
              </a:rPr>
              <a:t>cal,</a:t>
            </a:r>
            <a:r>
              <a:rPr sz="3200" spc="-5" dirty="0">
                <a:latin typeface="Calibri"/>
                <a:cs typeface="Calibri"/>
              </a:rPr>
              <a:t> kWh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ct val="100000"/>
              </a:lnSpc>
            </a:pPr>
            <a:r>
              <a:rPr spc="-55" dirty="0"/>
              <a:t>Temperatura </a:t>
            </a:r>
            <a:r>
              <a:rPr dirty="0"/>
              <a:t>x</a:t>
            </a:r>
            <a:r>
              <a:rPr spc="-15" dirty="0"/>
              <a:t> </a:t>
            </a:r>
            <a:r>
              <a:rPr dirty="0"/>
              <a:t>Calor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41778"/>
            <a:ext cx="8004809" cy="447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859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unidade de </a:t>
            </a:r>
            <a:r>
              <a:rPr sz="2700" spc="-10" dirty="0">
                <a:latin typeface="Calibri"/>
                <a:cs typeface="Calibri"/>
              </a:rPr>
              <a:t>energia </a:t>
            </a:r>
            <a:r>
              <a:rPr sz="2700" spc="-5" dirty="0">
                <a:latin typeface="Calibri"/>
                <a:cs typeface="Calibri"/>
              </a:rPr>
              <a:t>no </a:t>
            </a:r>
            <a:r>
              <a:rPr sz="2700" spc="-15" dirty="0">
                <a:latin typeface="Calibri"/>
                <a:cs typeface="Calibri"/>
              </a:rPr>
              <a:t>Sistema </a:t>
            </a:r>
            <a:r>
              <a:rPr sz="2700" spc="-10" dirty="0">
                <a:latin typeface="Calibri"/>
                <a:cs typeface="Calibri"/>
              </a:rPr>
              <a:t>Internacional </a:t>
            </a:r>
            <a:r>
              <a:rPr sz="2700" spc="-5" dirty="0">
                <a:latin typeface="Calibri"/>
                <a:cs typeface="Calibri"/>
              </a:rPr>
              <a:t>(SI) </a:t>
            </a:r>
            <a:r>
              <a:rPr sz="2700" dirty="0">
                <a:latin typeface="Calibri"/>
                <a:cs typeface="Calibri"/>
              </a:rPr>
              <a:t>é o  </a:t>
            </a:r>
            <a:r>
              <a:rPr sz="2700" spc="-5" dirty="0">
                <a:latin typeface="Calibri"/>
                <a:cs typeface="Calibri"/>
              </a:rPr>
              <a:t>joule (J), </a:t>
            </a:r>
            <a:r>
              <a:rPr sz="2700" dirty="0">
                <a:latin typeface="Calibri"/>
                <a:cs typeface="Calibri"/>
              </a:rPr>
              <a:t>cujo </a:t>
            </a:r>
            <a:r>
              <a:rPr sz="2700" spc="-10" dirty="0">
                <a:latin typeface="Calibri"/>
                <a:cs typeface="Calibri"/>
              </a:rPr>
              <a:t>valor unitário </a:t>
            </a:r>
            <a:r>
              <a:rPr sz="2700" dirty="0">
                <a:latin typeface="Calibri"/>
                <a:cs typeface="Calibri"/>
              </a:rPr>
              <a:t>é o </a:t>
            </a:r>
            <a:r>
              <a:rPr sz="2700" spc="-15" dirty="0">
                <a:latin typeface="Calibri"/>
                <a:cs typeface="Calibri"/>
              </a:rPr>
              <a:t>produto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spc="-30" dirty="0">
                <a:latin typeface="Calibri"/>
                <a:cs typeface="Calibri"/>
              </a:rPr>
              <a:t>força </a:t>
            </a:r>
            <a:r>
              <a:rPr sz="2700" spc="-5" dirty="0">
                <a:latin typeface="Calibri"/>
                <a:cs typeface="Calibri"/>
              </a:rPr>
              <a:t>(N)  pelo </a:t>
            </a:r>
            <a:r>
              <a:rPr sz="2700" spc="-10" dirty="0">
                <a:latin typeface="Calibri"/>
                <a:cs typeface="Calibri"/>
              </a:rPr>
              <a:t>deslocamento </a:t>
            </a:r>
            <a:r>
              <a:rPr sz="2700" spc="-5" dirty="0">
                <a:latin typeface="Calibri"/>
                <a:cs typeface="Calibri"/>
              </a:rPr>
              <a:t>(m), </a:t>
            </a:r>
            <a:r>
              <a:rPr sz="2700" spc="-15" dirty="0">
                <a:latin typeface="Calibri"/>
                <a:cs typeface="Calibri"/>
              </a:rPr>
              <a:t>representando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capacidade  da </a:t>
            </a:r>
            <a:r>
              <a:rPr sz="2700" spc="-10" dirty="0">
                <a:latin typeface="Calibri"/>
                <a:cs typeface="Calibri"/>
              </a:rPr>
              <a:t>energia </a:t>
            </a:r>
            <a:r>
              <a:rPr sz="2700" dirty="0">
                <a:latin typeface="Calibri"/>
                <a:cs typeface="Calibri"/>
              </a:rPr>
              <a:t>em </a:t>
            </a:r>
            <a:r>
              <a:rPr sz="2700" spc="-15" dirty="0">
                <a:latin typeface="Calibri"/>
                <a:cs typeface="Calibri"/>
              </a:rPr>
              <a:t>realizar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trabalho.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2700" spc="-5" dirty="0">
                <a:latin typeface="Arial"/>
                <a:cs typeface="Arial"/>
              </a:rPr>
              <a:t>•	</a:t>
            </a:r>
            <a:r>
              <a:rPr sz="2700" dirty="0">
                <a:latin typeface="Calibri"/>
                <a:cs typeface="Calibri"/>
              </a:rPr>
              <a:t>kWh = 1000 W x 3600 s = 1000 </a:t>
            </a:r>
            <a:r>
              <a:rPr sz="2700" spc="-15" dirty="0">
                <a:latin typeface="Calibri"/>
                <a:cs typeface="Calibri"/>
              </a:rPr>
              <a:t>J/s </a:t>
            </a:r>
            <a:r>
              <a:rPr sz="2700" dirty="0">
                <a:latin typeface="Calibri"/>
                <a:cs typeface="Calibri"/>
              </a:rPr>
              <a:t>x 3600 s = 3,6 x </a:t>
            </a:r>
            <a:r>
              <a:rPr sz="2700" spc="5" dirty="0">
                <a:latin typeface="Calibri"/>
                <a:cs typeface="Calibri"/>
              </a:rPr>
              <a:t>10</a:t>
            </a:r>
            <a:r>
              <a:rPr sz="2700" spc="7" baseline="24691" dirty="0">
                <a:latin typeface="Calibri"/>
                <a:cs typeface="Calibri"/>
              </a:rPr>
              <a:t>6</a:t>
            </a:r>
            <a:r>
              <a:rPr sz="2700" spc="-52" baseline="24691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J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355600" marR="2286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Btu </a:t>
            </a:r>
            <a:r>
              <a:rPr sz="2700" spc="-5" dirty="0">
                <a:latin typeface="Calibri"/>
                <a:cs typeface="Calibri"/>
              </a:rPr>
              <a:t>(British Thermal Unit), cujo valor </a:t>
            </a:r>
            <a:r>
              <a:rPr sz="2700" spc="-10" dirty="0">
                <a:latin typeface="Calibri"/>
                <a:cs typeface="Calibri"/>
              </a:rPr>
              <a:t>unitário  </a:t>
            </a:r>
            <a:r>
              <a:rPr sz="2700" spc="-20" dirty="0">
                <a:latin typeface="Calibri"/>
                <a:cs typeface="Calibri"/>
              </a:rPr>
              <a:t>representa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elevação </a:t>
            </a:r>
            <a:r>
              <a:rPr sz="2700" spc="-5" dirty="0">
                <a:latin typeface="Calibri"/>
                <a:cs typeface="Calibri"/>
              </a:rPr>
              <a:t>da </a:t>
            </a:r>
            <a:r>
              <a:rPr sz="2700" spc="-20" dirty="0">
                <a:latin typeface="Calibri"/>
                <a:cs typeface="Calibri"/>
              </a:rPr>
              <a:t>temperatura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1 </a:t>
            </a:r>
            <a:r>
              <a:rPr sz="2700" spc="-15" dirty="0">
                <a:latin typeface="Calibri"/>
                <a:cs typeface="Calibri"/>
              </a:rPr>
              <a:t>libra </a:t>
            </a:r>
            <a:r>
              <a:rPr sz="2700" spc="-5" dirty="0">
                <a:latin typeface="Calibri"/>
                <a:cs typeface="Calibri"/>
              </a:rPr>
              <a:t>(454g)  de </a:t>
            </a:r>
            <a:r>
              <a:rPr sz="2700" dirty="0">
                <a:latin typeface="Calibri"/>
                <a:cs typeface="Calibri"/>
              </a:rPr>
              <a:t>água </a:t>
            </a:r>
            <a:r>
              <a:rPr sz="2700" spc="-5" dirty="0">
                <a:latin typeface="Calibri"/>
                <a:cs typeface="Calibri"/>
              </a:rPr>
              <a:t>que </a:t>
            </a:r>
            <a:r>
              <a:rPr sz="2700" spc="-15" dirty="0">
                <a:latin typeface="Calibri"/>
                <a:cs typeface="Calibri"/>
              </a:rPr>
              <a:t>esteja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68º </a:t>
            </a:r>
            <a:r>
              <a:rPr sz="2700" dirty="0">
                <a:latin typeface="Calibri"/>
                <a:cs typeface="Calibri"/>
              </a:rPr>
              <a:t>F </a:t>
            </a:r>
            <a:r>
              <a:rPr sz="2700" spc="-5" dirty="0">
                <a:latin typeface="Calibri"/>
                <a:cs typeface="Calibri"/>
              </a:rPr>
              <a:t>(20º C) </a:t>
            </a:r>
            <a:r>
              <a:rPr sz="2700" dirty="0">
                <a:latin typeface="Calibri"/>
                <a:cs typeface="Calibri"/>
              </a:rPr>
              <a:t>em 1º F </a:t>
            </a:r>
            <a:r>
              <a:rPr sz="2700" spc="-5" dirty="0">
                <a:latin typeface="Calibri"/>
                <a:cs typeface="Calibri"/>
              </a:rPr>
              <a:t>(1,8º</a:t>
            </a:r>
            <a:r>
              <a:rPr sz="2700" spc="-16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C).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Caloria </a:t>
            </a:r>
            <a:r>
              <a:rPr sz="2700" spc="-10" dirty="0">
                <a:latin typeface="Calibri"/>
                <a:cs typeface="Calibri"/>
              </a:rPr>
              <a:t>(elevar </a:t>
            </a:r>
            <a:r>
              <a:rPr sz="2700" dirty="0">
                <a:latin typeface="Calibri"/>
                <a:cs typeface="Calibri"/>
              </a:rPr>
              <a:t>em 1º </a:t>
            </a:r>
            <a:r>
              <a:rPr sz="2700" spc="-10" dirty="0">
                <a:latin typeface="Calibri"/>
                <a:cs typeface="Calibri"/>
              </a:rPr>
              <a:t>C, </a:t>
            </a:r>
            <a:r>
              <a:rPr sz="2700" dirty="0">
                <a:latin typeface="Calibri"/>
                <a:cs typeface="Calibri"/>
              </a:rPr>
              <a:t>1g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água a </a:t>
            </a:r>
            <a:r>
              <a:rPr sz="2700" spc="-5" dirty="0">
                <a:latin typeface="Calibri"/>
                <a:cs typeface="Calibri"/>
              </a:rPr>
              <a:t>15º</a:t>
            </a:r>
            <a:r>
              <a:rPr sz="2700" spc="-1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C).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ct val="100000"/>
              </a:lnSpc>
            </a:pPr>
            <a:r>
              <a:rPr spc="-55" dirty="0"/>
              <a:t>Temperatura </a:t>
            </a:r>
            <a:r>
              <a:rPr dirty="0"/>
              <a:t>x</a:t>
            </a:r>
            <a:r>
              <a:rPr spc="-15" dirty="0"/>
              <a:t> </a:t>
            </a:r>
            <a:r>
              <a:rPr dirty="0"/>
              <a:t>Calor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2805"/>
            <a:ext cx="8001634" cy="4811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Btu </a:t>
            </a:r>
            <a:r>
              <a:rPr sz="2800" spc="-5" dirty="0">
                <a:latin typeface="Calibri"/>
                <a:cs typeface="Calibri"/>
              </a:rPr>
              <a:t>e </a:t>
            </a:r>
            <a:r>
              <a:rPr sz="2800" spc="-10" dirty="0">
                <a:latin typeface="Calibri"/>
                <a:cs typeface="Calibri"/>
              </a:rPr>
              <a:t>cal </a:t>
            </a:r>
            <a:r>
              <a:rPr sz="2800" spc="-20" dirty="0">
                <a:latin typeface="Calibri"/>
                <a:cs typeface="Calibri"/>
              </a:rPr>
              <a:t>representam </a:t>
            </a:r>
            <a:r>
              <a:rPr sz="2800" spc="-5" dirty="0">
                <a:latin typeface="Calibri"/>
                <a:cs typeface="Calibri"/>
              </a:rPr>
              <a:t>a capacidade de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aquecimento.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  <a:tab pos="1522730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4,186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	= 1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9207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70" dirty="0">
                <a:latin typeface="Calibri"/>
                <a:cs typeface="Calibri"/>
              </a:rPr>
              <a:t>Toda </a:t>
            </a:r>
            <a:r>
              <a:rPr sz="2800" spc="-20" dirty="0">
                <a:latin typeface="Calibri"/>
                <a:cs typeface="Calibri"/>
              </a:rPr>
              <a:t>forma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energia pode </a:t>
            </a:r>
            <a:r>
              <a:rPr sz="2800" spc="-5" dirty="0">
                <a:latin typeface="Calibri"/>
                <a:cs typeface="Calibri"/>
              </a:rPr>
              <a:t>ser </a:t>
            </a:r>
            <a:r>
              <a:rPr sz="2800" spc="-15" dirty="0">
                <a:latin typeface="Calibri"/>
                <a:cs typeface="Calibri"/>
              </a:rPr>
              <a:t>convertida </a:t>
            </a:r>
            <a:r>
              <a:rPr sz="2800" spc="-5" dirty="0">
                <a:latin typeface="Calibri"/>
                <a:cs typeface="Calibri"/>
              </a:rPr>
              <a:t>em </a:t>
            </a:r>
            <a:r>
              <a:rPr sz="2800" spc="-10" dirty="0">
                <a:latin typeface="Calibri"/>
                <a:cs typeface="Calibri"/>
              </a:rPr>
              <a:t>calor  </a:t>
            </a:r>
            <a:r>
              <a:rPr sz="2800" spc="-15" dirty="0">
                <a:latin typeface="Calibri"/>
                <a:cs typeface="Calibri"/>
              </a:rPr>
              <a:t>com </a:t>
            </a:r>
            <a:r>
              <a:rPr sz="2800" spc="-5" dirty="0">
                <a:latin typeface="Calibri"/>
                <a:cs typeface="Calibri"/>
              </a:rPr>
              <a:t>100% de </a:t>
            </a:r>
            <a:r>
              <a:rPr sz="2800" spc="-10" dirty="0">
                <a:latin typeface="Calibri"/>
                <a:cs typeface="Calibri"/>
              </a:rPr>
              <a:t>eficiência, </a:t>
            </a:r>
            <a:r>
              <a:rPr sz="2800" spc="-5" dirty="0">
                <a:latin typeface="Calibri"/>
                <a:cs typeface="Calibri"/>
              </a:rPr>
              <a:t>mas </a:t>
            </a:r>
            <a:r>
              <a:rPr sz="2800" spc="-15" dirty="0">
                <a:latin typeface="Calibri"/>
                <a:cs typeface="Calibri"/>
              </a:rPr>
              <a:t>embora </a:t>
            </a:r>
            <a:r>
              <a:rPr sz="2800" spc="-10" dirty="0">
                <a:latin typeface="Calibri"/>
                <a:cs typeface="Calibri"/>
              </a:rPr>
              <a:t>seja uma boa  medida </a:t>
            </a:r>
            <a:r>
              <a:rPr sz="2800" spc="-5" dirty="0">
                <a:latin typeface="Calibri"/>
                <a:cs typeface="Calibri"/>
              </a:rPr>
              <a:t>da </a:t>
            </a:r>
            <a:r>
              <a:rPr sz="2800" spc="-10" dirty="0">
                <a:latin typeface="Calibri"/>
                <a:cs typeface="Calibri"/>
              </a:rPr>
              <a:t>habilidade </a:t>
            </a:r>
            <a:r>
              <a:rPr sz="2800" spc="-5" dirty="0">
                <a:latin typeface="Calibri"/>
                <a:cs typeface="Calibri"/>
              </a:rPr>
              <a:t>de aquecer água, não o é </a:t>
            </a:r>
            <a:r>
              <a:rPr sz="2800" spc="-20" dirty="0">
                <a:latin typeface="Calibri"/>
                <a:cs typeface="Calibri"/>
              </a:rPr>
              <a:t>para  avaliar </a:t>
            </a:r>
            <a:r>
              <a:rPr sz="2800" spc="-15" dirty="0">
                <a:latin typeface="Calibri"/>
                <a:cs typeface="Calibri"/>
              </a:rPr>
              <a:t>processos </a:t>
            </a:r>
            <a:r>
              <a:rPr sz="2800" spc="-5" dirty="0">
                <a:latin typeface="Calibri"/>
                <a:cs typeface="Calibri"/>
              </a:rPr>
              <a:t>mais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complexos.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1 J </a:t>
            </a:r>
            <a:r>
              <a:rPr sz="2800" spc="-10" dirty="0">
                <a:latin typeface="Calibri"/>
                <a:cs typeface="Calibri"/>
              </a:rPr>
              <a:t>de energia </a:t>
            </a:r>
            <a:r>
              <a:rPr sz="2800" spc="-5" dirty="0">
                <a:latin typeface="Calibri"/>
                <a:cs typeface="Calibri"/>
              </a:rPr>
              <a:t>solar = 1 J </a:t>
            </a:r>
            <a:r>
              <a:rPr sz="2800" spc="-10" dirty="0">
                <a:latin typeface="Calibri"/>
                <a:cs typeface="Calibri"/>
              </a:rPr>
              <a:t>de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gasolina?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416" y="1595754"/>
            <a:ext cx="6340475" cy="1030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76275" algn="l"/>
              </a:tabLst>
            </a:pPr>
            <a:r>
              <a:rPr sz="6000" baseline="-15972" dirty="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sz="3975" baseline="1048" dirty="0">
                <a:solidFill>
                  <a:srgbClr val="0000FF"/>
                </a:solidFill>
                <a:latin typeface="Tahoma"/>
                <a:cs typeface="Tahoma"/>
              </a:rPr>
              <a:t>a	</a:t>
            </a:r>
            <a:r>
              <a:rPr sz="2400" spc="-5" dirty="0">
                <a:latin typeface="Tahoma"/>
                <a:cs typeface="Tahoma"/>
              </a:rPr>
              <a:t>Nenhuma energia </a:t>
            </a:r>
            <a:r>
              <a:rPr sz="2400" dirty="0">
                <a:latin typeface="Tahoma"/>
                <a:cs typeface="Tahoma"/>
              </a:rPr>
              <a:t>é </a:t>
            </a:r>
            <a:r>
              <a:rPr sz="2400" spc="-5" dirty="0">
                <a:latin typeface="Tahoma"/>
                <a:cs typeface="Tahoma"/>
              </a:rPr>
              <a:t>perdida, </a:t>
            </a:r>
            <a:r>
              <a:rPr sz="2400" dirty="0">
                <a:latin typeface="Tahoma"/>
                <a:cs typeface="Tahoma"/>
              </a:rPr>
              <a:t>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sim</a:t>
            </a:r>
            <a:endParaRPr sz="2400">
              <a:latin typeface="Tahoma"/>
              <a:cs typeface="Tahoma"/>
            </a:endParaRPr>
          </a:p>
          <a:p>
            <a:pPr marL="676275">
              <a:lnSpc>
                <a:spcPct val="100000"/>
              </a:lnSpc>
              <a:spcBef>
                <a:spcPts val="400"/>
              </a:spcBef>
            </a:pPr>
            <a:r>
              <a:rPr sz="2400" spc="-5" dirty="0">
                <a:latin typeface="Tahoma"/>
                <a:cs typeface="Tahoma"/>
              </a:rPr>
              <a:t>transformada </a:t>
            </a:r>
            <a:r>
              <a:rPr sz="2400" dirty="0">
                <a:latin typeface="Tahoma"/>
                <a:cs typeface="Tahoma"/>
              </a:rPr>
              <a:t>ou </a:t>
            </a:r>
            <a:r>
              <a:rPr sz="2400" spc="-10" dirty="0">
                <a:latin typeface="Tahoma"/>
                <a:cs typeface="Tahoma"/>
              </a:rPr>
              <a:t>transferida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outro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corpo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63851" y="48767"/>
            <a:ext cx="5420867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3304" y="48767"/>
            <a:ext cx="775716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4842" y="177546"/>
            <a:ext cx="478472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008000"/>
                </a:solidFill>
                <a:latin typeface="Calibri"/>
                <a:cs typeface="Calibri"/>
              </a:rPr>
              <a:t>Leis da</a:t>
            </a:r>
            <a:r>
              <a:rPr sz="4000" b="1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8000"/>
                </a:solidFill>
                <a:latin typeface="Calibri"/>
                <a:cs typeface="Calibri"/>
              </a:rPr>
              <a:t>termodinâmica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0416" y="4593590"/>
            <a:ext cx="6744334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energia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conserva porque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mundo 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preocupa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em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obter</a:t>
            </a:r>
            <a:r>
              <a:rPr sz="3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fontes?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4741" y="1849770"/>
            <a:ext cx="6439535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99"/>
              </a:lnSpc>
            </a:pP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cada transformação </a:t>
            </a:r>
            <a:r>
              <a:rPr sz="2400" dirty="0">
                <a:latin typeface="Tahoma"/>
                <a:cs typeface="Tahoma"/>
              </a:rPr>
              <a:t>há uma </a:t>
            </a:r>
            <a:r>
              <a:rPr sz="2400" spc="-5" dirty="0">
                <a:latin typeface="Tahoma"/>
                <a:cs typeface="Tahoma"/>
              </a:rPr>
              <a:t>perda </a:t>
            </a:r>
            <a:r>
              <a:rPr sz="2400" dirty="0">
                <a:latin typeface="Tahoma"/>
                <a:cs typeface="Tahoma"/>
              </a:rPr>
              <a:t>na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energia  disponível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1749044"/>
            <a:ext cx="480695" cy="76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7" baseline="-16666" dirty="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sz="2650" spc="5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916" y="3474084"/>
            <a:ext cx="8253095" cy="1101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Lei </a:t>
            </a:r>
            <a:r>
              <a:rPr sz="2400" b="1" dirty="0">
                <a:latin typeface="Tahoma"/>
                <a:cs typeface="Tahoma"/>
              </a:rPr>
              <a:t>da </a:t>
            </a:r>
            <a:r>
              <a:rPr sz="2400" b="1" spc="-5" dirty="0">
                <a:latin typeface="Tahoma"/>
                <a:cs typeface="Tahoma"/>
              </a:rPr>
              <a:t>Entropia </a:t>
            </a:r>
            <a:r>
              <a:rPr sz="2400" b="1" dirty="0">
                <a:latin typeface="Tahoma"/>
                <a:cs typeface="Tahoma"/>
              </a:rPr>
              <a:t>= </a:t>
            </a:r>
            <a:r>
              <a:rPr sz="2400" b="1" spc="-5" dirty="0">
                <a:latin typeface="Tahoma"/>
                <a:cs typeface="Tahoma"/>
              </a:rPr>
              <a:t>energia desorganizada,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indisponível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Irreversibilidade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7685" y="5437530"/>
            <a:ext cx="542417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Contradiz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 Lei da</a:t>
            </a:r>
            <a:r>
              <a:rPr sz="32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Conservação?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63851" y="48767"/>
            <a:ext cx="5420867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3304" y="48767"/>
            <a:ext cx="775716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64842" y="177546"/>
            <a:ext cx="478472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008000"/>
                </a:solidFill>
                <a:latin typeface="Calibri"/>
                <a:cs typeface="Calibri"/>
              </a:rPr>
              <a:t>Leis da</a:t>
            </a:r>
            <a:r>
              <a:rPr sz="4000" b="1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8000"/>
                </a:solidFill>
                <a:latin typeface="Calibri"/>
                <a:cs typeface="Calibri"/>
              </a:rPr>
              <a:t>termodinâmica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0829" y="326516"/>
            <a:ext cx="3481704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006600"/>
                </a:solidFill>
                <a:latin typeface="Calibri"/>
                <a:cs typeface="Calibri"/>
              </a:rPr>
              <a:t>Tipos de</a:t>
            </a:r>
            <a:r>
              <a:rPr sz="4000" b="1" spc="-6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6600"/>
                </a:solidFill>
                <a:latin typeface="Calibri"/>
                <a:cs typeface="Calibri"/>
              </a:rPr>
              <a:t>energia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8117" y="1621154"/>
            <a:ext cx="4451985" cy="344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020" indent="-401320">
              <a:lnSpc>
                <a:spcPct val="100000"/>
              </a:lnSpc>
              <a:buAutoNum type="arabicPeriod"/>
              <a:tabLst>
                <a:tab pos="414655" algn="l"/>
              </a:tabLst>
            </a:pPr>
            <a:r>
              <a:rPr sz="3200" spc="-10" dirty="0">
                <a:latin typeface="Calibri"/>
                <a:cs typeface="Calibri"/>
              </a:rPr>
              <a:t>Energia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mecânica</a:t>
            </a:r>
            <a:endParaRPr sz="3200">
              <a:latin typeface="Calibri"/>
              <a:cs typeface="Calibri"/>
            </a:endParaRPr>
          </a:p>
          <a:p>
            <a:pPr marL="1033144" lvl="1" indent="-410845">
              <a:lnSpc>
                <a:spcPct val="100000"/>
              </a:lnSpc>
              <a:spcBef>
                <a:spcPts val="765"/>
              </a:spcBef>
              <a:buAutoNum type="alphaLcParenR"/>
              <a:tabLst>
                <a:tab pos="1033780" algn="l"/>
              </a:tabLst>
            </a:pPr>
            <a:r>
              <a:rPr sz="3200" spc="-10" dirty="0">
                <a:latin typeface="Calibri"/>
                <a:cs typeface="Calibri"/>
              </a:rPr>
              <a:t>Energia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potencial</a:t>
            </a:r>
            <a:endParaRPr sz="3200">
              <a:latin typeface="Calibri"/>
              <a:cs typeface="Calibri"/>
            </a:endParaRPr>
          </a:p>
          <a:p>
            <a:pPr marL="1051560" lvl="1" indent="-429259">
              <a:lnSpc>
                <a:spcPct val="100000"/>
              </a:lnSpc>
              <a:spcBef>
                <a:spcPts val="765"/>
              </a:spcBef>
              <a:buAutoNum type="alphaLcParenR"/>
              <a:tabLst>
                <a:tab pos="1051560" algn="l"/>
              </a:tabLst>
            </a:pPr>
            <a:r>
              <a:rPr sz="3200" spc="-10" dirty="0">
                <a:latin typeface="Calibri"/>
                <a:cs typeface="Calibri"/>
              </a:rPr>
              <a:t>Energia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cinética</a:t>
            </a:r>
            <a:endParaRPr sz="3200">
              <a:latin typeface="Calibri"/>
              <a:cs typeface="Calibri"/>
            </a:endParaRPr>
          </a:p>
          <a:p>
            <a:pPr marL="414655" indent="-40195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15290" algn="l"/>
              </a:tabLst>
            </a:pPr>
            <a:r>
              <a:rPr sz="3200" spc="-10" dirty="0">
                <a:latin typeface="Calibri"/>
                <a:cs typeface="Calibri"/>
              </a:rPr>
              <a:t>Energia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química</a:t>
            </a:r>
            <a:endParaRPr sz="3200">
              <a:latin typeface="Calibri"/>
              <a:cs typeface="Calibri"/>
            </a:endParaRPr>
          </a:p>
          <a:p>
            <a:pPr marL="414655" indent="-40195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15290" algn="l"/>
              </a:tabLst>
            </a:pPr>
            <a:r>
              <a:rPr sz="3200" spc="-10" dirty="0">
                <a:latin typeface="Calibri"/>
                <a:cs typeface="Calibri"/>
              </a:rPr>
              <a:t>Energia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nuclear</a:t>
            </a:r>
            <a:endParaRPr sz="3200">
              <a:latin typeface="Calibri"/>
              <a:cs typeface="Calibri"/>
            </a:endParaRPr>
          </a:p>
          <a:p>
            <a:pPr marL="414020" indent="-4013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14655" algn="l"/>
              </a:tabLst>
            </a:pPr>
            <a:r>
              <a:rPr sz="3200" spc="-10" dirty="0">
                <a:latin typeface="Calibri"/>
                <a:cs typeface="Calibri"/>
              </a:rPr>
              <a:t>Energia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eletromagnética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465" y="2025522"/>
            <a:ext cx="552450" cy="248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6000" baseline="-16666" dirty="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sz="26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endParaRPr sz="26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Times New Roman"/>
              <a:cs typeface="Times New Roman"/>
            </a:endParaRPr>
          </a:p>
          <a:p>
            <a:pPr marL="71120" algn="ctr">
              <a:lnSpc>
                <a:spcPct val="100000"/>
              </a:lnSpc>
            </a:pPr>
            <a:r>
              <a:rPr sz="6000" spc="-7" baseline="-16666" dirty="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sz="2650" spc="5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47825" y="1989073"/>
            <a:ext cx="15113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0850" y="3860736"/>
            <a:ext cx="1584325" cy="1198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6548" y="2325751"/>
            <a:ext cx="576580" cy="190500"/>
          </a:xfrm>
          <a:custGeom>
            <a:avLst/>
            <a:gdLst/>
            <a:ahLst/>
            <a:cxnLst/>
            <a:rect l="l" t="t" r="r" b="b"/>
            <a:pathLst>
              <a:path w="576579" h="190500">
                <a:moveTo>
                  <a:pt x="385825" y="126990"/>
                </a:moveTo>
                <a:lnTo>
                  <a:pt x="385825" y="190500"/>
                </a:lnTo>
                <a:lnTo>
                  <a:pt x="512825" y="127000"/>
                </a:lnTo>
                <a:lnTo>
                  <a:pt x="385825" y="126990"/>
                </a:lnTo>
                <a:close/>
              </a:path>
              <a:path w="576579" h="190500">
                <a:moveTo>
                  <a:pt x="385825" y="63490"/>
                </a:moveTo>
                <a:lnTo>
                  <a:pt x="385825" y="126990"/>
                </a:lnTo>
                <a:lnTo>
                  <a:pt x="417575" y="127000"/>
                </a:lnTo>
                <a:lnTo>
                  <a:pt x="417575" y="63500"/>
                </a:lnTo>
                <a:lnTo>
                  <a:pt x="385825" y="63490"/>
                </a:lnTo>
                <a:close/>
              </a:path>
              <a:path w="576579" h="190500">
                <a:moveTo>
                  <a:pt x="385825" y="0"/>
                </a:moveTo>
                <a:lnTo>
                  <a:pt x="385825" y="63490"/>
                </a:lnTo>
                <a:lnTo>
                  <a:pt x="417575" y="63500"/>
                </a:lnTo>
                <a:lnTo>
                  <a:pt x="417575" y="127000"/>
                </a:lnTo>
                <a:lnTo>
                  <a:pt x="512845" y="126990"/>
                </a:lnTo>
                <a:lnTo>
                  <a:pt x="576326" y="95250"/>
                </a:lnTo>
                <a:lnTo>
                  <a:pt x="385825" y="0"/>
                </a:lnTo>
                <a:close/>
              </a:path>
              <a:path w="576579" h="190500">
                <a:moveTo>
                  <a:pt x="0" y="63373"/>
                </a:moveTo>
                <a:lnTo>
                  <a:pt x="0" y="126873"/>
                </a:lnTo>
                <a:lnTo>
                  <a:pt x="385825" y="126990"/>
                </a:lnTo>
                <a:lnTo>
                  <a:pt x="385825" y="63490"/>
                </a:lnTo>
                <a:lnTo>
                  <a:pt x="0" y="633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6548" y="4341748"/>
            <a:ext cx="576580" cy="190500"/>
          </a:xfrm>
          <a:custGeom>
            <a:avLst/>
            <a:gdLst/>
            <a:ahLst/>
            <a:cxnLst/>
            <a:rect l="l" t="t" r="r" b="b"/>
            <a:pathLst>
              <a:path w="576579" h="190500">
                <a:moveTo>
                  <a:pt x="385825" y="0"/>
                </a:moveTo>
                <a:lnTo>
                  <a:pt x="385825" y="190500"/>
                </a:lnTo>
                <a:lnTo>
                  <a:pt x="512995" y="127000"/>
                </a:lnTo>
                <a:lnTo>
                  <a:pt x="417575" y="127000"/>
                </a:lnTo>
                <a:lnTo>
                  <a:pt x="417575" y="63500"/>
                </a:lnTo>
                <a:lnTo>
                  <a:pt x="512656" y="63500"/>
                </a:lnTo>
                <a:lnTo>
                  <a:pt x="385825" y="0"/>
                </a:lnTo>
                <a:close/>
              </a:path>
              <a:path w="576579" h="190500">
                <a:moveTo>
                  <a:pt x="385825" y="63500"/>
                </a:moveTo>
                <a:lnTo>
                  <a:pt x="0" y="63500"/>
                </a:lnTo>
                <a:lnTo>
                  <a:pt x="0" y="127000"/>
                </a:lnTo>
                <a:lnTo>
                  <a:pt x="385825" y="127000"/>
                </a:lnTo>
                <a:lnTo>
                  <a:pt x="385825" y="63500"/>
                </a:lnTo>
                <a:close/>
              </a:path>
              <a:path w="576579" h="190500">
                <a:moveTo>
                  <a:pt x="512656" y="63500"/>
                </a:moveTo>
                <a:lnTo>
                  <a:pt x="417575" y="63500"/>
                </a:lnTo>
                <a:lnTo>
                  <a:pt x="417575" y="127000"/>
                </a:lnTo>
                <a:lnTo>
                  <a:pt x="512995" y="127000"/>
                </a:lnTo>
                <a:lnTo>
                  <a:pt x="576326" y="95376"/>
                </a:lnTo>
                <a:lnTo>
                  <a:pt x="512656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800" y="1992248"/>
            <a:ext cx="1722501" cy="107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7273" y="1989073"/>
            <a:ext cx="1565275" cy="1174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7273" y="3909948"/>
            <a:ext cx="1565275" cy="1174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04103" y="2093467"/>
            <a:ext cx="27876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63851" y="48767"/>
            <a:ext cx="5420867" cy="1118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3304" y="48767"/>
            <a:ext cx="775716" cy="1118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64842" y="177546"/>
            <a:ext cx="478472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008000"/>
                </a:solidFill>
                <a:latin typeface="Calibri"/>
                <a:cs typeface="Calibri"/>
              </a:rPr>
              <a:t>Leis da</a:t>
            </a:r>
            <a:r>
              <a:rPr sz="4000" b="1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8000"/>
                </a:solidFill>
                <a:latin typeface="Calibri"/>
                <a:cs typeface="Calibri"/>
              </a:rPr>
              <a:t>termodinâmica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3851" y="48767"/>
            <a:ext cx="5420867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23304" y="48767"/>
            <a:ext cx="775716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4842" y="177546"/>
            <a:ext cx="478472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008000"/>
                </a:solidFill>
                <a:latin typeface="Calibri"/>
                <a:cs typeface="Calibri"/>
              </a:rPr>
              <a:t>Leis da</a:t>
            </a:r>
            <a:r>
              <a:rPr sz="4000" b="1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8000"/>
                </a:solidFill>
                <a:latin typeface="Calibri"/>
                <a:cs typeface="Calibri"/>
              </a:rPr>
              <a:t>termodinâmica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21154"/>
            <a:ext cx="7774940" cy="3935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1ª e 2ª </a:t>
            </a:r>
            <a:r>
              <a:rPr sz="3200" spc="-5" dirty="0">
                <a:latin typeface="Calibri"/>
                <a:cs typeface="Calibri"/>
              </a:rPr>
              <a:t>leis são aplicadas </a:t>
            </a:r>
            <a:r>
              <a:rPr sz="3200" dirty="0">
                <a:latin typeface="Calibri"/>
                <a:cs typeface="Calibri"/>
              </a:rPr>
              <a:t>não </a:t>
            </a:r>
            <a:r>
              <a:rPr sz="3200" spc="-5" dirty="0">
                <a:latin typeface="Calibri"/>
                <a:cs typeface="Calibri"/>
              </a:rPr>
              <a:t>apenas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energia,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mas </a:t>
            </a:r>
            <a:r>
              <a:rPr sz="3200" spc="-10" dirty="0">
                <a:latin typeface="Calibri"/>
                <a:cs typeface="Calibri"/>
              </a:rPr>
              <a:t>também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materiais.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Conservação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matéria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15" dirty="0">
                <a:latin typeface="Calibri"/>
                <a:cs typeface="Calibri"/>
              </a:rPr>
              <a:t>Entropia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material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Exemplo: </a:t>
            </a:r>
            <a:r>
              <a:rPr sz="3200" spc="-10" dirty="0">
                <a:latin typeface="Calibri"/>
                <a:cs typeface="Calibri"/>
              </a:rPr>
              <a:t>Reciclagem, </a:t>
            </a:r>
            <a:r>
              <a:rPr sz="3200" spc="-5" dirty="0">
                <a:latin typeface="Calibri"/>
                <a:cs typeface="Calibri"/>
              </a:rPr>
              <a:t>uso de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resíduos.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2925">
              <a:lnSpc>
                <a:spcPct val="100000"/>
              </a:lnSpc>
            </a:pPr>
            <a:r>
              <a:rPr sz="4000" b="1" spc="-10" dirty="0">
                <a:solidFill>
                  <a:srgbClr val="006600"/>
                </a:solidFill>
                <a:latin typeface="Calibri"/>
                <a:cs typeface="Calibri"/>
              </a:rPr>
              <a:t>Conceitos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465" y="1663827"/>
            <a:ext cx="6637020" cy="335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que </a:t>
            </a:r>
            <a:r>
              <a:rPr sz="3200" dirty="0">
                <a:latin typeface="Calibri"/>
                <a:cs typeface="Calibri"/>
              </a:rPr>
              <a:t>é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bioenergia?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Uma </a:t>
            </a:r>
            <a:r>
              <a:rPr sz="3200" spc="-30" dirty="0">
                <a:latin typeface="Calibri"/>
                <a:cs typeface="Calibri"/>
              </a:rPr>
              <a:t>fonte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spc="-10" dirty="0">
                <a:latin typeface="Calibri"/>
                <a:cs typeface="Calibri"/>
              </a:rPr>
              <a:t>energia </a:t>
            </a:r>
            <a:r>
              <a:rPr sz="3200" spc="-5" dirty="0">
                <a:latin typeface="Calibri"/>
                <a:cs typeface="Calibri"/>
              </a:rPr>
              <a:t>que </a:t>
            </a:r>
            <a:r>
              <a:rPr sz="3200" spc="-10" dirty="0">
                <a:latin typeface="Calibri"/>
                <a:cs typeface="Calibri"/>
              </a:rPr>
              <a:t>tenha </a:t>
            </a:r>
            <a:r>
              <a:rPr sz="3200" spc="-5" dirty="0">
                <a:latin typeface="Calibri"/>
                <a:cs typeface="Calibri"/>
              </a:rPr>
              <a:t>origem  biológica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agroenergia?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2925">
              <a:lnSpc>
                <a:spcPct val="100000"/>
              </a:lnSpc>
            </a:pPr>
            <a:r>
              <a:rPr sz="4000" b="1" spc="-10" dirty="0">
                <a:solidFill>
                  <a:srgbClr val="006600"/>
                </a:solidFill>
                <a:latin typeface="Calibri"/>
                <a:cs typeface="Calibri"/>
              </a:rPr>
              <a:t>Conceitos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465" y="1663827"/>
            <a:ext cx="6155690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que </a:t>
            </a:r>
            <a:r>
              <a:rPr sz="3200" dirty="0">
                <a:latin typeface="Calibri"/>
                <a:cs typeface="Calibri"/>
              </a:rPr>
              <a:t>é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biocombustível?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Quem é mais amplo: </a:t>
            </a:r>
            <a:r>
              <a:rPr sz="3200" spc="-10" dirty="0">
                <a:latin typeface="Calibri"/>
                <a:cs typeface="Calibri"/>
              </a:rPr>
              <a:t>bioenergia </a:t>
            </a:r>
            <a:r>
              <a:rPr sz="3200" spc="-5" dirty="0">
                <a:latin typeface="Calibri"/>
                <a:cs typeface="Calibri"/>
              </a:rPr>
              <a:t>ou  </a:t>
            </a:r>
            <a:r>
              <a:rPr sz="3200" spc="-10" dirty="0">
                <a:latin typeface="Calibri"/>
                <a:cs typeface="Calibri"/>
              </a:rPr>
              <a:t>biocombustível?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2925">
              <a:lnSpc>
                <a:spcPct val="100000"/>
              </a:lnSpc>
            </a:pPr>
            <a:r>
              <a:rPr sz="4000" b="1" spc="-10" dirty="0">
                <a:solidFill>
                  <a:srgbClr val="006600"/>
                </a:solidFill>
                <a:latin typeface="Calibri"/>
                <a:cs typeface="Calibri"/>
              </a:rPr>
              <a:t>Conceitos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465" y="1663827"/>
            <a:ext cx="4871085" cy="286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que </a:t>
            </a:r>
            <a:r>
              <a:rPr sz="3200" dirty="0">
                <a:latin typeface="Calibri"/>
                <a:cs typeface="Calibri"/>
              </a:rPr>
              <a:t>é </a:t>
            </a:r>
            <a:r>
              <a:rPr sz="3200" spc="-10" dirty="0">
                <a:latin typeface="Calibri"/>
                <a:cs typeface="Calibri"/>
              </a:rPr>
              <a:t>energia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renovável?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Defina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renovabilidade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2ª </a:t>
            </a:r>
            <a:r>
              <a:rPr sz="3200" spc="-5" dirty="0">
                <a:latin typeface="Calibri"/>
                <a:cs typeface="Calibri"/>
              </a:rPr>
              <a:t>Lei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Entropia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9420">
              <a:lnSpc>
                <a:spcPct val="100000"/>
              </a:lnSpc>
            </a:pPr>
            <a:r>
              <a:rPr b="1" spc="-10" dirty="0">
                <a:solidFill>
                  <a:srgbClr val="006600"/>
                </a:solidFill>
                <a:latin typeface="Calibri"/>
                <a:cs typeface="Calibri"/>
              </a:rPr>
              <a:t>Conceitos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7465" y="1663827"/>
            <a:ext cx="6506845" cy="335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que </a:t>
            </a:r>
            <a:r>
              <a:rPr sz="3200" dirty="0">
                <a:latin typeface="Calibri"/>
                <a:cs typeface="Calibri"/>
              </a:rPr>
              <a:t>é </a:t>
            </a:r>
            <a:r>
              <a:rPr sz="3200" spc="-30" dirty="0">
                <a:latin typeface="Calibri"/>
                <a:cs typeface="Calibri"/>
              </a:rPr>
              <a:t>fonte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spc="-10" dirty="0">
                <a:latin typeface="Calibri"/>
                <a:cs typeface="Calibri"/>
              </a:rPr>
              <a:t>energia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alternativa?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lain"/>
              <a:tabLst>
                <a:tab pos="311785" algn="l"/>
              </a:tabLst>
            </a:pPr>
            <a:r>
              <a:rPr sz="3200" dirty="0">
                <a:latin typeface="Calibri"/>
                <a:cs typeface="Calibri"/>
              </a:rPr>
              <a:t>– </a:t>
            </a:r>
            <a:r>
              <a:rPr sz="3200" spc="-15" dirty="0">
                <a:latin typeface="Calibri"/>
                <a:cs typeface="Calibri"/>
              </a:rPr>
              <a:t>Preço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competitivo?</a:t>
            </a:r>
            <a:endParaRPr sz="3200">
              <a:latin typeface="Calibri"/>
              <a:cs typeface="Calibri"/>
            </a:endParaRPr>
          </a:p>
          <a:p>
            <a:pPr marL="355600" marR="869315" indent="-342900">
              <a:lnSpc>
                <a:spcPct val="100000"/>
              </a:lnSpc>
              <a:spcBef>
                <a:spcPts val="765"/>
              </a:spcBef>
              <a:buAutoNum type="arabicPlain"/>
              <a:tabLst>
                <a:tab pos="311785" algn="l"/>
              </a:tabLst>
            </a:pPr>
            <a:r>
              <a:rPr sz="3200" dirty="0">
                <a:latin typeface="Calibri"/>
                <a:cs typeface="Calibri"/>
              </a:rPr>
              <a:t>– </a:t>
            </a:r>
            <a:r>
              <a:rPr sz="3200" spc="-5" dirty="0">
                <a:latin typeface="Calibri"/>
                <a:cs typeface="Calibri"/>
              </a:rPr>
              <a:t>Há domínio </a:t>
            </a:r>
            <a:r>
              <a:rPr sz="3200" spc="-20" dirty="0">
                <a:latin typeface="Calibri"/>
                <a:cs typeface="Calibri"/>
              </a:rPr>
              <a:t>para </a:t>
            </a:r>
            <a:r>
              <a:rPr sz="3200" spc="-10" dirty="0">
                <a:latin typeface="Calibri"/>
                <a:cs typeface="Calibri"/>
              </a:rPr>
              <a:t>produção </a:t>
            </a:r>
            <a:r>
              <a:rPr sz="3200" dirty="0">
                <a:latin typeface="Calibri"/>
                <a:cs typeface="Calibri"/>
              </a:rPr>
              <a:t>em  </a:t>
            </a:r>
            <a:r>
              <a:rPr sz="3200" spc="-10" dirty="0">
                <a:latin typeface="Calibri"/>
                <a:cs typeface="Calibri"/>
              </a:rPr>
              <a:t>quantidade com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qualidade?</a:t>
            </a:r>
            <a:endParaRPr sz="3200">
              <a:latin typeface="Calibri"/>
              <a:cs typeface="Calibri"/>
            </a:endParaRPr>
          </a:p>
          <a:p>
            <a:pPr marL="311150" indent="-298450">
              <a:lnSpc>
                <a:spcPct val="100000"/>
              </a:lnSpc>
              <a:spcBef>
                <a:spcPts val="765"/>
              </a:spcBef>
              <a:buAutoNum type="arabicPlain"/>
              <a:tabLst>
                <a:tab pos="311785" algn="l"/>
              </a:tabLst>
            </a:pPr>
            <a:r>
              <a:rPr sz="3200" dirty="0">
                <a:latin typeface="Calibri"/>
                <a:cs typeface="Calibri"/>
              </a:rPr>
              <a:t>– A </a:t>
            </a:r>
            <a:r>
              <a:rPr sz="3200" spc="-5" dirty="0">
                <a:latin typeface="Calibri"/>
                <a:cs typeface="Calibri"/>
              </a:rPr>
              <a:t>sociedade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aceita?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9420">
              <a:lnSpc>
                <a:spcPct val="100000"/>
              </a:lnSpc>
            </a:pPr>
            <a:r>
              <a:rPr b="1" spc="-10" dirty="0">
                <a:solidFill>
                  <a:srgbClr val="006600"/>
                </a:solidFill>
                <a:latin typeface="Calibri"/>
                <a:cs typeface="Calibri"/>
              </a:rPr>
              <a:t>Conceitos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7465" y="1663827"/>
            <a:ext cx="4736465" cy="169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Existe </a:t>
            </a:r>
            <a:r>
              <a:rPr sz="3200" spc="-15" dirty="0">
                <a:latin typeface="Calibri"/>
                <a:cs typeface="Calibri"/>
              </a:rPr>
              <a:t>geração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spc="-10" dirty="0">
                <a:latin typeface="Calibri"/>
                <a:cs typeface="Calibri"/>
              </a:rPr>
              <a:t>energia?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1ª </a:t>
            </a:r>
            <a:r>
              <a:rPr sz="3200" spc="-5" dirty="0">
                <a:latin typeface="Calibri"/>
                <a:cs typeface="Calibri"/>
              </a:rPr>
              <a:t>Lei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Conservação?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3405">
              <a:lnSpc>
                <a:spcPct val="100000"/>
              </a:lnSpc>
            </a:pPr>
            <a:r>
              <a:rPr spc="-25" dirty="0"/>
              <a:t>Exercício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6070"/>
            <a:ext cx="7793355" cy="4390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População </a:t>
            </a:r>
            <a:r>
              <a:rPr sz="3000" spc="-20" dirty="0">
                <a:latin typeface="Calibri"/>
                <a:cs typeface="Calibri"/>
              </a:rPr>
              <a:t>EUA: </a:t>
            </a:r>
            <a:r>
              <a:rPr sz="3000" dirty="0">
                <a:latin typeface="Calibri"/>
                <a:cs typeface="Calibri"/>
              </a:rPr>
              <a:t>300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milhões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Em média </a:t>
            </a:r>
            <a:r>
              <a:rPr sz="3000" dirty="0">
                <a:latin typeface="Calibri"/>
                <a:cs typeface="Calibri"/>
              </a:rPr>
              <a:t>1 </a:t>
            </a:r>
            <a:r>
              <a:rPr sz="3000" spc="-15" dirty="0">
                <a:latin typeface="Calibri"/>
                <a:cs typeface="Calibri"/>
              </a:rPr>
              <a:t>pint </a:t>
            </a:r>
            <a:r>
              <a:rPr sz="3000" spc="-5" dirty="0">
                <a:latin typeface="Calibri"/>
                <a:cs typeface="Calibri"/>
              </a:rPr>
              <a:t>(0,473 L) de </a:t>
            </a:r>
            <a:r>
              <a:rPr sz="3000" spc="-15" dirty="0">
                <a:latin typeface="Calibri"/>
                <a:cs typeface="Calibri"/>
              </a:rPr>
              <a:t>gelo </a:t>
            </a:r>
            <a:r>
              <a:rPr sz="3000" spc="-10" dirty="0">
                <a:latin typeface="Calibri"/>
                <a:cs typeface="Calibri"/>
              </a:rPr>
              <a:t>produzido </a:t>
            </a:r>
            <a:r>
              <a:rPr sz="3000" spc="-5" dirty="0">
                <a:latin typeface="Calibri"/>
                <a:cs typeface="Calibri"/>
              </a:rPr>
              <a:t>per  </a:t>
            </a:r>
            <a:r>
              <a:rPr sz="3000" spc="-15" dirty="0">
                <a:latin typeface="Calibri"/>
                <a:cs typeface="Calibri"/>
              </a:rPr>
              <a:t>capita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diariamente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Em média, </a:t>
            </a:r>
            <a:r>
              <a:rPr sz="3000" dirty="0">
                <a:latin typeface="Calibri"/>
                <a:cs typeface="Calibri"/>
              </a:rPr>
              <a:t>50% </a:t>
            </a:r>
            <a:r>
              <a:rPr sz="3000" spc="-5" dirty="0">
                <a:latin typeface="Calibri"/>
                <a:cs typeface="Calibri"/>
              </a:rPr>
              <a:t>do </a:t>
            </a:r>
            <a:r>
              <a:rPr sz="3000" spc="-10" dirty="0">
                <a:latin typeface="Calibri"/>
                <a:cs typeface="Calibri"/>
              </a:rPr>
              <a:t>gelo </a:t>
            </a:r>
            <a:r>
              <a:rPr sz="3000" dirty="0">
                <a:latin typeface="Calibri"/>
                <a:cs typeface="Calibri"/>
              </a:rPr>
              <a:t>é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desperdiçado</a:t>
            </a:r>
            <a:endParaRPr sz="3000">
              <a:latin typeface="Calibri"/>
              <a:cs typeface="Calibri"/>
            </a:endParaRPr>
          </a:p>
          <a:p>
            <a:pPr marL="12700" marR="1591310">
              <a:lnSpc>
                <a:spcPct val="11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334 </a:t>
            </a:r>
            <a:r>
              <a:rPr sz="3000" spc="-15" dirty="0">
                <a:latin typeface="Calibri"/>
                <a:cs typeface="Calibri"/>
              </a:rPr>
              <a:t>J/g </a:t>
            </a:r>
            <a:r>
              <a:rPr sz="3000" spc="-5" dirty="0">
                <a:latin typeface="Calibri"/>
                <a:cs typeface="Calibri"/>
              </a:rPr>
              <a:t>calor </a:t>
            </a:r>
            <a:r>
              <a:rPr sz="3000" spc="-20" dirty="0">
                <a:latin typeface="Calibri"/>
                <a:cs typeface="Calibri"/>
              </a:rPr>
              <a:t>latente </a:t>
            </a:r>
            <a:r>
              <a:rPr sz="3000" spc="-5" dirty="0">
                <a:latin typeface="Calibri"/>
                <a:cs typeface="Calibri"/>
              </a:rPr>
              <a:t>de fusão da </a:t>
            </a:r>
            <a:r>
              <a:rPr sz="3000" dirty="0">
                <a:latin typeface="Calibri"/>
                <a:cs typeface="Calibri"/>
              </a:rPr>
              <a:t>água  </a:t>
            </a:r>
            <a:r>
              <a:rPr sz="3000" spc="-5" dirty="0">
                <a:latin typeface="Calibri"/>
                <a:cs typeface="Calibri"/>
              </a:rPr>
              <a:t>Dados: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Densidade da </a:t>
            </a:r>
            <a:r>
              <a:rPr sz="3000" dirty="0">
                <a:latin typeface="Calibri"/>
                <a:cs typeface="Calibri"/>
              </a:rPr>
              <a:t>água: 1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g/cm³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Energia </a:t>
            </a:r>
            <a:r>
              <a:rPr sz="3000" spc="-5" dirty="0">
                <a:latin typeface="Calibri"/>
                <a:cs typeface="Calibri"/>
              </a:rPr>
              <a:t>do barril de </a:t>
            </a:r>
            <a:r>
              <a:rPr sz="3000" spc="-15" dirty="0">
                <a:latin typeface="Calibri"/>
                <a:cs typeface="Calibri"/>
              </a:rPr>
              <a:t>petróleo: </a:t>
            </a:r>
            <a:r>
              <a:rPr sz="3000" dirty="0">
                <a:latin typeface="Calibri"/>
                <a:cs typeface="Calibri"/>
              </a:rPr>
              <a:t>1,7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MWh/t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tabLst>
                <a:tab pos="354965" algn="l"/>
              </a:tabLst>
            </a:pPr>
            <a:r>
              <a:rPr sz="3000" spc="-5" dirty="0">
                <a:latin typeface="Arial"/>
                <a:cs typeface="Arial"/>
              </a:rPr>
              <a:t>•	</a:t>
            </a:r>
            <a:r>
              <a:rPr sz="3000" dirty="0">
                <a:latin typeface="Calibri"/>
                <a:cs typeface="Calibri"/>
              </a:rPr>
              <a:t>1 kWh = 3,6 * </a:t>
            </a:r>
            <a:r>
              <a:rPr sz="3000" spc="5" dirty="0">
                <a:latin typeface="Calibri"/>
                <a:cs typeface="Calibri"/>
              </a:rPr>
              <a:t>10</a:t>
            </a:r>
            <a:r>
              <a:rPr sz="3000" spc="7" baseline="25000" dirty="0">
                <a:latin typeface="Calibri"/>
                <a:cs typeface="Calibri"/>
              </a:rPr>
              <a:t>6</a:t>
            </a:r>
            <a:r>
              <a:rPr sz="3000" spc="172" baseline="250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J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3405">
              <a:lnSpc>
                <a:spcPct val="100000"/>
              </a:lnSpc>
            </a:pPr>
            <a:r>
              <a:rPr spc="-25" dirty="0"/>
              <a:t>Exercício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608570" cy="335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Caso 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gelo não </a:t>
            </a:r>
            <a:r>
              <a:rPr sz="3200" spc="-20" dirty="0">
                <a:latin typeface="Calibri"/>
                <a:cs typeface="Calibri"/>
              </a:rPr>
              <a:t>fosse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desperdiçado: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lphaLcParenR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Qual a </a:t>
            </a:r>
            <a:r>
              <a:rPr sz="3200" spc="-5" dirty="0">
                <a:latin typeface="Calibri"/>
                <a:cs typeface="Calibri"/>
              </a:rPr>
              <a:t>economia de </a:t>
            </a:r>
            <a:r>
              <a:rPr sz="3200" dirty="0">
                <a:latin typeface="Calibri"/>
                <a:cs typeface="Calibri"/>
              </a:rPr>
              <a:t>água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potável?</a:t>
            </a:r>
            <a:endParaRPr sz="3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Qual a </a:t>
            </a:r>
            <a:r>
              <a:rPr sz="3200" spc="-5" dirty="0">
                <a:latin typeface="Calibri"/>
                <a:cs typeface="Calibri"/>
              </a:rPr>
              <a:t>economia 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energia?</a:t>
            </a:r>
            <a:endParaRPr sz="3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765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Qual a </a:t>
            </a:r>
            <a:r>
              <a:rPr sz="3200" spc="-5" dirty="0">
                <a:latin typeface="Calibri"/>
                <a:cs typeface="Calibri"/>
              </a:rPr>
              <a:t>economia </a:t>
            </a:r>
            <a:r>
              <a:rPr sz="3200" dirty="0">
                <a:latin typeface="Calibri"/>
                <a:cs typeface="Calibri"/>
              </a:rPr>
              <a:t>em </a:t>
            </a:r>
            <a:r>
              <a:rPr sz="3200" spc="-10" dirty="0">
                <a:latin typeface="Calibri"/>
                <a:cs typeface="Calibri"/>
              </a:rPr>
              <a:t>equivalentes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barril</a:t>
            </a:r>
            <a:endParaRPr sz="32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de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petróleo?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3852" y="234441"/>
            <a:ext cx="372364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5" dirty="0">
                <a:solidFill>
                  <a:srgbClr val="006600"/>
                </a:solidFill>
                <a:latin typeface="Calibri"/>
                <a:cs typeface="Calibri"/>
              </a:rPr>
              <a:t>Energia</a:t>
            </a:r>
            <a:r>
              <a:rPr sz="4000" b="1" spc="-5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6600"/>
                </a:solidFill>
                <a:latin typeface="Calibri"/>
                <a:cs typeface="Calibri"/>
              </a:rPr>
              <a:t>Mecânica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8117" y="1374775"/>
            <a:ext cx="217297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834" algn="l"/>
                <a:tab pos="843280" algn="l"/>
                <a:tab pos="1823085" algn="l"/>
              </a:tabLst>
            </a:pPr>
            <a:r>
              <a:rPr sz="2800" spc="-5" dirty="0">
                <a:latin typeface="Times New Roman"/>
                <a:cs typeface="Times New Roman"/>
              </a:rPr>
              <a:t>É	a	s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ma</a:t>
            </a:r>
            <a:r>
              <a:rPr sz="2800" dirty="0">
                <a:latin typeface="Times New Roman"/>
                <a:cs typeface="Times New Roman"/>
              </a:rPr>
              <a:t>	da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600835" algn="l"/>
              </a:tabLst>
            </a:pPr>
            <a:r>
              <a:rPr sz="2800" spc="-5" dirty="0">
                <a:latin typeface="Times New Roman"/>
                <a:cs typeface="Times New Roman"/>
              </a:rPr>
              <a:t>Potencial	na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8740" y="1374775"/>
            <a:ext cx="4998085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>
              <a:lnSpc>
                <a:spcPct val="100000"/>
              </a:lnSpc>
              <a:tabLst>
                <a:tab pos="1525905" algn="l"/>
                <a:tab pos="2935605" algn="l"/>
                <a:tab pos="3321050" algn="l"/>
                <a:tab pos="3885565" algn="l"/>
              </a:tabLst>
            </a:pPr>
            <a:r>
              <a:rPr sz="2800" spc="-5" dirty="0">
                <a:latin typeface="Times New Roman"/>
                <a:cs typeface="Times New Roman"/>
              </a:rPr>
              <a:t>Ene</a:t>
            </a:r>
            <a:r>
              <a:rPr sz="2800" spc="-4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Ciné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ica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d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Ene</a:t>
            </a:r>
            <a:r>
              <a:rPr sz="2800" spc="-5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01140" algn="l"/>
                <a:tab pos="2103755" algn="l"/>
                <a:tab pos="3239135" algn="l"/>
              </a:tabLst>
            </a:pPr>
            <a:r>
              <a:rPr sz="2800" spc="-5" dirty="0">
                <a:latin typeface="Times New Roman"/>
                <a:cs typeface="Times New Roman"/>
              </a:rPr>
              <a:t>ausência	de	forças	dissipativas,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8117" y="2228469"/>
            <a:ext cx="7189470" cy="219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ocorrendo transformação </a:t>
            </a:r>
            <a:r>
              <a:rPr sz="2800" dirty="0">
                <a:latin typeface="Times New Roman"/>
                <a:cs typeface="Times New Roman"/>
              </a:rPr>
              <a:t>de </a:t>
            </a:r>
            <a:r>
              <a:rPr sz="2800" spc="-10" dirty="0">
                <a:latin typeface="Times New Roman"/>
                <a:cs typeface="Times New Roman"/>
              </a:rPr>
              <a:t>energia </a:t>
            </a:r>
            <a:r>
              <a:rPr sz="2800" spc="-5" dirty="0">
                <a:latin typeface="Times New Roman"/>
                <a:cs typeface="Times New Roman"/>
              </a:rPr>
              <a:t>potencial </a:t>
            </a:r>
            <a:r>
              <a:rPr sz="2800" dirty="0">
                <a:latin typeface="Times New Roman"/>
                <a:cs typeface="Times New Roman"/>
              </a:rPr>
              <a:t>em  </a:t>
            </a:r>
            <a:r>
              <a:rPr sz="2800" spc="-5" dirty="0">
                <a:latin typeface="Times New Roman"/>
                <a:cs typeface="Times New Roman"/>
              </a:rPr>
              <a:t>cinética 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vice-versa.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339090">
              <a:lnSpc>
                <a:spcPct val="100000"/>
              </a:lnSpc>
            </a:pPr>
            <a:r>
              <a:rPr sz="3200" b="1" i="1" dirty="0">
                <a:latin typeface="Times New Roman"/>
                <a:cs typeface="Times New Roman"/>
              </a:rPr>
              <a:t>E mec = E p + E c =</a:t>
            </a:r>
            <a:r>
              <a:rPr sz="3200" b="1" i="1" spc="-7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constante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8529" y="4436871"/>
            <a:ext cx="266700" cy="686435"/>
          </a:xfrm>
          <a:custGeom>
            <a:avLst/>
            <a:gdLst/>
            <a:ahLst/>
            <a:cxnLst/>
            <a:rect l="l" t="t" r="r" b="b"/>
            <a:pathLst>
              <a:path w="266700" h="686435">
                <a:moveTo>
                  <a:pt x="88946" y="419480"/>
                </a:moveTo>
                <a:lnTo>
                  <a:pt x="0" y="419861"/>
                </a:lnTo>
                <a:lnTo>
                  <a:pt x="134619" y="685926"/>
                </a:lnTo>
                <a:lnTo>
                  <a:pt x="244351" y="463930"/>
                </a:lnTo>
                <a:lnTo>
                  <a:pt x="89153" y="463930"/>
                </a:lnTo>
                <a:lnTo>
                  <a:pt x="88946" y="419480"/>
                </a:lnTo>
                <a:close/>
              </a:path>
              <a:path w="266700" h="686435">
                <a:moveTo>
                  <a:pt x="177846" y="419099"/>
                </a:moveTo>
                <a:lnTo>
                  <a:pt x="88946" y="419480"/>
                </a:lnTo>
                <a:lnTo>
                  <a:pt x="89153" y="463930"/>
                </a:lnTo>
                <a:lnTo>
                  <a:pt x="178053" y="463550"/>
                </a:lnTo>
                <a:lnTo>
                  <a:pt x="177846" y="419099"/>
                </a:lnTo>
                <a:close/>
              </a:path>
              <a:path w="266700" h="686435">
                <a:moveTo>
                  <a:pt x="266700" y="418719"/>
                </a:moveTo>
                <a:lnTo>
                  <a:pt x="177846" y="419099"/>
                </a:lnTo>
                <a:lnTo>
                  <a:pt x="178053" y="463550"/>
                </a:lnTo>
                <a:lnTo>
                  <a:pt x="89153" y="463930"/>
                </a:lnTo>
                <a:lnTo>
                  <a:pt x="244351" y="463930"/>
                </a:lnTo>
                <a:lnTo>
                  <a:pt x="266700" y="418719"/>
                </a:lnTo>
                <a:close/>
              </a:path>
              <a:path w="266700" h="686435">
                <a:moveTo>
                  <a:pt x="175894" y="0"/>
                </a:moveTo>
                <a:lnTo>
                  <a:pt x="86994" y="380"/>
                </a:lnTo>
                <a:lnTo>
                  <a:pt x="88946" y="419480"/>
                </a:lnTo>
                <a:lnTo>
                  <a:pt x="177846" y="419099"/>
                </a:lnTo>
                <a:lnTo>
                  <a:pt x="1758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6571" y="5192014"/>
            <a:ext cx="259143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Energia</a:t>
            </a:r>
            <a:r>
              <a:rPr sz="28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Mecânica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21528" y="4545965"/>
            <a:ext cx="941069" cy="721360"/>
          </a:xfrm>
          <a:custGeom>
            <a:avLst/>
            <a:gdLst/>
            <a:ahLst/>
            <a:cxnLst/>
            <a:rect l="l" t="t" r="r" b="b"/>
            <a:pathLst>
              <a:path w="941070" h="721360">
                <a:moveTo>
                  <a:pt x="701039" y="596900"/>
                </a:moveTo>
                <a:lnTo>
                  <a:pt x="647700" y="668020"/>
                </a:lnTo>
                <a:lnTo>
                  <a:pt x="941070" y="721360"/>
                </a:lnTo>
                <a:lnTo>
                  <a:pt x="892175" y="623570"/>
                </a:lnTo>
                <a:lnTo>
                  <a:pt x="736600" y="623570"/>
                </a:lnTo>
                <a:lnTo>
                  <a:pt x="701039" y="596900"/>
                </a:lnTo>
                <a:close/>
              </a:path>
              <a:path w="941070" h="721360">
                <a:moveTo>
                  <a:pt x="754380" y="525780"/>
                </a:moveTo>
                <a:lnTo>
                  <a:pt x="701039" y="596900"/>
                </a:lnTo>
                <a:lnTo>
                  <a:pt x="736600" y="623570"/>
                </a:lnTo>
                <a:lnTo>
                  <a:pt x="789940" y="552450"/>
                </a:lnTo>
                <a:lnTo>
                  <a:pt x="754380" y="525780"/>
                </a:lnTo>
                <a:close/>
              </a:path>
              <a:path w="941070" h="721360">
                <a:moveTo>
                  <a:pt x="807720" y="454660"/>
                </a:moveTo>
                <a:lnTo>
                  <a:pt x="754380" y="525780"/>
                </a:lnTo>
                <a:lnTo>
                  <a:pt x="789940" y="552450"/>
                </a:lnTo>
                <a:lnTo>
                  <a:pt x="736600" y="623570"/>
                </a:lnTo>
                <a:lnTo>
                  <a:pt x="892175" y="623570"/>
                </a:lnTo>
                <a:lnTo>
                  <a:pt x="807720" y="454660"/>
                </a:lnTo>
                <a:close/>
              </a:path>
              <a:path w="941070" h="721360">
                <a:moveTo>
                  <a:pt x="53340" y="0"/>
                </a:moveTo>
                <a:lnTo>
                  <a:pt x="0" y="71120"/>
                </a:lnTo>
                <a:lnTo>
                  <a:pt x="701039" y="596900"/>
                </a:lnTo>
                <a:lnTo>
                  <a:pt x="754380" y="525780"/>
                </a:lnTo>
                <a:lnTo>
                  <a:pt x="533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2686" y="4506976"/>
            <a:ext cx="266700" cy="1437005"/>
          </a:xfrm>
          <a:custGeom>
            <a:avLst/>
            <a:gdLst/>
            <a:ahLst/>
            <a:cxnLst/>
            <a:rect l="l" t="t" r="r" b="b"/>
            <a:pathLst>
              <a:path w="266700" h="1437004">
                <a:moveTo>
                  <a:pt x="88822" y="1171546"/>
                </a:moveTo>
                <a:lnTo>
                  <a:pt x="0" y="1174496"/>
                </a:lnTo>
                <a:lnTo>
                  <a:pt x="142112" y="1436624"/>
                </a:lnTo>
                <a:lnTo>
                  <a:pt x="243456" y="1215974"/>
                </a:lnTo>
                <a:lnTo>
                  <a:pt x="90297" y="1215974"/>
                </a:lnTo>
                <a:lnTo>
                  <a:pt x="88822" y="1171546"/>
                </a:lnTo>
                <a:close/>
              </a:path>
              <a:path w="266700" h="1437004">
                <a:moveTo>
                  <a:pt x="177722" y="1168594"/>
                </a:moveTo>
                <a:lnTo>
                  <a:pt x="88822" y="1171546"/>
                </a:lnTo>
                <a:lnTo>
                  <a:pt x="90297" y="1215974"/>
                </a:lnTo>
                <a:lnTo>
                  <a:pt x="179197" y="1213015"/>
                </a:lnTo>
                <a:lnTo>
                  <a:pt x="177722" y="1168594"/>
                </a:lnTo>
                <a:close/>
              </a:path>
              <a:path w="266700" h="1437004">
                <a:moveTo>
                  <a:pt x="266573" y="1165644"/>
                </a:moveTo>
                <a:lnTo>
                  <a:pt x="177722" y="1168594"/>
                </a:lnTo>
                <a:lnTo>
                  <a:pt x="179197" y="1213015"/>
                </a:lnTo>
                <a:lnTo>
                  <a:pt x="90297" y="1215974"/>
                </a:lnTo>
                <a:lnTo>
                  <a:pt x="243456" y="1215974"/>
                </a:lnTo>
                <a:lnTo>
                  <a:pt x="266573" y="1165644"/>
                </a:lnTo>
                <a:close/>
              </a:path>
              <a:path w="266700" h="1437004">
                <a:moveTo>
                  <a:pt x="138937" y="0"/>
                </a:moveTo>
                <a:lnTo>
                  <a:pt x="50037" y="3048"/>
                </a:lnTo>
                <a:lnTo>
                  <a:pt x="88822" y="1171546"/>
                </a:lnTo>
                <a:lnTo>
                  <a:pt x="177722" y="1168594"/>
                </a:lnTo>
                <a:lnTo>
                  <a:pt x="1389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06370" y="5840069"/>
            <a:ext cx="253619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Energia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Potencial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6453" y="5335016"/>
            <a:ext cx="239585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Energia</a:t>
            </a:r>
            <a:r>
              <a:rPr sz="2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Cinética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1011" y="2091054"/>
            <a:ext cx="409321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5950" algn="l"/>
                <a:tab pos="1592580" algn="l"/>
                <a:tab pos="1938655" algn="l"/>
                <a:tab pos="3170555" algn="l"/>
              </a:tabLst>
            </a:pPr>
            <a:r>
              <a:rPr sz="2800" spc="-10" dirty="0">
                <a:latin typeface="Times New Roman"/>
                <a:cs typeface="Times New Roman"/>
              </a:rPr>
              <a:t>No	</a:t>
            </a:r>
            <a:r>
              <a:rPr sz="2800" spc="-5" dirty="0">
                <a:latin typeface="Times New Roman"/>
                <a:cs typeface="Times New Roman"/>
              </a:rPr>
              <a:t>início	o	</a:t>
            </a:r>
            <a:r>
              <a:rPr sz="2800" spc="-10" dirty="0">
                <a:latin typeface="Times New Roman"/>
                <a:cs typeface="Times New Roman"/>
              </a:rPr>
              <a:t>sistema	</a:t>
            </a:r>
            <a:r>
              <a:rPr sz="2800" spc="-5" dirty="0">
                <a:latin typeface="Times New Roman"/>
                <a:cs typeface="Times New Roman"/>
              </a:rPr>
              <a:t>possui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2606" y="2517775"/>
            <a:ext cx="992505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nto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apen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4228" y="2517775"/>
            <a:ext cx="3249930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040765" algn="l"/>
                <a:tab pos="1321435" algn="l"/>
                <a:tab pos="2022475" algn="l"/>
                <a:tab pos="2802890" algn="l"/>
              </a:tabLst>
            </a:pPr>
            <a:r>
              <a:rPr sz="2800" spc="-5" dirty="0">
                <a:latin typeface="Times New Roman"/>
                <a:cs typeface="Times New Roman"/>
              </a:rPr>
              <a:t>Ene</a:t>
            </a:r>
            <a:r>
              <a:rPr sz="2800" spc="-5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Cinétic</a:t>
            </a:r>
            <a:r>
              <a:rPr sz="2800" spc="-1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No  mais	</a:t>
            </a:r>
            <a:r>
              <a:rPr sz="2800" spc="-5" dirty="0">
                <a:latin typeface="Times New Roman"/>
                <a:cs typeface="Times New Roman"/>
              </a:rPr>
              <a:t>alto,	</a:t>
            </a:r>
            <a:r>
              <a:rPr sz="2800" dirty="0">
                <a:latin typeface="Times New Roman"/>
                <a:cs typeface="Times New Roman"/>
              </a:rPr>
              <a:t>possui  </a:t>
            </a:r>
            <a:r>
              <a:rPr sz="2800" spc="-10" dirty="0">
                <a:latin typeface="Times New Roman"/>
                <a:cs typeface="Times New Roman"/>
              </a:rPr>
              <a:t>Energia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Potencial.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9250" y="549211"/>
            <a:ext cx="1797050" cy="568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3405" y="289052"/>
            <a:ext cx="387604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Energia</a:t>
            </a:r>
            <a:r>
              <a:rPr sz="4000" b="1" spc="-35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Potencial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9773" y="1514475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1295400" y="0"/>
                </a:moveTo>
                <a:lnTo>
                  <a:pt x="1295400" y="228600"/>
                </a:lnTo>
                <a:lnTo>
                  <a:pt x="1447800" y="152400"/>
                </a:lnTo>
                <a:lnTo>
                  <a:pt x="1333500" y="152400"/>
                </a:lnTo>
                <a:lnTo>
                  <a:pt x="1333500" y="76200"/>
                </a:lnTo>
                <a:lnTo>
                  <a:pt x="1447800" y="76200"/>
                </a:lnTo>
                <a:lnTo>
                  <a:pt x="1295400" y="0"/>
                </a:lnTo>
                <a:close/>
              </a:path>
              <a:path w="1524000" h="228600">
                <a:moveTo>
                  <a:pt x="1295400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1295400" y="152400"/>
                </a:lnTo>
                <a:lnTo>
                  <a:pt x="1295400" y="76200"/>
                </a:lnTo>
                <a:close/>
              </a:path>
              <a:path w="1524000" h="228600">
                <a:moveTo>
                  <a:pt x="1447800" y="76200"/>
                </a:moveTo>
                <a:lnTo>
                  <a:pt x="1333500" y="76200"/>
                </a:lnTo>
                <a:lnTo>
                  <a:pt x="1333500" y="152400"/>
                </a:lnTo>
                <a:lnTo>
                  <a:pt x="1447800" y="152400"/>
                </a:lnTo>
                <a:lnTo>
                  <a:pt x="1524000" y="114300"/>
                </a:lnTo>
                <a:lnTo>
                  <a:pt x="1447800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43854" y="1404873"/>
            <a:ext cx="35845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relaciona-se com 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altura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92500" y="4394200"/>
            <a:ext cx="863600" cy="228600"/>
          </a:xfrm>
          <a:custGeom>
            <a:avLst/>
            <a:gdLst/>
            <a:ahLst/>
            <a:cxnLst/>
            <a:rect l="l" t="t" r="r" b="b"/>
            <a:pathLst>
              <a:path w="863600" h="228600">
                <a:moveTo>
                  <a:pt x="635000" y="0"/>
                </a:moveTo>
                <a:lnTo>
                  <a:pt x="635000" y="228600"/>
                </a:lnTo>
                <a:lnTo>
                  <a:pt x="787400" y="152400"/>
                </a:lnTo>
                <a:lnTo>
                  <a:pt x="673100" y="152400"/>
                </a:lnTo>
                <a:lnTo>
                  <a:pt x="673100" y="76200"/>
                </a:lnTo>
                <a:lnTo>
                  <a:pt x="787400" y="76200"/>
                </a:lnTo>
                <a:lnTo>
                  <a:pt x="635000" y="0"/>
                </a:lnTo>
                <a:close/>
              </a:path>
              <a:path w="863600" h="228600">
                <a:moveTo>
                  <a:pt x="635000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635000" y="152400"/>
                </a:lnTo>
                <a:lnTo>
                  <a:pt x="635000" y="76200"/>
                </a:lnTo>
                <a:close/>
              </a:path>
              <a:path w="863600" h="228600">
                <a:moveTo>
                  <a:pt x="787400" y="76200"/>
                </a:moveTo>
                <a:lnTo>
                  <a:pt x="673100" y="76200"/>
                </a:lnTo>
                <a:lnTo>
                  <a:pt x="673100" y="152400"/>
                </a:lnTo>
                <a:lnTo>
                  <a:pt x="787400" y="152400"/>
                </a:lnTo>
                <a:lnTo>
                  <a:pt x="863600" y="114300"/>
                </a:lnTo>
                <a:lnTo>
                  <a:pt x="787400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1375" y="4039361"/>
            <a:ext cx="388366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relaciona-se com </a:t>
            </a:r>
            <a:r>
              <a:rPr sz="2800" dirty="0">
                <a:latin typeface="Times New Roman"/>
                <a:cs typeface="Times New Roman"/>
              </a:rPr>
              <a:t>um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corpo  </a:t>
            </a:r>
            <a:r>
              <a:rPr sz="2800" spc="-5" dirty="0">
                <a:latin typeface="Times New Roman"/>
                <a:cs typeface="Times New Roman"/>
              </a:rPr>
              <a:t>elástico </a:t>
            </a:r>
            <a:r>
              <a:rPr sz="2800" dirty="0">
                <a:latin typeface="Times New Roman"/>
                <a:cs typeface="Times New Roman"/>
              </a:rPr>
              <a:t>ou </a:t>
            </a:r>
            <a:r>
              <a:rPr sz="2800" spc="-10" dirty="0">
                <a:latin typeface="Times New Roman"/>
                <a:cs typeface="Times New Roman"/>
              </a:rPr>
              <a:t>uma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mola.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5496" y="1374775"/>
            <a:ext cx="2624455" cy="189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Gravitacional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299720">
              <a:lnSpc>
                <a:spcPct val="100000"/>
              </a:lnSpc>
              <a:spcBef>
                <a:spcPts val="2440"/>
              </a:spcBef>
            </a:pPr>
            <a:r>
              <a:rPr sz="4200" b="1" spc="-5" dirty="0">
                <a:latin typeface="Times New Roman"/>
                <a:cs typeface="Times New Roman"/>
              </a:rPr>
              <a:t>E</a:t>
            </a:r>
            <a:r>
              <a:rPr sz="4200" b="1" baseline="-20833" dirty="0">
                <a:latin typeface="Times New Roman"/>
                <a:cs typeface="Times New Roman"/>
              </a:rPr>
              <a:t>p</a:t>
            </a:r>
            <a:r>
              <a:rPr sz="4200" b="1" spc="-7" baseline="-20833" dirty="0">
                <a:latin typeface="Times New Roman"/>
                <a:cs typeface="Times New Roman"/>
              </a:rPr>
              <a:t>g</a:t>
            </a:r>
            <a:r>
              <a:rPr sz="4200" b="1" dirty="0">
                <a:latin typeface="Times New Roman"/>
                <a:cs typeface="Times New Roman"/>
              </a:rPr>
              <a:t>=m.</a:t>
            </a:r>
            <a:r>
              <a:rPr sz="4200" b="1" spc="10" dirty="0">
                <a:latin typeface="Times New Roman"/>
                <a:cs typeface="Times New Roman"/>
              </a:rPr>
              <a:t>g</a:t>
            </a:r>
            <a:r>
              <a:rPr sz="4200" b="1" spc="-5" dirty="0">
                <a:latin typeface="Times New Roman"/>
                <a:cs typeface="Times New Roman"/>
              </a:rPr>
              <a:t>.h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8117" y="4326763"/>
            <a:ext cx="2428875" cy="1878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84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Elástica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4200" b="1" spc="-5" dirty="0">
                <a:latin typeface="Times New Roman"/>
                <a:cs typeface="Times New Roman"/>
              </a:rPr>
              <a:t>E</a:t>
            </a:r>
            <a:r>
              <a:rPr sz="4200" b="1" spc="-7" baseline="-20833" dirty="0">
                <a:latin typeface="Times New Roman"/>
                <a:cs typeface="Times New Roman"/>
              </a:rPr>
              <a:t>pel</a:t>
            </a:r>
            <a:r>
              <a:rPr sz="4200" b="1" spc="-5" dirty="0">
                <a:latin typeface="Times New Roman"/>
                <a:cs typeface="Times New Roman"/>
              </a:rPr>
              <a:t>=k.x</a:t>
            </a:r>
            <a:r>
              <a:rPr sz="4200" b="1" spc="-7" baseline="24801" dirty="0">
                <a:latin typeface="Times New Roman"/>
                <a:cs typeface="Times New Roman"/>
              </a:rPr>
              <a:t>2</a:t>
            </a:r>
            <a:r>
              <a:rPr sz="4200" b="1" spc="-5" dirty="0">
                <a:latin typeface="Times New Roman"/>
                <a:cs typeface="Times New Roman"/>
              </a:rPr>
              <a:t>/2</a:t>
            </a: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200" spc="-5" dirty="0">
                <a:latin typeface="Times New Roman"/>
                <a:cs typeface="Times New Roman"/>
              </a:rPr>
              <a:t>k = constante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elástica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84726" y="4797425"/>
            <a:ext cx="4357624" cy="1685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80126" y="2060575"/>
            <a:ext cx="1819275" cy="1838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4016" y="71627"/>
            <a:ext cx="4319015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8567" y="71627"/>
            <a:ext cx="790956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15514" y="217423"/>
            <a:ext cx="367792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Energia</a:t>
            </a:r>
            <a:r>
              <a:rPr sz="4000" b="1" spc="-45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Cinética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6750" y="5335523"/>
            <a:ext cx="6454775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2945" marR="5080" indent="-69088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Quanto </a:t>
            </a:r>
            <a:r>
              <a:rPr sz="2700" spc="-5" dirty="0">
                <a:latin typeface="Times New Roman"/>
                <a:cs typeface="Times New Roman"/>
              </a:rPr>
              <a:t>mais </a:t>
            </a:r>
            <a:r>
              <a:rPr sz="2700" dirty="0">
                <a:latin typeface="Times New Roman"/>
                <a:cs typeface="Times New Roman"/>
              </a:rPr>
              <a:t>rápido </a:t>
            </a:r>
            <a:r>
              <a:rPr sz="2700" spc="-5" dirty="0">
                <a:latin typeface="Times New Roman"/>
                <a:cs typeface="Times New Roman"/>
              </a:rPr>
              <a:t>ou mais </a:t>
            </a:r>
            <a:r>
              <a:rPr sz="2700" dirty="0">
                <a:latin typeface="Times New Roman"/>
                <a:cs typeface="Times New Roman"/>
              </a:rPr>
              <a:t>pesado é </a:t>
            </a:r>
            <a:r>
              <a:rPr sz="2700" spc="-5" dirty="0">
                <a:latin typeface="Times New Roman"/>
                <a:cs typeface="Times New Roman"/>
              </a:rPr>
              <a:t>o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objeto,  </a:t>
            </a:r>
            <a:r>
              <a:rPr sz="2700" spc="-5" dirty="0">
                <a:latin typeface="Times New Roman"/>
                <a:cs typeface="Times New Roman"/>
              </a:rPr>
              <a:t>maior </a:t>
            </a:r>
            <a:r>
              <a:rPr sz="2700" dirty="0">
                <a:latin typeface="Times New Roman"/>
                <a:cs typeface="Times New Roman"/>
              </a:rPr>
              <a:t>a </a:t>
            </a:r>
            <a:r>
              <a:rPr sz="2700" spc="-10" dirty="0">
                <a:latin typeface="Times New Roman"/>
                <a:cs typeface="Times New Roman"/>
              </a:rPr>
              <a:t>Energia </a:t>
            </a:r>
            <a:r>
              <a:rPr sz="2700" dirty="0">
                <a:latin typeface="Times New Roman"/>
                <a:cs typeface="Times New Roman"/>
              </a:rPr>
              <a:t>Cinética </a:t>
            </a:r>
            <a:r>
              <a:rPr sz="2700" spc="-5" dirty="0">
                <a:latin typeface="Times New Roman"/>
                <a:cs typeface="Times New Roman"/>
              </a:rPr>
              <a:t>do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corpo!!!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25600" y="3205479"/>
            <a:ext cx="224154" cy="368300"/>
          </a:xfrm>
          <a:custGeom>
            <a:avLst/>
            <a:gdLst/>
            <a:ahLst/>
            <a:cxnLst/>
            <a:rect l="l" t="t" r="r" b="b"/>
            <a:pathLst>
              <a:path w="224155" h="368300">
                <a:moveTo>
                  <a:pt x="0" y="121285"/>
                </a:moveTo>
                <a:lnTo>
                  <a:pt x="66675" y="367919"/>
                </a:lnTo>
                <a:lnTo>
                  <a:pt x="206767" y="188849"/>
                </a:lnTo>
                <a:lnTo>
                  <a:pt x="141858" y="188849"/>
                </a:lnTo>
                <a:lnTo>
                  <a:pt x="67182" y="173736"/>
                </a:lnTo>
                <a:lnTo>
                  <a:pt x="74742" y="136402"/>
                </a:lnTo>
                <a:lnTo>
                  <a:pt x="0" y="121285"/>
                </a:lnTo>
                <a:close/>
              </a:path>
              <a:path w="224155" h="368300">
                <a:moveTo>
                  <a:pt x="74742" y="136402"/>
                </a:moveTo>
                <a:lnTo>
                  <a:pt x="67182" y="173736"/>
                </a:lnTo>
                <a:lnTo>
                  <a:pt x="141858" y="188849"/>
                </a:lnTo>
                <a:lnTo>
                  <a:pt x="149425" y="151508"/>
                </a:lnTo>
                <a:lnTo>
                  <a:pt x="74742" y="136402"/>
                </a:lnTo>
                <a:close/>
              </a:path>
              <a:path w="224155" h="368300">
                <a:moveTo>
                  <a:pt x="149425" y="151508"/>
                </a:moveTo>
                <a:lnTo>
                  <a:pt x="141858" y="188849"/>
                </a:lnTo>
                <a:lnTo>
                  <a:pt x="206767" y="188849"/>
                </a:lnTo>
                <a:lnTo>
                  <a:pt x="224155" y="166624"/>
                </a:lnTo>
                <a:lnTo>
                  <a:pt x="149425" y="151508"/>
                </a:lnTo>
                <a:close/>
              </a:path>
              <a:path w="224155" h="368300">
                <a:moveTo>
                  <a:pt x="102362" y="0"/>
                </a:moveTo>
                <a:lnTo>
                  <a:pt x="74742" y="136402"/>
                </a:lnTo>
                <a:lnTo>
                  <a:pt x="149425" y="151508"/>
                </a:lnTo>
                <a:lnTo>
                  <a:pt x="177037" y="15240"/>
                </a:lnTo>
                <a:lnTo>
                  <a:pt x="1023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0">
              <a:lnSpc>
                <a:spcPct val="100000"/>
              </a:lnSpc>
            </a:pPr>
            <a:r>
              <a:rPr spc="-10" dirty="0"/>
              <a:t>Energia </a:t>
            </a:r>
            <a:r>
              <a:rPr spc="-5" dirty="0"/>
              <a:t>que </a:t>
            </a:r>
            <a:r>
              <a:rPr dirty="0"/>
              <a:t>proporciona </a:t>
            </a:r>
            <a:r>
              <a:rPr spc="-5" dirty="0"/>
              <a:t>o</a:t>
            </a:r>
            <a:r>
              <a:rPr spc="-105" dirty="0"/>
              <a:t> </a:t>
            </a:r>
            <a:r>
              <a:rPr spc="-5" dirty="0"/>
              <a:t>movimento.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 marL="443865">
              <a:lnSpc>
                <a:spcPct val="100000"/>
              </a:lnSpc>
              <a:spcBef>
                <a:spcPts val="2380"/>
              </a:spcBef>
            </a:pPr>
            <a:r>
              <a:rPr sz="4200" b="1" spc="-5" dirty="0">
                <a:latin typeface="Times New Roman"/>
                <a:cs typeface="Times New Roman"/>
              </a:rPr>
              <a:t>E</a:t>
            </a:r>
            <a:r>
              <a:rPr sz="4200" b="1" spc="-7" baseline="-20833" dirty="0">
                <a:latin typeface="Times New Roman"/>
                <a:cs typeface="Times New Roman"/>
              </a:rPr>
              <a:t>c</a:t>
            </a:r>
            <a:r>
              <a:rPr sz="4200" b="1" spc="-5" dirty="0">
                <a:latin typeface="Times New Roman"/>
                <a:cs typeface="Times New Roman"/>
              </a:rPr>
              <a:t>=m.V</a:t>
            </a:r>
            <a:r>
              <a:rPr sz="4200" b="1" spc="-7" baseline="24801" dirty="0">
                <a:latin typeface="Times New Roman"/>
                <a:cs typeface="Times New Roman"/>
              </a:rPr>
              <a:t>2</a:t>
            </a:r>
            <a:r>
              <a:rPr sz="4200" b="1" spc="-5" dirty="0">
                <a:latin typeface="Times New Roman"/>
                <a:cs typeface="Times New Roman"/>
              </a:rPr>
              <a:t>/2</a:t>
            </a: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65"/>
              </a:spcBef>
            </a:pPr>
            <a:r>
              <a:rPr sz="2200" spc="-10" dirty="0">
                <a:solidFill>
                  <a:srgbClr val="FF0000"/>
                </a:solidFill>
              </a:rPr>
              <a:t>Energia</a:t>
            </a:r>
            <a:endParaRPr sz="2200"/>
          </a:p>
        </p:txBody>
      </p:sp>
      <p:sp>
        <p:nvSpPr>
          <p:cNvPr id="8" name="object 8"/>
          <p:cNvSpPr/>
          <p:nvPr/>
        </p:nvSpPr>
        <p:spPr>
          <a:xfrm>
            <a:off x="2513076" y="3284473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76194" y="838200"/>
                </a:moveTo>
                <a:lnTo>
                  <a:pt x="0" y="838200"/>
                </a:lnTo>
                <a:lnTo>
                  <a:pt x="114300" y="1066800"/>
                </a:lnTo>
                <a:lnTo>
                  <a:pt x="209550" y="876300"/>
                </a:lnTo>
                <a:lnTo>
                  <a:pt x="76200" y="876300"/>
                </a:lnTo>
                <a:lnTo>
                  <a:pt x="76194" y="838200"/>
                </a:lnTo>
                <a:close/>
              </a:path>
              <a:path w="228600" h="1066800">
                <a:moveTo>
                  <a:pt x="152273" y="0"/>
                </a:moveTo>
                <a:lnTo>
                  <a:pt x="76073" y="0"/>
                </a:lnTo>
                <a:lnTo>
                  <a:pt x="76200" y="876300"/>
                </a:lnTo>
                <a:lnTo>
                  <a:pt x="152400" y="876300"/>
                </a:lnTo>
                <a:lnTo>
                  <a:pt x="152273" y="0"/>
                </a:lnTo>
                <a:close/>
              </a:path>
              <a:path w="228600" h="1066800">
                <a:moveTo>
                  <a:pt x="228600" y="838200"/>
                </a:moveTo>
                <a:lnTo>
                  <a:pt x="152394" y="838200"/>
                </a:lnTo>
                <a:lnTo>
                  <a:pt x="152400" y="876300"/>
                </a:lnTo>
                <a:lnTo>
                  <a:pt x="209550" y="876300"/>
                </a:lnTo>
                <a:lnTo>
                  <a:pt x="228600" y="838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66571" y="3945763"/>
            <a:ext cx="1601470" cy="87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Cinética</a:t>
            </a:r>
            <a:endParaRPr sz="2200">
              <a:latin typeface="Times New Roman"/>
              <a:cs typeface="Times New Roman"/>
            </a:endParaRPr>
          </a:p>
          <a:p>
            <a:pPr marL="875665">
              <a:lnSpc>
                <a:spcPct val="100000"/>
              </a:lnSpc>
              <a:spcBef>
                <a:spcPts val="1520"/>
              </a:spcBef>
            </a:pP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Massa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0861" y="3278378"/>
            <a:ext cx="226060" cy="438150"/>
          </a:xfrm>
          <a:custGeom>
            <a:avLst/>
            <a:gdLst/>
            <a:ahLst/>
            <a:cxnLst/>
            <a:rect l="l" t="t" r="r" b="b"/>
            <a:pathLst>
              <a:path w="226060" h="438150">
                <a:moveTo>
                  <a:pt x="75184" y="218693"/>
                </a:moveTo>
                <a:lnTo>
                  <a:pt x="0" y="231139"/>
                </a:lnTo>
                <a:lnTo>
                  <a:pt x="149987" y="437896"/>
                </a:lnTo>
                <a:lnTo>
                  <a:pt x="206208" y="256286"/>
                </a:lnTo>
                <a:lnTo>
                  <a:pt x="81407" y="256286"/>
                </a:lnTo>
                <a:lnTo>
                  <a:pt x="75184" y="218693"/>
                </a:lnTo>
                <a:close/>
              </a:path>
              <a:path w="226060" h="438150">
                <a:moveTo>
                  <a:pt x="150364" y="206248"/>
                </a:moveTo>
                <a:lnTo>
                  <a:pt x="75184" y="218693"/>
                </a:lnTo>
                <a:lnTo>
                  <a:pt x="81407" y="256286"/>
                </a:lnTo>
                <a:lnTo>
                  <a:pt x="156590" y="243839"/>
                </a:lnTo>
                <a:lnTo>
                  <a:pt x="150364" y="206248"/>
                </a:lnTo>
                <a:close/>
              </a:path>
              <a:path w="226060" h="438150">
                <a:moveTo>
                  <a:pt x="225551" y="193801"/>
                </a:moveTo>
                <a:lnTo>
                  <a:pt x="150364" y="206248"/>
                </a:lnTo>
                <a:lnTo>
                  <a:pt x="156590" y="243839"/>
                </a:lnTo>
                <a:lnTo>
                  <a:pt x="81407" y="256286"/>
                </a:lnTo>
                <a:lnTo>
                  <a:pt x="206208" y="256286"/>
                </a:lnTo>
                <a:lnTo>
                  <a:pt x="225551" y="193801"/>
                </a:lnTo>
                <a:close/>
              </a:path>
              <a:path w="226060" h="438150">
                <a:moveTo>
                  <a:pt x="116204" y="0"/>
                </a:moveTo>
                <a:lnTo>
                  <a:pt x="41021" y="12319"/>
                </a:lnTo>
                <a:lnTo>
                  <a:pt x="75184" y="218693"/>
                </a:lnTo>
                <a:lnTo>
                  <a:pt x="150364" y="206248"/>
                </a:lnTo>
                <a:lnTo>
                  <a:pt x="1162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67050" y="3826255"/>
            <a:ext cx="126619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30" dirty="0">
                <a:solidFill>
                  <a:srgbClr val="FF0000"/>
                </a:solidFill>
                <a:latin typeface="Times New Roman"/>
                <a:cs typeface="Times New Roman"/>
              </a:rPr>
              <a:t>Velocidade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27601" y="2349373"/>
            <a:ext cx="4573524" cy="2744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Energia</a:t>
            </a:r>
            <a:r>
              <a:rPr spc="-60" dirty="0"/>
              <a:t> </a:t>
            </a:r>
            <a:r>
              <a:rPr spc="-5" dirty="0"/>
              <a:t>química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7719" y="1435734"/>
            <a:ext cx="6981825" cy="88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É a </a:t>
            </a:r>
            <a:r>
              <a:rPr sz="2800" spc="-10" dirty="0">
                <a:latin typeface="Calibri"/>
                <a:cs typeface="Calibri"/>
              </a:rPr>
              <a:t>energia que </a:t>
            </a:r>
            <a:r>
              <a:rPr sz="2800" spc="-25" dirty="0">
                <a:latin typeface="Calibri"/>
                <a:cs typeface="Calibri"/>
              </a:rPr>
              <a:t>está </a:t>
            </a:r>
            <a:r>
              <a:rPr sz="2800" spc="-10" dirty="0">
                <a:latin typeface="Calibri"/>
                <a:cs typeface="Calibri"/>
              </a:rPr>
              <a:t>armazenada num </a:t>
            </a:r>
            <a:r>
              <a:rPr sz="2800" spc="-15" dirty="0">
                <a:latin typeface="Calibri"/>
                <a:cs typeface="Calibri"/>
              </a:rPr>
              <a:t>átomo </a:t>
            </a:r>
            <a:r>
              <a:rPr sz="2800" spc="-10" dirty="0">
                <a:latin typeface="Calibri"/>
                <a:cs typeface="Calibri"/>
              </a:rPr>
              <a:t>ou  numa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molécula.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3776" y="2843276"/>
            <a:ext cx="5760974" cy="2720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284" y="1220724"/>
            <a:ext cx="8858166" cy="5051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7690" y="4959350"/>
            <a:ext cx="23228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Fermentação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anaeróbica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0946" y="5937199"/>
            <a:ext cx="1878964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Respiração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aeróbica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135">
              <a:lnSpc>
                <a:spcPct val="100000"/>
              </a:lnSpc>
            </a:pPr>
            <a:r>
              <a:rPr b="1" spc="-10" dirty="0">
                <a:solidFill>
                  <a:srgbClr val="006600"/>
                </a:solidFill>
                <a:latin typeface="Calibri"/>
                <a:cs typeface="Calibri"/>
              </a:rPr>
              <a:t>Energia</a:t>
            </a:r>
            <a:r>
              <a:rPr b="1" spc="-8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6600"/>
                </a:solidFill>
                <a:latin typeface="Calibri"/>
                <a:cs typeface="Calibri"/>
              </a:rPr>
              <a:t>Química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2988" y="3133597"/>
            <a:ext cx="69215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Glicose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3696" y="3320160"/>
            <a:ext cx="6140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3564" y="3134614"/>
            <a:ext cx="162941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Microorganismos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3985" y="5079491"/>
            <a:ext cx="118491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Fotossíntese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20633" y="5079491"/>
            <a:ext cx="25400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aseline="-208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8720" y="3749040"/>
            <a:ext cx="3374390" cy="1267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5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Combustão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800" spc="-15" baseline="-208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2739" y="3091560"/>
            <a:ext cx="126428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Comb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ív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7140" y="1538604"/>
            <a:ext cx="3445510" cy="794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356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aseline="-208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ATP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56228" y="992250"/>
            <a:ext cx="5235575" cy="5535295"/>
          </a:xfrm>
          <a:custGeom>
            <a:avLst/>
            <a:gdLst/>
            <a:ahLst/>
            <a:cxnLst/>
            <a:rect l="l" t="t" r="r" b="b"/>
            <a:pathLst>
              <a:path w="5235575" h="5535295">
                <a:moveTo>
                  <a:pt x="58991" y="4346738"/>
                </a:moveTo>
                <a:lnTo>
                  <a:pt x="46227" y="4368618"/>
                </a:lnTo>
                <a:lnTo>
                  <a:pt x="46227" y="5529440"/>
                </a:lnTo>
                <a:lnTo>
                  <a:pt x="51943" y="5535129"/>
                </a:lnTo>
                <a:lnTo>
                  <a:pt x="5229860" y="5535129"/>
                </a:lnTo>
                <a:lnTo>
                  <a:pt x="5235575" y="5529440"/>
                </a:lnTo>
                <a:lnTo>
                  <a:pt x="5235575" y="5522429"/>
                </a:lnTo>
                <a:lnTo>
                  <a:pt x="71627" y="5522429"/>
                </a:lnTo>
                <a:lnTo>
                  <a:pt x="58927" y="5509729"/>
                </a:lnTo>
                <a:lnTo>
                  <a:pt x="71627" y="5509729"/>
                </a:lnTo>
                <a:lnTo>
                  <a:pt x="71627" y="4368400"/>
                </a:lnTo>
                <a:lnTo>
                  <a:pt x="58991" y="4346738"/>
                </a:lnTo>
                <a:close/>
              </a:path>
              <a:path w="5235575" h="5535295">
                <a:moveTo>
                  <a:pt x="71627" y="5509729"/>
                </a:moveTo>
                <a:lnTo>
                  <a:pt x="58927" y="5509729"/>
                </a:lnTo>
                <a:lnTo>
                  <a:pt x="71627" y="5522429"/>
                </a:lnTo>
                <a:lnTo>
                  <a:pt x="71627" y="5509729"/>
                </a:lnTo>
                <a:close/>
              </a:path>
              <a:path w="5235575" h="5535295">
                <a:moveTo>
                  <a:pt x="5210175" y="5509729"/>
                </a:moveTo>
                <a:lnTo>
                  <a:pt x="71627" y="5509729"/>
                </a:lnTo>
                <a:lnTo>
                  <a:pt x="71627" y="5522429"/>
                </a:lnTo>
                <a:lnTo>
                  <a:pt x="5210175" y="5522429"/>
                </a:lnTo>
                <a:lnTo>
                  <a:pt x="5210175" y="5509729"/>
                </a:lnTo>
                <a:close/>
              </a:path>
              <a:path w="5235575" h="5535295">
                <a:moveTo>
                  <a:pt x="5210175" y="12700"/>
                </a:moveTo>
                <a:lnTo>
                  <a:pt x="5210175" y="5522429"/>
                </a:lnTo>
                <a:lnTo>
                  <a:pt x="5222875" y="5509729"/>
                </a:lnTo>
                <a:lnTo>
                  <a:pt x="5235575" y="5509729"/>
                </a:lnTo>
                <a:lnTo>
                  <a:pt x="5235575" y="25400"/>
                </a:lnTo>
                <a:lnTo>
                  <a:pt x="5222875" y="25400"/>
                </a:lnTo>
                <a:lnTo>
                  <a:pt x="5210175" y="12700"/>
                </a:lnTo>
                <a:close/>
              </a:path>
              <a:path w="5235575" h="5535295">
                <a:moveTo>
                  <a:pt x="5235575" y="5509729"/>
                </a:moveTo>
                <a:lnTo>
                  <a:pt x="5222875" y="5509729"/>
                </a:lnTo>
                <a:lnTo>
                  <a:pt x="5210175" y="5522429"/>
                </a:lnTo>
                <a:lnTo>
                  <a:pt x="5235575" y="5522429"/>
                </a:lnTo>
                <a:lnTo>
                  <a:pt x="5235575" y="5509729"/>
                </a:lnTo>
                <a:close/>
              </a:path>
              <a:path w="5235575" h="5535295">
                <a:moveTo>
                  <a:pt x="58927" y="4296283"/>
                </a:moveTo>
                <a:lnTo>
                  <a:pt x="3556" y="4391279"/>
                </a:lnTo>
                <a:lnTo>
                  <a:pt x="0" y="4397248"/>
                </a:lnTo>
                <a:lnTo>
                  <a:pt x="2032" y="4405122"/>
                </a:lnTo>
                <a:lnTo>
                  <a:pt x="8127" y="4408551"/>
                </a:lnTo>
                <a:lnTo>
                  <a:pt x="14224" y="4412107"/>
                </a:lnTo>
                <a:lnTo>
                  <a:pt x="21971" y="4410075"/>
                </a:lnTo>
                <a:lnTo>
                  <a:pt x="25526" y="4404106"/>
                </a:lnTo>
                <a:lnTo>
                  <a:pt x="46227" y="4368618"/>
                </a:lnTo>
                <a:lnTo>
                  <a:pt x="46227" y="4321429"/>
                </a:lnTo>
                <a:lnTo>
                  <a:pt x="73618" y="4321429"/>
                </a:lnTo>
                <a:lnTo>
                  <a:pt x="58927" y="4296283"/>
                </a:lnTo>
                <a:close/>
              </a:path>
              <a:path w="5235575" h="5535295">
                <a:moveTo>
                  <a:pt x="73618" y="4321429"/>
                </a:moveTo>
                <a:lnTo>
                  <a:pt x="71627" y="4321429"/>
                </a:lnTo>
                <a:lnTo>
                  <a:pt x="71627" y="4368400"/>
                </a:lnTo>
                <a:lnTo>
                  <a:pt x="92456" y="4404106"/>
                </a:lnTo>
                <a:lnTo>
                  <a:pt x="96012" y="4410075"/>
                </a:lnTo>
                <a:lnTo>
                  <a:pt x="103759" y="4412107"/>
                </a:lnTo>
                <a:lnTo>
                  <a:pt x="115824" y="4405122"/>
                </a:lnTo>
                <a:lnTo>
                  <a:pt x="117983" y="4397248"/>
                </a:lnTo>
                <a:lnTo>
                  <a:pt x="114426" y="4391279"/>
                </a:lnTo>
                <a:lnTo>
                  <a:pt x="73618" y="4321429"/>
                </a:lnTo>
                <a:close/>
              </a:path>
              <a:path w="5235575" h="5535295">
                <a:moveTo>
                  <a:pt x="71627" y="4321429"/>
                </a:moveTo>
                <a:lnTo>
                  <a:pt x="46227" y="4321429"/>
                </a:lnTo>
                <a:lnTo>
                  <a:pt x="46227" y="4368618"/>
                </a:lnTo>
                <a:lnTo>
                  <a:pt x="58991" y="4346738"/>
                </a:lnTo>
                <a:lnTo>
                  <a:pt x="48006" y="4327906"/>
                </a:lnTo>
                <a:lnTo>
                  <a:pt x="71627" y="4327906"/>
                </a:lnTo>
                <a:lnTo>
                  <a:pt x="71627" y="4321429"/>
                </a:lnTo>
                <a:close/>
              </a:path>
              <a:path w="5235575" h="5535295">
                <a:moveTo>
                  <a:pt x="71627" y="4327906"/>
                </a:moveTo>
                <a:lnTo>
                  <a:pt x="69976" y="4327906"/>
                </a:lnTo>
                <a:lnTo>
                  <a:pt x="58991" y="4346738"/>
                </a:lnTo>
                <a:lnTo>
                  <a:pt x="71627" y="4368400"/>
                </a:lnTo>
                <a:lnTo>
                  <a:pt x="71627" y="4327906"/>
                </a:lnTo>
                <a:close/>
              </a:path>
              <a:path w="5235575" h="5535295">
                <a:moveTo>
                  <a:pt x="69976" y="4327906"/>
                </a:moveTo>
                <a:lnTo>
                  <a:pt x="48006" y="4327906"/>
                </a:lnTo>
                <a:lnTo>
                  <a:pt x="58991" y="4346738"/>
                </a:lnTo>
                <a:lnTo>
                  <a:pt x="69976" y="4327906"/>
                </a:lnTo>
                <a:close/>
              </a:path>
              <a:path w="5235575" h="5535295">
                <a:moveTo>
                  <a:pt x="5229860" y="0"/>
                </a:moveTo>
                <a:lnTo>
                  <a:pt x="3951224" y="0"/>
                </a:lnTo>
                <a:lnTo>
                  <a:pt x="3945508" y="5587"/>
                </a:lnTo>
                <a:lnTo>
                  <a:pt x="3945508" y="241173"/>
                </a:lnTo>
                <a:lnTo>
                  <a:pt x="3970908" y="241173"/>
                </a:lnTo>
                <a:lnTo>
                  <a:pt x="3970908" y="25400"/>
                </a:lnTo>
                <a:lnTo>
                  <a:pt x="3958208" y="25400"/>
                </a:lnTo>
                <a:lnTo>
                  <a:pt x="3970908" y="12700"/>
                </a:lnTo>
                <a:lnTo>
                  <a:pt x="5235575" y="12700"/>
                </a:lnTo>
                <a:lnTo>
                  <a:pt x="5235575" y="5587"/>
                </a:lnTo>
                <a:lnTo>
                  <a:pt x="5229860" y="0"/>
                </a:lnTo>
                <a:close/>
              </a:path>
              <a:path w="5235575" h="5535295">
                <a:moveTo>
                  <a:pt x="3970908" y="12700"/>
                </a:moveTo>
                <a:lnTo>
                  <a:pt x="3958208" y="25400"/>
                </a:lnTo>
                <a:lnTo>
                  <a:pt x="3970908" y="25400"/>
                </a:lnTo>
                <a:lnTo>
                  <a:pt x="3970908" y="12700"/>
                </a:lnTo>
                <a:close/>
              </a:path>
              <a:path w="5235575" h="5535295">
                <a:moveTo>
                  <a:pt x="5210175" y="12700"/>
                </a:moveTo>
                <a:lnTo>
                  <a:pt x="3970908" y="12700"/>
                </a:lnTo>
                <a:lnTo>
                  <a:pt x="3970908" y="25400"/>
                </a:lnTo>
                <a:lnTo>
                  <a:pt x="5210175" y="25400"/>
                </a:lnTo>
                <a:lnTo>
                  <a:pt x="5210175" y="12700"/>
                </a:lnTo>
                <a:close/>
              </a:path>
              <a:path w="5235575" h="5535295">
                <a:moveTo>
                  <a:pt x="5235575" y="12700"/>
                </a:moveTo>
                <a:lnTo>
                  <a:pt x="5210175" y="12700"/>
                </a:lnTo>
                <a:lnTo>
                  <a:pt x="5222875" y="25400"/>
                </a:lnTo>
                <a:lnTo>
                  <a:pt x="5235575" y="25400"/>
                </a:lnTo>
                <a:lnTo>
                  <a:pt x="5235575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857</Words>
  <Application>Microsoft Office PowerPoint</Application>
  <PresentationFormat>Apresentação na tela (4:3)</PresentationFormat>
  <Paragraphs>238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Tahoma</vt:lpstr>
      <vt:lpstr>Times New Roman</vt:lpstr>
      <vt:lpstr>Office Theme</vt:lpstr>
      <vt:lpstr>Apresentação do PowerPoint</vt:lpstr>
      <vt:lpstr>Energia</vt:lpstr>
      <vt:lpstr>Tipos de energia</vt:lpstr>
      <vt:lpstr>Energia Mecânica</vt:lpstr>
      <vt:lpstr>Apresentação do PowerPoint</vt:lpstr>
      <vt:lpstr>Energia Potencial</vt:lpstr>
      <vt:lpstr>Energia Cinética</vt:lpstr>
      <vt:lpstr>Energia química</vt:lpstr>
      <vt:lpstr>Energia Química</vt:lpstr>
      <vt:lpstr>Energia Química</vt:lpstr>
      <vt:lpstr>Energia nuclear</vt:lpstr>
      <vt:lpstr>Energia eletromagnética</vt:lpstr>
      <vt:lpstr>Energia eletromagnética</vt:lpstr>
      <vt:lpstr>Energia hidráulica</vt:lpstr>
      <vt:lpstr>Energia hidráulica</vt:lpstr>
      <vt:lpstr>Apresentação do PowerPoint</vt:lpstr>
      <vt:lpstr>A energia elétrica é transformada em trabalho</vt:lpstr>
      <vt:lpstr>Fontes de potência ou tipo de energia?</vt:lpstr>
      <vt:lpstr>Trabalho</vt:lpstr>
      <vt:lpstr>Motor a combustão interna</vt:lpstr>
      <vt:lpstr>Apresentação do PowerPoint</vt:lpstr>
      <vt:lpstr>Potência</vt:lpstr>
      <vt:lpstr>Temperatura x Calor</vt:lpstr>
      <vt:lpstr>Temperatura x Calor</vt:lpstr>
      <vt:lpstr>Processos de transferência de energia</vt:lpstr>
      <vt:lpstr>Temperatura x Calor</vt:lpstr>
      <vt:lpstr>Temperatura x Calor</vt:lpstr>
      <vt:lpstr>Leis da termodinâmica</vt:lpstr>
      <vt:lpstr>Leis da termodinâmica</vt:lpstr>
      <vt:lpstr>Leis da termodinâmica</vt:lpstr>
      <vt:lpstr>Leis da termodinâmica</vt:lpstr>
      <vt:lpstr>Conceitos</vt:lpstr>
      <vt:lpstr>Conceitos</vt:lpstr>
      <vt:lpstr>Conceitos</vt:lpstr>
      <vt:lpstr>Conceitos</vt:lpstr>
      <vt:lpstr>Conceitos</vt:lpstr>
      <vt:lpstr>Exercício</vt:lpstr>
      <vt:lpstr>Exercício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 244 – Recursos Energéticos e Ambiente Aula 2 – Conceitos de Energia</dc:title>
  <dc:creator>TLR</dc:creator>
  <cp:lastModifiedBy>Usuário</cp:lastModifiedBy>
  <cp:revision>1</cp:revision>
  <dcterms:created xsi:type="dcterms:W3CDTF">2017-02-24T00:18:13Z</dcterms:created>
  <dcterms:modified xsi:type="dcterms:W3CDTF">2017-02-24T00:19:43Z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2017-02-24T00:00:00Z</vt:filetime>
  </property>
</Properties>
</file>