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D3AA99D-6120-499E-BE62-79ED1CD83CA9}" type="datetimeFigureOut">
              <a:rPr lang="pt-BR" smtClean="0"/>
              <a:t>15/09/2020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D5A8060-1D6B-4FCE-B992-49E0999E2EF5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A99D-6120-499E-BE62-79ED1CD83CA9}" type="datetimeFigureOut">
              <a:rPr lang="pt-BR" smtClean="0"/>
              <a:t>15/09/2020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8060-1D6B-4FCE-B992-49E0999E2EF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A99D-6120-499E-BE62-79ED1CD83CA9}" type="datetimeFigureOut">
              <a:rPr lang="pt-BR" smtClean="0"/>
              <a:t>15/09/2020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8060-1D6B-4FCE-B992-49E0999E2EF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3AA99D-6120-499E-BE62-79ED1CD83CA9}" type="datetimeFigureOut">
              <a:rPr lang="pt-BR" smtClean="0"/>
              <a:t>15/09/2020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D5A8060-1D6B-4FCE-B992-49E0999E2EF5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D3AA99D-6120-499E-BE62-79ED1CD83CA9}" type="datetimeFigureOut">
              <a:rPr lang="pt-BR" smtClean="0"/>
              <a:t>15/09/2020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D5A8060-1D6B-4FCE-B992-49E0999E2EF5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A99D-6120-499E-BE62-79ED1CD83CA9}" type="datetimeFigureOut">
              <a:rPr lang="pt-BR" smtClean="0"/>
              <a:t>15/09/2020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8060-1D6B-4FCE-B992-49E0999E2EF5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A99D-6120-499E-BE62-79ED1CD83CA9}" type="datetimeFigureOut">
              <a:rPr lang="pt-BR" smtClean="0"/>
              <a:t>15/09/2020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8060-1D6B-4FCE-B992-49E0999E2EF5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3AA99D-6120-499E-BE62-79ED1CD83CA9}" type="datetimeFigureOut">
              <a:rPr lang="pt-BR" smtClean="0"/>
              <a:t>15/09/2020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5A8060-1D6B-4FCE-B992-49E0999E2EF5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A99D-6120-499E-BE62-79ED1CD83CA9}" type="datetimeFigureOut">
              <a:rPr lang="pt-BR" smtClean="0"/>
              <a:t>15/09/2020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8060-1D6B-4FCE-B992-49E0999E2EF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3AA99D-6120-499E-BE62-79ED1CD83CA9}" type="datetimeFigureOut">
              <a:rPr lang="pt-BR" smtClean="0"/>
              <a:t>15/09/2020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D5A8060-1D6B-4FCE-B992-49E0999E2EF5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3AA99D-6120-499E-BE62-79ED1CD83CA9}" type="datetimeFigureOut">
              <a:rPr lang="pt-BR" smtClean="0"/>
              <a:t>15/09/2020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5A8060-1D6B-4FCE-B992-49E0999E2EF5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D3AA99D-6120-499E-BE62-79ED1CD83CA9}" type="datetimeFigureOut">
              <a:rPr lang="pt-BR" smtClean="0"/>
              <a:t>15/09/2020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D5A8060-1D6B-4FCE-B992-49E0999E2EF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86000" y="2780928"/>
            <a:ext cx="6172200" cy="1894362"/>
          </a:xfrm>
        </p:spPr>
        <p:txBody>
          <a:bodyPr/>
          <a:lstStyle/>
          <a:p>
            <a:r>
              <a:rPr lang="pt-BR" dirty="0" smtClean="0"/>
              <a:t>Os escravos e o açúcar no Atlântico Sul (1500-1600)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Charles R. </a:t>
            </a:r>
            <a:r>
              <a:rPr lang="pt-BR" dirty="0" err="1" smtClean="0"/>
              <a:t>Boxer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Opiniões contemporâneas sobre a moralidade do tráfico de escravos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Os jesuítas e a omissão/ condenação da escravidão e tráfico africano</a:t>
            </a:r>
          </a:p>
          <a:p>
            <a:r>
              <a:rPr lang="pt-BR" dirty="0" smtClean="0"/>
              <a:t>Padre Serafim Leite (moderno): leis canônicas e regulamentado pela lei civil (anacronismo);</a:t>
            </a:r>
          </a:p>
          <a:p>
            <a:r>
              <a:rPr lang="pt-BR" dirty="0" err="1" smtClean="0"/>
              <a:t>Bartolomé</a:t>
            </a:r>
            <a:r>
              <a:rPr lang="pt-BR" dirty="0" smtClean="0"/>
              <a:t> de </a:t>
            </a:r>
            <a:r>
              <a:rPr lang="pt-BR" dirty="0" err="1" smtClean="0"/>
              <a:t>las</a:t>
            </a:r>
            <a:r>
              <a:rPr lang="pt-BR" dirty="0" smtClean="0"/>
              <a:t> Casas (dominicano espanhol): “tão injusto escravizar os negros quanto os índios”;</a:t>
            </a:r>
          </a:p>
          <a:p>
            <a:r>
              <a:rPr lang="pt-BR" dirty="0" smtClean="0"/>
              <a:t>Reformadores:</a:t>
            </a:r>
          </a:p>
          <a:p>
            <a:r>
              <a:rPr lang="pt-BR" dirty="0" smtClean="0"/>
              <a:t>Frei Tomás Mercado (dominicano espanhol), </a:t>
            </a:r>
            <a:r>
              <a:rPr lang="pt-BR" i="1" dirty="0" smtClean="0"/>
              <a:t>Tratos e contratos;</a:t>
            </a:r>
          </a:p>
          <a:p>
            <a:r>
              <a:rPr lang="pt-BR" dirty="0" smtClean="0"/>
              <a:t>Alonso Sandoval (jesuíta espanhol), </a:t>
            </a:r>
            <a:r>
              <a:rPr lang="pt-BR" i="1" dirty="0" err="1" smtClean="0"/>
              <a:t>Naturaleza</a:t>
            </a:r>
            <a:r>
              <a:rPr lang="pt-BR" dirty="0" smtClean="0"/>
              <a:t>;</a:t>
            </a:r>
          </a:p>
          <a:p>
            <a:r>
              <a:rPr lang="pt-BR" dirty="0" smtClean="0"/>
              <a:t>Autoridades e conquistadores: “questão de consciência cristã”.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Primeiros contatos e a política colonial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1500: Terra de Vera Cruz</a:t>
            </a:r>
          </a:p>
          <a:p>
            <a:r>
              <a:rPr lang="pt-BR" dirty="0" smtClean="0"/>
              <a:t>1500-30: Sistema de Feitorias</a:t>
            </a:r>
          </a:p>
          <a:p>
            <a:pPr lvl="1"/>
            <a:r>
              <a:rPr lang="pt-BR" dirty="0" smtClean="0"/>
              <a:t>Comércio com a Ásia </a:t>
            </a:r>
          </a:p>
          <a:p>
            <a:pPr lvl="1"/>
            <a:r>
              <a:rPr lang="pt-BR" dirty="0" smtClean="0"/>
              <a:t>Economia de trocas: relações pacíficas com os indígenas.</a:t>
            </a:r>
          </a:p>
          <a:p>
            <a:r>
              <a:rPr lang="pt-BR" dirty="0" smtClean="0"/>
              <a:t>Presença estrangeira na costa brasileira: processo de colonização</a:t>
            </a:r>
          </a:p>
          <a:p>
            <a:pPr lvl="1"/>
            <a:r>
              <a:rPr lang="pt-BR" dirty="0" smtClean="0"/>
              <a:t>1532: Capitanias hereditárias: direitos e deveres dos capitães donatários (promover o desenvolvimento e colonização do território).</a:t>
            </a:r>
          </a:p>
          <a:p>
            <a:pPr lvl="1"/>
            <a:r>
              <a:rPr lang="pt-BR" dirty="0" smtClean="0"/>
              <a:t>Sistema donatário: combinava elementos feudais e capitalistas.</a:t>
            </a:r>
          </a:p>
          <a:p>
            <a:pPr lvl="1"/>
            <a:r>
              <a:rPr lang="pt-BR" dirty="0" smtClean="0"/>
              <a:t>1548: Governo Geral na Bahia</a:t>
            </a:r>
          </a:p>
          <a:p>
            <a:pPr lvl="2"/>
            <a:r>
              <a:rPr lang="pt-BR" dirty="0" smtClean="0"/>
              <a:t>Mudanças nas relações firmadas entre portugueses e ameríndios. 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488776" y="764704"/>
            <a:ext cx="7467600" cy="4873625"/>
          </a:xfrm>
        </p:spPr>
        <p:txBody>
          <a:bodyPr/>
          <a:lstStyle/>
          <a:p>
            <a:r>
              <a:rPr lang="pt-BR" dirty="0" smtClean="0"/>
              <a:t>Desenvolvimento da colonização (economia açucareira): escravidão dos ameríndios;</a:t>
            </a:r>
          </a:p>
          <a:p>
            <a:r>
              <a:rPr lang="pt-BR" dirty="0" smtClean="0"/>
              <a:t>Migração europeia: ideal de ser senhor.</a:t>
            </a:r>
          </a:p>
          <a:p>
            <a:r>
              <a:rPr lang="pt-BR" dirty="0" smtClean="0"/>
              <a:t>Transição para o trabalho escravo africano:</a:t>
            </a:r>
          </a:p>
          <a:p>
            <a:pPr lvl="1"/>
            <a:r>
              <a:rPr lang="pt-BR" dirty="0" smtClean="0"/>
              <a:t>Proibição da escravização dos ameríndios (1570);</a:t>
            </a:r>
          </a:p>
          <a:p>
            <a:pPr lvl="1"/>
            <a:r>
              <a:rPr lang="pt-BR" dirty="0" smtClean="0"/>
              <a:t>Experiência no transporte atlântico de africanos para as ilhas atlânticas e América espanhola;</a:t>
            </a:r>
          </a:p>
          <a:p>
            <a:pPr lvl="1"/>
            <a:r>
              <a:rPr lang="pt-BR" dirty="0" smtClean="0"/>
              <a:t>Economia escravista nas ilhas atlânticas;</a:t>
            </a:r>
          </a:p>
          <a:p>
            <a:pPr lvl="1"/>
            <a:r>
              <a:rPr lang="pt-BR" dirty="0" smtClean="0"/>
              <a:t>Carência de mão de obra livre em Portugal;</a:t>
            </a:r>
          </a:p>
          <a:p>
            <a:pPr lvl="1"/>
            <a:r>
              <a:rPr lang="pt-BR" dirty="0" smtClean="0"/>
              <a:t>Preferência dos migrantes para o Oriente.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Descrições do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Ambrósio Fernandes Brandão: colono no Nordeste</a:t>
            </a:r>
          </a:p>
          <a:p>
            <a:pPr lvl="1"/>
            <a:r>
              <a:rPr lang="pt-BR" dirty="0" smtClean="0"/>
              <a:t>Cinco categorias de emigrantes:</a:t>
            </a:r>
          </a:p>
          <a:p>
            <a:pPr lvl="2"/>
            <a:r>
              <a:rPr lang="pt-BR" dirty="0" smtClean="0"/>
              <a:t>Marinheiros e marítimos: tripulavam barcos entre Brasil e Portugal;</a:t>
            </a:r>
          </a:p>
          <a:p>
            <a:pPr lvl="2"/>
            <a:r>
              <a:rPr lang="pt-BR" dirty="0" smtClean="0"/>
              <a:t>Mercadores e comerciantes: comissionários ou representantes de casas mercantis na Europa (Portugal);</a:t>
            </a:r>
          </a:p>
          <a:p>
            <a:pPr lvl="2"/>
            <a:r>
              <a:rPr lang="pt-BR" dirty="0" smtClean="0"/>
              <a:t>Artífices e artesãos: trabalhavam por conta própria; proprietários de escravos;</a:t>
            </a:r>
          </a:p>
          <a:p>
            <a:pPr lvl="2"/>
            <a:r>
              <a:rPr lang="pt-BR" dirty="0" smtClean="0"/>
              <a:t>Trabalhadores assalariados especializados;</a:t>
            </a:r>
          </a:p>
          <a:p>
            <a:pPr lvl="2"/>
            <a:r>
              <a:rPr lang="pt-BR" dirty="0" smtClean="0"/>
              <a:t>Classe patronal: senhores de engenhos e fazendeiros.</a:t>
            </a:r>
          </a:p>
          <a:p>
            <a:r>
              <a:rPr lang="pt-BR" dirty="0" smtClean="0"/>
              <a:t>Padre Fernão </a:t>
            </a:r>
            <a:r>
              <a:rPr lang="pt-BR" dirty="0" err="1" smtClean="0"/>
              <a:t>Cardim</a:t>
            </a:r>
            <a:r>
              <a:rPr lang="pt-BR" dirty="0" smtClean="0"/>
              <a:t>: jesuíta</a:t>
            </a:r>
          </a:p>
          <a:p>
            <a:pPr lvl="2"/>
            <a:r>
              <a:rPr lang="pt-BR" dirty="0" smtClean="0"/>
              <a:t>Descreveu clima, vegetação e a população ameríndia;</a:t>
            </a:r>
          </a:p>
          <a:p>
            <a:pPr lvl="2"/>
            <a:r>
              <a:rPr lang="pt-BR" dirty="0" smtClean="0"/>
              <a:t>Denunciou os maus-tratos aos ameríndios e a escravização.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/>
          <a:lstStyle/>
          <a:p>
            <a:r>
              <a:rPr lang="pt-BR" dirty="0" smtClean="0"/>
              <a:t>Escravidão africana e a economia açucareira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7467600" cy="4873752"/>
          </a:xfrm>
        </p:spPr>
        <p:txBody>
          <a:bodyPr/>
          <a:lstStyle/>
          <a:p>
            <a:r>
              <a:rPr lang="pt-BR" dirty="0" smtClean="0"/>
              <a:t>Escravidão africana: pilar fundamental da economia agrícola no litoral (Pernambuco, Bahia e Rio de Janeiro.</a:t>
            </a:r>
          </a:p>
          <a:p>
            <a:pPr lvl="1"/>
            <a:r>
              <a:rPr lang="pt-BR" dirty="0" smtClean="0"/>
              <a:t>Congo e Angola, a partir de 1600, foram as regiões que mais contribuíram para suprir a demanda de escravos para a América;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187624" y="4005064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2639616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Distribuição</a:t>
                      </a:r>
                      <a:r>
                        <a:rPr lang="pt-BR" baseline="0" dirty="0" smtClean="0"/>
                        <a:t> dos escravos na América Portuguesa e Espanhola </a:t>
                      </a:r>
                      <a:r>
                        <a:rPr lang="pt-BR" baseline="0" dirty="0" smtClean="0">
                          <a:latin typeface="+mj-lt"/>
                        </a:rPr>
                        <a:t>(</a:t>
                      </a:r>
                      <a:r>
                        <a:rPr lang="pt-BR" baseline="0" dirty="0" smtClean="0">
                          <a:latin typeface="+mj-lt"/>
                          <a:cs typeface="Times New Roman"/>
                        </a:rPr>
                        <a:t>≈ 1600 – Origem Congo e Angola)</a:t>
                      </a:r>
                      <a:endParaRPr lang="pt-BR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Pernambuco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4.400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Bahia e Rio de Janeiro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América espanhola e Antilhas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Buenos Aires e Rio da Prata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1.500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Distribuição da população escrava africana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Estimativas contraditórias:</a:t>
            </a:r>
          </a:p>
          <a:p>
            <a:pPr lvl="1"/>
            <a:r>
              <a:rPr lang="pt-BR" dirty="0" smtClean="0"/>
              <a:t>1580-1590:</a:t>
            </a:r>
          </a:p>
          <a:p>
            <a:pPr lvl="2"/>
            <a:r>
              <a:rPr lang="pt-BR" dirty="0" smtClean="0"/>
              <a:t>Pernambuco: 10 a 2 mil;</a:t>
            </a:r>
          </a:p>
          <a:p>
            <a:pPr lvl="2"/>
            <a:r>
              <a:rPr lang="pt-BR" dirty="0" smtClean="0"/>
              <a:t>Bahia: 3 a 4 mil.</a:t>
            </a:r>
          </a:p>
          <a:p>
            <a:r>
              <a:rPr lang="pt-BR" dirty="0" smtClean="0"/>
              <a:t>F. Mauro (1600)</a:t>
            </a:r>
          </a:p>
          <a:p>
            <a:pPr lvl="1"/>
            <a:r>
              <a:rPr lang="pt-BR" dirty="0" smtClean="0"/>
              <a:t>Brasil: 13 a 15 mil, 70% dos trabalhadores na produção açucareira.</a:t>
            </a:r>
          </a:p>
          <a:p>
            <a:pPr lvl="1"/>
            <a:r>
              <a:rPr lang="pt-BR" dirty="0" smtClean="0"/>
              <a:t>Produtividade: 80 arrobas anuais/escravo</a:t>
            </a:r>
          </a:p>
          <a:p>
            <a:pPr lvl="1"/>
            <a:r>
              <a:rPr lang="pt-BR" dirty="0" smtClean="0"/>
              <a:t>Produção total: 750 a 800 mil arrobas</a:t>
            </a:r>
          </a:p>
          <a:p>
            <a:pPr lvl="1"/>
            <a:r>
              <a:rPr lang="pt-BR" dirty="0" smtClean="0"/>
              <a:t>Estimativa de vida dos escravos: 7 anos</a:t>
            </a:r>
          </a:p>
          <a:p>
            <a:r>
              <a:rPr lang="pt-BR" dirty="0" smtClean="0"/>
              <a:t>População total (1584, jesuítas): 57 mil indivíduos</a:t>
            </a:r>
          </a:p>
          <a:p>
            <a:pPr lvl="1"/>
            <a:r>
              <a:rPr lang="pt-BR" dirty="0" smtClean="0"/>
              <a:t>25 mil brancos;</a:t>
            </a:r>
          </a:p>
          <a:p>
            <a:pPr lvl="1"/>
            <a:r>
              <a:rPr lang="pt-BR" dirty="0" smtClean="0"/>
              <a:t>18 mil ameríndios;</a:t>
            </a:r>
          </a:p>
          <a:p>
            <a:pPr lvl="1"/>
            <a:r>
              <a:rPr lang="pt-BR" dirty="0" smtClean="0"/>
              <a:t>14 mil negros.</a:t>
            </a:r>
          </a:p>
          <a:p>
            <a:r>
              <a:rPr lang="pt-BR" dirty="0" smtClean="0"/>
              <a:t>V. Magalhães </a:t>
            </a:r>
            <a:r>
              <a:rPr lang="pt-BR" dirty="0" err="1" smtClean="0"/>
              <a:t>Godinho</a:t>
            </a:r>
            <a:r>
              <a:rPr lang="pt-BR" dirty="0" smtClean="0"/>
              <a:t> (1600)</a:t>
            </a:r>
          </a:p>
          <a:p>
            <a:pPr lvl="1"/>
            <a:r>
              <a:rPr lang="pt-BR" dirty="0" smtClean="0"/>
              <a:t>População total: 150 mil </a:t>
            </a:r>
            <a:r>
              <a:rPr lang="pt-BR" dirty="0" err="1" smtClean="0"/>
              <a:t>indíviduos</a:t>
            </a:r>
            <a:endParaRPr lang="pt-BR" dirty="0" smtClean="0"/>
          </a:p>
          <a:p>
            <a:pPr lvl="1"/>
            <a:r>
              <a:rPr lang="pt-BR" dirty="0" smtClean="0"/>
              <a:t>30 mil brancos</a:t>
            </a:r>
          </a:p>
          <a:p>
            <a:pPr lvl="1"/>
            <a:r>
              <a:rPr lang="pt-BR" dirty="0" smtClean="0"/>
              <a:t>120 mil escravos</a:t>
            </a:r>
          </a:p>
          <a:p>
            <a:r>
              <a:rPr lang="pt-BR" dirty="0" smtClean="0"/>
              <a:t>Dificuldades de medir: população branca e negra aumentou consideravelmente no final do século XVI.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r>
              <a:rPr lang="pt-BR" dirty="0" smtClean="0"/>
              <a:t>O comércio de escravos para 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7467600" cy="4873752"/>
          </a:xfrm>
        </p:spPr>
        <p:txBody>
          <a:bodyPr>
            <a:normAutofit/>
          </a:bodyPr>
          <a:lstStyle/>
          <a:p>
            <a:r>
              <a:rPr lang="pt-BR" sz="2000" dirty="0" smtClean="0"/>
              <a:t>1530: estimativa de importação anual de 4 a 5 mil africanos;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pt-BR" sz="2000" dirty="0" smtClean="0"/>
              <a:t>XVII: estimativa de importação anual de </a:t>
            </a:r>
            <a:r>
              <a:rPr lang="pt-BR" sz="2000" dirty="0" smtClean="0"/>
              <a:t>15 mil </a:t>
            </a:r>
            <a:r>
              <a:rPr lang="pt-BR" sz="2000" dirty="0" smtClean="0"/>
              <a:t>africanos.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pt-BR" sz="2000" dirty="0" smtClean="0"/>
              <a:t>Processo do tráfico: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pt-BR" sz="1700" dirty="0" smtClean="0"/>
              <a:t>Dinâmica do comércio: </a:t>
            </a:r>
            <a:r>
              <a:rPr lang="pt-BR" sz="1700" dirty="0" err="1" smtClean="0"/>
              <a:t>pombeiros</a:t>
            </a:r>
            <a:r>
              <a:rPr lang="pt-BR" sz="1700" dirty="0" smtClean="0"/>
              <a:t> ou </a:t>
            </a:r>
            <a:r>
              <a:rPr lang="pt-BR" sz="1700" dirty="0" err="1" smtClean="0"/>
              <a:t>pumbeiros</a:t>
            </a:r>
            <a:r>
              <a:rPr lang="pt-BR" sz="1700" dirty="0" smtClean="0"/>
              <a:t> (mercadores africanos intermediários).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pt-BR" sz="1700" dirty="0" smtClean="0"/>
              <a:t>Moeda de troca: tecidos, búzios, pólvora, vinho, sal-gema e outras mercadorias europeias de valor relativamente baixo.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pt-BR" sz="1700" dirty="0" smtClean="0"/>
              <a:t>“Peça da Índia”: “um negro de quinze a vinte e cinco anos de idade”. </a:t>
            </a:r>
          </a:p>
          <a:p>
            <a:pPr marL="274320" lvl="1">
              <a:spcBef>
                <a:spcPts val="600"/>
              </a:spcBef>
              <a:buSzPct val="70000"/>
              <a:buNone/>
            </a:pPr>
            <a:endParaRPr lang="pt-BR" dirty="0" smtClean="0"/>
          </a:p>
          <a:p>
            <a:pPr marL="274320" lvl="1">
              <a:spcBef>
                <a:spcPts val="600"/>
              </a:spcBef>
              <a:buSzPct val="70000"/>
              <a:buNone/>
            </a:pPr>
            <a:endParaRPr lang="pt-BR" dirty="0" smtClean="0"/>
          </a:p>
          <a:p>
            <a:pPr marL="274320" lvl="1">
              <a:spcBef>
                <a:spcPts val="600"/>
              </a:spcBef>
              <a:buSzPct val="70000"/>
              <a:buNone/>
            </a:pPr>
            <a:endParaRPr lang="pt-BR" dirty="0" smtClean="0"/>
          </a:p>
          <a:p>
            <a:pPr marL="274320" lvl="1">
              <a:spcBef>
                <a:spcPts val="600"/>
              </a:spcBef>
              <a:buSzPct val="70000"/>
              <a:buNone/>
            </a:pPr>
            <a:r>
              <a:rPr lang="pt-BR" dirty="0" smtClean="0"/>
              <a:t>	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284312" y="4293096"/>
          <a:ext cx="6096000" cy="238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2495600"/>
              </a:tblGrid>
              <a:tr h="226824"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Peça da Índia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8 a</a:t>
                      </a:r>
                      <a:r>
                        <a:rPr lang="pt-BR" baseline="0" dirty="0" smtClean="0"/>
                        <a:t> 15 anos; 25 a 35 anos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 contavam 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Menores de 8;</a:t>
                      </a:r>
                      <a:r>
                        <a:rPr lang="pt-BR" baseline="0" dirty="0" smtClean="0"/>
                        <a:t> 35 a 45 anos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 contavam 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Crianças</a:t>
                      </a:r>
                      <a:r>
                        <a:rPr lang="pt-BR" baseline="0" dirty="0" smtClean="0"/>
                        <a:t> de peito acompanhada das mães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Não contavam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Acima de 45 anos;</a:t>
                      </a:r>
                      <a:r>
                        <a:rPr lang="pt-BR" baseline="0" dirty="0" smtClean="0"/>
                        <a:t> portadores de doenças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Avaliação</a:t>
                      </a:r>
                      <a:r>
                        <a:rPr lang="pt-BR" baseline="0" dirty="0" smtClean="0"/>
                        <a:t> por árbitros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vida nos engenhos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“Chegando ao porto de destino, as sobreviventes </a:t>
            </a:r>
            <a:r>
              <a:rPr lang="pt-BR" i="1" dirty="0" smtClean="0"/>
              <a:t>peças das Índias </a:t>
            </a:r>
            <a:r>
              <a:rPr lang="pt-BR" dirty="0" smtClean="0"/>
              <a:t>‘eram logo registradas e marcadas como qualquer outra mercadoria’, a maioria delas destinadas às plantações de cana de açúcar”</a:t>
            </a:r>
            <a:r>
              <a:rPr lang="pt-BR" i="1" dirty="0" smtClean="0"/>
              <a:t>. (p. 246)</a:t>
            </a:r>
          </a:p>
          <a:p>
            <a:r>
              <a:rPr lang="pt-BR" dirty="0" smtClean="0"/>
              <a:t>Engenho: moenda e plantação de cana;</a:t>
            </a:r>
          </a:p>
          <a:p>
            <a:r>
              <a:rPr lang="pt-BR" dirty="0" smtClean="0"/>
              <a:t>Economia açucareira e escravidão:</a:t>
            </a:r>
          </a:p>
          <a:p>
            <a:pPr>
              <a:buNone/>
            </a:pPr>
            <a:r>
              <a:rPr lang="pt-BR" dirty="0" smtClean="0"/>
              <a:t> 	</a:t>
            </a:r>
            <a:r>
              <a:rPr lang="pt-BR" sz="2000" dirty="0" smtClean="0"/>
              <a:t>“o </a:t>
            </a:r>
            <a:r>
              <a:rPr lang="pt-BR" sz="2000" i="1" dirty="0" smtClean="0"/>
              <a:t>senhor do engenho</a:t>
            </a:r>
            <a:r>
              <a:rPr lang="pt-BR" sz="2000" dirty="0" smtClean="0"/>
              <a:t>, nome dados aos colonos dos grandes engenhos, necessitava de cem a cento e cinquenta escravos; os engenhos pequenos, ou </a:t>
            </a:r>
            <a:r>
              <a:rPr lang="pt-BR" sz="2000" i="1" dirty="0" smtClean="0"/>
              <a:t>engenhocas</a:t>
            </a:r>
            <a:r>
              <a:rPr lang="pt-BR" sz="2000" dirty="0" smtClean="0"/>
              <a:t>, precisavam de um mínimo de quarenta; em compensação, para os lavradores que não possuíam engenho próprio e faziam moer fora a sua cana, trinta eram geralmente suficientes.” (pp. 247-248)</a:t>
            </a:r>
            <a:endParaRPr lang="pt-BR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21014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D. Francisco Manuel de Mello: “paraíso dos mulatos, purgatório dos brancos e inferno dos negros”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smtClean="0"/>
              <a:t>	“Os escravos começavam desbravando a terra para fazer a plantação, que ficava a seu cargo, como também o corte. Eram igualmente necessários na construção, conservação e conserto das moendas, das rodas de água, das calhas e coisas que tais, indispensáveis ao funcionamento do engenho, cabendo-lhes igualmente tratar dos bois e remar nas embarcações usadas no transporte do açúcar para o mercado. Mais ainda, prestavam serviço como carpinteiros, oleiros, ferreiros, ou senão como criados domésticos. Mereciam plenamente o conceito em que os tinha o povo de serem as mãos e os pés dos brancos a que serviam.” (p. 248)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81</TotalTime>
  <Words>766</Words>
  <Application>Microsoft Office PowerPoint</Application>
  <PresentationFormat>Apresentação na tela (4:3)</PresentationFormat>
  <Paragraphs>97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Balcão Envidraçado</vt:lpstr>
      <vt:lpstr>Os escravos e o açúcar no Atlântico Sul (1500-1600)</vt:lpstr>
      <vt:lpstr>Primeiros contatos e a política colonial</vt:lpstr>
      <vt:lpstr>Slide 3</vt:lpstr>
      <vt:lpstr>Descrições do Brasil</vt:lpstr>
      <vt:lpstr>Escravidão africana e a economia açucareira</vt:lpstr>
      <vt:lpstr>Distribuição da população escrava africana no Brasil</vt:lpstr>
      <vt:lpstr>O comércio de escravos para o Brasil</vt:lpstr>
      <vt:lpstr>A vida nos engenhos</vt:lpstr>
      <vt:lpstr>D. Francisco Manuel de Mello: “paraíso dos mulatos, purgatório dos brancos e inferno dos negros”</vt:lpstr>
      <vt:lpstr>Opiniões contemporâneas sobre a moralidade do tráfico de escravos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escravos e o açúcar no Atlântico Sul (1500-1600)</dc:title>
  <dc:creator>Paula</dc:creator>
  <cp:lastModifiedBy>Paula</cp:lastModifiedBy>
  <cp:revision>13</cp:revision>
  <dcterms:created xsi:type="dcterms:W3CDTF">2020-09-15T22:20:46Z</dcterms:created>
  <dcterms:modified xsi:type="dcterms:W3CDTF">2020-09-15T23:41:54Z</dcterms:modified>
</cp:coreProperties>
</file>