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>
      <p:cViewPr varScale="1">
        <p:scale>
          <a:sx n="68" d="100"/>
          <a:sy n="68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7B254-E122-4A35-9172-175E04FDF02B}" type="datetimeFigureOut">
              <a:rPr lang="pt-BR" smtClean="0"/>
              <a:pPr/>
              <a:t>19/09/2020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CAB1-4C19-47F4-B5AA-CC38C57681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7B254-E122-4A35-9172-175E04FDF02B}" type="datetimeFigureOut">
              <a:rPr lang="pt-BR" smtClean="0"/>
              <a:pPr/>
              <a:t>19/09/2020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CAB1-4C19-47F4-B5AA-CC38C57681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7B254-E122-4A35-9172-175E04FDF02B}" type="datetimeFigureOut">
              <a:rPr lang="pt-BR" smtClean="0"/>
              <a:pPr/>
              <a:t>19/09/2020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CAB1-4C19-47F4-B5AA-CC38C57681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7B254-E122-4A35-9172-175E04FDF02B}" type="datetimeFigureOut">
              <a:rPr lang="pt-BR" smtClean="0"/>
              <a:pPr/>
              <a:t>19/09/2020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CAB1-4C19-47F4-B5AA-CC38C57681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7B254-E122-4A35-9172-175E04FDF02B}" type="datetimeFigureOut">
              <a:rPr lang="pt-BR" smtClean="0"/>
              <a:pPr/>
              <a:t>19/09/2020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CAB1-4C19-47F4-B5AA-CC38C57681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7B254-E122-4A35-9172-175E04FDF02B}" type="datetimeFigureOut">
              <a:rPr lang="pt-BR" smtClean="0"/>
              <a:pPr/>
              <a:t>19/09/2020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CAB1-4C19-47F4-B5AA-CC38C57681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7B254-E122-4A35-9172-175E04FDF02B}" type="datetimeFigureOut">
              <a:rPr lang="pt-BR" smtClean="0"/>
              <a:pPr/>
              <a:t>19/09/2020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CAB1-4C19-47F4-B5AA-CC38C57681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7B254-E122-4A35-9172-175E04FDF02B}" type="datetimeFigureOut">
              <a:rPr lang="pt-BR" smtClean="0"/>
              <a:pPr/>
              <a:t>19/09/2020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CAB1-4C19-47F4-B5AA-CC38C57681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7B254-E122-4A35-9172-175E04FDF02B}" type="datetimeFigureOut">
              <a:rPr lang="pt-BR" smtClean="0"/>
              <a:pPr/>
              <a:t>19/09/2020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CAB1-4C19-47F4-B5AA-CC38C57681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7B254-E122-4A35-9172-175E04FDF02B}" type="datetimeFigureOut">
              <a:rPr lang="pt-BR" smtClean="0"/>
              <a:pPr/>
              <a:t>19/09/2020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CAB1-4C19-47F4-B5AA-CC38C57681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7B254-E122-4A35-9172-175E04FDF02B}" type="datetimeFigureOut">
              <a:rPr lang="pt-BR" smtClean="0"/>
              <a:pPr/>
              <a:t>19/09/2020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CAB1-4C19-47F4-B5AA-CC38C57681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7B254-E122-4A35-9172-175E04FDF02B}" type="datetimeFigureOut">
              <a:rPr lang="pt-BR" smtClean="0"/>
              <a:pPr/>
              <a:t>19/09/2020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CAB1-4C19-47F4-B5AA-CC38C57681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1656183"/>
          </a:xfrm>
        </p:spPr>
        <p:txBody>
          <a:bodyPr/>
          <a:lstStyle/>
          <a:p>
            <a:r>
              <a:rPr lang="pt-BR" dirty="0" smtClean="0"/>
              <a:t>La </a:t>
            </a:r>
            <a:r>
              <a:rPr lang="pt-BR" dirty="0" err="1" smtClean="0"/>
              <a:t>secuencia</a:t>
            </a:r>
            <a:r>
              <a:rPr lang="pt-BR" dirty="0" smtClean="0"/>
              <a:t> textual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De: Arnoux, E. N. de, Stefano M di, Pereira, C. </a:t>
            </a:r>
          </a:p>
          <a:p>
            <a:r>
              <a:rPr lang="pt-BR" i="1" dirty="0" smtClean="0"/>
              <a:t>La </a:t>
            </a:r>
            <a:r>
              <a:rPr lang="pt-BR" i="1" dirty="0" err="1" smtClean="0"/>
              <a:t>lectura</a:t>
            </a:r>
            <a:r>
              <a:rPr lang="pt-BR" i="1" dirty="0" smtClean="0"/>
              <a:t> y </a:t>
            </a:r>
            <a:r>
              <a:rPr lang="pt-BR" i="1" dirty="0" err="1" smtClean="0"/>
              <a:t>la</a:t>
            </a:r>
            <a:r>
              <a:rPr lang="pt-BR" i="1" dirty="0" smtClean="0"/>
              <a:t> escritura en </a:t>
            </a:r>
            <a:r>
              <a:rPr lang="pt-BR" i="1" dirty="0" err="1" smtClean="0"/>
              <a:t>la</a:t>
            </a:r>
            <a:r>
              <a:rPr lang="pt-BR" i="1" dirty="0" smtClean="0"/>
              <a:t> </a:t>
            </a:r>
            <a:r>
              <a:rPr lang="pt-BR" i="1" dirty="0" err="1" smtClean="0"/>
              <a:t>universidad</a:t>
            </a:r>
            <a:r>
              <a:rPr lang="pt-BR" dirty="0" smtClean="0"/>
              <a:t>. Buenos Aires: </a:t>
            </a:r>
            <a:r>
              <a:rPr lang="pt-BR" dirty="0" err="1" smtClean="0"/>
              <a:t>Eudeba</a:t>
            </a:r>
            <a:r>
              <a:rPr lang="pt-BR" dirty="0" smtClean="0"/>
              <a:t>, 2002. 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es-PR" dirty="0" smtClean="0"/>
              <a:t>Los textos son objetos complejos. </a:t>
            </a:r>
          </a:p>
          <a:p>
            <a:pPr marL="0" indent="0" algn="just">
              <a:spcBef>
                <a:spcPts val="0"/>
              </a:spcBef>
              <a:buNone/>
            </a:pPr>
            <a:endParaRPr lang="es-PR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s-PR" dirty="0" smtClean="0"/>
              <a:t>Poseen una dimensión enunciativa por la cual, en función de la situación contextual para la que son/fueron previstos, presentan un modo particular de construir aquello de lo que hablan, de prever al destinatario y de presentar al proprio enunciador.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s-PR" dirty="0" smtClean="0"/>
              <a:t>Por eso mismo, también, responden a </a:t>
            </a:r>
            <a:r>
              <a:rPr lang="es-PR" b="1" dirty="0" smtClean="0"/>
              <a:t>regularidades genéricas </a:t>
            </a:r>
            <a:r>
              <a:rPr lang="es-PR" dirty="0" smtClean="0"/>
              <a:t>vinculadas a prácticas histórica y socialmente determinadas. </a:t>
            </a:r>
            <a:endParaRPr lang="es-P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s-PR" dirty="0" smtClean="0"/>
              <a:t>Y, también, a raíz de esa misma finalidad que poseen, los textos presentan características composicionales que remiten a formas de organización. Se trata de las llamadas </a:t>
            </a:r>
            <a:r>
              <a:rPr lang="es-PR" b="1" dirty="0" smtClean="0"/>
              <a:t>secuencias textuales:</a:t>
            </a:r>
          </a:p>
          <a:p>
            <a:pPr marL="0" indent="0" algn="ctr">
              <a:spcBef>
                <a:spcPts val="0"/>
              </a:spcBef>
              <a:buFontTx/>
              <a:buChar char="-"/>
            </a:pPr>
            <a:r>
              <a:rPr lang="es-PR" b="1" dirty="0" smtClean="0"/>
              <a:t> narrativa, </a:t>
            </a:r>
          </a:p>
          <a:p>
            <a:pPr marL="0" indent="0" algn="ctr">
              <a:spcBef>
                <a:spcPts val="0"/>
              </a:spcBef>
              <a:buFontTx/>
              <a:buChar char="-"/>
            </a:pPr>
            <a:r>
              <a:rPr lang="es-PR" b="1" dirty="0" smtClean="0"/>
              <a:t> descriptiva,</a:t>
            </a:r>
          </a:p>
          <a:p>
            <a:pPr marL="0" indent="0" algn="ctr">
              <a:spcBef>
                <a:spcPts val="0"/>
              </a:spcBef>
              <a:buFontTx/>
              <a:buChar char="-"/>
            </a:pPr>
            <a:r>
              <a:rPr lang="es-PR" b="1" dirty="0" smtClean="0"/>
              <a:t> expositivo-explicativa,</a:t>
            </a:r>
          </a:p>
          <a:p>
            <a:pPr marL="0" indent="0" algn="ctr">
              <a:spcBef>
                <a:spcPts val="0"/>
              </a:spcBef>
              <a:buFontTx/>
              <a:buChar char="-"/>
            </a:pPr>
            <a:r>
              <a:rPr lang="es-PR" b="1" dirty="0" smtClean="0"/>
              <a:t> dialogal,</a:t>
            </a:r>
          </a:p>
          <a:p>
            <a:pPr marL="0" indent="0" algn="ctr">
              <a:spcBef>
                <a:spcPts val="0"/>
              </a:spcBef>
              <a:buFontTx/>
              <a:buChar char="-"/>
            </a:pPr>
            <a:r>
              <a:rPr lang="es-PR" b="1" dirty="0" smtClean="0"/>
              <a:t> argumentativa,</a:t>
            </a:r>
          </a:p>
          <a:p>
            <a:pPr marL="0" indent="0" algn="ctr">
              <a:spcBef>
                <a:spcPts val="0"/>
              </a:spcBef>
              <a:buFontTx/>
              <a:buChar char="-"/>
            </a:pPr>
            <a:r>
              <a:rPr lang="es-PR" b="1" dirty="0" smtClean="0"/>
              <a:t> </a:t>
            </a:r>
            <a:r>
              <a:rPr lang="es-PR" b="1" dirty="0" err="1" smtClean="0"/>
              <a:t>instruccional</a:t>
            </a:r>
            <a:r>
              <a:rPr lang="es-PR" b="1" dirty="0" smtClean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629756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s-PR" dirty="0" smtClean="0"/>
              <a:t>Según </a:t>
            </a:r>
            <a:r>
              <a:rPr lang="es-PR" dirty="0" smtClean="0">
                <a:solidFill>
                  <a:srgbClr val="FF0000"/>
                </a:solidFill>
              </a:rPr>
              <a:t>Adam</a:t>
            </a:r>
            <a:r>
              <a:rPr lang="es-PR" dirty="0" smtClean="0"/>
              <a:t>, tanto al leer como al producir textos, los sujetos actualizan o recrean modos de encadenamiento prototípico de proposiciones (enunciados/frases). Ese encadenamiento da como resultado una secuencia que será predominantemente narrativa, descriptiva, argumentativa, etc. </a:t>
            </a:r>
          </a:p>
          <a:p>
            <a:pPr marL="0" indent="0" algn="just">
              <a:spcBef>
                <a:spcPts val="0"/>
              </a:spcBef>
              <a:buNone/>
            </a:pPr>
            <a:endParaRPr lang="es-PR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s-PR" dirty="0" smtClean="0"/>
              <a:t>Puede ser descriptiva pero tener pinceladas narrativas. </a:t>
            </a:r>
          </a:p>
          <a:p>
            <a:pPr marL="0" indent="0" algn="just">
              <a:spcBef>
                <a:spcPts val="0"/>
              </a:spcBef>
              <a:buNone/>
            </a:pPr>
            <a:endParaRPr lang="es-PR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s-PR" sz="2200" dirty="0" smtClean="0"/>
              <a:t>Adam, Jean Michel (1992). </a:t>
            </a:r>
            <a:r>
              <a:rPr lang="es-PR" sz="2200" i="1" dirty="0" smtClean="0"/>
              <a:t>Les </a:t>
            </a:r>
            <a:r>
              <a:rPr lang="es-PR" sz="2200" i="1" dirty="0" err="1" smtClean="0"/>
              <a:t>textes</a:t>
            </a:r>
            <a:r>
              <a:rPr lang="es-PR" sz="2200" i="1" dirty="0" smtClean="0"/>
              <a:t>: </a:t>
            </a:r>
            <a:r>
              <a:rPr lang="es-PR" sz="2200" i="1" dirty="0" err="1" smtClean="0"/>
              <a:t>types</a:t>
            </a:r>
            <a:r>
              <a:rPr lang="es-PR" sz="2200" i="1" dirty="0" smtClean="0"/>
              <a:t> et </a:t>
            </a:r>
            <a:r>
              <a:rPr lang="es-PR" sz="2200" i="1" dirty="0" err="1" smtClean="0"/>
              <a:t>prototypes</a:t>
            </a:r>
            <a:r>
              <a:rPr lang="es-PR" sz="2200" dirty="0" smtClean="0"/>
              <a:t>. Paris, </a:t>
            </a:r>
            <a:r>
              <a:rPr lang="es-PR" sz="2200" dirty="0" err="1" smtClean="0"/>
              <a:t>Nathan</a:t>
            </a:r>
            <a:r>
              <a:rPr lang="es-PR" sz="2200" dirty="0" smtClean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es-PR" dirty="0" smtClean="0"/>
              <a:t>Al mismo tiempo, Adam observa que es difícil encontrar textos puros, pues en general coexisten diversas secuencias aunque siempre hay una que predomina. </a:t>
            </a:r>
          </a:p>
          <a:p>
            <a:pPr marL="0" indent="0" algn="just">
              <a:spcBef>
                <a:spcPts val="0"/>
              </a:spcBef>
              <a:buNone/>
            </a:pPr>
            <a:endParaRPr lang="es-PR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s-PR" dirty="0" err="1" smtClean="0"/>
              <a:t>Ej</a:t>
            </a:r>
            <a:r>
              <a:rPr lang="es-PR" dirty="0" smtClean="0"/>
              <a:t>: relato biográfico.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Secuencia narrativa</a:t>
            </a:r>
            <a:endParaRPr lang="es-P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PR" dirty="0" smtClean="0"/>
              <a:t>(Pensando en el relato biográfico). </a:t>
            </a:r>
          </a:p>
          <a:p>
            <a:pPr algn="just"/>
            <a:r>
              <a:rPr lang="es-PR" dirty="0" smtClean="0"/>
              <a:t>Se presenta una sucesión de acciones encadenadas sobre un eje temporal que permite ubicar una situación inicial y una final y una serie de transformaciones entre la primera y la segunda. </a:t>
            </a:r>
          </a:p>
          <a:p>
            <a:pPr algn="just"/>
            <a:endParaRPr lang="es-PR" dirty="0" smtClean="0"/>
          </a:p>
          <a:p>
            <a:pPr algn="just">
              <a:buNone/>
            </a:pPr>
            <a:r>
              <a:rPr lang="es-PR" dirty="0" smtClean="0"/>
              <a:t>Sería el modo de organización típico al que se apela para producir/leer biografías. </a:t>
            </a:r>
            <a:endParaRPr lang="es-PR" dirty="0"/>
          </a:p>
        </p:txBody>
      </p:sp>
      <p:sp>
        <p:nvSpPr>
          <p:cNvPr id="4" name="Seta para baixo 3"/>
          <p:cNvSpPr/>
          <p:nvPr/>
        </p:nvSpPr>
        <p:spPr>
          <a:xfrm>
            <a:off x="4427984" y="4365104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En la canción de Carola López </a:t>
            </a:r>
            <a:endParaRPr lang="es-ES_tradnl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_tradnl" dirty="0" smtClean="0"/>
              <a:t>Se puede hacer una relación entre la secuencia inicial de tono declarativo, que clasificamos (de acuerdo con las definiciones que veremos en el </a:t>
            </a:r>
            <a:r>
              <a:rPr lang="es-ES_tradnl" dirty="0" err="1" smtClean="0"/>
              <a:t>power</a:t>
            </a:r>
            <a:r>
              <a:rPr lang="es-ES_tradnl" dirty="0" smtClean="0"/>
              <a:t> </a:t>
            </a:r>
            <a:r>
              <a:rPr lang="es-ES_tradnl" dirty="0" err="1" smtClean="0"/>
              <a:t>point</a:t>
            </a:r>
            <a:r>
              <a:rPr lang="es-ES_tradnl" dirty="0" smtClean="0"/>
              <a:t>, ver el punto </a:t>
            </a:r>
            <a:r>
              <a:rPr lang="es-ES_tradnl" dirty="0" err="1" smtClean="0"/>
              <a:t>iii</a:t>
            </a:r>
            <a:r>
              <a:rPr lang="es-ES_tradnl" dirty="0" smtClean="0"/>
              <a:t>) como expositivo-explicativa, y el resto de canción: una extensa secuencia narrativa, relatada por una narradora póstuma en primera persona, con toques descriptivos. De hecho, ambas dialogan y muy bien, podríamos decir cómo. </a:t>
            </a:r>
            <a:endParaRPr lang="es-ES_trad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ES_tradnl" sz="3600" dirty="0" smtClean="0"/>
              <a:t>Es posible, en esa larga secuencia narrativa, identificar una sucesión de eventos en una línea de tiempo y cambios en la vida de la narradora-protagonista a lo largo de la historia.</a:t>
            </a:r>
          </a:p>
          <a:p>
            <a:pPr marL="0" indent="0">
              <a:buNone/>
            </a:pPr>
            <a:r>
              <a:rPr lang="es-ES_tradnl" sz="3600" dirty="0" smtClean="0"/>
              <a:t>El paso del tiempo se señala en el texto mediante marcas temporales </a:t>
            </a:r>
            <a:r>
              <a:rPr lang="es-ES_tradnl" sz="3600" dirty="0" smtClean="0"/>
              <a:t>como:</a:t>
            </a:r>
          </a:p>
          <a:p>
            <a:pPr marL="0" indent="0">
              <a:buNone/>
            </a:pPr>
            <a:r>
              <a:rPr lang="es-ES_tradnl" sz="3600" dirty="0" smtClean="0"/>
              <a:t>-  </a:t>
            </a:r>
            <a:r>
              <a:rPr lang="es-ES_tradnl" sz="3600" dirty="0" smtClean="0"/>
              <a:t>"cuando niña" y "al comienzo";</a:t>
            </a:r>
          </a:p>
          <a:p>
            <a:pPr marL="0" indent="0" algn="just">
              <a:buNone/>
            </a:pPr>
            <a:r>
              <a:rPr lang="es-ES_tradnl" sz="3600" dirty="0" smtClean="0"/>
              <a:t>- </a:t>
            </a:r>
            <a:r>
              <a:rPr lang="es-ES_tradnl" sz="3600" dirty="0" smtClean="0">
                <a:solidFill>
                  <a:schemeClr val="accent6">
                    <a:lumMod val="50000"/>
                  </a:schemeClr>
                </a:solidFill>
              </a:rPr>
              <a:t>Luego</a:t>
            </a:r>
            <a:r>
              <a:rPr lang="es-ES_tradnl" sz="3600" dirty="0" smtClean="0"/>
              <a:t> = “después”, “posteriormente”, “más tarde”, “al rato”, marcaje de posterioridad. A diferencia del portugués, lengua en la cual </a:t>
            </a:r>
            <a:r>
              <a:rPr lang="es-ES_tradnl" sz="3600" i="1" dirty="0" smtClean="0"/>
              <a:t>logo</a:t>
            </a:r>
            <a:r>
              <a:rPr lang="es-ES_tradnl" sz="3600" dirty="0" smtClean="0"/>
              <a:t> significa “inmediatamente”;</a:t>
            </a:r>
          </a:p>
          <a:p>
            <a:pPr marL="0" indent="0" algn="just">
              <a:buNone/>
            </a:pPr>
            <a:r>
              <a:rPr lang="es-ES_tradnl" sz="3600" dirty="0" smtClean="0"/>
              <a:t>-Se usa el pasado imperfecto en la construcción de un escenario (“Pero nadie </a:t>
            </a:r>
            <a:r>
              <a:rPr lang="es-ES_tradnl" sz="3600" b="1" dirty="0" smtClean="0"/>
              <a:t>sospechaba </a:t>
            </a:r>
            <a:r>
              <a:rPr lang="es-ES_tradnl" sz="3600" dirty="0" smtClean="0"/>
              <a:t>nada”, “Que mi vida </a:t>
            </a:r>
            <a:r>
              <a:rPr lang="es-ES_tradnl" sz="3600" b="1" dirty="0" smtClean="0"/>
              <a:t>era </a:t>
            </a:r>
            <a:r>
              <a:rPr lang="es-ES_tradnl" sz="3600" dirty="0" smtClean="0"/>
              <a:t>infierno de hiel”);</a:t>
            </a:r>
          </a:p>
          <a:p>
            <a:pPr marL="0" indent="0">
              <a:buNone/>
            </a:pPr>
            <a:r>
              <a:rPr lang="es-ES_tradnl" sz="3600" dirty="0" smtClean="0"/>
              <a:t>-</a:t>
            </a:r>
            <a:r>
              <a:rPr lang="es-ES_tradnl" sz="3600" dirty="0" smtClean="0"/>
              <a:t>Aunque fui una mujer como usted = </a:t>
            </a:r>
            <a:r>
              <a:rPr lang="es-ES_tradnl" sz="3600" i="1" dirty="0" err="1" smtClean="0"/>
              <a:t>embora</a:t>
            </a:r>
            <a:r>
              <a:rPr lang="es-ES_tradnl" sz="3600" dirty="0" smtClean="0"/>
              <a:t>. 	</a:t>
            </a:r>
          </a:p>
          <a:p>
            <a:pPr marL="0" indent="0">
              <a:buNone/>
            </a:pPr>
            <a:r>
              <a:rPr lang="es-ES_tradnl" sz="3600" dirty="0" smtClean="0"/>
              <a:t> </a:t>
            </a:r>
          </a:p>
          <a:p>
            <a:pPr algn="ctr">
              <a:buNone/>
            </a:pPr>
            <a:r>
              <a:rPr lang="es-ES_tradnl" sz="2600" dirty="0" smtClean="0"/>
              <a:t>(Entre los varios aspectos que abordamos al ver la canción en detalle. )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519</Words>
  <Application>Microsoft Office PowerPoint</Application>
  <PresentationFormat>Apresentação na tela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La secuencia textual </vt:lpstr>
      <vt:lpstr>Slide 2</vt:lpstr>
      <vt:lpstr>Slide 3</vt:lpstr>
      <vt:lpstr>Slide 4</vt:lpstr>
      <vt:lpstr>Slide 5</vt:lpstr>
      <vt:lpstr>Secuencia narrativa</vt:lpstr>
      <vt:lpstr>En la canción de Carola López 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Maite</dc:creator>
  <cp:lastModifiedBy>Maite</cp:lastModifiedBy>
  <cp:revision>19</cp:revision>
  <dcterms:created xsi:type="dcterms:W3CDTF">2019-08-03T17:46:58Z</dcterms:created>
  <dcterms:modified xsi:type="dcterms:W3CDTF">2020-09-19T20:52:55Z</dcterms:modified>
</cp:coreProperties>
</file>