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5"/>
  </p:notesMasterIdLst>
  <p:sldIdLst>
    <p:sldId id="256" r:id="rId2"/>
    <p:sldId id="257" r:id="rId3"/>
    <p:sldId id="258" r:id="rId4"/>
    <p:sldId id="376" r:id="rId5"/>
    <p:sldId id="375" r:id="rId6"/>
    <p:sldId id="262" r:id="rId7"/>
    <p:sldId id="435" r:id="rId8"/>
    <p:sldId id="263" r:id="rId9"/>
    <p:sldId id="269" r:id="rId10"/>
    <p:sldId id="270" r:id="rId11"/>
    <p:sldId id="271" r:id="rId12"/>
    <p:sldId id="268" r:id="rId13"/>
    <p:sldId id="272" r:id="rId14"/>
    <p:sldId id="273" r:id="rId15"/>
    <p:sldId id="274" r:id="rId16"/>
    <p:sldId id="275" r:id="rId17"/>
    <p:sldId id="276" r:id="rId18"/>
    <p:sldId id="277" r:id="rId19"/>
    <p:sldId id="374" r:id="rId20"/>
    <p:sldId id="436" r:id="rId21"/>
    <p:sldId id="377" r:id="rId22"/>
    <p:sldId id="378" r:id="rId23"/>
    <p:sldId id="356" r:id="rId24"/>
    <p:sldId id="379" r:id="rId25"/>
    <p:sldId id="357" r:id="rId26"/>
    <p:sldId id="381" r:id="rId27"/>
    <p:sldId id="333" r:id="rId28"/>
    <p:sldId id="332" r:id="rId29"/>
    <p:sldId id="259" r:id="rId30"/>
    <p:sldId id="382" r:id="rId31"/>
    <p:sldId id="385" r:id="rId32"/>
    <p:sldId id="386" r:id="rId33"/>
    <p:sldId id="383" r:id="rId34"/>
    <p:sldId id="443" r:id="rId35"/>
    <p:sldId id="444" r:id="rId36"/>
    <p:sldId id="384" r:id="rId37"/>
    <p:sldId id="264" r:id="rId38"/>
    <p:sldId id="285" r:id="rId39"/>
    <p:sldId id="286" r:id="rId40"/>
    <p:sldId id="287" r:id="rId41"/>
    <p:sldId id="288" r:id="rId42"/>
    <p:sldId id="289" r:id="rId43"/>
    <p:sldId id="284" r:id="rId44"/>
    <p:sldId id="433" r:id="rId45"/>
    <p:sldId id="434" r:id="rId46"/>
    <p:sldId id="291" r:id="rId47"/>
    <p:sldId id="292" r:id="rId48"/>
    <p:sldId id="293" r:id="rId49"/>
    <p:sldId id="294" r:id="rId50"/>
    <p:sldId id="437" r:id="rId51"/>
    <p:sldId id="295" r:id="rId52"/>
    <p:sldId id="297" r:id="rId53"/>
    <p:sldId id="298" r:id="rId54"/>
    <p:sldId id="438" r:id="rId55"/>
    <p:sldId id="439" r:id="rId56"/>
    <p:sldId id="440" r:id="rId57"/>
    <p:sldId id="441" r:id="rId58"/>
    <p:sldId id="442" r:id="rId59"/>
    <p:sldId id="299" r:id="rId60"/>
    <p:sldId id="445" r:id="rId61"/>
    <p:sldId id="446" r:id="rId62"/>
    <p:sldId id="300" r:id="rId63"/>
    <p:sldId id="447" r:id="rId64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35" autoAdjust="0"/>
  </p:normalViewPr>
  <p:slideViewPr>
    <p:cSldViewPr>
      <p:cViewPr>
        <p:scale>
          <a:sx n="63" d="100"/>
          <a:sy n="63" d="100"/>
        </p:scale>
        <p:origin x="780" y="6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552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20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2A31DB-0665-4415-8113-32F75DF4AF8C}" type="datetimeFigureOut">
              <a:rPr lang="pt-BR" smtClean="0"/>
              <a:t>21/10/2023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4CEDB3-0F0D-4E29-A4DC-1EF57C1083A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883229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CB: </a:t>
            </a:r>
            <a:r>
              <a:rPr lang="pt-B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Calbindin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 </a:t>
            </a:r>
            <a:r>
              <a:rPr lang="pt-B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Cldn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pt-B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Claudin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 GC: </a:t>
            </a:r>
            <a:r>
              <a:rPr lang="pt-B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Glucocorticoids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 GH: </a:t>
            </a:r>
            <a:r>
              <a:rPr lang="pt-B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Growth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hormone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 IGF1: </a:t>
            </a:r>
            <a:r>
              <a:rPr lang="pt-B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Insulin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-like </a:t>
            </a:r>
            <a:r>
              <a:rPr lang="pt-B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growth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factor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1; NCX1: Intestinal Na</a:t>
            </a:r>
            <a:r>
              <a:rPr lang="pt-BR" sz="1200" b="0" i="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+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/Ca</a:t>
            </a:r>
            <a:r>
              <a:rPr lang="pt-BR" sz="1200" b="0" i="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2+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pt-B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exchanger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 PI3K: </a:t>
            </a:r>
            <a:r>
              <a:rPr lang="pt-B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Phosphoinositide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3-kinase C; PKC: </a:t>
            </a:r>
            <a:r>
              <a:rPr lang="pt-B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Protein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kinase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C; PMCA1b: Plasma </a:t>
            </a:r>
            <a:r>
              <a:rPr lang="pt-B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membrane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Ca</a:t>
            </a:r>
            <a:r>
              <a:rPr lang="pt-BR" sz="1200" b="0" i="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2+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pt-B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ATPase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1b; PRL: </a:t>
            </a:r>
            <a:r>
              <a:rPr lang="pt-B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Prolactin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 PTH: </a:t>
            </a:r>
            <a:r>
              <a:rPr lang="pt-B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Parathyroid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hormone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 ROCK: </a:t>
            </a:r>
            <a:r>
              <a:rPr lang="pt-B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RhoA-associated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coiled-coil-forming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kinase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 TH: </a:t>
            </a:r>
            <a:r>
              <a:rPr lang="pt-B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Thyroid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hormones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 TRPV6: </a:t>
            </a:r>
            <a:r>
              <a:rPr lang="pt-B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Transient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receptor </a:t>
            </a:r>
            <a:r>
              <a:rPr lang="pt-B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potential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vanilloid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6.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12589F-844A-4960-9BA5-6C0D88720E58}" type="slidenum">
              <a:rPr lang="pt-BR" smtClean="0"/>
              <a:t>25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60944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Phosphorus metabolism in health. Average phosphorus intake is approximately 1,000–1,500 mg/d. Approximately 65% of phosphorus is absorbed in the gastrointestinal tract, although the exact amount is dependent on the vitamin D status, source, and bioavailability of the dietary phosphorus, and on the ratio of calcium to phosphorus intake. Nearly 100% of phosphorus is filtered in the glomeruli and ~80–90% is reabsorbed, depending on the activity of PTH and FGF23 in the kidneys. Assuming a steady state with neutral bone balance in a healthy adult, 24-h urinary phosphorus should approximate daily phosphorus intake. Abbreviations: FGF23, fibroblast growth factor 23; PTH, parathyroid hormone.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4CEDB3-0F0D-4E29-A4DC-1EF57C1083AE}" type="slidenum">
              <a:rPr lang="pt-BR" smtClean="0"/>
              <a:t>33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861542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axes display the evolutionary history of the past 4.6 billion years (left), 1 billion years (center) and 700,000 years (right). The different eras of Earth history are based on the International Chronostratigraphic Chart (www.stratigraphy.org/index.php/ics-chart-timescale) and are color-coded (bottom). Important events are indicated and the time of their approximate occurrence is marked in bold.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12589F-844A-4960-9BA5-6C0D88720E58}" type="slidenum">
              <a:rPr lang="pt-BR" smtClean="0"/>
              <a:t>55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31535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732C1-1BF2-4606-8699-432393EAC60E}" type="datetimeFigureOut">
              <a:rPr lang="pt-BR" smtClean="0"/>
              <a:t>21/10/2023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8DD70-BA68-443D-A082-9EC1787056A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415649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732C1-1BF2-4606-8699-432393EAC60E}" type="datetimeFigureOut">
              <a:rPr lang="pt-BR" smtClean="0"/>
              <a:t>21/10/2023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8DD70-BA68-443D-A082-9EC1787056A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674604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732C1-1BF2-4606-8699-432393EAC60E}" type="datetimeFigureOut">
              <a:rPr lang="pt-BR" smtClean="0"/>
              <a:t>21/10/2023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8DD70-BA68-443D-A082-9EC1787056A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88242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e Marcado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o do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do Título</a:t>
            </a:r>
          </a:p>
        </p:txBody>
      </p:sp>
      <p:sp>
        <p:nvSpPr>
          <p:cNvPr id="57" name="Nível de Corpo Um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58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74886632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732C1-1BF2-4606-8699-432393EAC60E}" type="datetimeFigureOut">
              <a:rPr lang="pt-BR" smtClean="0"/>
              <a:t>21/10/2023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8DD70-BA68-443D-A082-9EC1787056A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47663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732C1-1BF2-4606-8699-432393EAC60E}" type="datetimeFigureOut">
              <a:rPr lang="pt-BR" smtClean="0"/>
              <a:t>21/10/2023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8DD70-BA68-443D-A082-9EC1787056A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17008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732C1-1BF2-4606-8699-432393EAC60E}" type="datetimeFigureOut">
              <a:rPr lang="pt-BR" smtClean="0"/>
              <a:t>21/10/2023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8DD70-BA68-443D-A082-9EC1787056A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609960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732C1-1BF2-4606-8699-432393EAC60E}" type="datetimeFigureOut">
              <a:rPr lang="pt-BR" smtClean="0"/>
              <a:t>21/10/2023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8DD70-BA68-443D-A082-9EC1787056A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448384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732C1-1BF2-4606-8699-432393EAC60E}" type="datetimeFigureOut">
              <a:rPr lang="pt-BR" smtClean="0"/>
              <a:t>21/10/2023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8DD70-BA68-443D-A082-9EC1787056A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08150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732C1-1BF2-4606-8699-432393EAC60E}" type="datetimeFigureOut">
              <a:rPr lang="pt-BR" smtClean="0"/>
              <a:t>21/10/2023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8DD70-BA68-443D-A082-9EC1787056A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344435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732C1-1BF2-4606-8699-432393EAC60E}" type="datetimeFigureOut">
              <a:rPr lang="pt-BR" smtClean="0"/>
              <a:t>21/10/2023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8DD70-BA68-443D-A082-9EC1787056A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304508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732C1-1BF2-4606-8699-432393EAC60E}" type="datetimeFigureOut">
              <a:rPr lang="pt-BR" smtClean="0"/>
              <a:t>21/10/2023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8DD70-BA68-443D-A082-9EC1787056A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664443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0732C1-1BF2-4606-8699-432393EAC60E}" type="datetimeFigureOut">
              <a:rPr lang="pt-BR" smtClean="0"/>
              <a:t>21/10/2023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B8DD70-BA68-443D-A082-9EC1787056A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50191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3.jpe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847530" y="666562"/>
            <a:ext cx="74888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solidFill>
                  <a:schemeClr val="tx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METABOLISMO: Ca &amp; </a:t>
            </a:r>
            <a:r>
              <a:rPr lang="pt-BR" sz="3600" b="1" dirty="0" err="1">
                <a:solidFill>
                  <a:schemeClr val="tx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Pi</a:t>
            </a:r>
            <a:endParaRPr lang="pt-BR" sz="3600" b="1" dirty="0">
              <a:solidFill>
                <a:schemeClr val="tx2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1816623" y="4653190"/>
            <a:ext cx="855875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3200" dirty="0">
                <a:solidFill>
                  <a:schemeClr val="tx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FRANCISCO J. A. DE PAULA</a:t>
            </a:r>
          </a:p>
          <a:p>
            <a:pPr algn="ctr"/>
            <a:r>
              <a:rPr lang="pt-BR" sz="2800" dirty="0">
                <a:solidFill>
                  <a:schemeClr val="tx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FACULDADE DE MEDICINA DE RIBEIRÃO PRETO</a:t>
            </a:r>
          </a:p>
          <a:p>
            <a:pPr algn="ctr"/>
            <a:r>
              <a:rPr lang="pt-BR" sz="2800" dirty="0">
                <a:solidFill>
                  <a:schemeClr val="tx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UNIVERSIDADE DE SÃO PAULO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9F652615-9960-49A2-937E-056BBE915F8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278" y="4608603"/>
            <a:ext cx="1123978" cy="1474168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D6C0AC76-5409-456E-9556-D069F48245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1464" y="4653190"/>
            <a:ext cx="1656184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3B6487F7-1472-4868-9F4C-4D8C5192D159}"/>
              </a:ext>
            </a:extLst>
          </p:cNvPr>
          <p:cNvSpPr txBox="1"/>
          <p:nvPr/>
        </p:nvSpPr>
        <p:spPr>
          <a:xfrm>
            <a:off x="2036234" y="2279774"/>
            <a:ext cx="811953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3200" dirty="0">
                <a:solidFill>
                  <a:schemeClr val="tx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CURSO DE NUTRIÇÃO E METABOLISMO</a:t>
            </a:r>
          </a:p>
          <a:p>
            <a:pPr algn="ctr"/>
            <a:r>
              <a:rPr lang="pt-BR" sz="3200" dirty="0">
                <a:solidFill>
                  <a:schemeClr val="tx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INTEGRAÇÃO METABÓLICA</a:t>
            </a:r>
            <a:endParaRPr lang="pt-BR" sz="2800" dirty="0">
              <a:solidFill>
                <a:schemeClr val="tx2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83451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22_Figure2.JPEG"/>
          <p:cNvPicPr>
            <a:picLocks/>
          </p:cNvPicPr>
          <p:nvPr/>
        </p:nvPicPr>
        <p:blipFill rotWithShape="1">
          <a:blip r:embed="rId2" cstate="print"/>
          <a:srcRect b="24653"/>
          <a:stretch/>
        </p:blipFill>
        <p:spPr>
          <a:xfrm>
            <a:off x="1741603" y="607806"/>
            <a:ext cx="8724900" cy="4882621"/>
          </a:xfrm>
          <a:prstGeom prst="rect">
            <a:avLst/>
          </a:prstGeom>
        </p:spPr>
      </p:pic>
      <p:pic>
        <p:nvPicPr>
          <p:cNvPr id="4" name="Picture 2" descr="c22_Figure2.JPEG"/>
          <p:cNvPicPr>
            <a:picLocks/>
          </p:cNvPicPr>
          <p:nvPr/>
        </p:nvPicPr>
        <p:blipFill rotWithShape="1">
          <a:blip r:embed="rId2" cstate="print"/>
          <a:srcRect t="90979"/>
          <a:stretch/>
        </p:blipFill>
        <p:spPr>
          <a:xfrm>
            <a:off x="1741603" y="6079067"/>
            <a:ext cx="8724900" cy="584588"/>
          </a:xfrm>
          <a:prstGeom prst="rect">
            <a:avLst/>
          </a:prstGeom>
        </p:spPr>
      </p:pic>
      <p:sp>
        <p:nvSpPr>
          <p:cNvPr id="2" name="Elipse 1"/>
          <p:cNvSpPr/>
          <p:nvPr/>
        </p:nvSpPr>
        <p:spPr>
          <a:xfrm>
            <a:off x="4511824" y="1484784"/>
            <a:ext cx="1080120" cy="1440160"/>
          </a:xfrm>
          <a:prstGeom prst="ellipse">
            <a:avLst/>
          </a:prstGeom>
          <a:solidFill>
            <a:srgbClr val="4F81BD">
              <a:alpha val="16863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13057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22_Figure2.JPEG"/>
          <p:cNvPicPr>
            <a:picLocks/>
          </p:cNvPicPr>
          <p:nvPr/>
        </p:nvPicPr>
        <p:blipFill rotWithShape="1">
          <a:blip r:embed="rId2" cstate="print"/>
          <a:srcRect b="24653"/>
          <a:stretch/>
        </p:blipFill>
        <p:spPr>
          <a:xfrm>
            <a:off x="1741603" y="607806"/>
            <a:ext cx="8724900" cy="4882621"/>
          </a:xfrm>
          <a:prstGeom prst="rect">
            <a:avLst/>
          </a:prstGeom>
        </p:spPr>
      </p:pic>
      <p:pic>
        <p:nvPicPr>
          <p:cNvPr id="4" name="Picture 2" descr="c22_Figure2.JPEG"/>
          <p:cNvPicPr>
            <a:picLocks/>
          </p:cNvPicPr>
          <p:nvPr/>
        </p:nvPicPr>
        <p:blipFill rotWithShape="1">
          <a:blip r:embed="rId2" cstate="print"/>
          <a:srcRect t="90979"/>
          <a:stretch/>
        </p:blipFill>
        <p:spPr>
          <a:xfrm>
            <a:off x="1741603" y="6079067"/>
            <a:ext cx="8724900" cy="584588"/>
          </a:xfrm>
          <a:prstGeom prst="rect">
            <a:avLst/>
          </a:prstGeom>
        </p:spPr>
      </p:pic>
      <p:sp>
        <p:nvSpPr>
          <p:cNvPr id="2" name="Elipse 1"/>
          <p:cNvSpPr/>
          <p:nvPr/>
        </p:nvSpPr>
        <p:spPr>
          <a:xfrm>
            <a:off x="4511824" y="1484784"/>
            <a:ext cx="1080120" cy="1440160"/>
          </a:xfrm>
          <a:prstGeom prst="ellipse">
            <a:avLst/>
          </a:prstGeom>
          <a:solidFill>
            <a:srgbClr val="4F81BD">
              <a:alpha val="16863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61543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22_Figure2.JPE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33550" y="188913"/>
            <a:ext cx="8724900" cy="6480175"/>
          </a:xfrm>
          <a:prstGeom prst="rect">
            <a:avLst/>
          </a:prstGeom>
        </p:spPr>
      </p:pic>
      <p:sp>
        <p:nvSpPr>
          <p:cNvPr id="4" name="Elipse 3"/>
          <p:cNvSpPr/>
          <p:nvPr/>
        </p:nvSpPr>
        <p:spPr>
          <a:xfrm>
            <a:off x="3071664" y="1700808"/>
            <a:ext cx="1944216" cy="1800200"/>
          </a:xfrm>
          <a:prstGeom prst="ellipse">
            <a:avLst/>
          </a:prstGeom>
          <a:solidFill>
            <a:srgbClr val="4F81BD">
              <a:alpha val="16863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60938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22_Figure2.JPE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33550" y="188913"/>
            <a:ext cx="8724900" cy="6480175"/>
          </a:xfrm>
          <a:prstGeom prst="rect">
            <a:avLst/>
          </a:prstGeom>
        </p:spPr>
      </p:pic>
      <p:sp>
        <p:nvSpPr>
          <p:cNvPr id="4" name="Elipse 3"/>
          <p:cNvSpPr/>
          <p:nvPr/>
        </p:nvSpPr>
        <p:spPr>
          <a:xfrm>
            <a:off x="4167725" y="2708920"/>
            <a:ext cx="1944216" cy="1800200"/>
          </a:xfrm>
          <a:prstGeom prst="ellipse">
            <a:avLst/>
          </a:prstGeom>
          <a:solidFill>
            <a:srgbClr val="4F81BD">
              <a:alpha val="16863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80474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22_Figure2.JPE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36493" y="188913"/>
            <a:ext cx="8724900" cy="6480175"/>
          </a:xfrm>
          <a:prstGeom prst="rect">
            <a:avLst/>
          </a:prstGeom>
        </p:spPr>
      </p:pic>
      <p:sp>
        <p:nvSpPr>
          <p:cNvPr id="4" name="Elipse 3"/>
          <p:cNvSpPr/>
          <p:nvPr/>
        </p:nvSpPr>
        <p:spPr>
          <a:xfrm>
            <a:off x="6816080" y="1052736"/>
            <a:ext cx="1584176" cy="1440160"/>
          </a:xfrm>
          <a:prstGeom prst="ellipse">
            <a:avLst/>
          </a:prstGeom>
          <a:solidFill>
            <a:srgbClr val="4F81BD">
              <a:alpha val="16863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Elipse 5"/>
          <p:cNvSpPr/>
          <p:nvPr/>
        </p:nvSpPr>
        <p:spPr>
          <a:xfrm>
            <a:off x="6816080" y="2492896"/>
            <a:ext cx="1584176" cy="1440160"/>
          </a:xfrm>
          <a:prstGeom prst="ellipse">
            <a:avLst/>
          </a:prstGeom>
          <a:solidFill>
            <a:srgbClr val="4F81BD">
              <a:alpha val="16863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8472265" y="1628800"/>
            <a:ext cx="182190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PTH e 1,25(OH) D</a:t>
            </a:r>
          </a:p>
          <a:p>
            <a:r>
              <a:rPr lang="pt-BR" dirty="0"/>
              <a:t>&amp;</a:t>
            </a:r>
          </a:p>
          <a:p>
            <a:r>
              <a:rPr lang="pt-BR" dirty="0"/>
              <a:t>Osso</a:t>
            </a:r>
          </a:p>
        </p:txBody>
      </p:sp>
    </p:spTree>
    <p:extLst>
      <p:ext uri="{BB962C8B-B14F-4D97-AF65-F5344CB8AC3E}">
        <p14:creationId xmlns:p14="http://schemas.microsoft.com/office/powerpoint/2010/main" val="2826972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22_Figure2.JPE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36493" y="188913"/>
            <a:ext cx="8724900" cy="6480175"/>
          </a:xfrm>
          <a:prstGeom prst="rect">
            <a:avLst/>
          </a:prstGeom>
        </p:spPr>
      </p:pic>
      <p:sp>
        <p:nvSpPr>
          <p:cNvPr id="4" name="Elipse 3"/>
          <p:cNvSpPr/>
          <p:nvPr/>
        </p:nvSpPr>
        <p:spPr>
          <a:xfrm>
            <a:off x="5807968" y="1052736"/>
            <a:ext cx="1584176" cy="1440160"/>
          </a:xfrm>
          <a:prstGeom prst="ellipse">
            <a:avLst/>
          </a:prstGeom>
          <a:solidFill>
            <a:srgbClr val="4F81BD">
              <a:alpha val="16863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8472265" y="1628801"/>
            <a:ext cx="16372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Ca</a:t>
            </a:r>
          </a:p>
          <a:p>
            <a:r>
              <a:rPr lang="pt-BR" dirty="0"/>
              <a:t>Inibição de PTH</a:t>
            </a:r>
          </a:p>
        </p:txBody>
      </p:sp>
    </p:spTree>
    <p:extLst>
      <p:ext uri="{BB962C8B-B14F-4D97-AF65-F5344CB8AC3E}">
        <p14:creationId xmlns:p14="http://schemas.microsoft.com/office/powerpoint/2010/main" val="1393882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22_Figure2.JPE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36493" y="188913"/>
            <a:ext cx="8724900" cy="6480175"/>
          </a:xfrm>
          <a:prstGeom prst="rect">
            <a:avLst/>
          </a:prstGeom>
        </p:spPr>
      </p:pic>
      <p:sp>
        <p:nvSpPr>
          <p:cNvPr id="4" name="Elipse 3"/>
          <p:cNvSpPr/>
          <p:nvPr/>
        </p:nvSpPr>
        <p:spPr>
          <a:xfrm>
            <a:off x="7464152" y="3212976"/>
            <a:ext cx="1584176" cy="1440160"/>
          </a:xfrm>
          <a:prstGeom prst="ellipse">
            <a:avLst/>
          </a:prstGeom>
          <a:solidFill>
            <a:srgbClr val="4F81BD">
              <a:alpha val="16863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8491276" y="1907540"/>
            <a:ext cx="1997213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pt-BR" dirty="0"/>
              <a:t>1,25(OH): </a:t>
            </a:r>
            <a:r>
              <a:rPr lang="pt-BR" dirty="0">
                <a:latin typeface="Calibri"/>
                <a:cs typeface="Calibri"/>
              </a:rPr>
              <a:t>↑ FGF23</a:t>
            </a:r>
          </a:p>
        </p:txBody>
      </p:sp>
    </p:spTree>
    <p:extLst>
      <p:ext uri="{BB962C8B-B14F-4D97-AF65-F5344CB8AC3E}">
        <p14:creationId xmlns:p14="http://schemas.microsoft.com/office/powerpoint/2010/main" val="1420480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22_Figure2.JPE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36493" y="188913"/>
            <a:ext cx="8724900" cy="6480175"/>
          </a:xfrm>
          <a:prstGeom prst="rect">
            <a:avLst/>
          </a:prstGeom>
        </p:spPr>
      </p:pic>
      <p:sp>
        <p:nvSpPr>
          <p:cNvPr id="4" name="Elipse 3"/>
          <p:cNvSpPr/>
          <p:nvPr/>
        </p:nvSpPr>
        <p:spPr>
          <a:xfrm>
            <a:off x="3143672" y="3284984"/>
            <a:ext cx="1584176" cy="1440160"/>
          </a:xfrm>
          <a:prstGeom prst="ellipse">
            <a:avLst/>
          </a:prstGeom>
          <a:solidFill>
            <a:srgbClr val="4F81BD">
              <a:alpha val="16863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1703513" y="2003181"/>
            <a:ext cx="21655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cs typeface="Calibri"/>
              </a:rPr>
              <a:t>FGF23: ↓</a:t>
            </a:r>
            <a:r>
              <a:rPr lang="pt-BR" dirty="0"/>
              <a:t>1,25(OH)</a:t>
            </a:r>
            <a:r>
              <a:rPr lang="pt-BR" baseline="-25000" dirty="0"/>
              <a:t>2</a:t>
            </a:r>
            <a:r>
              <a:rPr lang="pt-BR" dirty="0"/>
              <a:t>D</a:t>
            </a:r>
            <a:endParaRPr lang="pt-BR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88572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22_Figure2.JPE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36493" y="188913"/>
            <a:ext cx="8724900" cy="6480175"/>
          </a:xfrm>
          <a:prstGeom prst="rect">
            <a:avLst/>
          </a:prstGeom>
        </p:spPr>
      </p:pic>
      <p:sp>
        <p:nvSpPr>
          <p:cNvPr id="4" name="Elipse 3"/>
          <p:cNvSpPr/>
          <p:nvPr/>
        </p:nvSpPr>
        <p:spPr>
          <a:xfrm>
            <a:off x="7464152" y="836712"/>
            <a:ext cx="1584176" cy="1440160"/>
          </a:xfrm>
          <a:prstGeom prst="ellipse">
            <a:avLst/>
          </a:prstGeom>
          <a:solidFill>
            <a:srgbClr val="4F81BD">
              <a:alpha val="16863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1703512" y="2003181"/>
            <a:ext cx="2086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latin typeface="Calibri"/>
                <a:cs typeface="Calibri"/>
              </a:rPr>
              <a:t>FGF23: ↓1,25(OH)D</a:t>
            </a:r>
            <a:endParaRPr lang="pt-BR" dirty="0"/>
          </a:p>
        </p:txBody>
      </p:sp>
      <p:sp>
        <p:nvSpPr>
          <p:cNvPr id="2" name="CaixaDeTexto 1"/>
          <p:cNvSpPr txBox="1"/>
          <p:nvPr/>
        </p:nvSpPr>
        <p:spPr>
          <a:xfrm>
            <a:off x="9054918" y="620689"/>
            <a:ext cx="15249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PTH: </a:t>
            </a:r>
            <a:r>
              <a:rPr lang="pt-BR" dirty="0">
                <a:cs typeface="Calibri"/>
              </a:rPr>
              <a:t>↑ </a:t>
            </a:r>
            <a:r>
              <a:rPr lang="pt-BR" dirty="0"/>
              <a:t>FGF23</a:t>
            </a:r>
          </a:p>
          <a:p>
            <a:r>
              <a:rPr lang="pt-BR" dirty="0"/>
              <a:t>FGF23: </a:t>
            </a:r>
            <a:r>
              <a:rPr lang="pt-BR" dirty="0">
                <a:cs typeface="Calibri"/>
              </a:rPr>
              <a:t>↓ </a:t>
            </a:r>
            <a:r>
              <a:rPr lang="pt-BR" dirty="0"/>
              <a:t>PTH</a:t>
            </a:r>
          </a:p>
        </p:txBody>
      </p:sp>
    </p:spTree>
    <p:extLst>
      <p:ext uri="{BB962C8B-B14F-4D97-AF65-F5344CB8AC3E}">
        <p14:creationId xmlns:p14="http://schemas.microsoft.com/office/powerpoint/2010/main" val="3840738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comendações de Cálcio e Vitamina D - Ali mente se">
            <a:extLst>
              <a:ext uri="{FF2B5EF4-FFF2-40B4-BE49-F238E27FC236}">
                <a16:creationId xmlns:a16="http://schemas.microsoft.com/office/drawing/2014/main" id="{84971494-35E6-42B0-9CA2-843698FA07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2314" y="857250"/>
            <a:ext cx="5667375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F69D76DE-D798-4804-BFEF-38E5BA9E3E2F}"/>
              </a:ext>
            </a:extLst>
          </p:cNvPr>
          <p:cNvSpPr/>
          <p:nvPr/>
        </p:nvSpPr>
        <p:spPr>
          <a:xfrm>
            <a:off x="5343832" y="1885952"/>
            <a:ext cx="752168" cy="3285203"/>
          </a:xfrm>
          <a:prstGeom prst="rect">
            <a:avLst/>
          </a:prstGeom>
          <a:solidFill>
            <a:schemeClr val="accent4">
              <a:lumMod val="40000"/>
              <a:lumOff val="60000"/>
              <a:alpha val="3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F9373B49-A06F-445A-BC84-AC4A57947B72}"/>
              </a:ext>
            </a:extLst>
          </p:cNvPr>
          <p:cNvSpPr/>
          <p:nvPr/>
        </p:nvSpPr>
        <p:spPr>
          <a:xfrm>
            <a:off x="5343832" y="2347383"/>
            <a:ext cx="752168" cy="220134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3F74F32D-99FF-4AA5-9D29-3668DF06BE18}"/>
              </a:ext>
            </a:extLst>
          </p:cNvPr>
          <p:cNvSpPr/>
          <p:nvPr/>
        </p:nvSpPr>
        <p:spPr>
          <a:xfrm>
            <a:off x="5343832" y="3984647"/>
            <a:ext cx="752168" cy="848256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4B64EFD3-48AD-43FD-BD4E-97170250D1B4}"/>
              </a:ext>
            </a:extLst>
          </p:cNvPr>
          <p:cNvSpPr/>
          <p:nvPr/>
        </p:nvSpPr>
        <p:spPr>
          <a:xfrm>
            <a:off x="5357736" y="4861983"/>
            <a:ext cx="752168" cy="309170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966B9B76-EC62-4D68-A04E-806B6985289D}"/>
              </a:ext>
            </a:extLst>
          </p:cNvPr>
          <p:cNvSpPr/>
          <p:nvPr/>
        </p:nvSpPr>
        <p:spPr>
          <a:xfrm>
            <a:off x="3394758" y="4861983"/>
            <a:ext cx="1260068" cy="309170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</p:spTree>
    <p:extLst>
      <p:ext uri="{BB962C8B-B14F-4D97-AF65-F5344CB8AC3E}">
        <p14:creationId xmlns:p14="http://schemas.microsoft.com/office/powerpoint/2010/main" val="421603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173371" y="476672"/>
            <a:ext cx="8032968" cy="62478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>
                <a:solidFill>
                  <a:schemeClr val="tx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1-Qual destes sítios tem maior importância na regulação do Ca?</a:t>
            </a:r>
          </a:p>
          <a:p>
            <a:r>
              <a:rPr lang="pt-BR" sz="2000" dirty="0">
                <a:solidFill>
                  <a:schemeClr val="tx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Intestino  (   )           Rins (   )</a:t>
            </a:r>
          </a:p>
          <a:p>
            <a:endParaRPr lang="pt-BR" sz="2000" dirty="0">
              <a:solidFill>
                <a:schemeClr val="tx2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r>
              <a:rPr lang="pt-BR" sz="2000" dirty="0">
                <a:solidFill>
                  <a:schemeClr val="tx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2-Qual destes sítios tem maior importância na regulação do </a:t>
            </a:r>
            <a:r>
              <a:rPr lang="pt-BR" sz="2000" dirty="0" err="1">
                <a:solidFill>
                  <a:schemeClr val="tx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Pi</a:t>
            </a:r>
            <a:r>
              <a:rPr lang="pt-BR" sz="2000" dirty="0">
                <a:solidFill>
                  <a:schemeClr val="tx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?</a:t>
            </a:r>
          </a:p>
          <a:p>
            <a:r>
              <a:rPr lang="pt-BR" sz="2000" dirty="0">
                <a:solidFill>
                  <a:schemeClr val="tx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Intestino  (   )           Rins (   )</a:t>
            </a:r>
          </a:p>
          <a:p>
            <a:endParaRPr lang="pt-BR" sz="2000" dirty="0">
              <a:solidFill>
                <a:schemeClr val="tx2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endParaRPr lang="pt-BR" sz="2000" dirty="0">
              <a:solidFill>
                <a:schemeClr val="tx2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r>
              <a:rPr lang="pt-BR" sz="2000" dirty="0">
                <a:solidFill>
                  <a:schemeClr val="tx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Qual os ajustes metabólicos e hormonais que ocorrem nas seguintes</a:t>
            </a:r>
          </a:p>
          <a:p>
            <a:r>
              <a:rPr lang="pt-BR" sz="2000" dirty="0">
                <a:solidFill>
                  <a:schemeClr val="tx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situações de </a:t>
            </a:r>
            <a:r>
              <a:rPr lang="pt-BR" sz="2000" dirty="0" err="1">
                <a:solidFill>
                  <a:schemeClr val="tx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hipofosfatemia</a:t>
            </a:r>
            <a:r>
              <a:rPr lang="pt-BR" sz="2000" dirty="0">
                <a:solidFill>
                  <a:schemeClr val="tx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?</a:t>
            </a:r>
          </a:p>
          <a:p>
            <a:r>
              <a:rPr lang="pt-BR" sz="2000" dirty="0">
                <a:solidFill>
                  <a:schemeClr val="tx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Responda com </a:t>
            </a:r>
            <a:r>
              <a:rPr lang="pt-BR" sz="2000" dirty="0">
                <a:solidFill>
                  <a:schemeClr val="tx2">
                    <a:lumMod val="75000"/>
                  </a:schemeClr>
                </a:solidFill>
                <a:latin typeface="Calibri"/>
                <a:ea typeface="Arial Unicode MS" pitchFamily="34" charset="-128"/>
                <a:cs typeface="Calibri"/>
              </a:rPr>
              <a:t>↑; ↓; N</a:t>
            </a:r>
          </a:p>
          <a:p>
            <a:endParaRPr lang="pt-BR" sz="2000" dirty="0">
              <a:solidFill>
                <a:schemeClr val="tx2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r>
              <a:rPr lang="pt-BR" sz="2000" dirty="0">
                <a:solidFill>
                  <a:schemeClr val="tx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3-Tubulopatia perdedora de </a:t>
            </a:r>
            <a:r>
              <a:rPr lang="pt-BR" sz="2000" dirty="0" err="1">
                <a:solidFill>
                  <a:schemeClr val="tx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Pi</a:t>
            </a:r>
            <a:r>
              <a:rPr lang="pt-BR" sz="2000" dirty="0">
                <a:solidFill>
                  <a:schemeClr val="tx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   </a:t>
            </a:r>
          </a:p>
          <a:p>
            <a:r>
              <a:rPr lang="pt-BR" sz="2000" dirty="0" err="1">
                <a:solidFill>
                  <a:schemeClr val="tx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Pi</a:t>
            </a:r>
            <a:r>
              <a:rPr lang="pt-BR" sz="2000" dirty="0">
                <a:solidFill>
                  <a:schemeClr val="tx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sérico (   );  </a:t>
            </a:r>
            <a:r>
              <a:rPr lang="pt-BR" sz="2000" dirty="0" err="1">
                <a:solidFill>
                  <a:schemeClr val="tx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Pi</a:t>
            </a:r>
            <a:r>
              <a:rPr lang="pt-BR" sz="2000" dirty="0">
                <a:solidFill>
                  <a:schemeClr val="tx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urinário (   ); Ca sérico;  Ca urinário (   )</a:t>
            </a:r>
          </a:p>
          <a:p>
            <a:r>
              <a:rPr lang="pt-BR" sz="2000" dirty="0">
                <a:solidFill>
                  <a:schemeClr val="tx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FGF23 (   ); 1,25(OH) D (   );  PTH (   )</a:t>
            </a:r>
          </a:p>
          <a:p>
            <a:endParaRPr lang="pt-BR" sz="2000" dirty="0">
              <a:solidFill>
                <a:schemeClr val="tx2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r>
              <a:rPr lang="pt-BR" sz="2000" dirty="0">
                <a:solidFill>
                  <a:schemeClr val="tx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4-Aumento de FGF-23</a:t>
            </a:r>
          </a:p>
          <a:p>
            <a:r>
              <a:rPr lang="pt-BR" sz="2000" dirty="0" err="1">
                <a:solidFill>
                  <a:schemeClr val="tx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Pi</a:t>
            </a:r>
            <a:r>
              <a:rPr lang="pt-BR" sz="2000" dirty="0">
                <a:solidFill>
                  <a:schemeClr val="tx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sérico (   );  </a:t>
            </a:r>
            <a:r>
              <a:rPr lang="pt-BR" sz="2000" dirty="0" err="1">
                <a:solidFill>
                  <a:schemeClr val="tx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Pi</a:t>
            </a:r>
            <a:r>
              <a:rPr lang="pt-BR" sz="2000" dirty="0">
                <a:solidFill>
                  <a:schemeClr val="tx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urinário (   ); Ca sérico;  Ca urinário (   )</a:t>
            </a:r>
          </a:p>
          <a:p>
            <a:r>
              <a:rPr lang="pt-BR" sz="2000" dirty="0">
                <a:solidFill>
                  <a:schemeClr val="tx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FGF23 (   ); 1,25(OH) D (   );  PTH (   )</a:t>
            </a:r>
          </a:p>
          <a:p>
            <a:endParaRPr lang="pt-BR" sz="2000" dirty="0">
              <a:solidFill>
                <a:schemeClr val="tx2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endParaRPr lang="pt-BR" sz="2000" dirty="0">
              <a:solidFill>
                <a:schemeClr val="tx2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92146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045" y="1075436"/>
            <a:ext cx="3781425" cy="4962525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7884" y="1094485"/>
            <a:ext cx="1219200" cy="4924425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98184" y="1162882"/>
            <a:ext cx="2600325" cy="4981575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98509" y="1143833"/>
            <a:ext cx="1609725" cy="4924425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08234" y="1153357"/>
            <a:ext cx="704850" cy="4991100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8841337" y="764704"/>
            <a:ext cx="18141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latin typeface="Arial Rounded MT Bold" panose="020F0704030504030204" pitchFamily="34" charset="0"/>
              </a:rPr>
              <a:t>Porção (g)</a:t>
            </a:r>
            <a:endParaRPr lang="pt-BR" sz="2000" dirty="0">
              <a:latin typeface="Arial Rounded MT Bold" panose="020F0704030504030204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10398331" y="771208"/>
            <a:ext cx="12454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latin typeface="Arial Rounded MT Bold" panose="020F0704030504030204" pitchFamily="34" charset="0"/>
              </a:rPr>
              <a:t>Ca (mg)</a:t>
            </a:r>
            <a:endParaRPr lang="pt-BR" sz="2000" dirty="0">
              <a:latin typeface="Arial Rounded MT Bold" panose="020F0704030504030204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605178" y="692696"/>
            <a:ext cx="20255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accent5">
                    <a:lumMod val="50000"/>
                  </a:schemeClr>
                </a:solidFill>
                <a:latin typeface="Arial Rounded MT Bold" panose="020F0704030504030204" pitchFamily="34" charset="0"/>
              </a:rPr>
              <a:t>Leite (200 </a:t>
            </a:r>
            <a:r>
              <a:rPr lang="pt-BR" sz="2000" dirty="0" err="1" smtClean="0">
                <a:solidFill>
                  <a:schemeClr val="accent5">
                    <a:lumMod val="50000"/>
                  </a:schemeClr>
                </a:solidFill>
                <a:latin typeface="Arial Rounded MT Bold" panose="020F0704030504030204" pitchFamily="34" charset="0"/>
              </a:rPr>
              <a:t>mL</a:t>
            </a:r>
            <a:r>
              <a:rPr lang="pt-BR" sz="2000" dirty="0" smtClean="0">
                <a:solidFill>
                  <a:schemeClr val="accent5">
                    <a:lumMod val="50000"/>
                  </a:schemeClr>
                </a:solidFill>
                <a:latin typeface="Arial Rounded MT Bold" panose="020F0704030504030204" pitchFamily="34" charset="0"/>
              </a:rPr>
              <a:t>)</a:t>
            </a:r>
            <a:endParaRPr lang="pt-BR" sz="2000" dirty="0">
              <a:solidFill>
                <a:schemeClr val="accent5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3719736" y="178963"/>
            <a:ext cx="44427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chemeClr val="accent5">
                    <a:lumMod val="50000"/>
                  </a:schemeClr>
                </a:solidFill>
                <a:latin typeface="Arial Rounded MT Bold" panose="020F0704030504030204" pitchFamily="34" charset="0"/>
              </a:rPr>
              <a:t>CONTEÚDO DE CÁLCIO</a:t>
            </a:r>
            <a:endParaRPr lang="pt-BR" sz="2800" b="1" dirty="0">
              <a:solidFill>
                <a:schemeClr val="accent5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1165125" y="6144457"/>
            <a:ext cx="90353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err="1" smtClean="0"/>
              <a:t>Kale</a:t>
            </a:r>
            <a:r>
              <a:rPr lang="pt-BR" dirty="0" smtClean="0"/>
              <a:t>-couve; CG </a:t>
            </a:r>
            <a:r>
              <a:rPr lang="pt-BR" dirty="0" err="1" smtClean="0"/>
              <a:t>Cgalega</a:t>
            </a:r>
            <a:r>
              <a:rPr lang="pt-BR" dirty="0" smtClean="0"/>
              <a:t>; </a:t>
            </a:r>
            <a:r>
              <a:rPr lang="pt-BR" dirty="0" err="1" smtClean="0"/>
              <a:t>Bok</a:t>
            </a:r>
            <a:r>
              <a:rPr lang="pt-BR" dirty="0" smtClean="0"/>
              <a:t>, </a:t>
            </a:r>
            <a:r>
              <a:rPr lang="pt-BR" dirty="0" err="1" smtClean="0"/>
              <a:t>pak</a:t>
            </a:r>
            <a:r>
              <a:rPr lang="pt-BR" dirty="0" smtClean="0"/>
              <a:t> </a:t>
            </a:r>
            <a:r>
              <a:rPr lang="pt-BR" dirty="0" err="1" smtClean="0"/>
              <a:t>choy</a:t>
            </a:r>
            <a:r>
              <a:rPr lang="pt-BR" dirty="0" smtClean="0"/>
              <a:t> acelga; gombô- quiabo; </a:t>
            </a:r>
            <a:r>
              <a:rPr lang="pt-BR" dirty="0" err="1" smtClean="0"/>
              <a:t>Cress</a:t>
            </a:r>
            <a:r>
              <a:rPr lang="pt-BR" dirty="0" smtClean="0"/>
              <a:t>-agrião, </a:t>
            </a:r>
            <a:r>
              <a:rPr lang="pt-BR" dirty="0" err="1" smtClean="0"/>
              <a:t>carrot</a:t>
            </a:r>
            <a:r>
              <a:rPr lang="pt-BR" dirty="0" smtClean="0"/>
              <a:t>-cenoura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19785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4499C2C3-96FB-4FF0-88F2-1F0BA7B904C0}"/>
              </a:ext>
            </a:extLst>
          </p:cNvPr>
          <p:cNvSpPr txBox="1"/>
          <p:nvPr/>
        </p:nvSpPr>
        <p:spPr>
          <a:xfrm>
            <a:off x="3319727" y="476672"/>
            <a:ext cx="55525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dirty="0">
                <a:solidFill>
                  <a:schemeClr val="tx2">
                    <a:lumMod val="75000"/>
                  </a:schemeClr>
                </a:solidFill>
                <a:latin typeface="Arial Rounded MT Bold" panose="020F0704030504030204" pitchFamily="34" charset="0"/>
              </a:rPr>
              <a:t>ABSORÇÃO DE CÁLCIO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D2C5E3C0-1D29-4CE1-A4EB-FB5F319B8A16}"/>
              </a:ext>
            </a:extLst>
          </p:cNvPr>
          <p:cNvSpPr txBox="1"/>
          <p:nvPr/>
        </p:nvSpPr>
        <p:spPr>
          <a:xfrm>
            <a:off x="1199456" y="1520785"/>
            <a:ext cx="10793339" cy="38164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200" b="1" dirty="0">
                <a:solidFill>
                  <a:schemeClr val="tx2">
                    <a:lumMod val="75000"/>
                  </a:schemeClr>
                </a:solidFill>
                <a:latin typeface="Arial Nova" panose="020B0504020202020204" pitchFamily="34" charset="0"/>
              </a:rPr>
              <a:t>Mecanismos de Absorção</a:t>
            </a:r>
          </a:p>
          <a:p>
            <a:endParaRPr lang="pt-BR" sz="2200" b="1" dirty="0">
              <a:solidFill>
                <a:schemeClr val="tx2">
                  <a:lumMod val="75000"/>
                </a:schemeClr>
              </a:solidFill>
              <a:latin typeface="Arial Nova" panose="020B0504020202020204" pitchFamily="34" charset="0"/>
            </a:endParaRPr>
          </a:p>
          <a:p>
            <a:r>
              <a:rPr lang="pt-BR" sz="2200" dirty="0">
                <a:solidFill>
                  <a:schemeClr val="tx2">
                    <a:lumMod val="75000"/>
                  </a:schemeClr>
                </a:solidFill>
                <a:latin typeface="Arial Nova" panose="020B0504020202020204" pitchFamily="34" charset="0"/>
              </a:rPr>
              <a:t>1-Transcelular: movimento da mucosa para serosa contra gradiente de concentração</a:t>
            </a:r>
          </a:p>
          <a:p>
            <a:r>
              <a:rPr lang="pt-BR" sz="2200" dirty="0" err="1">
                <a:solidFill>
                  <a:schemeClr val="tx2">
                    <a:lumMod val="75000"/>
                  </a:schemeClr>
                </a:solidFill>
                <a:latin typeface="Arial Nova" panose="020B0504020202020204" pitchFamily="34" charset="0"/>
              </a:rPr>
              <a:t>paracelular</a:t>
            </a:r>
            <a:r>
              <a:rPr lang="pt-BR" sz="2200" dirty="0">
                <a:solidFill>
                  <a:schemeClr val="tx2">
                    <a:lumMod val="75000"/>
                  </a:schemeClr>
                </a:solidFill>
                <a:latin typeface="Arial Nova" panose="020B0504020202020204" pitchFamily="34" charset="0"/>
              </a:rPr>
              <a:t> é um processo saturável que ocorre predominantemente no duodeno e </a:t>
            </a:r>
          </a:p>
          <a:p>
            <a:r>
              <a:rPr lang="pt-BR" sz="2200" dirty="0">
                <a:solidFill>
                  <a:schemeClr val="tx2">
                    <a:lumMod val="75000"/>
                  </a:schemeClr>
                </a:solidFill>
                <a:latin typeface="Arial Nova" panose="020B0504020202020204" pitchFamily="34" charset="0"/>
              </a:rPr>
              <a:t>jejuno. </a:t>
            </a:r>
          </a:p>
          <a:p>
            <a:r>
              <a:rPr lang="pt-BR" sz="2200" dirty="0">
                <a:solidFill>
                  <a:schemeClr val="tx2">
                    <a:lumMod val="75000"/>
                  </a:schemeClr>
                </a:solidFill>
                <a:latin typeface="Arial Nova" panose="020B0504020202020204" pitchFamily="34" charset="0"/>
              </a:rPr>
              <a:t>          É regulado por fatores nutricionais e hormonais, principalmente vitamina D.</a:t>
            </a:r>
          </a:p>
          <a:p>
            <a:r>
              <a:rPr lang="pt-BR" sz="2200" dirty="0">
                <a:solidFill>
                  <a:schemeClr val="tx2">
                    <a:lumMod val="75000"/>
                  </a:schemeClr>
                </a:solidFill>
                <a:latin typeface="Arial Nova" panose="020B0504020202020204" pitchFamily="34" charset="0"/>
              </a:rPr>
              <a:t>          É mais importante quando a ingestão de cálcio é baixa</a:t>
            </a:r>
          </a:p>
          <a:p>
            <a:endParaRPr lang="pt-BR" sz="2200" dirty="0">
              <a:solidFill>
                <a:schemeClr val="tx2">
                  <a:lumMod val="75000"/>
                </a:schemeClr>
              </a:solidFill>
              <a:latin typeface="Arial Nova" panose="020B0504020202020204" pitchFamily="34" charset="0"/>
            </a:endParaRPr>
          </a:p>
          <a:p>
            <a:r>
              <a:rPr lang="pt-BR" sz="2200" dirty="0">
                <a:solidFill>
                  <a:schemeClr val="tx2">
                    <a:lumMod val="75000"/>
                  </a:schemeClr>
                </a:solidFill>
                <a:latin typeface="Arial Nova" panose="020B0504020202020204" pitchFamily="34" charset="0"/>
              </a:rPr>
              <a:t>2-Paracelular: processo de absorção passiva e não saturável. Ocorre em todo o</a:t>
            </a:r>
          </a:p>
          <a:p>
            <a:r>
              <a:rPr lang="pt-BR" sz="2200" dirty="0">
                <a:solidFill>
                  <a:schemeClr val="tx2">
                    <a:lumMod val="75000"/>
                  </a:schemeClr>
                </a:solidFill>
                <a:latin typeface="Arial Nova" panose="020B0504020202020204" pitchFamily="34" charset="0"/>
              </a:rPr>
              <a:t>Intestino. Guarda função linear com a concentração intestinal de cálcio.</a:t>
            </a:r>
          </a:p>
          <a:p>
            <a:r>
              <a:rPr lang="pt-BR" sz="2200" dirty="0">
                <a:solidFill>
                  <a:schemeClr val="tx2">
                    <a:lumMod val="75000"/>
                  </a:schemeClr>
                </a:solidFill>
                <a:latin typeface="Arial Nova" panose="020B0504020202020204" pitchFamily="34" charset="0"/>
              </a:rPr>
              <a:t>           Nos últimos anos, evidências indicam que este processo também é regulado</a:t>
            </a:r>
          </a:p>
        </p:txBody>
      </p:sp>
    </p:spTree>
    <p:extLst>
      <p:ext uri="{BB962C8B-B14F-4D97-AF65-F5344CB8AC3E}">
        <p14:creationId xmlns:p14="http://schemas.microsoft.com/office/powerpoint/2010/main" val="648001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6D05E56F-47C6-4CB3-85B4-87DC73D594D5}"/>
              </a:ext>
            </a:extLst>
          </p:cNvPr>
          <p:cNvSpPr txBox="1"/>
          <p:nvPr/>
        </p:nvSpPr>
        <p:spPr>
          <a:xfrm>
            <a:off x="263352" y="6418812"/>
            <a:ext cx="170912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200" dirty="0">
                <a:latin typeface="Arial Nova" panose="020B0504020202020204" pitchFamily="34" charset="0"/>
              </a:rPr>
              <a:t>1,25(OH)</a:t>
            </a:r>
            <a:r>
              <a:rPr lang="pt-BR" sz="2200" baseline="-25000" dirty="0">
                <a:latin typeface="Arial Nova" panose="020B0504020202020204" pitchFamily="34" charset="0"/>
              </a:rPr>
              <a:t>2</a:t>
            </a:r>
            <a:r>
              <a:rPr lang="pt-BR" sz="2200" dirty="0">
                <a:latin typeface="Arial Nova" panose="020B0504020202020204" pitchFamily="34" charset="0"/>
              </a:rPr>
              <a:t> D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4499C2C3-96FB-4FF0-88F2-1F0BA7B904C0}"/>
              </a:ext>
            </a:extLst>
          </p:cNvPr>
          <p:cNvSpPr txBox="1"/>
          <p:nvPr/>
        </p:nvSpPr>
        <p:spPr>
          <a:xfrm>
            <a:off x="3319727" y="476672"/>
            <a:ext cx="55525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dirty="0">
                <a:solidFill>
                  <a:schemeClr val="tx2">
                    <a:lumMod val="75000"/>
                  </a:schemeClr>
                </a:solidFill>
                <a:latin typeface="Arial Rounded MT Bold" panose="020F0704030504030204" pitchFamily="34" charset="0"/>
              </a:rPr>
              <a:t>ABSORÇÃO DE CÁLCIO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D2C5E3C0-1D29-4CE1-A4EB-FB5F319B8A16}"/>
              </a:ext>
            </a:extLst>
          </p:cNvPr>
          <p:cNvSpPr txBox="1"/>
          <p:nvPr/>
        </p:nvSpPr>
        <p:spPr>
          <a:xfrm>
            <a:off x="1199456" y="1520785"/>
            <a:ext cx="7848623" cy="22929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200" b="1" dirty="0">
                <a:solidFill>
                  <a:schemeClr val="tx2">
                    <a:lumMod val="75000"/>
                  </a:schemeClr>
                </a:solidFill>
                <a:latin typeface="Arial Nova" panose="020B0504020202020204" pitchFamily="34" charset="0"/>
              </a:rPr>
              <a:t>O pH luminal é fator determinante para absorção</a:t>
            </a:r>
          </a:p>
          <a:p>
            <a:endParaRPr lang="pt-BR" sz="2200" b="1" dirty="0">
              <a:solidFill>
                <a:schemeClr val="tx2">
                  <a:lumMod val="75000"/>
                </a:schemeClr>
              </a:solidFill>
              <a:latin typeface="Arial Nova" panose="020B05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200" b="1" dirty="0">
                <a:solidFill>
                  <a:schemeClr val="tx2">
                    <a:lumMod val="75000"/>
                  </a:schemeClr>
                </a:solidFill>
                <a:latin typeface="Arial Nova" panose="020B0504020202020204" pitchFamily="34" charset="0"/>
              </a:rPr>
              <a:t>	No estômago há dissolução do cálcio em Ca</a:t>
            </a:r>
            <a:r>
              <a:rPr lang="pt-BR" sz="2200" b="1" baseline="30000" dirty="0">
                <a:solidFill>
                  <a:schemeClr val="tx2">
                    <a:lumMod val="75000"/>
                  </a:schemeClr>
                </a:solidFill>
                <a:latin typeface="Arial Nova" panose="020B0504020202020204" pitchFamily="34" charset="0"/>
              </a:rPr>
              <a:t>++</a:t>
            </a:r>
            <a:endParaRPr lang="pt-BR" sz="2200" b="1" dirty="0">
              <a:solidFill>
                <a:schemeClr val="tx2">
                  <a:lumMod val="75000"/>
                </a:schemeClr>
              </a:solidFill>
              <a:latin typeface="Arial Nova" panose="020B05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200" b="1" dirty="0">
                <a:solidFill>
                  <a:schemeClr val="tx2">
                    <a:lumMod val="75000"/>
                  </a:schemeClr>
                </a:solidFill>
                <a:latin typeface="Arial Nova" panose="020B0504020202020204" pitchFamily="34" charset="0"/>
              </a:rPr>
              <a:t>	Duodeno é o principal local de absorção pH de 6,0 </a:t>
            </a:r>
            <a:endParaRPr lang="pt-BR" sz="2200" b="1" dirty="0" smtClean="0">
              <a:solidFill>
                <a:schemeClr val="tx2">
                  <a:lumMod val="75000"/>
                </a:schemeClr>
              </a:solidFill>
              <a:latin typeface="Arial Nova" panose="020B05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200" b="1" dirty="0">
                <a:solidFill>
                  <a:schemeClr val="tx2">
                    <a:lumMod val="75000"/>
                  </a:schemeClr>
                </a:solidFill>
                <a:latin typeface="Arial Nova" panose="020B0504020202020204" pitchFamily="34" charset="0"/>
              </a:rPr>
              <a:t>	Média do pH no intestino delgado é 7,3 e no </a:t>
            </a:r>
            <a:r>
              <a:rPr lang="pt-BR" sz="2200" b="1" dirty="0" err="1">
                <a:solidFill>
                  <a:schemeClr val="tx2">
                    <a:lumMod val="75000"/>
                  </a:schemeClr>
                </a:solidFill>
                <a:latin typeface="Arial Nova" panose="020B0504020202020204" pitchFamily="34" charset="0"/>
              </a:rPr>
              <a:t>colon</a:t>
            </a:r>
            <a:r>
              <a:rPr lang="pt-BR" sz="2200" b="1" dirty="0">
                <a:solidFill>
                  <a:schemeClr val="tx2">
                    <a:lumMod val="75000"/>
                  </a:schemeClr>
                </a:solidFill>
                <a:latin typeface="Arial Nova" panose="020B0504020202020204" pitchFamily="34" charset="0"/>
              </a:rPr>
              <a:t> 6,6</a:t>
            </a:r>
          </a:p>
        </p:txBody>
      </p:sp>
    </p:spTree>
    <p:extLst>
      <p:ext uri="{BB962C8B-B14F-4D97-AF65-F5344CB8AC3E}">
        <p14:creationId xmlns:p14="http://schemas.microsoft.com/office/powerpoint/2010/main" val="139438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025A5472-228D-4CCB-9188-0C025B8E03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7648" y="1700808"/>
            <a:ext cx="6913322" cy="4248472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781FA830-2AB6-4439-B40F-57993D0D42DD}"/>
              </a:ext>
            </a:extLst>
          </p:cNvPr>
          <p:cNvSpPr txBox="1"/>
          <p:nvPr/>
        </p:nvSpPr>
        <p:spPr>
          <a:xfrm>
            <a:off x="1105531" y="412340"/>
            <a:ext cx="96680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dirty="0">
                <a:solidFill>
                  <a:schemeClr val="tx2">
                    <a:lumMod val="75000"/>
                  </a:schemeClr>
                </a:solidFill>
                <a:latin typeface="Arial Rounded MT Bold" panose="020F0704030504030204" pitchFamily="34" charset="0"/>
              </a:rPr>
              <a:t>ABSORÇÃO: TRANSCELULAR DE CÁLCIO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E8FEF141-9CD1-422F-9DEB-713A2120EFFB}"/>
              </a:ext>
            </a:extLst>
          </p:cNvPr>
          <p:cNvSpPr txBox="1"/>
          <p:nvPr/>
        </p:nvSpPr>
        <p:spPr>
          <a:xfrm>
            <a:off x="5939547" y="162926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latin typeface="Arial Nova" panose="020B0504020202020204" pitchFamily="34" charset="0"/>
              </a:rPr>
              <a:t>1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BF69E347-24A1-494A-ADAA-7427802D4E9A}"/>
              </a:ext>
            </a:extLst>
          </p:cNvPr>
          <p:cNvSpPr txBox="1"/>
          <p:nvPr/>
        </p:nvSpPr>
        <p:spPr>
          <a:xfrm>
            <a:off x="479376" y="1998592"/>
            <a:ext cx="29722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latin typeface="Arial Nova" panose="020B0504020202020204" pitchFamily="34" charset="0"/>
              </a:rPr>
              <a:t>1-Entrada por canais de Ca</a:t>
            </a:r>
          </a:p>
          <a:p>
            <a:r>
              <a:rPr lang="pt-BR" dirty="0">
                <a:latin typeface="Arial Nova" panose="020B0504020202020204" pitchFamily="34" charset="0"/>
              </a:rPr>
              <a:t>   na  borda em escova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320231F2-F37B-4D14-924D-4324E7455A0A}"/>
              </a:ext>
            </a:extLst>
          </p:cNvPr>
          <p:cNvSpPr txBox="1"/>
          <p:nvPr/>
        </p:nvSpPr>
        <p:spPr>
          <a:xfrm>
            <a:off x="513647" y="3623535"/>
            <a:ext cx="33868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latin typeface="Arial Nova" panose="020B0504020202020204" pitchFamily="34" charset="0"/>
              </a:rPr>
              <a:t>2-Movimento para a borda</a:t>
            </a:r>
          </a:p>
          <a:p>
            <a:r>
              <a:rPr lang="pt-BR" dirty="0">
                <a:latin typeface="Arial Nova" panose="020B0504020202020204" pitchFamily="34" charset="0"/>
              </a:rPr>
              <a:t>   borda lateral, ligação proteína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C723D5C2-E090-4F92-8D55-344CC155A713}"/>
              </a:ext>
            </a:extLst>
          </p:cNvPr>
          <p:cNvSpPr txBox="1"/>
          <p:nvPr/>
        </p:nvSpPr>
        <p:spPr>
          <a:xfrm>
            <a:off x="509821" y="5025950"/>
            <a:ext cx="368241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latin typeface="Arial Nova" panose="020B0504020202020204" pitchFamily="34" charset="0"/>
              </a:rPr>
              <a:t>3-Extrusão de Ca via bomba Ca2+</a:t>
            </a:r>
          </a:p>
          <a:p>
            <a:r>
              <a:rPr lang="pt-BR" dirty="0">
                <a:latin typeface="Arial Nova" panose="020B0504020202020204" pitchFamily="34" charset="0"/>
              </a:rPr>
              <a:t>-</a:t>
            </a:r>
            <a:r>
              <a:rPr lang="pt-BR" dirty="0" err="1">
                <a:latin typeface="Arial Nova" panose="020B0504020202020204" pitchFamily="34" charset="0"/>
              </a:rPr>
              <a:t>ATPase</a:t>
            </a:r>
            <a:r>
              <a:rPr lang="pt-BR" dirty="0">
                <a:latin typeface="Arial Nova" panose="020B0504020202020204" pitchFamily="34" charset="0"/>
              </a:rPr>
              <a:t> (PMCA1b/Ca2+)</a:t>
            </a:r>
          </a:p>
          <a:p>
            <a:r>
              <a:rPr lang="pt-BR" dirty="0">
                <a:latin typeface="Arial Nova" panose="020B0504020202020204" pitchFamily="34" charset="0"/>
              </a:rPr>
              <a:t>e Na+/Ca2+ </a:t>
            </a:r>
            <a:r>
              <a:rPr lang="pt-BR" dirty="0" err="1">
                <a:latin typeface="Arial Nova" panose="020B0504020202020204" pitchFamily="34" charset="0"/>
              </a:rPr>
              <a:t>exchanger</a:t>
            </a:r>
            <a:r>
              <a:rPr lang="pt-BR" dirty="0">
                <a:latin typeface="Arial Nova" panose="020B0504020202020204" pitchFamily="34" charset="0"/>
              </a:rPr>
              <a:t> (NCX1)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E89968BA-0ACC-4F48-8A19-D3BEE5F702C3}"/>
              </a:ext>
            </a:extLst>
          </p:cNvPr>
          <p:cNvSpPr txBox="1"/>
          <p:nvPr/>
        </p:nvSpPr>
        <p:spPr>
          <a:xfrm>
            <a:off x="7978560" y="329012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latin typeface="Arial Nova" panose="020B0504020202020204" pitchFamily="34" charset="0"/>
              </a:rPr>
              <a:t>2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8C4313C7-E9D0-4B69-B49B-827E414AD841}"/>
              </a:ext>
            </a:extLst>
          </p:cNvPr>
          <p:cNvSpPr txBox="1"/>
          <p:nvPr/>
        </p:nvSpPr>
        <p:spPr>
          <a:xfrm>
            <a:off x="5783094" y="557994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latin typeface="Arial Nova" panose="020B0504020202020204" pitchFamily="34" charset="0"/>
              </a:rPr>
              <a:t>3</a:t>
            </a:r>
          </a:p>
        </p:txBody>
      </p:sp>
      <p:sp>
        <p:nvSpPr>
          <p:cNvPr id="12" name="Retângulo: Cantos Arredondados 11">
            <a:extLst>
              <a:ext uri="{FF2B5EF4-FFF2-40B4-BE49-F238E27FC236}">
                <a16:creationId xmlns:a16="http://schemas.microsoft.com/office/drawing/2014/main" id="{B8EC59A6-ED8E-4D70-8750-B2CE7B2DDE9F}"/>
              </a:ext>
            </a:extLst>
          </p:cNvPr>
          <p:cNvSpPr/>
          <p:nvPr/>
        </p:nvSpPr>
        <p:spPr>
          <a:xfrm>
            <a:off x="5303912" y="2644923"/>
            <a:ext cx="561754" cy="352029"/>
          </a:xfrm>
          <a:prstGeom prst="roundRect">
            <a:avLst/>
          </a:prstGeom>
          <a:solidFill>
            <a:schemeClr val="accent1">
              <a:alpha val="2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: Cantos Arredondados 12">
            <a:extLst>
              <a:ext uri="{FF2B5EF4-FFF2-40B4-BE49-F238E27FC236}">
                <a16:creationId xmlns:a16="http://schemas.microsoft.com/office/drawing/2014/main" id="{7C23B211-70B9-4F46-BC2C-9BF8927AD945}"/>
              </a:ext>
            </a:extLst>
          </p:cNvPr>
          <p:cNvSpPr/>
          <p:nvPr/>
        </p:nvSpPr>
        <p:spPr>
          <a:xfrm>
            <a:off x="6153651" y="2659155"/>
            <a:ext cx="561754" cy="337798"/>
          </a:xfrm>
          <a:prstGeom prst="roundRect">
            <a:avLst/>
          </a:prstGeom>
          <a:solidFill>
            <a:schemeClr val="accent1">
              <a:alpha val="2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7AEE7037-CA7A-4891-90A8-1238117A3765}"/>
              </a:ext>
            </a:extLst>
          </p:cNvPr>
          <p:cNvSpPr/>
          <p:nvPr/>
        </p:nvSpPr>
        <p:spPr>
          <a:xfrm>
            <a:off x="9458559" y="2673786"/>
            <a:ext cx="2464136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333333"/>
                </a:solidFill>
                <a:latin typeface="Arial Nova" panose="020B0504020202020204" pitchFamily="34" charset="0"/>
              </a:rPr>
              <a:t>TRPV6 </a:t>
            </a:r>
            <a:r>
              <a:rPr lang="en-US" dirty="0" err="1">
                <a:solidFill>
                  <a:srgbClr val="333333"/>
                </a:solidFill>
                <a:latin typeface="Arial Nova" panose="020B0504020202020204" pitchFamily="34" charset="0"/>
              </a:rPr>
              <a:t>principalmente</a:t>
            </a:r>
            <a:endParaRPr lang="en-US" dirty="0">
              <a:solidFill>
                <a:srgbClr val="333333"/>
              </a:solidFill>
              <a:latin typeface="Arial Nova" panose="020B0504020202020204" pitchFamily="34" charset="0"/>
            </a:endParaRPr>
          </a:p>
          <a:p>
            <a:r>
              <a:rPr lang="en-US" dirty="0">
                <a:solidFill>
                  <a:srgbClr val="333333"/>
                </a:solidFill>
                <a:latin typeface="Arial Nova" panose="020B0504020202020204" pitchFamily="34" charset="0"/>
              </a:rPr>
              <a:t> no </a:t>
            </a:r>
            <a:r>
              <a:rPr lang="en-US" dirty="0" err="1">
                <a:solidFill>
                  <a:srgbClr val="333333"/>
                </a:solidFill>
                <a:latin typeface="Arial Nova" panose="020B0504020202020204" pitchFamily="34" charset="0"/>
              </a:rPr>
              <a:t>duodeno</a:t>
            </a:r>
            <a:endParaRPr lang="en-US" dirty="0">
              <a:solidFill>
                <a:srgbClr val="333333"/>
              </a:solidFill>
              <a:latin typeface="Arial Nova" panose="020B0504020202020204" pitchFamily="34" charset="0"/>
            </a:endParaRPr>
          </a:p>
          <a:p>
            <a:endParaRPr lang="en-US" dirty="0">
              <a:solidFill>
                <a:srgbClr val="333333"/>
              </a:solidFill>
              <a:latin typeface="Arial Nova" panose="020B0504020202020204" pitchFamily="34" charset="0"/>
            </a:endParaRPr>
          </a:p>
          <a:p>
            <a:r>
              <a:rPr lang="en-US" dirty="0">
                <a:latin typeface="Arial Nova" panose="020B0504020202020204" pitchFamily="34" charset="0"/>
              </a:rPr>
              <a:t>Ca</a:t>
            </a:r>
            <a:r>
              <a:rPr lang="en-US" baseline="-25000" dirty="0">
                <a:latin typeface="Arial Nova" panose="020B0504020202020204" pitchFamily="34" charset="0"/>
              </a:rPr>
              <a:t>v1,3</a:t>
            </a:r>
            <a:r>
              <a:rPr lang="en-US" dirty="0">
                <a:latin typeface="Arial Nova" panose="020B0504020202020204" pitchFamily="34" charset="0"/>
              </a:rPr>
              <a:t> </a:t>
            </a:r>
            <a:r>
              <a:rPr lang="en-US" dirty="0" err="1">
                <a:latin typeface="Arial Nova" panose="020B0504020202020204" pitchFamily="34" charset="0"/>
              </a:rPr>
              <a:t>jejuno</a:t>
            </a:r>
            <a:r>
              <a:rPr lang="en-US" dirty="0">
                <a:latin typeface="Arial Nova" panose="020B0504020202020204" pitchFamily="34" charset="0"/>
              </a:rPr>
              <a:t> proximal</a:t>
            </a:r>
          </a:p>
          <a:p>
            <a:r>
              <a:rPr lang="en-US" dirty="0">
                <a:latin typeface="Arial Nova" panose="020B0504020202020204" pitchFamily="34" charset="0"/>
              </a:rPr>
              <a:t>e </a:t>
            </a:r>
            <a:r>
              <a:rPr lang="en-US" dirty="0" err="1">
                <a:latin typeface="Arial Nova" panose="020B0504020202020204" pitchFamily="34" charset="0"/>
              </a:rPr>
              <a:t>íleo</a:t>
            </a:r>
            <a:r>
              <a:rPr lang="en-US" dirty="0">
                <a:latin typeface="Arial Nova" panose="020B0504020202020204" pitchFamily="34" charset="0"/>
              </a:rPr>
              <a:t> </a:t>
            </a:r>
            <a:r>
              <a:rPr lang="en-US" dirty="0" err="1">
                <a:latin typeface="Arial Nova" panose="020B0504020202020204" pitchFamily="34" charset="0"/>
              </a:rPr>
              <a:t>médio</a:t>
            </a:r>
            <a:endParaRPr lang="pt-BR" dirty="0">
              <a:latin typeface="Arial Nova" panose="020B0504020202020204" pitchFamily="34" charset="0"/>
            </a:endParaRP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5BB614C5-341C-4219-A76D-A1DC38CD606C}"/>
              </a:ext>
            </a:extLst>
          </p:cNvPr>
          <p:cNvSpPr/>
          <p:nvPr/>
        </p:nvSpPr>
        <p:spPr>
          <a:xfrm>
            <a:off x="6387167" y="6378786"/>
            <a:ext cx="489340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100" dirty="0">
                <a:solidFill>
                  <a:srgbClr val="333333"/>
                </a:solidFill>
                <a:latin typeface="Verdana" panose="020B0604030504040204" pitchFamily="34" charset="0"/>
              </a:rPr>
              <a:t>De Barboza GD et al World J </a:t>
            </a:r>
            <a:r>
              <a:rPr lang="pt-BR" sz="1100" dirty="0" err="1">
                <a:solidFill>
                  <a:srgbClr val="333333"/>
                </a:solidFill>
                <a:latin typeface="Verdana" panose="020B0604030504040204" pitchFamily="34" charset="0"/>
              </a:rPr>
              <a:t>Gastroenterol</a:t>
            </a:r>
            <a:r>
              <a:rPr lang="pt-BR" sz="1100" dirty="0">
                <a:solidFill>
                  <a:srgbClr val="333333"/>
                </a:solidFill>
                <a:latin typeface="Verdana" panose="020B0604030504040204" pitchFamily="34" charset="0"/>
              </a:rPr>
              <a:t>, 2015; 21:7142-7154</a:t>
            </a:r>
            <a:endParaRPr lang="pt-BR" sz="1100" dirty="0"/>
          </a:p>
        </p:txBody>
      </p:sp>
      <p:cxnSp>
        <p:nvCxnSpPr>
          <p:cNvPr id="8" name="Conector de Seta Reta 7"/>
          <p:cNvCxnSpPr/>
          <p:nvPr/>
        </p:nvCxnSpPr>
        <p:spPr>
          <a:xfrm flipV="1">
            <a:off x="7320136" y="5224624"/>
            <a:ext cx="2808312" cy="23854"/>
          </a:xfrm>
          <a:prstGeom prst="straightConnector1">
            <a:avLst/>
          </a:prstGeom>
          <a:ln w="38100"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10128448" y="5057904"/>
            <a:ext cx="1650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Ca </a:t>
            </a:r>
            <a:r>
              <a:rPr lang="pt-BR" b="1" dirty="0" err="1" smtClean="0"/>
              <a:t>ATPase</a:t>
            </a:r>
            <a:endParaRPr lang="pt-BR" b="1" dirty="0"/>
          </a:p>
        </p:txBody>
      </p:sp>
      <p:cxnSp>
        <p:nvCxnSpPr>
          <p:cNvPr id="18" name="Conector de Seta Reta 17"/>
          <p:cNvCxnSpPr/>
          <p:nvPr/>
        </p:nvCxnSpPr>
        <p:spPr>
          <a:xfrm>
            <a:off x="5375920" y="5373216"/>
            <a:ext cx="0" cy="606151"/>
          </a:xfrm>
          <a:prstGeom prst="straightConnector1">
            <a:avLst/>
          </a:prstGeom>
          <a:ln w="57150"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aixaDeTexto 18"/>
          <p:cNvSpPr txBox="1"/>
          <p:nvPr/>
        </p:nvSpPr>
        <p:spPr>
          <a:xfrm>
            <a:off x="4696486" y="6093296"/>
            <a:ext cx="1327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Troca </a:t>
            </a:r>
            <a:r>
              <a:rPr lang="pt-BR" b="1" dirty="0" err="1" smtClean="0"/>
              <a:t>Na-Ca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1562021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  <p:bldP spid="9" grpId="0"/>
      <p:bldP spid="10" grpId="0"/>
      <p:bldP spid="11" grpId="0"/>
      <p:bldP spid="14" grpId="0"/>
      <p:bldP spid="16" grpId="0"/>
      <p:bldP spid="1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025A5472-228D-4CCB-9188-0C025B8E03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408" y="1173138"/>
            <a:ext cx="8065450" cy="4956494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781FA830-2AB6-4439-B40F-57993D0D42DD}"/>
              </a:ext>
            </a:extLst>
          </p:cNvPr>
          <p:cNvSpPr txBox="1"/>
          <p:nvPr/>
        </p:nvSpPr>
        <p:spPr>
          <a:xfrm>
            <a:off x="1415872" y="406405"/>
            <a:ext cx="93602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dirty="0">
                <a:solidFill>
                  <a:schemeClr val="tx2">
                    <a:lumMod val="75000"/>
                  </a:schemeClr>
                </a:solidFill>
                <a:latin typeface="Arial Rounded MT Bold" panose="020F0704030504030204" pitchFamily="34" charset="0"/>
              </a:rPr>
              <a:t>ABSORÇÃO: PARACELULAR DE CÁLCIO</a:t>
            </a:r>
          </a:p>
        </p:txBody>
      </p:sp>
      <p:sp>
        <p:nvSpPr>
          <p:cNvPr id="12" name="Retângulo: Cantos Arredondados 11">
            <a:extLst>
              <a:ext uri="{FF2B5EF4-FFF2-40B4-BE49-F238E27FC236}">
                <a16:creationId xmlns:a16="http://schemas.microsoft.com/office/drawing/2014/main" id="{B8EC59A6-ED8E-4D70-8750-B2CE7B2DDE9F}"/>
              </a:ext>
            </a:extLst>
          </p:cNvPr>
          <p:cNvSpPr/>
          <p:nvPr/>
        </p:nvSpPr>
        <p:spPr>
          <a:xfrm>
            <a:off x="7212377" y="2492895"/>
            <a:ext cx="561754" cy="576065"/>
          </a:xfrm>
          <a:prstGeom prst="roundRect">
            <a:avLst/>
          </a:prstGeom>
          <a:solidFill>
            <a:schemeClr val="accent1">
              <a:alpha val="2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8" name="Conector de Seta Reta 7">
            <a:extLst>
              <a:ext uri="{FF2B5EF4-FFF2-40B4-BE49-F238E27FC236}">
                <a16:creationId xmlns:a16="http://schemas.microsoft.com/office/drawing/2014/main" id="{874072CE-11A2-4412-A19C-457015E627FC}"/>
              </a:ext>
            </a:extLst>
          </p:cNvPr>
          <p:cNvCxnSpPr/>
          <p:nvPr/>
        </p:nvCxnSpPr>
        <p:spPr>
          <a:xfrm flipV="1">
            <a:off x="7536160" y="2492895"/>
            <a:ext cx="1296698" cy="21602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8761634B-8A38-4644-A5FE-C2FB18F20F0B}"/>
              </a:ext>
            </a:extLst>
          </p:cNvPr>
          <p:cNvSpPr txBox="1"/>
          <p:nvPr/>
        </p:nvSpPr>
        <p:spPr>
          <a:xfrm>
            <a:off x="8682844" y="2123563"/>
            <a:ext cx="333617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000" dirty="0">
                <a:latin typeface="Arial Nova" panose="020B0504020202020204" pitchFamily="34" charset="0"/>
              </a:rPr>
              <a:t>Junções Celulares</a:t>
            </a:r>
          </a:p>
          <a:p>
            <a:pPr algn="ctr"/>
            <a:r>
              <a:rPr lang="pt-BR" sz="2000" dirty="0">
                <a:latin typeface="Arial Nova" panose="020B0504020202020204" pitchFamily="34" charset="0"/>
              </a:rPr>
              <a:t>p.ex. </a:t>
            </a:r>
            <a:r>
              <a:rPr lang="pt-BR" sz="2000" dirty="0" err="1">
                <a:latin typeface="Arial Nova" panose="020B0504020202020204" pitchFamily="34" charset="0"/>
              </a:rPr>
              <a:t>Ocludinas</a:t>
            </a:r>
            <a:r>
              <a:rPr lang="pt-BR" sz="2000" dirty="0">
                <a:latin typeface="Arial Nova" panose="020B0504020202020204" pitchFamily="34" charset="0"/>
              </a:rPr>
              <a:t> e </a:t>
            </a:r>
            <a:r>
              <a:rPr lang="pt-BR" sz="2000" dirty="0" err="1">
                <a:latin typeface="Arial Nova" panose="020B0504020202020204" pitchFamily="34" charset="0"/>
              </a:rPr>
              <a:t>Claudinas</a:t>
            </a:r>
            <a:endParaRPr lang="pt-BR" sz="2000" dirty="0">
              <a:latin typeface="Arial Nova" panose="020B0504020202020204" pitchFamily="34" charset="0"/>
            </a:endParaRPr>
          </a:p>
          <a:p>
            <a:pPr algn="ctr"/>
            <a:r>
              <a:rPr lang="pt-BR" sz="2000" dirty="0">
                <a:latin typeface="Arial Nova" panose="020B0504020202020204" pitchFamily="34" charset="0"/>
              </a:rPr>
              <a:t>Jejuno e Íleo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9DB63C32-8ACA-469B-A804-5ECAD7419DD9}"/>
              </a:ext>
            </a:extLst>
          </p:cNvPr>
          <p:cNvSpPr txBox="1"/>
          <p:nvPr/>
        </p:nvSpPr>
        <p:spPr>
          <a:xfrm>
            <a:off x="9496368" y="3651385"/>
            <a:ext cx="170912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200" dirty="0">
                <a:latin typeface="Arial Nova" panose="020B0504020202020204" pitchFamily="34" charset="0"/>
              </a:rPr>
              <a:t>1,25(OH)</a:t>
            </a:r>
            <a:r>
              <a:rPr lang="pt-BR" sz="2200" baseline="-25000" dirty="0">
                <a:latin typeface="Arial Nova" panose="020B0504020202020204" pitchFamily="34" charset="0"/>
              </a:rPr>
              <a:t>2</a:t>
            </a:r>
            <a:r>
              <a:rPr lang="pt-BR" sz="2200" dirty="0">
                <a:latin typeface="Arial Nova" panose="020B0504020202020204" pitchFamily="34" charset="0"/>
              </a:rPr>
              <a:t> D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3EC26114-80DF-4FD7-BA4F-69F916CE20D4}"/>
              </a:ext>
            </a:extLst>
          </p:cNvPr>
          <p:cNvSpPr txBox="1"/>
          <p:nvPr/>
        </p:nvSpPr>
        <p:spPr>
          <a:xfrm>
            <a:off x="8994628" y="4132766"/>
            <a:ext cx="271260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latin typeface="Arial Nova" panose="020B0504020202020204" pitchFamily="34" charset="0"/>
              </a:rPr>
              <a:t>↑Cldn-2 e 12</a:t>
            </a:r>
          </a:p>
          <a:p>
            <a:r>
              <a:rPr lang="pt-BR" dirty="0">
                <a:latin typeface="Arial Nova" panose="020B0504020202020204" pitchFamily="34" charset="0"/>
                <a:cs typeface="Calibri" panose="020F0502020204030204" pitchFamily="34" charset="0"/>
              </a:rPr>
              <a:t>↓Caderina-17:</a:t>
            </a:r>
          </a:p>
          <a:p>
            <a:r>
              <a:rPr lang="pt-BR" dirty="0">
                <a:latin typeface="Arial Nova" panose="020B0504020202020204" pitchFamily="34" charset="0"/>
                <a:cs typeface="Calibri" panose="020F0502020204030204" pitchFamily="34" charset="0"/>
              </a:rPr>
              <a:t>↓ Adesão </a:t>
            </a:r>
            <a:r>
              <a:rPr lang="pt-BR" dirty="0" err="1">
                <a:latin typeface="Arial Nova" panose="020B0504020202020204" pitchFamily="34" charset="0"/>
                <a:cs typeface="Calibri" panose="020F0502020204030204" pitchFamily="34" charset="0"/>
              </a:rPr>
              <a:t>cel</a:t>
            </a:r>
            <a:r>
              <a:rPr lang="pt-BR" dirty="0">
                <a:latin typeface="Arial Nova" panose="020B0504020202020204" pitchFamily="34" charset="0"/>
                <a:cs typeface="Calibri" panose="020F0502020204030204" pitchFamily="34" charset="0"/>
              </a:rPr>
              <a:t>, </a:t>
            </a:r>
            <a:r>
              <a:rPr lang="pt-BR" dirty="0">
                <a:latin typeface="Arial Nova" panose="020B0504020202020204" pitchFamily="34" charset="0"/>
              </a:rPr>
              <a:t>↑</a:t>
            </a:r>
            <a:r>
              <a:rPr lang="pt-BR" dirty="0" err="1">
                <a:latin typeface="Arial Nova" panose="020B0504020202020204" pitchFamily="34" charset="0"/>
              </a:rPr>
              <a:t>permeab</a:t>
            </a:r>
            <a:r>
              <a:rPr lang="pt-BR" dirty="0">
                <a:latin typeface="Arial Nova" panose="020B0504020202020204" pitchFamily="34" charset="0"/>
                <a:cs typeface="Calibri" panose="020F0502020204030204" pitchFamily="34" charset="0"/>
              </a:rPr>
              <a:t> </a:t>
            </a:r>
            <a:endParaRPr lang="pt-BR" dirty="0">
              <a:latin typeface="Arial Nova" panose="020B0504020202020204" pitchFamily="34" charset="0"/>
            </a:endParaRPr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id="{AB315551-F2C3-44F9-B0A1-F0610A9CC984}"/>
              </a:ext>
            </a:extLst>
          </p:cNvPr>
          <p:cNvSpPr/>
          <p:nvPr/>
        </p:nvSpPr>
        <p:spPr>
          <a:xfrm>
            <a:off x="6387167" y="6378786"/>
            <a:ext cx="489340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100" dirty="0">
                <a:solidFill>
                  <a:srgbClr val="333333"/>
                </a:solidFill>
                <a:latin typeface="Verdana" panose="020B0604030504040204" pitchFamily="34" charset="0"/>
              </a:rPr>
              <a:t>De Barboza GD et al World J </a:t>
            </a:r>
            <a:r>
              <a:rPr lang="pt-BR" sz="1100" dirty="0" err="1">
                <a:solidFill>
                  <a:srgbClr val="333333"/>
                </a:solidFill>
                <a:latin typeface="Verdana" panose="020B0604030504040204" pitchFamily="34" charset="0"/>
              </a:rPr>
              <a:t>Gastroenterol</a:t>
            </a:r>
            <a:r>
              <a:rPr lang="pt-BR" sz="1100" dirty="0">
                <a:solidFill>
                  <a:srgbClr val="333333"/>
                </a:solidFill>
                <a:latin typeface="Verdana" panose="020B0604030504040204" pitchFamily="34" charset="0"/>
              </a:rPr>
              <a:t>, 2015; 21:7142-7154</a:t>
            </a:r>
            <a:endParaRPr lang="pt-BR" sz="1100" dirty="0"/>
          </a:p>
        </p:txBody>
      </p:sp>
    </p:spTree>
    <p:extLst>
      <p:ext uri="{BB962C8B-B14F-4D97-AF65-F5344CB8AC3E}">
        <p14:creationId xmlns:p14="http://schemas.microsoft.com/office/powerpoint/2010/main" val="3253888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E21FC26C-C67D-487B-8596-B48A03F5A3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384" y="1268760"/>
            <a:ext cx="5453576" cy="5287787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76F8F614-0F21-4A24-928C-32962970F915}"/>
              </a:ext>
            </a:extLst>
          </p:cNvPr>
          <p:cNvSpPr txBox="1"/>
          <p:nvPr/>
        </p:nvSpPr>
        <p:spPr>
          <a:xfrm>
            <a:off x="1225916" y="404664"/>
            <a:ext cx="97401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dirty="0">
                <a:solidFill>
                  <a:schemeClr val="tx2">
                    <a:lumMod val="75000"/>
                  </a:schemeClr>
                </a:solidFill>
                <a:latin typeface="Arial Rounded MT Bold" panose="020F0704030504030204" pitchFamily="34" charset="0"/>
              </a:rPr>
              <a:t>ABSORÇÃO DE Ca: OUTROS HORMÔNIOS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8038F81B-CB74-4FFA-96C5-117DDA1B5392}"/>
              </a:ext>
            </a:extLst>
          </p:cNvPr>
          <p:cNvSpPr txBox="1"/>
          <p:nvPr/>
        </p:nvSpPr>
        <p:spPr>
          <a:xfrm>
            <a:off x="6922032" y="1916832"/>
            <a:ext cx="4987584" cy="33726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pt-BR" sz="2200" b="1" dirty="0">
                <a:solidFill>
                  <a:schemeClr val="tx2">
                    <a:lumMod val="75000"/>
                  </a:schemeClr>
                </a:solidFill>
                <a:latin typeface="Arial Nova" panose="020B0504020202020204" pitchFamily="34" charset="0"/>
              </a:rPr>
              <a:t>PTH: ação indireta </a:t>
            </a:r>
            <a:r>
              <a:rPr lang="pt-BR" sz="2200" b="1" dirty="0">
                <a:solidFill>
                  <a:schemeClr val="tx2">
                    <a:lumMod val="75000"/>
                  </a:schemeClr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↑1,25(OH) </a:t>
            </a:r>
            <a:r>
              <a:rPr lang="pt-BR" sz="2200" b="1" baseline="-25000" dirty="0">
                <a:solidFill>
                  <a:schemeClr val="tx2">
                    <a:lumMod val="75000"/>
                  </a:schemeClr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2</a:t>
            </a:r>
            <a:r>
              <a:rPr lang="pt-BR" sz="2200" b="1" dirty="0">
                <a:solidFill>
                  <a:schemeClr val="tx2">
                    <a:lumMod val="75000"/>
                  </a:schemeClr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 D</a:t>
            </a:r>
          </a:p>
          <a:p>
            <a:pPr>
              <a:lnSpc>
                <a:spcPct val="200000"/>
              </a:lnSpc>
            </a:pPr>
            <a:r>
              <a:rPr lang="pt-BR" sz="2200" b="1" dirty="0">
                <a:solidFill>
                  <a:schemeClr val="tx2">
                    <a:lumMod val="75000"/>
                  </a:schemeClr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T3: ↑ ação genômica da 1,25(OH) </a:t>
            </a:r>
            <a:r>
              <a:rPr lang="pt-BR" sz="2200" b="1" baseline="-25000" dirty="0">
                <a:solidFill>
                  <a:schemeClr val="tx2">
                    <a:lumMod val="75000"/>
                  </a:schemeClr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2</a:t>
            </a:r>
            <a:r>
              <a:rPr lang="pt-BR" sz="2200" b="1" dirty="0">
                <a:solidFill>
                  <a:schemeClr val="tx2">
                    <a:lumMod val="75000"/>
                  </a:schemeClr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 D</a:t>
            </a:r>
          </a:p>
          <a:p>
            <a:pPr>
              <a:lnSpc>
                <a:spcPct val="200000"/>
              </a:lnSpc>
            </a:pPr>
            <a:r>
              <a:rPr lang="pt-BR" sz="2200" b="1" dirty="0">
                <a:solidFill>
                  <a:schemeClr val="tx2">
                    <a:lumMod val="75000"/>
                  </a:schemeClr>
                </a:solidFill>
                <a:latin typeface="Arial Nova" panose="020B0504020202020204" pitchFamily="34" charset="0"/>
              </a:rPr>
              <a:t>GH</a:t>
            </a:r>
            <a:r>
              <a:rPr lang="pt-BR" sz="2200" dirty="0">
                <a:solidFill>
                  <a:schemeClr val="tx2">
                    <a:lumMod val="75000"/>
                  </a:schemeClr>
                </a:solidFill>
                <a:latin typeface="Arial Nova" panose="020B0504020202020204" pitchFamily="34" charset="0"/>
              </a:rPr>
              <a:t>:</a:t>
            </a:r>
            <a:r>
              <a:rPr lang="pt-BR" sz="2200" b="1" dirty="0">
                <a:solidFill>
                  <a:schemeClr val="tx2">
                    <a:lumMod val="75000"/>
                  </a:schemeClr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↑ 1,25(OH) </a:t>
            </a:r>
            <a:r>
              <a:rPr lang="pt-BR" sz="2200" b="1" baseline="-25000" dirty="0">
                <a:solidFill>
                  <a:schemeClr val="tx2">
                    <a:lumMod val="75000"/>
                  </a:schemeClr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2</a:t>
            </a:r>
            <a:r>
              <a:rPr lang="pt-BR" sz="2200" b="1" dirty="0">
                <a:solidFill>
                  <a:schemeClr val="tx2">
                    <a:lumMod val="75000"/>
                  </a:schemeClr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 D, ↑ </a:t>
            </a:r>
            <a:r>
              <a:rPr lang="pt-BR" sz="2200" b="1" dirty="0" err="1">
                <a:solidFill>
                  <a:schemeClr val="tx2">
                    <a:lumMod val="75000"/>
                  </a:schemeClr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Calbidina</a:t>
            </a:r>
            <a:endParaRPr lang="pt-BR" sz="2200" b="1" dirty="0">
              <a:solidFill>
                <a:schemeClr val="tx2">
                  <a:lumMod val="75000"/>
                </a:schemeClr>
              </a:solidFill>
              <a:latin typeface="Arial Nova" panose="020B0504020202020204" pitchFamily="34" charset="0"/>
              <a:cs typeface="Calibri" panose="020F0502020204030204" pitchFamily="34" charset="0"/>
            </a:endParaRPr>
          </a:p>
          <a:p>
            <a:pPr>
              <a:lnSpc>
                <a:spcPct val="200000"/>
              </a:lnSpc>
            </a:pPr>
            <a:r>
              <a:rPr lang="pt-BR" sz="2200" b="1" dirty="0">
                <a:solidFill>
                  <a:schemeClr val="tx2">
                    <a:lumMod val="75000"/>
                  </a:schemeClr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PRL: ↑ expressão de TRPV6</a:t>
            </a:r>
          </a:p>
          <a:p>
            <a:pPr>
              <a:lnSpc>
                <a:spcPct val="200000"/>
              </a:lnSpc>
            </a:pPr>
            <a:r>
              <a:rPr lang="pt-BR" sz="2200" b="1" dirty="0" err="1">
                <a:solidFill>
                  <a:schemeClr val="tx2">
                    <a:lumMod val="75000"/>
                  </a:schemeClr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Estrogen</a:t>
            </a:r>
            <a:r>
              <a:rPr lang="pt-BR" sz="2200" b="1" dirty="0">
                <a:solidFill>
                  <a:schemeClr val="tx2">
                    <a:lumMod val="75000"/>
                  </a:schemeClr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: ↑ expressão de TRPV6</a:t>
            </a:r>
            <a:endParaRPr lang="pt-BR" sz="2200" dirty="0">
              <a:solidFill>
                <a:schemeClr val="tx2">
                  <a:lumMod val="75000"/>
                </a:schemeClr>
              </a:solidFill>
              <a:latin typeface="Arial Nova" panose="020B0504020202020204" pitchFamily="34" charset="0"/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5FE0FD89-BD21-48B9-8452-982FE879AA0B}"/>
              </a:ext>
            </a:extLst>
          </p:cNvPr>
          <p:cNvSpPr/>
          <p:nvPr/>
        </p:nvSpPr>
        <p:spPr>
          <a:xfrm>
            <a:off x="6387167" y="6378786"/>
            <a:ext cx="489340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100" dirty="0">
                <a:solidFill>
                  <a:srgbClr val="333333"/>
                </a:solidFill>
                <a:latin typeface="Verdana" panose="020B0604030504040204" pitchFamily="34" charset="0"/>
              </a:rPr>
              <a:t>De Barboza GD et al World J </a:t>
            </a:r>
            <a:r>
              <a:rPr lang="pt-BR" sz="1100" dirty="0" err="1">
                <a:solidFill>
                  <a:srgbClr val="333333"/>
                </a:solidFill>
                <a:latin typeface="Verdana" panose="020B0604030504040204" pitchFamily="34" charset="0"/>
              </a:rPr>
              <a:t>Gastroenterol</a:t>
            </a:r>
            <a:r>
              <a:rPr lang="pt-BR" sz="1100" dirty="0">
                <a:solidFill>
                  <a:srgbClr val="333333"/>
                </a:solidFill>
                <a:latin typeface="Verdana" panose="020B0604030504040204" pitchFamily="34" charset="0"/>
              </a:rPr>
              <a:t>, 2015; 21:7142-7154</a:t>
            </a:r>
            <a:endParaRPr lang="pt-BR" sz="1100" dirty="0"/>
          </a:p>
        </p:txBody>
      </p:sp>
    </p:spTree>
    <p:extLst>
      <p:ext uri="{BB962C8B-B14F-4D97-AF65-F5344CB8AC3E}">
        <p14:creationId xmlns:p14="http://schemas.microsoft.com/office/powerpoint/2010/main" val="272394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F0B233C0-AF8F-4E45-924B-D6CB1218A718}"/>
              </a:ext>
            </a:extLst>
          </p:cNvPr>
          <p:cNvSpPr txBox="1"/>
          <p:nvPr/>
        </p:nvSpPr>
        <p:spPr>
          <a:xfrm>
            <a:off x="2442596" y="404664"/>
            <a:ext cx="73068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dirty="0">
                <a:solidFill>
                  <a:schemeClr val="tx2">
                    <a:lumMod val="75000"/>
                  </a:schemeClr>
                </a:solidFill>
                <a:latin typeface="Arial Rounded MT Bold" panose="020F0704030504030204" pitchFamily="34" charset="0"/>
              </a:rPr>
              <a:t>ABSORÇÃO DE Ca: EVOLUÇÃO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13B036E7-D7D4-486A-BA3A-BB476B400942}"/>
              </a:ext>
            </a:extLst>
          </p:cNvPr>
          <p:cNvSpPr txBox="1"/>
          <p:nvPr/>
        </p:nvSpPr>
        <p:spPr>
          <a:xfrm>
            <a:off x="1199456" y="1520785"/>
            <a:ext cx="9991838" cy="32453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pt-BR" sz="2200" b="1" dirty="0">
                <a:solidFill>
                  <a:schemeClr val="tx2">
                    <a:lumMod val="75000"/>
                  </a:schemeClr>
                </a:solidFill>
                <a:latin typeface="Arial Nova" panose="020B0504020202020204" pitchFamily="34" charset="0"/>
              </a:rPr>
              <a:t>Neonatal: independente de vitamina D</a:t>
            </a:r>
          </a:p>
          <a:p>
            <a:pPr>
              <a:lnSpc>
                <a:spcPct val="150000"/>
              </a:lnSpc>
            </a:pPr>
            <a:endParaRPr lang="pt-BR" sz="2200" b="1" dirty="0">
              <a:solidFill>
                <a:schemeClr val="tx2">
                  <a:lumMod val="75000"/>
                </a:schemeClr>
              </a:solidFill>
              <a:latin typeface="Arial Nova" panose="020B05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pt-BR" sz="2200" b="1" dirty="0">
                <a:solidFill>
                  <a:schemeClr val="tx2">
                    <a:lumMod val="75000"/>
                  </a:schemeClr>
                </a:solidFill>
                <a:latin typeface="Arial Nova" panose="020B0504020202020204" pitchFamily="34" charset="0"/>
              </a:rPr>
              <a:t>Suprimento de Ca no leite materno provem em grande parte do esqueleto</a:t>
            </a:r>
          </a:p>
          <a:p>
            <a:pPr>
              <a:lnSpc>
                <a:spcPct val="150000"/>
              </a:lnSpc>
            </a:pPr>
            <a:r>
              <a:rPr lang="pt-BR" sz="2200" b="1" dirty="0">
                <a:solidFill>
                  <a:schemeClr val="tx2">
                    <a:lumMod val="75000"/>
                  </a:schemeClr>
                </a:solidFill>
                <a:latin typeface="Arial Nova" panose="020B0504020202020204" pitchFamily="34" charset="0"/>
              </a:rPr>
              <a:t>que é reposto após desmame</a:t>
            </a:r>
          </a:p>
          <a:p>
            <a:pPr>
              <a:lnSpc>
                <a:spcPct val="150000"/>
              </a:lnSpc>
            </a:pPr>
            <a:endParaRPr lang="pt-BR" sz="2200" b="1" dirty="0">
              <a:solidFill>
                <a:schemeClr val="tx2">
                  <a:lumMod val="75000"/>
                </a:schemeClr>
              </a:solidFill>
              <a:latin typeface="Arial Nova" panose="020B05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pt-BR" sz="2200" b="1" dirty="0">
                <a:solidFill>
                  <a:schemeClr val="tx2">
                    <a:lumMod val="75000"/>
                  </a:schemeClr>
                </a:solidFill>
                <a:latin typeface="Arial Nova" panose="020B0504020202020204" pitchFamily="34" charset="0"/>
              </a:rPr>
              <a:t>Envelhecimento marca redução da eficiência na absorção de Ca</a:t>
            </a:r>
            <a:endParaRPr lang="pt-BR" sz="2200" dirty="0">
              <a:solidFill>
                <a:schemeClr val="tx2">
                  <a:lumMod val="75000"/>
                </a:schemeClr>
              </a:solidFill>
              <a:latin typeface="Arial Nova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2864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21C88DFF-C275-4338-9D3D-8BFD1A9A7D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3572" y="1412776"/>
            <a:ext cx="7704856" cy="4620549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8A6CF362-2A34-4F5C-8F5D-7F673D30A2CE}"/>
              </a:ext>
            </a:extLst>
          </p:cNvPr>
          <p:cNvSpPr txBox="1"/>
          <p:nvPr/>
        </p:nvSpPr>
        <p:spPr>
          <a:xfrm>
            <a:off x="2351584" y="908720"/>
            <a:ext cx="32303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latin typeface="Arial Nova" panose="020B0504020202020204" pitchFamily="34" charset="0"/>
              </a:rPr>
              <a:t>Consumo Alimentar de Cálcio</a:t>
            </a:r>
          </a:p>
        </p:txBody>
      </p:sp>
    </p:spTree>
    <p:extLst>
      <p:ext uri="{BB962C8B-B14F-4D97-AF65-F5344CB8AC3E}">
        <p14:creationId xmlns:p14="http://schemas.microsoft.com/office/powerpoint/2010/main" val="2750423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6778C962-78EE-409B-9278-46F4CB793E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982" t="18840" r="-1039"/>
          <a:stretch/>
        </p:blipFill>
        <p:spPr>
          <a:xfrm>
            <a:off x="1482987" y="1196752"/>
            <a:ext cx="9226025" cy="5115420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1438326E-E1C8-4E25-B4EA-C74AC544B509}"/>
              </a:ext>
            </a:extLst>
          </p:cNvPr>
          <p:cNvSpPr txBox="1"/>
          <p:nvPr/>
        </p:nvSpPr>
        <p:spPr>
          <a:xfrm>
            <a:off x="2097148" y="284218"/>
            <a:ext cx="79977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>
                <a:solidFill>
                  <a:schemeClr val="tx2">
                    <a:lumMod val="75000"/>
                  </a:schemeClr>
                </a:solidFill>
                <a:latin typeface="Arial Rounded MT Bold" panose="020F0704030504030204" pitchFamily="34" charset="0"/>
              </a:rPr>
              <a:t>CONSUMO DE CÁLCIO NO BRASIL: BRAZOS</a:t>
            </a:r>
          </a:p>
        </p:txBody>
      </p:sp>
    </p:spTree>
    <p:extLst>
      <p:ext uri="{BB962C8B-B14F-4D97-AF65-F5344CB8AC3E}">
        <p14:creationId xmlns:p14="http://schemas.microsoft.com/office/powerpoint/2010/main" val="346039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ipse 1"/>
          <p:cNvSpPr/>
          <p:nvPr/>
        </p:nvSpPr>
        <p:spPr>
          <a:xfrm>
            <a:off x="5087888" y="260648"/>
            <a:ext cx="1872208" cy="151216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Cálcio</a:t>
            </a:r>
            <a:endParaRPr lang="pt-BR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741313" y="2348880"/>
            <a:ext cx="9123523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>
                <a:solidFill>
                  <a:schemeClr val="accent1">
                    <a:lumMod val="50000"/>
                  </a:schemeClr>
                </a:solidFill>
                <a:latin typeface="Arial Nova" panose="020B0504020202020204" pitchFamily="34" charset="0"/>
                <a:ea typeface="Arial Unicode MS" pitchFamily="34" charset="-128"/>
                <a:cs typeface="Arial Unicode MS" pitchFamily="34" charset="-128"/>
              </a:rPr>
              <a:t>Rigidamente controlado</a:t>
            </a:r>
          </a:p>
          <a:p>
            <a:endParaRPr lang="pt-BR" sz="2400" b="1" dirty="0">
              <a:solidFill>
                <a:schemeClr val="accent1">
                  <a:lumMod val="50000"/>
                </a:schemeClr>
              </a:solidFill>
              <a:latin typeface="Arial Nova" panose="020B0504020202020204" pitchFamily="34" charset="0"/>
              <a:ea typeface="Arial Unicode MS" pitchFamily="34" charset="-128"/>
              <a:cs typeface="Arial Unicode MS" pitchFamily="34" charset="-128"/>
            </a:endParaRPr>
          </a:p>
          <a:p>
            <a:r>
              <a:rPr lang="pt-BR" sz="2400" b="1" dirty="0">
                <a:solidFill>
                  <a:schemeClr val="accent1">
                    <a:lumMod val="50000"/>
                  </a:schemeClr>
                </a:solidFill>
                <a:latin typeface="Arial Nova" panose="020B0504020202020204" pitchFamily="34" charset="0"/>
                <a:ea typeface="Arial Unicode MS" pitchFamily="34" charset="-128"/>
                <a:cs typeface="Arial Unicode MS" pitchFamily="34" charset="-128"/>
              </a:rPr>
              <a:t>Funções: </a:t>
            </a:r>
            <a:r>
              <a:rPr lang="pt-BR" sz="2400" b="1" dirty="0" err="1">
                <a:solidFill>
                  <a:schemeClr val="accent1">
                    <a:lumMod val="50000"/>
                  </a:schemeClr>
                </a:solidFill>
                <a:latin typeface="Arial Nova" panose="020B0504020202020204" pitchFamily="34" charset="0"/>
                <a:ea typeface="Arial Unicode MS" pitchFamily="34" charset="-128"/>
                <a:cs typeface="Arial Unicode MS" pitchFamily="34" charset="-128"/>
              </a:rPr>
              <a:t>neuroexcitabilidade</a:t>
            </a:r>
            <a:r>
              <a:rPr lang="pt-BR" sz="2400" b="1" dirty="0">
                <a:solidFill>
                  <a:schemeClr val="accent1">
                    <a:lumMod val="50000"/>
                  </a:schemeClr>
                </a:solidFill>
                <a:latin typeface="Arial Nova" panose="020B0504020202020204" pitchFamily="34" charset="0"/>
                <a:ea typeface="Arial Unicode MS" pitchFamily="34" charset="-128"/>
                <a:cs typeface="Arial Unicode MS" pitchFamily="34" charset="-128"/>
              </a:rPr>
              <a:t> e permeabilidade de membrana</a:t>
            </a:r>
          </a:p>
          <a:p>
            <a:endParaRPr lang="pt-BR" sz="2400" b="1" dirty="0">
              <a:solidFill>
                <a:schemeClr val="accent1">
                  <a:lumMod val="50000"/>
                </a:schemeClr>
              </a:solidFill>
              <a:latin typeface="Arial Nova" panose="020B0504020202020204" pitchFamily="34" charset="0"/>
              <a:ea typeface="Arial Unicode MS" pitchFamily="34" charset="-128"/>
              <a:cs typeface="Arial Unicode MS" pitchFamily="34" charset="-128"/>
            </a:endParaRPr>
          </a:p>
          <a:p>
            <a:r>
              <a:rPr lang="pt-BR" sz="2400" b="1" dirty="0">
                <a:solidFill>
                  <a:schemeClr val="accent1">
                    <a:lumMod val="50000"/>
                  </a:schemeClr>
                </a:solidFill>
                <a:latin typeface="Arial Nova" panose="020B0504020202020204" pitchFamily="34" charset="0"/>
                <a:ea typeface="Arial Unicode MS" pitchFamily="34" charset="-128"/>
                <a:cs typeface="Arial Unicode MS" pitchFamily="34" charset="-128"/>
              </a:rPr>
              <a:t>Níveis séricos não refletem consumo dietético de cálcio</a:t>
            </a:r>
          </a:p>
          <a:p>
            <a:endParaRPr lang="pt-BR" sz="2400" b="1" dirty="0">
              <a:solidFill>
                <a:schemeClr val="accent1">
                  <a:lumMod val="50000"/>
                </a:schemeClr>
              </a:solidFill>
              <a:latin typeface="Arial Nova" panose="020B0504020202020204" pitchFamily="34" charset="0"/>
              <a:ea typeface="Arial Unicode MS" pitchFamily="34" charset="-128"/>
              <a:cs typeface="Arial Unicode MS" pitchFamily="34" charset="-128"/>
            </a:endParaRPr>
          </a:p>
          <a:p>
            <a:r>
              <a:rPr lang="pt-BR" sz="2400" b="1" dirty="0">
                <a:solidFill>
                  <a:schemeClr val="accent1">
                    <a:lumMod val="50000"/>
                  </a:schemeClr>
                </a:solidFill>
                <a:latin typeface="Arial Nova" panose="020B0504020202020204" pitchFamily="34" charset="0"/>
                <a:ea typeface="Arial Unicode MS" pitchFamily="34" charset="-128"/>
                <a:cs typeface="Arial Unicode MS" pitchFamily="34" charset="-128"/>
              </a:rPr>
              <a:t>Ajuste do cálcio total por albumina</a:t>
            </a:r>
          </a:p>
          <a:p>
            <a:endParaRPr lang="pt-BR" sz="2400" b="1" dirty="0">
              <a:solidFill>
                <a:schemeClr val="accent1">
                  <a:lumMod val="50000"/>
                </a:schemeClr>
              </a:solidFill>
              <a:latin typeface="Arial Nova" panose="020B0504020202020204" pitchFamily="34" charset="0"/>
              <a:ea typeface="Arial Unicode MS" pitchFamily="34" charset="-128"/>
              <a:cs typeface="Arial Unicode MS" pitchFamily="34" charset="-128"/>
            </a:endParaRPr>
          </a:p>
          <a:p>
            <a:r>
              <a:rPr lang="pt-BR" sz="2400" b="1" dirty="0">
                <a:solidFill>
                  <a:schemeClr val="accent1">
                    <a:lumMod val="50000"/>
                  </a:schemeClr>
                </a:solidFill>
                <a:latin typeface="Arial Nova" panose="020B0504020202020204" pitchFamily="34" charset="0"/>
                <a:ea typeface="Arial Unicode MS" pitchFamily="34" charset="-128"/>
                <a:cs typeface="Arial Unicode MS" pitchFamily="34" charset="-128"/>
              </a:rPr>
              <a:t>Valorizar quando a taxa sérica está alterada</a:t>
            </a:r>
          </a:p>
        </p:txBody>
      </p:sp>
    </p:spTree>
    <p:extLst>
      <p:ext uri="{BB962C8B-B14F-4D97-AF65-F5344CB8AC3E}">
        <p14:creationId xmlns:p14="http://schemas.microsoft.com/office/powerpoint/2010/main" val="580858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ipse 1"/>
          <p:cNvSpPr/>
          <p:nvPr/>
        </p:nvSpPr>
        <p:spPr>
          <a:xfrm>
            <a:off x="3431704" y="2204864"/>
            <a:ext cx="1872208" cy="151216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Cálcio</a:t>
            </a:r>
            <a:endParaRPr lang="pt-BR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Elipse 2"/>
          <p:cNvSpPr/>
          <p:nvPr/>
        </p:nvSpPr>
        <p:spPr>
          <a:xfrm>
            <a:off x="6960096" y="2204864"/>
            <a:ext cx="1872208" cy="151216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Fósforo</a:t>
            </a:r>
            <a:endParaRPr lang="pt-BR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58385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F02EDC9B-29CA-4F46-B92C-DB82576B7CD1}"/>
              </a:ext>
            </a:extLst>
          </p:cNvPr>
          <p:cNvSpPr txBox="1"/>
          <p:nvPr/>
        </p:nvSpPr>
        <p:spPr>
          <a:xfrm>
            <a:off x="4856718" y="332656"/>
            <a:ext cx="24785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dirty="0">
                <a:solidFill>
                  <a:schemeClr val="tx2">
                    <a:lumMod val="75000"/>
                  </a:schemeClr>
                </a:solidFill>
                <a:latin typeface="Arial Rounded MT Bold" panose="020F0704030504030204" pitchFamily="34" charset="0"/>
              </a:rPr>
              <a:t>FÓSFORO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3E89F8E0-FD22-4D68-B519-EB8897B8A3FC}"/>
              </a:ext>
            </a:extLst>
          </p:cNvPr>
          <p:cNvSpPr txBox="1"/>
          <p:nvPr/>
        </p:nvSpPr>
        <p:spPr>
          <a:xfrm>
            <a:off x="1343472" y="1700808"/>
            <a:ext cx="8490209" cy="35319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>
                <a:solidFill>
                  <a:schemeClr val="accent1">
                    <a:lumMod val="50000"/>
                  </a:schemeClr>
                </a:solidFill>
                <a:latin typeface="Arial Nova" panose="020B0504020202020204" pitchFamily="34" charset="0"/>
              </a:rPr>
              <a:t>Funções: é um mineral essencial,</a:t>
            </a:r>
          </a:p>
          <a:p>
            <a:r>
              <a:rPr lang="pt-BR" sz="2400" b="1" dirty="0">
                <a:solidFill>
                  <a:schemeClr val="accent1">
                    <a:lumMod val="50000"/>
                  </a:schemeClr>
                </a:solidFill>
                <a:latin typeface="Arial Nova" panose="020B0504020202020204" pitchFamily="34" charset="0"/>
              </a:rPr>
              <a:t>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400" b="1" dirty="0">
                <a:solidFill>
                  <a:schemeClr val="accent1">
                    <a:lumMod val="50000"/>
                  </a:schemeClr>
                </a:solidFill>
                <a:latin typeface="Arial Nova" panose="020B0504020202020204" pitchFamily="34" charset="0"/>
              </a:rPr>
              <a:t>Necessário para estrutura celular,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400" b="1" dirty="0">
                <a:solidFill>
                  <a:schemeClr val="accent1">
                    <a:lumMod val="50000"/>
                  </a:schemeClr>
                </a:solidFill>
                <a:latin typeface="Arial Nova" panose="020B0504020202020204" pitchFamily="34" charset="0"/>
              </a:rPr>
              <a:t>Sinalização de vários hormônios,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400" b="1" dirty="0">
                <a:solidFill>
                  <a:schemeClr val="accent1">
                    <a:lumMod val="50000"/>
                  </a:schemeClr>
                </a:solidFill>
                <a:latin typeface="Arial Nova" panose="020B0504020202020204" pitchFamily="34" charset="0"/>
              </a:rPr>
              <a:t>Transferência de energia 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400" b="1" dirty="0">
                <a:solidFill>
                  <a:schemeClr val="accent1">
                    <a:lumMod val="50000"/>
                  </a:schemeClr>
                </a:solidFill>
                <a:latin typeface="Arial Nova" panose="020B0504020202020204" pitchFamily="34" charset="0"/>
              </a:rPr>
              <a:t>Mineralização óssea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400" b="1" dirty="0">
                <a:solidFill>
                  <a:schemeClr val="accent1">
                    <a:lumMod val="50000"/>
                  </a:schemeClr>
                </a:solidFill>
                <a:latin typeface="Arial Nova" panose="020B0504020202020204" pitchFamily="34" charset="0"/>
              </a:rPr>
              <a:t>Compõe a estrutura de nucleotídeos e ácidos nucléicos</a:t>
            </a:r>
          </a:p>
        </p:txBody>
      </p:sp>
    </p:spTree>
    <p:extLst>
      <p:ext uri="{BB962C8B-B14F-4D97-AF65-F5344CB8AC3E}">
        <p14:creationId xmlns:p14="http://schemas.microsoft.com/office/powerpoint/2010/main" val="138734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880CD1AA-7ABF-4412-9DA9-219438114745}"/>
              </a:ext>
            </a:extLst>
          </p:cNvPr>
          <p:cNvSpPr txBox="1"/>
          <p:nvPr/>
        </p:nvSpPr>
        <p:spPr>
          <a:xfrm>
            <a:off x="4856718" y="332656"/>
            <a:ext cx="24785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dirty="0">
                <a:solidFill>
                  <a:schemeClr val="tx2">
                    <a:lumMod val="75000"/>
                  </a:schemeClr>
                </a:solidFill>
                <a:latin typeface="Arial Rounded MT Bold" panose="020F0704030504030204" pitchFamily="34" charset="0"/>
              </a:rPr>
              <a:t>FÓSFORO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00412A34-8D53-4C70-B8AA-F8B12E99D251}"/>
              </a:ext>
            </a:extLst>
          </p:cNvPr>
          <p:cNvSpPr txBox="1"/>
          <p:nvPr/>
        </p:nvSpPr>
        <p:spPr>
          <a:xfrm>
            <a:off x="1919536" y="1940002"/>
            <a:ext cx="8148897" cy="2977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>
                <a:solidFill>
                  <a:schemeClr val="accent1">
                    <a:lumMod val="50000"/>
                  </a:schemeClr>
                </a:solidFill>
                <a:latin typeface="Arial Nova" panose="020B0504020202020204" pitchFamily="34" charset="0"/>
              </a:rPr>
              <a:t>Distribuição de Fósforo</a:t>
            </a:r>
          </a:p>
          <a:p>
            <a:r>
              <a:rPr lang="pt-BR" sz="2400" b="1" dirty="0">
                <a:solidFill>
                  <a:schemeClr val="accent1">
                    <a:lumMod val="50000"/>
                  </a:schemeClr>
                </a:solidFill>
                <a:latin typeface="Arial Nova" panose="020B0504020202020204" pitchFamily="34" charset="0"/>
              </a:rPr>
              <a:t>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400" b="1" dirty="0">
                <a:solidFill>
                  <a:schemeClr val="accent1">
                    <a:lumMod val="50000"/>
                  </a:schemeClr>
                </a:solidFill>
                <a:latin typeface="Arial Nova" panose="020B0504020202020204" pitchFamily="34" charset="0"/>
              </a:rPr>
              <a:t>Fósforo corporal de um adulto é de cerca de 700g,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400" b="1" dirty="0">
                <a:solidFill>
                  <a:schemeClr val="accent1">
                    <a:lumMod val="50000"/>
                  </a:schemeClr>
                </a:solidFill>
                <a:latin typeface="Arial Nova" panose="020B0504020202020204" pitchFamily="34" charset="0"/>
              </a:rPr>
              <a:t>85% na forma de hidroxiapatita [Ca10(PO4)6(OH)2],  ,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400" b="1" dirty="0">
                <a:solidFill>
                  <a:schemeClr val="accent1">
                    <a:lumMod val="50000"/>
                  </a:schemeClr>
                </a:solidFill>
                <a:latin typeface="Arial Nova" panose="020B0504020202020204" pitchFamily="34" charset="0"/>
              </a:rPr>
              <a:t>14% em partes moles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400" b="1" dirty="0">
                <a:solidFill>
                  <a:schemeClr val="accent1">
                    <a:lumMod val="50000"/>
                  </a:schemeClr>
                </a:solidFill>
                <a:latin typeface="Arial Nova" panose="020B0504020202020204" pitchFamily="34" charset="0"/>
              </a:rPr>
              <a:t>1% no meio extracelular</a:t>
            </a:r>
          </a:p>
        </p:txBody>
      </p:sp>
    </p:spTree>
    <p:extLst>
      <p:ext uri="{BB962C8B-B14F-4D97-AF65-F5344CB8AC3E}">
        <p14:creationId xmlns:p14="http://schemas.microsoft.com/office/powerpoint/2010/main" val="819109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32DD88D5-A81C-4FDB-BCE1-BC5654236ECC}"/>
              </a:ext>
            </a:extLst>
          </p:cNvPr>
          <p:cNvSpPr txBox="1"/>
          <p:nvPr/>
        </p:nvSpPr>
        <p:spPr>
          <a:xfrm>
            <a:off x="2053066" y="404664"/>
            <a:ext cx="80858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dirty="0">
                <a:solidFill>
                  <a:schemeClr val="tx2">
                    <a:lumMod val="75000"/>
                  </a:schemeClr>
                </a:solidFill>
                <a:latin typeface="Arial Rounded MT Bold" panose="020F0704030504030204" pitchFamily="34" charset="0"/>
              </a:rPr>
              <a:t>PRINCIPAIS FONTES DE FÓSFORO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7D676127-0E2E-4A27-B5FA-48F05A8E4223}"/>
              </a:ext>
            </a:extLst>
          </p:cNvPr>
          <p:cNvSpPr txBox="1"/>
          <p:nvPr/>
        </p:nvSpPr>
        <p:spPr>
          <a:xfrm>
            <a:off x="445066" y="1427353"/>
            <a:ext cx="11746934" cy="2423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>
                <a:solidFill>
                  <a:schemeClr val="tx2">
                    <a:lumMod val="75000"/>
                  </a:schemeClr>
                </a:solidFill>
                <a:latin typeface="Arial Nova" panose="020B0504020202020204" pitchFamily="34" charset="0"/>
              </a:rPr>
              <a:t>Distribuição de Fósforo</a:t>
            </a:r>
          </a:p>
          <a:p>
            <a:r>
              <a:rPr lang="pt-BR" sz="2400" dirty="0">
                <a:solidFill>
                  <a:schemeClr val="tx2">
                    <a:lumMod val="75000"/>
                  </a:schemeClr>
                </a:solidFill>
                <a:latin typeface="Arial Nova" panose="020B0504020202020204" pitchFamily="34" charset="0"/>
              </a:rPr>
              <a:t>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tx2">
                    <a:lumMod val="75000"/>
                  </a:schemeClr>
                </a:solidFill>
                <a:latin typeface="Arial Nova" panose="020B0504020202020204" pitchFamily="34" charset="0"/>
              </a:rPr>
              <a:t>Leite e derivados,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tx2">
                    <a:lumMod val="75000"/>
                  </a:schemeClr>
                </a:solidFill>
                <a:latin typeface="Arial Nova" panose="020B0504020202020204" pitchFamily="34" charset="0"/>
              </a:rPr>
              <a:t>Carne, grãos e peixes ,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tx2">
                    <a:lumMod val="75000"/>
                  </a:schemeClr>
                </a:solidFill>
                <a:latin typeface="Arial Nova" panose="020B0504020202020204" pitchFamily="34" charset="0"/>
              </a:rPr>
              <a:t>Aditivos em alimentos industrializados pode contribuir em 10-30% da ingestão total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192C8D13-0403-4F90-8230-F0C5BF2CA770}"/>
              </a:ext>
            </a:extLst>
          </p:cNvPr>
          <p:cNvSpPr txBox="1"/>
          <p:nvPr/>
        </p:nvSpPr>
        <p:spPr>
          <a:xfrm>
            <a:off x="445066" y="4077072"/>
            <a:ext cx="9622891" cy="1869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err="1">
                <a:solidFill>
                  <a:schemeClr val="tx2">
                    <a:lumMod val="75000"/>
                  </a:schemeClr>
                </a:solidFill>
                <a:latin typeface="Arial Nova" panose="020B0504020202020204" pitchFamily="34" charset="0"/>
              </a:rPr>
              <a:t>Biodisponiblidade</a:t>
            </a:r>
            <a:r>
              <a:rPr lang="pt-BR" sz="2400" b="1" dirty="0">
                <a:solidFill>
                  <a:schemeClr val="tx2">
                    <a:lumMod val="75000"/>
                  </a:schemeClr>
                </a:solidFill>
                <a:latin typeface="Arial Nova" panose="020B0504020202020204" pitchFamily="34" charset="0"/>
              </a:rPr>
              <a:t> </a:t>
            </a:r>
          </a:p>
          <a:p>
            <a:r>
              <a:rPr lang="pt-BR" sz="2400" dirty="0">
                <a:solidFill>
                  <a:schemeClr val="tx2">
                    <a:lumMod val="75000"/>
                  </a:schemeClr>
                </a:solidFill>
                <a:latin typeface="Arial Nova" panose="020B0504020202020204" pitchFamily="34" charset="0"/>
              </a:rPr>
              <a:t>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tx2">
                    <a:lumMod val="75000"/>
                  </a:schemeClr>
                </a:solidFill>
                <a:latin typeface="Arial Nova" panose="020B0504020202020204" pitchFamily="34" charset="0"/>
              </a:rPr>
              <a:t>Legumes mostram menor disponibilidade (40%)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tx2">
                    <a:lumMod val="75000"/>
                  </a:schemeClr>
                </a:solidFill>
                <a:latin typeface="Arial Nova" panose="020B0504020202020204" pitchFamily="34" charset="0"/>
              </a:rPr>
              <a:t>Alimentos com aditivo apresentam maior biodisponibilidade (100%)</a:t>
            </a:r>
          </a:p>
        </p:txBody>
      </p:sp>
    </p:spTree>
    <p:extLst>
      <p:ext uri="{BB962C8B-B14F-4D97-AF65-F5344CB8AC3E}">
        <p14:creationId xmlns:p14="http://schemas.microsoft.com/office/powerpoint/2010/main" val="2608308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4F78F9BB-3E08-4512-9F5A-ACDC8EC009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1904" y="980728"/>
            <a:ext cx="5040560" cy="5176359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DE18A393-5244-435A-B6C7-4754D12FCB55}"/>
              </a:ext>
            </a:extLst>
          </p:cNvPr>
          <p:cNvSpPr txBox="1"/>
          <p:nvPr/>
        </p:nvSpPr>
        <p:spPr>
          <a:xfrm>
            <a:off x="4856718" y="133405"/>
            <a:ext cx="24785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dirty="0">
                <a:solidFill>
                  <a:schemeClr val="tx2">
                    <a:lumMod val="75000"/>
                  </a:schemeClr>
                </a:solidFill>
                <a:latin typeface="Arial Rounded MT Bold" panose="020F0704030504030204" pitchFamily="34" charset="0"/>
              </a:rPr>
              <a:t>FÓSFORO</a:t>
            </a:r>
          </a:p>
        </p:txBody>
      </p:sp>
      <p:cxnSp>
        <p:nvCxnSpPr>
          <p:cNvPr id="5" name="Conector de Seta Reta 4">
            <a:extLst>
              <a:ext uri="{FF2B5EF4-FFF2-40B4-BE49-F238E27FC236}">
                <a16:creationId xmlns:a16="http://schemas.microsoft.com/office/drawing/2014/main" id="{5E5ABF82-EA85-42CE-BC92-4F2178D587D8}"/>
              </a:ext>
            </a:extLst>
          </p:cNvPr>
          <p:cNvCxnSpPr/>
          <p:nvPr/>
        </p:nvCxnSpPr>
        <p:spPr>
          <a:xfrm flipH="1">
            <a:off x="4223792" y="3789040"/>
            <a:ext cx="792088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ixaDeTexto 5">
            <a:extLst>
              <a:ext uri="{FF2B5EF4-FFF2-40B4-BE49-F238E27FC236}">
                <a16:creationId xmlns:a16="http://schemas.microsoft.com/office/drawing/2014/main" id="{ECDA246F-4116-4DE8-BA3E-6549E0899DF4}"/>
              </a:ext>
            </a:extLst>
          </p:cNvPr>
          <p:cNvSpPr txBox="1"/>
          <p:nvPr/>
        </p:nvSpPr>
        <p:spPr>
          <a:xfrm>
            <a:off x="1505110" y="2492896"/>
            <a:ext cx="3438762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dirty="0">
                <a:latin typeface="Arial Nova" panose="020B0504020202020204" pitchFamily="34" charset="0"/>
              </a:rPr>
              <a:t>Absorção em todo</a:t>
            </a:r>
          </a:p>
          <a:p>
            <a:pPr algn="ctr"/>
            <a:r>
              <a:rPr lang="pt-BR" dirty="0">
                <a:latin typeface="Arial Nova" panose="020B0504020202020204" pitchFamily="34" charset="0"/>
              </a:rPr>
              <a:t> intestino (+ no delgado)</a:t>
            </a:r>
          </a:p>
          <a:p>
            <a:pPr algn="ctr"/>
            <a:endParaRPr lang="pt-BR" dirty="0">
              <a:latin typeface="Arial Nova" panose="020B0504020202020204" pitchFamily="34" charset="0"/>
            </a:endParaRPr>
          </a:p>
          <a:p>
            <a:pPr algn="ctr"/>
            <a:r>
              <a:rPr lang="pt-BR" dirty="0">
                <a:latin typeface="Arial Nova" panose="020B0504020202020204" pitchFamily="34" charset="0"/>
              </a:rPr>
              <a:t>Biodisponibilidade</a:t>
            </a:r>
          </a:p>
          <a:p>
            <a:pPr algn="ctr"/>
            <a:r>
              <a:rPr lang="pt-BR" dirty="0">
                <a:latin typeface="Arial Nova" panose="020B0504020202020204" pitchFamily="34" charset="0"/>
              </a:rPr>
              <a:t>Vitamina D</a:t>
            </a:r>
          </a:p>
          <a:p>
            <a:pPr algn="ctr"/>
            <a:r>
              <a:rPr lang="pt-BR" dirty="0">
                <a:latin typeface="Arial Nova" panose="020B0504020202020204" pitchFamily="34" charset="0"/>
              </a:rPr>
              <a:t>Relação Ca/</a:t>
            </a:r>
            <a:r>
              <a:rPr lang="pt-BR" dirty="0" err="1">
                <a:latin typeface="Arial Nova" panose="020B0504020202020204" pitchFamily="34" charset="0"/>
              </a:rPr>
              <a:t>Pi</a:t>
            </a:r>
            <a:endParaRPr lang="pt-BR" dirty="0">
              <a:latin typeface="Arial Nova" panose="020B0504020202020204" pitchFamily="34" charset="0"/>
            </a:endParaRPr>
          </a:p>
          <a:p>
            <a:pPr algn="ctr"/>
            <a:endParaRPr lang="pt-BR" dirty="0">
              <a:latin typeface="Arial Nova" panose="020B0504020202020204" pitchFamily="34" charset="0"/>
            </a:endParaRPr>
          </a:p>
          <a:p>
            <a:pPr algn="ctr"/>
            <a:r>
              <a:rPr lang="pt-BR" dirty="0">
                <a:latin typeface="Arial Nova" panose="020B0504020202020204" pitchFamily="34" charset="0"/>
              </a:rPr>
              <a:t> Absorção passiva </a:t>
            </a:r>
            <a:r>
              <a:rPr lang="pt-BR" dirty="0" err="1">
                <a:latin typeface="Arial Nova" panose="020B0504020202020204" pitchFamily="34" charset="0"/>
              </a:rPr>
              <a:t>paracelular</a:t>
            </a:r>
            <a:r>
              <a:rPr lang="pt-BR" dirty="0">
                <a:latin typeface="Arial Nova" panose="020B0504020202020204" pitchFamily="34" charset="0"/>
              </a:rPr>
              <a:t> e</a:t>
            </a:r>
          </a:p>
          <a:p>
            <a:pPr algn="ctr"/>
            <a:r>
              <a:rPr lang="pt-BR" dirty="0">
                <a:latin typeface="Arial Nova" panose="020B0504020202020204" pitchFamily="34" charset="0"/>
              </a:rPr>
              <a:t>Ativa dependente de Npt2b</a:t>
            </a:r>
          </a:p>
        </p:txBody>
      </p:sp>
    </p:spTree>
    <p:extLst>
      <p:ext uri="{BB962C8B-B14F-4D97-AF65-F5344CB8AC3E}">
        <p14:creationId xmlns:p14="http://schemas.microsoft.com/office/powerpoint/2010/main" val="2624601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7623" y="941399"/>
            <a:ext cx="6910401" cy="5633733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1932200" y="275715"/>
            <a:ext cx="87322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rgbClr val="002060"/>
                </a:solidFill>
                <a:latin typeface="Arial Nova" panose="020B0504020202020204"/>
              </a:rPr>
              <a:t>Regulação do Fosfato: PTH, FGF23 &amp; 1,25(OH)</a:t>
            </a:r>
            <a:r>
              <a:rPr lang="pt-BR" sz="2800" b="1" baseline="-25000" dirty="0" smtClean="0">
                <a:solidFill>
                  <a:srgbClr val="002060"/>
                </a:solidFill>
                <a:latin typeface="Arial Nova" panose="020B0504020202020204"/>
              </a:rPr>
              <a:t>2</a:t>
            </a:r>
            <a:r>
              <a:rPr lang="pt-BR" sz="2800" b="1" dirty="0" smtClean="0">
                <a:solidFill>
                  <a:srgbClr val="002060"/>
                </a:solidFill>
                <a:latin typeface="Arial Nova" panose="020B0504020202020204"/>
              </a:rPr>
              <a:t> D</a:t>
            </a:r>
            <a:endParaRPr lang="pt-BR" sz="2800" b="1" dirty="0">
              <a:solidFill>
                <a:srgbClr val="002060"/>
              </a:solidFill>
              <a:latin typeface="Arial Nova" panose="020B0504020202020204"/>
            </a:endParaRPr>
          </a:p>
        </p:txBody>
      </p:sp>
      <p:sp>
        <p:nvSpPr>
          <p:cNvPr id="3" name="Footer Placeholder 3"/>
          <p:cNvSpPr>
            <a:spLocks noGrp="1"/>
          </p:cNvSpPr>
          <p:nvPr>
            <p:ph type="ftr" idx="10"/>
          </p:nvPr>
        </p:nvSpPr>
        <p:spPr>
          <a:xfrm>
            <a:off x="658235" y="6204793"/>
            <a:ext cx="3143745" cy="46339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vert="horz" lIns="180000" tIns="0" rIns="180000" bIns="0" rtlCol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200" dirty="0">
                <a:solidFill>
                  <a:srgbClr val="333333"/>
                </a:solidFill>
                <a:latin typeface="Arial Nova" panose="020B0504020202020204"/>
              </a:rPr>
              <a:t>Endocrine Reviews, </a:t>
            </a:r>
            <a:r>
              <a:rPr lang="en-US" altLang="en-US" sz="1200" dirty="0" smtClean="0">
                <a:solidFill>
                  <a:srgbClr val="333333"/>
                </a:solidFill>
                <a:latin typeface="Arial Nova" panose="020B0504020202020204"/>
              </a:rPr>
              <a:t> 2018;39:274–291</a:t>
            </a:r>
            <a:r>
              <a:rPr lang="en-US" altLang="en-US" sz="1200" dirty="0">
                <a:solidFill>
                  <a:srgbClr val="333333"/>
                </a:solidFill>
                <a:latin typeface="Arial Nova" panose="020B0504020202020204"/>
              </a:rPr>
              <a:t>, </a:t>
            </a:r>
          </a:p>
        </p:txBody>
      </p:sp>
      <p:sp>
        <p:nvSpPr>
          <p:cNvPr id="4" name="Elipse 3"/>
          <p:cNvSpPr/>
          <p:nvPr/>
        </p:nvSpPr>
        <p:spPr>
          <a:xfrm>
            <a:off x="5919537" y="2242686"/>
            <a:ext cx="1520791" cy="1097279"/>
          </a:xfrm>
          <a:prstGeom prst="ellipse">
            <a:avLst/>
          </a:prstGeom>
          <a:solidFill>
            <a:schemeClr val="accent6">
              <a:lumMod val="20000"/>
              <a:lumOff val="80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008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idx="10"/>
          </p:nvPr>
        </p:nvSpPr>
        <p:spPr>
          <a:xfrm>
            <a:off x="6129147" y="6181344"/>
            <a:ext cx="5553456" cy="585216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vert="horz" lIns="180000" tIns="0" rIns="180000" bIns="0" rtlCol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200" dirty="0">
                <a:solidFill>
                  <a:srgbClr val="333333"/>
                </a:solidFill>
              </a:rPr>
              <a:t>Endocrine Reviews, </a:t>
            </a:r>
            <a:r>
              <a:rPr lang="en-US" altLang="en-US" sz="1200" dirty="0" smtClean="0">
                <a:solidFill>
                  <a:srgbClr val="333333"/>
                </a:solidFill>
              </a:rPr>
              <a:t> 2018;39:274–291</a:t>
            </a:r>
            <a:r>
              <a:rPr lang="en-US" altLang="en-US" sz="1200" dirty="0">
                <a:solidFill>
                  <a:srgbClr val="333333"/>
                </a:solidFill>
              </a:rPr>
              <a:t>, https://</a:t>
            </a:r>
            <a:r>
              <a:rPr lang="en-US" altLang="en-US" sz="1200" dirty="0" smtClean="0">
                <a:solidFill>
                  <a:srgbClr val="333333"/>
                </a:solidFill>
              </a:rPr>
              <a:t>doi.org/10.1210/er.2017-00220</a:t>
            </a:r>
            <a:endParaRPr lang="en-US" altLang="en-US" sz="1200" dirty="0">
              <a:solidFill>
                <a:srgbClr val="333333"/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3650311" y="390737"/>
            <a:ext cx="57405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rgbClr val="002060"/>
                </a:solidFill>
                <a:latin typeface="Arial Nova" panose="020B0504020202020204"/>
              </a:rPr>
              <a:t>Regulação do Fosfato: FGF23</a:t>
            </a:r>
            <a:endParaRPr lang="pt-BR" sz="2800" b="1" dirty="0">
              <a:solidFill>
                <a:srgbClr val="002060"/>
              </a:solidFill>
              <a:latin typeface="Arial Nova" panose="020B0504020202020204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5815" y="1133856"/>
            <a:ext cx="6219825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774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796C0C7F-2EC9-4F59-A5D5-DDC99C3D3E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5520" y="803649"/>
            <a:ext cx="5502548" cy="4981254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FC9F457C-23D7-465C-BA25-4F1FE3659D88}"/>
              </a:ext>
            </a:extLst>
          </p:cNvPr>
          <p:cNvSpPr/>
          <p:nvPr/>
        </p:nvSpPr>
        <p:spPr>
          <a:xfrm>
            <a:off x="7608168" y="2276872"/>
            <a:ext cx="37305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Estimated</a:t>
            </a:r>
            <a:r>
              <a:rPr lang="pt-B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pt-B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average</a:t>
            </a:r>
            <a:r>
              <a:rPr lang="pt-B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pt-B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requirement</a:t>
            </a:r>
            <a:r>
              <a:rPr lang="pt-BR" dirty="0">
                <a:solidFill>
                  <a:srgbClr val="000000"/>
                </a:solidFill>
                <a:latin typeface="Times New Roman" panose="02020603050405020304" pitchFamily="18" charset="0"/>
              </a:rPr>
              <a:t> (EAR)</a:t>
            </a:r>
            <a:endParaRPr lang="pt-BR" dirty="0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3D395505-9049-400E-A136-E81FE30FF9D0}"/>
              </a:ext>
            </a:extLst>
          </p:cNvPr>
          <p:cNvSpPr/>
          <p:nvPr/>
        </p:nvSpPr>
        <p:spPr>
          <a:xfrm>
            <a:off x="7608168" y="2956731"/>
            <a:ext cx="37818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Recommended</a:t>
            </a:r>
            <a:r>
              <a:rPr lang="pt-B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pt-B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daily</a:t>
            </a:r>
            <a:r>
              <a:rPr lang="pt-B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pt-B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allowance</a:t>
            </a:r>
            <a:r>
              <a:rPr lang="pt-BR" dirty="0">
                <a:solidFill>
                  <a:srgbClr val="000000"/>
                </a:solidFill>
                <a:latin typeface="Times New Roman" panose="02020603050405020304" pitchFamily="18" charset="0"/>
              </a:rPr>
              <a:t> (RDA)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34437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592" y="1124744"/>
            <a:ext cx="7272808" cy="491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5159896" y="188640"/>
            <a:ext cx="18181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dirty="0">
                <a:solidFill>
                  <a:schemeClr val="tx2">
                    <a:lumMod val="75000"/>
                  </a:schemeClr>
                </a:solidFill>
                <a:latin typeface="Arial Rounded MT Bold" pitchFamily="34" charset="0"/>
              </a:rPr>
              <a:t>FGF23</a:t>
            </a:r>
          </a:p>
        </p:txBody>
      </p:sp>
    </p:spTree>
    <p:extLst>
      <p:ext uri="{BB962C8B-B14F-4D97-AF65-F5344CB8AC3E}">
        <p14:creationId xmlns:p14="http://schemas.microsoft.com/office/powerpoint/2010/main" val="641225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592" y="1124744"/>
            <a:ext cx="7272808" cy="491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3619264" y="224880"/>
            <a:ext cx="50097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dirty="0">
                <a:solidFill>
                  <a:schemeClr val="tx2">
                    <a:lumMod val="75000"/>
                  </a:schemeClr>
                </a:solidFill>
                <a:latin typeface="Arial Rounded MT Bold" pitchFamily="34" charset="0"/>
              </a:rPr>
              <a:t>FÓSFORO &amp; FGF23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7680177" y="1412777"/>
            <a:ext cx="2079415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pt-BR" dirty="0">
                <a:latin typeface="Arial Rounded MT Bold" pitchFamily="34" charset="0"/>
              </a:rPr>
              <a:t>2 hormônios: </a:t>
            </a:r>
            <a:r>
              <a:rPr lang="pt-BR" dirty="0">
                <a:latin typeface="Arial Rounded MT Bold" pitchFamily="34" charset="0"/>
                <a:cs typeface="Calibri"/>
              </a:rPr>
              <a:t>↓</a:t>
            </a:r>
            <a:r>
              <a:rPr lang="pt-BR" dirty="0" err="1">
                <a:latin typeface="Arial Rounded MT Bold" pitchFamily="34" charset="0"/>
                <a:cs typeface="Calibri"/>
              </a:rPr>
              <a:t>Pi</a:t>
            </a:r>
            <a:endParaRPr lang="pt-BR" dirty="0">
              <a:latin typeface="Arial Rounded MT Bold" pitchFamily="34" charset="0"/>
              <a:cs typeface="Calibri"/>
            </a:endParaRPr>
          </a:p>
          <a:p>
            <a:pPr algn="ctr"/>
            <a:r>
              <a:rPr lang="pt-BR" dirty="0">
                <a:latin typeface="Arial Rounded MT Bold" pitchFamily="34" charset="0"/>
                <a:cs typeface="Calibri"/>
              </a:rPr>
              <a:t>PTH  e FGF23</a:t>
            </a:r>
            <a:endParaRPr lang="pt-BR" dirty="0">
              <a:latin typeface="Arial Rounded MT Bold" pitchFamily="34" charset="0"/>
            </a:endParaRPr>
          </a:p>
        </p:txBody>
      </p:sp>
      <p:sp>
        <p:nvSpPr>
          <p:cNvPr id="3" name="Elipse 2"/>
          <p:cNvSpPr/>
          <p:nvPr/>
        </p:nvSpPr>
        <p:spPr>
          <a:xfrm>
            <a:off x="2135560" y="2924944"/>
            <a:ext cx="4842462" cy="2664296"/>
          </a:xfrm>
          <a:prstGeom prst="ellipse">
            <a:avLst/>
          </a:prstGeom>
          <a:solidFill>
            <a:srgbClr val="4F81BD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68068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592" y="1124744"/>
            <a:ext cx="7272808" cy="491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5159896" y="188640"/>
            <a:ext cx="18181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dirty="0">
                <a:solidFill>
                  <a:schemeClr val="tx2">
                    <a:lumMod val="75000"/>
                  </a:schemeClr>
                </a:solidFill>
                <a:latin typeface="Arial Rounded MT Bold" pitchFamily="34" charset="0"/>
              </a:rPr>
              <a:t>FGF23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7680177" y="1412777"/>
            <a:ext cx="2124299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pt-BR" dirty="0">
                <a:latin typeface="Arial Rounded MT Bold" pitchFamily="34" charset="0"/>
              </a:rPr>
              <a:t>1 hormônios: </a:t>
            </a:r>
            <a:r>
              <a:rPr lang="pt-BR" dirty="0">
                <a:latin typeface="Calibri"/>
                <a:cs typeface="Calibri"/>
              </a:rPr>
              <a:t>↑</a:t>
            </a:r>
            <a:r>
              <a:rPr lang="pt-BR" dirty="0" err="1">
                <a:latin typeface="Arial Rounded MT Bold" pitchFamily="34" charset="0"/>
                <a:cs typeface="Calibri"/>
              </a:rPr>
              <a:t>Pi</a:t>
            </a:r>
            <a:endParaRPr lang="pt-BR" dirty="0">
              <a:latin typeface="Arial Rounded MT Bold" pitchFamily="34" charset="0"/>
              <a:cs typeface="Calibri"/>
            </a:endParaRPr>
          </a:p>
          <a:p>
            <a:pPr algn="ctr"/>
            <a:r>
              <a:rPr lang="pt-BR" dirty="0">
                <a:latin typeface="Arial Rounded MT Bold" pitchFamily="34" charset="0"/>
                <a:cs typeface="Calibri"/>
              </a:rPr>
              <a:t>1,25(OH)</a:t>
            </a:r>
            <a:r>
              <a:rPr lang="pt-BR" baseline="-25000" dirty="0">
                <a:latin typeface="Arial Rounded MT Bold" pitchFamily="34" charset="0"/>
                <a:cs typeface="Calibri"/>
              </a:rPr>
              <a:t>2</a:t>
            </a:r>
            <a:r>
              <a:rPr lang="pt-BR" dirty="0">
                <a:latin typeface="Arial Rounded MT Bold" pitchFamily="34" charset="0"/>
                <a:cs typeface="Calibri"/>
              </a:rPr>
              <a:t> D</a:t>
            </a:r>
            <a:endParaRPr lang="pt-BR" dirty="0">
              <a:latin typeface="Arial Rounded MT Bold" pitchFamily="34" charset="0"/>
            </a:endParaRPr>
          </a:p>
        </p:txBody>
      </p:sp>
      <p:sp>
        <p:nvSpPr>
          <p:cNvPr id="3" name="Elipse 2"/>
          <p:cNvSpPr/>
          <p:nvPr/>
        </p:nvSpPr>
        <p:spPr>
          <a:xfrm>
            <a:off x="7104112" y="2636912"/>
            <a:ext cx="2592288" cy="2664296"/>
          </a:xfrm>
          <a:prstGeom prst="ellipse">
            <a:avLst/>
          </a:prstGeom>
          <a:solidFill>
            <a:srgbClr val="4F81BD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2318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08E9D1FE-B886-4FF0-9CDE-2F096974BBE4}"/>
              </a:ext>
            </a:extLst>
          </p:cNvPr>
          <p:cNvSpPr txBox="1"/>
          <p:nvPr/>
        </p:nvSpPr>
        <p:spPr>
          <a:xfrm>
            <a:off x="5101977" y="260648"/>
            <a:ext cx="19880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dirty="0">
                <a:solidFill>
                  <a:schemeClr val="tx2">
                    <a:lumMod val="75000"/>
                  </a:schemeClr>
                </a:solidFill>
                <a:latin typeface="Arial Rounded MT Bold" panose="020F0704030504030204" pitchFamily="34" charset="0"/>
              </a:rPr>
              <a:t>CÁLCIO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3092DA48-42C1-4D6B-9545-53174FE61D7B}"/>
              </a:ext>
            </a:extLst>
          </p:cNvPr>
          <p:cNvSpPr txBox="1"/>
          <p:nvPr/>
        </p:nvSpPr>
        <p:spPr>
          <a:xfrm>
            <a:off x="1343472" y="1124744"/>
            <a:ext cx="4924746" cy="51939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>
                <a:solidFill>
                  <a:schemeClr val="tx2">
                    <a:lumMod val="75000"/>
                  </a:schemeClr>
                </a:solidFill>
                <a:latin typeface="Arial Nova" panose="020B0504020202020204" pitchFamily="34" charset="0"/>
              </a:rPr>
              <a:t>Funções do Cálcio:</a:t>
            </a:r>
          </a:p>
          <a:p>
            <a:endParaRPr lang="pt-BR" sz="2400" dirty="0">
              <a:latin typeface="Arial Nova" panose="020B05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tx2">
                    <a:lumMod val="75000"/>
                  </a:schemeClr>
                </a:solidFill>
                <a:latin typeface="Arial Nova" panose="020B0504020202020204" pitchFamily="34" charset="0"/>
              </a:rPr>
              <a:t>Transmissão de impulso neural,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tx2">
                    <a:lumMod val="75000"/>
                  </a:schemeClr>
                </a:solidFill>
                <a:latin typeface="Arial Nova" panose="020B0504020202020204" pitchFamily="34" charset="0"/>
              </a:rPr>
              <a:t>Contração muscular,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tx2">
                    <a:lumMod val="75000"/>
                  </a:schemeClr>
                </a:solidFill>
                <a:latin typeface="Arial Nova" panose="020B0504020202020204" pitchFamily="34" charset="0"/>
              </a:rPr>
              <a:t>Coagulação sanguínea,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tx2">
                    <a:lumMod val="75000"/>
                  </a:schemeClr>
                </a:solidFill>
                <a:latin typeface="Arial Nova" panose="020B0504020202020204" pitchFamily="34" charset="0"/>
              </a:rPr>
              <a:t>Atividade secretória,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tx2">
                    <a:lumMod val="75000"/>
                  </a:schemeClr>
                </a:solidFill>
                <a:latin typeface="Arial Nova" panose="020B0504020202020204" pitchFamily="34" charset="0"/>
              </a:rPr>
              <a:t>Morte </a:t>
            </a:r>
            <a:r>
              <a:rPr lang="pt-BR" sz="2400" dirty="0" err="1">
                <a:solidFill>
                  <a:schemeClr val="tx2">
                    <a:lumMod val="75000"/>
                  </a:schemeClr>
                </a:solidFill>
                <a:latin typeface="Arial Nova" panose="020B0504020202020204" pitchFamily="34" charset="0"/>
              </a:rPr>
              <a:t>ceular</a:t>
            </a:r>
            <a:r>
              <a:rPr lang="pt-BR" sz="2400" dirty="0">
                <a:solidFill>
                  <a:schemeClr val="tx2">
                    <a:lumMod val="75000"/>
                  </a:schemeClr>
                </a:solidFill>
                <a:latin typeface="Arial Nova" panose="020B0504020202020204" pitchFamily="34" charset="0"/>
              </a:rPr>
              <a:t>,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tx2">
                    <a:lumMod val="75000"/>
                  </a:schemeClr>
                </a:solidFill>
                <a:latin typeface="Arial Nova" panose="020B0504020202020204" pitchFamily="34" charset="0"/>
              </a:rPr>
              <a:t>Diferenciação celular,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tx2">
                    <a:lumMod val="75000"/>
                  </a:schemeClr>
                </a:solidFill>
                <a:latin typeface="Arial Nova" panose="020B0504020202020204" pitchFamily="34" charset="0"/>
              </a:rPr>
              <a:t>Resposta imune e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tx2">
                    <a:lumMod val="75000"/>
                  </a:schemeClr>
                </a:solidFill>
                <a:latin typeface="Arial Nova" panose="020B0504020202020204" pitchFamily="34" charset="0"/>
              </a:rPr>
              <a:t>Ativação enzimática</a:t>
            </a:r>
          </a:p>
        </p:txBody>
      </p:sp>
    </p:spTree>
    <p:extLst>
      <p:ext uri="{BB962C8B-B14F-4D97-AF65-F5344CB8AC3E}">
        <p14:creationId xmlns:p14="http://schemas.microsoft.com/office/powerpoint/2010/main" val="2400396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5493" y="1124744"/>
            <a:ext cx="7272808" cy="491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5159896" y="188640"/>
            <a:ext cx="12362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dirty="0">
                <a:solidFill>
                  <a:schemeClr val="tx2">
                    <a:lumMod val="75000"/>
                  </a:schemeClr>
                </a:solidFill>
                <a:latin typeface="Arial Rounded MT Bold" pitchFamily="34" charset="0"/>
              </a:rPr>
              <a:t>PTH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6744073" y="1887216"/>
            <a:ext cx="3883307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pt-BR" sz="2400" dirty="0">
                <a:latin typeface="Arial Rounded MT Bold" pitchFamily="34" charset="0"/>
              </a:rPr>
              <a:t>PTH: </a:t>
            </a:r>
            <a:r>
              <a:rPr lang="pt-BR" sz="2400" dirty="0">
                <a:latin typeface="Calibri"/>
                <a:cs typeface="Calibri"/>
              </a:rPr>
              <a:t>↑FGF23 e 1,25 (OH)2D</a:t>
            </a:r>
            <a:endParaRPr lang="pt-BR" sz="2400" dirty="0">
              <a:latin typeface="Arial Rounded MT Bold" pitchFamily="34" charset="0"/>
            </a:endParaRPr>
          </a:p>
        </p:txBody>
      </p:sp>
      <p:sp>
        <p:nvSpPr>
          <p:cNvPr id="3" name="Elipse 2"/>
          <p:cNvSpPr/>
          <p:nvPr/>
        </p:nvSpPr>
        <p:spPr>
          <a:xfrm>
            <a:off x="3863752" y="2996952"/>
            <a:ext cx="2592288" cy="648072"/>
          </a:xfrm>
          <a:prstGeom prst="ellipse">
            <a:avLst/>
          </a:prstGeom>
          <a:solidFill>
            <a:srgbClr val="4F81BD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Elipse 6"/>
          <p:cNvSpPr/>
          <p:nvPr/>
        </p:nvSpPr>
        <p:spPr>
          <a:xfrm>
            <a:off x="3935761" y="3764053"/>
            <a:ext cx="4023521" cy="648072"/>
          </a:xfrm>
          <a:prstGeom prst="ellipse">
            <a:avLst/>
          </a:prstGeom>
          <a:solidFill>
            <a:schemeClr val="accent3">
              <a:lumMod val="60000"/>
              <a:lumOff val="40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41176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5493" y="1124744"/>
            <a:ext cx="7272808" cy="491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4447751" y="188640"/>
            <a:ext cx="29995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dirty="0">
                <a:solidFill>
                  <a:schemeClr val="tx2">
                    <a:lumMod val="75000"/>
                  </a:schemeClr>
                </a:solidFill>
                <a:latin typeface="Arial Rounded MT Bold" pitchFamily="34" charset="0"/>
              </a:rPr>
              <a:t>1,25(OH)</a:t>
            </a:r>
            <a:r>
              <a:rPr lang="pt-BR" sz="4000" baseline="-25000" dirty="0">
                <a:solidFill>
                  <a:schemeClr val="tx2">
                    <a:lumMod val="75000"/>
                  </a:schemeClr>
                </a:solidFill>
                <a:latin typeface="Arial Rounded MT Bold" pitchFamily="34" charset="0"/>
              </a:rPr>
              <a:t>2</a:t>
            </a:r>
            <a:r>
              <a:rPr lang="pt-BR" sz="4000" dirty="0">
                <a:solidFill>
                  <a:schemeClr val="tx2">
                    <a:lumMod val="75000"/>
                  </a:schemeClr>
                </a:solidFill>
                <a:latin typeface="Arial Rounded MT Bold" pitchFamily="34" charset="0"/>
              </a:rPr>
              <a:t>D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6600056" y="1484784"/>
            <a:ext cx="3238950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pt-BR" dirty="0">
                <a:latin typeface="Arial Rounded MT Bold" pitchFamily="34" charset="0"/>
              </a:rPr>
              <a:t>1,25(OH)</a:t>
            </a:r>
            <a:r>
              <a:rPr lang="pt-BR" baseline="-25000" dirty="0">
                <a:latin typeface="Arial Rounded MT Bold" pitchFamily="34" charset="0"/>
              </a:rPr>
              <a:t>2</a:t>
            </a:r>
            <a:r>
              <a:rPr lang="pt-BR" dirty="0">
                <a:latin typeface="Arial Rounded MT Bold" pitchFamily="34" charset="0"/>
              </a:rPr>
              <a:t>D: </a:t>
            </a:r>
            <a:r>
              <a:rPr lang="pt-BR" dirty="0">
                <a:latin typeface="Calibri"/>
                <a:cs typeface="Calibri"/>
              </a:rPr>
              <a:t>↑FGF23 e ↓ PTH</a:t>
            </a:r>
            <a:endParaRPr lang="pt-BR" dirty="0">
              <a:latin typeface="Arial Rounded MT Bold" pitchFamily="34" charset="0"/>
            </a:endParaRPr>
          </a:p>
        </p:txBody>
      </p:sp>
      <p:sp>
        <p:nvSpPr>
          <p:cNvPr id="3" name="Elipse 2"/>
          <p:cNvSpPr/>
          <p:nvPr/>
        </p:nvSpPr>
        <p:spPr>
          <a:xfrm>
            <a:off x="6384032" y="3429000"/>
            <a:ext cx="1368152" cy="324036"/>
          </a:xfrm>
          <a:prstGeom prst="ellipse">
            <a:avLst/>
          </a:prstGeom>
          <a:solidFill>
            <a:srgbClr val="4F81BD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Elipse 6"/>
          <p:cNvSpPr/>
          <p:nvPr/>
        </p:nvSpPr>
        <p:spPr>
          <a:xfrm>
            <a:off x="3935761" y="3717032"/>
            <a:ext cx="4023521" cy="288032"/>
          </a:xfrm>
          <a:prstGeom prst="ellipse">
            <a:avLst/>
          </a:prstGeom>
          <a:solidFill>
            <a:schemeClr val="accent6">
              <a:lumMod val="75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77908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5493" y="1124744"/>
            <a:ext cx="7272808" cy="491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5159896" y="188640"/>
            <a:ext cx="18181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dirty="0">
                <a:solidFill>
                  <a:schemeClr val="tx2">
                    <a:lumMod val="75000"/>
                  </a:schemeClr>
                </a:solidFill>
                <a:latin typeface="Arial Rounded MT Bold" pitchFamily="34" charset="0"/>
              </a:rPr>
              <a:t>FGF23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7032105" y="1484784"/>
            <a:ext cx="3327001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pt-BR" sz="2000" dirty="0">
                <a:latin typeface="Arial Rounded MT Bold" pitchFamily="34" charset="0"/>
              </a:rPr>
              <a:t>FGF23: </a:t>
            </a:r>
            <a:r>
              <a:rPr lang="pt-BR" sz="2000" dirty="0">
                <a:latin typeface="Calibri"/>
                <a:cs typeface="Calibri"/>
              </a:rPr>
              <a:t>↓PTH e 1,25 (OH)2D</a:t>
            </a:r>
            <a:endParaRPr lang="pt-BR" sz="2000" dirty="0">
              <a:latin typeface="Arial Rounded MT Bold" pitchFamily="34" charset="0"/>
            </a:endParaRPr>
          </a:p>
        </p:txBody>
      </p:sp>
      <p:sp>
        <p:nvSpPr>
          <p:cNvPr id="3" name="Elipse 2"/>
          <p:cNvSpPr/>
          <p:nvPr/>
        </p:nvSpPr>
        <p:spPr>
          <a:xfrm>
            <a:off x="4439816" y="3212976"/>
            <a:ext cx="1152128" cy="648072"/>
          </a:xfrm>
          <a:prstGeom prst="ellipse">
            <a:avLst/>
          </a:prstGeom>
          <a:solidFill>
            <a:srgbClr val="4F81BD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Elipse 6"/>
          <p:cNvSpPr/>
          <p:nvPr/>
        </p:nvSpPr>
        <p:spPr>
          <a:xfrm>
            <a:off x="6312024" y="3212976"/>
            <a:ext cx="1440160" cy="648072"/>
          </a:xfrm>
          <a:prstGeom prst="ellipse">
            <a:avLst/>
          </a:prstGeom>
          <a:solidFill>
            <a:schemeClr val="accent3">
              <a:lumMod val="60000"/>
              <a:lumOff val="40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6975567" y="2020198"/>
            <a:ext cx="3628557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pt-BR" dirty="0">
                <a:latin typeface="Arial Rounded MT Bold" pitchFamily="34" charset="0"/>
              </a:rPr>
              <a:t>Fundamental no entendimento</a:t>
            </a:r>
          </a:p>
          <a:p>
            <a:r>
              <a:rPr lang="pt-BR" dirty="0">
                <a:latin typeface="Arial Rounded MT Bold" pitchFamily="34" charset="0"/>
              </a:rPr>
              <a:t>Das alterações bioquímicas do</a:t>
            </a:r>
          </a:p>
          <a:p>
            <a:r>
              <a:rPr lang="pt-BR" dirty="0">
                <a:latin typeface="Arial Rounded MT Bold" pitchFamily="34" charset="0"/>
              </a:rPr>
              <a:t>PI</a:t>
            </a:r>
          </a:p>
        </p:txBody>
      </p:sp>
    </p:spTree>
    <p:extLst>
      <p:ext uri="{BB962C8B-B14F-4D97-AF65-F5344CB8AC3E}">
        <p14:creationId xmlns:p14="http://schemas.microsoft.com/office/powerpoint/2010/main" val="2236530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799856" y="260649"/>
            <a:ext cx="24785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dirty="0">
                <a:latin typeface="Arial Rounded MT Bold" pitchFamily="34" charset="0"/>
              </a:rPr>
              <a:t>FÓSFORO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911424" y="1700808"/>
            <a:ext cx="9937785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latin typeface="Arial Rounded MT Bold" pitchFamily="34" charset="0"/>
              </a:rPr>
              <a:t>FORTE LIGAÇÃO COM METABOLISMO ENERGÉTICO</a:t>
            </a:r>
          </a:p>
          <a:p>
            <a:endParaRPr lang="pt-BR" dirty="0">
              <a:latin typeface="Arial Rounded MT Bold" pitchFamily="34" charset="0"/>
            </a:endParaRPr>
          </a:p>
          <a:p>
            <a:r>
              <a:rPr lang="pt-BR" dirty="0">
                <a:latin typeface="Arial Rounded MT Bold" pitchFamily="34" charset="0"/>
              </a:rPr>
              <a:t>TAXA SÉRICA TEM CONTROLE MENOS RÍGIDO</a:t>
            </a:r>
          </a:p>
          <a:p>
            <a:endParaRPr lang="pt-BR" dirty="0">
              <a:latin typeface="Arial Rounded MT Bold" pitchFamily="34" charset="0"/>
            </a:endParaRPr>
          </a:p>
          <a:p>
            <a:r>
              <a:rPr lang="pt-BR" dirty="0">
                <a:latin typeface="Arial Rounded MT Bold" pitchFamily="34" charset="0"/>
              </a:rPr>
              <a:t>O CONHECIMENTO SOBRE O CONTROLE DE FÓSFORO</a:t>
            </a:r>
          </a:p>
          <a:p>
            <a:r>
              <a:rPr lang="pt-BR" dirty="0">
                <a:latin typeface="Arial Rounded MT Bold" pitchFamily="34" charset="0"/>
              </a:rPr>
              <a:t>MUDOU ACENTUADAMENTE A PARTIR DE 2000 COM A</a:t>
            </a:r>
          </a:p>
          <a:p>
            <a:r>
              <a:rPr lang="pt-BR" dirty="0">
                <a:latin typeface="Arial Rounded MT Bold" pitchFamily="34" charset="0"/>
              </a:rPr>
              <a:t>DESCRIÇÃO DO FGF23</a:t>
            </a:r>
          </a:p>
          <a:p>
            <a:endParaRPr lang="pt-BR" dirty="0">
              <a:latin typeface="Arial Rounded MT Bold" pitchFamily="34" charset="0"/>
            </a:endParaRPr>
          </a:p>
          <a:p>
            <a:r>
              <a:rPr lang="en-US" dirty="0">
                <a:latin typeface="Arial Rounded MT Bold" pitchFamily="34" charset="0"/>
              </a:rPr>
              <a:t>ESTUDOS RECENTES SUGEREM QUE INGESTÃO EXCESSIVE DE FÓSFORO PODE TER</a:t>
            </a:r>
          </a:p>
          <a:p>
            <a:r>
              <a:rPr lang="en-US" dirty="0">
                <a:latin typeface="Arial Rounded MT Bold" pitchFamily="34" charset="0"/>
              </a:rPr>
              <a:t>EFEITOS ADVERSOS EM OSSOS, RINS E SISTEMA CARDIOVASCULAR. </a:t>
            </a:r>
          </a:p>
          <a:p>
            <a:r>
              <a:rPr lang="en-US" dirty="0">
                <a:latin typeface="Arial Rounded MT Bold" pitchFamily="34" charset="0"/>
              </a:rPr>
              <a:t>RELAÇÃO ENVELHECIMENTO?</a:t>
            </a:r>
            <a:endParaRPr lang="pt-BR" dirty="0"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0581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ABORL-CCF - Hospital das Clínicas da Faculdade de Medicina de ...">
            <a:extLst>
              <a:ext uri="{FF2B5EF4-FFF2-40B4-BE49-F238E27FC236}">
                <a16:creationId xmlns:a16="http://schemas.microsoft.com/office/drawing/2014/main" id="{6418ACB6-3A1C-4B7B-B7F2-C27D24F5B3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2" r="-1" b="-1"/>
          <a:stretch/>
        </p:blipFill>
        <p:spPr bwMode="auto">
          <a:xfrm>
            <a:off x="0" y="0"/>
            <a:ext cx="9621651" cy="5412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B90279BB-5A62-450F-8E01-7CE2208C7E6E}"/>
              </a:ext>
            </a:extLst>
          </p:cNvPr>
          <p:cNvSpPr txBox="1"/>
          <p:nvPr/>
        </p:nvSpPr>
        <p:spPr>
          <a:xfrm>
            <a:off x="9698207" y="3492381"/>
            <a:ext cx="21307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>
                <a:solidFill>
                  <a:schemeClr val="tx2">
                    <a:lumMod val="75000"/>
                  </a:schemeClr>
                </a:solidFill>
                <a:latin typeface="Arial Nova" panose="020B0504020202020204" pitchFamily="34" charset="0"/>
              </a:rPr>
              <a:t>OBRIGADO</a:t>
            </a:r>
          </a:p>
        </p:txBody>
      </p:sp>
    </p:spTree>
    <p:extLst>
      <p:ext uri="{BB962C8B-B14F-4D97-AF65-F5344CB8AC3E}">
        <p14:creationId xmlns:p14="http://schemas.microsoft.com/office/powerpoint/2010/main" val="365110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3735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00040" y="2278614"/>
            <a:ext cx="67523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17375E"/>
                </a:solidFill>
                <a:latin typeface="Arial Rounded MT Bold"/>
                <a:cs typeface="Arial Rounded MT Bold"/>
              </a:rPr>
              <a:t>FIM DO PRIMEIRO CAPÍTULO</a:t>
            </a:r>
          </a:p>
        </p:txBody>
      </p:sp>
    </p:spTree>
    <p:extLst>
      <p:ext uri="{BB962C8B-B14F-4D97-AF65-F5344CB8AC3E}">
        <p14:creationId xmlns:p14="http://schemas.microsoft.com/office/powerpoint/2010/main" val="1727218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71665" y="404665"/>
            <a:ext cx="58664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17375E"/>
                </a:solidFill>
                <a:latin typeface="Arial Rounded MT Bold"/>
                <a:cs typeface="Arial Rounded MT Bold"/>
              </a:rPr>
              <a:t>MINERALIZAÇÃO ÓSSEA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75520" y="1616600"/>
            <a:ext cx="8824676" cy="31085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800000"/>
                </a:solidFill>
                <a:latin typeface="Arial Rounded MT Bold"/>
                <a:cs typeface="Arial Rounded MT Bold"/>
              </a:rPr>
              <a:t>VITAMINA D</a:t>
            </a:r>
          </a:p>
          <a:p>
            <a:endParaRPr lang="en-US" sz="2800" dirty="0">
              <a:solidFill>
                <a:srgbClr val="17375E"/>
              </a:solidFill>
              <a:latin typeface="Arial Rounded MT Bold"/>
              <a:cs typeface="Arial Rounded MT Bold"/>
            </a:endParaRPr>
          </a:p>
          <a:p>
            <a:r>
              <a:rPr lang="en-US" sz="2800" dirty="0">
                <a:solidFill>
                  <a:srgbClr val="17375E"/>
                </a:solidFill>
                <a:latin typeface="Arial Rounded MT Bold"/>
                <a:cs typeface="Arial Rounded MT Bold"/>
              </a:rPr>
              <a:t>CÁLCIO E FÓSFORO</a:t>
            </a:r>
          </a:p>
          <a:p>
            <a:endParaRPr lang="en-US" sz="2800" dirty="0">
              <a:solidFill>
                <a:srgbClr val="17375E"/>
              </a:solidFill>
              <a:latin typeface="Arial Rounded MT Bold"/>
              <a:cs typeface="Arial Rounded MT Bold"/>
            </a:endParaRPr>
          </a:p>
          <a:p>
            <a:r>
              <a:rPr lang="en-US" sz="2800" dirty="0">
                <a:solidFill>
                  <a:srgbClr val="17375E"/>
                </a:solidFill>
                <a:latin typeface="Arial Rounded MT Bold"/>
                <a:cs typeface="Arial Rounded MT Bold"/>
              </a:rPr>
              <a:t>CONTROLE DE INIBIDORES DE MINERALIZAÇÃO</a:t>
            </a:r>
          </a:p>
          <a:p>
            <a:endParaRPr lang="en-US" sz="2800" dirty="0">
              <a:solidFill>
                <a:srgbClr val="17375E"/>
              </a:solidFill>
              <a:latin typeface="Arial Rounded MT Bold"/>
              <a:cs typeface="Arial Rounded MT Bold"/>
            </a:endParaRPr>
          </a:p>
          <a:p>
            <a:r>
              <a:rPr lang="en-US" sz="2800" dirty="0">
                <a:solidFill>
                  <a:srgbClr val="17375E"/>
                </a:solidFill>
                <a:latin typeface="Arial Rounded MT Bold"/>
                <a:cs typeface="Arial Rounded MT Bold"/>
              </a:rPr>
              <a:t>EQUILÍBRIO ÁCIDO-BASE </a:t>
            </a:r>
          </a:p>
        </p:txBody>
      </p:sp>
    </p:spTree>
    <p:extLst>
      <p:ext uri="{BB962C8B-B14F-4D97-AF65-F5344CB8AC3E}">
        <p14:creationId xmlns:p14="http://schemas.microsoft.com/office/powerpoint/2010/main" val="3774902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BIOQUÍMICA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BIOQUÍMICA</a:t>
            </a:r>
          </a:p>
        </p:txBody>
      </p:sp>
      <p:pic>
        <p:nvPicPr>
          <p:cNvPr id="133" name="page1image41164720.jpg" descr="page1image4116472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3342" y="1588657"/>
            <a:ext cx="6565319" cy="5122005"/>
          </a:xfrm>
          <a:prstGeom prst="rect">
            <a:avLst/>
          </a:prstGeom>
          <a:ln w="12700">
            <a:miter lim="400000"/>
          </a:ln>
        </p:spPr>
      </p:pic>
      <p:sp>
        <p:nvSpPr>
          <p:cNvPr id="134" name="Texto"/>
          <p:cNvSpPr txBox="1"/>
          <p:nvPr/>
        </p:nvSpPr>
        <p:spPr>
          <a:xfrm>
            <a:off x="2813340" y="1324846"/>
            <a:ext cx="110604" cy="3774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7" tIns="35717" rIns="35717" bIns="35717" anchor="ctr">
            <a:spAutoFit/>
          </a:bodyPr>
          <a:lstStyle>
            <a:lvl1pPr algn="l" defTabSz="457200">
              <a:lnSpc>
                <a:spcPts val="2800"/>
              </a:lnSpc>
              <a:defRPr sz="1200">
                <a:latin typeface="Times"/>
                <a:ea typeface="Times"/>
                <a:cs typeface="Times"/>
                <a:sym typeface="Times"/>
              </a:defRPr>
            </a:lvl1pPr>
          </a:lstStyle>
          <a:p>
            <a: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0801818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RODUÇÃ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PRODUÇÃO</a:t>
            </a:r>
          </a:p>
        </p:txBody>
      </p:sp>
      <p:sp>
        <p:nvSpPr>
          <p:cNvPr id="137" name="Texto"/>
          <p:cNvSpPr txBox="1"/>
          <p:nvPr/>
        </p:nvSpPr>
        <p:spPr>
          <a:xfrm>
            <a:off x="2640211" y="141662"/>
            <a:ext cx="110604" cy="3774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7" tIns="35717" rIns="35717" bIns="35717" anchor="ctr">
            <a:spAutoFit/>
          </a:bodyPr>
          <a:lstStyle>
            <a:lvl1pPr algn="l" defTabSz="457200">
              <a:lnSpc>
                <a:spcPts val="2800"/>
              </a:lnSpc>
              <a:defRPr sz="1200">
                <a:latin typeface="Times"/>
                <a:ea typeface="Times"/>
                <a:cs typeface="Times"/>
                <a:sym typeface="Times"/>
              </a:defRPr>
            </a:lvl1pPr>
          </a:lstStyle>
          <a:p>
            <a:r>
              <a:t> </a:t>
            </a:r>
          </a:p>
        </p:txBody>
      </p:sp>
      <p:pic>
        <p:nvPicPr>
          <p:cNvPr id="138" name="page1image43329904.jpg" descr="page1image4332990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0045" y="-37004"/>
            <a:ext cx="7553557" cy="6932008"/>
          </a:xfrm>
          <a:prstGeom prst="rect">
            <a:avLst/>
          </a:prstGeom>
          <a:ln w="12700">
            <a:miter lim="400000"/>
          </a:ln>
        </p:spPr>
      </p:pic>
      <p:sp>
        <p:nvSpPr>
          <p:cNvPr id="139" name="Texto"/>
          <p:cNvSpPr txBox="1"/>
          <p:nvPr/>
        </p:nvSpPr>
        <p:spPr>
          <a:xfrm>
            <a:off x="2277475" y="-464272"/>
            <a:ext cx="110604" cy="3774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7" tIns="35717" rIns="35717" bIns="35717" anchor="ctr">
            <a:spAutoFit/>
          </a:bodyPr>
          <a:lstStyle>
            <a:lvl1pPr algn="l" defTabSz="457200">
              <a:lnSpc>
                <a:spcPts val="2800"/>
              </a:lnSpc>
              <a:defRPr sz="1200">
                <a:latin typeface="Times"/>
                <a:ea typeface="Times"/>
                <a:cs typeface="Times"/>
                <a:sym typeface="Times"/>
              </a:defRPr>
            </a:lvl1pPr>
          </a:lstStyle>
          <a:p>
            <a: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34006774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" grpId="0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F20A0E5B-F19C-4BF0-86A6-C6F54BBDB4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8524" y="2608859"/>
            <a:ext cx="811947" cy="1181744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EFD1BCAB-CDD6-4917-8340-5AD3A8653A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8288" y="2734174"/>
            <a:ext cx="1085275" cy="1004884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9DB2D68E-F790-47F1-9E54-1D5795452F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61732" y="5136197"/>
            <a:ext cx="1125470" cy="1189783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5945CAFC-D9CC-435C-9A8A-167EA265F8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09325" y="1073804"/>
            <a:ext cx="973349" cy="1080018"/>
          </a:xfrm>
          <a:prstGeom prst="rect">
            <a:avLst/>
          </a:prstGeom>
        </p:spPr>
      </p:pic>
      <p:sp>
        <p:nvSpPr>
          <p:cNvPr id="6" name="Arco 5">
            <a:extLst>
              <a:ext uri="{FF2B5EF4-FFF2-40B4-BE49-F238E27FC236}">
                <a16:creationId xmlns:a16="http://schemas.microsoft.com/office/drawing/2014/main" id="{F254BD0A-9FCE-49C0-8BF7-58DE2F996364}"/>
              </a:ext>
            </a:extLst>
          </p:cNvPr>
          <p:cNvSpPr/>
          <p:nvPr/>
        </p:nvSpPr>
        <p:spPr>
          <a:xfrm rot="16589743">
            <a:off x="4173973" y="1419013"/>
            <a:ext cx="1223359" cy="1910556"/>
          </a:xfrm>
          <a:prstGeom prst="arc">
            <a:avLst>
              <a:gd name="adj1" fmla="val 14959277"/>
              <a:gd name="adj2" fmla="val 0"/>
            </a:avLst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Arco 6">
            <a:extLst>
              <a:ext uri="{FF2B5EF4-FFF2-40B4-BE49-F238E27FC236}">
                <a16:creationId xmlns:a16="http://schemas.microsoft.com/office/drawing/2014/main" id="{DA13AA50-DC45-4195-BB87-658B313D6C28}"/>
              </a:ext>
            </a:extLst>
          </p:cNvPr>
          <p:cNvSpPr/>
          <p:nvPr/>
        </p:nvSpPr>
        <p:spPr>
          <a:xfrm rot="11907773">
            <a:off x="3952931" y="3310916"/>
            <a:ext cx="1060402" cy="2204160"/>
          </a:xfrm>
          <a:prstGeom prst="arc">
            <a:avLst>
              <a:gd name="adj1" fmla="val 14959277"/>
              <a:gd name="adj2" fmla="val 0"/>
            </a:avLst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Arco 7">
            <a:extLst>
              <a:ext uri="{FF2B5EF4-FFF2-40B4-BE49-F238E27FC236}">
                <a16:creationId xmlns:a16="http://schemas.microsoft.com/office/drawing/2014/main" id="{1941AB5C-36B9-456E-BBB3-3E709DDB7F82}"/>
              </a:ext>
            </a:extLst>
          </p:cNvPr>
          <p:cNvSpPr/>
          <p:nvPr/>
        </p:nvSpPr>
        <p:spPr>
          <a:xfrm rot="21359582">
            <a:off x="7058121" y="1663155"/>
            <a:ext cx="1060402" cy="2204160"/>
          </a:xfrm>
          <a:prstGeom prst="arc">
            <a:avLst>
              <a:gd name="adj1" fmla="val 14959277"/>
              <a:gd name="adj2" fmla="val 0"/>
            </a:avLst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Arco 8">
            <a:extLst>
              <a:ext uri="{FF2B5EF4-FFF2-40B4-BE49-F238E27FC236}">
                <a16:creationId xmlns:a16="http://schemas.microsoft.com/office/drawing/2014/main" id="{F18ABDAD-5BAE-40AD-8CFD-C6C3E801BB8D}"/>
              </a:ext>
            </a:extLst>
          </p:cNvPr>
          <p:cNvSpPr/>
          <p:nvPr/>
        </p:nvSpPr>
        <p:spPr>
          <a:xfrm rot="5901909">
            <a:off x="6806454" y="3567936"/>
            <a:ext cx="1223359" cy="1910556"/>
          </a:xfrm>
          <a:prstGeom prst="arc">
            <a:avLst>
              <a:gd name="adj1" fmla="val 14959277"/>
              <a:gd name="adj2" fmla="val 0"/>
            </a:avLst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9AF82710-6D5A-4A0D-847C-AA7659F0838B}"/>
              </a:ext>
            </a:extLst>
          </p:cNvPr>
          <p:cNvSpPr txBox="1"/>
          <p:nvPr/>
        </p:nvSpPr>
        <p:spPr>
          <a:xfrm>
            <a:off x="1730861" y="230500"/>
            <a:ext cx="87302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dirty="0">
                <a:solidFill>
                  <a:schemeClr val="tx2">
                    <a:lumMod val="75000"/>
                  </a:schemeClr>
                </a:solidFill>
                <a:latin typeface="Arial Rounded MT Bold" panose="020F0704030504030204" pitchFamily="34" charset="0"/>
              </a:rPr>
              <a:t>PILARES DA REGULAÇÃO DO CÁLCIO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5BC55563-980E-4515-AA87-5762953E36CC}"/>
              </a:ext>
            </a:extLst>
          </p:cNvPr>
          <p:cNvSpPr txBox="1"/>
          <p:nvPr/>
        </p:nvSpPr>
        <p:spPr>
          <a:xfrm>
            <a:off x="9230925" y="3936116"/>
            <a:ext cx="18485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>
                <a:latin typeface="Arial Nova" panose="020B0504020202020204" pitchFamily="34" charset="0"/>
              </a:rPr>
              <a:t>1,25(OH)</a:t>
            </a:r>
            <a:r>
              <a:rPr lang="pt-BR" sz="2400" baseline="-25000" dirty="0">
                <a:latin typeface="Arial Nova" panose="020B0504020202020204" pitchFamily="34" charset="0"/>
              </a:rPr>
              <a:t>2</a:t>
            </a:r>
            <a:r>
              <a:rPr lang="pt-BR" sz="2400" dirty="0">
                <a:latin typeface="Arial Nova" panose="020B0504020202020204" pitchFamily="34" charset="0"/>
              </a:rPr>
              <a:t> D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4B1FF404-7E67-4151-918D-31A2FC94884F}"/>
              </a:ext>
            </a:extLst>
          </p:cNvPr>
          <p:cNvSpPr txBox="1"/>
          <p:nvPr/>
        </p:nvSpPr>
        <p:spPr>
          <a:xfrm>
            <a:off x="5696890" y="2189625"/>
            <a:ext cx="657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latin typeface="Arial Rounded MT Bold" panose="020F0704030504030204" pitchFamily="34" charset="0"/>
              </a:rPr>
              <a:t>PTH</a:t>
            </a:r>
          </a:p>
        </p:txBody>
      </p:sp>
    </p:spTree>
    <p:extLst>
      <p:ext uri="{BB962C8B-B14F-4D97-AF65-F5344CB8AC3E}">
        <p14:creationId xmlns:p14="http://schemas.microsoft.com/office/powerpoint/2010/main" val="902486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95275" cy="6810375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39229" y="0"/>
            <a:ext cx="142875" cy="6924675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8064" y="602615"/>
            <a:ext cx="9858375" cy="6038850"/>
          </a:xfrm>
          <a:prstGeom prst="rect">
            <a:avLst/>
          </a:prstGeom>
        </p:spPr>
      </p:pic>
      <p:sp>
        <p:nvSpPr>
          <p:cNvPr id="13" name="CaixaDeTexto 12"/>
          <p:cNvSpPr txBox="1"/>
          <p:nvPr/>
        </p:nvSpPr>
        <p:spPr>
          <a:xfrm>
            <a:off x="1107440" y="5821680"/>
            <a:ext cx="4104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Chang SW </a:t>
            </a:r>
            <a:r>
              <a:rPr lang="pt-BR" dirty="0" err="1" smtClean="0"/>
              <a:t>Ped</a:t>
            </a:r>
            <a:r>
              <a:rPr lang="pt-BR" dirty="0" smtClean="0"/>
              <a:t> </a:t>
            </a:r>
            <a:r>
              <a:rPr lang="pt-BR" dirty="0" err="1" smtClean="0"/>
              <a:t>Neonatol</a:t>
            </a:r>
            <a:r>
              <a:rPr lang="pt-BR" dirty="0" smtClean="0"/>
              <a:t>; 2019,60:237-44</a:t>
            </a:r>
            <a:endParaRPr lang="pt-BR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3610558" y="279449"/>
            <a:ext cx="41821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dirty="0" smtClean="0">
                <a:solidFill>
                  <a:schemeClr val="accent5">
                    <a:lumMod val="50000"/>
                  </a:schemeClr>
                </a:solidFill>
                <a:latin typeface="Arial Rounded MT Bold" panose="020F0704030504030204" pitchFamily="34" charset="0"/>
              </a:rPr>
              <a:t>Vitamina D</a:t>
            </a:r>
            <a:endParaRPr lang="pt-BR" sz="3600" dirty="0">
              <a:solidFill>
                <a:schemeClr val="accent5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4969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INTERFERÊNCIAS NA PRODUÇÃ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INTERFERÊNCIAS NA PRODUÇÃO</a:t>
            </a:r>
          </a:p>
        </p:txBody>
      </p:sp>
      <p:sp>
        <p:nvSpPr>
          <p:cNvPr id="142" name="Latitude e sazonalidad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Latitude e sazonalidade </a:t>
            </a:r>
          </a:p>
          <a:p>
            <a:r>
              <a:t>Coloração da pele</a:t>
            </a:r>
          </a:p>
          <a:p>
            <a:r>
              <a:t>Baixa exposição solar/protetor solar (FPS 8 reduz a síntese cutânea de vitamina D em 90%; os de FPS 15, em 95% e os de FPS 30, em 99%) </a:t>
            </a:r>
          </a:p>
          <a:p>
            <a:r>
              <a:t>Idade (redução da conversão do 7dehidroxicolesterol) </a:t>
            </a:r>
          </a:p>
        </p:txBody>
      </p:sp>
      <p:sp>
        <p:nvSpPr>
          <p:cNvPr id="144" name="Texto"/>
          <p:cNvSpPr txBox="1"/>
          <p:nvPr/>
        </p:nvSpPr>
        <p:spPr>
          <a:xfrm>
            <a:off x="3619563" y="1498950"/>
            <a:ext cx="110604" cy="3774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7" tIns="35717" rIns="35717" bIns="35717" anchor="ctr">
            <a:spAutoFit/>
          </a:bodyPr>
          <a:lstStyle>
            <a:lvl1pPr algn="l" defTabSz="457200">
              <a:lnSpc>
                <a:spcPts val="2800"/>
              </a:lnSpc>
              <a:defRPr sz="1200">
                <a:latin typeface="Times"/>
                <a:ea typeface="Times"/>
                <a:cs typeface="Times"/>
                <a:sym typeface="Times"/>
              </a:defRPr>
            </a:lvl1pPr>
          </a:lstStyle>
          <a:p>
            <a:r>
              <a:t> </a:t>
            </a:r>
          </a:p>
        </p:txBody>
      </p:sp>
      <p:sp>
        <p:nvSpPr>
          <p:cNvPr id="146" name="Texto"/>
          <p:cNvSpPr txBox="1"/>
          <p:nvPr/>
        </p:nvSpPr>
        <p:spPr>
          <a:xfrm>
            <a:off x="1676927" y="2583613"/>
            <a:ext cx="110604" cy="3774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7" tIns="35717" rIns="35717" bIns="35717" anchor="ctr">
            <a:spAutoFit/>
          </a:bodyPr>
          <a:lstStyle>
            <a:lvl1pPr algn="l" defTabSz="457200">
              <a:lnSpc>
                <a:spcPts val="2800"/>
              </a:lnSpc>
              <a:defRPr sz="1200">
                <a:latin typeface="Times"/>
                <a:ea typeface="Times"/>
                <a:cs typeface="Times"/>
                <a:sym typeface="Times"/>
              </a:defRPr>
            </a:lvl1pPr>
          </a:lstStyle>
          <a:p>
            <a: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0063034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HOMEOSTASE CÁLCIO"/>
          <p:cNvSpPr txBox="1">
            <a:spLocks noGrp="1"/>
          </p:cNvSpPr>
          <p:nvPr>
            <p:ph type="title"/>
          </p:nvPr>
        </p:nvSpPr>
        <p:spPr>
          <a:xfrm>
            <a:off x="1415480" y="44624"/>
            <a:ext cx="9241264" cy="1143000"/>
          </a:xfrm>
          <a:prstGeom prst="rect">
            <a:avLst/>
          </a:prstGeom>
        </p:spPr>
        <p:txBody>
          <a:bodyPr/>
          <a:lstStyle/>
          <a:p>
            <a:r>
              <a:rPr lang="pt-BR" dirty="0" smtClean="0"/>
              <a:t>ABSORÇÃO DE</a:t>
            </a:r>
            <a:r>
              <a:rPr dirty="0" smtClean="0"/>
              <a:t> CÁLCIO</a:t>
            </a:r>
            <a:r>
              <a:rPr lang="pt-BR" dirty="0" smtClean="0"/>
              <a:t> &amp; D</a:t>
            </a:r>
            <a:endParaRPr dirty="0"/>
          </a:p>
        </p:txBody>
      </p:sp>
      <p:pic>
        <p:nvPicPr>
          <p:cNvPr id="156" name="page1image52291328.jpg" descr="page1image52291328.jpg"/>
          <p:cNvPicPr>
            <a:picLocks noChangeAspect="1"/>
          </p:cNvPicPr>
          <p:nvPr/>
        </p:nvPicPr>
        <p:blipFill>
          <a:blip r:embed="rId2"/>
          <a:srcRect r="824"/>
          <a:stretch>
            <a:fillRect/>
          </a:stretch>
        </p:blipFill>
        <p:spPr>
          <a:xfrm>
            <a:off x="1631504" y="1052736"/>
            <a:ext cx="8238490" cy="5466323"/>
          </a:xfrm>
          <a:prstGeom prst="rect">
            <a:avLst/>
          </a:prstGeom>
          <a:ln w="12700">
            <a:miter lim="400000"/>
          </a:ln>
        </p:spPr>
      </p:pic>
      <p:sp>
        <p:nvSpPr>
          <p:cNvPr id="157" name="Seta"/>
          <p:cNvSpPr/>
          <p:nvPr/>
        </p:nvSpPr>
        <p:spPr>
          <a:xfrm rot="4031440">
            <a:off x="2499096" y="1649879"/>
            <a:ext cx="1124011" cy="394698"/>
          </a:xfrm>
          <a:prstGeom prst="rightArrow">
            <a:avLst>
              <a:gd name="adj1" fmla="val 31892"/>
              <a:gd name="adj2" fmla="val 105369"/>
            </a:avLst>
          </a:prstGeom>
          <a:solidFill>
            <a:srgbClr val="EE230C"/>
          </a:solidFill>
          <a:ln w="12700">
            <a:miter lim="400000"/>
          </a:ln>
        </p:spPr>
        <p:txBody>
          <a:bodyPr lIns="35717" tIns="35717" rIns="35717" bIns="35717" anchor="ctr"/>
          <a:lstStyle/>
          <a:p>
            <a:pPr>
              <a:defRPr sz="2200">
                <a:solidFill>
                  <a:srgbClr val="FFFFFF"/>
                </a:solidFill>
              </a:defRPr>
            </a:pPr>
            <a:endParaRPr sz="2200"/>
          </a:p>
        </p:txBody>
      </p:sp>
      <p:sp>
        <p:nvSpPr>
          <p:cNvPr id="158" name="Seta"/>
          <p:cNvSpPr/>
          <p:nvPr/>
        </p:nvSpPr>
        <p:spPr>
          <a:xfrm rot="72874">
            <a:off x="2349468" y="3046213"/>
            <a:ext cx="1124011" cy="394698"/>
          </a:xfrm>
          <a:prstGeom prst="rightArrow">
            <a:avLst>
              <a:gd name="adj1" fmla="val 31892"/>
              <a:gd name="adj2" fmla="val 105369"/>
            </a:avLst>
          </a:prstGeom>
          <a:solidFill>
            <a:srgbClr val="EE230C"/>
          </a:solidFill>
          <a:ln w="12700">
            <a:miter lim="400000"/>
          </a:ln>
        </p:spPr>
        <p:txBody>
          <a:bodyPr lIns="35717" tIns="35717" rIns="35717" bIns="35717" anchor="ctr"/>
          <a:lstStyle/>
          <a:p>
            <a:pPr>
              <a:defRPr sz="2200">
                <a:solidFill>
                  <a:srgbClr val="FFFFFF"/>
                </a:solidFill>
              </a:defRPr>
            </a:pPr>
            <a:endParaRPr sz="2200"/>
          </a:p>
        </p:txBody>
      </p:sp>
      <p:pic>
        <p:nvPicPr>
          <p:cNvPr id="159" name="Oval" descr="Oval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5659" y="2616818"/>
            <a:ext cx="1212855" cy="1090699"/>
          </a:xfrm>
          <a:prstGeom prst="rect">
            <a:avLst/>
          </a:prstGeom>
          <a:ln w="12700">
            <a:miter lim="400000"/>
          </a:ln>
        </p:spPr>
      </p:pic>
      <p:pic>
        <p:nvPicPr>
          <p:cNvPr id="160" name="page1image46905568.jpg" descr="page1image46905568.jpg"/>
          <p:cNvPicPr>
            <a:picLocks noChangeAspect="1"/>
          </p:cNvPicPr>
          <p:nvPr/>
        </p:nvPicPr>
        <p:blipFill>
          <a:blip r:embed="rId4"/>
          <a:srcRect l="5154" t="11968" r="5154" b="11968"/>
          <a:stretch>
            <a:fillRect/>
          </a:stretch>
        </p:blipFill>
        <p:spPr>
          <a:xfrm>
            <a:off x="7531568" y="2254281"/>
            <a:ext cx="2092358" cy="999886"/>
          </a:xfrm>
          <a:prstGeom prst="rect">
            <a:avLst/>
          </a:prstGeom>
          <a:ln w="12700">
            <a:miter lim="400000"/>
          </a:ln>
        </p:spPr>
      </p:pic>
      <p:sp>
        <p:nvSpPr>
          <p:cNvPr id="161" name="Seta"/>
          <p:cNvSpPr/>
          <p:nvPr/>
        </p:nvSpPr>
        <p:spPr>
          <a:xfrm rot="21554409">
            <a:off x="5710043" y="2563077"/>
            <a:ext cx="1770142" cy="394698"/>
          </a:xfrm>
          <a:prstGeom prst="rightArrow">
            <a:avLst>
              <a:gd name="adj1" fmla="val 31892"/>
              <a:gd name="adj2" fmla="val 105369"/>
            </a:avLst>
          </a:prstGeom>
          <a:solidFill>
            <a:srgbClr val="EE230C"/>
          </a:solidFill>
          <a:ln w="12700">
            <a:miter lim="400000"/>
          </a:ln>
        </p:spPr>
        <p:txBody>
          <a:bodyPr lIns="35717" tIns="35717" rIns="35717" bIns="35717" anchor="ctr"/>
          <a:lstStyle/>
          <a:p>
            <a:pPr>
              <a:defRPr sz="2200">
                <a:solidFill>
                  <a:srgbClr val="FFFFFF"/>
                </a:solidFill>
              </a:defRPr>
            </a:pPr>
            <a:endParaRPr sz="2200"/>
          </a:p>
        </p:txBody>
      </p:sp>
      <p:sp>
        <p:nvSpPr>
          <p:cNvPr id="162" name="ENTERÓCITO"/>
          <p:cNvSpPr txBox="1"/>
          <p:nvPr/>
        </p:nvSpPr>
        <p:spPr>
          <a:xfrm>
            <a:off x="4632554" y="1075685"/>
            <a:ext cx="2464455" cy="3491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7" tIns="35717" rIns="35717" bIns="35717" anchor="ctr">
            <a:spAutoFit/>
          </a:bodyPr>
          <a:lstStyle>
            <a:lvl1pPr>
              <a:defRPr b="1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r>
              <a:t>ENTERÓCITO</a:t>
            </a:r>
          </a:p>
        </p:txBody>
      </p:sp>
    </p:spTree>
    <p:extLst>
      <p:ext uri="{BB962C8B-B14F-4D97-AF65-F5344CB8AC3E}">
        <p14:creationId xmlns:p14="http://schemas.microsoft.com/office/powerpoint/2010/main" val="2823527205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" grpId="0" animBg="1" advAuto="0"/>
      <p:bldP spid="158" grpId="0" animBg="1" advAuto="0"/>
      <p:bldP spid="159" grpId="0" animBg="1" advAuto="0"/>
      <p:bldP spid="160" grpId="0" animBg="1" advAuto="0"/>
      <p:bldP spid="161" grpId="0" animBg="1" advAuto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OSSO…"/>
          <p:cNvSpPr txBox="1">
            <a:spLocks noGrp="1"/>
          </p:cNvSpPr>
          <p:nvPr>
            <p:ph type="body" idx="1"/>
          </p:nvPr>
        </p:nvSpPr>
        <p:spPr>
          <a:xfrm>
            <a:off x="191344" y="908720"/>
            <a:ext cx="11665296" cy="5805264"/>
          </a:xfrm>
          <a:prstGeom prst="rect">
            <a:avLst/>
          </a:prstGeom>
        </p:spPr>
        <p:txBody>
          <a:bodyPr>
            <a:noAutofit/>
          </a:bodyPr>
          <a:lstStyle/>
          <a:p>
            <a:pPr marL="212518" indent="-212518" defTabSz="279311">
              <a:spcBef>
                <a:spcPts val="1969"/>
              </a:spcBef>
              <a:defRPr sz="2100"/>
            </a:pPr>
            <a:r>
              <a:rPr sz="2000" dirty="0">
                <a:latin typeface="Arial Nova"/>
              </a:rPr>
              <a:t>OSSO</a:t>
            </a:r>
          </a:p>
          <a:p>
            <a:pPr marL="425037" lvl="1" indent="-212518" defTabSz="279311">
              <a:spcBef>
                <a:spcPts val="1969"/>
              </a:spcBef>
              <a:defRPr sz="2100"/>
            </a:pPr>
            <a:r>
              <a:rPr sz="2000" dirty="0" err="1">
                <a:latin typeface="Arial Nova"/>
              </a:rPr>
              <a:t>Redução</a:t>
            </a:r>
            <a:r>
              <a:rPr sz="2000" dirty="0">
                <a:latin typeface="Arial Nova"/>
              </a:rPr>
              <a:t> da OPG (OC)  e </a:t>
            </a:r>
            <a:r>
              <a:rPr sz="2000" dirty="0" err="1">
                <a:latin typeface="Arial Nova"/>
              </a:rPr>
              <a:t>aumento</a:t>
            </a:r>
            <a:r>
              <a:rPr sz="2000" dirty="0">
                <a:latin typeface="Arial Nova"/>
              </a:rPr>
              <a:t> RANKL</a:t>
            </a:r>
          </a:p>
          <a:p>
            <a:pPr marL="425037" lvl="1" indent="-212518" defTabSz="279311">
              <a:spcBef>
                <a:spcPts val="1969"/>
              </a:spcBef>
              <a:defRPr sz="2100"/>
            </a:pPr>
            <a:r>
              <a:rPr sz="2000" dirty="0" err="1">
                <a:latin typeface="Arial Nova"/>
              </a:rPr>
              <a:t>Aumento</a:t>
            </a:r>
            <a:r>
              <a:rPr sz="2000" dirty="0">
                <a:latin typeface="Arial Nova"/>
              </a:rPr>
              <a:t> de </a:t>
            </a:r>
            <a:r>
              <a:rPr sz="2000" dirty="0" err="1">
                <a:latin typeface="Arial Nova"/>
              </a:rPr>
              <a:t>ptns</a:t>
            </a:r>
            <a:r>
              <a:rPr sz="2000" dirty="0">
                <a:latin typeface="Arial Nova"/>
              </a:rPr>
              <a:t> </a:t>
            </a:r>
            <a:r>
              <a:rPr sz="2000" dirty="0" err="1">
                <a:latin typeface="Arial Nova"/>
              </a:rPr>
              <a:t>ligadoras</a:t>
            </a:r>
            <a:r>
              <a:rPr sz="2000" dirty="0">
                <a:latin typeface="Arial Nova"/>
              </a:rPr>
              <a:t> do </a:t>
            </a:r>
            <a:r>
              <a:rPr lang="pt-BR" sz="2000" dirty="0" smtClean="0">
                <a:latin typeface="Arial Nova"/>
              </a:rPr>
              <a:t>Ca</a:t>
            </a:r>
            <a:r>
              <a:rPr sz="2000" dirty="0" smtClean="0">
                <a:latin typeface="Arial Nova"/>
              </a:rPr>
              <a:t> </a:t>
            </a:r>
            <a:r>
              <a:rPr sz="2000" dirty="0">
                <a:latin typeface="Arial Nova"/>
              </a:rPr>
              <a:t>e </a:t>
            </a:r>
            <a:r>
              <a:rPr sz="2000" dirty="0" err="1">
                <a:latin typeface="Arial Nova"/>
              </a:rPr>
              <a:t>osteopontina</a:t>
            </a:r>
            <a:r>
              <a:rPr sz="2000" dirty="0">
                <a:latin typeface="Arial Nova"/>
              </a:rPr>
              <a:t> - </a:t>
            </a:r>
            <a:r>
              <a:rPr sz="2000" dirty="0" err="1">
                <a:latin typeface="Arial Nova"/>
              </a:rPr>
              <a:t>inibem</a:t>
            </a:r>
            <a:r>
              <a:rPr sz="2000" dirty="0">
                <a:latin typeface="Arial Nova"/>
              </a:rPr>
              <a:t> </a:t>
            </a:r>
            <a:r>
              <a:rPr sz="2000" dirty="0" err="1">
                <a:latin typeface="Arial Nova"/>
              </a:rPr>
              <a:t>mineralização</a:t>
            </a:r>
            <a:r>
              <a:rPr sz="2000" dirty="0">
                <a:latin typeface="Arial Nova"/>
              </a:rPr>
              <a:t> </a:t>
            </a:r>
            <a:r>
              <a:rPr sz="2000" dirty="0" err="1">
                <a:latin typeface="Arial Nova"/>
              </a:rPr>
              <a:t>óssea</a:t>
            </a:r>
            <a:r>
              <a:rPr sz="2000" dirty="0">
                <a:latin typeface="Arial Nova"/>
              </a:rPr>
              <a:t> (</a:t>
            </a:r>
            <a:r>
              <a:rPr sz="2000" dirty="0" err="1">
                <a:latin typeface="Arial Nova"/>
              </a:rPr>
              <a:t>balanço</a:t>
            </a:r>
            <a:r>
              <a:rPr sz="2000" dirty="0">
                <a:latin typeface="Arial Nova"/>
              </a:rPr>
              <a:t> </a:t>
            </a:r>
            <a:r>
              <a:rPr sz="2000" dirty="0" err="1">
                <a:latin typeface="Arial Nova"/>
              </a:rPr>
              <a:t>negativo</a:t>
            </a:r>
            <a:r>
              <a:rPr sz="2000" dirty="0">
                <a:latin typeface="Arial Nova"/>
              </a:rPr>
              <a:t> de </a:t>
            </a:r>
            <a:r>
              <a:rPr sz="2000" dirty="0" err="1">
                <a:latin typeface="Arial Nova"/>
              </a:rPr>
              <a:t>cálcio</a:t>
            </a:r>
            <a:r>
              <a:rPr sz="2000" dirty="0">
                <a:latin typeface="Arial Nova"/>
              </a:rPr>
              <a:t>)</a:t>
            </a:r>
          </a:p>
          <a:p>
            <a:pPr marL="425037" lvl="1" indent="-212518" defTabSz="279311">
              <a:spcBef>
                <a:spcPts val="1969"/>
              </a:spcBef>
              <a:defRPr sz="2100"/>
            </a:pPr>
            <a:r>
              <a:rPr sz="2000" dirty="0" err="1">
                <a:latin typeface="Arial Nova"/>
              </a:rPr>
              <a:t>Aumento</a:t>
            </a:r>
            <a:r>
              <a:rPr sz="2000" dirty="0">
                <a:latin typeface="Arial Nova"/>
              </a:rPr>
              <a:t> </a:t>
            </a:r>
            <a:r>
              <a:rPr sz="2000" dirty="0" err="1">
                <a:latin typeface="Arial Nova"/>
              </a:rPr>
              <a:t>osteocalcina</a:t>
            </a:r>
            <a:r>
              <a:rPr sz="2000" dirty="0">
                <a:latin typeface="Arial Nova"/>
              </a:rPr>
              <a:t> - </a:t>
            </a:r>
            <a:r>
              <a:rPr sz="2000" dirty="0" err="1">
                <a:latin typeface="Arial Nova"/>
              </a:rPr>
              <a:t>aumento</a:t>
            </a:r>
            <a:r>
              <a:rPr sz="2000" dirty="0">
                <a:latin typeface="Arial Nova"/>
              </a:rPr>
              <a:t> </a:t>
            </a:r>
            <a:r>
              <a:rPr sz="2000" dirty="0" err="1">
                <a:latin typeface="Arial Nova"/>
              </a:rPr>
              <a:t>na</a:t>
            </a:r>
            <a:r>
              <a:rPr sz="2000" dirty="0">
                <a:latin typeface="Arial Nova"/>
              </a:rPr>
              <a:t> </a:t>
            </a:r>
            <a:r>
              <a:rPr sz="2000" dirty="0" err="1">
                <a:latin typeface="Arial Nova"/>
              </a:rPr>
              <a:t>mineralização</a:t>
            </a:r>
            <a:r>
              <a:rPr sz="2000" dirty="0">
                <a:latin typeface="Arial Nova"/>
              </a:rPr>
              <a:t> </a:t>
            </a:r>
            <a:r>
              <a:rPr sz="2000" dirty="0" err="1">
                <a:latin typeface="Arial Nova"/>
              </a:rPr>
              <a:t>óssea</a:t>
            </a:r>
            <a:r>
              <a:rPr sz="2000" dirty="0">
                <a:latin typeface="Arial Nova"/>
              </a:rPr>
              <a:t> </a:t>
            </a:r>
          </a:p>
          <a:p>
            <a:pPr marL="212518" indent="-212518" defTabSz="279311">
              <a:spcBef>
                <a:spcPts val="1969"/>
              </a:spcBef>
              <a:defRPr sz="2100"/>
            </a:pPr>
            <a:r>
              <a:rPr sz="2000" dirty="0">
                <a:latin typeface="Arial Nova"/>
              </a:rPr>
              <a:t>INTESTINO </a:t>
            </a:r>
          </a:p>
          <a:p>
            <a:pPr marL="425037" lvl="1" indent="-212518" defTabSz="279311">
              <a:spcBef>
                <a:spcPts val="1969"/>
              </a:spcBef>
              <a:defRPr sz="2100"/>
            </a:pPr>
            <a:r>
              <a:rPr sz="2000" dirty="0" err="1">
                <a:latin typeface="Arial Nova"/>
              </a:rPr>
              <a:t>Aumento</a:t>
            </a:r>
            <a:r>
              <a:rPr sz="2000" dirty="0">
                <a:latin typeface="Arial Nova"/>
              </a:rPr>
              <a:t> </a:t>
            </a:r>
            <a:r>
              <a:rPr sz="2000" dirty="0" err="1">
                <a:latin typeface="Arial Nova"/>
              </a:rPr>
              <a:t>absorção</a:t>
            </a:r>
            <a:r>
              <a:rPr sz="2000" dirty="0">
                <a:latin typeface="Arial Nova"/>
              </a:rPr>
              <a:t> de </a:t>
            </a:r>
            <a:r>
              <a:rPr sz="2000" dirty="0" err="1">
                <a:latin typeface="Arial Nova"/>
              </a:rPr>
              <a:t>cálcio</a:t>
            </a:r>
            <a:r>
              <a:rPr sz="2000" dirty="0">
                <a:latin typeface="Arial Nova"/>
              </a:rPr>
              <a:t> (</a:t>
            </a:r>
            <a:r>
              <a:rPr sz="2000" dirty="0" err="1">
                <a:latin typeface="Arial Nova"/>
              </a:rPr>
              <a:t>transcelular</a:t>
            </a:r>
            <a:r>
              <a:rPr sz="2000" dirty="0">
                <a:latin typeface="Arial Nova"/>
              </a:rPr>
              <a:t> e </a:t>
            </a:r>
            <a:r>
              <a:rPr sz="2000" dirty="0" err="1">
                <a:latin typeface="Arial Nova"/>
              </a:rPr>
              <a:t>paracelular</a:t>
            </a:r>
            <a:r>
              <a:rPr sz="2000" dirty="0">
                <a:latin typeface="Arial Nova"/>
              </a:rPr>
              <a:t>) e </a:t>
            </a:r>
            <a:r>
              <a:rPr sz="2000" dirty="0" err="1">
                <a:latin typeface="Arial Nova"/>
              </a:rPr>
              <a:t>fósforo</a:t>
            </a:r>
            <a:endParaRPr sz="2000" dirty="0">
              <a:latin typeface="Arial Nova"/>
            </a:endParaRPr>
          </a:p>
          <a:p>
            <a:pPr marL="212518" indent="-212518" defTabSz="279311">
              <a:spcBef>
                <a:spcPts val="1969"/>
              </a:spcBef>
              <a:defRPr sz="2100"/>
            </a:pPr>
            <a:r>
              <a:rPr sz="2000" dirty="0">
                <a:latin typeface="Arial Nova"/>
              </a:rPr>
              <a:t>RINS</a:t>
            </a:r>
          </a:p>
          <a:p>
            <a:pPr marL="425037" lvl="1" indent="-212518" defTabSz="279311">
              <a:spcBef>
                <a:spcPts val="1969"/>
              </a:spcBef>
              <a:defRPr sz="2100"/>
            </a:pPr>
            <a:r>
              <a:rPr sz="2000" dirty="0">
                <a:latin typeface="Arial Nova"/>
              </a:rPr>
              <a:t>TRPV5 e </a:t>
            </a:r>
            <a:r>
              <a:rPr sz="2000" dirty="0" err="1">
                <a:latin typeface="Arial Nova"/>
              </a:rPr>
              <a:t>calbindinas</a:t>
            </a:r>
            <a:r>
              <a:rPr sz="2000" dirty="0">
                <a:latin typeface="Arial Nova"/>
              </a:rPr>
              <a:t> </a:t>
            </a:r>
          </a:p>
          <a:p>
            <a:pPr marL="425037" lvl="1" indent="-212518" defTabSz="279311">
              <a:spcBef>
                <a:spcPts val="1969"/>
              </a:spcBef>
              <a:defRPr sz="2100"/>
            </a:pPr>
            <a:r>
              <a:rPr sz="2000" dirty="0" err="1">
                <a:latin typeface="Arial Nova"/>
              </a:rPr>
              <a:t>Aumento</a:t>
            </a:r>
            <a:r>
              <a:rPr sz="2000" dirty="0">
                <a:latin typeface="Arial Nova"/>
              </a:rPr>
              <a:t> do receptor de PTH </a:t>
            </a:r>
          </a:p>
          <a:p>
            <a:pPr marL="425037" lvl="1" indent="-212518" defTabSz="279311">
              <a:spcBef>
                <a:spcPts val="1969"/>
              </a:spcBef>
              <a:defRPr sz="2100"/>
            </a:pPr>
            <a:r>
              <a:rPr sz="2000" dirty="0" err="1">
                <a:latin typeface="Arial Nova"/>
              </a:rPr>
              <a:t>Controle</a:t>
            </a:r>
            <a:r>
              <a:rPr sz="2000" dirty="0">
                <a:latin typeface="Arial Nova"/>
              </a:rPr>
              <a:t> do canal </a:t>
            </a:r>
            <a:r>
              <a:rPr sz="2000" dirty="0" err="1">
                <a:latin typeface="Arial Nova"/>
              </a:rPr>
              <a:t>NaP</a:t>
            </a:r>
            <a:r>
              <a:rPr sz="2000" dirty="0">
                <a:latin typeface="Arial Nova"/>
              </a:rPr>
              <a:t> (</a:t>
            </a:r>
            <a:r>
              <a:rPr sz="2000" dirty="0" err="1">
                <a:latin typeface="Arial Nova"/>
              </a:rPr>
              <a:t>modulação</a:t>
            </a:r>
            <a:r>
              <a:rPr sz="2000" dirty="0">
                <a:latin typeface="Arial Nova"/>
              </a:rPr>
              <a:t> do FGF23) </a:t>
            </a:r>
          </a:p>
        </p:txBody>
      </p:sp>
      <p:sp>
        <p:nvSpPr>
          <p:cNvPr id="168" name="REGULAÇÃO DO METABOLISMO DO CÁLCIO E FÓSFORO"/>
          <p:cNvSpPr txBox="1">
            <a:spLocks noGrp="1"/>
          </p:cNvSpPr>
          <p:nvPr>
            <p:ph type="title"/>
          </p:nvPr>
        </p:nvSpPr>
        <p:spPr>
          <a:xfrm>
            <a:off x="623392" y="1129"/>
            <a:ext cx="10972800" cy="1143000"/>
          </a:xfrm>
          <a:prstGeom prst="rect">
            <a:avLst/>
          </a:prstGeom>
        </p:spPr>
        <p:txBody>
          <a:bodyPr>
            <a:normAutofit/>
          </a:bodyPr>
          <a:lstStyle>
            <a:lvl1pPr defTabSz="578358">
              <a:defRPr sz="4900"/>
            </a:lvl1pPr>
          </a:lstStyle>
          <a:p>
            <a:r>
              <a:rPr sz="2800" b="1" dirty="0">
                <a:solidFill>
                  <a:srgbClr val="002060"/>
                </a:solidFill>
                <a:latin typeface="Arial Nova"/>
              </a:rPr>
              <a:t>REGULAÇÃO DO METABOLISMO DO CÁLCIO E FÓSFORO</a:t>
            </a:r>
          </a:p>
        </p:txBody>
      </p:sp>
    </p:spTree>
    <p:extLst>
      <p:ext uri="{BB962C8B-B14F-4D97-AF65-F5344CB8AC3E}">
        <p14:creationId xmlns:p14="http://schemas.microsoft.com/office/powerpoint/2010/main" val="506383153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1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1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" grpId="0" build="p" bldLvl="5" animBg="1" advAuto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744" y="722313"/>
            <a:ext cx="6289367" cy="5875039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2855640" y="260648"/>
            <a:ext cx="48324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solidFill>
                  <a:schemeClr val="accent5">
                    <a:lumMod val="50000"/>
                  </a:schemeClr>
                </a:solidFill>
                <a:latin typeface="Arial Rounded MT Bold" panose="020F0704030504030204" pitchFamily="34" charset="0"/>
              </a:rPr>
              <a:t> D: Hormônio </a:t>
            </a:r>
            <a:r>
              <a:rPr lang="pt-BR" sz="2400" dirty="0" err="1" smtClean="0">
                <a:solidFill>
                  <a:schemeClr val="accent5">
                    <a:lumMod val="50000"/>
                  </a:schemeClr>
                </a:solidFill>
                <a:latin typeface="Arial Rounded MT Bold" panose="020F0704030504030204" pitchFamily="34" charset="0"/>
              </a:rPr>
              <a:t>Pleiotrópico</a:t>
            </a:r>
            <a:endParaRPr lang="pt-BR" sz="2400" dirty="0">
              <a:solidFill>
                <a:schemeClr val="accent5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1681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1365927B-F9B1-4BF4-956E-130448A108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3788" y="1022331"/>
            <a:ext cx="4876800" cy="5629275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1F11FA4C-0FCC-4309-947E-1D4CCEB61253}"/>
              </a:ext>
            </a:extLst>
          </p:cNvPr>
          <p:cNvSpPr txBox="1"/>
          <p:nvPr/>
        </p:nvSpPr>
        <p:spPr>
          <a:xfrm>
            <a:off x="4121824" y="749984"/>
            <a:ext cx="10903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/>
              <a:t>4,6 bilhões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E6B2D833-5D90-40E9-BC6D-53D195D477B7}"/>
              </a:ext>
            </a:extLst>
          </p:cNvPr>
          <p:cNvSpPr txBox="1"/>
          <p:nvPr/>
        </p:nvSpPr>
        <p:spPr>
          <a:xfrm>
            <a:off x="5488569" y="763839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/>
              <a:t>1,0 bilhão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8E566D81-799E-4C85-93BE-AA35B3F4F4D4}"/>
              </a:ext>
            </a:extLst>
          </p:cNvPr>
          <p:cNvSpPr txBox="1"/>
          <p:nvPr/>
        </p:nvSpPr>
        <p:spPr>
          <a:xfrm>
            <a:off x="7082873" y="763839"/>
            <a:ext cx="10615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/>
              <a:t>0,7 milhão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AB1BBF3C-7233-4E23-B8EA-1DCEDB3BE814}"/>
              </a:ext>
            </a:extLst>
          </p:cNvPr>
          <p:cNvSpPr txBox="1"/>
          <p:nvPr/>
        </p:nvSpPr>
        <p:spPr>
          <a:xfrm>
            <a:off x="3387534" y="226764"/>
            <a:ext cx="54169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>
                <a:latin typeface="Arial Rounded MT Bold" panose="020F0704030504030204" pitchFamily="34" charset="0"/>
              </a:rPr>
              <a:t>Vitamina D: Molécula Especial</a:t>
            </a:r>
          </a:p>
        </p:txBody>
      </p:sp>
      <p:sp>
        <p:nvSpPr>
          <p:cNvPr id="2" name="Elipse 1">
            <a:extLst>
              <a:ext uri="{FF2B5EF4-FFF2-40B4-BE49-F238E27FC236}">
                <a16:creationId xmlns:a16="http://schemas.microsoft.com/office/drawing/2014/main" id="{ADC82D64-DE9F-43D1-958A-D5A3383DEEF9}"/>
              </a:ext>
            </a:extLst>
          </p:cNvPr>
          <p:cNvSpPr/>
          <p:nvPr/>
        </p:nvSpPr>
        <p:spPr>
          <a:xfrm>
            <a:off x="4624525" y="2284240"/>
            <a:ext cx="1005403" cy="440267"/>
          </a:xfrm>
          <a:prstGeom prst="ellipse">
            <a:avLst/>
          </a:prstGeom>
          <a:solidFill>
            <a:schemeClr val="accent1"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atin typeface="Arial Nova" panose="020B0504020202020204" pitchFamily="34" charset="0"/>
            </a:endParaRP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6ACA4C77-8B8D-4A6A-86E0-84DFABBDF23C}"/>
              </a:ext>
            </a:extLst>
          </p:cNvPr>
          <p:cNvSpPr txBox="1"/>
          <p:nvPr/>
        </p:nvSpPr>
        <p:spPr>
          <a:xfrm>
            <a:off x="1704622" y="2181209"/>
            <a:ext cx="2368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err="1">
                <a:latin typeface="Arial Nova" panose="020B0504020202020204" pitchFamily="34" charset="0"/>
              </a:rPr>
              <a:t>Fitoplanctum</a:t>
            </a:r>
            <a:r>
              <a:rPr lang="pt-BR" dirty="0">
                <a:latin typeface="Arial Nova" panose="020B0504020202020204" pitchFamily="34" charset="0"/>
              </a:rPr>
              <a:t> (alga)</a:t>
            </a:r>
          </a:p>
          <a:p>
            <a:r>
              <a:rPr lang="pt-BR" dirty="0">
                <a:latin typeface="Arial Nova" panose="020B0504020202020204" pitchFamily="34" charset="0"/>
              </a:rPr>
              <a:t>Alimento marinho</a:t>
            </a:r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B4FC72C3-BFCE-4CC7-BE62-DD22F32C6428}"/>
              </a:ext>
            </a:extLst>
          </p:cNvPr>
          <p:cNvSpPr/>
          <p:nvPr/>
        </p:nvSpPr>
        <p:spPr>
          <a:xfrm>
            <a:off x="6077470" y="3867782"/>
            <a:ext cx="1005403" cy="338554"/>
          </a:xfrm>
          <a:prstGeom prst="ellipse">
            <a:avLst/>
          </a:prstGeom>
          <a:solidFill>
            <a:schemeClr val="accent4">
              <a:lumMod val="40000"/>
              <a:lumOff val="6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atin typeface="Arial Nova" panose="020B0504020202020204" pitchFamily="34" charset="0"/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26F37FAC-A7CE-4381-A97D-96264856C5A6}"/>
              </a:ext>
            </a:extLst>
          </p:cNvPr>
          <p:cNvSpPr txBox="1"/>
          <p:nvPr/>
        </p:nvSpPr>
        <p:spPr>
          <a:xfrm>
            <a:off x="8491758" y="3713893"/>
            <a:ext cx="20060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latin typeface="Arial Nova" panose="020B0504020202020204" pitchFamily="34" charset="0"/>
              </a:rPr>
              <a:t>Lampreia 550 mi</a:t>
            </a:r>
          </a:p>
          <a:p>
            <a:r>
              <a:rPr lang="pt-BR" dirty="0">
                <a:latin typeface="Arial Nova" panose="020B0504020202020204" pitchFamily="34" charset="0"/>
              </a:rPr>
              <a:t>1º Expressar VDR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9B971B05-C4F6-45A8-AADC-51818294E2DF}"/>
              </a:ext>
            </a:extLst>
          </p:cNvPr>
          <p:cNvSpPr txBox="1"/>
          <p:nvPr/>
        </p:nvSpPr>
        <p:spPr>
          <a:xfrm>
            <a:off x="249901" y="6335730"/>
            <a:ext cx="31184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err="1"/>
              <a:t>Hanel</a:t>
            </a:r>
            <a:r>
              <a:rPr lang="pt-BR" sz="1200" dirty="0"/>
              <a:t> A; </a:t>
            </a:r>
            <a:r>
              <a:rPr lang="pt-BR" sz="1200" dirty="0" err="1"/>
              <a:t>Biochem</a:t>
            </a:r>
            <a:r>
              <a:rPr lang="pt-BR" sz="1200" dirty="0"/>
              <a:t> </a:t>
            </a:r>
            <a:r>
              <a:rPr lang="pt-BR" sz="1200" dirty="0" err="1"/>
              <a:t>Pharmacol</a:t>
            </a:r>
            <a:r>
              <a:rPr lang="pt-BR" sz="1200" dirty="0"/>
              <a:t>. Mar;173:113595</a:t>
            </a:r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657F5232-CC97-4C14-B48A-EB7703811502}"/>
              </a:ext>
            </a:extLst>
          </p:cNvPr>
          <p:cNvSpPr/>
          <p:nvPr/>
        </p:nvSpPr>
        <p:spPr>
          <a:xfrm>
            <a:off x="4633739" y="5439988"/>
            <a:ext cx="773640" cy="440267"/>
          </a:xfrm>
          <a:prstGeom prst="ellipse">
            <a:avLst/>
          </a:prstGeom>
          <a:solidFill>
            <a:schemeClr val="accent1"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atin typeface="Arial Nova" panose="020B0504020202020204" pitchFamily="34" charset="0"/>
            </a:endParaRPr>
          </a:p>
        </p:txBody>
      </p:sp>
      <p:sp>
        <p:nvSpPr>
          <p:cNvPr id="17" name="Elipse 16">
            <a:extLst>
              <a:ext uri="{FF2B5EF4-FFF2-40B4-BE49-F238E27FC236}">
                <a16:creationId xmlns:a16="http://schemas.microsoft.com/office/drawing/2014/main" id="{EDB95F6B-EAF4-4BCC-BC82-8545B3C4A347}"/>
              </a:ext>
            </a:extLst>
          </p:cNvPr>
          <p:cNvSpPr/>
          <p:nvPr/>
        </p:nvSpPr>
        <p:spPr>
          <a:xfrm>
            <a:off x="6098224" y="2840053"/>
            <a:ext cx="1061509" cy="338554"/>
          </a:xfrm>
          <a:prstGeom prst="ellipse">
            <a:avLst/>
          </a:prstGeom>
          <a:solidFill>
            <a:schemeClr val="accent4">
              <a:lumMod val="40000"/>
              <a:lumOff val="6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atin typeface="Arial Nova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5973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225D6228-BADC-46F3-B34F-463C9220CD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3467" y="1861396"/>
            <a:ext cx="10905066" cy="3135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C3F00AC4-F32D-4B85-B305-1BD89F1FD28E}"/>
              </a:ext>
            </a:extLst>
          </p:cNvPr>
          <p:cNvSpPr txBox="1"/>
          <p:nvPr/>
        </p:nvSpPr>
        <p:spPr>
          <a:xfrm>
            <a:off x="3387534" y="226764"/>
            <a:ext cx="54169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Vitamina D: Molécula Especial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0074E62D-8DED-4BCE-BA40-99980E696CBE}"/>
              </a:ext>
            </a:extLst>
          </p:cNvPr>
          <p:cNvSpPr txBox="1"/>
          <p:nvPr/>
        </p:nvSpPr>
        <p:spPr>
          <a:xfrm>
            <a:off x="2106414" y="4170219"/>
            <a:ext cx="1385316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pt-BR" dirty="0">
                <a:latin typeface="Arial Nova" panose="020B0504020202020204" pitchFamily="34" charset="0"/>
              </a:rPr>
              <a:t>Vertebrado</a:t>
            </a:r>
          </a:p>
          <a:p>
            <a:r>
              <a:rPr lang="pt-BR" dirty="0">
                <a:latin typeface="Arial Nova" panose="020B0504020202020204" pitchFamily="34" charset="0"/>
              </a:rPr>
              <a:t>Corpo mole</a:t>
            </a:r>
          </a:p>
        </p:txBody>
      </p:sp>
      <p:cxnSp>
        <p:nvCxnSpPr>
          <p:cNvPr id="4" name="Conector reto 3">
            <a:extLst>
              <a:ext uri="{FF2B5EF4-FFF2-40B4-BE49-F238E27FC236}">
                <a16:creationId xmlns:a16="http://schemas.microsoft.com/office/drawing/2014/main" id="{45A1ABCC-253A-40C8-AB99-913A34843F68}"/>
              </a:ext>
            </a:extLst>
          </p:cNvPr>
          <p:cNvCxnSpPr>
            <a:cxnSpLocks/>
          </p:cNvCxnSpPr>
          <p:nvPr/>
        </p:nvCxnSpPr>
        <p:spPr>
          <a:xfrm>
            <a:off x="2743200" y="4876800"/>
            <a:ext cx="0" cy="6096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de Seta Reta 7">
            <a:extLst>
              <a:ext uri="{FF2B5EF4-FFF2-40B4-BE49-F238E27FC236}">
                <a16:creationId xmlns:a16="http://schemas.microsoft.com/office/drawing/2014/main" id="{8935C5EF-7960-4D0F-B125-CD0CAD48DEB7}"/>
              </a:ext>
            </a:extLst>
          </p:cNvPr>
          <p:cNvCxnSpPr/>
          <p:nvPr/>
        </p:nvCxnSpPr>
        <p:spPr>
          <a:xfrm>
            <a:off x="2746974" y="5486400"/>
            <a:ext cx="64056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ixaDeTexto 8">
            <a:extLst>
              <a:ext uri="{FF2B5EF4-FFF2-40B4-BE49-F238E27FC236}">
                <a16:creationId xmlns:a16="http://schemas.microsoft.com/office/drawing/2014/main" id="{DFF503D0-6EAC-4341-9EE4-F1F5B5463FB5}"/>
              </a:ext>
            </a:extLst>
          </p:cNvPr>
          <p:cNvSpPr txBox="1"/>
          <p:nvPr/>
        </p:nvSpPr>
        <p:spPr>
          <a:xfrm>
            <a:off x="3491337" y="5153882"/>
            <a:ext cx="323293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latin typeface="Arial Nova" panose="020B0504020202020204" pitchFamily="34" charset="0"/>
              </a:rPr>
              <a:t>Todo os Vertebrados</a:t>
            </a:r>
          </a:p>
          <a:p>
            <a:r>
              <a:rPr lang="pt-BR" dirty="0">
                <a:latin typeface="Arial Nova" panose="020B0504020202020204" pitchFamily="34" charset="0"/>
              </a:rPr>
              <a:t>Peixes ósseos, anfíbios,</a:t>
            </a:r>
          </a:p>
          <a:p>
            <a:r>
              <a:rPr lang="pt-BR" dirty="0">
                <a:latin typeface="Arial Nova" panose="020B0504020202020204" pitchFamily="34" charset="0"/>
              </a:rPr>
              <a:t>repteis, pássaros e mamíferos</a:t>
            </a:r>
          </a:p>
          <a:p>
            <a:r>
              <a:rPr lang="pt-BR" dirty="0">
                <a:latin typeface="Arial Nova" panose="020B0504020202020204" pitchFamily="34" charset="0"/>
              </a:rPr>
              <a:t>expressam VDR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25BFCCA1-B46F-45E7-B9F7-8275B7997488}"/>
              </a:ext>
            </a:extLst>
          </p:cNvPr>
          <p:cNvSpPr txBox="1"/>
          <p:nvPr/>
        </p:nvSpPr>
        <p:spPr>
          <a:xfrm>
            <a:off x="6857992" y="5153882"/>
            <a:ext cx="322941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latin typeface="Arial Nova" panose="020B0504020202020204" pitchFamily="34" charset="0"/>
              </a:rPr>
              <a:t>150 mi antes de vida terrestre</a:t>
            </a:r>
          </a:p>
          <a:p>
            <a:r>
              <a:rPr lang="pt-BR" dirty="0">
                <a:latin typeface="Arial Nova" panose="020B0504020202020204" pitchFamily="34" charset="0"/>
              </a:rPr>
              <a:t>o complexo de síntese iniciou</a:t>
            </a:r>
          </a:p>
          <a:p>
            <a:r>
              <a:rPr lang="pt-BR" dirty="0">
                <a:latin typeface="Arial Nova" panose="020B0504020202020204" pitchFamily="34" charset="0"/>
              </a:rPr>
              <a:t>em espécie de corpo mole </a:t>
            </a:r>
          </a:p>
          <a:p>
            <a:r>
              <a:rPr lang="pt-BR" dirty="0">
                <a:latin typeface="Arial Nova" panose="020B0504020202020204" pitchFamily="34" charset="0"/>
              </a:rPr>
              <a:t>regulação metabólica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BAFFA7F9-71F2-44CA-8C4F-079C250C8489}"/>
              </a:ext>
            </a:extLst>
          </p:cNvPr>
          <p:cNvSpPr txBox="1"/>
          <p:nvPr/>
        </p:nvSpPr>
        <p:spPr>
          <a:xfrm>
            <a:off x="372855" y="6372991"/>
            <a:ext cx="31184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err="1"/>
              <a:t>Hanel</a:t>
            </a:r>
            <a:r>
              <a:rPr lang="pt-BR" sz="1200" dirty="0"/>
              <a:t> A; </a:t>
            </a:r>
            <a:r>
              <a:rPr lang="pt-BR" sz="1200" dirty="0" err="1"/>
              <a:t>Biochem</a:t>
            </a:r>
            <a:r>
              <a:rPr lang="pt-BR" sz="1200" dirty="0"/>
              <a:t> </a:t>
            </a:r>
            <a:r>
              <a:rPr lang="pt-BR" sz="1200" dirty="0" err="1"/>
              <a:t>Pharmacol</a:t>
            </a:r>
            <a:r>
              <a:rPr lang="pt-BR" sz="1200" dirty="0"/>
              <a:t>. Mar;173:113595</a:t>
            </a:r>
          </a:p>
        </p:txBody>
      </p:sp>
    </p:spTree>
    <p:extLst>
      <p:ext uri="{BB962C8B-B14F-4D97-AF65-F5344CB8AC3E}">
        <p14:creationId xmlns:p14="http://schemas.microsoft.com/office/powerpoint/2010/main" val="4061074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A1D4B143-809E-4CC0-A066-930D18E44E0D}"/>
              </a:ext>
            </a:extLst>
          </p:cNvPr>
          <p:cNvSpPr txBox="1"/>
          <p:nvPr/>
        </p:nvSpPr>
        <p:spPr>
          <a:xfrm>
            <a:off x="4184611" y="402510"/>
            <a:ext cx="38227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dirty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0"/>
              </a:rPr>
              <a:t>Receptor: Nuclear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BD5B144D-5B07-45BF-9AF7-9D3ABA02B9D5}"/>
              </a:ext>
            </a:extLst>
          </p:cNvPr>
          <p:cNvSpPr txBox="1"/>
          <p:nvPr/>
        </p:nvSpPr>
        <p:spPr>
          <a:xfrm>
            <a:off x="748146" y="1491290"/>
            <a:ext cx="4535281" cy="36390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pt-BR" sz="3000" dirty="0" err="1">
                <a:latin typeface="Arial Rounded MT Bold" panose="020F0704030504030204" pitchFamily="34" charset="0"/>
              </a:rPr>
              <a:t>Esteróides</a:t>
            </a:r>
            <a:r>
              <a:rPr lang="pt-BR" sz="3000" dirty="0">
                <a:latin typeface="Arial Rounded MT Bold" panose="020F0704030504030204" pitchFamily="34" charset="0"/>
              </a:rPr>
              <a:t> adrenais</a:t>
            </a:r>
          </a:p>
          <a:p>
            <a:pPr>
              <a:lnSpc>
                <a:spcPct val="200000"/>
              </a:lnSpc>
            </a:pPr>
            <a:r>
              <a:rPr lang="pt-BR" sz="3000" dirty="0" err="1">
                <a:latin typeface="Arial Rounded MT Bold" panose="020F0704030504030204" pitchFamily="34" charset="0"/>
              </a:rPr>
              <a:t>Esteróides</a:t>
            </a:r>
            <a:r>
              <a:rPr lang="pt-BR" sz="3000" dirty="0">
                <a:latin typeface="Arial Rounded MT Bold" panose="020F0704030504030204" pitchFamily="34" charset="0"/>
              </a:rPr>
              <a:t> </a:t>
            </a:r>
            <a:r>
              <a:rPr lang="pt-BR" sz="3000" dirty="0" err="1">
                <a:latin typeface="Arial Rounded MT Bold" panose="020F0704030504030204" pitchFamily="34" charset="0"/>
              </a:rPr>
              <a:t>gonadais</a:t>
            </a:r>
            <a:endParaRPr lang="pt-BR" sz="3000" dirty="0">
              <a:latin typeface="Arial Rounded MT Bold" panose="020F0704030504030204" pitchFamily="34" charset="0"/>
            </a:endParaRPr>
          </a:p>
          <a:p>
            <a:pPr>
              <a:lnSpc>
                <a:spcPct val="200000"/>
              </a:lnSpc>
            </a:pPr>
            <a:r>
              <a:rPr lang="pt-BR" sz="3000" dirty="0">
                <a:latin typeface="Arial Rounded MT Bold" panose="020F0704030504030204" pitchFamily="34" charset="0"/>
              </a:rPr>
              <a:t>Hormônios tireoidianos</a:t>
            </a:r>
          </a:p>
          <a:p>
            <a:pPr>
              <a:lnSpc>
                <a:spcPct val="200000"/>
              </a:lnSpc>
            </a:pPr>
            <a:r>
              <a:rPr lang="pt-BR" sz="3000" dirty="0">
                <a:solidFill>
                  <a:srgbClr val="C00000"/>
                </a:solidFill>
                <a:latin typeface="Arial Rounded MT Bold" panose="020F0704030504030204" pitchFamily="34" charset="0"/>
              </a:rPr>
              <a:t>Vitamina D</a:t>
            </a:r>
          </a:p>
        </p:txBody>
      </p:sp>
      <p:sp>
        <p:nvSpPr>
          <p:cNvPr id="4" name="Triângulo isósceles 3">
            <a:extLst>
              <a:ext uri="{FF2B5EF4-FFF2-40B4-BE49-F238E27FC236}">
                <a16:creationId xmlns:a16="http://schemas.microsoft.com/office/drawing/2014/main" id="{5246E939-02C9-4034-8378-4EF0E21CB9FF}"/>
              </a:ext>
            </a:extLst>
          </p:cNvPr>
          <p:cNvSpPr/>
          <p:nvPr/>
        </p:nvSpPr>
        <p:spPr>
          <a:xfrm rot="5400000">
            <a:off x="5174943" y="2510499"/>
            <a:ext cx="2429651" cy="1296681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E299B4F2-E1F3-45B3-B475-555EEF9F2355}"/>
              </a:ext>
            </a:extLst>
          </p:cNvPr>
          <p:cNvSpPr txBox="1"/>
          <p:nvPr/>
        </p:nvSpPr>
        <p:spPr>
          <a:xfrm>
            <a:off x="7398316" y="1713571"/>
            <a:ext cx="4674485" cy="27156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pt-BR" sz="3000" dirty="0">
                <a:latin typeface="Arial Rounded MT Bold" panose="020F0704030504030204" pitchFamily="34" charset="0"/>
              </a:rPr>
              <a:t>Moléculas </a:t>
            </a:r>
            <a:r>
              <a:rPr lang="pt-BR" sz="3000" dirty="0" err="1">
                <a:latin typeface="Arial Rounded MT Bold" panose="020F0704030504030204" pitchFamily="34" charset="0"/>
              </a:rPr>
              <a:t>pleiotrópicas</a:t>
            </a:r>
            <a:endParaRPr lang="pt-BR" sz="3000" dirty="0">
              <a:latin typeface="Arial Rounded MT Bold" panose="020F0704030504030204" pitchFamily="34" charset="0"/>
            </a:endParaRPr>
          </a:p>
          <a:p>
            <a:pPr>
              <a:lnSpc>
                <a:spcPct val="200000"/>
              </a:lnSpc>
            </a:pPr>
            <a:r>
              <a:rPr lang="pt-BR" sz="3000" dirty="0">
                <a:latin typeface="Arial Rounded MT Bold" panose="020F0704030504030204" pitchFamily="34" charset="0"/>
              </a:rPr>
              <a:t>Metabolismo energético</a:t>
            </a:r>
          </a:p>
          <a:p>
            <a:pPr>
              <a:lnSpc>
                <a:spcPct val="200000"/>
              </a:lnSpc>
            </a:pPr>
            <a:r>
              <a:rPr lang="pt-BR" sz="3000" dirty="0">
                <a:solidFill>
                  <a:srgbClr val="C00000"/>
                </a:solidFill>
                <a:latin typeface="Arial Rounded MT Bold" panose="020F0704030504030204" pitchFamily="34" charset="0"/>
              </a:rPr>
              <a:t>Ósseo</a:t>
            </a:r>
          </a:p>
        </p:txBody>
      </p:sp>
    </p:spTree>
    <p:extLst>
      <p:ext uri="{BB962C8B-B14F-4D97-AF65-F5344CB8AC3E}">
        <p14:creationId xmlns:p14="http://schemas.microsoft.com/office/powerpoint/2010/main" val="4248338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5F2B788D-A4BA-447B-A8E0-A97A4B3443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0434" y="550953"/>
            <a:ext cx="6096000" cy="5991225"/>
          </a:xfrm>
          <a:prstGeom prst="rect">
            <a:avLst/>
          </a:prstGeom>
        </p:spPr>
      </p:pic>
      <p:sp>
        <p:nvSpPr>
          <p:cNvPr id="7" name="Elipse 6">
            <a:extLst>
              <a:ext uri="{FF2B5EF4-FFF2-40B4-BE49-F238E27FC236}">
                <a16:creationId xmlns:a16="http://schemas.microsoft.com/office/drawing/2014/main" id="{08FD2648-DA9C-4587-B8F7-88C673F8120C}"/>
              </a:ext>
            </a:extLst>
          </p:cNvPr>
          <p:cNvSpPr/>
          <p:nvPr/>
        </p:nvSpPr>
        <p:spPr>
          <a:xfrm>
            <a:off x="6858001" y="2133658"/>
            <a:ext cx="1580606" cy="661793"/>
          </a:xfrm>
          <a:prstGeom prst="ellipse">
            <a:avLst/>
          </a:prstGeom>
          <a:solidFill>
            <a:schemeClr val="accent4">
              <a:lumMod val="40000"/>
              <a:lumOff val="60000"/>
              <a:alpha val="46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7134399F-86FA-4E5D-8C05-B0E66127A8A2}"/>
              </a:ext>
            </a:extLst>
          </p:cNvPr>
          <p:cNvSpPr/>
          <p:nvPr/>
        </p:nvSpPr>
        <p:spPr>
          <a:xfrm>
            <a:off x="6396447" y="5512584"/>
            <a:ext cx="1580606" cy="661793"/>
          </a:xfrm>
          <a:prstGeom prst="ellipse">
            <a:avLst/>
          </a:prstGeom>
          <a:solidFill>
            <a:schemeClr val="accent4">
              <a:lumMod val="40000"/>
              <a:lumOff val="60000"/>
              <a:alpha val="46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3097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AÇÕES ÓRGÃOS NÃO CLÁSSICOS"/>
          <p:cNvSpPr txBox="1">
            <a:spLocks noGrp="1"/>
          </p:cNvSpPr>
          <p:nvPr>
            <p:ph type="title"/>
          </p:nvPr>
        </p:nvSpPr>
        <p:spPr>
          <a:xfrm>
            <a:off x="2340805" y="79556"/>
            <a:ext cx="7992888" cy="86409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sz="3600" dirty="0">
                <a:latin typeface="Arial Nova"/>
              </a:rPr>
              <a:t>AÇÕES ÓRGÃOS NÃO CLÁSSICOS</a:t>
            </a:r>
          </a:p>
        </p:txBody>
      </p:sp>
      <p:sp>
        <p:nvSpPr>
          <p:cNvPr id="171" name="PARATIREOIDES:…"/>
          <p:cNvSpPr txBox="1">
            <a:spLocks noGrp="1"/>
          </p:cNvSpPr>
          <p:nvPr>
            <p:ph type="body" idx="1"/>
          </p:nvPr>
        </p:nvSpPr>
        <p:spPr>
          <a:xfrm>
            <a:off x="1631504" y="1268760"/>
            <a:ext cx="9051450" cy="5003485"/>
          </a:xfrm>
          <a:prstGeom prst="rect">
            <a:avLst/>
          </a:prstGeom>
        </p:spPr>
        <p:txBody>
          <a:bodyPr>
            <a:noAutofit/>
          </a:bodyPr>
          <a:lstStyle/>
          <a:p>
            <a:pPr marL="225020" indent="-225020" defTabSz="295740">
              <a:spcBef>
                <a:spcPts val="2109"/>
              </a:spcBef>
              <a:defRPr sz="2300"/>
            </a:pPr>
            <a:r>
              <a:rPr sz="2000" dirty="0">
                <a:latin typeface="Arial Nova"/>
                <a:cs typeface="Arial Rounded MT Bold"/>
              </a:rPr>
              <a:t>SISTEMA IMUNE: </a:t>
            </a:r>
          </a:p>
          <a:p>
            <a:pPr marL="450040" lvl="1" indent="-225020" defTabSz="295740">
              <a:spcBef>
                <a:spcPts val="2109"/>
              </a:spcBef>
              <a:defRPr sz="2300"/>
            </a:pPr>
            <a:r>
              <a:rPr sz="2000" dirty="0">
                <a:latin typeface="Arial Nova"/>
                <a:cs typeface="Arial Rounded MT Bold"/>
              </a:rPr>
              <a:t>Resposta i</a:t>
            </a:r>
            <a:r>
              <a:rPr lang="x-none" sz="2000" dirty="0">
                <a:latin typeface="Arial Nova"/>
                <a:cs typeface="Arial Rounded MT Bold"/>
              </a:rPr>
              <a:t>nata (</a:t>
            </a:r>
            <a:r>
              <a:rPr sz="2000" dirty="0">
                <a:latin typeface="Arial Nova"/>
                <a:cs typeface="Arial Rounded MT Bold"/>
              </a:rPr>
              <a:t> e adaptativa </a:t>
            </a:r>
          </a:p>
          <a:p>
            <a:pPr marL="225020" indent="-225020" defTabSz="295740">
              <a:spcBef>
                <a:spcPts val="2109"/>
              </a:spcBef>
              <a:defRPr sz="2300"/>
            </a:pPr>
            <a:r>
              <a:rPr sz="2000" dirty="0">
                <a:latin typeface="Arial Nova"/>
                <a:cs typeface="Arial Rounded MT Bold"/>
              </a:rPr>
              <a:t>PÂNCREAS: </a:t>
            </a:r>
          </a:p>
          <a:p>
            <a:pPr marL="450040" lvl="1" indent="-225020" defTabSz="295740">
              <a:spcBef>
                <a:spcPts val="2109"/>
              </a:spcBef>
              <a:defRPr sz="2300"/>
            </a:pPr>
            <a:r>
              <a:rPr sz="2000" dirty="0">
                <a:latin typeface="Arial Nova"/>
                <a:cs typeface="Arial Rounded MT Bold"/>
              </a:rPr>
              <a:t>Calbindinas —&gt; influxo de cálcio e despolarização para liberação de insulina </a:t>
            </a:r>
          </a:p>
          <a:p>
            <a:pPr marL="225020" indent="-225020" defTabSz="295740">
              <a:spcBef>
                <a:spcPts val="2109"/>
              </a:spcBef>
              <a:defRPr sz="2300"/>
            </a:pPr>
            <a:r>
              <a:rPr sz="2000" dirty="0">
                <a:latin typeface="Arial Nova"/>
                <a:cs typeface="Arial Rounded MT Bold"/>
              </a:rPr>
              <a:t>EPIDERME / FOLÍCULOS PILOSOS: </a:t>
            </a:r>
          </a:p>
          <a:p>
            <a:pPr marL="450040" lvl="1" indent="-225020" defTabSz="295740">
              <a:spcBef>
                <a:spcPts val="2109"/>
              </a:spcBef>
              <a:defRPr sz="2300"/>
            </a:pPr>
            <a:r>
              <a:rPr sz="2000" dirty="0">
                <a:latin typeface="Arial Nova"/>
                <a:cs typeface="Arial Rounded MT Bold"/>
              </a:rPr>
              <a:t>Proliferação de queratinócitos</a:t>
            </a:r>
          </a:p>
          <a:p>
            <a:pPr marL="450040" lvl="1" indent="-225020" defTabSz="295740">
              <a:spcBef>
                <a:spcPts val="2109"/>
              </a:spcBef>
              <a:defRPr sz="2300"/>
            </a:pPr>
            <a:r>
              <a:rPr sz="2000" dirty="0">
                <a:latin typeface="Arial Nova"/>
                <a:cs typeface="Arial Rounded MT Bold"/>
              </a:rPr>
              <a:t>Algumas alopecias relacionadas à mutação do VDR (mas não à deficiência de vit D)</a:t>
            </a:r>
          </a:p>
        </p:txBody>
      </p:sp>
    </p:spTree>
    <p:extLst>
      <p:ext uri="{BB962C8B-B14F-4D97-AF65-F5344CB8AC3E}">
        <p14:creationId xmlns:p14="http://schemas.microsoft.com/office/powerpoint/2010/main" val="1222577889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" grpId="0" build="p" bldLvl="5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22_Figure1.JPE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21582" y="836986"/>
            <a:ext cx="8250882" cy="583237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799857" y="251356"/>
            <a:ext cx="2366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Abadi MT Condensed Extra Bold"/>
                <a:cs typeface="Abadi MT Condensed Extra Bold"/>
              </a:rPr>
              <a:t>ESTADO DE EQUILÍBRIO</a:t>
            </a:r>
          </a:p>
        </p:txBody>
      </p:sp>
    </p:spTree>
    <p:extLst>
      <p:ext uri="{BB962C8B-B14F-4D97-AF65-F5344CB8AC3E}">
        <p14:creationId xmlns:p14="http://schemas.microsoft.com/office/powerpoint/2010/main" val="4075633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comendações de Cálcio e Vitamina D - Ali mente se">
            <a:extLst>
              <a:ext uri="{FF2B5EF4-FFF2-40B4-BE49-F238E27FC236}">
                <a16:creationId xmlns:a16="http://schemas.microsoft.com/office/drawing/2014/main" id="{84971494-35E6-42B0-9CA2-843698FA07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2314" y="857250"/>
            <a:ext cx="5667375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6A12430E-57A0-4898-8FE0-CFD17B7080FD}"/>
              </a:ext>
            </a:extLst>
          </p:cNvPr>
          <p:cNvSpPr/>
          <p:nvPr/>
        </p:nvSpPr>
        <p:spPr>
          <a:xfrm>
            <a:off x="7397545" y="1885952"/>
            <a:ext cx="752168" cy="3285203"/>
          </a:xfrm>
          <a:prstGeom prst="rect">
            <a:avLst/>
          </a:prstGeom>
          <a:solidFill>
            <a:schemeClr val="accent4">
              <a:lumMod val="40000"/>
              <a:lumOff val="60000"/>
              <a:alpha val="3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F69D76DE-D798-4804-BFEF-38E5BA9E3E2F}"/>
              </a:ext>
            </a:extLst>
          </p:cNvPr>
          <p:cNvSpPr/>
          <p:nvPr/>
        </p:nvSpPr>
        <p:spPr>
          <a:xfrm>
            <a:off x="5343832" y="1885952"/>
            <a:ext cx="752168" cy="3285203"/>
          </a:xfrm>
          <a:prstGeom prst="rect">
            <a:avLst/>
          </a:prstGeom>
          <a:solidFill>
            <a:schemeClr val="accent4">
              <a:lumMod val="40000"/>
              <a:lumOff val="60000"/>
              <a:alpha val="3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F9373B49-A06F-445A-BC84-AC4A57947B72}"/>
              </a:ext>
            </a:extLst>
          </p:cNvPr>
          <p:cNvSpPr/>
          <p:nvPr/>
        </p:nvSpPr>
        <p:spPr>
          <a:xfrm>
            <a:off x="5343832" y="2347383"/>
            <a:ext cx="752168" cy="220134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3F74F32D-99FF-4AA5-9D29-3668DF06BE18}"/>
              </a:ext>
            </a:extLst>
          </p:cNvPr>
          <p:cNvSpPr/>
          <p:nvPr/>
        </p:nvSpPr>
        <p:spPr>
          <a:xfrm>
            <a:off x="5343832" y="3984647"/>
            <a:ext cx="752168" cy="848256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4B64EFD3-48AD-43FD-BD4E-97170250D1B4}"/>
              </a:ext>
            </a:extLst>
          </p:cNvPr>
          <p:cNvSpPr/>
          <p:nvPr/>
        </p:nvSpPr>
        <p:spPr>
          <a:xfrm>
            <a:off x="5357736" y="4861983"/>
            <a:ext cx="752168" cy="309170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966B9B76-EC62-4D68-A04E-806B6985289D}"/>
              </a:ext>
            </a:extLst>
          </p:cNvPr>
          <p:cNvSpPr/>
          <p:nvPr/>
        </p:nvSpPr>
        <p:spPr>
          <a:xfrm>
            <a:off x="3394758" y="4861983"/>
            <a:ext cx="1260068" cy="309170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</p:spTree>
    <p:extLst>
      <p:ext uri="{BB962C8B-B14F-4D97-AF65-F5344CB8AC3E}">
        <p14:creationId xmlns:p14="http://schemas.microsoft.com/office/powerpoint/2010/main" val="1445030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 animBg="1"/>
      <p:bldP spid="11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HISTÓRIC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HISTÓRICO</a:t>
            </a:r>
          </a:p>
        </p:txBody>
      </p:sp>
      <p:sp>
        <p:nvSpPr>
          <p:cNvPr id="126" name="1882: Médico polonês - crianças Varsóvia padeciam de doença não vista nas zonas rurais…"/>
          <p:cNvSpPr txBox="1">
            <a:spLocks noGrp="1"/>
          </p:cNvSpPr>
          <p:nvPr>
            <p:ph type="body" sz="half" idx="1"/>
          </p:nvPr>
        </p:nvSpPr>
        <p:spPr>
          <a:xfrm>
            <a:off x="1698238" y="1826122"/>
            <a:ext cx="4664730" cy="4420197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marL="200017" indent="-200017" defTabSz="262879">
              <a:spcBef>
                <a:spcPts val="1828"/>
              </a:spcBef>
              <a:defRPr sz="2000"/>
            </a:pPr>
            <a:r>
              <a:t>1882: Médico polonês - crianças Varsóvia padeciam de doença não vista nas zonas rurais </a:t>
            </a:r>
          </a:p>
          <a:p>
            <a:pPr marL="200017" indent="-200017" defTabSz="262879">
              <a:spcBef>
                <a:spcPts val="1828"/>
              </a:spcBef>
              <a:defRPr sz="2000"/>
            </a:pPr>
            <a:r>
              <a:t>1892: Palm encontra relação entre áreas de pouca luz e raquitismo</a:t>
            </a:r>
          </a:p>
          <a:p>
            <a:pPr marL="200017" indent="-200017" defTabSz="262879">
              <a:spcBef>
                <a:spcPts val="1828"/>
              </a:spcBef>
              <a:defRPr sz="2000"/>
            </a:pPr>
            <a:r>
              <a:t>1893: Médico francês reportou a cura após adm de óleo de fígado de bacalhau </a:t>
            </a:r>
          </a:p>
          <a:p>
            <a:pPr marL="200017" indent="-200017" defTabSz="262879">
              <a:spcBef>
                <a:spcPts val="1828"/>
              </a:spcBef>
              <a:defRPr sz="2000"/>
            </a:pPr>
            <a:r>
              <a:t>1913: Steenbock e Hart - cabras </a:t>
            </a:r>
          </a:p>
          <a:p>
            <a:pPr marL="200017" indent="-200017" defTabSz="262879">
              <a:spcBef>
                <a:spcPts val="1828"/>
              </a:spcBef>
              <a:defRPr sz="2000"/>
            </a:pPr>
            <a:r>
              <a:t> 1918: Mellanby induz raquitismo em cães (aveia) e os cura com óleo de fígado de bacalhau —&gt; vitamina A? </a:t>
            </a:r>
          </a:p>
          <a:p>
            <a:pPr marL="200017" indent="-200017" defTabSz="262879">
              <a:spcBef>
                <a:spcPts val="1828"/>
              </a:spcBef>
              <a:defRPr sz="2000"/>
            </a:pPr>
            <a:r>
              <a:t>1922: McCollum aquece o óleo e ele deixa de curar xeroftalmia, mas cura raquitismo —&gt; vitamina D? </a:t>
            </a:r>
          </a:p>
          <a:p>
            <a:pPr marL="200017" indent="-200017" defTabSz="262879">
              <a:spcBef>
                <a:spcPts val="1828"/>
              </a:spcBef>
              <a:defRPr sz="2000"/>
            </a:pPr>
            <a:r>
              <a:t>1930: Windaus - Nobel Química —&gt; vitamina D  </a:t>
            </a:r>
          </a:p>
        </p:txBody>
      </p:sp>
      <p:pic>
        <p:nvPicPr>
          <p:cNvPr id="127" name="page1image35183104.jpg" descr="page1image3518310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7285" y="1406410"/>
            <a:ext cx="7431502" cy="5259619"/>
          </a:xfrm>
          <a:prstGeom prst="rect">
            <a:avLst/>
          </a:prstGeom>
          <a:ln w="12700">
            <a:miter lim="400000"/>
          </a:ln>
        </p:spPr>
      </p:pic>
      <p:sp>
        <p:nvSpPr>
          <p:cNvPr id="128" name="Texto"/>
          <p:cNvSpPr txBox="1"/>
          <p:nvPr/>
        </p:nvSpPr>
        <p:spPr>
          <a:xfrm>
            <a:off x="2478904" y="2887558"/>
            <a:ext cx="110604" cy="3774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7" tIns="35717" rIns="35717" bIns="35717" anchor="ctr">
            <a:spAutoFit/>
          </a:bodyPr>
          <a:lstStyle>
            <a:lvl1pPr algn="l" defTabSz="457200">
              <a:lnSpc>
                <a:spcPts val="2800"/>
              </a:lnSpc>
              <a:defRPr sz="1200">
                <a:latin typeface="Times"/>
                <a:ea typeface="Times"/>
                <a:cs typeface="Times"/>
                <a:sym typeface="Times"/>
              </a:defRPr>
            </a:lvl1pPr>
          </a:lstStyle>
          <a:p>
            <a:r>
              <a:t> </a:t>
            </a:r>
          </a:p>
        </p:txBody>
      </p:sp>
      <p:pic>
        <p:nvPicPr>
          <p:cNvPr id="129" name="page1image35473232.jpg" descr="page1image3547323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0204" y="1288189"/>
            <a:ext cx="3991786" cy="5496060"/>
          </a:xfrm>
          <a:prstGeom prst="rect">
            <a:avLst/>
          </a:prstGeom>
          <a:ln w="12700">
            <a:miter lim="400000"/>
          </a:ln>
        </p:spPr>
      </p:pic>
      <p:sp>
        <p:nvSpPr>
          <p:cNvPr id="130" name="Texto"/>
          <p:cNvSpPr txBox="1"/>
          <p:nvPr/>
        </p:nvSpPr>
        <p:spPr>
          <a:xfrm>
            <a:off x="3896372" y="862328"/>
            <a:ext cx="110604" cy="3774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7" tIns="35717" rIns="35717" bIns="35717" anchor="ctr">
            <a:spAutoFit/>
          </a:bodyPr>
          <a:lstStyle>
            <a:lvl1pPr algn="l" defTabSz="457200">
              <a:lnSpc>
                <a:spcPts val="2800"/>
              </a:lnSpc>
              <a:defRPr sz="1200">
                <a:latin typeface="Times"/>
                <a:ea typeface="Times"/>
                <a:cs typeface="Times"/>
                <a:sym typeface="Times"/>
              </a:defRPr>
            </a:lvl1pPr>
          </a:lstStyle>
          <a:p>
            <a: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17532336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2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1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1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" grpId="0" build="p" bldLvl="5" animBg="1" advAuto="0"/>
      <p:bldP spid="127" grpId="0" animBg="1" advAuto="0"/>
      <p:bldP spid="127" grpId="1" animBg="1" advAuto="0"/>
      <p:bldP spid="129" grpId="0" animBg="1" advAuto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67809" y="476672"/>
            <a:ext cx="40138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 Rounded MT Bold"/>
                <a:cs typeface="Arial Rounded MT Bold"/>
              </a:rPr>
              <a:t>FIM DO 2o. CAPÍTULO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03512" y="1268760"/>
            <a:ext cx="9601090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 Rounded MT Bold"/>
                <a:cs typeface="Arial Rounded MT Bold"/>
              </a:rPr>
              <a:t>A VITAMINA D REGULA O METABOLISMO DE CÁLCIO E FÓSFORO</a:t>
            </a:r>
          </a:p>
          <a:p>
            <a:endParaRPr lang="en-US" dirty="0">
              <a:latin typeface="Arial Rounded MT Bold"/>
              <a:cs typeface="Arial Rounded MT Bold"/>
            </a:endParaRPr>
          </a:p>
          <a:p>
            <a:r>
              <a:rPr lang="en-US" dirty="0">
                <a:latin typeface="Arial Rounded MT Bold"/>
                <a:cs typeface="Arial Rounded MT Bold"/>
              </a:rPr>
              <a:t>A DEFICIÊNCIA DE VITAMINA D TEM REPERCUSSÃO CLINICA</a:t>
            </a:r>
          </a:p>
          <a:p>
            <a:r>
              <a:rPr lang="en-US" dirty="0">
                <a:latin typeface="Arial Rounded MT Bold"/>
                <a:cs typeface="Arial Rounded MT Bold"/>
              </a:rPr>
              <a:t>IMPORTANTE CONTRIBUINDO PARA O SURGIMENTO DE OSTEOPOROSE.</a:t>
            </a:r>
          </a:p>
          <a:p>
            <a:r>
              <a:rPr lang="en-US" dirty="0">
                <a:latin typeface="Arial Rounded MT Bold"/>
                <a:cs typeface="Arial Rounded MT Bold"/>
              </a:rPr>
              <a:t>A DEFICIÊNCIA GRAVE É CAUSA DE </a:t>
            </a:r>
            <a:r>
              <a:rPr lang="en-US" dirty="0" smtClean="0">
                <a:latin typeface="Arial Rounded MT Bold"/>
                <a:cs typeface="Arial Rounded MT Bold"/>
              </a:rPr>
              <a:t>RAQUITISMO/OSTEOMALÁCIA (</a:t>
            </a:r>
            <a:r>
              <a:rPr lang="en-US" dirty="0" err="1" smtClean="0">
                <a:latin typeface="Arial Rounded MT Bold"/>
                <a:cs typeface="Arial Rounded MT Bold"/>
              </a:rPr>
              <a:t>Rara</a:t>
            </a:r>
            <a:r>
              <a:rPr lang="en-US" dirty="0" smtClean="0">
                <a:latin typeface="Arial Rounded MT Bold"/>
                <a:cs typeface="Arial Rounded MT Bold"/>
              </a:rPr>
              <a:t> no </a:t>
            </a:r>
            <a:r>
              <a:rPr lang="en-US" dirty="0" err="1" smtClean="0">
                <a:latin typeface="Arial Rounded MT Bold"/>
                <a:cs typeface="Arial Rounded MT Bold"/>
              </a:rPr>
              <a:t>Brasil</a:t>
            </a:r>
            <a:r>
              <a:rPr lang="en-US" dirty="0" smtClean="0">
                <a:latin typeface="Arial Rounded MT Bold"/>
                <a:cs typeface="Arial Rounded MT Bold"/>
              </a:rPr>
              <a:t>)</a:t>
            </a:r>
          </a:p>
          <a:p>
            <a:r>
              <a:rPr lang="en-US" dirty="0">
                <a:latin typeface="Arial Rounded MT Bold"/>
                <a:cs typeface="Arial Rounded MT Bold"/>
              </a:rPr>
              <a:t> </a:t>
            </a:r>
            <a:r>
              <a:rPr lang="en-US" dirty="0" smtClean="0">
                <a:latin typeface="Arial Rounded MT Bold"/>
                <a:cs typeface="Arial Rounded MT Bold"/>
              </a:rPr>
              <a:t>        </a:t>
            </a:r>
            <a:r>
              <a:rPr lang="en-US" dirty="0" err="1" smtClean="0">
                <a:latin typeface="Arial Rounded MT Bold"/>
                <a:cs typeface="Arial Rounded MT Bold"/>
              </a:rPr>
              <a:t>Qual</a:t>
            </a:r>
            <a:r>
              <a:rPr lang="en-US" dirty="0" smtClean="0">
                <a:latin typeface="Arial Rounded MT Bold"/>
                <a:cs typeface="Arial Rounded MT Bold"/>
              </a:rPr>
              <a:t> </a:t>
            </a:r>
            <a:r>
              <a:rPr lang="en-US" dirty="0" err="1" smtClean="0">
                <a:latin typeface="Arial Rounded MT Bold"/>
                <a:cs typeface="Arial Rounded MT Bold"/>
              </a:rPr>
              <a:t>situação</a:t>
            </a:r>
            <a:r>
              <a:rPr lang="en-US" dirty="0" smtClean="0">
                <a:latin typeface="Arial Rounded MT Bold"/>
                <a:cs typeface="Arial Rounded MT Bold"/>
              </a:rPr>
              <a:t> é </a:t>
            </a:r>
            <a:r>
              <a:rPr lang="en-US" dirty="0" err="1" smtClean="0">
                <a:latin typeface="Arial Rounded MT Bold"/>
                <a:cs typeface="Arial Rounded MT Bold"/>
              </a:rPr>
              <a:t>importante</a:t>
            </a:r>
            <a:r>
              <a:rPr lang="en-US" dirty="0" smtClean="0">
                <a:latin typeface="Arial Rounded MT Bold"/>
                <a:cs typeface="Arial Rounded MT Bold"/>
              </a:rPr>
              <a:t> </a:t>
            </a:r>
            <a:r>
              <a:rPr lang="en-US" dirty="0" err="1" smtClean="0">
                <a:latin typeface="Arial Rounded MT Bold"/>
                <a:cs typeface="Arial Rounded MT Bold"/>
              </a:rPr>
              <a:t>hoje</a:t>
            </a:r>
            <a:r>
              <a:rPr lang="en-US" dirty="0" smtClean="0">
                <a:latin typeface="Arial Rounded MT Bold"/>
                <a:cs typeface="Arial Rounded MT Bold"/>
              </a:rPr>
              <a:t>?</a:t>
            </a:r>
            <a:endParaRPr lang="en-US" dirty="0">
              <a:latin typeface="Arial Rounded MT Bold"/>
              <a:cs typeface="Arial Rounded MT Bold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75520" y="3501009"/>
            <a:ext cx="8643074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 Rounded MT Bold"/>
                <a:cs typeface="Arial Rounded MT Bold"/>
              </a:rPr>
              <a:t>A VITAMINA D PARTICIPA EM ALGUM GRAU NA REGULAÇÃO DO SISTEMA</a:t>
            </a:r>
          </a:p>
          <a:p>
            <a:r>
              <a:rPr lang="en-US" dirty="0">
                <a:latin typeface="Arial Rounded MT Bold"/>
                <a:cs typeface="Arial Rounded MT Bold"/>
              </a:rPr>
              <a:t>IMUNE, NA REGULAÇÃO DE PROLIFERAÇÃO CELULAR, SISTEMA</a:t>
            </a:r>
          </a:p>
          <a:p>
            <a:r>
              <a:rPr lang="en-US" dirty="0">
                <a:latin typeface="Arial Rounded MT Bold"/>
                <a:cs typeface="Arial Rounded MT Bold"/>
              </a:rPr>
              <a:t>RENINA-ANGIOTENSINA E SECREÇÃO DE INSULINA. </a:t>
            </a:r>
          </a:p>
          <a:p>
            <a:endParaRPr lang="en-US" dirty="0">
              <a:latin typeface="Arial Rounded MT Bold"/>
              <a:cs typeface="Arial Rounded MT Bold"/>
            </a:endParaRPr>
          </a:p>
          <a:p>
            <a:r>
              <a:rPr lang="en-US" dirty="0">
                <a:latin typeface="Arial Rounded MT Bold"/>
                <a:cs typeface="Arial Rounded MT Bold"/>
              </a:rPr>
              <a:t>NÃO EXISTE DADOS NA LITERATURA  QUANTO AO EFEITO PROTETOR DA</a:t>
            </a:r>
          </a:p>
          <a:p>
            <a:r>
              <a:rPr lang="en-US" dirty="0">
                <a:latin typeface="Arial Rounded MT Bold"/>
                <a:cs typeface="Arial Rounded MT Bold"/>
              </a:rPr>
              <a:t>VITAMINA D SOBRE O SURGIMENTO DE DOENCAS CRÔNICAS COMO</a:t>
            </a:r>
          </a:p>
          <a:p>
            <a:r>
              <a:rPr lang="en-US" dirty="0">
                <a:latin typeface="Arial Rounded MT Bold"/>
                <a:cs typeface="Arial Rounded MT Bold"/>
              </a:rPr>
              <a:t>AUTO-IMUNE, DIABETES, HIPERTENSÃO E DOENÇA INFECCIOSA.</a:t>
            </a:r>
          </a:p>
          <a:p>
            <a:r>
              <a:rPr lang="en-US" dirty="0">
                <a:latin typeface="Arial Rounded MT Bold"/>
                <a:cs typeface="Arial Rounded MT Bold"/>
              </a:rPr>
              <a:t>NO ENTANTO, EM DOENÇA CRÔNICA, EM GERAL, O NÍVEL DE VITAMINA D</a:t>
            </a:r>
          </a:p>
          <a:p>
            <a:r>
              <a:rPr lang="en-US" dirty="0">
                <a:latin typeface="Arial Rounded MT Bold"/>
                <a:cs typeface="Arial Rounded MT Bold"/>
              </a:rPr>
              <a:t>(25-OHD) </a:t>
            </a:r>
            <a:r>
              <a:rPr lang="en-US" dirty="0" err="1">
                <a:latin typeface="Arial Rounded MT Bold"/>
                <a:cs typeface="Arial Rounded MT Bold"/>
              </a:rPr>
              <a:t>É</a:t>
            </a:r>
            <a:r>
              <a:rPr lang="en-US" dirty="0">
                <a:latin typeface="Arial Rounded MT Bold"/>
                <a:cs typeface="Arial Rounded MT Bold"/>
              </a:rPr>
              <a:t> BAIXO.</a:t>
            </a:r>
          </a:p>
        </p:txBody>
      </p:sp>
    </p:spTree>
    <p:extLst>
      <p:ext uri="{BB962C8B-B14F-4D97-AF65-F5344CB8AC3E}">
        <p14:creationId xmlns:p14="http://schemas.microsoft.com/office/powerpoint/2010/main" val="2634978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3312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569" y="1177159"/>
            <a:ext cx="6479394" cy="4589571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7733722" y="1326300"/>
            <a:ext cx="31567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solidFill>
                  <a:schemeClr val="accent5">
                    <a:lumMod val="50000"/>
                  </a:schemeClr>
                </a:solidFill>
                <a:latin typeface="Arial Nova" panose="020B0504020202020204"/>
                <a:cs typeface="Calibri" panose="020F0502020204030204" pitchFamily="34" charset="0"/>
              </a:rPr>
              <a:t>↓ </a:t>
            </a:r>
            <a:r>
              <a:rPr lang="pt-BR" sz="2800" dirty="0" smtClean="0">
                <a:solidFill>
                  <a:schemeClr val="accent5">
                    <a:lumMod val="50000"/>
                  </a:schemeClr>
                </a:solidFill>
                <a:latin typeface="Arial Nova" panose="020B0504020202020204"/>
              </a:rPr>
              <a:t>Cálcio </a:t>
            </a:r>
            <a:r>
              <a:rPr lang="pt-BR" sz="2800" dirty="0" smtClean="0">
                <a:solidFill>
                  <a:schemeClr val="accent5">
                    <a:lumMod val="50000"/>
                  </a:schemeClr>
                </a:solidFill>
                <a:latin typeface="Arial Nova" panose="020B0504020202020204"/>
                <a:cs typeface="Calibri" panose="020F0502020204030204" pitchFamily="34" charset="0"/>
              </a:rPr>
              <a:t>→  ↑PTH</a:t>
            </a:r>
            <a:endParaRPr lang="pt-BR" sz="2800" dirty="0">
              <a:solidFill>
                <a:schemeClr val="accent5">
                  <a:lumMod val="50000"/>
                </a:schemeClr>
              </a:solidFill>
              <a:latin typeface="Arial Nova" panose="020B0504020202020204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7733722" y="2146212"/>
            <a:ext cx="31567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solidFill>
                  <a:schemeClr val="accent5">
                    <a:lumMod val="50000"/>
                  </a:schemeClr>
                </a:solidFill>
                <a:latin typeface="Arial Nova" panose="020B0504020202020204"/>
                <a:cs typeface="Calibri" panose="020F0502020204030204" pitchFamily="34" charset="0"/>
              </a:rPr>
              <a:t>↓ </a:t>
            </a:r>
            <a:r>
              <a:rPr lang="pt-BR" sz="2800" dirty="0" smtClean="0">
                <a:solidFill>
                  <a:schemeClr val="accent5">
                    <a:lumMod val="50000"/>
                  </a:schemeClr>
                </a:solidFill>
                <a:latin typeface="Arial Nova" panose="020B0504020202020204"/>
              </a:rPr>
              <a:t>Cálcio </a:t>
            </a:r>
            <a:r>
              <a:rPr lang="pt-BR" sz="2800" dirty="0" smtClean="0">
                <a:solidFill>
                  <a:schemeClr val="accent5">
                    <a:lumMod val="50000"/>
                  </a:schemeClr>
                </a:solidFill>
                <a:latin typeface="Arial Nova" panose="020B0504020202020204"/>
                <a:cs typeface="Calibri" panose="020F0502020204030204" pitchFamily="34" charset="0"/>
              </a:rPr>
              <a:t>urinário</a:t>
            </a:r>
            <a:endParaRPr lang="pt-BR" sz="2800" dirty="0">
              <a:solidFill>
                <a:schemeClr val="accent5">
                  <a:lumMod val="50000"/>
                </a:schemeClr>
              </a:solidFill>
              <a:latin typeface="Arial Nova" panose="020B0504020202020204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4023360" y="3639312"/>
            <a:ext cx="2386584" cy="347472"/>
          </a:xfrm>
          <a:prstGeom prst="rect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7733721" y="2948724"/>
            <a:ext cx="36384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solidFill>
                  <a:schemeClr val="accent5">
                    <a:lumMod val="50000"/>
                  </a:schemeClr>
                </a:solidFill>
                <a:latin typeface="Arial Nova" panose="020B0504020202020204"/>
                <a:cs typeface="Calibri" panose="020F0502020204030204" pitchFamily="34" charset="0"/>
              </a:rPr>
              <a:t>↑ Reabsorção </a:t>
            </a:r>
            <a:r>
              <a:rPr lang="pt-BR" sz="2800" dirty="0" err="1" smtClean="0">
                <a:solidFill>
                  <a:schemeClr val="accent5">
                    <a:lumMod val="50000"/>
                  </a:schemeClr>
                </a:solidFill>
                <a:latin typeface="Arial Nova" panose="020B0504020202020204"/>
                <a:cs typeface="Calibri" panose="020F0502020204030204" pitchFamily="34" charset="0"/>
              </a:rPr>
              <a:t>òssea</a:t>
            </a:r>
            <a:endParaRPr lang="pt-BR" sz="2800" dirty="0">
              <a:solidFill>
                <a:schemeClr val="accent5">
                  <a:lumMod val="50000"/>
                </a:schemeClr>
              </a:solidFill>
              <a:latin typeface="Arial Nova" panose="020B0504020202020204"/>
            </a:endParaRPr>
          </a:p>
        </p:txBody>
      </p:sp>
      <p:sp>
        <p:nvSpPr>
          <p:cNvPr id="8" name="Retângulo Arredondado 7"/>
          <p:cNvSpPr/>
          <p:nvPr/>
        </p:nvSpPr>
        <p:spPr>
          <a:xfrm>
            <a:off x="387569" y="2816772"/>
            <a:ext cx="1588376" cy="998483"/>
          </a:xfrm>
          <a:prstGeom prst="roundRect">
            <a:avLst/>
          </a:pr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/>
          <p:cNvSpPr txBox="1"/>
          <p:nvPr/>
        </p:nvSpPr>
        <p:spPr>
          <a:xfrm>
            <a:off x="7733722" y="3751236"/>
            <a:ext cx="42165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solidFill>
                  <a:schemeClr val="accent5">
                    <a:lumMod val="50000"/>
                  </a:schemeClr>
                </a:solidFill>
                <a:latin typeface="Arial Nova" panose="020B0504020202020204"/>
                <a:cs typeface="Calibri" panose="020F0502020204030204" pitchFamily="34" charset="0"/>
              </a:rPr>
              <a:t>↑ Síntese de 1,25 OH2D</a:t>
            </a:r>
            <a:endParaRPr lang="pt-BR" sz="2800" dirty="0">
              <a:solidFill>
                <a:schemeClr val="accent5">
                  <a:lumMod val="50000"/>
                </a:schemeClr>
              </a:solidFill>
              <a:latin typeface="Arial Nova" panose="020B0504020202020204"/>
            </a:endParaRPr>
          </a:p>
        </p:txBody>
      </p:sp>
      <p:sp>
        <p:nvSpPr>
          <p:cNvPr id="10" name="Retângulo Arredondado 9"/>
          <p:cNvSpPr/>
          <p:nvPr/>
        </p:nvSpPr>
        <p:spPr>
          <a:xfrm>
            <a:off x="4023360" y="4067503"/>
            <a:ext cx="2692750" cy="503645"/>
          </a:xfrm>
          <a:prstGeom prst="roundRect">
            <a:avLst/>
          </a:pr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10"/>
          <p:cNvSpPr txBox="1"/>
          <p:nvPr/>
        </p:nvSpPr>
        <p:spPr>
          <a:xfrm>
            <a:off x="3575720" y="259637"/>
            <a:ext cx="50485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 smtClean="0">
                <a:solidFill>
                  <a:schemeClr val="accent5">
                    <a:lumMod val="50000"/>
                  </a:schemeClr>
                </a:solidFill>
                <a:latin typeface="Arial Rounded MT Bold" panose="020F0704030504030204" pitchFamily="34" charset="0"/>
              </a:rPr>
              <a:t>CONTROLE DO CÁLCIO</a:t>
            </a:r>
            <a:endParaRPr lang="pt-BR" sz="3200" dirty="0">
              <a:solidFill>
                <a:schemeClr val="accent5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7351776" y="6016752"/>
            <a:ext cx="3127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err="1" smtClean="0"/>
              <a:t>Lofrese</a:t>
            </a:r>
            <a:r>
              <a:rPr lang="pt-BR" dirty="0" smtClean="0"/>
              <a:t> JJ et al </a:t>
            </a:r>
            <a:r>
              <a:rPr lang="pt-BR" b="1" dirty="0" err="1" smtClean="0"/>
              <a:t>StatPearls</a:t>
            </a:r>
            <a:r>
              <a:rPr lang="pt-BR" b="1" dirty="0" smtClean="0"/>
              <a:t>, 2021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83156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  <p:bldP spid="8" grpId="0" animBg="1"/>
      <p:bldP spid="9" grpId="0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22_Figure2.JPEG"/>
          <p:cNvPicPr>
            <a:picLocks/>
          </p:cNvPicPr>
          <p:nvPr/>
        </p:nvPicPr>
        <p:blipFill rotWithShape="1">
          <a:blip r:embed="rId2" cstate="print"/>
          <a:srcRect b="24653"/>
          <a:stretch/>
        </p:blipFill>
        <p:spPr>
          <a:xfrm>
            <a:off x="1763588" y="607807"/>
            <a:ext cx="8724900" cy="4882621"/>
          </a:xfrm>
          <a:prstGeom prst="rect">
            <a:avLst/>
          </a:prstGeom>
        </p:spPr>
      </p:pic>
      <p:pic>
        <p:nvPicPr>
          <p:cNvPr id="4" name="Picture 2" descr="c22_Figure2.JPEG"/>
          <p:cNvPicPr>
            <a:picLocks/>
          </p:cNvPicPr>
          <p:nvPr/>
        </p:nvPicPr>
        <p:blipFill rotWithShape="1">
          <a:blip r:embed="rId2" cstate="print"/>
          <a:srcRect t="90979"/>
          <a:stretch/>
        </p:blipFill>
        <p:spPr>
          <a:xfrm>
            <a:off x="1741603" y="6079067"/>
            <a:ext cx="8724900" cy="58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253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22_Figure2.JPEG"/>
          <p:cNvPicPr>
            <a:picLocks/>
          </p:cNvPicPr>
          <p:nvPr/>
        </p:nvPicPr>
        <p:blipFill rotWithShape="1">
          <a:blip r:embed="rId2" cstate="print"/>
          <a:srcRect b="24653"/>
          <a:stretch/>
        </p:blipFill>
        <p:spPr>
          <a:xfrm>
            <a:off x="1763588" y="607807"/>
            <a:ext cx="8724900" cy="4882621"/>
          </a:xfrm>
          <a:prstGeom prst="rect">
            <a:avLst/>
          </a:prstGeom>
        </p:spPr>
      </p:pic>
      <p:pic>
        <p:nvPicPr>
          <p:cNvPr id="4" name="Picture 2" descr="c22_Figure2.JPEG"/>
          <p:cNvPicPr>
            <a:picLocks/>
          </p:cNvPicPr>
          <p:nvPr/>
        </p:nvPicPr>
        <p:blipFill rotWithShape="1">
          <a:blip r:embed="rId2" cstate="print"/>
          <a:srcRect t="90979"/>
          <a:stretch/>
        </p:blipFill>
        <p:spPr>
          <a:xfrm>
            <a:off x="1741603" y="6079067"/>
            <a:ext cx="8724900" cy="584588"/>
          </a:xfrm>
          <a:prstGeom prst="rect">
            <a:avLst/>
          </a:prstGeom>
        </p:spPr>
      </p:pic>
      <p:sp>
        <p:nvSpPr>
          <p:cNvPr id="2" name="Elipse 1"/>
          <p:cNvSpPr/>
          <p:nvPr/>
        </p:nvSpPr>
        <p:spPr>
          <a:xfrm>
            <a:off x="5735960" y="1484784"/>
            <a:ext cx="864096" cy="1296144"/>
          </a:xfrm>
          <a:prstGeom prst="ellipse">
            <a:avLst/>
          </a:prstGeom>
          <a:solidFill>
            <a:srgbClr val="4F81BD">
              <a:alpha val="16863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09555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3986</TotalTime>
  <Words>1687</Words>
  <Application>Microsoft Office PowerPoint</Application>
  <PresentationFormat>Widescreen</PresentationFormat>
  <Paragraphs>311</Paragraphs>
  <Slides>63</Slides>
  <Notes>3</Notes>
  <HiddenSlides>0</HiddenSlides>
  <MMClips>0</MMClips>
  <ScaleCrop>false</ScaleCrop>
  <HeadingPairs>
    <vt:vector size="6" baseType="variant">
      <vt:variant>
        <vt:lpstr>Fontes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63</vt:i4>
      </vt:variant>
    </vt:vector>
  </HeadingPairs>
  <TitlesOfParts>
    <vt:vector size="74" baseType="lpstr">
      <vt:lpstr>Abadi MT Condensed Extra Bold</vt:lpstr>
      <vt:lpstr>Arial</vt:lpstr>
      <vt:lpstr>Arial Nova</vt:lpstr>
      <vt:lpstr>Arial Rounded MT Bold</vt:lpstr>
      <vt:lpstr>Arial Unicode MS</vt:lpstr>
      <vt:lpstr>Calibri</vt:lpstr>
      <vt:lpstr>Helvetica Neue</vt:lpstr>
      <vt:lpstr>Times</vt:lpstr>
      <vt:lpstr>Times New Roman</vt:lpstr>
      <vt:lpstr>Verdana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BIOQUÍMICA</vt:lpstr>
      <vt:lpstr>PRODUÇÃO</vt:lpstr>
      <vt:lpstr>Apresentação do PowerPoint</vt:lpstr>
      <vt:lpstr>INTERFERÊNCIAS NA PRODUÇÃO</vt:lpstr>
      <vt:lpstr>ABSORÇÃO DE CÁLCIO &amp; D</vt:lpstr>
      <vt:lpstr>REGULAÇÃO DO METABOLISMO DO CÁLCIO E FÓSFORO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AÇÕES ÓRGÃOS NÃO CLÁSSICOS</vt:lpstr>
      <vt:lpstr>Apresentação do PowerPoint</vt:lpstr>
      <vt:lpstr>HISTÓRICO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User</dc:creator>
  <cp:lastModifiedBy>User</cp:lastModifiedBy>
  <cp:revision>103</cp:revision>
  <dcterms:created xsi:type="dcterms:W3CDTF">2020-03-04T12:35:15Z</dcterms:created>
  <dcterms:modified xsi:type="dcterms:W3CDTF">2023-10-21T22:01:01Z</dcterms:modified>
</cp:coreProperties>
</file>