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328" r:id="rId2"/>
    <p:sldId id="322" r:id="rId3"/>
    <p:sldId id="315" r:id="rId4"/>
    <p:sldId id="330" r:id="rId5"/>
    <p:sldId id="257" r:id="rId6"/>
    <p:sldId id="299" r:id="rId7"/>
    <p:sldId id="361" r:id="rId8"/>
    <p:sldId id="308" r:id="rId9"/>
    <p:sldId id="309" r:id="rId10"/>
    <p:sldId id="323" r:id="rId11"/>
    <p:sldId id="325" r:id="rId12"/>
    <p:sldId id="326" r:id="rId13"/>
    <p:sldId id="358" r:id="rId14"/>
    <p:sldId id="329" r:id="rId15"/>
    <p:sldId id="302" r:id="rId16"/>
    <p:sldId id="314" r:id="rId17"/>
    <p:sldId id="320" r:id="rId18"/>
    <p:sldId id="321" r:id="rId19"/>
    <p:sldId id="303" r:id="rId20"/>
    <p:sldId id="301" r:id="rId21"/>
    <p:sldId id="317" r:id="rId22"/>
    <p:sldId id="310" r:id="rId23"/>
    <p:sldId id="318" r:id="rId24"/>
    <p:sldId id="362" r:id="rId25"/>
    <p:sldId id="363" r:id="rId26"/>
    <p:sldId id="327" r:id="rId27"/>
    <p:sldId id="304" r:id="rId28"/>
    <p:sldId id="296" r:id="rId29"/>
    <p:sldId id="297" r:id="rId30"/>
    <p:sldId id="298" r:id="rId31"/>
    <p:sldId id="258" r:id="rId32"/>
    <p:sldId id="393" r:id="rId33"/>
    <p:sldId id="312" r:id="rId34"/>
    <p:sldId id="313" r:id="rId35"/>
    <p:sldId id="319" r:id="rId36"/>
    <p:sldId id="373" r:id="rId37"/>
    <p:sldId id="375" r:id="rId38"/>
    <p:sldId id="376" r:id="rId39"/>
    <p:sldId id="389" r:id="rId40"/>
    <p:sldId id="391" r:id="rId41"/>
    <p:sldId id="390" r:id="rId42"/>
    <p:sldId id="345" r:id="rId43"/>
    <p:sldId id="385" r:id="rId44"/>
    <p:sldId id="386" r:id="rId45"/>
    <p:sldId id="387" r:id="rId46"/>
    <p:sldId id="388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64" r:id="rId58"/>
    <p:sldId id="392" r:id="rId59"/>
    <p:sldId id="365" r:id="rId60"/>
    <p:sldId id="366" r:id="rId61"/>
    <p:sldId id="367" r:id="rId62"/>
    <p:sldId id="368" r:id="rId63"/>
    <p:sldId id="369" r:id="rId64"/>
    <p:sldId id="370" r:id="rId65"/>
    <p:sldId id="371" r:id="rId66"/>
    <p:sldId id="372" r:id="rId67"/>
    <p:sldId id="357" r:id="rId6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104" d="100"/>
          <a:sy n="104" d="100"/>
        </p:scale>
        <p:origin x="17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E7AA-6ED7-45D4-84AB-33CE993E4BAE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405FE-3B63-4A74-9304-1F9C772B6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54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56</a:t>
            </a:fld>
            <a:endParaRPr lang="pt-B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57</a:t>
            </a:fld>
            <a:endParaRPr lang="pt-B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58</a:t>
            </a:fld>
            <a:endParaRPr lang="pt-B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59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60</a:t>
            </a:fld>
            <a:endParaRPr lang="pt-B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61</a:t>
            </a:fld>
            <a:endParaRPr lang="pt-B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62</a:t>
            </a:fld>
            <a:endParaRPr lang="pt-B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63</a:t>
            </a:fld>
            <a:endParaRPr lang="pt-B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64</a:t>
            </a:fld>
            <a:endParaRPr lang="pt-B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65</a:t>
            </a:fld>
            <a:endParaRPr lang="pt-B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66</a:t>
            </a:fld>
            <a:endParaRPr lang="pt-B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67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DBB-2E36-4EF0-8765-4BCD5219B877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C12-AA60-459C-8D4A-92423040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DBB-2E36-4EF0-8765-4BCD5219B877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C12-AA60-459C-8D4A-92423040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DBB-2E36-4EF0-8765-4BCD5219B877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C12-AA60-459C-8D4A-92423040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DBB-2E36-4EF0-8765-4BCD5219B877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C12-AA60-459C-8D4A-92423040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DBB-2E36-4EF0-8765-4BCD5219B877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C12-AA60-459C-8D4A-92423040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DBB-2E36-4EF0-8765-4BCD5219B877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C12-AA60-459C-8D4A-92423040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DBB-2E36-4EF0-8765-4BCD5219B877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C12-AA60-459C-8D4A-92423040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DBB-2E36-4EF0-8765-4BCD5219B877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C12-AA60-459C-8D4A-92423040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DBB-2E36-4EF0-8765-4BCD5219B877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C12-AA60-459C-8D4A-92423040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DBB-2E36-4EF0-8765-4BCD5219B877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C12-AA60-459C-8D4A-92423040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DBB-2E36-4EF0-8765-4BCD5219B877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C12-AA60-459C-8D4A-92423040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DFDBB-2E36-4EF0-8765-4BCD5219B877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A0C12-AA60-459C-8D4A-92423040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facspu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527263"/>
            <a:ext cx="2267744" cy="233073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55576" y="3789040"/>
            <a:ext cx="79208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José Leopoldo Ferreira Antunes</a:t>
            </a:r>
          </a:p>
          <a:p>
            <a:pPr algn="ctr"/>
            <a:endParaRPr lang="pt-B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leopoldo@usp.br</a:t>
            </a:r>
            <a:endParaRPr lang="pt-B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260648"/>
            <a:ext cx="9144000" cy="32778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t-BR" sz="6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pt-BR" sz="69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Análise </a:t>
            </a:r>
            <a:r>
              <a:rPr lang="pt-BR" sz="69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Multinível</a:t>
            </a:r>
            <a:r>
              <a:rPr lang="pt-BR" sz="69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em</a:t>
            </a:r>
          </a:p>
          <a:p>
            <a:pPr algn="ctr"/>
            <a:r>
              <a:rPr lang="pt-BR" sz="69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Estudos Epidemiológicos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3687901"/>
            <a:ext cx="148470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860032" y="1136933"/>
            <a:ext cx="428396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ou informando o programa de análise qual é a variável que o organiza o agrupamento.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18480" r="67975" b="9601"/>
          <a:stretch>
            <a:fillRect/>
          </a:stretch>
        </p:blipFill>
        <p:spPr bwMode="auto">
          <a:xfrm>
            <a:off x="0" y="-1"/>
            <a:ext cx="500404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5436096" y="5805264"/>
            <a:ext cx="3168352" cy="6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Perigo!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339752" y="1523111"/>
            <a:ext cx="6120680" cy="2825728"/>
          </a:xfrm>
          <a:prstGeom prst="rect">
            <a:avLst/>
          </a:prstGeom>
          <a:gradFill rotWithShape="0">
            <a:gsLst>
              <a:gs pos="0">
                <a:srgbClr val="BBE0E3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63500">
            <a:pattFill prst="sphere">
              <a:fgClr>
                <a:srgbClr val="3366FF"/>
              </a:fgClr>
              <a:bgClr>
                <a:srgbClr val="BBE0E3"/>
              </a:bgClr>
            </a:pattFill>
            <a:miter lim="800000"/>
            <a:headEnd/>
            <a:tailEnd/>
          </a:ln>
        </p:spPr>
        <p:txBody>
          <a:bodyPr wrap="square" lIns="180000" tIns="180000" rIns="180000" bIns="180000" anchor="ctr">
            <a:spAutoFit/>
          </a:bodyPr>
          <a:lstStyle/>
          <a:p>
            <a:r>
              <a:rPr lang="pt-BR" sz="3200" b="1"/>
              <a:t>Fazer inferências no nível individual (isto é, sobre relações entre variáveis relativas aos indivíduos) baseado em dados relativos aos contextos.</a:t>
            </a:r>
            <a:endParaRPr lang="pt-BR" sz="3200" b="1">
              <a:solidFill>
                <a:srgbClr val="000000"/>
              </a:solidFill>
            </a:endParaRPr>
          </a:p>
        </p:txBody>
      </p:sp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2627784" y="116632"/>
            <a:ext cx="6120680" cy="6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Falácia ecológica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6059488"/>
            <a:ext cx="8077200" cy="646112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b="1" dirty="0" err="1">
                <a:solidFill>
                  <a:srgbClr val="000000"/>
                </a:solidFill>
              </a:rPr>
              <a:t>Diez</a:t>
            </a:r>
            <a:r>
              <a:rPr lang="en-US" b="1" dirty="0">
                <a:solidFill>
                  <a:srgbClr val="000000"/>
                </a:solidFill>
              </a:rPr>
              <a:t>-Roux AV. A glossary for multilevel analysis. J </a:t>
            </a:r>
            <a:r>
              <a:rPr lang="en-US" b="1" dirty="0" err="1">
                <a:solidFill>
                  <a:srgbClr val="000000"/>
                </a:solidFill>
              </a:rPr>
              <a:t>Epidemiol</a:t>
            </a:r>
            <a:r>
              <a:rPr lang="en-US" b="1" dirty="0">
                <a:solidFill>
                  <a:srgbClr val="000000"/>
                </a:solidFill>
              </a:rPr>
              <a:t> Community Health 2002; 56:588-94.</a:t>
            </a:r>
          </a:p>
        </p:txBody>
      </p:sp>
      <p:sp>
        <p:nvSpPr>
          <p:cNvPr id="5" name="Retângulo 10"/>
          <p:cNvSpPr>
            <a:spLocks noChangeArrowheads="1"/>
          </p:cNvSpPr>
          <p:nvPr/>
        </p:nvSpPr>
        <p:spPr bwMode="auto">
          <a:xfrm>
            <a:off x="194277" y="2627064"/>
            <a:ext cx="157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Ana </a:t>
            </a:r>
            <a:r>
              <a:rPr lang="en-US" b="1" dirty="0" err="1">
                <a:solidFill>
                  <a:srgbClr val="000000"/>
                </a:solidFill>
              </a:rPr>
              <a:t>Diez</a:t>
            </a:r>
            <a:r>
              <a:rPr lang="en-US" b="1" dirty="0">
                <a:solidFill>
                  <a:srgbClr val="000000"/>
                </a:solidFill>
              </a:rPr>
              <a:t>-Roux</a:t>
            </a:r>
            <a:endParaRPr lang="pt-BR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Ana Diez-Rou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2568"/>
            <a:ext cx="1584803" cy="2333184"/>
          </a:xfrm>
          <a:prstGeom prst="rect">
            <a:avLst/>
          </a:prstGeom>
          <a:noFill/>
        </p:spPr>
      </p:pic>
      <p:pic>
        <p:nvPicPr>
          <p:cNvPr id="2052" name="Picture 4" descr="Current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147" y="3356992"/>
            <a:ext cx="1440160" cy="1875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2627784" y="116632"/>
            <a:ext cx="6120680" cy="6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Falácia atomística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6059488"/>
            <a:ext cx="8077200" cy="646112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b="1" dirty="0" err="1">
                <a:solidFill>
                  <a:srgbClr val="000000"/>
                </a:solidFill>
              </a:rPr>
              <a:t>Diez</a:t>
            </a:r>
            <a:r>
              <a:rPr lang="en-US" b="1" dirty="0">
                <a:solidFill>
                  <a:srgbClr val="000000"/>
                </a:solidFill>
              </a:rPr>
              <a:t>-Roux AV. A glossary for multilevel analysis. J </a:t>
            </a:r>
            <a:r>
              <a:rPr lang="en-US" b="1" dirty="0" err="1">
                <a:solidFill>
                  <a:srgbClr val="000000"/>
                </a:solidFill>
              </a:rPr>
              <a:t>Epidemiol</a:t>
            </a:r>
            <a:r>
              <a:rPr lang="en-US" b="1" dirty="0">
                <a:solidFill>
                  <a:srgbClr val="000000"/>
                </a:solidFill>
              </a:rPr>
              <a:t> Community Health 2002; 56:588-94.</a:t>
            </a:r>
          </a:p>
        </p:txBody>
      </p:sp>
      <p:sp>
        <p:nvSpPr>
          <p:cNvPr id="5" name="Retângulo 10"/>
          <p:cNvSpPr>
            <a:spLocks noChangeArrowheads="1"/>
          </p:cNvSpPr>
          <p:nvPr/>
        </p:nvSpPr>
        <p:spPr bwMode="auto">
          <a:xfrm>
            <a:off x="194277" y="2627064"/>
            <a:ext cx="157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Ana </a:t>
            </a:r>
            <a:r>
              <a:rPr lang="en-US" b="1" dirty="0" err="1">
                <a:solidFill>
                  <a:srgbClr val="000000"/>
                </a:solidFill>
              </a:rPr>
              <a:t>Diez</a:t>
            </a:r>
            <a:r>
              <a:rPr lang="en-US" b="1" dirty="0">
                <a:solidFill>
                  <a:srgbClr val="000000"/>
                </a:solidFill>
              </a:rPr>
              <a:t>-Roux</a:t>
            </a:r>
            <a:endParaRPr lang="pt-BR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Ana Diez-Rou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2568"/>
            <a:ext cx="1584803" cy="2333184"/>
          </a:xfrm>
          <a:prstGeom prst="rect">
            <a:avLst/>
          </a:prstGeom>
          <a:noFill/>
        </p:spPr>
      </p:pic>
      <p:pic>
        <p:nvPicPr>
          <p:cNvPr id="2052" name="Picture 4" descr="Current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147" y="3356992"/>
            <a:ext cx="1440160" cy="1875208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79712" y="1052736"/>
            <a:ext cx="6840760" cy="4795498"/>
          </a:xfrm>
          <a:prstGeom prst="rect">
            <a:avLst/>
          </a:prstGeom>
          <a:gradFill rotWithShape="0">
            <a:gsLst>
              <a:gs pos="0">
                <a:srgbClr val="BBE0E3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63500">
            <a:pattFill prst="sphere">
              <a:fgClr>
                <a:srgbClr val="3366FF"/>
              </a:fgClr>
              <a:bgClr>
                <a:srgbClr val="BBE0E3"/>
              </a:bgClr>
            </a:pattFill>
            <a:miter lim="800000"/>
            <a:headEnd/>
            <a:tailEnd/>
          </a:ln>
        </p:spPr>
        <p:txBody>
          <a:bodyPr wrap="square" lIns="180000" tIns="180000" rIns="180000" bIns="180000" anchor="ctr">
            <a:spAutoFit/>
          </a:bodyPr>
          <a:lstStyle/>
          <a:p>
            <a:r>
              <a:rPr lang="pt-BR" sz="3200" b="1"/>
              <a:t>Fazer inferências sobre variação entre grupos (ou sobre a relação entre variáveis contextuais) baseado em dados aferidos para os indivíduos. Ou, de modo mais geral, a falácia de fazer inferências sobre a variação entre unidades definidas em um nível mais elevado, baseado em dados coletados para unidades em um nível inferior.</a:t>
            </a:r>
            <a:endParaRPr lang="pt-BR" sz="32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6918"/>
            <a:ext cx="9144000" cy="525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0"/>
            <a:ext cx="8964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Variáveis individuais – medidas nos indivíduos;</a:t>
            </a:r>
          </a:p>
          <a:p>
            <a:pPr algn="ctr"/>
            <a:r>
              <a:rPr lang="pt-B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Variáveis contextuais – medidas nos contextos</a:t>
            </a:r>
          </a:p>
          <a:p>
            <a:pPr algn="ctr"/>
            <a:r>
              <a:rPr lang="pt-BR" sz="44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Questão da agregação!!!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251520" y="4653136"/>
            <a:ext cx="8712968" cy="2088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2º Passo:</a:t>
            </a:r>
          </a:p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Diferenciando o que é efeito fixo,</a:t>
            </a:r>
          </a:p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o que é efeito randômico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8640"/>
            <a:ext cx="6480720" cy="432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4422591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pt-BR" sz="2800" b="1" dirty="0"/>
              <a:t>O </a:t>
            </a:r>
            <a:r>
              <a:rPr lang="pt-BR" sz="2800" b="1" u="sng" dirty="0"/>
              <a:t>efeito</a:t>
            </a:r>
            <a:r>
              <a:rPr lang="pt-BR" sz="2800" b="1" dirty="0"/>
              <a:t> das variáveis individuais</a:t>
            </a:r>
          </a:p>
          <a:p>
            <a:pPr indent="-342900"/>
            <a:r>
              <a:rPr lang="pt-BR" sz="2800" b="1" dirty="0"/>
              <a:t>sobre o desfecho é chamado </a:t>
            </a:r>
            <a:r>
              <a:rPr lang="pt-BR" sz="2800" b="1" u="sng" dirty="0"/>
              <a:t>fixo</a:t>
            </a:r>
            <a:endParaRPr lang="pt-BR" sz="2800" b="1" dirty="0"/>
          </a:p>
          <a:p>
            <a:pPr indent="-342900"/>
            <a:r>
              <a:rPr lang="pt-BR" sz="2800" b="1" dirty="0"/>
              <a:t>quando não se considera sua variação entre os contextos. De modo complementar, o </a:t>
            </a:r>
            <a:r>
              <a:rPr lang="pt-BR" sz="2800" b="1" u="sng" dirty="0"/>
              <a:t>efeito</a:t>
            </a:r>
            <a:r>
              <a:rPr lang="pt-BR" sz="2800" b="1" dirty="0"/>
              <a:t> é chamado </a:t>
            </a:r>
            <a:r>
              <a:rPr lang="pt-BR" sz="2800" b="1" u="sng" dirty="0"/>
              <a:t>randômico</a:t>
            </a:r>
            <a:r>
              <a:rPr lang="pt-BR" sz="2800" b="1" dirty="0"/>
              <a:t>, quando se considera a variação de efeito entre os contextos.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496" y="1412776"/>
            <a:ext cx="23373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pt-BR" sz="2800" b="1" dirty="0"/>
              <a:t>“i” indivíduos</a:t>
            </a:r>
          </a:p>
          <a:p>
            <a:pPr indent="-342900"/>
            <a:r>
              <a:rPr lang="pt-BR" sz="2800" b="1" dirty="0"/>
              <a:t>y1	x1</a:t>
            </a:r>
          </a:p>
          <a:p>
            <a:pPr indent="-342900"/>
            <a:r>
              <a:rPr lang="pt-BR" sz="2800" b="1" dirty="0"/>
              <a:t>y2	x2</a:t>
            </a:r>
          </a:p>
          <a:p>
            <a:pPr indent="-342900"/>
            <a:r>
              <a:rPr lang="pt-BR" sz="2800" b="1" dirty="0"/>
              <a:t>y3	x3</a:t>
            </a:r>
          </a:p>
          <a:p>
            <a:pPr indent="-342900"/>
            <a:r>
              <a:rPr lang="pt-BR" sz="2800" b="1" dirty="0"/>
              <a:t>...	...</a:t>
            </a:r>
          </a:p>
          <a:p>
            <a:pPr indent="-342900"/>
            <a:r>
              <a:rPr lang="pt-BR" sz="2800" b="1" dirty="0" err="1"/>
              <a:t>yi</a:t>
            </a:r>
            <a:r>
              <a:rPr lang="pt-BR" sz="2800" b="1" dirty="0"/>
              <a:t>	xi</a:t>
            </a:r>
          </a:p>
        </p:txBody>
      </p:sp>
      <p:sp>
        <p:nvSpPr>
          <p:cNvPr id="7" name="Colchete duplo 6"/>
          <p:cNvSpPr/>
          <p:nvPr/>
        </p:nvSpPr>
        <p:spPr>
          <a:xfrm>
            <a:off x="72008" y="1844824"/>
            <a:ext cx="467544" cy="2232248"/>
          </a:xfrm>
          <a:prstGeom prst="bracketPair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olchete duplo 7"/>
          <p:cNvSpPr/>
          <p:nvPr/>
        </p:nvSpPr>
        <p:spPr>
          <a:xfrm>
            <a:off x="936104" y="1844824"/>
            <a:ext cx="467544" cy="2232248"/>
          </a:xfrm>
          <a:prstGeom prst="bracketPair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48072" y="4509120"/>
            <a:ext cx="320384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Efeito randômico: x e y </a:t>
            </a:r>
            <a:r>
              <a:rPr lang="pt-B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variam entre os contextos e d</a:t>
            </a:r>
            <a:r>
              <a:rPr lang="pt-BR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entro dos contextos</a:t>
            </a:r>
          </a:p>
        </p:txBody>
      </p:sp>
      <p:sp>
        <p:nvSpPr>
          <p:cNvPr id="19" name="Seta em curva para a direita 18"/>
          <p:cNvSpPr/>
          <p:nvPr/>
        </p:nvSpPr>
        <p:spPr>
          <a:xfrm>
            <a:off x="323528" y="4221088"/>
            <a:ext cx="504056" cy="1368152"/>
          </a:xfrm>
          <a:prstGeom prst="curvedRightArrow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496" y="1412776"/>
            <a:ext cx="23373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pt-BR" sz="2800" b="1" dirty="0"/>
              <a:t>“i” indivíduos</a:t>
            </a:r>
          </a:p>
          <a:p>
            <a:pPr indent="-342900"/>
            <a:r>
              <a:rPr lang="pt-BR" sz="2800" b="1" dirty="0"/>
              <a:t>y1	x1</a:t>
            </a:r>
          </a:p>
          <a:p>
            <a:pPr indent="-342900"/>
            <a:r>
              <a:rPr lang="pt-BR" sz="2800" b="1" dirty="0"/>
              <a:t>y2	x2</a:t>
            </a:r>
          </a:p>
          <a:p>
            <a:pPr indent="-342900"/>
            <a:r>
              <a:rPr lang="pt-BR" sz="2800" b="1" dirty="0"/>
              <a:t>y3	x3</a:t>
            </a:r>
          </a:p>
          <a:p>
            <a:pPr indent="-342900"/>
            <a:r>
              <a:rPr lang="pt-BR" sz="2800" b="1" dirty="0"/>
              <a:t>...	...</a:t>
            </a:r>
          </a:p>
          <a:p>
            <a:pPr indent="-342900"/>
            <a:r>
              <a:rPr lang="pt-BR" sz="2800" b="1" dirty="0" err="1"/>
              <a:t>yi</a:t>
            </a:r>
            <a:r>
              <a:rPr lang="pt-BR" sz="2800" b="1" dirty="0"/>
              <a:t>	xi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23728" y="1412776"/>
            <a:ext cx="2304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pt-BR" sz="2800" b="1" dirty="0"/>
              <a:t>“j” contextos</a:t>
            </a:r>
          </a:p>
          <a:p>
            <a:pPr indent="-342900"/>
            <a:r>
              <a:rPr lang="pt-BR" sz="2800" b="1" dirty="0"/>
              <a:t>ym1	xm1</a:t>
            </a:r>
          </a:p>
          <a:p>
            <a:pPr indent="-342900"/>
            <a:r>
              <a:rPr lang="pt-BR" sz="2800" b="1" dirty="0"/>
              <a:t>ym2	xm2</a:t>
            </a:r>
          </a:p>
          <a:p>
            <a:pPr indent="-342900"/>
            <a:r>
              <a:rPr lang="pt-BR" sz="2800" b="1" dirty="0"/>
              <a:t>ym3	xm3</a:t>
            </a:r>
          </a:p>
          <a:p>
            <a:pPr indent="-342900"/>
            <a:r>
              <a:rPr lang="pt-BR" sz="2800" b="1" dirty="0"/>
              <a:t>...	...</a:t>
            </a:r>
          </a:p>
          <a:p>
            <a:pPr indent="-342900"/>
            <a:r>
              <a:rPr lang="pt-BR" sz="2800" b="1" dirty="0" err="1"/>
              <a:t>ymj</a:t>
            </a:r>
            <a:r>
              <a:rPr lang="pt-BR" sz="2800" b="1" dirty="0"/>
              <a:t>	</a:t>
            </a:r>
            <a:r>
              <a:rPr lang="pt-BR" sz="2800" b="1" dirty="0" err="1"/>
              <a:t>xmj</a:t>
            </a:r>
            <a:endParaRPr lang="pt-BR" sz="2800" b="1" dirty="0"/>
          </a:p>
        </p:txBody>
      </p:sp>
      <p:sp>
        <p:nvSpPr>
          <p:cNvPr id="7" name="Colchete duplo 6"/>
          <p:cNvSpPr/>
          <p:nvPr/>
        </p:nvSpPr>
        <p:spPr>
          <a:xfrm>
            <a:off x="72008" y="1844824"/>
            <a:ext cx="467544" cy="2232248"/>
          </a:xfrm>
          <a:prstGeom prst="bracketPair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olchete duplo 7"/>
          <p:cNvSpPr/>
          <p:nvPr/>
        </p:nvSpPr>
        <p:spPr>
          <a:xfrm>
            <a:off x="936104" y="1844824"/>
            <a:ext cx="467544" cy="2232248"/>
          </a:xfrm>
          <a:prstGeom prst="bracketPair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olchete duplo 8"/>
          <p:cNvSpPr/>
          <p:nvPr/>
        </p:nvSpPr>
        <p:spPr>
          <a:xfrm>
            <a:off x="2160240" y="1844824"/>
            <a:ext cx="755576" cy="2232248"/>
          </a:xfrm>
          <a:prstGeom prst="bracketPair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olchete duplo 9"/>
          <p:cNvSpPr/>
          <p:nvPr/>
        </p:nvSpPr>
        <p:spPr>
          <a:xfrm>
            <a:off x="3059832" y="1844824"/>
            <a:ext cx="792088" cy="2232248"/>
          </a:xfrm>
          <a:prstGeom prst="bracketPair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48072" y="4509120"/>
            <a:ext cx="320384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Efeito randômico: x e y </a:t>
            </a:r>
            <a:r>
              <a:rPr lang="pt-B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variam entre os contextos e d</a:t>
            </a:r>
            <a:r>
              <a:rPr lang="pt-BR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entro dos contextos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275856" y="332656"/>
            <a:ext cx="5400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Efeito “entre”: x e y </a:t>
            </a:r>
            <a:r>
              <a:rPr lang="pt-B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variam somente entre os contextos</a:t>
            </a:r>
            <a:endParaRPr lang="pt-B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Seta dobrada 15"/>
          <p:cNvSpPr/>
          <p:nvPr/>
        </p:nvSpPr>
        <p:spPr>
          <a:xfrm>
            <a:off x="2843808" y="548680"/>
            <a:ext cx="648072" cy="936104"/>
          </a:xfrm>
          <a:prstGeom prst="bentArrow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Seta em curva para a direita 18"/>
          <p:cNvSpPr/>
          <p:nvPr/>
        </p:nvSpPr>
        <p:spPr>
          <a:xfrm>
            <a:off x="323528" y="4221088"/>
            <a:ext cx="504056" cy="1368152"/>
          </a:xfrm>
          <a:prstGeom prst="curvedRightArrow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496" y="1412776"/>
            <a:ext cx="23373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pt-BR" sz="2800" b="1" dirty="0"/>
              <a:t>“i” indivíduos</a:t>
            </a:r>
          </a:p>
          <a:p>
            <a:pPr indent="-342900"/>
            <a:r>
              <a:rPr lang="pt-BR" sz="2800" b="1" dirty="0"/>
              <a:t>y1	x1</a:t>
            </a:r>
          </a:p>
          <a:p>
            <a:pPr indent="-342900"/>
            <a:r>
              <a:rPr lang="pt-BR" sz="2800" b="1" dirty="0"/>
              <a:t>y2	x2</a:t>
            </a:r>
          </a:p>
          <a:p>
            <a:pPr indent="-342900"/>
            <a:r>
              <a:rPr lang="pt-BR" sz="2800" b="1" dirty="0"/>
              <a:t>y3	x3</a:t>
            </a:r>
          </a:p>
          <a:p>
            <a:pPr indent="-342900"/>
            <a:r>
              <a:rPr lang="pt-BR" sz="2800" b="1" dirty="0"/>
              <a:t>...	...</a:t>
            </a:r>
          </a:p>
          <a:p>
            <a:pPr indent="-342900"/>
            <a:r>
              <a:rPr lang="pt-BR" sz="2800" b="1" dirty="0" err="1"/>
              <a:t>yi</a:t>
            </a:r>
            <a:r>
              <a:rPr lang="pt-BR" sz="2800" b="1" dirty="0"/>
              <a:t>	xi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23728" y="1412776"/>
            <a:ext cx="2304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pt-BR" sz="2800" b="1" dirty="0"/>
              <a:t>“j” contextos</a:t>
            </a:r>
          </a:p>
          <a:p>
            <a:pPr indent="-342900"/>
            <a:r>
              <a:rPr lang="pt-BR" sz="2800" b="1" dirty="0"/>
              <a:t>ym1	xm1</a:t>
            </a:r>
          </a:p>
          <a:p>
            <a:pPr indent="-342900"/>
            <a:r>
              <a:rPr lang="pt-BR" sz="2800" b="1" dirty="0"/>
              <a:t>ym2	xm2</a:t>
            </a:r>
          </a:p>
          <a:p>
            <a:pPr indent="-342900"/>
            <a:r>
              <a:rPr lang="pt-BR" sz="2800" b="1" dirty="0"/>
              <a:t>ym3	xm3</a:t>
            </a:r>
          </a:p>
          <a:p>
            <a:pPr indent="-342900"/>
            <a:r>
              <a:rPr lang="pt-BR" sz="2800" b="1" dirty="0"/>
              <a:t>...	...</a:t>
            </a:r>
          </a:p>
          <a:p>
            <a:pPr indent="-342900"/>
            <a:r>
              <a:rPr lang="pt-BR" sz="2800" b="1" dirty="0" err="1"/>
              <a:t>ymj</a:t>
            </a:r>
            <a:r>
              <a:rPr lang="pt-BR" sz="2800" b="1" dirty="0"/>
              <a:t>	</a:t>
            </a:r>
            <a:r>
              <a:rPr lang="pt-BR" sz="2800" b="1" dirty="0" err="1"/>
              <a:t>xmj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283968" y="1412776"/>
            <a:ext cx="4860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pt-BR" sz="2800" b="1" dirty="0"/>
              <a:t>“i” indivíduos</a:t>
            </a:r>
          </a:p>
          <a:p>
            <a:pPr indent="-342900"/>
            <a:r>
              <a:rPr lang="pt-BR" sz="2800" b="1" dirty="0"/>
              <a:t>y1 – </a:t>
            </a:r>
            <a:r>
              <a:rPr lang="pt-BR" sz="2800" b="1" dirty="0" err="1"/>
              <a:t>ymcont</a:t>
            </a:r>
            <a:r>
              <a:rPr lang="pt-BR" sz="2800" b="1" dirty="0"/>
              <a:t>		x1 – </a:t>
            </a:r>
            <a:r>
              <a:rPr lang="pt-BR" sz="2800" b="1" dirty="0" err="1"/>
              <a:t>xmcont</a:t>
            </a:r>
            <a:endParaRPr lang="pt-BR" sz="2800" b="1" dirty="0"/>
          </a:p>
          <a:p>
            <a:pPr indent="-342900"/>
            <a:r>
              <a:rPr lang="pt-BR" sz="2800" b="1" dirty="0"/>
              <a:t>y2 – </a:t>
            </a:r>
            <a:r>
              <a:rPr lang="pt-BR" sz="2800" b="1" dirty="0" err="1"/>
              <a:t>ymcont</a:t>
            </a:r>
            <a:r>
              <a:rPr lang="pt-BR" sz="2800" b="1" dirty="0"/>
              <a:t>		x2 – </a:t>
            </a:r>
            <a:r>
              <a:rPr lang="pt-BR" sz="2800" b="1" dirty="0" err="1"/>
              <a:t>xmcont</a:t>
            </a:r>
            <a:endParaRPr lang="pt-BR" sz="2800" b="1" dirty="0"/>
          </a:p>
          <a:p>
            <a:pPr indent="-342900"/>
            <a:r>
              <a:rPr lang="pt-BR" sz="2800" b="1" dirty="0"/>
              <a:t>y3 – </a:t>
            </a:r>
            <a:r>
              <a:rPr lang="pt-BR" sz="2800" b="1" dirty="0" err="1"/>
              <a:t>ymcont</a:t>
            </a:r>
            <a:r>
              <a:rPr lang="pt-BR" sz="2800" b="1" dirty="0"/>
              <a:t>		x3 – </a:t>
            </a:r>
            <a:r>
              <a:rPr lang="pt-BR" sz="2800" b="1" dirty="0" err="1"/>
              <a:t>xmcont</a:t>
            </a:r>
            <a:endParaRPr lang="pt-BR" sz="2800" b="1" dirty="0"/>
          </a:p>
          <a:p>
            <a:pPr indent="-342900"/>
            <a:r>
              <a:rPr lang="pt-BR" sz="2800" b="1" dirty="0"/>
              <a:t>...			...</a:t>
            </a:r>
          </a:p>
          <a:p>
            <a:pPr indent="-342900"/>
            <a:r>
              <a:rPr lang="pt-BR" sz="2800" b="1" dirty="0" err="1"/>
              <a:t>yi</a:t>
            </a:r>
            <a:r>
              <a:rPr lang="pt-BR" sz="2800" b="1" dirty="0"/>
              <a:t> – </a:t>
            </a:r>
            <a:r>
              <a:rPr lang="pt-BR" sz="2800" b="1" dirty="0" err="1"/>
              <a:t>ymcont</a:t>
            </a:r>
            <a:r>
              <a:rPr lang="pt-BR" sz="2800" b="1" dirty="0"/>
              <a:t>		xi – </a:t>
            </a:r>
            <a:r>
              <a:rPr lang="pt-BR" sz="2800" b="1" dirty="0" err="1"/>
              <a:t>xmcont</a:t>
            </a:r>
            <a:endParaRPr lang="pt-BR" sz="2800" b="1" dirty="0"/>
          </a:p>
        </p:txBody>
      </p:sp>
      <p:sp>
        <p:nvSpPr>
          <p:cNvPr id="7" name="Colchete duplo 6"/>
          <p:cNvSpPr/>
          <p:nvPr/>
        </p:nvSpPr>
        <p:spPr>
          <a:xfrm>
            <a:off x="72008" y="1844824"/>
            <a:ext cx="467544" cy="2232248"/>
          </a:xfrm>
          <a:prstGeom prst="bracketPair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olchete duplo 7"/>
          <p:cNvSpPr/>
          <p:nvPr/>
        </p:nvSpPr>
        <p:spPr>
          <a:xfrm>
            <a:off x="936104" y="1844824"/>
            <a:ext cx="467544" cy="2232248"/>
          </a:xfrm>
          <a:prstGeom prst="bracketPair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olchete duplo 8"/>
          <p:cNvSpPr/>
          <p:nvPr/>
        </p:nvSpPr>
        <p:spPr>
          <a:xfrm>
            <a:off x="2160240" y="1844824"/>
            <a:ext cx="755576" cy="2232248"/>
          </a:xfrm>
          <a:prstGeom prst="bracketPair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olchete duplo 9"/>
          <p:cNvSpPr/>
          <p:nvPr/>
        </p:nvSpPr>
        <p:spPr>
          <a:xfrm>
            <a:off x="3059832" y="1844824"/>
            <a:ext cx="792088" cy="2232248"/>
          </a:xfrm>
          <a:prstGeom prst="bracketPair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olchete duplo 10"/>
          <p:cNvSpPr/>
          <p:nvPr/>
        </p:nvSpPr>
        <p:spPr>
          <a:xfrm>
            <a:off x="4320480" y="1844824"/>
            <a:ext cx="2051720" cy="2232248"/>
          </a:xfrm>
          <a:prstGeom prst="bracketPair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olchete duplo 11"/>
          <p:cNvSpPr/>
          <p:nvPr/>
        </p:nvSpPr>
        <p:spPr>
          <a:xfrm>
            <a:off x="7056784" y="1844824"/>
            <a:ext cx="1979712" cy="2232248"/>
          </a:xfrm>
          <a:prstGeom prst="bracketPair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48072" y="4509120"/>
            <a:ext cx="320384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Efeito randômico: x e y </a:t>
            </a:r>
            <a:r>
              <a:rPr lang="pt-B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variam entre os contextos e d</a:t>
            </a:r>
            <a:r>
              <a:rPr lang="pt-BR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entro dos contextos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275856" y="332656"/>
            <a:ext cx="5400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Efeito “entre”: x e y </a:t>
            </a:r>
            <a:r>
              <a:rPr lang="pt-B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variam somente entre os contextos</a:t>
            </a:r>
            <a:endParaRPr lang="pt-B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860032" y="4653136"/>
            <a:ext cx="403244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Efeito fixo: x e y variam </a:t>
            </a:r>
            <a:r>
              <a:rPr lang="pt-B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apenas d</a:t>
            </a:r>
            <a:r>
              <a:rPr lang="pt-BR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entro dos contextos, pois o efeito entre os contextos foi subtraído</a:t>
            </a:r>
          </a:p>
        </p:txBody>
      </p:sp>
      <p:sp>
        <p:nvSpPr>
          <p:cNvPr id="16" name="Seta dobrada 15"/>
          <p:cNvSpPr/>
          <p:nvPr/>
        </p:nvSpPr>
        <p:spPr>
          <a:xfrm>
            <a:off x="2843808" y="548680"/>
            <a:ext cx="648072" cy="936104"/>
          </a:xfrm>
          <a:prstGeom prst="bentArrow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Seta em curva para a direita 17"/>
          <p:cNvSpPr/>
          <p:nvPr/>
        </p:nvSpPr>
        <p:spPr>
          <a:xfrm>
            <a:off x="3923928" y="4221088"/>
            <a:ext cx="1080120" cy="1800200"/>
          </a:xfrm>
          <a:prstGeom prst="curvedRightArrow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Seta em curva para a direita 18"/>
          <p:cNvSpPr/>
          <p:nvPr/>
        </p:nvSpPr>
        <p:spPr>
          <a:xfrm>
            <a:off x="323528" y="4221088"/>
            <a:ext cx="504056" cy="1368152"/>
          </a:xfrm>
          <a:prstGeom prst="curvedRightArrow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416486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139952" y="4987042"/>
            <a:ext cx="4932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/>
            <a:r>
              <a:rPr lang="pt-BR" sz="3600" b="1" dirty="0"/>
              <a:t>Como devemos analisar o efeito? O que nos sugere o desenho?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683568" y="260648"/>
            <a:ext cx="7416824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Exemplos de aplicação</a:t>
            </a:r>
          </a:p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(dados com possível correlação intra-grupos)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44017" y="1766416"/>
          <a:ext cx="8820471" cy="36176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760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Banco de dados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Nível 1</a:t>
                      </a:r>
                      <a:endParaRPr lang="pt-BR" b="1" baseline="0" dirty="0"/>
                    </a:p>
                    <a:p>
                      <a:pPr algn="ctr"/>
                      <a:r>
                        <a:rPr lang="pt-BR" b="1" baseline="0" dirty="0"/>
                        <a:t>(dados individuais)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Nível 2</a:t>
                      </a:r>
                    </a:p>
                    <a:p>
                      <a:pPr algn="ctr"/>
                      <a:r>
                        <a:rPr lang="pt-BR" b="1" dirty="0"/>
                        <a:t>(dados contextuais)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Tabagismo</a:t>
                      </a:r>
                      <a:r>
                        <a:rPr lang="pt-BR" b="1" baseline="0" dirty="0"/>
                        <a:t> na gravidez e peso ao nascer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Nascidos</a:t>
                      </a:r>
                      <a:r>
                        <a:rPr lang="pt-BR" b="1" baseline="0" dirty="0"/>
                        <a:t> vivos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Mães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Desempenho escolar (ENEM) e renda familiar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Alunos 2º grau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Escolas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Doença infecciosa e exposição ambiental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Indivíduos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Bairros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Fatores associados</a:t>
                      </a:r>
                      <a:r>
                        <a:rPr lang="pt-BR" b="1" baseline="0" dirty="0"/>
                        <a:t> à cárie dentária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Indivíduos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Cidades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Fatores associados</a:t>
                      </a:r>
                      <a:r>
                        <a:rPr lang="pt-BR" b="1" baseline="0" dirty="0"/>
                        <a:t> à cárie dentária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Dentes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Indivíduos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Tuberculose e aderência</a:t>
                      </a:r>
                      <a:r>
                        <a:rPr lang="pt-BR" b="1" baseline="0" dirty="0"/>
                        <a:t> ao tratamento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Pacientes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Unidades de saúde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6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Avaliação longitudinal de um tratamento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Antes e depois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Pacientes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Meta-análise</a:t>
                      </a:r>
                      <a:r>
                        <a:rPr lang="pt-BR" b="1" baseline="0" dirty="0"/>
                        <a:t> de avaliação de um tratamento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Pacientes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Estudos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412776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pt-BR" sz="2800" b="1" u="sng" dirty="0"/>
              <a:t>efeito </a:t>
            </a:r>
            <a:r>
              <a:rPr lang="pt-BR" sz="2800" b="1" u="sng" dirty="0" err="1"/>
              <a:t>be</a:t>
            </a:r>
            <a:r>
              <a:rPr lang="pt-BR" sz="2800" b="1" u="sng" dirty="0"/>
              <a:t> (</a:t>
            </a:r>
            <a:r>
              <a:rPr lang="pt-BR" sz="2800" b="1" u="sng" dirty="0" err="1"/>
              <a:t>between</a:t>
            </a:r>
            <a:r>
              <a:rPr lang="pt-BR" sz="2800" b="1" u="sng" dirty="0"/>
              <a:t> </a:t>
            </a:r>
            <a:r>
              <a:rPr lang="pt-BR" sz="2800" b="1" u="sng" dirty="0" err="1"/>
              <a:t>effect</a:t>
            </a:r>
            <a:r>
              <a:rPr lang="pt-BR" sz="2800" b="1" u="sng" dirty="0"/>
              <a:t>): entre os contextos</a:t>
            </a:r>
          </a:p>
          <a:p>
            <a:pPr indent="-342900"/>
            <a:endParaRPr lang="pt-BR" sz="2800" b="1" dirty="0"/>
          </a:p>
          <a:p>
            <a:pPr indent="-342900"/>
            <a:r>
              <a:rPr lang="pt-BR" sz="2800" b="1" dirty="0" err="1"/>
              <a:t>xtreg</a:t>
            </a:r>
            <a:r>
              <a:rPr lang="pt-BR" sz="2800" b="1" dirty="0"/>
              <a:t> desfecho </a:t>
            </a:r>
            <a:r>
              <a:rPr lang="pt-BR" sz="2800" b="1" dirty="0" err="1"/>
              <a:t>fatind</a:t>
            </a:r>
            <a:r>
              <a:rPr lang="pt-BR" sz="2800" b="1" dirty="0"/>
              <a:t> </a:t>
            </a:r>
            <a:r>
              <a:rPr lang="pt-BR" sz="2800" b="1" dirty="0" err="1"/>
              <a:t>fatcont</a:t>
            </a:r>
            <a:r>
              <a:rPr lang="pt-BR" sz="2800" b="1" dirty="0"/>
              <a:t>, </a:t>
            </a:r>
            <a:r>
              <a:rPr lang="pt-BR" sz="2800" b="1" dirty="0" err="1"/>
              <a:t>be</a:t>
            </a:r>
            <a:r>
              <a:rPr lang="pt-BR" sz="2800" b="1" dirty="0"/>
              <a:t> i(contexto)</a:t>
            </a:r>
          </a:p>
          <a:p>
            <a:pPr indent="-342900"/>
            <a:endParaRPr lang="pt-BR" sz="2800" b="1" dirty="0"/>
          </a:p>
          <a:p>
            <a:pPr indent="-342900"/>
            <a:r>
              <a:rPr lang="pt-BR" sz="2800" b="1" u="sng" dirty="0"/>
              <a:t>efeito </a:t>
            </a:r>
            <a:r>
              <a:rPr lang="pt-BR" sz="2800" b="1" u="sng" dirty="0" err="1"/>
              <a:t>fe</a:t>
            </a:r>
            <a:r>
              <a:rPr lang="pt-BR" sz="2800" b="1" u="sng" dirty="0"/>
              <a:t> (</a:t>
            </a:r>
            <a:r>
              <a:rPr lang="pt-BR" sz="2800" b="1" u="sng" dirty="0" err="1"/>
              <a:t>fixed</a:t>
            </a:r>
            <a:r>
              <a:rPr lang="pt-BR" sz="2800" b="1" u="sng" dirty="0"/>
              <a:t> </a:t>
            </a:r>
            <a:r>
              <a:rPr lang="pt-BR" sz="2800" b="1" u="sng" dirty="0" err="1"/>
              <a:t>effect</a:t>
            </a:r>
            <a:r>
              <a:rPr lang="pt-BR" sz="2800" b="1" u="sng" dirty="0"/>
              <a:t>): “</a:t>
            </a:r>
            <a:r>
              <a:rPr lang="pt-BR" sz="2800" b="1" u="sng" dirty="0" err="1"/>
              <a:t>within</a:t>
            </a:r>
            <a:r>
              <a:rPr lang="pt-BR" sz="2800" b="1" u="sng" dirty="0"/>
              <a:t>” (dentro dos) contextos</a:t>
            </a:r>
            <a:r>
              <a:rPr lang="pt-BR" sz="2800" b="1" dirty="0"/>
              <a:t>:</a:t>
            </a:r>
          </a:p>
          <a:p>
            <a:pPr indent="-342900"/>
            <a:endParaRPr lang="pt-BR" sz="2800" b="1" dirty="0"/>
          </a:p>
          <a:p>
            <a:pPr indent="-342900"/>
            <a:r>
              <a:rPr lang="pt-BR" sz="2800" b="1" dirty="0" err="1"/>
              <a:t>xtreg</a:t>
            </a:r>
            <a:r>
              <a:rPr lang="pt-BR" sz="2800" b="1" dirty="0"/>
              <a:t> desfecho </a:t>
            </a:r>
            <a:r>
              <a:rPr lang="pt-BR" sz="2800" b="1" dirty="0" err="1"/>
              <a:t>fatind</a:t>
            </a:r>
            <a:r>
              <a:rPr lang="pt-BR" sz="2800" b="1" dirty="0"/>
              <a:t> </a:t>
            </a:r>
            <a:r>
              <a:rPr lang="pt-BR" sz="2800" b="1" dirty="0" err="1"/>
              <a:t>fatcont</a:t>
            </a:r>
            <a:r>
              <a:rPr lang="pt-BR" sz="2800" b="1" dirty="0"/>
              <a:t>, </a:t>
            </a:r>
            <a:r>
              <a:rPr lang="pt-BR" sz="2800" b="1" dirty="0" err="1"/>
              <a:t>fe</a:t>
            </a:r>
            <a:r>
              <a:rPr lang="pt-BR" sz="2800" b="1" dirty="0"/>
              <a:t> i(contexto)</a:t>
            </a:r>
          </a:p>
          <a:p>
            <a:pPr indent="-342900"/>
            <a:endParaRPr lang="pt-BR" sz="2800" b="1" dirty="0"/>
          </a:p>
          <a:p>
            <a:pPr indent="-342900"/>
            <a:r>
              <a:rPr lang="pt-BR" sz="2800" b="1" u="sng" dirty="0"/>
              <a:t>efeito re (</a:t>
            </a:r>
            <a:r>
              <a:rPr lang="pt-BR" sz="2800" b="1" u="sng" dirty="0" err="1"/>
              <a:t>random</a:t>
            </a:r>
            <a:r>
              <a:rPr lang="pt-BR" sz="2800" b="1" u="sng" dirty="0"/>
              <a:t> </a:t>
            </a:r>
            <a:r>
              <a:rPr lang="pt-BR" sz="2800" b="1" u="sng" dirty="0" err="1"/>
              <a:t>effects</a:t>
            </a:r>
            <a:r>
              <a:rPr lang="pt-BR" sz="2800" b="1" u="sng" dirty="0"/>
              <a:t>):</a:t>
            </a:r>
          </a:p>
          <a:p>
            <a:pPr indent="-342900"/>
            <a:endParaRPr lang="pt-BR" sz="2800" b="1" dirty="0"/>
          </a:p>
          <a:p>
            <a:pPr indent="-342900"/>
            <a:r>
              <a:rPr lang="pt-BR" sz="2800" b="1" dirty="0" err="1"/>
              <a:t>xtreg</a:t>
            </a:r>
            <a:r>
              <a:rPr lang="pt-BR" sz="2800" b="1" dirty="0"/>
              <a:t> desfecho </a:t>
            </a:r>
            <a:r>
              <a:rPr lang="pt-BR" sz="2800" b="1" dirty="0" err="1"/>
              <a:t>fatind</a:t>
            </a:r>
            <a:r>
              <a:rPr lang="pt-BR" sz="2800" b="1" dirty="0"/>
              <a:t> </a:t>
            </a:r>
            <a:r>
              <a:rPr lang="pt-BR" sz="2800" b="1" dirty="0" err="1"/>
              <a:t>fatcont</a:t>
            </a:r>
            <a:r>
              <a:rPr lang="pt-BR" sz="2800" b="1" dirty="0"/>
              <a:t>, re i(contexto)</a:t>
            </a: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467544" y="0"/>
            <a:ext cx="7776864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Comandos do </a:t>
            </a:r>
            <a:r>
              <a:rPr lang="pt-BR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Stata</a:t>
            </a:r>
            <a:endParaRPr lang="pt-BR" sz="3600" b="1" i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59B4BB"/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412776"/>
            <a:ext cx="8784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pt-BR" sz="2800" b="1" u="sng" dirty="0"/>
              <a:t>efeito </a:t>
            </a:r>
            <a:r>
              <a:rPr lang="pt-BR" sz="2800" b="1" u="sng" dirty="0" err="1"/>
              <a:t>be</a:t>
            </a:r>
            <a:r>
              <a:rPr lang="pt-BR" sz="2800" b="1" u="sng" dirty="0"/>
              <a:t> (</a:t>
            </a:r>
            <a:r>
              <a:rPr lang="pt-BR" sz="2800" b="1" u="sng" dirty="0" err="1"/>
              <a:t>between</a:t>
            </a:r>
            <a:r>
              <a:rPr lang="pt-BR" sz="2800" b="1" u="sng" dirty="0"/>
              <a:t> </a:t>
            </a:r>
            <a:r>
              <a:rPr lang="pt-BR" sz="2800" b="1" u="sng" dirty="0" err="1"/>
              <a:t>effect</a:t>
            </a:r>
            <a:r>
              <a:rPr lang="pt-BR" sz="2800" b="1" u="sng" dirty="0"/>
              <a:t>): entre os contextos</a:t>
            </a:r>
          </a:p>
          <a:p>
            <a:pPr indent="-342900"/>
            <a:endParaRPr lang="pt-BR" sz="2800" b="1" dirty="0"/>
          </a:p>
          <a:p>
            <a:pPr indent="-342900"/>
            <a:r>
              <a:rPr lang="pt-BR" sz="2800" b="1" dirty="0" err="1"/>
              <a:t>xtreg</a:t>
            </a:r>
            <a:r>
              <a:rPr lang="pt-BR" sz="2800" b="1" dirty="0"/>
              <a:t> desfecho </a:t>
            </a:r>
            <a:r>
              <a:rPr lang="pt-BR" sz="2800" b="1" dirty="0" err="1"/>
              <a:t>fatorind</a:t>
            </a:r>
            <a:r>
              <a:rPr lang="pt-BR" sz="2800" b="1" dirty="0"/>
              <a:t> </a:t>
            </a:r>
            <a:r>
              <a:rPr lang="pt-BR" sz="2800" b="1" dirty="0" err="1"/>
              <a:t>fatorcont</a:t>
            </a:r>
            <a:r>
              <a:rPr lang="pt-BR" sz="2800" b="1" dirty="0"/>
              <a:t>, </a:t>
            </a:r>
            <a:r>
              <a:rPr lang="pt-BR" sz="2800" b="1" dirty="0" err="1"/>
              <a:t>be</a:t>
            </a:r>
            <a:r>
              <a:rPr lang="pt-BR" sz="2800" b="1" dirty="0"/>
              <a:t> i(contexto)</a:t>
            </a:r>
          </a:p>
          <a:p>
            <a:pPr indent="-342900"/>
            <a:endParaRPr lang="pt-BR" sz="2800" b="1" dirty="0"/>
          </a:p>
          <a:p>
            <a:pPr indent="-342900"/>
            <a:r>
              <a:rPr lang="pt-BR" sz="2800" b="1" u="sng" dirty="0"/>
              <a:t>efeito </a:t>
            </a:r>
            <a:r>
              <a:rPr lang="pt-BR" sz="2800" b="1" u="sng" dirty="0" err="1"/>
              <a:t>fe</a:t>
            </a:r>
            <a:r>
              <a:rPr lang="pt-BR" sz="2800" b="1" u="sng" dirty="0"/>
              <a:t> (</a:t>
            </a:r>
            <a:r>
              <a:rPr lang="pt-BR" sz="2800" b="1" u="sng" dirty="0" err="1"/>
              <a:t>fixed</a:t>
            </a:r>
            <a:r>
              <a:rPr lang="pt-BR" sz="2800" b="1" u="sng" dirty="0"/>
              <a:t> </a:t>
            </a:r>
            <a:r>
              <a:rPr lang="pt-BR" sz="2800" b="1" u="sng" dirty="0" err="1"/>
              <a:t>effect</a:t>
            </a:r>
            <a:r>
              <a:rPr lang="pt-BR" sz="2800" b="1" u="sng" dirty="0"/>
              <a:t>): “</a:t>
            </a:r>
            <a:r>
              <a:rPr lang="pt-BR" sz="2800" b="1" u="sng" dirty="0" err="1"/>
              <a:t>within</a:t>
            </a:r>
            <a:r>
              <a:rPr lang="pt-BR" sz="2800" b="1" u="sng" dirty="0"/>
              <a:t>” (dentro dos) contextos</a:t>
            </a:r>
            <a:r>
              <a:rPr lang="pt-BR" sz="2800" b="1" dirty="0"/>
              <a:t>:</a:t>
            </a:r>
          </a:p>
          <a:p>
            <a:pPr indent="-342900"/>
            <a:endParaRPr lang="pt-BR" sz="2800" b="1" dirty="0"/>
          </a:p>
          <a:p>
            <a:pPr indent="-342900"/>
            <a:r>
              <a:rPr lang="pt-BR" sz="2800" b="1" dirty="0" err="1"/>
              <a:t>xtreg</a:t>
            </a:r>
            <a:r>
              <a:rPr lang="pt-BR" sz="2800" b="1" dirty="0"/>
              <a:t> desfecho </a:t>
            </a:r>
            <a:r>
              <a:rPr lang="pt-BR" sz="2800" b="1" dirty="0" err="1"/>
              <a:t>fatorind</a:t>
            </a:r>
            <a:r>
              <a:rPr lang="pt-BR" sz="2800" b="1" dirty="0"/>
              <a:t> </a:t>
            </a:r>
            <a:r>
              <a:rPr lang="pt-BR" sz="2800" b="1" dirty="0" err="1"/>
              <a:t>fatorcont</a:t>
            </a:r>
            <a:r>
              <a:rPr lang="pt-BR" sz="2800" b="1" dirty="0"/>
              <a:t>, </a:t>
            </a:r>
            <a:r>
              <a:rPr lang="pt-BR" sz="2800" b="1" dirty="0" err="1"/>
              <a:t>fe</a:t>
            </a:r>
            <a:r>
              <a:rPr lang="pt-BR" sz="2800" b="1" dirty="0"/>
              <a:t> i(contexto)</a:t>
            </a:r>
          </a:p>
          <a:p>
            <a:pPr indent="-342900"/>
            <a:r>
              <a:rPr lang="pt-BR" sz="2800" b="1" u="sng" dirty="0">
                <a:solidFill>
                  <a:srgbClr val="FF0000"/>
                </a:solidFill>
              </a:rPr>
              <a:t>Atenção! Não há variação de </a:t>
            </a:r>
            <a:r>
              <a:rPr lang="pt-BR" sz="2800" b="1" u="sng" dirty="0" err="1">
                <a:solidFill>
                  <a:srgbClr val="FF0000"/>
                </a:solidFill>
              </a:rPr>
              <a:t>fatcont</a:t>
            </a:r>
            <a:r>
              <a:rPr lang="pt-BR" sz="2800" b="1" u="sng" dirty="0">
                <a:solidFill>
                  <a:srgbClr val="FF0000"/>
                </a:solidFill>
              </a:rPr>
              <a:t> dentro dos contextos</a:t>
            </a:r>
          </a:p>
          <a:p>
            <a:pPr indent="-342900"/>
            <a:r>
              <a:rPr lang="pt-BR" sz="2800" b="1" u="sng" dirty="0"/>
              <a:t>efeito re (</a:t>
            </a:r>
            <a:r>
              <a:rPr lang="pt-BR" sz="2800" b="1" u="sng" dirty="0" err="1"/>
              <a:t>random</a:t>
            </a:r>
            <a:r>
              <a:rPr lang="pt-BR" sz="2800" b="1" u="sng" dirty="0"/>
              <a:t> </a:t>
            </a:r>
            <a:r>
              <a:rPr lang="pt-BR" sz="2800" b="1" u="sng" dirty="0" err="1"/>
              <a:t>effects</a:t>
            </a:r>
            <a:r>
              <a:rPr lang="pt-BR" sz="2800" b="1" u="sng" dirty="0"/>
              <a:t>):</a:t>
            </a:r>
          </a:p>
          <a:p>
            <a:pPr indent="-342900"/>
            <a:endParaRPr lang="pt-BR" sz="2800" b="1" dirty="0"/>
          </a:p>
          <a:p>
            <a:pPr indent="-342900"/>
            <a:r>
              <a:rPr lang="pt-BR" sz="2800" b="1" dirty="0" err="1"/>
              <a:t>xtreg</a:t>
            </a:r>
            <a:r>
              <a:rPr lang="pt-BR" sz="2800" b="1" dirty="0"/>
              <a:t> desfecho </a:t>
            </a:r>
            <a:r>
              <a:rPr lang="pt-BR" sz="2800" b="1" dirty="0" err="1"/>
              <a:t>fatorind</a:t>
            </a:r>
            <a:r>
              <a:rPr lang="pt-BR" sz="2800" b="1" dirty="0"/>
              <a:t> </a:t>
            </a:r>
            <a:r>
              <a:rPr lang="pt-BR" sz="2800" b="1" dirty="0" err="1"/>
              <a:t>fatorcont</a:t>
            </a:r>
            <a:r>
              <a:rPr lang="pt-BR" sz="2800" b="1" dirty="0"/>
              <a:t>, re i(contexto)</a:t>
            </a: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467544" y="0"/>
            <a:ext cx="7776864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Comandos do </a:t>
            </a:r>
            <a:r>
              <a:rPr lang="pt-BR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Stata</a:t>
            </a:r>
            <a:endParaRPr lang="pt-BR" sz="3600" b="1" i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59B4BB"/>
              </a:solidFill>
              <a:latin typeface="Arial Black"/>
            </a:endParaRPr>
          </a:p>
        </p:txBody>
      </p:sp>
      <p:sp>
        <p:nvSpPr>
          <p:cNvPr id="8" name="Estrela de 5 pontas 7"/>
          <p:cNvSpPr/>
          <p:nvPr/>
        </p:nvSpPr>
        <p:spPr>
          <a:xfrm>
            <a:off x="755576" y="4437112"/>
            <a:ext cx="1296144" cy="1224136"/>
          </a:xfrm>
          <a:prstGeom prst="star5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trela de 5 pontas 8"/>
          <p:cNvSpPr/>
          <p:nvPr/>
        </p:nvSpPr>
        <p:spPr>
          <a:xfrm>
            <a:off x="755576" y="2708920"/>
            <a:ext cx="1296144" cy="1224136"/>
          </a:xfrm>
          <a:prstGeom prst="star5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trela de 5 pontas 9"/>
          <p:cNvSpPr/>
          <p:nvPr/>
        </p:nvSpPr>
        <p:spPr>
          <a:xfrm>
            <a:off x="755576" y="980728"/>
            <a:ext cx="1296144" cy="1224136"/>
          </a:xfrm>
          <a:prstGeom prst="star5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484784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/>
              <a:t>O </a:t>
            </a:r>
            <a:r>
              <a:rPr lang="en-US" sz="2800" b="1" dirty="0" err="1"/>
              <a:t>efeito</a:t>
            </a:r>
            <a:r>
              <a:rPr lang="en-US" sz="2800" b="1" dirty="0"/>
              <a:t> </a:t>
            </a:r>
            <a:r>
              <a:rPr lang="en-US" sz="2800" b="1" dirty="0" err="1"/>
              <a:t>randômico</a:t>
            </a:r>
            <a:r>
              <a:rPr lang="en-US" sz="2800" b="1" dirty="0"/>
              <a:t> é </a:t>
            </a:r>
            <a:r>
              <a:rPr lang="en-US" sz="2800" b="1" dirty="0" err="1"/>
              <a:t>uma</a:t>
            </a:r>
            <a:r>
              <a:rPr lang="en-US" sz="2800" b="1" dirty="0"/>
              <a:t> </a:t>
            </a:r>
            <a:r>
              <a:rPr lang="en-US" sz="2800" b="1" dirty="0" err="1"/>
              <a:t>média</a:t>
            </a:r>
            <a:r>
              <a:rPr lang="en-US" sz="2800" b="1" dirty="0"/>
              <a:t> </a:t>
            </a:r>
            <a:r>
              <a:rPr lang="en-US" sz="2800" b="1" dirty="0" err="1"/>
              <a:t>ponderada</a:t>
            </a:r>
            <a:r>
              <a:rPr lang="en-US" sz="2800" b="1" dirty="0"/>
              <a:t> dos </a:t>
            </a:r>
            <a:r>
              <a:rPr lang="en-US" sz="2800" b="1" dirty="0" err="1"/>
              <a:t>efeitos</a:t>
            </a:r>
            <a:r>
              <a:rPr lang="en-US" sz="2800" b="1" dirty="0"/>
              <a:t> “entre” e “</a:t>
            </a:r>
            <a:r>
              <a:rPr lang="en-US" sz="2800" b="1" dirty="0" err="1"/>
              <a:t>fixo</a:t>
            </a:r>
            <a:r>
              <a:rPr lang="en-US" sz="2800" b="1" dirty="0"/>
              <a:t>”:</a:t>
            </a:r>
          </a:p>
          <a:p>
            <a:pPr indent="-342900"/>
            <a:r>
              <a:rPr lang="en-US" sz="2800" b="1" dirty="0"/>
              <a:t>		RE = (1 – </a:t>
            </a:r>
            <a:r>
              <a:rPr lang="pt-BR" sz="2800" b="1" dirty="0"/>
              <a:t>ω</a:t>
            </a:r>
            <a:r>
              <a:rPr lang="en-US" sz="2800" b="1" dirty="0"/>
              <a:t>)*BE + </a:t>
            </a:r>
            <a:r>
              <a:rPr lang="pt-BR" sz="2800" b="1" dirty="0"/>
              <a:t>ω</a:t>
            </a:r>
            <a:r>
              <a:rPr lang="en-US" sz="2800" b="1" dirty="0"/>
              <a:t>*FE</a:t>
            </a:r>
            <a:endParaRPr lang="pt-BR" sz="2800" b="1" dirty="0"/>
          </a:p>
          <a:p>
            <a:pPr indent="-342900"/>
            <a:r>
              <a:rPr lang="pt-BR" sz="2800" b="1" dirty="0"/>
              <a:t>		RE = </a:t>
            </a:r>
            <a:r>
              <a:rPr lang="pt-BR" sz="2800" b="1" dirty="0" err="1"/>
              <a:t>random</a:t>
            </a:r>
            <a:r>
              <a:rPr lang="pt-BR" sz="2800" b="1" dirty="0"/>
              <a:t> </a:t>
            </a:r>
            <a:r>
              <a:rPr lang="pt-BR" sz="2800" b="1" dirty="0" err="1"/>
              <a:t>effect</a:t>
            </a:r>
            <a:r>
              <a:rPr lang="pt-BR" sz="2800" b="1" dirty="0"/>
              <a:t>;</a:t>
            </a:r>
          </a:p>
          <a:p>
            <a:pPr indent="-342900"/>
            <a:r>
              <a:rPr lang="pt-BR" sz="2800" b="1" dirty="0"/>
              <a:t>		BE = </a:t>
            </a:r>
            <a:r>
              <a:rPr lang="pt-BR" sz="2800" b="1" dirty="0" err="1"/>
              <a:t>between</a:t>
            </a:r>
            <a:r>
              <a:rPr lang="pt-BR" sz="2800" b="1" dirty="0"/>
              <a:t> </a:t>
            </a:r>
            <a:r>
              <a:rPr lang="pt-BR" sz="2800" b="1" dirty="0" err="1"/>
              <a:t>effect</a:t>
            </a:r>
            <a:r>
              <a:rPr lang="pt-BR" sz="2800" b="1" dirty="0"/>
              <a:t>; FE = </a:t>
            </a:r>
            <a:r>
              <a:rPr lang="pt-BR" sz="2800" b="1" dirty="0" err="1"/>
              <a:t>fixed</a:t>
            </a:r>
            <a:r>
              <a:rPr lang="pt-BR" sz="2800" b="1" dirty="0"/>
              <a:t> </a:t>
            </a:r>
            <a:r>
              <a:rPr lang="pt-BR" sz="2800" b="1" dirty="0" err="1"/>
              <a:t>effect</a:t>
            </a:r>
            <a:endParaRPr lang="pt-BR" sz="2800" b="1" dirty="0"/>
          </a:p>
          <a:p>
            <a:pPr indent="-342900"/>
            <a:r>
              <a:rPr lang="pt-BR" sz="2800" b="1" dirty="0"/>
              <a:t>FE = </a:t>
            </a:r>
            <a:r>
              <a:rPr lang="pt-BR" sz="2800" b="1" dirty="0" err="1"/>
              <a:t>fixed</a:t>
            </a:r>
            <a:r>
              <a:rPr lang="pt-BR" sz="2800" b="1" dirty="0"/>
              <a:t> (ou </a:t>
            </a:r>
            <a:r>
              <a:rPr lang="pt-BR" sz="2800" b="1" dirty="0" err="1"/>
              <a:t>within</a:t>
            </a:r>
            <a:r>
              <a:rPr lang="pt-BR" sz="2800" b="1" dirty="0"/>
              <a:t>) </a:t>
            </a:r>
            <a:r>
              <a:rPr lang="pt-BR" sz="2800" b="1" dirty="0" err="1"/>
              <a:t>effect</a:t>
            </a:r>
            <a:endParaRPr lang="pt-BR" sz="2800" b="1" dirty="0"/>
          </a:p>
          <a:p>
            <a:pPr indent="-342900"/>
            <a:endParaRPr lang="pt-BR" sz="2800" b="1" dirty="0"/>
          </a:p>
          <a:p>
            <a:pPr indent="-342900"/>
            <a:endParaRPr lang="pt-BR" sz="2800" b="1" dirty="0"/>
          </a:p>
          <a:p>
            <a:pPr indent="-342900"/>
            <a:r>
              <a:rPr lang="pt-BR" sz="2800" b="1" dirty="0"/>
              <a:t>EP = erro padrão do respectivo coeficiente</a:t>
            </a: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467544" y="0"/>
            <a:ext cx="7776864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Relação entre os efeitos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8292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0192" y="5517232"/>
            <a:ext cx="599380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412776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pt-BR" sz="2800" b="1" u="sng" dirty="0"/>
              <a:t>efeito </a:t>
            </a:r>
            <a:r>
              <a:rPr lang="pt-BR" sz="2800" b="1" u="sng" dirty="0" err="1"/>
              <a:t>be</a:t>
            </a:r>
            <a:r>
              <a:rPr lang="pt-BR" sz="2800" b="1" u="sng" dirty="0"/>
              <a:t> (</a:t>
            </a:r>
            <a:r>
              <a:rPr lang="pt-BR" sz="2800" b="1" u="sng" dirty="0" err="1"/>
              <a:t>between</a:t>
            </a:r>
            <a:r>
              <a:rPr lang="pt-BR" sz="2800" b="1" u="sng" dirty="0"/>
              <a:t> </a:t>
            </a:r>
            <a:r>
              <a:rPr lang="pt-BR" sz="2800" b="1" u="sng" dirty="0" err="1"/>
              <a:t>effect</a:t>
            </a:r>
            <a:r>
              <a:rPr lang="pt-BR" sz="2800" b="1" u="sng" dirty="0"/>
              <a:t>): entre os contextos</a:t>
            </a:r>
          </a:p>
          <a:p>
            <a:pPr indent="-342900"/>
            <a:r>
              <a:rPr lang="pt-BR" sz="2800" b="1" dirty="0" err="1"/>
              <a:t>xtlogit</a:t>
            </a:r>
            <a:r>
              <a:rPr lang="pt-BR" sz="2800" b="1" dirty="0"/>
              <a:t> </a:t>
            </a:r>
            <a:r>
              <a:rPr lang="pt-BR" sz="2800" b="1" dirty="0" err="1"/>
              <a:t>desfcat</a:t>
            </a:r>
            <a:r>
              <a:rPr lang="pt-BR" sz="2800" b="1" dirty="0"/>
              <a:t> </a:t>
            </a:r>
            <a:r>
              <a:rPr lang="pt-BR" sz="2800" b="1" dirty="0" err="1"/>
              <a:t>fatindcat</a:t>
            </a:r>
            <a:r>
              <a:rPr lang="pt-BR" sz="2800" b="1" dirty="0"/>
              <a:t> </a:t>
            </a:r>
            <a:r>
              <a:rPr lang="pt-BR" sz="2800" b="1" dirty="0" err="1"/>
              <a:t>fatcontcat</a:t>
            </a:r>
            <a:r>
              <a:rPr lang="pt-BR" sz="2800" b="1" dirty="0"/>
              <a:t>, </a:t>
            </a:r>
            <a:r>
              <a:rPr lang="pt-BR" sz="2800" b="1" dirty="0" err="1"/>
              <a:t>be</a:t>
            </a:r>
            <a:r>
              <a:rPr lang="pt-BR" sz="2800" b="1" dirty="0"/>
              <a:t> </a:t>
            </a:r>
            <a:r>
              <a:rPr lang="pt-BR" sz="2800" b="1" dirty="0" err="1"/>
              <a:t>or</a:t>
            </a:r>
            <a:r>
              <a:rPr lang="pt-BR" sz="2800" b="1" dirty="0"/>
              <a:t> i(contexto)</a:t>
            </a:r>
          </a:p>
          <a:p>
            <a:pPr indent="-342900"/>
            <a:r>
              <a:rPr lang="pt-BR" sz="2800" b="1" dirty="0" err="1"/>
              <a:t>xtpoisson</a:t>
            </a:r>
            <a:r>
              <a:rPr lang="pt-BR" sz="2800" b="1" dirty="0"/>
              <a:t> </a:t>
            </a:r>
            <a:r>
              <a:rPr lang="pt-BR" sz="2800" b="1" dirty="0" err="1"/>
              <a:t>desfcat</a:t>
            </a:r>
            <a:r>
              <a:rPr lang="pt-BR" sz="2800" b="1" dirty="0"/>
              <a:t> </a:t>
            </a:r>
            <a:r>
              <a:rPr lang="pt-BR" sz="2800" b="1" dirty="0" err="1"/>
              <a:t>fatindcat</a:t>
            </a:r>
            <a:r>
              <a:rPr lang="pt-BR" sz="2800" b="1" dirty="0"/>
              <a:t> </a:t>
            </a:r>
            <a:r>
              <a:rPr lang="pt-BR" sz="2800" b="1" dirty="0" err="1"/>
              <a:t>fatcontcat</a:t>
            </a:r>
            <a:r>
              <a:rPr lang="pt-BR" sz="2800" b="1" dirty="0"/>
              <a:t>, </a:t>
            </a:r>
            <a:r>
              <a:rPr lang="pt-BR" sz="2800" b="1" dirty="0" err="1"/>
              <a:t>be</a:t>
            </a:r>
            <a:r>
              <a:rPr lang="pt-BR" sz="2800" b="1" dirty="0"/>
              <a:t> </a:t>
            </a:r>
            <a:r>
              <a:rPr lang="pt-BR" sz="2800" b="1" dirty="0" err="1"/>
              <a:t>irr</a:t>
            </a:r>
            <a:r>
              <a:rPr lang="pt-BR" sz="2800" b="1" dirty="0"/>
              <a:t> i(contexto)</a:t>
            </a:r>
          </a:p>
          <a:p>
            <a:pPr indent="-342900"/>
            <a:endParaRPr lang="pt-BR" sz="2800" b="1" u="sng" dirty="0"/>
          </a:p>
          <a:p>
            <a:pPr indent="-342900"/>
            <a:r>
              <a:rPr lang="pt-BR" sz="2800" b="1" u="sng" dirty="0"/>
              <a:t>efeito </a:t>
            </a:r>
            <a:r>
              <a:rPr lang="pt-BR" sz="2800" b="1" u="sng" dirty="0" err="1"/>
              <a:t>fe</a:t>
            </a:r>
            <a:r>
              <a:rPr lang="pt-BR" sz="2800" b="1" u="sng" dirty="0"/>
              <a:t> (</a:t>
            </a:r>
            <a:r>
              <a:rPr lang="pt-BR" sz="2800" b="1" u="sng" dirty="0" err="1"/>
              <a:t>fixed</a:t>
            </a:r>
            <a:r>
              <a:rPr lang="pt-BR" sz="2800" b="1" u="sng" dirty="0"/>
              <a:t> </a:t>
            </a:r>
            <a:r>
              <a:rPr lang="pt-BR" sz="2800" b="1" u="sng" dirty="0" err="1"/>
              <a:t>effect</a:t>
            </a:r>
            <a:r>
              <a:rPr lang="pt-BR" sz="2800" b="1" u="sng" dirty="0"/>
              <a:t>): “</a:t>
            </a:r>
            <a:r>
              <a:rPr lang="pt-BR" sz="2800" b="1" u="sng" dirty="0" err="1"/>
              <a:t>within</a:t>
            </a:r>
            <a:r>
              <a:rPr lang="pt-BR" sz="2800" b="1" u="sng" dirty="0"/>
              <a:t>” (dentro dos) contextos</a:t>
            </a:r>
            <a:r>
              <a:rPr lang="pt-BR" sz="2800" b="1" dirty="0"/>
              <a:t>:</a:t>
            </a:r>
          </a:p>
          <a:p>
            <a:pPr indent="-342900"/>
            <a:r>
              <a:rPr lang="pt-BR" sz="2800" b="1" dirty="0" err="1"/>
              <a:t>xtlogit</a:t>
            </a:r>
            <a:r>
              <a:rPr lang="pt-BR" sz="2800" b="1" dirty="0"/>
              <a:t> </a:t>
            </a:r>
            <a:r>
              <a:rPr lang="pt-BR" sz="2800" b="1" dirty="0" err="1"/>
              <a:t>desfcat</a:t>
            </a:r>
            <a:r>
              <a:rPr lang="pt-BR" sz="2800" b="1" dirty="0"/>
              <a:t> </a:t>
            </a:r>
            <a:r>
              <a:rPr lang="pt-BR" sz="2800" b="1" dirty="0" err="1"/>
              <a:t>fatindcat</a:t>
            </a:r>
            <a:r>
              <a:rPr lang="pt-BR" sz="2800" b="1" dirty="0"/>
              <a:t> </a:t>
            </a:r>
            <a:r>
              <a:rPr lang="pt-BR" sz="2800" b="1" dirty="0" err="1"/>
              <a:t>fatcontcat</a:t>
            </a:r>
            <a:r>
              <a:rPr lang="pt-BR" sz="2800" b="1" dirty="0"/>
              <a:t>, </a:t>
            </a:r>
            <a:r>
              <a:rPr lang="pt-BR" sz="2800" b="1" dirty="0" err="1"/>
              <a:t>fe</a:t>
            </a:r>
            <a:r>
              <a:rPr lang="pt-BR" sz="2800" b="1" dirty="0"/>
              <a:t> </a:t>
            </a:r>
            <a:r>
              <a:rPr lang="pt-BR" sz="2800" b="1" dirty="0" err="1"/>
              <a:t>or</a:t>
            </a:r>
            <a:r>
              <a:rPr lang="pt-BR" sz="2800" b="1" dirty="0"/>
              <a:t> i(contexto)</a:t>
            </a:r>
          </a:p>
          <a:p>
            <a:pPr indent="-342900"/>
            <a:r>
              <a:rPr lang="pt-BR" sz="2800" b="1" dirty="0" err="1"/>
              <a:t>xtpoisson</a:t>
            </a:r>
            <a:r>
              <a:rPr lang="pt-BR" sz="2800" b="1" dirty="0"/>
              <a:t> </a:t>
            </a:r>
            <a:r>
              <a:rPr lang="pt-BR" sz="2800" b="1" dirty="0" err="1"/>
              <a:t>desfcat</a:t>
            </a:r>
            <a:r>
              <a:rPr lang="pt-BR" sz="2800" b="1" dirty="0"/>
              <a:t> </a:t>
            </a:r>
            <a:r>
              <a:rPr lang="pt-BR" sz="2800" b="1" dirty="0" err="1"/>
              <a:t>fatindcat</a:t>
            </a:r>
            <a:r>
              <a:rPr lang="pt-BR" sz="2800" b="1" dirty="0"/>
              <a:t> </a:t>
            </a:r>
            <a:r>
              <a:rPr lang="pt-BR" sz="2800" b="1" dirty="0" err="1"/>
              <a:t>fatcontcat</a:t>
            </a:r>
            <a:r>
              <a:rPr lang="pt-BR" sz="2800" b="1" dirty="0"/>
              <a:t>, </a:t>
            </a:r>
            <a:r>
              <a:rPr lang="pt-BR" sz="2800" b="1" dirty="0" err="1"/>
              <a:t>fe</a:t>
            </a:r>
            <a:r>
              <a:rPr lang="pt-BR" sz="2800" b="1" dirty="0"/>
              <a:t> </a:t>
            </a:r>
            <a:r>
              <a:rPr lang="pt-BR" sz="2800" b="1" dirty="0" err="1"/>
              <a:t>irr</a:t>
            </a:r>
            <a:r>
              <a:rPr lang="pt-BR" sz="2800" b="1" dirty="0"/>
              <a:t> i(contexto </a:t>
            </a:r>
          </a:p>
          <a:p>
            <a:pPr indent="-342900"/>
            <a:endParaRPr lang="pt-BR" sz="2800" b="1" u="sng" dirty="0"/>
          </a:p>
          <a:p>
            <a:pPr indent="-342900"/>
            <a:r>
              <a:rPr lang="pt-BR" sz="2800" b="1" u="sng" dirty="0"/>
              <a:t>efeito re (</a:t>
            </a:r>
            <a:r>
              <a:rPr lang="pt-BR" sz="2800" b="1" u="sng" dirty="0" err="1"/>
              <a:t>random</a:t>
            </a:r>
            <a:r>
              <a:rPr lang="pt-BR" sz="2800" b="1" u="sng" dirty="0"/>
              <a:t> </a:t>
            </a:r>
            <a:r>
              <a:rPr lang="pt-BR" sz="2800" b="1" u="sng" dirty="0" err="1"/>
              <a:t>effects</a:t>
            </a:r>
            <a:r>
              <a:rPr lang="pt-BR" sz="2800" b="1" u="sng" dirty="0"/>
              <a:t>):</a:t>
            </a:r>
          </a:p>
          <a:p>
            <a:pPr indent="-342900"/>
            <a:r>
              <a:rPr lang="pt-BR" sz="2800" b="1" dirty="0" err="1"/>
              <a:t>xtlogit</a:t>
            </a:r>
            <a:r>
              <a:rPr lang="pt-BR" sz="2800" b="1" dirty="0"/>
              <a:t> </a:t>
            </a:r>
            <a:r>
              <a:rPr lang="pt-BR" sz="2800" b="1" dirty="0" err="1"/>
              <a:t>desfcat</a:t>
            </a:r>
            <a:r>
              <a:rPr lang="pt-BR" sz="2800" b="1" dirty="0"/>
              <a:t> </a:t>
            </a:r>
            <a:r>
              <a:rPr lang="pt-BR" sz="2800" b="1" dirty="0" err="1"/>
              <a:t>fatindcat</a:t>
            </a:r>
            <a:r>
              <a:rPr lang="pt-BR" sz="2800" b="1" dirty="0"/>
              <a:t> </a:t>
            </a:r>
            <a:r>
              <a:rPr lang="pt-BR" sz="2800" b="1" dirty="0" err="1"/>
              <a:t>fatcontcat</a:t>
            </a:r>
            <a:r>
              <a:rPr lang="pt-BR" sz="2800" b="1" dirty="0"/>
              <a:t>, re </a:t>
            </a:r>
            <a:r>
              <a:rPr lang="pt-BR" sz="2800" b="1" dirty="0" err="1"/>
              <a:t>or</a:t>
            </a:r>
            <a:r>
              <a:rPr lang="pt-BR" sz="2800" b="1" dirty="0"/>
              <a:t> i(contexto)</a:t>
            </a:r>
          </a:p>
          <a:p>
            <a:pPr indent="-342900"/>
            <a:r>
              <a:rPr lang="pt-BR" sz="2800" b="1" dirty="0" err="1"/>
              <a:t>xtpoisson</a:t>
            </a:r>
            <a:r>
              <a:rPr lang="pt-BR" sz="2800" b="1" dirty="0"/>
              <a:t> </a:t>
            </a:r>
            <a:r>
              <a:rPr lang="pt-BR" sz="2800" b="1" dirty="0" err="1"/>
              <a:t>desfcat</a:t>
            </a:r>
            <a:r>
              <a:rPr lang="pt-BR" sz="2800" b="1" dirty="0"/>
              <a:t> </a:t>
            </a:r>
            <a:r>
              <a:rPr lang="pt-BR" sz="2800" b="1" dirty="0" err="1"/>
              <a:t>fatindcat</a:t>
            </a:r>
            <a:r>
              <a:rPr lang="pt-BR" sz="2800" b="1" dirty="0"/>
              <a:t> </a:t>
            </a:r>
            <a:r>
              <a:rPr lang="pt-BR" sz="2800" b="1" dirty="0" err="1"/>
              <a:t>fatcontcat</a:t>
            </a:r>
            <a:r>
              <a:rPr lang="pt-BR" sz="2800" b="1" dirty="0"/>
              <a:t>, re </a:t>
            </a:r>
            <a:r>
              <a:rPr lang="pt-BR" sz="2800" b="1" dirty="0" err="1"/>
              <a:t>irr</a:t>
            </a:r>
            <a:r>
              <a:rPr lang="pt-BR" sz="2800" b="1" dirty="0"/>
              <a:t> i(contexto</a:t>
            </a: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7992888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E para “logística” e “Poisson”?</a:t>
            </a:r>
          </a:p>
        </p:txBody>
      </p:sp>
      <p:sp>
        <p:nvSpPr>
          <p:cNvPr id="5" name="Retângulo 4"/>
          <p:cNvSpPr/>
          <p:nvPr/>
        </p:nvSpPr>
        <p:spPr>
          <a:xfrm rot="16200000">
            <a:off x="3851920" y="-156884"/>
            <a:ext cx="79035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</a:p>
        </p:txBody>
      </p:sp>
      <p:sp>
        <p:nvSpPr>
          <p:cNvPr id="8" name="Retângulo 7"/>
          <p:cNvSpPr/>
          <p:nvPr/>
        </p:nvSpPr>
        <p:spPr>
          <a:xfrm rot="16200000">
            <a:off x="4918677" y="1397678"/>
            <a:ext cx="79035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4283968" y="1412776"/>
            <a:ext cx="4860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en-US" sz="2800" b="1"/>
              <a:t>“i” indivíduos</a:t>
            </a:r>
          </a:p>
          <a:p>
            <a:pPr indent="-342900"/>
            <a:r>
              <a:rPr lang="en-US" sz="2800" b="1"/>
              <a:t>y1 – ymcont		x1 – xmcont</a:t>
            </a:r>
          </a:p>
          <a:p>
            <a:pPr indent="-342900"/>
            <a:r>
              <a:rPr lang="en-US" sz="2800" b="1"/>
              <a:t>y2 – ymcont		x2 – xmcont</a:t>
            </a:r>
          </a:p>
          <a:p>
            <a:pPr indent="-342900"/>
            <a:r>
              <a:rPr lang="en-US" sz="2800" b="1"/>
              <a:t>y3 – ymcont		x3 – xmcont</a:t>
            </a:r>
          </a:p>
          <a:p>
            <a:pPr indent="-342900"/>
            <a:r>
              <a:rPr lang="en-US" sz="2800" b="1"/>
              <a:t>...			...</a:t>
            </a:r>
          </a:p>
          <a:p>
            <a:pPr indent="-342900"/>
            <a:r>
              <a:rPr lang="en-US" sz="2800" b="1"/>
              <a:t>yi – ymcont		xi – xmcont</a:t>
            </a:r>
          </a:p>
        </p:txBody>
      </p:sp>
      <p:sp>
        <p:nvSpPr>
          <p:cNvPr id="16" name="Colchete duplo 15"/>
          <p:cNvSpPr/>
          <p:nvPr/>
        </p:nvSpPr>
        <p:spPr>
          <a:xfrm>
            <a:off x="4320480" y="1844824"/>
            <a:ext cx="2051720" cy="2376264"/>
          </a:xfrm>
          <a:prstGeom prst="bracketPair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olchete duplo 16"/>
          <p:cNvSpPr/>
          <p:nvPr/>
        </p:nvSpPr>
        <p:spPr>
          <a:xfrm>
            <a:off x="7056784" y="1844824"/>
            <a:ext cx="1979712" cy="2232248"/>
          </a:xfrm>
          <a:prstGeom prst="bracketPair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860032" y="4149080"/>
            <a:ext cx="403244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u="sng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Efeito</a:t>
            </a:r>
            <a:r>
              <a:rPr lang="en-US" sz="2800" b="1" u="sng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u="sng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fixo</a:t>
            </a:r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2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variação</a:t>
            </a:r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apenas</a:t>
            </a:r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entre </a:t>
            </a:r>
            <a:r>
              <a:rPr lang="en-US" sz="2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indivíduos</a:t>
            </a:r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u="sng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dentro</a:t>
            </a:r>
            <a:r>
              <a:rPr lang="en-US" sz="2800" b="1" u="sng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dos</a:t>
            </a:r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contextos</a:t>
            </a:r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2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pois</a:t>
            </a:r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 </a:t>
            </a:r>
            <a:r>
              <a:rPr lang="en-US" sz="2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variação</a:t>
            </a:r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entre </a:t>
            </a:r>
            <a:r>
              <a:rPr lang="en-US" sz="2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os</a:t>
            </a:r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contextos</a:t>
            </a:r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foi</a:t>
            </a:r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eliminada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2008" y="188640"/>
            <a:ext cx="4283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/>
            <a:r>
              <a:rPr lang="en-US" sz="2800" b="1" dirty="0" err="1">
                <a:solidFill>
                  <a:srgbClr val="FF0000"/>
                </a:solidFill>
              </a:rPr>
              <a:t>Atenção</a:t>
            </a:r>
            <a:r>
              <a:rPr lang="en-US" sz="2800" b="1" dirty="0">
                <a:solidFill>
                  <a:srgbClr val="FF0000"/>
                </a:solidFill>
              </a:rPr>
              <a:t>! </a:t>
            </a:r>
            <a:r>
              <a:rPr lang="en-US" sz="2800" b="1" dirty="0" err="1">
                <a:solidFill>
                  <a:srgbClr val="FF0000"/>
                </a:solidFill>
              </a:rPr>
              <a:t>Não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variação</a:t>
            </a:r>
            <a:r>
              <a:rPr lang="en-US" sz="2800" b="1" dirty="0">
                <a:solidFill>
                  <a:srgbClr val="FF0000"/>
                </a:solidFill>
              </a:rPr>
              <a:t> de </a:t>
            </a:r>
            <a:r>
              <a:rPr lang="en-US" sz="2800" b="1" dirty="0" err="1">
                <a:solidFill>
                  <a:srgbClr val="FF0000"/>
                </a:solidFill>
              </a:rPr>
              <a:t>fatores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contextuais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dentro</a:t>
            </a:r>
            <a:r>
              <a:rPr lang="en-US" sz="2800" b="1" dirty="0">
                <a:solidFill>
                  <a:srgbClr val="FF0000"/>
                </a:solidFill>
              </a:rPr>
              <a:t> dos </a:t>
            </a:r>
            <a:r>
              <a:rPr lang="en-US" sz="2800" b="1" dirty="0" err="1">
                <a:solidFill>
                  <a:srgbClr val="FF0000"/>
                </a:solidFill>
              </a:rPr>
              <a:t>contextos</a:t>
            </a:r>
            <a:r>
              <a:rPr lang="en-US" sz="2800" b="1" dirty="0">
                <a:solidFill>
                  <a:srgbClr val="FF0000"/>
                </a:solidFill>
              </a:rPr>
              <a:t>… </a:t>
            </a:r>
            <a:r>
              <a:rPr lang="en-US" sz="2800" b="1" dirty="0" err="1">
                <a:solidFill>
                  <a:srgbClr val="FF0000"/>
                </a:solidFill>
              </a:rPr>
              <a:t>Então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não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efeitos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fixos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para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variáveis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contextuais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72008" y="3775680"/>
            <a:ext cx="4283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/>
            <a:r>
              <a:rPr lang="en-US" sz="2800" b="1" dirty="0" err="1">
                <a:solidFill>
                  <a:srgbClr val="FF0000"/>
                </a:solidFill>
              </a:rPr>
              <a:t>Ademais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não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regressão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logística</a:t>
            </a:r>
            <a:r>
              <a:rPr lang="en-US" sz="2800" b="1" dirty="0">
                <a:solidFill>
                  <a:srgbClr val="FF0000"/>
                </a:solidFill>
              </a:rPr>
              <a:t> de </a:t>
            </a:r>
            <a:r>
              <a:rPr lang="en-US" sz="2800" b="1" dirty="0" err="1">
                <a:solidFill>
                  <a:srgbClr val="FF0000"/>
                </a:solidFill>
              </a:rPr>
              <a:t>efeitos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fixos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porque</a:t>
            </a:r>
            <a:r>
              <a:rPr lang="en-US" sz="2800" b="1" dirty="0">
                <a:solidFill>
                  <a:srgbClr val="FF0000"/>
                </a:solidFill>
              </a:rPr>
              <a:t> o </a:t>
            </a:r>
            <a:r>
              <a:rPr lang="en-US" sz="2800" b="1" dirty="0" err="1">
                <a:solidFill>
                  <a:srgbClr val="FF0000"/>
                </a:solidFill>
              </a:rPr>
              <a:t>desfecho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modificado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não</a:t>
            </a:r>
            <a:r>
              <a:rPr lang="en-US" sz="2800" b="1" dirty="0">
                <a:solidFill>
                  <a:srgbClr val="FF0000"/>
                </a:solidFill>
              </a:rPr>
              <a:t> é </a:t>
            </a:r>
            <a:r>
              <a:rPr lang="en-US" sz="2800" b="1" dirty="0" err="1">
                <a:solidFill>
                  <a:srgbClr val="FF0000"/>
                </a:solidFill>
              </a:rPr>
              <a:t>mais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uma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variável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dicotômica</a:t>
            </a:r>
            <a:r>
              <a:rPr lang="en-US" sz="2800" b="1" dirty="0">
                <a:solidFill>
                  <a:srgbClr val="FF0000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249289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pt-BR" sz="2800" b="1" u="sng" dirty="0"/>
              <a:t>Opção “re” (</a:t>
            </a:r>
            <a:r>
              <a:rPr lang="pt-BR" sz="2800" b="1" u="sng" dirty="0" err="1"/>
              <a:t>random</a:t>
            </a:r>
            <a:r>
              <a:rPr lang="pt-BR" sz="2800" b="1" u="sng" dirty="0"/>
              <a:t> </a:t>
            </a:r>
            <a:r>
              <a:rPr lang="pt-BR" sz="2800" b="1" u="sng" dirty="0" err="1"/>
              <a:t>effects</a:t>
            </a:r>
            <a:r>
              <a:rPr lang="pt-BR" sz="2800" b="1" u="sng" dirty="0"/>
              <a:t>): considera a variação</a:t>
            </a:r>
            <a:r>
              <a:rPr lang="en-US" sz="2800" b="1" u="sng" dirty="0"/>
              <a:t> entre </a:t>
            </a:r>
            <a:r>
              <a:rPr lang="en-US" sz="2800" b="1" u="sng" dirty="0" err="1"/>
              <a:t>indivíduos</a:t>
            </a:r>
            <a:r>
              <a:rPr lang="en-US" sz="2800" b="1" u="sng" dirty="0"/>
              <a:t> e entre clusters</a:t>
            </a:r>
            <a:r>
              <a:rPr lang="pt-BR" sz="2800" b="1" u="sng" dirty="0"/>
              <a:t>:</a:t>
            </a:r>
          </a:p>
          <a:p>
            <a:pPr indent="-342900"/>
            <a:endParaRPr lang="pt-BR" sz="2800" b="1" u="sng" dirty="0"/>
          </a:p>
          <a:p>
            <a:pPr indent="-342900"/>
            <a:r>
              <a:rPr lang="en-US" sz="2800" b="1" dirty="0" err="1"/>
              <a:t>xtlogit</a:t>
            </a:r>
            <a:r>
              <a:rPr lang="en-US" sz="2800" b="1" dirty="0"/>
              <a:t> </a:t>
            </a:r>
            <a:r>
              <a:rPr lang="en-US" sz="2800" b="1" dirty="0" err="1"/>
              <a:t>desfcat</a:t>
            </a:r>
            <a:r>
              <a:rPr lang="en-US" sz="2800" b="1" dirty="0"/>
              <a:t> </a:t>
            </a:r>
            <a:r>
              <a:rPr lang="en-US" sz="2800" b="1" dirty="0" err="1"/>
              <a:t>fatindcat</a:t>
            </a:r>
            <a:r>
              <a:rPr lang="en-US" sz="2800" b="1" dirty="0"/>
              <a:t> </a:t>
            </a:r>
            <a:r>
              <a:rPr lang="en-US" sz="2800" b="1" dirty="0" err="1"/>
              <a:t>fatcontcat</a:t>
            </a:r>
            <a:r>
              <a:rPr lang="en-US" sz="2800" b="1" dirty="0"/>
              <a:t>, re </a:t>
            </a:r>
            <a:r>
              <a:rPr lang="en-US" sz="2800" b="1" dirty="0" err="1"/>
              <a:t>i</a:t>
            </a:r>
            <a:r>
              <a:rPr lang="en-US" sz="2800" b="1" dirty="0"/>
              <a:t>(</a:t>
            </a:r>
            <a:r>
              <a:rPr lang="en-US" sz="2800" b="1" dirty="0" err="1"/>
              <a:t>contexto</a:t>
            </a:r>
            <a:r>
              <a:rPr lang="en-US" sz="2800" b="1" dirty="0"/>
              <a:t>) or</a:t>
            </a:r>
          </a:p>
          <a:p>
            <a:pPr indent="-342900"/>
            <a:endParaRPr lang="en-US" sz="2800" b="1" dirty="0"/>
          </a:p>
          <a:p>
            <a:pPr indent="-342900"/>
            <a:r>
              <a:rPr lang="en-US" sz="2800" b="1" dirty="0" err="1"/>
              <a:t>xtpoisson</a:t>
            </a:r>
            <a:r>
              <a:rPr lang="en-US" sz="2800" b="1" dirty="0"/>
              <a:t> </a:t>
            </a:r>
            <a:r>
              <a:rPr lang="en-US" sz="2800" b="1" dirty="0" err="1"/>
              <a:t>desfcat</a:t>
            </a:r>
            <a:r>
              <a:rPr lang="en-US" sz="2800" b="1" dirty="0"/>
              <a:t> </a:t>
            </a:r>
            <a:r>
              <a:rPr lang="en-US" sz="2800" b="1" dirty="0" err="1"/>
              <a:t>fatindcat</a:t>
            </a:r>
            <a:r>
              <a:rPr lang="en-US" sz="2800" b="1" dirty="0"/>
              <a:t> </a:t>
            </a:r>
            <a:r>
              <a:rPr lang="en-US" sz="2800" b="1" dirty="0" err="1"/>
              <a:t>fatcontcat</a:t>
            </a:r>
            <a:r>
              <a:rPr lang="en-US" sz="2800" b="1" dirty="0"/>
              <a:t>, </a:t>
            </a:r>
            <a:r>
              <a:rPr lang="en-US" sz="2800" b="1" dirty="0" err="1"/>
              <a:t>i</a:t>
            </a:r>
            <a:r>
              <a:rPr lang="en-US" sz="2800" b="1" dirty="0"/>
              <a:t>(</a:t>
            </a:r>
            <a:r>
              <a:rPr lang="en-US" sz="2800" b="1" dirty="0" err="1"/>
              <a:t>contexto</a:t>
            </a:r>
            <a:r>
              <a:rPr lang="en-US" sz="2800" b="1" dirty="0"/>
              <a:t>) re </a:t>
            </a:r>
            <a:r>
              <a:rPr lang="en-US" sz="2800" b="1" dirty="0" err="1"/>
              <a:t>irr</a:t>
            </a:r>
            <a:endParaRPr lang="en-US" sz="2800" b="1" dirty="0"/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467544" y="404664"/>
            <a:ext cx="7776864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Comandos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 do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Stata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para</a:t>
            </a:r>
            <a:endParaRPr lang="en-US" sz="3600" b="1" i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59B4BB"/>
              </a:solidFill>
              <a:latin typeface="Arial Black"/>
            </a:endParaRPr>
          </a:p>
          <a:p>
            <a:pPr algn="ctr"/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regressão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logística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 e de Poisson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10"/>
          <p:cNvSpPr>
            <a:spLocks noChangeArrowheads="1"/>
          </p:cNvSpPr>
          <p:nvPr/>
        </p:nvSpPr>
        <p:spPr bwMode="auto">
          <a:xfrm>
            <a:off x="-36512" y="1979548"/>
            <a:ext cx="22141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Sophia </a:t>
            </a:r>
            <a:r>
              <a:rPr lang="en-US" b="1" dirty="0" err="1">
                <a:solidFill>
                  <a:srgbClr val="000000"/>
                </a:solidFill>
              </a:rPr>
              <a:t>Rabe-Hesketh</a:t>
            </a: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059832" y="96308"/>
            <a:ext cx="6048672" cy="1348401"/>
          </a:xfrm>
          <a:prstGeom prst="rect">
            <a:avLst/>
          </a:prstGeom>
          <a:gradFill rotWithShape="0">
            <a:gsLst>
              <a:gs pos="0">
                <a:srgbClr val="BBE0E3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63500">
            <a:pattFill prst="sphere">
              <a:fgClr>
                <a:srgbClr val="3366FF"/>
              </a:fgClr>
              <a:bgClr>
                <a:srgbClr val="BBE0E3"/>
              </a:bgClr>
            </a:pattFill>
            <a:miter lim="800000"/>
            <a:headEnd/>
            <a:tailEnd/>
          </a:ln>
        </p:spPr>
        <p:txBody>
          <a:bodyPr wrap="square" lIns="180000" tIns="180000" rIns="180000" bIns="180000" anchor="ctr">
            <a:spAutoFit/>
          </a:bodyPr>
          <a:lstStyle/>
          <a:p>
            <a:pPr algn="just"/>
            <a:r>
              <a:rPr lang="pt-BR" sz="3200" b="1" dirty="0">
                <a:solidFill>
                  <a:srgbClr val="000000"/>
                </a:solidFill>
              </a:rPr>
              <a:t>Como devemos analisar o efeito: como fixo ou como randômico?</a:t>
            </a:r>
          </a:p>
        </p:txBody>
      </p:sp>
      <p:pic>
        <p:nvPicPr>
          <p:cNvPr id="2050" name="Picture 2" descr="http://www.wiley.com/legacy/wileychi/eosbs/images/editors/editor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71250"/>
            <a:ext cx="1327340" cy="1413533"/>
          </a:xfrm>
          <a:prstGeom prst="rect">
            <a:avLst/>
          </a:prstGeom>
          <a:noFill/>
        </p:spPr>
      </p:pic>
      <p:sp>
        <p:nvSpPr>
          <p:cNvPr id="9" name="Retângulo 10"/>
          <p:cNvSpPr>
            <a:spLocks noChangeArrowheads="1"/>
          </p:cNvSpPr>
          <p:nvPr/>
        </p:nvSpPr>
        <p:spPr bwMode="auto">
          <a:xfrm>
            <a:off x="1619672" y="1475492"/>
            <a:ext cx="1748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Anders </a:t>
            </a:r>
            <a:r>
              <a:rPr lang="en-US" b="1" dirty="0" err="1">
                <a:solidFill>
                  <a:srgbClr val="000000"/>
                </a:solidFill>
              </a:rPr>
              <a:t>Skrondal</a:t>
            </a:r>
            <a:endParaRPr lang="pt-BR" b="1" dirty="0">
              <a:solidFill>
                <a:srgbClr val="000000"/>
              </a:solidFill>
            </a:endParaRPr>
          </a:p>
        </p:txBody>
      </p:sp>
      <p:pic>
        <p:nvPicPr>
          <p:cNvPr id="2052" name="Picture 4" descr="http://www.sapmea.asn.au/conventions/asc2012/graphics/sophia_rabe-heske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8315"/>
            <a:ext cx="1616199" cy="1979019"/>
          </a:xfrm>
          <a:prstGeom prst="rect">
            <a:avLst/>
          </a:prstGeom>
          <a:noFill/>
        </p:spPr>
      </p:pic>
      <p:pic>
        <p:nvPicPr>
          <p:cNvPr id="2054" name="Picture 6" descr="http://www.timberlake.co.uk/common/images/Bookshop/mlmus2_fro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564904"/>
            <a:ext cx="1975354" cy="252028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68300" y="6093296"/>
            <a:ext cx="8308156" cy="646331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b="1" dirty="0" err="1">
                <a:solidFill>
                  <a:srgbClr val="000000"/>
                </a:solidFill>
              </a:rPr>
              <a:t>Rabe-Hesketh</a:t>
            </a:r>
            <a:r>
              <a:rPr lang="en-US" b="1" dirty="0">
                <a:solidFill>
                  <a:srgbClr val="000000"/>
                </a:solidFill>
              </a:rPr>
              <a:t> S, </a:t>
            </a:r>
            <a:r>
              <a:rPr lang="en-US" b="1" dirty="0" err="1">
                <a:solidFill>
                  <a:srgbClr val="000000"/>
                </a:solidFill>
              </a:rPr>
              <a:t>Skrondal</a:t>
            </a:r>
            <a:r>
              <a:rPr lang="en-US" b="1" dirty="0">
                <a:solidFill>
                  <a:srgbClr val="000000"/>
                </a:solidFill>
              </a:rPr>
              <a:t> A. Multilevel and longitudinal modeling using </a:t>
            </a:r>
            <a:r>
              <a:rPr lang="en-US" b="1" dirty="0" err="1">
                <a:solidFill>
                  <a:srgbClr val="000000"/>
                </a:solidFill>
              </a:rPr>
              <a:t>Stata</a:t>
            </a:r>
            <a:r>
              <a:rPr lang="en-US" b="1" dirty="0">
                <a:solidFill>
                  <a:srgbClr val="000000"/>
                </a:solidFill>
              </a:rPr>
              <a:t>. 2</a:t>
            </a:r>
            <a:r>
              <a:rPr lang="en-US" b="1" baseline="30000" dirty="0">
                <a:solidFill>
                  <a:srgbClr val="000000"/>
                </a:solidFill>
              </a:rPr>
              <a:t>nd</a:t>
            </a:r>
            <a:r>
              <a:rPr lang="en-US" b="1" dirty="0">
                <a:solidFill>
                  <a:srgbClr val="000000"/>
                </a:solidFill>
              </a:rPr>
              <a:t> ed. College Station, </a:t>
            </a:r>
            <a:r>
              <a:rPr lang="en-US" b="1" dirty="0" err="1">
                <a:solidFill>
                  <a:srgbClr val="000000"/>
                </a:solidFill>
              </a:rPr>
              <a:t>Tx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  <a:r>
              <a:rPr lang="en-US" b="1" dirty="0" err="1">
                <a:solidFill>
                  <a:srgbClr val="000000"/>
                </a:solidFill>
              </a:rPr>
              <a:t>Stata</a:t>
            </a:r>
            <a:r>
              <a:rPr lang="en-US" b="1" dirty="0">
                <a:solidFill>
                  <a:srgbClr val="000000"/>
                </a:solidFill>
              </a:rPr>
              <a:t> Press: 2008.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916832"/>
            <a:ext cx="6084168" cy="406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8300" y="6093296"/>
            <a:ext cx="8308156" cy="646331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b="1" dirty="0" err="1">
                <a:solidFill>
                  <a:srgbClr val="000000"/>
                </a:solidFill>
              </a:rPr>
              <a:t>Rabe-Hesketh</a:t>
            </a:r>
            <a:r>
              <a:rPr lang="en-US" b="1" dirty="0">
                <a:solidFill>
                  <a:srgbClr val="000000"/>
                </a:solidFill>
              </a:rPr>
              <a:t> S, </a:t>
            </a:r>
            <a:r>
              <a:rPr lang="en-US" b="1" dirty="0" err="1">
                <a:solidFill>
                  <a:srgbClr val="000000"/>
                </a:solidFill>
              </a:rPr>
              <a:t>Skrondal</a:t>
            </a:r>
            <a:r>
              <a:rPr lang="en-US" b="1" dirty="0">
                <a:solidFill>
                  <a:srgbClr val="000000"/>
                </a:solidFill>
              </a:rPr>
              <a:t> A. Multilevel and longitudinal modeling using </a:t>
            </a:r>
            <a:r>
              <a:rPr lang="en-US" b="1" dirty="0" err="1">
                <a:solidFill>
                  <a:srgbClr val="000000"/>
                </a:solidFill>
              </a:rPr>
              <a:t>Stata</a:t>
            </a:r>
            <a:r>
              <a:rPr lang="en-US" b="1" dirty="0">
                <a:solidFill>
                  <a:srgbClr val="000000"/>
                </a:solidFill>
              </a:rPr>
              <a:t>. 2</a:t>
            </a:r>
            <a:r>
              <a:rPr lang="en-US" b="1" baseline="30000" dirty="0">
                <a:solidFill>
                  <a:srgbClr val="000000"/>
                </a:solidFill>
              </a:rPr>
              <a:t>nd</a:t>
            </a:r>
            <a:r>
              <a:rPr lang="en-US" b="1" dirty="0">
                <a:solidFill>
                  <a:srgbClr val="000000"/>
                </a:solidFill>
              </a:rPr>
              <a:t> ed. College Station, </a:t>
            </a:r>
            <a:r>
              <a:rPr lang="en-US" b="1" dirty="0" err="1">
                <a:solidFill>
                  <a:srgbClr val="000000"/>
                </a:solidFill>
              </a:rPr>
              <a:t>Tx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  <a:r>
              <a:rPr lang="en-US" b="1" dirty="0" err="1">
                <a:solidFill>
                  <a:srgbClr val="000000"/>
                </a:solidFill>
              </a:rPr>
              <a:t>Stata</a:t>
            </a:r>
            <a:r>
              <a:rPr lang="en-US" b="1" dirty="0">
                <a:solidFill>
                  <a:srgbClr val="000000"/>
                </a:solidFill>
              </a:rPr>
              <a:t> Press: 2008.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9512" y="183865"/>
          <a:ext cx="8784976" cy="587619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{08FB837D-C827-4EFA-A057-4D05807E0F7C}</a:tableStyleId>
              </a:tblPr>
              <a:tblGrid>
                <a:gridCol w="3096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6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8677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Efeito</a:t>
                      </a:r>
                      <a:r>
                        <a:rPr lang="pt-BR" sz="2800" baseline="0" dirty="0"/>
                        <a:t> contextual (</a:t>
                      </a:r>
                      <a:r>
                        <a:rPr lang="pt-BR" sz="2800" baseline="0" dirty="0" err="1"/>
                        <a:t>between</a:t>
                      </a:r>
                      <a:r>
                        <a:rPr lang="pt-BR" sz="2800" baseline="0" dirty="0"/>
                        <a:t> </a:t>
                      </a:r>
                      <a:r>
                        <a:rPr lang="pt-BR" sz="2800" baseline="0" dirty="0" err="1"/>
                        <a:t>contexts</a:t>
                      </a:r>
                      <a:r>
                        <a:rPr lang="pt-BR" sz="2800" baseline="0" dirty="0"/>
                        <a:t>)</a:t>
                      </a:r>
                      <a:endParaRPr lang="pt-BR" sz="2800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Efeito  fixo</a:t>
                      </a:r>
                    </a:p>
                    <a:p>
                      <a:pPr algn="ctr"/>
                      <a:r>
                        <a:rPr lang="pt-BR" sz="2800" dirty="0"/>
                        <a:t>(</a:t>
                      </a:r>
                      <a:r>
                        <a:rPr lang="pt-BR" sz="2800" dirty="0" err="1"/>
                        <a:t>within</a:t>
                      </a:r>
                      <a:r>
                        <a:rPr lang="pt-BR" sz="2800" dirty="0"/>
                        <a:t> </a:t>
                      </a:r>
                      <a:r>
                        <a:rPr lang="pt-BR" sz="2800" dirty="0" err="1"/>
                        <a:t>contexts</a:t>
                      </a:r>
                      <a:r>
                        <a:rPr lang="pt-BR" sz="2800" dirty="0"/>
                        <a:t>)</a:t>
                      </a:r>
                      <a:endParaRPr lang="pt-BR" sz="2800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Efeito randômico</a:t>
                      </a:r>
                      <a:r>
                        <a:rPr lang="pt-BR" sz="2800" baseline="0" dirty="0"/>
                        <a:t> (</a:t>
                      </a:r>
                      <a:r>
                        <a:rPr lang="pt-BR" sz="2800" baseline="0" dirty="0" err="1"/>
                        <a:t>random</a:t>
                      </a:r>
                      <a:r>
                        <a:rPr lang="pt-BR" sz="2800" baseline="0" dirty="0"/>
                        <a:t> </a:t>
                      </a:r>
                      <a:r>
                        <a:rPr lang="pt-BR" sz="2800" baseline="0" dirty="0" err="1"/>
                        <a:t>effects</a:t>
                      </a:r>
                      <a:r>
                        <a:rPr lang="pt-BR" sz="2800" baseline="0" dirty="0"/>
                        <a:t>)</a:t>
                      </a:r>
                      <a:endParaRPr lang="pt-BR" sz="2800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175">
                <a:tc>
                  <a:txBody>
                    <a:bodyPr/>
                    <a:lstStyle/>
                    <a:p>
                      <a:r>
                        <a:rPr lang="pt-BR" b="1" dirty="0"/>
                        <a:t>Estudo</a:t>
                      </a:r>
                      <a:r>
                        <a:rPr lang="pt-BR" b="1" baseline="0" dirty="0"/>
                        <a:t> de dados agregados e de dados contextuais.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Desconta a variação entre</a:t>
                      </a:r>
                      <a:r>
                        <a:rPr lang="pt-BR" b="1" baseline="0" dirty="0"/>
                        <a:t> os contextos e considera apenas a variação interna aos contextos.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Inclui a variação entre os contextos e a variação dentro </a:t>
                      </a:r>
                      <a:r>
                        <a:rPr lang="pt-BR" b="1"/>
                        <a:t>dos contextos.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365">
                <a:tc>
                  <a:txBody>
                    <a:bodyPr/>
                    <a:lstStyle/>
                    <a:p>
                      <a:r>
                        <a:rPr lang="pt-BR" b="1" dirty="0"/>
                        <a:t>Não</a:t>
                      </a:r>
                      <a:r>
                        <a:rPr lang="pt-BR" b="1" baseline="0" dirty="0"/>
                        <a:t> leva em consideração a variação individual dentro dos contextos.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Não pode</a:t>
                      </a:r>
                      <a:r>
                        <a:rPr lang="pt-BR" b="1" baseline="0" dirty="0"/>
                        <a:t> incluir fatores contextuais, pois eles são constantes nos contextos.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Pode incluir fatores individuais</a:t>
                      </a:r>
                      <a:r>
                        <a:rPr lang="pt-BR" b="1" baseline="0" dirty="0"/>
                        <a:t> e fatores contextuais.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365">
                <a:tc>
                  <a:txBody>
                    <a:bodyPr/>
                    <a:lstStyle/>
                    <a:p>
                      <a:r>
                        <a:rPr lang="pt-BR" b="1" dirty="0"/>
                        <a:t>A rigor, não é análise multinível.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Não permite inferência</a:t>
                      </a:r>
                      <a:r>
                        <a:rPr lang="pt-BR" b="1" baseline="0" dirty="0"/>
                        <a:t> para contextos não incluídos na amostra.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Permite inferência</a:t>
                      </a:r>
                      <a:r>
                        <a:rPr lang="pt-BR" b="1" baseline="0" dirty="0"/>
                        <a:t> para os contextos não incluídos na amostra.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556"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Não requisita</a:t>
                      </a:r>
                      <a:r>
                        <a:rPr lang="pt-BR" b="1" baseline="0" dirty="0"/>
                        <a:t> número mínimo de contextos.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No mínimo</a:t>
                      </a:r>
                      <a:r>
                        <a:rPr lang="pt-BR" b="1" baseline="0" dirty="0"/>
                        <a:t> 10 ou 20 contextos.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634"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No mínimo</a:t>
                      </a:r>
                      <a:r>
                        <a:rPr lang="pt-BR" b="1" baseline="0" dirty="0"/>
                        <a:t> 2 ou mais participantes por contexto.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No mínimo</a:t>
                      </a:r>
                      <a:r>
                        <a:rPr lang="pt-BR" b="1" baseline="0" dirty="0"/>
                        <a:t> 2 ou mais participantes por contexto.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634"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/>
                        <a:t>É análise </a:t>
                      </a:r>
                      <a:r>
                        <a:rPr lang="pt-BR" sz="2400" b="1" dirty="0" err="1"/>
                        <a:t>multinível</a:t>
                      </a:r>
                      <a:r>
                        <a:rPr lang="pt-BR" sz="2400" b="1" dirty="0"/>
                        <a:t>?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A rigor, é análise </a:t>
                      </a:r>
                      <a:r>
                        <a:rPr lang="pt-BR" b="1" dirty="0" err="1"/>
                        <a:t>multinível</a:t>
                      </a:r>
                      <a:r>
                        <a:rPr lang="pt-BR" b="1" dirty="0"/>
                        <a:t>.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6084167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05900" cy="323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t="24207" r="85709" b="72777"/>
          <a:stretch>
            <a:fillRect/>
          </a:stretch>
        </p:blipFill>
        <p:spPr bwMode="auto">
          <a:xfrm>
            <a:off x="0" y="-1"/>
            <a:ext cx="5835356" cy="69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barbara.GIF"/>
          <p:cNvPicPr>
            <a:picLocks noChangeAspect="1"/>
          </p:cNvPicPr>
          <p:nvPr/>
        </p:nvPicPr>
        <p:blipFill>
          <a:blip r:embed="rId6" cstate="print"/>
          <a:srcRect l="13300" t="6618" r="18552"/>
          <a:stretch>
            <a:fillRect/>
          </a:stretch>
        </p:blipFill>
        <p:spPr>
          <a:xfrm>
            <a:off x="7446852" y="3717032"/>
            <a:ext cx="1697148" cy="2756024"/>
          </a:xfrm>
          <a:prstGeom prst="rect">
            <a:avLst/>
          </a:prstGeom>
        </p:spPr>
      </p:pic>
      <p:pic>
        <p:nvPicPr>
          <p:cNvPr id="1028" name="Picture 4" descr="C:\Users\Leopoldo\Documents\fixo\graciela\IMG_1572_19_1.JPG"/>
          <p:cNvPicPr>
            <a:picLocks noChangeAspect="1" noChangeArrowheads="1"/>
          </p:cNvPicPr>
          <p:nvPr/>
        </p:nvPicPr>
        <p:blipFill>
          <a:blip r:embed="rId7" cstate="print"/>
          <a:srcRect l="16138" t="34651" r="57875" b="6315"/>
          <a:stretch>
            <a:fillRect/>
          </a:stretch>
        </p:blipFill>
        <p:spPr bwMode="auto">
          <a:xfrm>
            <a:off x="5624962" y="3717032"/>
            <a:ext cx="1827358" cy="276872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5940152" y="64533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GMJ </a:t>
            </a:r>
            <a:r>
              <a:rPr lang="pt-BR" b="1" dirty="0" err="1"/>
              <a:t>Jahn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740352" y="64533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BBS </a:t>
            </a:r>
            <a:r>
              <a:rPr lang="pt-BR" b="1" dirty="0" err="1"/>
              <a:t>Levy</a:t>
            </a:r>
            <a:endParaRPr lang="pt-BR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7563" y="-1147564"/>
            <a:ext cx="6813374" cy="910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683568" y="359048"/>
            <a:ext cx="7416824" cy="4654128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softEdge rad="1270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b="1" i="1" kern="1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pt-BR" sz="3600" b="1" i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  A lógica da</a:t>
            </a:r>
          </a:p>
          <a:p>
            <a:pPr algn="ctr"/>
            <a:r>
              <a:rPr lang="pt-BR" sz="3600" b="1" i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análise</a:t>
            </a:r>
          </a:p>
          <a:p>
            <a:pPr algn="ctr"/>
            <a:r>
              <a:rPr lang="pt-BR" sz="3600" b="1" i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multinível...</a:t>
            </a:r>
          </a:p>
          <a:p>
            <a:pPr algn="ctr"/>
            <a:endParaRPr lang="pt-BR" sz="3600" b="1" i="1" kern="1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17340" y="-1417339"/>
            <a:ext cx="630932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17341" y="-1417342"/>
            <a:ext cx="63093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0461" y="-1"/>
            <a:ext cx="700295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17341" y="-1417342"/>
            <a:ext cx="63093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8839" y="4797152"/>
            <a:ext cx="3086433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4427984" y="404664"/>
            <a:ext cx="388843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1ª questão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17341" y="-1417342"/>
            <a:ext cx="63093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683568" y="359048"/>
            <a:ext cx="7416824" cy="4654128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softEdge rad="1270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b="1" i="1" kern="1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pt-BR" sz="3600" b="1" i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  Como é que se faz  </a:t>
            </a:r>
          </a:p>
          <a:p>
            <a:pPr algn="ctr"/>
            <a:r>
              <a:rPr lang="pt-BR" sz="3600" b="1" i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isto no </a:t>
            </a:r>
            <a:r>
              <a:rPr lang="pt-BR" sz="3600" b="1" i="1" kern="1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Stata</a:t>
            </a:r>
            <a:r>
              <a:rPr lang="pt-BR" sz="3600" b="1" i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?</a:t>
            </a:r>
          </a:p>
          <a:p>
            <a:pPr algn="ctr"/>
            <a:endParaRPr lang="pt-BR" sz="3600" b="1" i="1" kern="1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4427984" y="404664"/>
            <a:ext cx="388843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2ª questão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17341" y="-1417342"/>
            <a:ext cx="63093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439144" y="3201938"/>
            <a:ext cx="52930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/>
              <a:t>Deviance: </a:t>
            </a:r>
            <a:r>
              <a:rPr lang="en-US" sz="2800" b="1" dirty="0" err="1"/>
              <a:t>medida</a:t>
            </a:r>
            <a:r>
              <a:rPr lang="en-US" sz="2800" b="1" dirty="0"/>
              <a:t> de </a:t>
            </a:r>
            <a:r>
              <a:rPr lang="en-US" sz="2800" b="1" dirty="0" err="1"/>
              <a:t>qualidade</a:t>
            </a:r>
            <a:endParaRPr lang="en-US" sz="2800" b="1" dirty="0"/>
          </a:p>
          <a:p>
            <a:pPr indent="-342900"/>
            <a:r>
              <a:rPr lang="en-US" sz="2800" b="1" dirty="0"/>
              <a:t>do </a:t>
            </a:r>
            <a:r>
              <a:rPr lang="en-US" sz="2800" b="1" dirty="0" err="1"/>
              <a:t>ajuste</a:t>
            </a:r>
            <a:r>
              <a:rPr lang="en-US" sz="2800" b="1" dirty="0"/>
              <a:t> (goodness of fit) dos</a:t>
            </a:r>
          </a:p>
          <a:p>
            <a:pPr indent="-342900"/>
            <a:r>
              <a:rPr lang="en-US" sz="2800" b="1" dirty="0" err="1"/>
              <a:t>modelos</a:t>
            </a:r>
            <a:r>
              <a:rPr lang="en-US" sz="2800" b="1" dirty="0"/>
              <a:t> de </a:t>
            </a:r>
            <a:r>
              <a:rPr lang="en-US" sz="2800" b="1" dirty="0" err="1"/>
              <a:t>regressão</a:t>
            </a:r>
            <a:r>
              <a:rPr lang="en-US" sz="2800" b="1" dirty="0"/>
              <a:t>….</a:t>
            </a:r>
          </a:p>
          <a:p>
            <a:pPr indent="-342900"/>
            <a:endParaRPr lang="en-US" sz="2800" b="1" dirty="0"/>
          </a:p>
          <a:p>
            <a:pPr indent="-342900"/>
            <a:endParaRPr lang="en-US" sz="2800" b="1" dirty="0"/>
          </a:p>
          <a:p>
            <a:pPr indent="-342900"/>
            <a:r>
              <a:rPr lang="en-US" sz="2800" b="1" dirty="0" err="1"/>
              <a:t>Qual</a:t>
            </a:r>
            <a:r>
              <a:rPr lang="en-US" sz="2800" b="1" dirty="0"/>
              <a:t> </a:t>
            </a:r>
            <a:r>
              <a:rPr lang="en-US" sz="2800" b="1" dirty="0" err="1"/>
              <a:t>sua</a:t>
            </a:r>
            <a:r>
              <a:rPr lang="en-US" sz="2800" b="1" dirty="0"/>
              <a:t> </a:t>
            </a:r>
            <a:r>
              <a:rPr lang="en-US" sz="2800" b="1" dirty="0" err="1"/>
              <a:t>utilidade</a:t>
            </a:r>
            <a:r>
              <a:rPr lang="en-US" sz="2800" b="1" dirty="0"/>
              <a:t>?</a:t>
            </a:r>
          </a:p>
          <a:p>
            <a:pPr indent="-342900"/>
            <a:endParaRPr lang="en-US" sz="2800" b="1" dirty="0"/>
          </a:p>
          <a:p>
            <a:pPr indent="-342900"/>
            <a:r>
              <a:rPr lang="en-US" sz="2800" b="1" dirty="0"/>
              <a:t>Como é </a:t>
            </a:r>
            <a:r>
              <a:rPr lang="en-US" sz="2800" b="1" dirty="0" err="1"/>
              <a:t>interpretado</a:t>
            </a:r>
            <a:r>
              <a:rPr lang="en-US" sz="2800" b="1" dirty="0"/>
              <a:t>?</a:t>
            </a:r>
            <a:endParaRPr lang="pt-BR" sz="2800" b="1" dirty="0"/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4427984" y="404664"/>
            <a:ext cx="388843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3ª questão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17341" y="-1417342"/>
            <a:ext cx="63093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8839" y="4797152"/>
            <a:ext cx="3086433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2195736" y="404664"/>
            <a:ext cx="5400600" cy="37444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1ª questão:</a:t>
            </a:r>
          </a:p>
          <a:p>
            <a:pPr algn="ctr"/>
            <a:endParaRPr lang="pt-BR" sz="3600" b="1" i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59B4BB"/>
              </a:solidFill>
              <a:latin typeface="Arial Black"/>
            </a:endParaRPr>
          </a:p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Essa é fácil...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17341" y="-1417342"/>
            <a:ext cx="63093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683568" y="359048"/>
            <a:ext cx="7416824" cy="4654128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softEdge rad="1270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b="1" i="1" kern="1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pt-BR" sz="3600" b="1" i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  Como é que se faz  </a:t>
            </a:r>
          </a:p>
          <a:p>
            <a:pPr algn="ctr"/>
            <a:r>
              <a:rPr lang="pt-BR" sz="3600" b="1" i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isto no </a:t>
            </a:r>
            <a:r>
              <a:rPr lang="pt-BR" sz="3600" b="1" i="1" kern="1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Stata</a:t>
            </a:r>
            <a:r>
              <a:rPr lang="pt-BR" sz="3600" b="1" i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?</a:t>
            </a:r>
          </a:p>
          <a:p>
            <a:pPr algn="ctr"/>
            <a:endParaRPr lang="pt-BR" sz="3600" b="1" i="1" kern="1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4427984" y="404664"/>
            <a:ext cx="388843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2ª questão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88640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pt-BR" sz="2800" b="1" u="sng" dirty="0"/>
              <a:t>Modelo vazio</a:t>
            </a:r>
            <a:r>
              <a:rPr lang="pt-BR" sz="2800" b="1" dirty="0"/>
              <a:t>:</a:t>
            </a:r>
          </a:p>
          <a:p>
            <a:pPr indent="-342900"/>
            <a:r>
              <a:rPr lang="pt-BR" sz="2800" b="1" dirty="0" err="1"/>
              <a:t>xtlogit</a:t>
            </a:r>
            <a:r>
              <a:rPr lang="pt-BR" sz="2800" b="1" dirty="0"/>
              <a:t> gengiva, i(cidade) re </a:t>
            </a:r>
            <a:r>
              <a:rPr lang="pt-BR" sz="2800" b="1" dirty="0" err="1"/>
              <a:t>or</a:t>
            </a:r>
            <a:endParaRPr lang="pt-BR" sz="2800" b="1" dirty="0"/>
          </a:p>
          <a:p>
            <a:pPr indent="-342900"/>
            <a:r>
              <a:rPr lang="pt-BR" sz="2800" b="1" dirty="0" err="1"/>
              <a:t>estat</a:t>
            </a:r>
            <a:r>
              <a:rPr lang="pt-BR" sz="2800" b="1" dirty="0"/>
              <a:t> </a:t>
            </a:r>
            <a:r>
              <a:rPr lang="pt-BR" sz="2800" b="1" dirty="0" err="1"/>
              <a:t>ic</a:t>
            </a:r>
            <a:endParaRPr lang="pt-BR" sz="2800" b="1" dirty="0"/>
          </a:p>
          <a:p>
            <a:pPr indent="-342900"/>
            <a:r>
              <a:rPr lang="pt-BR" sz="2800" b="1" u="sng" dirty="0"/>
              <a:t>Modelo 1</a:t>
            </a:r>
            <a:r>
              <a:rPr lang="pt-BR" sz="2800" b="1" dirty="0"/>
              <a:t>:</a:t>
            </a:r>
          </a:p>
          <a:p>
            <a:pPr indent="-342900"/>
            <a:r>
              <a:rPr lang="pt-BR" sz="2800" b="1" dirty="0" err="1"/>
              <a:t>xtlogit</a:t>
            </a:r>
            <a:r>
              <a:rPr lang="pt-BR" sz="2800" b="1" dirty="0"/>
              <a:t> gengiva negros masc publica, i(cidade) re </a:t>
            </a:r>
            <a:r>
              <a:rPr lang="pt-BR" sz="2800" b="1" dirty="0" err="1"/>
              <a:t>or</a:t>
            </a:r>
            <a:endParaRPr lang="pt-BR" sz="2800" b="1" dirty="0"/>
          </a:p>
          <a:p>
            <a:pPr indent="-342900"/>
            <a:r>
              <a:rPr lang="pt-BR" sz="2800" b="1" dirty="0" err="1"/>
              <a:t>estat</a:t>
            </a:r>
            <a:r>
              <a:rPr lang="pt-BR" sz="2800" b="1" dirty="0"/>
              <a:t> </a:t>
            </a:r>
            <a:r>
              <a:rPr lang="pt-BR" sz="2800" b="1" dirty="0" err="1"/>
              <a:t>ic</a:t>
            </a:r>
            <a:endParaRPr lang="pt-BR" sz="2800" b="1" dirty="0"/>
          </a:p>
          <a:p>
            <a:pPr indent="-342900"/>
            <a:r>
              <a:rPr lang="pt-BR" sz="2800" b="1" u="sng" dirty="0"/>
              <a:t>Modelo 2</a:t>
            </a:r>
            <a:r>
              <a:rPr lang="pt-BR" sz="2800" b="1" dirty="0"/>
              <a:t>:</a:t>
            </a:r>
          </a:p>
          <a:p>
            <a:pPr indent="-342900"/>
            <a:r>
              <a:rPr lang="pt-BR" sz="2800" b="1" dirty="0" err="1"/>
              <a:t>xtlogit</a:t>
            </a:r>
            <a:r>
              <a:rPr lang="pt-BR" sz="2800" b="1" dirty="0"/>
              <a:t> gengiva negros </a:t>
            </a:r>
            <a:r>
              <a:rPr lang="pt-BR" sz="2800" b="1" dirty="0" err="1"/>
              <a:t>masc</a:t>
            </a:r>
            <a:r>
              <a:rPr lang="pt-BR" sz="2800" b="1" dirty="0"/>
              <a:t> publica apinha </a:t>
            </a:r>
            <a:r>
              <a:rPr lang="pt-BR" sz="2800" b="1" dirty="0" err="1"/>
              <a:t>irregul</a:t>
            </a:r>
            <a:r>
              <a:rPr lang="pt-BR" sz="2800" b="1" dirty="0"/>
              <a:t> </a:t>
            </a:r>
            <a:r>
              <a:rPr lang="pt-BR" sz="2800" b="1" dirty="0" err="1"/>
              <a:t>relmolar</a:t>
            </a:r>
            <a:r>
              <a:rPr lang="pt-BR" sz="2800" b="1" dirty="0"/>
              <a:t> </a:t>
            </a:r>
            <a:r>
              <a:rPr lang="pt-BR" sz="2800" b="1" dirty="0" err="1"/>
              <a:t>mordabert</a:t>
            </a:r>
            <a:r>
              <a:rPr lang="pt-BR" sz="2800" b="1" dirty="0"/>
              <a:t>, re </a:t>
            </a:r>
            <a:r>
              <a:rPr lang="pt-BR" sz="2800" b="1" dirty="0" err="1"/>
              <a:t>or</a:t>
            </a:r>
            <a:r>
              <a:rPr lang="pt-BR" sz="2800" b="1" dirty="0"/>
              <a:t> i(cidade)</a:t>
            </a:r>
          </a:p>
          <a:p>
            <a:pPr indent="-342900"/>
            <a:r>
              <a:rPr lang="pt-BR" sz="2800" b="1" dirty="0" err="1"/>
              <a:t>estat</a:t>
            </a:r>
            <a:r>
              <a:rPr lang="pt-BR" sz="2800" b="1" dirty="0"/>
              <a:t> </a:t>
            </a:r>
            <a:r>
              <a:rPr lang="pt-BR" sz="2800" b="1" dirty="0" err="1"/>
              <a:t>ic</a:t>
            </a:r>
            <a:endParaRPr lang="pt-BR" sz="2800" b="1" dirty="0"/>
          </a:p>
          <a:p>
            <a:pPr indent="-342900"/>
            <a:r>
              <a:rPr lang="pt-BR" sz="2800" b="1" u="sng" dirty="0"/>
              <a:t>Modelo cheio</a:t>
            </a:r>
            <a:r>
              <a:rPr lang="pt-BR" sz="2800" b="1" dirty="0"/>
              <a:t>:</a:t>
            </a:r>
          </a:p>
          <a:p>
            <a:pPr indent="-342900"/>
            <a:r>
              <a:rPr lang="pt-BR" sz="2800" b="1" dirty="0" err="1"/>
              <a:t>xtlogit</a:t>
            </a:r>
            <a:r>
              <a:rPr lang="pt-BR" sz="2800" b="1" dirty="0"/>
              <a:t> gengiva negros </a:t>
            </a:r>
            <a:r>
              <a:rPr lang="pt-BR" sz="2800" b="1" dirty="0" err="1"/>
              <a:t>masc</a:t>
            </a:r>
            <a:r>
              <a:rPr lang="pt-BR" sz="2800" b="1" dirty="0"/>
              <a:t> publica apinha </a:t>
            </a:r>
            <a:r>
              <a:rPr lang="pt-BR" sz="2800" b="1" dirty="0" err="1"/>
              <a:t>irregul</a:t>
            </a:r>
            <a:r>
              <a:rPr lang="pt-BR" sz="2800" b="1" dirty="0"/>
              <a:t> </a:t>
            </a:r>
            <a:r>
              <a:rPr lang="pt-BR" sz="2800" b="1" dirty="0" err="1"/>
              <a:t>relmolar</a:t>
            </a:r>
            <a:r>
              <a:rPr lang="pt-BR" sz="2800" b="1" dirty="0"/>
              <a:t> </a:t>
            </a:r>
            <a:r>
              <a:rPr lang="pt-BR" sz="2800" b="1" dirty="0" err="1"/>
              <a:t>mordabert</a:t>
            </a:r>
            <a:r>
              <a:rPr lang="pt-BR" sz="2800" b="1" dirty="0"/>
              <a:t> </a:t>
            </a:r>
            <a:r>
              <a:rPr lang="pt-BR" sz="2800" b="1" dirty="0" err="1"/>
              <a:t>indcuid</a:t>
            </a:r>
            <a:r>
              <a:rPr lang="pt-BR" sz="2800" b="1" dirty="0"/>
              <a:t>, re </a:t>
            </a:r>
            <a:r>
              <a:rPr lang="pt-BR" sz="2800" b="1" dirty="0" err="1"/>
              <a:t>or</a:t>
            </a:r>
            <a:r>
              <a:rPr lang="pt-BR" sz="2800" b="1" dirty="0"/>
              <a:t> i(cidade)</a:t>
            </a:r>
          </a:p>
          <a:p>
            <a:pPr indent="-342900"/>
            <a:r>
              <a:rPr lang="pt-BR" sz="2800" b="1" dirty="0" err="1"/>
              <a:t>estat</a:t>
            </a:r>
            <a:r>
              <a:rPr lang="pt-BR" sz="2800" b="1" dirty="0"/>
              <a:t> </a:t>
            </a:r>
            <a:r>
              <a:rPr lang="pt-BR" sz="2800" b="1" dirty="0" err="1"/>
              <a:t>ic</a:t>
            </a:r>
            <a:endParaRPr lang="pt-BR" sz="28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17341" y="-1417342"/>
            <a:ext cx="630932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439144" y="3201938"/>
            <a:ext cx="52930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/>
              <a:t>Deviance: </a:t>
            </a:r>
            <a:r>
              <a:rPr lang="en-US" sz="2800" b="1" dirty="0" err="1"/>
              <a:t>medida</a:t>
            </a:r>
            <a:r>
              <a:rPr lang="en-US" sz="2800" b="1" dirty="0"/>
              <a:t> de </a:t>
            </a:r>
            <a:r>
              <a:rPr lang="en-US" sz="2800" b="1" dirty="0" err="1"/>
              <a:t>qualidade</a:t>
            </a:r>
            <a:endParaRPr lang="en-US" sz="2800" b="1" dirty="0"/>
          </a:p>
          <a:p>
            <a:pPr indent="-342900"/>
            <a:r>
              <a:rPr lang="en-US" sz="2800" b="1" dirty="0"/>
              <a:t>do </a:t>
            </a:r>
            <a:r>
              <a:rPr lang="en-US" sz="2800" b="1" dirty="0" err="1"/>
              <a:t>ajuste</a:t>
            </a:r>
            <a:r>
              <a:rPr lang="en-US" sz="2800" b="1" dirty="0"/>
              <a:t> (goodness of fit) dos</a:t>
            </a:r>
          </a:p>
          <a:p>
            <a:pPr indent="-342900"/>
            <a:r>
              <a:rPr lang="en-US" sz="2800" b="1" dirty="0" err="1"/>
              <a:t>modelos</a:t>
            </a:r>
            <a:r>
              <a:rPr lang="en-US" sz="2800" b="1" dirty="0"/>
              <a:t> de </a:t>
            </a:r>
            <a:r>
              <a:rPr lang="en-US" sz="2800" b="1" dirty="0" err="1"/>
              <a:t>regressão</a:t>
            </a:r>
            <a:r>
              <a:rPr lang="en-US" sz="2800" b="1" dirty="0"/>
              <a:t>….</a:t>
            </a:r>
          </a:p>
          <a:p>
            <a:pPr indent="-342900"/>
            <a:endParaRPr lang="en-US" sz="2800" b="1" dirty="0"/>
          </a:p>
          <a:p>
            <a:pPr indent="-342900"/>
            <a:endParaRPr lang="en-US" sz="2800" b="1" dirty="0"/>
          </a:p>
          <a:p>
            <a:pPr indent="-342900"/>
            <a:r>
              <a:rPr lang="en-US" sz="2800" b="1" dirty="0" err="1"/>
              <a:t>Qual</a:t>
            </a:r>
            <a:r>
              <a:rPr lang="en-US" sz="2800" b="1" dirty="0"/>
              <a:t> </a:t>
            </a:r>
            <a:r>
              <a:rPr lang="en-US" sz="2800" b="1" dirty="0" err="1"/>
              <a:t>sua</a:t>
            </a:r>
            <a:r>
              <a:rPr lang="en-US" sz="2800" b="1" dirty="0"/>
              <a:t> </a:t>
            </a:r>
            <a:r>
              <a:rPr lang="en-US" sz="2800" b="1" dirty="0" err="1"/>
              <a:t>utilidade</a:t>
            </a:r>
            <a:r>
              <a:rPr lang="en-US" sz="2800" b="1" dirty="0"/>
              <a:t>?</a:t>
            </a:r>
          </a:p>
          <a:p>
            <a:pPr indent="-342900"/>
            <a:endParaRPr lang="en-US" sz="2800" b="1" dirty="0"/>
          </a:p>
          <a:p>
            <a:pPr indent="-342900"/>
            <a:r>
              <a:rPr lang="en-US" sz="2800" b="1" dirty="0"/>
              <a:t>Como é </a:t>
            </a:r>
            <a:r>
              <a:rPr lang="en-US" sz="2800" b="1" dirty="0" err="1"/>
              <a:t>interpretado</a:t>
            </a:r>
            <a:r>
              <a:rPr lang="en-US" sz="2800" b="1" dirty="0"/>
              <a:t>?</a:t>
            </a:r>
            <a:endParaRPr lang="pt-BR" sz="2800" b="1" dirty="0"/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4427984" y="404664"/>
            <a:ext cx="388843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3ª questão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6918"/>
            <a:ext cx="9144000" cy="525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131840" y="0"/>
            <a:ext cx="58326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 = indivíduo de 1 a n;</a:t>
            </a:r>
          </a:p>
          <a:p>
            <a:pPr algn="ctr"/>
            <a:r>
              <a:rPr lang="pt-BR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 = contexto de 1 a m</a:t>
            </a:r>
            <a:endParaRPr lang="pt-BR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3568" y="0"/>
            <a:ext cx="19442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  <a:r>
              <a:rPr lang="pt-BR" sz="9600" b="1" cap="none" spc="0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i,j</a:t>
            </a:r>
            <a:endParaRPr lang="pt-BR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67544" y="2244928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Como interpretar o </a:t>
            </a:r>
            <a:r>
              <a:rPr lang="pt-BR" sz="2400" b="1" dirty="0" err="1"/>
              <a:t>Deviance</a:t>
            </a:r>
            <a:r>
              <a:rPr lang="pt-BR" sz="2400" b="1" dirty="0"/>
              <a:t>?</a:t>
            </a:r>
          </a:p>
          <a:p>
            <a:endParaRPr lang="pt-BR" sz="2400" b="1" dirty="0"/>
          </a:p>
          <a:p>
            <a:r>
              <a:rPr lang="pt-BR" sz="2400" b="1" dirty="0" err="1"/>
              <a:t>Deviance</a:t>
            </a:r>
            <a:r>
              <a:rPr lang="pt-BR" sz="2400" b="1" dirty="0"/>
              <a:t> = –2loglikelihood</a:t>
            </a:r>
          </a:p>
          <a:p>
            <a:endParaRPr lang="pt-BR" sz="2400" b="1" dirty="0"/>
          </a:p>
          <a:p>
            <a:r>
              <a:rPr lang="pt-BR" sz="2400" b="1" dirty="0"/>
              <a:t>Começa-se com o modelo vazio... após a inclusão de uma</a:t>
            </a:r>
          </a:p>
          <a:p>
            <a:r>
              <a:rPr lang="pt-BR" sz="2400" b="1" dirty="0"/>
              <a:t>ou mais variáveis explicativas no modelo, deve haver uma</a:t>
            </a:r>
          </a:p>
          <a:p>
            <a:r>
              <a:rPr lang="pt-BR" sz="2400" b="1" dirty="0"/>
              <a:t>redução no </a:t>
            </a:r>
            <a:r>
              <a:rPr lang="pt-BR" sz="2400" b="1" dirty="0" err="1"/>
              <a:t>Deviance</a:t>
            </a:r>
            <a:r>
              <a:rPr lang="pt-BR" sz="2400" b="1" dirty="0"/>
              <a:t> maior que o valor correspondente</a:t>
            </a:r>
          </a:p>
          <a:p>
            <a:r>
              <a:rPr lang="pt-BR" sz="2400" b="1" dirty="0"/>
              <a:t>de </a:t>
            </a:r>
            <a:r>
              <a:rPr lang="pt-BR" sz="2400" b="1" dirty="0" err="1"/>
              <a:t>Qui-Quadrado</a:t>
            </a:r>
            <a:r>
              <a:rPr lang="pt-BR" sz="2400" b="1" dirty="0"/>
              <a:t> (p = 0,05) com número de graus de</a:t>
            </a:r>
          </a:p>
          <a:p>
            <a:r>
              <a:rPr lang="pt-BR" sz="2400" b="1" dirty="0"/>
              <a:t>liberdade igual ao número de variáveis incluídas.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4016" y="-27384"/>
            <a:ext cx="87484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Postestimation</a:t>
            </a:r>
            <a:r>
              <a:rPr lang="pt-BR" sz="4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no </a:t>
            </a:r>
            <a:r>
              <a:rPr lang="pt-BR" sz="48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Stata</a:t>
            </a:r>
            <a:r>
              <a:rPr lang="pt-BR" sz="4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pt-BR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estat</a:t>
            </a:r>
            <a:r>
              <a:rPr lang="pt-BR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pt-BR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estat</a:t>
            </a:r>
            <a:r>
              <a:rPr lang="pt-BR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pt-BR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ic</a:t>
            </a:r>
            <a:r>
              <a:rPr lang="pt-BR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pt-BR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lrtest</a:t>
            </a:r>
            <a:r>
              <a:rPr lang="pt-BR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etc.</a:t>
            </a:r>
            <a:endParaRPr lang="pt-BR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44624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/>
              <a:t>estat</a:t>
            </a:r>
            <a:r>
              <a:rPr lang="pt-BR" sz="2400" b="1" dirty="0"/>
              <a:t> </a:t>
            </a:r>
            <a:r>
              <a:rPr lang="pt-BR" sz="2400" b="1" dirty="0" err="1"/>
              <a:t>ic</a:t>
            </a:r>
            <a:r>
              <a:rPr lang="pt-BR" sz="2400" b="1" dirty="0"/>
              <a:t>		Modelo com uma variável independente</a:t>
            </a:r>
          </a:p>
          <a:p>
            <a:r>
              <a:rPr lang="pt-BR" sz="2400" b="1" dirty="0"/>
              <a:t>------------------------------------------------------------------------------</a:t>
            </a:r>
          </a:p>
          <a:p>
            <a:r>
              <a:rPr lang="pt-BR" sz="2400" b="1" dirty="0"/>
              <a:t>       </a:t>
            </a:r>
            <a:r>
              <a:rPr lang="pt-BR" sz="2400" b="1" dirty="0" err="1"/>
              <a:t>Model</a:t>
            </a:r>
            <a:r>
              <a:rPr lang="pt-BR" sz="2400" b="1" dirty="0"/>
              <a:t> |    </a:t>
            </a:r>
            <a:r>
              <a:rPr lang="pt-BR" sz="2400" b="1" dirty="0" err="1"/>
              <a:t>Obs</a:t>
            </a:r>
            <a:r>
              <a:rPr lang="pt-BR" sz="2400" b="1" dirty="0"/>
              <a:t>    </a:t>
            </a:r>
            <a:r>
              <a:rPr lang="pt-BR" sz="2400" b="1" dirty="0" err="1"/>
              <a:t>ll</a:t>
            </a:r>
            <a:r>
              <a:rPr lang="pt-BR" sz="2400" b="1" dirty="0"/>
              <a:t>(</a:t>
            </a:r>
            <a:r>
              <a:rPr lang="pt-BR" sz="2400" b="1" dirty="0" err="1"/>
              <a:t>null</a:t>
            </a:r>
            <a:r>
              <a:rPr lang="pt-BR" sz="2400" b="1" dirty="0"/>
              <a:t>)   </a:t>
            </a:r>
            <a:r>
              <a:rPr lang="pt-BR" sz="2400" b="1" dirty="0" err="1"/>
              <a:t>ll</a:t>
            </a:r>
            <a:r>
              <a:rPr lang="pt-BR" sz="2400" b="1" dirty="0"/>
              <a:t>(</a:t>
            </a:r>
            <a:r>
              <a:rPr lang="pt-BR" sz="2400" b="1" dirty="0" err="1"/>
              <a:t>model</a:t>
            </a:r>
            <a:r>
              <a:rPr lang="pt-BR" sz="2400" b="1" dirty="0"/>
              <a:t>)     </a:t>
            </a:r>
            <a:r>
              <a:rPr lang="pt-BR" sz="2400" b="1" dirty="0" err="1"/>
              <a:t>df</a:t>
            </a:r>
            <a:r>
              <a:rPr lang="pt-BR" sz="2400" b="1" dirty="0"/>
              <a:t>          AIC         BIC</a:t>
            </a:r>
          </a:p>
          <a:p>
            <a:r>
              <a:rPr lang="pt-BR" sz="2400" b="1" dirty="0"/>
              <a:t>-------------+----------------------------------------------------------------</a:t>
            </a:r>
          </a:p>
          <a:p>
            <a:r>
              <a:rPr lang="pt-BR" sz="2400" b="1" dirty="0"/>
              <a:t>           . |    900           .   -568.4843      3     1142.969    1157.376</a:t>
            </a:r>
          </a:p>
          <a:p>
            <a:r>
              <a:rPr lang="pt-BR" sz="2400" b="1" dirty="0"/>
              <a:t>------------------------------------------------------------------------------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2200796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/>
              <a:t>estat</a:t>
            </a:r>
            <a:r>
              <a:rPr lang="pt-BR" sz="2400" b="1" dirty="0"/>
              <a:t> </a:t>
            </a:r>
            <a:r>
              <a:rPr lang="pt-BR" sz="2400" b="1" dirty="0" err="1"/>
              <a:t>ic</a:t>
            </a:r>
            <a:r>
              <a:rPr lang="pt-BR" sz="2400" b="1" dirty="0"/>
              <a:t>				Modelo vazio</a:t>
            </a:r>
          </a:p>
          <a:p>
            <a:r>
              <a:rPr lang="pt-BR" sz="2400" b="1" dirty="0"/>
              <a:t>------------------------------------------------------------------------------</a:t>
            </a:r>
          </a:p>
          <a:p>
            <a:r>
              <a:rPr lang="pt-BR" sz="2400" b="1" dirty="0"/>
              <a:t>       </a:t>
            </a:r>
            <a:r>
              <a:rPr lang="pt-BR" sz="2400" b="1" dirty="0" err="1"/>
              <a:t>Model</a:t>
            </a:r>
            <a:r>
              <a:rPr lang="pt-BR" sz="2400" b="1" dirty="0"/>
              <a:t> |    </a:t>
            </a:r>
            <a:r>
              <a:rPr lang="pt-BR" sz="2400" b="1" dirty="0" err="1"/>
              <a:t>Obs</a:t>
            </a:r>
            <a:r>
              <a:rPr lang="pt-BR" sz="2400" b="1" dirty="0"/>
              <a:t>    </a:t>
            </a:r>
            <a:r>
              <a:rPr lang="pt-BR" sz="2400" b="1" dirty="0" err="1"/>
              <a:t>ll</a:t>
            </a:r>
            <a:r>
              <a:rPr lang="pt-BR" sz="2400" b="1" dirty="0"/>
              <a:t>(</a:t>
            </a:r>
            <a:r>
              <a:rPr lang="pt-BR" sz="2400" b="1" dirty="0" err="1"/>
              <a:t>null</a:t>
            </a:r>
            <a:r>
              <a:rPr lang="pt-BR" sz="2400" b="1" dirty="0"/>
              <a:t>)   </a:t>
            </a:r>
            <a:r>
              <a:rPr lang="pt-BR" sz="2400" b="1" dirty="0" err="1"/>
              <a:t>ll</a:t>
            </a:r>
            <a:r>
              <a:rPr lang="pt-BR" sz="2400" b="1" dirty="0"/>
              <a:t>(</a:t>
            </a:r>
            <a:r>
              <a:rPr lang="pt-BR" sz="2400" b="1" dirty="0" err="1"/>
              <a:t>model</a:t>
            </a:r>
            <a:r>
              <a:rPr lang="pt-BR" sz="2400" b="1" dirty="0"/>
              <a:t>)     </a:t>
            </a:r>
            <a:r>
              <a:rPr lang="pt-BR" sz="2400" b="1" dirty="0" err="1"/>
              <a:t>df</a:t>
            </a:r>
            <a:r>
              <a:rPr lang="pt-BR" sz="2400" b="1" dirty="0"/>
              <a:t>          AIC         BIC</a:t>
            </a:r>
          </a:p>
          <a:p>
            <a:r>
              <a:rPr lang="pt-BR" sz="2400" b="1" dirty="0"/>
              <a:t>-------------+----------------------------------------------------------------</a:t>
            </a:r>
          </a:p>
          <a:p>
            <a:r>
              <a:rPr lang="pt-BR" sz="2400" b="1" dirty="0"/>
              <a:t>           . |    900           .   -606.1878      2     1216.376     1225.98</a:t>
            </a:r>
          </a:p>
          <a:p>
            <a:r>
              <a:rPr lang="pt-BR" sz="2400" b="1" dirty="0"/>
              <a:t>------------------------------------------------------------------------------</a:t>
            </a:r>
          </a:p>
        </p:txBody>
      </p:sp>
      <p:sp>
        <p:nvSpPr>
          <p:cNvPr id="5" name="Retângulo 4"/>
          <p:cNvSpPr/>
          <p:nvPr/>
        </p:nvSpPr>
        <p:spPr>
          <a:xfrm>
            <a:off x="547936" y="4361036"/>
            <a:ext cx="77768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/>
              <a:t>Deviance</a:t>
            </a:r>
            <a:r>
              <a:rPr lang="pt-BR" sz="2400" b="1" dirty="0"/>
              <a:t> = –2loglikelihood</a:t>
            </a:r>
          </a:p>
          <a:p>
            <a:r>
              <a:rPr lang="pt-BR" sz="2400" b="1" dirty="0"/>
              <a:t>Modelo vazio: –2loglikelihood = –2 * </a:t>
            </a:r>
            <a:r>
              <a:rPr lang="pt-BR" sz="2400" b="1" dirty="0" err="1"/>
              <a:t>ll</a:t>
            </a:r>
            <a:r>
              <a:rPr lang="pt-BR" sz="2400" b="1" dirty="0"/>
              <a:t> = –2 * (-606.1878) =</a:t>
            </a:r>
          </a:p>
          <a:p>
            <a:r>
              <a:rPr lang="pt-BR" sz="2400" b="1" dirty="0"/>
              <a:t>						1212.3744</a:t>
            </a:r>
          </a:p>
          <a:p>
            <a:r>
              <a:rPr lang="pt-BR" sz="2400" b="1" dirty="0"/>
              <a:t>Modelo com uma variável: –2loglikelihood = 1136.9686</a:t>
            </a:r>
          </a:p>
          <a:p>
            <a:r>
              <a:rPr lang="pt-BR" sz="2400" b="1" dirty="0"/>
              <a:t>				</a:t>
            </a:r>
            <a:r>
              <a:rPr lang="pt-BR" sz="2400" b="1" dirty="0" err="1"/>
              <a:t>Difference</a:t>
            </a:r>
            <a:r>
              <a:rPr lang="pt-BR" sz="2400" b="1" dirty="0"/>
              <a:t>   =     </a:t>
            </a:r>
            <a:r>
              <a:rPr lang="pt-BR" sz="4000" b="1" dirty="0"/>
              <a:t>75.4058</a:t>
            </a:r>
          </a:p>
        </p:txBody>
      </p:sp>
      <p:sp>
        <p:nvSpPr>
          <p:cNvPr id="8" name="Elipse 7"/>
          <p:cNvSpPr/>
          <p:nvPr/>
        </p:nvSpPr>
        <p:spPr>
          <a:xfrm>
            <a:off x="6084168" y="5805264"/>
            <a:ext cx="2006600" cy="798736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67544" y="836712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/>
              <a:t>Akaike</a:t>
            </a:r>
            <a:r>
              <a:rPr lang="pt-BR" sz="2400" b="1" dirty="0"/>
              <a:t> </a:t>
            </a:r>
            <a:r>
              <a:rPr lang="pt-BR" sz="2400" b="1" dirty="0" err="1"/>
              <a:t>Information</a:t>
            </a:r>
            <a:r>
              <a:rPr lang="pt-BR" sz="2400" b="1" dirty="0"/>
              <a:t> </a:t>
            </a:r>
            <a:r>
              <a:rPr lang="pt-BR" sz="2400" b="1" dirty="0" err="1"/>
              <a:t>Criterion</a:t>
            </a:r>
            <a:r>
              <a:rPr lang="pt-BR" sz="2400" b="1" dirty="0"/>
              <a:t> – AIC</a:t>
            </a:r>
          </a:p>
          <a:p>
            <a:r>
              <a:rPr lang="pt-BR" sz="2400" b="1" dirty="0" err="1"/>
              <a:t>Bayesian</a:t>
            </a:r>
            <a:r>
              <a:rPr lang="pt-BR" sz="2400" b="1" dirty="0"/>
              <a:t> </a:t>
            </a:r>
            <a:r>
              <a:rPr lang="pt-BR" sz="2400" b="1" dirty="0" err="1"/>
              <a:t>Information</a:t>
            </a:r>
            <a:r>
              <a:rPr lang="pt-BR" sz="2400" b="1" dirty="0"/>
              <a:t> </a:t>
            </a:r>
            <a:r>
              <a:rPr lang="pt-BR" sz="2400" b="1" dirty="0" err="1"/>
              <a:t>Criterion</a:t>
            </a:r>
            <a:r>
              <a:rPr lang="pt-BR" sz="2400" b="1" dirty="0"/>
              <a:t> – BIC</a:t>
            </a:r>
          </a:p>
          <a:p>
            <a:r>
              <a:rPr lang="pt-BR" sz="2400" b="1" dirty="0"/>
              <a:t>São interpretados de maneira análoga ao </a:t>
            </a:r>
            <a:r>
              <a:rPr lang="pt-BR" sz="2400" b="1" dirty="0" err="1"/>
              <a:t>Deviance</a:t>
            </a:r>
            <a:endParaRPr lang="pt-BR" sz="2400" b="1" dirty="0"/>
          </a:p>
          <a:p>
            <a:endParaRPr lang="pt-BR" sz="2400" b="1" dirty="0"/>
          </a:p>
          <a:p>
            <a:r>
              <a:rPr lang="pt-BR" sz="2400" b="1" dirty="0"/>
              <a:t>O Critério de Informação de </a:t>
            </a:r>
            <a:r>
              <a:rPr lang="pt-BR" sz="2400" b="1" dirty="0" err="1"/>
              <a:t>Akaike</a:t>
            </a:r>
            <a:r>
              <a:rPr lang="pt-BR" sz="2400" b="1" dirty="0"/>
              <a:t> (AIC) é definido como:</a:t>
            </a:r>
          </a:p>
          <a:p>
            <a:r>
              <a:rPr lang="pt-BR" sz="2400" b="1" dirty="0"/>
              <a:t>AIC = –2loglikelihood + 2*[(p+1)+1]</a:t>
            </a:r>
          </a:p>
          <a:p>
            <a:r>
              <a:rPr lang="pt-BR" sz="2400" b="1" dirty="0"/>
              <a:t>p = número de fatores incluídos no modelo</a:t>
            </a:r>
          </a:p>
          <a:p>
            <a:endParaRPr lang="pt-BR" sz="2400" b="1" dirty="0"/>
          </a:p>
          <a:p>
            <a:r>
              <a:rPr lang="pt-BR" sz="2400" b="1" dirty="0"/>
              <a:t>O Critério de Informação Bayesiano (BIC) é definido como:</a:t>
            </a:r>
          </a:p>
          <a:p>
            <a:r>
              <a:rPr lang="pt-BR" sz="2400" b="1" dirty="0"/>
              <a:t>BIC = –2loglikelihood + [(p+1)+1]*</a:t>
            </a:r>
            <a:r>
              <a:rPr lang="pt-BR" sz="2400" b="1" dirty="0" err="1"/>
              <a:t>log</a:t>
            </a:r>
            <a:r>
              <a:rPr lang="pt-BR" sz="2400" b="1" dirty="0"/>
              <a:t>(n)</a:t>
            </a:r>
          </a:p>
          <a:p>
            <a:r>
              <a:rPr lang="pt-BR" sz="2400" b="1" dirty="0"/>
              <a:t>p = número de fatores incluídos no modelo</a:t>
            </a:r>
          </a:p>
          <a:p>
            <a:r>
              <a:rPr lang="pt-BR" sz="2400" b="1" dirty="0"/>
              <a:t>n = tamanho da amostra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467544" y="1844824"/>
            <a:ext cx="8352928" cy="31683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Estime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 um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modelo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multinível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logístico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,</a:t>
            </a:r>
          </a:p>
          <a:p>
            <a:pPr algn="ctr"/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e compare o output do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Stata</a:t>
            </a:r>
            <a:endParaRPr lang="en-US" sz="3600" b="1" i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59B4BB"/>
              </a:solidFill>
              <a:latin typeface="Arial Black"/>
            </a:endParaRPr>
          </a:p>
          <a:p>
            <a:pPr algn="ctr"/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com um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modelo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convencional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 de reg.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logística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…</a:t>
            </a:r>
          </a:p>
        </p:txBody>
      </p:sp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2051720" y="548680"/>
            <a:ext cx="5472608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Exercício</a:t>
            </a:r>
            <a:endParaRPr lang="en-US" sz="3600" b="1" i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7504" y="5085184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/>
              <a:t>xtlogit</a:t>
            </a:r>
            <a:r>
              <a:rPr lang="en-US" sz="3000" b="1" dirty="0"/>
              <a:t> </a:t>
            </a:r>
            <a:r>
              <a:rPr lang="en-US" sz="3000" b="1" dirty="0" err="1"/>
              <a:t>desfcat</a:t>
            </a:r>
            <a:r>
              <a:rPr lang="en-US" sz="3000" b="1" dirty="0"/>
              <a:t> </a:t>
            </a:r>
            <a:r>
              <a:rPr lang="en-US" sz="3000" b="1" dirty="0" err="1"/>
              <a:t>fatindcat</a:t>
            </a:r>
            <a:r>
              <a:rPr lang="en-US" sz="3000" b="1" dirty="0"/>
              <a:t> </a:t>
            </a:r>
            <a:r>
              <a:rPr lang="en-US" sz="3000" b="1" dirty="0" err="1"/>
              <a:t>fatcontcat</a:t>
            </a:r>
            <a:r>
              <a:rPr lang="en-US" sz="3000" b="1" dirty="0"/>
              <a:t>, or </a:t>
            </a:r>
            <a:r>
              <a:rPr lang="en-US" sz="3000" b="1" dirty="0" err="1"/>
              <a:t>i</a:t>
            </a:r>
            <a:r>
              <a:rPr lang="en-US" sz="3000" b="1" dirty="0"/>
              <a:t>(</a:t>
            </a:r>
            <a:r>
              <a:rPr lang="en-US" sz="3000" b="1" dirty="0" err="1"/>
              <a:t>cidade</a:t>
            </a:r>
            <a:r>
              <a:rPr lang="en-US" sz="3000" b="1" dirty="0"/>
              <a:t>)</a:t>
            </a:r>
          </a:p>
          <a:p>
            <a:endParaRPr lang="en-US" sz="3000" b="1" dirty="0"/>
          </a:p>
          <a:p>
            <a:r>
              <a:rPr lang="en-US" sz="3000" b="1" dirty="0" err="1"/>
              <a:t>logit</a:t>
            </a:r>
            <a:r>
              <a:rPr lang="en-US" sz="3000" b="1" dirty="0"/>
              <a:t> </a:t>
            </a:r>
            <a:r>
              <a:rPr lang="en-US" sz="3000" b="1" dirty="0" err="1"/>
              <a:t>desfcat</a:t>
            </a:r>
            <a:r>
              <a:rPr lang="en-US" sz="3000" b="1" dirty="0"/>
              <a:t> </a:t>
            </a:r>
            <a:r>
              <a:rPr lang="en-US" sz="3000" b="1" dirty="0" err="1"/>
              <a:t>fatindcat</a:t>
            </a:r>
            <a:r>
              <a:rPr lang="en-US" sz="3000" b="1" dirty="0"/>
              <a:t> </a:t>
            </a:r>
            <a:r>
              <a:rPr lang="en-US" sz="3000" b="1" dirty="0" err="1"/>
              <a:t>fatcontcat</a:t>
            </a:r>
            <a:r>
              <a:rPr lang="en-US" sz="3000" b="1" dirty="0"/>
              <a:t>, or</a:t>
            </a:r>
            <a:endParaRPr lang="pt-BR" sz="3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339035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Random-effects</a:t>
            </a:r>
            <a:r>
              <a:rPr lang="pt-BR" dirty="0"/>
              <a:t> </a:t>
            </a:r>
            <a:r>
              <a:rPr lang="pt-BR" dirty="0" err="1"/>
              <a:t>logistic</a:t>
            </a:r>
            <a:r>
              <a:rPr lang="pt-BR" dirty="0"/>
              <a:t> </a:t>
            </a:r>
            <a:r>
              <a:rPr lang="pt-BR" dirty="0" err="1"/>
              <a:t>regression</a:t>
            </a:r>
            <a:r>
              <a:rPr lang="pt-BR" dirty="0"/>
              <a:t>              </a:t>
            </a:r>
            <a:r>
              <a:rPr lang="pt-BR" dirty="0" err="1"/>
              <a:t>Number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obs</a:t>
            </a:r>
            <a:r>
              <a:rPr lang="pt-BR" dirty="0"/>
              <a:t>      =       900</a:t>
            </a:r>
          </a:p>
          <a:p>
            <a:r>
              <a:rPr lang="pt-BR" dirty="0" err="1"/>
              <a:t>Group</a:t>
            </a:r>
            <a:r>
              <a:rPr lang="pt-BR" dirty="0"/>
              <a:t> </a:t>
            </a:r>
            <a:r>
              <a:rPr lang="pt-BR" dirty="0" err="1"/>
              <a:t>variable</a:t>
            </a:r>
            <a:r>
              <a:rPr lang="pt-BR" dirty="0"/>
              <a:t> (i): cidade                      </a:t>
            </a:r>
            <a:r>
              <a:rPr lang="pt-BR" dirty="0" err="1"/>
              <a:t>Number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groups</a:t>
            </a:r>
            <a:r>
              <a:rPr lang="pt-BR" dirty="0"/>
              <a:t>   =        20</a:t>
            </a:r>
          </a:p>
          <a:p>
            <a:endParaRPr lang="pt-BR" dirty="0"/>
          </a:p>
          <a:p>
            <a:r>
              <a:rPr lang="pt-BR" dirty="0" err="1"/>
              <a:t>Random</a:t>
            </a:r>
            <a:r>
              <a:rPr lang="pt-BR" dirty="0"/>
              <a:t> </a:t>
            </a:r>
            <a:r>
              <a:rPr lang="pt-BR" dirty="0" err="1"/>
              <a:t>effects</a:t>
            </a:r>
            <a:r>
              <a:rPr lang="pt-BR" dirty="0"/>
              <a:t> </a:t>
            </a:r>
            <a:r>
              <a:rPr lang="pt-BR" dirty="0" err="1"/>
              <a:t>u_i</a:t>
            </a:r>
            <a:r>
              <a:rPr lang="pt-BR" dirty="0"/>
              <a:t> ~ </a:t>
            </a:r>
            <a:r>
              <a:rPr lang="pt-BR" dirty="0" err="1"/>
              <a:t>Gaussian</a:t>
            </a:r>
            <a:r>
              <a:rPr lang="pt-BR" dirty="0"/>
              <a:t>                   </a:t>
            </a:r>
            <a:r>
              <a:rPr lang="pt-BR" dirty="0" err="1"/>
              <a:t>Obs</a:t>
            </a:r>
            <a:r>
              <a:rPr lang="pt-BR" dirty="0"/>
              <a:t> per </a:t>
            </a:r>
            <a:r>
              <a:rPr lang="pt-BR" dirty="0" err="1"/>
              <a:t>group</a:t>
            </a:r>
            <a:r>
              <a:rPr lang="pt-BR" dirty="0"/>
              <a:t>: </a:t>
            </a:r>
            <a:r>
              <a:rPr lang="pt-BR" dirty="0" err="1"/>
              <a:t>min</a:t>
            </a:r>
            <a:r>
              <a:rPr lang="pt-BR" dirty="0"/>
              <a:t> =        45</a:t>
            </a:r>
          </a:p>
          <a:p>
            <a:r>
              <a:rPr lang="pt-BR" dirty="0"/>
              <a:t>                                                               </a:t>
            </a:r>
            <a:r>
              <a:rPr lang="pt-BR" dirty="0" err="1"/>
              <a:t>avg</a:t>
            </a:r>
            <a:r>
              <a:rPr lang="pt-BR" dirty="0"/>
              <a:t> =      45.0</a:t>
            </a:r>
          </a:p>
          <a:p>
            <a:r>
              <a:rPr lang="pt-BR" dirty="0"/>
              <a:t>                                                               </a:t>
            </a:r>
            <a:r>
              <a:rPr lang="pt-BR" dirty="0" err="1"/>
              <a:t>max</a:t>
            </a:r>
            <a:r>
              <a:rPr lang="pt-BR" dirty="0"/>
              <a:t> =        45</a:t>
            </a:r>
          </a:p>
          <a:p>
            <a:endParaRPr lang="pt-BR" dirty="0"/>
          </a:p>
          <a:p>
            <a:r>
              <a:rPr lang="pt-BR" dirty="0"/>
              <a:t>                                                Wald chi2(2)       =     74.17</a:t>
            </a:r>
          </a:p>
          <a:p>
            <a:r>
              <a:rPr lang="pt-BR" dirty="0" err="1"/>
              <a:t>Log</a:t>
            </a:r>
            <a:r>
              <a:rPr lang="pt-BR" dirty="0"/>
              <a:t> </a:t>
            </a:r>
            <a:r>
              <a:rPr lang="pt-BR" dirty="0" err="1"/>
              <a:t>likelihood</a:t>
            </a:r>
            <a:r>
              <a:rPr lang="pt-BR" dirty="0"/>
              <a:t>  = -567.11418                    </a:t>
            </a:r>
            <a:r>
              <a:rPr lang="pt-BR" dirty="0" err="1"/>
              <a:t>Prob</a:t>
            </a:r>
            <a:r>
              <a:rPr lang="pt-BR" dirty="0"/>
              <a:t> &gt; chi2        =    0.0000</a:t>
            </a:r>
          </a:p>
          <a:p>
            <a:endParaRPr lang="pt-BR" dirty="0"/>
          </a:p>
          <a:p>
            <a:r>
              <a:rPr lang="pt-BR" dirty="0"/>
              <a:t>------------------------------------------------------------------------------</a:t>
            </a:r>
          </a:p>
          <a:p>
            <a:r>
              <a:rPr lang="pt-BR" dirty="0"/>
              <a:t>     </a:t>
            </a:r>
            <a:r>
              <a:rPr lang="pt-BR" dirty="0" err="1"/>
              <a:t>desfcat</a:t>
            </a:r>
            <a:r>
              <a:rPr lang="pt-BR" dirty="0"/>
              <a:t> |         OR   </a:t>
            </a:r>
            <a:r>
              <a:rPr lang="pt-BR" dirty="0" err="1"/>
              <a:t>Std</a:t>
            </a:r>
            <a:r>
              <a:rPr lang="pt-BR" dirty="0"/>
              <a:t>. </a:t>
            </a:r>
            <a:r>
              <a:rPr lang="pt-BR" dirty="0" err="1"/>
              <a:t>Err</a:t>
            </a:r>
            <a:r>
              <a:rPr lang="pt-BR" dirty="0"/>
              <a:t>.      z    P&gt;|z|     [95% Conf. </a:t>
            </a:r>
            <a:r>
              <a:rPr lang="pt-BR" dirty="0" err="1"/>
              <a:t>Interval</a:t>
            </a:r>
            <a:r>
              <a:rPr lang="pt-BR" dirty="0"/>
              <a:t>]</a:t>
            </a:r>
          </a:p>
          <a:p>
            <a:r>
              <a:rPr lang="pt-BR" dirty="0"/>
              <a:t>-------------+----------------------------------------------------------------</a:t>
            </a:r>
          </a:p>
          <a:p>
            <a:r>
              <a:rPr lang="pt-BR" dirty="0"/>
              <a:t>   </a:t>
            </a:r>
            <a:r>
              <a:rPr lang="pt-BR" dirty="0" err="1"/>
              <a:t>fatindcat</a:t>
            </a:r>
            <a:r>
              <a:rPr lang="pt-BR" dirty="0"/>
              <a:t> |   3.459512   .5062346     8.48   0.000     2.596914    4.608634</a:t>
            </a:r>
          </a:p>
          <a:p>
            <a:r>
              <a:rPr lang="pt-BR" dirty="0"/>
              <a:t>  </a:t>
            </a:r>
            <a:r>
              <a:rPr lang="pt-BR" dirty="0" err="1"/>
              <a:t>fatcontcat</a:t>
            </a:r>
            <a:r>
              <a:rPr lang="pt-BR" dirty="0"/>
              <a:t> |    1.53587   .3856006     1.71   0.087     .9389645    2.512234</a:t>
            </a:r>
          </a:p>
          <a:p>
            <a:r>
              <a:rPr lang="pt-BR" dirty="0"/>
              <a:t>-------------+----------------------------------------------------------------</a:t>
            </a:r>
          </a:p>
          <a:p>
            <a:r>
              <a:rPr lang="pt-BR" dirty="0"/>
              <a:t>    /lnsig2u |  -1.614487     .49561                     -2.585865   -.6431095</a:t>
            </a:r>
          </a:p>
          <a:p>
            <a:r>
              <a:rPr lang="pt-BR" dirty="0"/>
              <a:t>-------------+----------------------------------------------------------------</a:t>
            </a:r>
          </a:p>
          <a:p>
            <a:r>
              <a:rPr lang="pt-BR" dirty="0"/>
              <a:t>     </a:t>
            </a:r>
            <a:r>
              <a:rPr lang="pt-BR" dirty="0" err="1"/>
              <a:t>sigma_u</a:t>
            </a:r>
            <a:r>
              <a:rPr lang="pt-BR" dirty="0"/>
              <a:t> |    .446086   .1105423                      .2744648    .7250209</a:t>
            </a:r>
          </a:p>
          <a:p>
            <a:r>
              <a:rPr lang="pt-BR" dirty="0"/>
              <a:t>         </a:t>
            </a:r>
            <a:r>
              <a:rPr lang="pt-BR" dirty="0" err="1"/>
              <a:t>rho</a:t>
            </a:r>
            <a:r>
              <a:rPr lang="pt-BR" dirty="0"/>
              <a:t> |   .0570366   .0266556                      .0223853    .1377676</a:t>
            </a:r>
          </a:p>
          <a:p>
            <a:r>
              <a:rPr lang="pt-BR" dirty="0"/>
              <a:t>------------------------------------------------------------------------------</a:t>
            </a:r>
          </a:p>
          <a:p>
            <a:r>
              <a:rPr lang="pt-BR" dirty="0" err="1"/>
              <a:t>Likelihood-ratio</a:t>
            </a:r>
            <a:r>
              <a:rPr lang="pt-BR" dirty="0"/>
              <a:t> </a:t>
            </a:r>
            <a:r>
              <a:rPr lang="pt-BR" dirty="0" err="1"/>
              <a:t>test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rho</a:t>
            </a:r>
            <a:r>
              <a:rPr lang="pt-BR" dirty="0"/>
              <a:t>=0: chibar2(01) =    16.32 </a:t>
            </a:r>
            <a:r>
              <a:rPr lang="pt-BR" dirty="0" err="1"/>
              <a:t>Prob</a:t>
            </a:r>
            <a:r>
              <a:rPr lang="pt-BR" dirty="0"/>
              <a:t> &gt;= chibar2 = 0.000</a:t>
            </a: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 rot="16200000">
            <a:off x="5472101" y="2888940"/>
            <a:ext cx="5184576" cy="792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Multinível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764704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. </a:t>
            </a:r>
            <a:r>
              <a:rPr lang="pt-BR" b="1" dirty="0" err="1"/>
              <a:t>logit</a:t>
            </a:r>
            <a:r>
              <a:rPr lang="pt-BR" b="1" dirty="0"/>
              <a:t> </a:t>
            </a:r>
            <a:r>
              <a:rPr lang="pt-BR" b="1" dirty="0" err="1"/>
              <a:t>desfcat</a:t>
            </a:r>
            <a:r>
              <a:rPr lang="pt-BR" b="1" dirty="0"/>
              <a:t> </a:t>
            </a:r>
            <a:r>
              <a:rPr lang="pt-BR" b="1" dirty="0" err="1"/>
              <a:t>fatindcat</a:t>
            </a:r>
            <a:r>
              <a:rPr lang="pt-BR" b="1" dirty="0"/>
              <a:t> </a:t>
            </a:r>
            <a:r>
              <a:rPr lang="pt-BR" b="1" dirty="0" err="1"/>
              <a:t>fatcontcat</a:t>
            </a:r>
            <a:r>
              <a:rPr lang="pt-BR" b="1" dirty="0"/>
              <a:t>, </a:t>
            </a:r>
            <a:r>
              <a:rPr lang="pt-BR" b="1" dirty="0" err="1"/>
              <a:t>or</a:t>
            </a:r>
            <a:endParaRPr lang="pt-BR" b="1" dirty="0"/>
          </a:p>
          <a:p>
            <a:endParaRPr lang="pt-BR" b="1" dirty="0"/>
          </a:p>
          <a:p>
            <a:r>
              <a:rPr lang="pt-BR" b="1" dirty="0" err="1"/>
              <a:t>Iteration</a:t>
            </a:r>
            <a:r>
              <a:rPr lang="pt-BR" b="1" dirty="0"/>
              <a:t> 0:   </a:t>
            </a:r>
            <a:r>
              <a:rPr lang="pt-BR" b="1" dirty="0" err="1"/>
              <a:t>log</a:t>
            </a:r>
            <a:r>
              <a:rPr lang="pt-BR" b="1" dirty="0"/>
              <a:t> </a:t>
            </a:r>
            <a:r>
              <a:rPr lang="pt-BR" b="1" dirty="0" err="1"/>
              <a:t>likelihood</a:t>
            </a:r>
            <a:r>
              <a:rPr lang="pt-BR" b="1" dirty="0"/>
              <a:t> = -618.26542</a:t>
            </a:r>
          </a:p>
          <a:p>
            <a:r>
              <a:rPr lang="pt-BR" b="1" dirty="0" err="1"/>
              <a:t>Iteration</a:t>
            </a:r>
            <a:r>
              <a:rPr lang="pt-BR" b="1" dirty="0"/>
              <a:t> 1:   </a:t>
            </a:r>
            <a:r>
              <a:rPr lang="pt-BR" b="1" dirty="0" err="1"/>
              <a:t>log</a:t>
            </a:r>
            <a:r>
              <a:rPr lang="pt-BR" b="1" dirty="0"/>
              <a:t> </a:t>
            </a:r>
            <a:r>
              <a:rPr lang="pt-BR" b="1" dirty="0" err="1"/>
              <a:t>likelihood</a:t>
            </a:r>
            <a:r>
              <a:rPr lang="pt-BR" b="1" dirty="0"/>
              <a:t> = -575.37644</a:t>
            </a:r>
          </a:p>
          <a:p>
            <a:r>
              <a:rPr lang="pt-BR" b="1" dirty="0" err="1"/>
              <a:t>Iteration</a:t>
            </a:r>
            <a:r>
              <a:rPr lang="pt-BR" b="1" dirty="0"/>
              <a:t> 2:   </a:t>
            </a:r>
            <a:r>
              <a:rPr lang="pt-BR" b="1" dirty="0" err="1"/>
              <a:t>log</a:t>
            </a:r>
            <a:r>
              <a:rPr lang="pt-BR" b="1" dirty="0"/>
              <a:t> </a:t>
            </a:r>
            <a:r>
              <a:rPr lang="pt-BR" b="1" dirty="0" err="1"/>
              <a:t>likelihood</a:t>
            </a:r>
            <a:r>
              <a:rPr lang="pt-BR" b="1" dirty="0"/>
              <a:t> = -575.27422</a:t>
            </a:r>
          </a:p>
          <a:p>
            <a:r>
              <a:rPr lang="pt-BR" b="1" dirty="0" err="1"/>
              <a:t>Iteration</a:t>
            </a:r>
            <a:r>
              <a:rPr lang="pt-BR" b="1" dirty="0"/>
              <a:t> 3:   </a:t>
            </a:r>
            <a:r>
              <a:rPr lang="pt-BR" b="1" dirty="0" err="1"/>
              <a:t>log</a:t>
            </a:r>
            <a:r>
              <a:rPr lang="pt-BR" b="1" dirty="0"/>
              <a:t> </a:t>
            </a:r>
            <a:r>
              <a:rPr lang="pt-BR" b="1" dirty="0" err="1"/>
              <a:t>likelihood</a:t>
            </a:r>
            <a:r>
              <a:rPr lang="pt-BR" b="1" dirty="0"/>
              <a:t> = -575.27421</a:t>
            </a:r>
          </a:p>
          <a:p>
            <a:endParaRPr lang="pt-BR" b="1" dirty="0"/>
          </a:p>
          <a:p>
            <a:r>
              <a:rPr lang="pt-BR" b="1" dirty="0" err="1"/>
              <a:t>Logit</a:t>
            </a:r>
            <a:r>
              <a:rPr lang="pt-BR" b="1" dirty="0"/>
              <a:t> </a:t>
            </a:r>
            <a:r>
              <a:rPr lang="pt-BR" b="1" dirty="0" err="1"/>
              <a:t>estimates</a:t>
            </a:r>
            <a:r>
              <a:rPr lang="pt-BR" b="1" dirty="0"/>
              <a:t>                                   </a:t>
            </a:r>
            <a:r>
              <a:rPr lang="pt-BR" b="1" dirty="0" err="1"/>
              <a:t>Number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obs</a:t>
            </a:r>
            <a:r>
              <a:rPr lang="pt-BR" b="1" dirty="0"/>
              <a:t>   =        900</a:t>
            </a:r>
          </a:p>
          <a:p>
            <a:r>
              <a:rPr lang="pt-BR" b="1" dirty="0"/>
              <a:t>                                                  LR chi2(2)      =      85.98</a:t>
            </a:r>
          </a:p>
          <a:p>
            <a:r>
              <a:rPr lang="pt-BR" b="1" dirty="0"/>
              <a:t>                                                  </a:t>
            </a:r>
            <a:r>
              <a:rPr lang="pt-BR" b="1" dirty="0" err="1"/>
              <a:t>Prob</a:t>
            </a:r>
            <a:r>
              <a:rPr lang="pt-BR" b="1" dirty="0"/>
              <a:t> &gt; chi2     =     0.0000</a:t>
            </a:r>
          </a:p>
          <a:p>
            <a:r>
              <a:rPr lang="pt-BR" b="1" dirty="0" err="1"/>
              <a:t>Log</a:t>
            </a:r>
            <a:r>
              <a:rPr lang="pt-BR" b="1" dirty="0"/>
              <a:t> </a:t>
            </a:r>
            <a:r>
              <a:rPr lang="pt-BR" b="1" dirty="0" err="1"/>
              <a:t>likelihood</a:t>
            </a:r>
            <a:r>
              <a:rPr lang="pt-BR" b="1" dirty="0"/>
              <a:t> = -575.27421                       Pseudo R2       =     0.0695</a:t>
            </a:r>
          </a:p>
          <a:p>
            <a:endParaRPr lang="pt-BR" b="1" dirty="0"/>
          </a:p>
          <a:p>
            <a:r>
              <a:rPr lang="pt-BR" b="1" dirty="0"/>
              <a:t>------------------------------------------------------------------------------</a:t>
            </a:r>
          </a:p>
          <a:p>
            <a:r>
              <a:rPr lang="pt-BR" b="1" dirty="0"/>
              <a:t>     </a:t>
            </a:r>
            <a:r>
              <a:rPr lang="pt-BR" b="1" dirty="0" err="1"/>
              <a:t>desfcat</a:t>
            </a:r>
            <a:r>
              <a:rPr lang="pt-BR" b="1" dirty="0"/>
              <a:t> | </a:t>
            </a:r>
            <a:r>
              <a:rPr lang="pt-BR" b="1" dirty="0" err="1"/>
              <a:t>Odds</a:t>
            </a:r>
            <a:r>
              <a:rPr lang="pt-BR" b="1" dirty="0"/>
              <a:t> </a:t>
            </a:r>
            <a:r>
              <a:rPr lang="pt-BR" b="1" dirty="0" err="1"/>
              <a:t>Ratio</a:t>
            </a:r>
            <a:r>
              <a:rPr lang="pt-BR" b="1" dirty="0"/>
              <a:t>   </a:t>
            </a:r>
            <a:r>
              <a:rPr lang="pt-BR" b="1" dirty="0" err="1"/>
              <a:t>Std</a:t>
            </a:r>
            <a:r>
              <a:rPr lang="pt-BR" b="1" dirty="0"/>
              <a:t>. </a:t>
            </a:r>
            <a:r>
              <a:rPr lang="pt-BR" b="1" dirty="0" err="1"/>
              <a:t>Err</a:t>
            </a:r>
            <a:r>
              <a:rPr lang="pt-BR" b="1" dirty="0"/>
              <a:t>.      z    P&gt;|z|     [95% Conf. </a:t>
            </a:r>
            <a:r>
              <a:rPr lang="pt-BR" b="1" dirty="0" err="1"/>
              <a:t>Interval</a:t>
            </a:r>
            <a:r>
              <a:rPr lang="pt-BR" b="1" dirty="0"/>
              <a:t>]</a:t>
            </a:r>
          </a:p>
          <a:p>
            <a:r>
              <a:rPr lang="pt-BR" b="1" dirty="0"/>
              <a:t>-------------+----------------------------------------------------------------</a:t>
            </a:r>
          </a:p>
          <a:p>
            <a:r>
              <a:rPr lang="pt-BR" b="1" dirty="0"/>
              <a:t>   </a:t>
            </a:r>
            <a:r>
              <a:rPr lang="pt-BR" b="1" dirty="0" err="1"/>
              <a:t>fatindcat</a:t>
            </a:r>
            <a:r>
              <a:rPr lang="pt-BR" b="1" dirty="0"/>
              <a:t> |   3.380506   .4774826     8.62   0.000     2.563026    4.458722</a:t>
            </a:r>
          </a:p>
          <a:p>
            <a:r>
              <a:rPr lang="pt-BR" b="1" dirty="0"/>
              <a:t>  </a:t>
            </a:r>
            <a:r>
              <a:rPr lang="pt-BR" b="1" dirty="0" err="1"/>
              <a:t>fatcontcat</a:t>
            </a:r>
            <a:r>
              <a:rPr lang="pt-BR" b="1" dirty="0"/>
              <a:t> |   1.510644   .2168084     2.87   0.004     1.140242    2.001368</a:t>
            </a:r>
          </a:p>
          <a:p>
            <a:r>
              <a:rPr lang="pt-BR" b="1" dirty="0"/>
              <a:t>------------------------------------------------------------------------------</a:t>
            </a: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 rot="16200000">
            <a:off x="5616117" y="2816932"/>
            <a:ext cx="5184576" cy="792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Convencional</a:t>
            </a:r>
            <a:endParaRPr lang="en-US" sz="3600" b="1" i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59632" y="1772816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------------------------------------------------------------------------------</a:t>
            </a:r>
          </a:p>
          <a:p>
            <a:r>
              <a:rPr lang="en-US" b="1" dirty="0"/>
              <a:t>  </a:t>
            </a:r>
            <a:r>
              <a:rPr lang="en-US" b="1" dirty="0" err="1"/>
              <a:t>catoutcome</a:t>
            </a:r>
            <a:r>
              <a:rPr lang="en-US" b="1" dirty="0"/>
              <a:t> |         OR   Std. Err.      z    P&gt;|z|     [95% Conf. Interval]</a:t>
            </a:r>
          </a:p>
          <a:p>
            <a:r>
              <a:rPr lang="en-US" b="1" dirty="0"/>
              <a:t>-------------+----------------------------------------------------------------</a:t>
            </a:r>
          </a:p>
          <a:p>
            <a:r>
              <a:rPr lang="en-US" b="1" dirty="0"/>
              <a:t>  </a:t>
            </a:r>
            <a:r>
              <a:rPr lang="en-US" b="1" dirty="0" err="1"/>
              <a:t>catindfact</a:t>
            </a:r>
            <a:r>
              <a:rPr lang="en-US" b="1" dirty="0"/>
              <a:t> |   3.459479   .5062198     8.48   0.000     2.596904    4.608564</a:t>
            </a:r>
          </a:p>
          <a:p>
            <a:r>
              <a:rPr lang="en-US" b="1" u="sng" dirty="0"/>
              <a:t> </a:t>
            </a:r>
            <a:r>
              <a:rPr lang="en-US" b="1" u="sng" dirty="0" err="1"/>
              <a:t>catcontfact</a:t>
            </a:r>
            <a:r>
              <a:rPr lang="en-US" b="1" u="sng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|   1.536124   .3856123     1.71   0.087     .9391821    2.512482</a:t>
            </a:r>
          </a:p>
          <a:p>
            <a:r>
              <a:rPr lang="en-US" b="1" dirty="0"/>
              <a:t>       _cons |   .3743919   .0655321    -5.61   0.000     .2656656    .5276155</a:t>
            </a:r>
          </a:p>
          <a:p>
            <a:r>
              <a:rPr lang="en-US" b="1" dirty="0"/>
              <a:t>-------------+----------------------------------------------------------------</a:t>
            </a:r>
          </a:p>
          <a:p>
            <a:r>
              <a:rPr lang="pt-BR" b="1" dirty="0" err="1"/>
              <a:t>catindfact</a:t>
            </a:r>
            <a:r>
              <a:rPr lang="pt-BR" b="1" dirty="0"/>
              <a:t> |   3.380506   .4774825     8.62   0.000     2.563026    4.458722</a:t>
            </a:r>
          </a:p>
          <a:p>
            <a:r>
              <a:rPr lang="pt-BR" b="1" dirty="0"/>
              <a:t> </a:t>
            </a:r>
            <a:r>
              <a:rPr lang="pt-BR" b="1" u="sng" dirty="0" err="1"/>
              <a:t>catcontfact</a:t>
            </a:r>
            <a:r>
              <a:rPr lang="pt-BR" b="1" u="sng" dirty="0"/>
              <a:t> </a:t>
            </a:r>
            <a:r>
              <a:rPr lang="pt-BR" b="1" u="sng" dirty="0">
                <a:solidFill>
                  <a:srgbClr val="FF0000"/>
                </a:solidFill>
              </a:rPr>
              <a:t>|   1.510644   .2168084     2.87   0.004     1.140242    2.001368</a:t>
            </a:r>
          </a:p>
          <a:p>
            <a:r>
              <a:rPr lang="pt-BR" b="1" dirty="0"/>
              <a:t>       _</a:t>
            </a:r>
            <a:r>
              <a:rPr lang="pt-BR" b="1" dirty="0" err="1"/>
              <a:t>cons</a:t>
            </a:r>
            <a:r>
              <a:rPr lang="pt-BR" b="1" dirty="0"/>
              <a:t> |   .3846337   .0443226    -8.29   0.000     .3068743    .4820966</a:t>
            </a:r>
          </a:p>
          <a:p>
            <a:r>
              <a:rPr lang="pt-BR" b="1" dirty="0"/>
              <a:t>------------------------------------------------------------------------------</a:t>
            </a: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 rot="16200000">
            <a:off x="-1800707" y="3320988"/>
            <a:ext cx="5184576" cy="792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Conventional    Multilevel 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907704" y="5085184"/>
            <a:ext cx="6120680" cy="1584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Como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explicar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 a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conclusão</a:t>
            </a:r>
            <a:endParaRPr lang="en-US" sz="3600" b="1" i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59B4BB"/>
              </a:solidFill>
              <a:latin typeface="Arial Black"/>
            </a:endParaRPr>
          </a:p>
          <a:p>
            <a:pPr algn="ctr"/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oposta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 dos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coeficientes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69708"/>
            <a:ext cx="9144000" cy="338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31301" cy="35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 descr="MAP.bmp"/>
          <p:cNvPicPr>
            <a:picLocks noChangeAspect="1"/>
          </p:cNvPicPr>
          <p:nvPr/>
        </p:nvPicPr>
        <p:blipFill>
          <a:blip r:embed="rId5" cstate="print"/>
          <a:srcRect l="16489" t="10101" r="15184"/>
          <a:stretch>
            <a:fillRect/>
          </a:stretch>
        </p:blipFill>
        <p:spPr>
          <a:xfrm>
            <a:off x="7200900" y="2132856"/>
            <a:ext cx="1943100" cy="312562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452320" y="530120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M. A. Peres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06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427983" cy="458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656"/>
            <a:ext cx="4644008" cy="642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1520" y="4869160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pt-BR" sz="2800" b="1" dirty="0"/>
              <a:t>Desfecho = yi (medido em cada</a:t>
            </a:r>
          </a:p>
          <a:p>
            <a:pPr indent="-342900"/>
            <a:r>
              <a:rPr lang="pt-BR" sz="2800" b="1" dirty="0"/>
              <a:t>indivíduo i)...</a:t>
            </a:r>
          </a:p>
          <a:p>
            <a:pPr indent="-342900"/>
            <a:r>
              <a:rPr lang="pt-BR" sz="2800" b="1" dirty="0"/>
              <a:t>Fator individual = xi (medido em cada indivíduo i) </a:t>
            </a:r>
          </a:p>
          <a:p>
            <a:pPr indent="-342900"/>
            <a:r>
              <a:rPr lang="pt-BR" sz="2800" b="1" dirty="0"/>
              <a:t>Fator contextual = Xj (medido em cada contexto j)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 b="53371"/>
          <a:stretch>
            <a:fillRect/>
          </a:stretch>
        </p:blipFill>
        <p:spPr bwMode="auto">
          <a:xfrm>
            <a:off x="0" y="-1"/>
            <a:ext cx="9108258" cy="680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 b="53371"/>
          <a:stretch>
            <a:fillRect/>
          </a:stretch>
        </p:blipFill>
        <p:spPr bwMode="auto">
          <a:xfrm>
            <a:off x="0" y="-1"/>
            <a:ext cx="9108258" cy="680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43875" t="57333" r="42250" b="38223"/>
          <a:stretch>
            <a:fillRect/>
          </a:stretch>
        </p:blipFill>
        <p:spPr bwMode="auto">
          <a:xfrm>
            <a:off x="3923928" y="2060848"/>
            <a:ext cx="199822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ta em forma de U 10"/>
          <p:cNvSpPr/>
          <p:nvPr/>
        </p:nvSpPr>
        <p:spPr>
          <a:xfrm rot="5400000">
            <a:off x="4968044" y="2168860"/>
            <a:ext cx="2808312" cy="172819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 b="53371"/>
          <a:stretch>
            <a:fillRect/>
          </a:stretch>
        </p:blipFill>
        <p:spPr bwMode="auto">
          <a:xfrm>
            <a:off x="0" y="-1"/>
            <a:ext cx="9108258" cy="680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43875" t="57333" r="42250" b="38223"/>
          <a:stretch>
            <a:fillRect/>
          </a:stretch>
        </p:blipFill>
        <p:spPr bwMode="auto">
          <a:xfrm>
            <a:off x="3923928" y="2060848"/>
            <a:ext cx="199822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t="45955" b="78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t="45955" b="78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060848"/>
            <a:ext cx="4788024" cy="319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45955" b="78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683568" y="359048"/>
            <a:ext cx="7416824" cy="4654128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softEdge rad="1270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b="1" i="1" kern="1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pt-BR" sz="3600" b="1" i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  Como é que se faz  </a:t>
            </a:r>
          </a:p>
          <a:p>
            <a:pPr algn="ctr"/>
            <a:r>
              <a:rPr lang="pt-BR" sz="3600" b="1" i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isto no </a:t>
            </a:r>
            <a:r>
              <a:rPr lang="pt-BR" sz="3600" b="1" i="1" kern="1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Stata</a:t>
            </a:r>
            <a:r>
              <a:rPr lang="pt-BR" sz="3600" b="1" i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?</a:t>
            </a:r>
          </a:p>
          <a:p>
            <a:pPr algn="ctr"/>
            <a:endParaRPr lang="pt-BR" sz="3600" b="1" i="1" kern="1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3257" y="542285"/>
            <a:ext cx="90252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pt-BR" sz="2800" b="1" u="sng" dirty="0"/>
              <a:t>Análise bivariada</a:t>
            </a:r>
            <a:r>
              <a:rPr lang="pt-BR" sz="2800" b="1" dirty="0"/>
              <a:t> (não ajustada):</a:t>
            </a:r>
          </a:p>
          <a:p>
            <a:pPr indent="-342900"/>
            <a:r>
              <a:rPr lang="pt-BR" sz="2800" b="1" dirty="0"/>
              <a:t>xi: </a:t>
            </a:r>
            <a:r>
              <a:rPr lang="pt-BR" sz="2800" b="1" dirty="0" err="1"/>
              <a:t>xtpoisson</a:t>
            </a:r>
            <a:r>
              <a:rPr lang="pt-BR" sz="2800" b="1" dirty="0"/>
              <a:t> dor </a:t>
            </a:r>
            <a:r>
              <a:rPr lang="pt-BR" sz="2800" b="1" dirty="0" err="1"/>
              <a:t>idh</a:t>
            </a:r>
            <a:r>
              <a:rPr lang="pt-BR" sz="2800" b="1" dirty="0"/>
              <a:t>, i(cidade) re </a:t>
            </a:r>
            <a:r>
              <a:rPr lang="pt-BR" sz="2800" b="1" dirty="0" err="1"/>
              <a:t>irr</a:t>
            </a:r>
            <a:endParaRPr lang="pt-BR" sz="2800" b="1" dirty="0"/>
          </a:p>
          <a:p>
            <a:pPr indent="-342900"/>
            <a:r>
              <a:rPr lang="pt-BR" sz="2800" b="1" dirty="0"/>
              <a:t>xi: </a:t>
            </a:r>
            <a:r>
              <a:rPr lang="pt-BR" sz="2800" b="1" dirty="0" err="1"/>
              <a:t>xtpoisson</a:t>
            </a:r>
            <a:r>
              <a:rPr lang="pt-BR" sz="2800" b="1" dirty="0"/>
              <a:t> dor </a:t>
            </a:r>
            <a:r>
              <a:rPr lang="pt-BR" sz="2800" b="1" dirty="0" err="1"/>
              <a:t>femin</a:t>
            </a:r>
            <a:r>
              <a:rPr lang="pt-BR" sz="2800" b="1" dirty="0"/>
              <a:t>, i(cidade) re </a:t>
            </a:r>
            <a:r>
              <a:rPr lang="pt-BR" sz="2800" b="1" dirty="0" err="1"/>
              <a:t>irr</a:t>
            </a:r>
            <a:endParaRPr lang="pt-BR" sz="2800" b="1" dirty="0"/>
          </a:p>
          <a:p>
            <a:pPr indent="-342900"/>
            <a:r>
              <a:rPr lang="pt-BR" sz="2800" b="1" dirty="0"/>
              <a:t>xi: </a:t>
            </a:r>
            <a:r>
              <a:rPr lang="pt-BR" sz="2800" b="1" dirty="0" err="1"/>
              <a:t>xtpoisson</a:t>
            </a:r>
            <a:r>
              <a:rPr lang="pt-BR" sz="2800" b="1" dirty="0"/>
              <a:t> dor </a:t>
            </a:r>
            <a:r>
              <a:rPr lang="pt-BR" sz="2800" b="1" dirty="0" err="1"/>
              <a:t>i.racacor</a:t>
            </a:r>
            <a:r>
              <a:rPr lang="pt-BR" sz="2800" b="1" dirty="0"/>
              <a:t>, i(cidade) re </a:t>
            </a:r>
            <a:r>
              <a:rPr lang="pt-BR" sz="2800" b="1" dirty="0" err="1"/>
              <a:t>irr</a:t>
            </a:r>
            <a:endParaRPr lang="pt-BR" sz="2800" b="1" dirty="0"/>
          </a:p>
          <a:p>
            <a:pPr indent="-342900"/>
            <a:r>
              <a:rPr lang="pt-BR" sz="2800" b="1" dirty="0"/>
              <a:t>etc.</a:t>
            </a:r>
          </a:p>
          <a:p>
            <a:pPr indent="-342900"/>
            <a:r>
              <a:rPr lang="pt-BR" sz="2800" b="1" dirty="0" err="1"/>
              <a:t>estat</a:t>
            </a:r>
            <a:r>
              <a:rPr lang="pt-BR" sz="2800" b="1" dirty="0"/>
              <a:t> </a:t>
            </a:r>
            <a:r>
              <a:rPr lang="pt-BR" sz="2800" b="1" dirty="0" err="1"/>
              <a:t>ic</a:t>
            </a:r>
            <a:endParaRPr lang="pt-BR" sz="2800" b="1" dirty="0"/>
          </a:p>
          <a:p>
            <a:pPr indent="-342900"/>
            <a:endParaRPr lang="pt-BR" sz="2800" b="1" u="sng" dirty="0"/>
          </a:p>
          <a:p>
            <a:pPr indent="-342900"/>
            <a:r>
              <a:rPr lang="pt-BR" sz="2800" b="1" u="sng" dirty="0"/>
              <a:t>Análise Multivariada</a:t>
            </a:r>
            <a:r>
              <a:rPr lang="pt-BR" sz="2800" b="1" dirty="0"/>
              <a:t> (ajustada):</a:t>
            </a:r>
          </a:p>
          <a:p>
            <a:pPr indent="-342900"/>
            <a:r>
              <a:rPr lang="pt-BR" sz="2800" b="1" dirty="0"/>
              <a:t>xi: </a:t>
            </a:r>
            <a:r>
              <a:rPr lang="pt-BR" sz="2800" b="1" dirty="0" err="1"/>
              <a:t>xtpoisson</a:t>
            </a:r>
            <a:r>
              <a:rPr lang="pt-BR" sz="2800" b="1" dirty="0"/>
              <a:t> dor </a:t>
            </a:r>
            <a:r>
              <a:rPr lang="pt-BR" sz="2800" b="1" dirty="0" err="1"/>
              <a:t>idh</a:t>
            </a:r>
            <a:r>
              <a:rPr lang="pt-BR" sz="2800" b="1" dirty="0"/>
              <a:t> </a:t>
            </a:r>
            <a:r>
              <a:rPr lang="pt-BR" sz="2800" b="1" dirty="0" err="1"/>
              <a:t>femin</a:t>
            </a:r>
            <a:r>
              <a:rPr lang="pt-BR" sz="2800" b="1" dirty="0"/>
              <a:t> idade </a:t>
            </a:r>
            <a:r>
              <a:rPr lang="pt-BR" sz="2800" b="1" dirty="0" err="1"/>
              <a:t>i.racacor</a:t>
            </a:r>
            <a:r>
              <a:rPr lang="pt-BR" sz="2800" b="1" dirty="0"/>
              <a:t> </a:t>
            </a:r>
            <a:r>
              <a:rPr lang="pt-BR" sz="2800" b="1" dirty="0" err="1"/>
              <a:t>i.</a:t>
            </a:r>
            <a:r>
              <a:rPr lang="pt-BR" sz="2800" b="1" dirty="0"/>
              <a:t>renda </a:t>
            </a:r>
            <a:r>
              <a:rPr lang="pt-BR" sz="2800" b="1" dirty="0" err="1"/>
              <a:t>i.educpai</a:t>
            </a:r>
            <a:r>
              <a:rPr lang="pt-BR" sz="2800" b="1" dirty="0"/>
              <a:t> </a:t>
            </a:r>
            <a:r>
              <a:rPr lang="pt-BR" sz="2800" b="1" dirty="0" err="1"/>
              <a:t>i.educmae</a:t>
            </a:r>
            <a:r>
              <a:rPr lang="pt-BR" sz="2800" b="1" dirty="0"/>
              <a:t> </a:t>
            </a:r>
            <a:r>
              <a:rPr lang="pt-BR" sz="2800" b="1" dirty="0" err="1"/>
              <a:t>tipoesc</a:t>
            </a:r>
            <a:r>
              <a:rPr lang="pt-BR" sz="2800" b="1" dirty="0"/>
              <a:t> </a:t>
            </a:r>
            <a:r>
              <a:rPr lang="pt-BR" sz="2800" b="1" dirty="0" err="1"/>
              <a:t>nectrat</a:t>
            </a:r>
            <a:r>
              <a:rPr lang="pt-BR" sz="2800" b="1" dirty="0"/>
              <a:t> </a:t>
            </a:r>
            <a:r>
              <a:rPr lang="pt-BR" sz="2800" b="1" dirty="0" err="1"/>
              <a:t>necendo</a:t>
            </a:r>
            <a:r>
              <a:rPr lang="pt-BR" sz="2800" b="1" dirty="0"/>
              <a:t>, i(cidade) re </a:t>
            </a:r>
            <a:r>
              <a:rPr lang="pt-BR" sz="2800" b="1" dirty="0" err="1"/>
              <a:t>irr</a:t>
            </a:r>
            <a:endParaRPr lang="pt-BR" sz="2800" b="1" dirty="0"/>
          </a:p>
          <a:p>
            <a:pPr indent="-342900"/>
            <a:r>
              <a:rPr lang="pt-BR" sz="2800" b="1" dirty="0" err="1"/>
              <a:t>estat</a:t>
            </a:r>
            <a:r>
              <a:rPr lang="pt-BR" sz="2800" b="1" dirty="0"/>
              <a:t> </a:t>
            </a:r>
            <a:r>
              <a:rPr lang="pt-BR" sz="2800" b="1" dirty="0" err="1"/>
              <a:t>ic</a:t>
            </a:r>
            <a:endParaRPr lang="pt-BR" sz="2800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6918"/>
            <a:ext cx="9144000" cy="525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260648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ai,</a:t>
            </a:r>
            <a:r>
              <a:rPr lang="pt-BR" sz="6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j.</a:t>
            </a:r>
            <a:r>
              <a:rPr lang="pt-BR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.. i = indivíduo de 1 a 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6918"/>
            <a:ext cx="9144000" cy="525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260648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ai,</a:t>
            </a:r>
            <a:r>
              <a:rPr lang="pt-BR" sz="6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j.</a:t>
            </a:r>
            <a:r>
              <a:rPr lang="pt-BR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.. j = contexto de 1 a 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1520" y="4869160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pt-BR" sz="2800" b="1" dirty="0"/>
              <a:t>O desafio será construir um modelo</a:t>
            </a:r>
          </a:p>
          <a:p>
            <a:pPr indent="-342900"/>
            <a:r>
              <a:rPr lang="pt-BR" sz="2800" b="1" dirty="0"/>
              <a:t>para explicar o desfecho, incluindo fatores individuais e</a:t>
            </a:r>
          </a:p>
          <a:p>
            <a:pPr indent="-342900"/>
            <a:r>
              <a:rPr lang="pt-BR" sz="2800" b="1" dirty="0"/>
              <a:t>contextuais, avaliando o efeito destes fatores entre os vários indivíduos e entre os diferentes contextos.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140968"/>
            <a:ext cx="5976664" cy="343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0" y="260648"/>
            <a:ext cx="91440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u="sng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Efeito </a:t>
            </a:r>
            <a:r>
              <a:rPr lang="pt-BR" sz="4400" b="1" u="sng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be</a:t>
            </a:r>
            <a:r>
              <a:rPr lang="pt-BR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(entre os contextos)</a:t>
            </a:r>
          </a:p>
          <a:p>
            <a:pPr algn="ctr"/>
            <a:r>
              <a:rPr lang="pt-BR" sz="4400" b="1" u="sng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Efeito </a:t>
            </a:r>
            <a:r>
              <a:rPr lang="pt-BR" sz="4400" b="1" u="sng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fe</a:t>
            </a:r>
            <a:r>
              <a:rPr lang="pt-BR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(</a:t>
            </a:r>
            <a:r>
              <a:rPr lang="pt-BR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entre os indivíduos, descontado o efeito entre os contextos</a:t>
            </a:r>
            <a:r>
              <a:rPr lang="pt-BR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)</a:t>
            </a:r>
          </a:p>
          <a:p>
            <a:pPr algn="ctr"/>
            <a:r>
              <a:rPr lang="pt-BR" sz="4400" b="1" u="sng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Efeito re</a:t>
            </a:r>
            <a:r>
              <a:rPr lang="pt-BR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(entre e dentro dos 									contextos)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8300" y="6093296"/>
            <a:ext cx="8308156" cy="646331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b="1" dirty="0" err="1">
                <a:solidFill>
                  <a:srgbClr val="000000"/>
                </a:solidFill>
              </a:rPr>
              <a:t>Rabe-Hesketh</a:t>
            </a:r>
            <a:r>
              <a:rPr lang="en-US" b="1" dirty="0">
                <a:solidFill>
                  <a:srgbClr val="000000"/>
                </a:solidFill>
              </a:rPr>
              <a:t> S, </a:t>
            </a:r>
            <a:r>
              <a:rPr lang="en-US" b="1" dirty="0" err="1">
                <a:solidFill>
                  <a:srgbClr val="000000"/>
                </a:solidFill>
              </a:rPr>
              <a:t>Skrondal</a:t>
            </a:r>
            <a:r>
              <a:rPr lang="en-US" b="1" dirty="0">
                <a:solidFill>
                  <a:srgbClr val="000000"/>
                </a:solidFill>
              </a:rPr>
              <a:t> A. Multilevel and longitudinal modeling using </a:t>
            </a:r>
            <a:r>
              <a:rPr lang="en-US" b="1" dirty="0" err="1">
                <a:solidFill>
                  <a:srgbClr val="000000"/>
                </a:solidFill>
              </a:rPr>
              <a:t>Stata</a:t>
            </a:r>
            <a:r>
              <a:rPr lang="en-US" b="1" dirty="0">
                <a:solidFill>
                  <a:srgbClr val="000000"/>
                </a:solidFill>
              </a:rPr>
              <a:t>. 2</a:t>
            </a:r>
            <a:r>
              <a:rPr lang="en-US" b="1" baseline="30000" dirty="0">
                <a:solidFill>
                  <a:srgbClr val="000000"/>
                </a:solidFill>
              </a:rPr>
              <a:t>nd</a:t>
            </a:r>
            <a:r>
              <a:rPr lang="en-US" b="1" dirty="0">
                <a:solidFill>
                  <a:srgbClr val="000000"/>
                </a:solidFill>
              </a:rPr>
              <a:t> ed. College Station, </a:t>
            </a:r>
            <a:r>
              <a:rPr lang="en-US" b="1" dirty="0" err="1">
                <a:solidFill>
                  <a:srgbClr val="000000"/>
                </a:solidFill>
              </a:rPr>
              <a:t>Tx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  <a:r>
              <a:rPr lang="en-US" b="1" dirty="0" err="1">
                <a:solidFill>
                  <a:srgbClr val="000000"/>
                </a:solidFill>
              </a:rPr>
              <a:t>Stata</a:t>
            </a:r>
            <a:r>
              <a:rPr lang="en-US" b="1" dirty="0">
                <a:solidFill>
                  <a:srgbClr val="000000"/>
                </a:solidFill>
              </a:rPr>
              <a:t> Press: 2008.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9512" y="183865"/>
          <a:ext cx="8784976" cy="587619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{08FB837D-C827-4EFA-A057-4D05807E0F7C}</a:tableStyleId>
              </a:tblPr>
              <a:tblGrid>
                <a:gridCol w="3096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6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8677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Efeito</a:t>
                      </a:r>
                      <a:r>
                        <a:rPr lang="pt-BR" sz="2800" baseline="0" dirty="0"/>
                        <a:t> contextual (</a:t>
                      </a:r>
                      <a:r>
                        <a:rPr lang="pt-BR" sz="2800" baseline="0" dirty="0" err="1"/>
                        <a:t>between</a:t>
                      </a:r>
                      <a:r>
                        <a:rPr lang="pt-BR" sz="2800" baseline="0" dirty="0"/>
                        <a:t> </a:t>
                      </a:r>
                      <a:r>
                        <a:rPr lang="pt-BR" sz="2800" baseline="0" dirty="0" err="1"/>
                        <a:t>contexts</a:t>
                      </a:r>
                      <a:r>
                        <a:rPr lang="pt-BR" sz="2800" baseline="0" dirty="0"/>
                        <a:t>)</a:t>
                      </a:r>
                      <a:endParaRPr lang="pt-BR" sz="2800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Efeito  fixo</a:t>
                      </a:r>
                    </a:p>
                    <a:p>
                      <a:pPr algn="ctr"/>
                      <a:r>
                        <a:rPr lang="pt-BR" sz="2800" dirty="0"/>
                        <a:t>(</a:t>
                      </a:r>
                      <a:r>
                        <a:rPr lang="pt-BR" sz="2800" dirty="0" err="1"/>
                        <a:t>within</a:t>
                      </a:r>
                      <a:r>
                        <a:rPr lang="pt-BR" sz="2800" dirty="0"/>
                        <a:t> </a:t>
                      </a:r>
                      <a:r>
                        <a:rPr lang="pt-BR" sz="2800" dirty="0" err="1"/>
                        <a:t>contexts</a:t>
                      </a:r>
                      <a:r>
                        <a:rPr lang="pt-BR" sz="2800" dirty="0"/>
                        <a:t>)</a:t>
                      </a:r>
                      <a:endParaRPr lang="pt-BR" sz="2800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Efeito randômico</a:t>
                      </a:r>
                      <a:r>
                        <a:rPr lang="pt-BR" sz="2800" baseline="0" dirty="0"/>
                        <a:t> (</a:t>
                      </a:r>
                      <a:r>
                        <a:rPr lang="pt-BR" sz="2800" baseline="0" dirty="0" err="1"/>
                        <a:t>random</a:t>
                      </a:r>
                      <a:r>
                        <a:rPr lang="pt-BR" sz="2800" baseline="0" dirty="0"/>
                        <a:t> </a:t>
                      </a:r>
                      <a:r>
                        <a:rPr lang="pt-BR" sz="2800" baseline="0" dirty="0" err="1"/>
                        <a:t>effects</a:t>
                      </a:r>
                      <a:r>
                        <a:rPr lang="pt-BR" sz="2800" baseline="0" dirty="0"/>
                        <a:t>)</a:t>
                      </a:r>
                      <a:endParaRPr lang="pt-BR" sz="2800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175">
                <a:tc>
                  <a:txBody>
                    <a:bodyPr/>
                    <a:lstStyle/>
                    <a:p>
                      <a:r>
                        <a:rPr lang="pt-BR" b="1" dirty="0"/>
                        <a:t>Estudo</a:t>
                      </a:r>
                      <a:r>
                        <a:rPr lang="pt-BR" b="1" baseline="0" dirty="0"/>
                        <a:t> de dados agregados e de dados contextuais.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Desconta a variação entre</a:t>
                      </a:r>
                      <a:r>
                        <a:rPr lang="pt-BR" b="1" baseline="0" dirty="0"/>
                        <a:t> os contextos e considera apenas a variação interna aos contextos.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Inclui a variação entre os contextos e a variação dentro </a:t>
                      </a:r>
                      <a:r>
                        <a:rPr lang="pt-BR" b="1"/>
                        <a:t>dos contextos.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365">
                <a:tc>
                  <a:txBody>
                    <a:bodyPr/>
                    <a:lstStyle/>
                    <a:p>
                      <a:r>
                        <a:rPr lang="pt-BR" b="1" dirty="0"/>
                        <a:t>Não</a:t>
                      </a:r>
                      <a:r>
                        <a:rPr lang="pt-BR" b="1" baseline="0" dirty="0"/>
                        <a:t> leva em consideração a variação individual dentro dos contextos.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Não pode</a:t>
                      </a:r>
                      <a:r>
                        <a:rPr lang="pt-BR" b="1" baseline="0" dirty="0"/>
                        <a:t> incluir fatores contextuais, pois eles são constantes nos contextos.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Pode incluir fatores individuais</a:t>
                      </a:r>
                      <a:r>
                        <a:rPr lang="pt-BR" b="1" baseline="0" dirty="0"/>
                        <a:t> e fatores contextuais.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365">
                <a:tc>
                  <a:txBody>
                    <a:bodyPr/>
                    <a:lstStyle/>
                    <a:p>
                      <a:r>
                        <a:rPr lang="pt-BR" b="1" dirty="0"/>
                        <a:t>A rigor, não é análise multinível.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Não permite inferência</a:t>
                      </a:r>
                      <a:r>
                        <a:rPr lang="pt-BR" b="1" baseline="0" dirty="0"/>
                        <a:t> para contextos não incluídos na amostra.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Permite inferência</a:t>
                      </a:r>
                      <a:r>
                        <a:rPr lang="pt-BR" b="1" baseline="0" dirty="0"/>
                        <a:t> para os contextos não incluídos na amostra.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556"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Não requisita</a:t>
                      </a:r>
                      <a:r>
                        <a:rPr lang="pt-BR" b="1" baseline="0" dirty="0"/>
                        <a:t> número mínimo de contextos.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No mínimo</a:t>
                      </a:r>
                      <a:r>
                        <a:rPr lang="pt-BR" b="1" baseline="0" dirty="0"/>
                        <a:t> 10 ou 20 contextos.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634"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No mínimo</a:t>
                      </a:r>
                      <a:r>
                        <a:rPr lang="pt-BR" b="1" baseline="0" dirty="0"/>
                        <a:t> 2 ou mais participantes por contexto.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No mínimo</a:t>
                      </a:r>
                      <a:r>
                        <a:rPr lang="pt-BR" b="1" baseline="0" dirty="0"/>
                        <a:t> 2 ou mais participantes por contexto.</a:t>
                      </a:r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634"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/>
                        <a:t>É análise </a:t>
                      </a:r>
                      <a:r>
                        <a:rPr lang="pt-BR" sz="2400" b="1" dirty="0" err="1"/>
                        <a:t>multinível</a:t>
                      </a:r>
                      <a:r>
                        <a:rPr lang="pt-BR" sz="2400" b="1" dirty="0"/>
                        <a:t>?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A rigor, é análise </a:t>
                      </a:r>
                      <a:r>
                        <a:rPr lang="pt-BR" b="1" dirty="0" err="1"/>
                        <a:t>multinível</a:t>
                      </a:r>
                      <a:r>
                        <a:rPr lang="pt-BR" b="1" dirty="0"/>
                        <a:t>.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132857"/>
            <a:ext cx="4392487" cy="252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0" y="37068"/>
            <a:ext cx="91440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Contexto 1: y = 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+ b1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*x</a:t>
            </a:r>
          </a:p>
          <a:p>
            <a:pPr algn="ctr"/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Contexto 2: y = 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+ b1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*x</a:t>
            </a:r>
          </a:p>
          <a:p>
            <a:pPr algn="ctr"/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Contexto 3: y = 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+ b1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*x (...)</a:t>
            </a:r>
          </a:p>
          <a:p>
            <a:pPr algn="ctr"/>
            <a:endParaRPr lang="pt-BR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pt-BR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pt-BR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pt-BR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Contexto j: y = 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+ b1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*x (...)</a:t>
            </a:r>
          </a:p>
          <a:p>
            <a:pPr algn="ctr"/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Contexto m: y = 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+ b1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*x</a:t>
            </a:r>
            <a:endParaRPr lang="pt-B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700808"/>
            <a:ext cx="125963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(...)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(...)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endParaRPr lang="pt-B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576" y="0"/>
            <a:ext cx="7473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Random</a:t>
            </a: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t-BR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intercept</a:t>
            </a: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t-BR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</a:t>
            </a:r>
            <a:endParaRPr lang="pt-B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83768" y="980728"/>
            <a:ext cx="36724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 = b0 + b1*x</a:t>
            </a:r>
            <a:endParaRPr lang="pt-B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700808"/>
            <a:ext cx="125963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(...)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(...)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endParaRPr lang="pt-B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576" y="0"/>
            <a:ext cx="7473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Random</a:t>
            </a: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t-BR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intercept</a:t>
            </a: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t-BR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</a:t>
            </a:r>
            <a:endParaRPr lang="pt-B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83768" y="980728"/>
            <a:ext cx="36724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 = b0 + b1*x</a:t>
            </a:r>
            <a:endParaRPr lang="pt-B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83768" y="4293096"/>
            <a:ext cx="59766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b1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= b1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= b1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= (...) =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 b1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= (...) = b1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= b1</a:t>
            </a:r>
            <a:endParaRPr lang="pt-B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09554" y="2060848"/>
            <a:ext cx="61735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Intercepto </a:t>
            </a:r>
            <a:r>
              <a:rPr lang="pt-BR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variavel</a:t>
            </a: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pPr algn="ctr"/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inclinação constante</a:t>
            </a:r>
          </a:p>
        </p:txBody>
      </p:sp>
      <p:sp>
        <p:nvSpPr>
          <p:cNvPr id="9" name="Retângulo com Canto Diagonal Aparado 8"/>
          <p:cNvSpPr/>
          <p:nvPr/>
        </p:nvSpPr>
        <p:spPr>
          <a:xfrm>
            <a:off x="1835696" y="2060848"/>
            <a:ext cx="6552728" cy="3816424"/>
          </a:xfrm>
          <a:prstGeom prst="snip2DiagRect">
            <a:avLst/>
          </a:prstGeom>
          <a:noFill/>
          <a:ln w="3810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700808"/>
            <a:ext cx="129614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(...)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(...)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endParaRPr lang="pt-B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516216" y="1700808"/>
            <a:ext cx="129614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b1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b1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b1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(...)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b1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(...)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b1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endParaRPr lang="pt-B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41031" y="0"/>
            <a:ext cx="6502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Random</a:t>
            </a: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t-BR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effect</a:t>
            </a: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t-BR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</a:t>
            </a:r>
            <a:endParaRPr lang="pt-B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83768" y="980728"/>
            <a:ext cx="36724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 = b0 + b1*x</a:t>
            </a:r>
            <a:endParaRPr lang="pt-B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700808"/>
            <a:ext cx="129614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(...)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(...)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b0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endParaRPr lang="pt-B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516216" y="1700808"/>
            <a:ext cx="129614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b1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b1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b1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(...)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b1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(...)</a:t>
            </a:r>
          </a:p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b1</a:t>
            </a:r>
            <a:r>
              <a:rPr lang="pt-BR" sz="4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endParaRPr lang="pt-B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41031" y="0"/>
            <a:ext cx="6502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Random</a:t>
            </a: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t-BR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effect</a:t>
            </a: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t-BR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</a:t>
            </a:r>
            <a:endParaRPr lang="pt-B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83768" y="980728"/>
            <a:ext cx="36724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 = b0 + b1*x</a:t>
            </a:r>
            <a:endParaRPr lang="pt-B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tângulo com Canto Diagonal Aparado 7"/>
          <p:cNvSpPr/>
          <p:nvPr/>
        </p:nvSpPr>
        <p:spPr>
          <a:xfrm>
            <a:off x="1835696" y="2060848"/>
            <a:ext cx="4464496" cy="3816424"/>
          </a:xfrm>
          <a:prstGeom prst="snip2DiagRect">
            <a:avLst/>
          </a:prstGeom>
          <a:noFill/>
          <a:ln w="3810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267744" y="2276872"/>
            <a:ext cx="322832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Intercepto</a:t>
            </a:r>
          </a:p>
          <a:p>
            <a:pPr algn="ctr"/>
            <a:r>
              <a:rPr lang="pt-BR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variavel</a:t>
            </a: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pPr algn="ctr"/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Inclinação</a:t>
            </a:r>
          </a:p>
          <a:p>
            <a:pPr algn="ctr"/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variável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3.bp.blogspot.com/_VgqMTJqKo9I/TQWFZVFCg2I/AAAAAAAABok/q_arHeOoCEE/s200/theE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02422"/>
            <a:ext cx="5832648" cy="4491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971600" y="1340768"/>
            <a:ext cx="7344816" cy="38884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O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primeiro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passo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 é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construir</a:t>
            </a:r>
            <a:endParaRPr lang="en-US" sz="3600" b="1" i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59B4BB"/>
              </a:solidFill>
              <a:latin typeface="Arial Black"/>
            </a:endParaRPr>
          </a:p>
          <a:p>
            <a:pPr algn="ctr"/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um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banco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 de dados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organizado</a:t>
            </a:r>
            <a:endParaRPr lang="en-US" sz="3600" b="1" i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59B4BB"/>
              </a:solidFill>
              <a:latin typeface="Arial Black"/>
            </a:endParaRPr>
          </a:p>
          <a:p>
            <a:pPr algn="ctr"/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em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dois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 (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ou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mais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)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níveis</a:t>
            </a:r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8160" r="79791" b="8761"/>
          <a:stretch>
            <a:fillRect/>
          </a:stretch>
        </p:blipFill>
        <p:spPr bwMode="auto">
          <a:xfrm>
            <a:off x="179512" y="692696"/>
            <a:ext cx="27080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 t="18080" r="78350" b="29840"/>
          <a:stretch>
            <a:fillRect/>
          </a:stretch>
        </p:blipFill>
        <p:spPr bwMode="auto">
          <a:xfrm>
            <a:off x="6066928" y="2204864"/>
            <a:ext cx="29695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691680" y="-27384"/>
            <a:ext cx="6192688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Como </a:t>
            </a:r>
            <a:r>
              <a:rPr lang="en-US" sz="4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fazer</a:t>
            </a:r>
            <a:r>
              <a:rPr 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isso</a:t>
            </a:r>
            <a:r>
              <a:rPr lang="en-US" sz="4800" b="1" i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?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Uma</a:t>
            </a:r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base de</a:t>
            </a:r>
          </a:p>
          <a:p>
            <a:pPr algn="ctr"/>
            <a:r>
              <a:rPr 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dados</a:t>
            </a:r>
          </a:p>
          <a:p>
            <a:pPr algn="ctr"/>
            <a:r>
              <a:rPr lang="en-US" sz="4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para</a:t>
            </a:r>
            <a:r>
              <a:rPr 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cada</a:t>
            </a:r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nível</a:t>
            </a:r>
            <a:r>
              <a:rPr 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860032" y="1136933"/>
            <a:ext cx="428396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ou informando o programa de análise qual é a variável que o organiza o agrupamento.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18480" r="67975" b="9601"/>
          <a:stretch>
            <a:fillRect/>
          </a:stretch>
        </p:blipFill>
        <p:spPr bwMode="auto">
          <a:xfrm>
            <a:off x="0" y="-1"/>
            <a:ext cx="500404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2809</Words>
  <Application>Microsoft Office PowerPoint</Application>
  <PresentationFormat>Apresentação na tela (4:3)</PresentationFormat>
  <Paragraphs>532</Paragraphs>
  <Slides>67</Slides>
  <Notes>67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71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Leopoldo</dc:creator>
  <cp:lastModifiedBy>Jose Leopoldo Ferreira Antunes</cp:lastModifiedBy>
  <cp:revision>134</cp:revision>
  <dcterms:created xsi:type="dcterms:W3CDTF">2011-07-05T20:21:25Z</dcterms:created>
  <dcterms:modified xsi:type="dcterms:W3CDTF">2023-08-24T19:43:27Z</dcterms:modified>
</cp:coreProperties>
</file>