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76" r:id="rId2"/>
    <p:sldId id="302" r:id="rId3"/>
    <p:sldId id="303" r:id="rId4"/>
    <p:sldId id="337" r:id="rId5"/>
    <p:sldId id="324" r:id="rId6"/>
    <p:sldId id="305" r:id="rId7"/>
    <p:sldId id="306" r:id="rId8"/>
    <p:sldId id="307" r:id="rId9"/>
    <p:sldId id="308" r:id="rId10"/>
    <p:sldId id="309" r:id="rId11"/>
    <p:sldId id="313" r:id="rId12"/>
    <p:sldId id="314" r:id="rId13"/>
    <p:sldId id="310" r:id="rId14"/>
    <p:sldId id="326" r:id="rId15"/>
    <p:sldId id="338" r:id="rId16"/>
    <p:sldId id="333" r:id="rId17"/>
    <p:sldId id="325" r:id="rId18"/>
    <p:sldId id="316" r:id="rId19"/>
    <p:sldId id="331" r:id="rId20"/>
    <p:sldId id="332" r:id="rId21"/>
    <p:sldId id="375" r:id="rId22"/>
    <p:sldId id="376" r:id="rId23"/>
    <p:sldId id="387" r:id="rId24"/>
    <p:sldId id="389" r:id="rId25"/>
    <p:sldId id="377" r:id="rId26"/>
    <p:sldId id="390" r:id="rId27"/>
    <p:sldId id="378" r:id="rId28"/>
    <p:sldId id="381" r:id="rId29"/>
    <p:sldId id="380" r:id="rId30"/>
    <p:sldId id="383" r:id="rId31"/>
    <p:sldId id="391" r:id="rId32"/>
    <p:sldId id="392" r:id="rId33"/>
    <p:sldId id="394" r:id="rId34"/>
    <p:sldId id="386" r:id="rId35"/>
    <p:sldId id="320" r:id="rId36"/>
    <p:sldId id="321" r:id="rId37"/>
    <p:sldId id="322" r:id="rId38"/>
    <p:sldId id="317" r:id="rId39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2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835" autoAdjust="0"/>
  </p:normalViewPr>
  <p:slideViewPr>
    <p:cSldViewPr>
      <p:cViewPr>
        <p:scale>
          <a:sx n="84" d="100"/>
          <a:sy n="84" d="100"/>
        </p:scale>
        <p:origin x="1354" y="-34"/>
      </p:cViewPr>
      <p:guideLst>
        <p:guide orient="horz" pos="2160"/>
        <p:guide pos="2880"/>
        <p:guide orient="horz" pos="120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7" d="50"/>
        <a:sy n="67" d="50"/>
      </p:scale>
      <p:origin x="0" y="-81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19FE6-DC8A-4070-8063-2A415AFA4C03}" type="datetimeFigureOut">
              <a:rPr lang="pt-BR" smtClean="0"/>
              <a:t>12/10/2018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12D19-7C0E-4BF0-BD82-7461ED95B8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3181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D2023-C084-4FD4-9EBA-2B9203D78121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E0E3A-1C6B-4E83-BD93-23DD4D2A37B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831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5BEEDCA-9682-44B1-A57C-10D2AE301BA4}" type="slidenum">
              <a:rPr lang="en-US"/>
              <a:pPr/>
              <a:t>2</a:t>
            </a:fld>
            <a:endParaRPr lang="en-US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9312526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A5A561F-9D24-4713-908D-6D07569AD397}" type="slidenum">
              <a:rPr lang="en-US"/>
              <a:pPr/>
              <a:t>11</a:t>
            </a:fld>
            <a:endParaRPr lang="en-US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 eaLnBrk="1" hangingPunct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122013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A205457-A079-4173-8701-C5BF6FEE0F9C}" type="slidenum">
              <a:rPr lang="en-US"/>
              <a:pPr/>
              <a:t>12</a:t>
            </a:fld>
            <a:endParaRPr lang="en-US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41710120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579AD68-1AF5-418A-BB81-5F47A1A7C39A}" type="slidenum">
              <a:rPr lang="en-US"/>
              <a:pPr/>
              <a:t>13</a:t>
            </a:fld>
            <a:endParaRPr lang="en-US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1813782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0270CDA-9B8F-43FC-93AA-42C0F374B233}" type="slidenum">
              <a:rPr lang="en-US"/>
              <a:pPr/>
              <a:t>15</a:t>
            </a:fld>
            <a:endParaRPr lang="en-US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z="90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2451680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0270CDA-9B8F-43FC-93AA-42C0F374B233}" type="slidenum">
              <a:rPr lang="en-US"/>
              <a:pPr/>
              <a:t>16</a:t>
            </a:fld>
            <a:endParaRPr lang="en-US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z="90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7211434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0270CDA-9B8F-43FC-93AA-42C0F374B233}" type="slidenum">
              <a:rPr lang="en-US"/>
              <a:pPr/>
              <a:t>17</a:t>
            </a:fld>
            <a:endParaRPr lang="en-US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z="90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3164864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C0645DF-E71C-4EE1-AB22-52A90C843454}" type="slidenum">
              <a:rPr lang="en-US"/>
              <a:pPr/>
              <a:t>18</a:t>
            </a:fld>
            <a:endParaRPr lang="en-US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0741080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C627C-2853-4862-8832-F5ED98EA75F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202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C627C-2853-4862-8832-F5ED98EA75F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933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C627C-2853-4862-8832-F5ED98EA75F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97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2CD5422-E870-4EE2-95E0-64245A513EFC}" type="slidenum">
              <a:rPr lang="en-US"/>
              <a:pPr/>
              <a:t>3</a:t>
            </a:fld>
            <a:endParaRPr lang="en-US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3820328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C627C-2853-4862-8832-F5ED98EA75F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716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C627C-2853-4862-8832-F5ED98EA75F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441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C627C-2853-4862-8832-F5ED98EA75FA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0318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C627C-2853-4862-8832-F5ED98EA75FA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79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C3B4FA5-AD34-43BB-9C62-4F28B6FB6CEA}" type="slidenum">
              <a:rPr lang="en-US"/>
              <a:pPr/>
              <a:t>4</a:t>
            </a:fld>
            <a:endParaRPr lang="en-US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200" dirty="0" smtClean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234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C3B4FA5-AD34-43BB-9C62-4F28B6FB6CEA}" type="slidenum">
              <a:rPr lang="en-US"/>
              <a:pPr/>
              <a:t>5</a:t>
            </a:fld>
            <a:endParaRPr lang="en-US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200" dirty="0" smtClean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629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38E11C6-D041-40AC-96B8-65CC732E52C1}" type="slidenum">
              <a:rPr lang="en-US"/>
              <a:pPr/>
              <a:t>6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671595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DA6F7C5-6A56-4B27-8D89-0F64B20E9075}" type="slidenum">
              <a:rPr lang="en-US"/>
              <a:pPr/>
              <a:t>7</a:t>
            </a:fld>
            <a:endParaRPr 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baseline="0" dirty="0" smtClean="0"/>
          </a:p>
        </p:txBody>
      </p:sp>
    </p:spTree>
    <p:extLst>
      <p:ext uri="{BB962C8B-B14F-4D97-AF65-F5344CB8AC3E}">
        <p14:creationId xmlns:p14="http://schemas.microsoft.com/office/powerpoint/2010/main" val="9411757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086ED28-F7CA-4925-B17D-7451B9E23C4A}" type="slidenum">
              <a:rPr lang="en-US"/>
              <a:pPr/>
              <a:t>8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1098767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09B6000-890D-4B50-8C8A-6A037D3DAC11}" type="slidenum">
              <a:rPr lang="en-US"/>
              <a:pPr/>
              <a:t>9</a:t>
            </a:fld>
            <a:endParaRPr lang="en-US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288068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8F2F6AF-E9EE-4E4A-9DD2-0CC1D737EBC0}" type="slidenum">
              <a:rPr lang="en-US"/>
              <a:pPr/>
              <a:t>10</a:t>
            </a:fld>
            <a:endParaRPr lang="en-US"/>
          </a:p>
        </p:txBody>
      </p:sp>
      <p:sp>
        <p:nvSpPr>
          <p:cNvPr id="12493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128274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9B4D-0DAF-46D9-BD25-EFA272810D3E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8D90-0D6C-44F1-8997-F4D32475D16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9B4D-0DAF-46D9-BD25-EFA272810D3E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8D90-0D6C-44F1-8997-F4D32475D16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9B4D-0DAF-46D9-BD25-EFA272810D3E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8D90-0D6C-44F1-8997-F4D32475D16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9B4D-0DAF-46D9-BD25-EFA272810D3E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8D90-0D6C-44F1-8997-F4D32475D16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9B4D-0DAF-46D9-BD25-EFA272810D3E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8D90-0D6C-44F1-8997-F4D32475D16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9B4D-0DAF-46D9-BD25-EFA272810D3E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8D90-0D6C-44F1-8997-F4D32475D16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9B4D-0DAF-46D9-BD25-EFA272810D3E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8D90-0D6C-44F1-8997-F4D32475D16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9B4D-0DAF-46D9-BD25-EFA272810D3E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8D90-0D6C-44F1-8997-F4D32475D16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9B4D-0DAF-46D9-BD25-EFA272810D3E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8D90-0D6C-44F1-8997-F4D32475D16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9B4D-0DAF-46D9-BD25-EFA272810D3E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8D90-0D6C-44F1-8997-F4D32475D16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9B4D-0DAF-46D9-BD25-EFA272810D3E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8D90-0D6C-44F1-8997-F4D32475D16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B9B4D-0DAF-46D9-BD25-EFA272810D3E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68D90-0D6C-44F1-8997-F4D32475D16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47007"/>
            <a:ext cx="7772400" cy="147002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4800" b="1" dirty="0" smtClean="0"/>
              <a:t>Moeda</a:t>
            </a:r>
            <a:r>
              <a:rPr lang="pt-BR" sz="4800" b="1" dirty="0"/>
              <a:t>, taxa de juros e taxa de câmbio</a:t>
            </a:r>
            <a:endParaRPr lang="en-US" sz="4800" b="1" dirty="0"/>
          </a:p>
        </p:txBody>
      </p:sp>
      <p:pic>
        <p:nvPicPr>
          <p:cNvPr id="4101" name="Picture 5" descr="Logo ESALQ (verde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1027113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51920" y="6237312"/>
            <a:ext cx="1981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Outubro/2018</a:t>
            </a:r>
            <a:endParaRPr lang="en-US" sz="2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38200" y="1587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 0675 – Economia</a:t>
            </a:r>
            <a:r>
              <a:rPr kumimoji="0" lang="pt-BR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Monetária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00200"/>
            <a:ext cx="8447856" cy="5029200"/>
          </a:xfrm>
        </p:spPr>
        <p:txBody>
          <a:bodyPr/>
          <a:lstStyle/>
          <a:p>
            <a:r>
              <a:rPr lang="pt-BR" dirty="0" smtClean="0"/>
              <a:t>Uma alteração na oferta de moeda cria pressões imediatas de demanda e de custo que levam a aumentos futuros no nível de preços por três razões principais:</a:t>
            </a:r>
          </a:p>
          <a:p>
            <a:pPr lvl="1"/>
            <a:r>
              <a:rPr lang="pt-BR" dirty="0" smtClean="0"/>
              <a:t>Excesso de demanda no mercado do produto e de trabalho</a:t>
            </a:r>
          </a:p>
          <a:p>
            <a:pPr lvl="1"/>
            <a:r>
              <a:rPr lang="pt-BR" dirty="0" smtClean="0"/>
              <a:t>Expectativas inflacionárias</a:t>
            </a:r>
          </a:p>
          <a:p>
            <a:pPr lvl="1"/>
            <a:r>
              <a:rPr lang="pt-BR" dirty="0" smtClean="0"/>
              <a:t>Preço das matérias-primas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 smtClean="0"/>
              <a:t>Rigidez de Preços no Curto Prazo </a:t>
            </a:r>
            <a:r>
              <a:rPr lang="pt-BR" sz="3600" b="1" i="1" dirty="0" smtClean="0"/>
              <a:t>versus</a:t>
            </a:r>
            <a:r>
              <a:rPr lang="pt-BR" sz="3600" b="1" dirty="0" smtClean="0"/>
              <a:t> Flexibilidade de Preços no Longo Prazo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20001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0" y="173928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pt-BR" sz="2000" dirty="0"/>
              <a:t>Volatilidade da taxa de câmbio dólar/DM e a relação entre os níveis de preços nos Estados Unidos e na Alemanha, 1974-2001</a:t>
            </a:r>
          </a:p>
        </p:txBody>
      </p:sp>
      <p:pic>
        <p:nvPicPr>
          <p:cNvPr id="107526" name="Picture 6" descr="F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337643"/>
            <a:ext cx="6096000" cy="440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2" name="Rectangle 7"/>
          <p:cNvSpPr>
            <a:spLocks noChangeArrowheads="1"/>
          </p:cNvSpPr>
          <p:nvPr/>
        </p:nvSpPr>
        <p:spPr bwMode="auto">
          <a:xfrm>
            <a:off x="3200400" y="2626568"/>
            <a:ext cx="7620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pic>
        <p:nvPicPr>
          <p:cNvPr id="55303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2702768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5304" name="Rectangle 11"/>
          <p:cNvSpPr>
            <a:spLocks noChangeArrowheads="1"/>
          </p:cNvSpPr>
          <p:nvPr/>
        </p:nvSpPr>
        <p:spPr bwMode="auto">
          <a:xfrm>
            <a:off x="4648200" y="2550368"/>
            <a:ext cx="1295400" cy="152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pic>
        <p:nvPicPr>
          <p:cNvPr id="55305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2550368"/>
            <a:ext cx="510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5306" name="Line 14"/>
          <p:cNvSpPr>
            <a:spLocks noChangeShapeType="1"/>
          </p:cNvSpPr>
          <p:nvPr/>
        </p:nvSpPr>
        <p:spPr bwMode="auto">
          <a:xfrm flipH="1">
            <a:off x="5638800" y="3007568"/>
            <a:ext cx="457200" cy="1524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7" name="Rectangle 15"/>
          <p:cNvSpPr>
            <a:spLocks noChangeArrowheads="1"/>
          </p:cNvSpPr>
          <p:nvPr/>
        </p:nvSpPr>
        <p:spPr bwMode="auto">
          <a:xfrm>
            <a:off x="4267200" y="2550368"/>
            <a:ext cx="685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5308" name="Rectangle 16"/>
          <p:cNvSpPr>
            <a:spLocks noChangeArrowheads="1"/>
          </p:cNvSpPr>
          <p:nvPr/>
        </p:nvSpPr>
        <p:spPr bwMode="auto">
          <a:xfrm>
            <a:off x="1143000" y="6131768"/>
            <a:ext cx="64008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5309" name="Rectangle 17"/>
          <p:cNvSpPr>
            <a:spLocks noChangeArrowheads="1"/>
          </p:cNvSpPr>
          <p:nvPr/>
        </p:nvSpPr>
        <p:spPr bwMode="auto">
          <a:xfrm>
            <a:off x="1219200" y="2931368"/>
            <a:ext cx="457200" cy="23622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 smtClean="0"/>
              <a:t>Rigidez de Preços no Curto Prazo </a:t>
            </a:r>
            <a:r>
              <a:rPr lang="pt-BR" sz="3600" b="1" i="1" dirty="0" smtClean="0"/>
              <a:t>versus</a:t>
            </a:r>
            <a:r>
              <a:rPr lang="pt-BR" sz="3600" b="1" dirty="0" smtClean="0"/>
              <a:t> Flexibilidade de Preços no Longo Prazo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9595764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F50E818-7BFE-4C8B-902E-8B623D9925E6}" type="slidenum">
              <a:rPr lang="en-CA"/>
              <a:pPr/>
              <a:t>12</a:t>
            </a:fld>
            <a:r>
              <a:rPr lang="en-CA"/>
              <a:t>/65</a:t>
            </a:r>
          </a:p>
        </p:txBody>
      </p:sp>
      <p:sp>
        <p:nvSpPr>
          <p:cNvPr id="5632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667272"/>
            <a:ext cx="8229600" cy="609600"/>
          </a:xfrm>
          <a:noFill/>
        </p:spPr>
        <p:txBody>
          <a:bodyPr>
            <a:noAutofit/>
          </a:bodyPr>
          <a:lstStyle/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pt-BR" sz="2000" dirty="0" smtClean="0"/>
              <a:t>Volatilidade da taxa de câmbio real/dólar e a relação entre os níveis de preços no Brasil e nos Estados Unidos, 1998-2006</a:t>
            </a:r>
          </a:p>
        </p:txBody>
      </p:sp>
      <p:pic>
        <p:nvPicPr>
          <p:cNvPr id="5632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00200"/>
            <a:ext cx="9237663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 smtClean="0"/>
              <a:t>Rigidez de Preços no Curto Prazo </a:t>
            </a:r>
            <a:r>
              <a:rPr lang="pt-BR" sz="3600" b="1" i="1" dirty="0" smtClean="0"/>
              <a:t>versus</a:t>
            </a:r>
            <a:r>
              <a:rPr lang="pt-BR" sz="3600" b="1" dirty="0" smtClean="0"/>
              <a:t> Flexibilidade de Preços no Longo Prazo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171570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pt-BR" dirty="0" smtClean="0"/>
              <a:t>Qual o ajuste da taxa de câmbio decorrente de um aumento permanente na oferta de moeda no Brasil?</a:t>
            </a:r>
          </a:p>
          <a:p>
            <a:pPr lvl="1"/>
            <a:r>
              <a:rPr lang="pt-BR" dirty="0" smtClean="0"/>
              <a:t>Tanto no CP quanto no LP, a taxa de câmbio se desvaloriza. Entretanto, as magnitudes da desvalorização devem ser diferentes.</a:t>
            </a:r>
          </a:p>
          <a:p>
            <a:pPr lvl="1" eaLnBrk="1" hangingPunct="1"/>
            <a:endParaRPr lang="pt-BR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 smtClean="0"/>
              <a:t>Mudanças Permanentes na Oferta de Moeda e Taxa de Câmbio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20490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Overshooting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2436243"/>
            <a:ext cx="2307431" cy="5024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 smtClean="0"/>
              <a:t>Taxa </a:t>
            </a:r>
            <a:r>
              <a:rPr lang="pt-BR" dirty="0"/>
              <a:t>de </a:t>
            </a:r>
            <a:r>
              <a:rPr lang="pt-BR" dirty="0" smtClean="0"/>
              <a:t>câmbio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343779" y="2250674"/>
            <a:ext cx="5289233" cy="735330"/>
          </a:xfrm>
          <a:prstGeom prst="rect">
            <a:avLst/>
          </a:prstGeom>
        </p:spPr>
        <p:txBody>
          <a:bodyPr vert="horz" lIns="68580" tIns="34290" rIns="68580" bIns="3429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100" dirty="0"/>
              <a:t>curto prazo → diferenciais entre taxas de juros</a:t>
            </a:r>
          </a:p>
          <a:p>
            <a:pPr marL="0" indent="0">
              <a:buNone/>
            </a:pPr>
            <a:r>
              <a:rPr lang="pt-BR" sz="2100" dirty="0"/>
              <a:t>longo prazo → paridade de poder de compra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788833" y="3670038"/>
            <a:ext cx="7602128" cy="66462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72754" indent="-1072754">
              <a:buNone/>
            </a:pPr>
            <a:r>
              <a:rPr lang="pt-BR" sz="2100" dirty="0"/>
              <a:t>Hipótese: cotações dos ativos ajustam-se mais rapidamente às novas informações do que os mercados de bens e serviços. </a:t>
            </a: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2130012" y="4704118"/>
            <a:ext cx="5526742" cy="100214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100" dirty="0"/>
              <a:t>torna a variação da taxa de câmbio, a curto prazo, superior àquela que seria necessária para adaptar a seu nível de equilíbrio de longo prazo.</a:t>
            </a:r>
          </a:p>
        </p:txBody>
      </p:sp>
      <p:sp>
        <p:nvSpPr>
          <p:cNvPr id="8" name="Seta dobrada 7"/>
          <p:cNvSpPr/>
          <p:nvPr/>
        </p:nvSpPr>
        <p:spPr>
          <a:xfrm>
            <a:off x="1250577" y="4552502"/>
            <a:ext cx="613186" cy="723281"/>
          </a:xfrm>
          <a:prstGeom prst="bentArrow">
            <a:avLst/>
          </a:prstGeom>
          <a:scene3d>
            <a:camera prst="orthographicFront">
              <a:rot lat="21599969" lon="10799999" rev="10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>
              <a:solidFill>
                <a:schemeClr val="tx1"/>
              </a:solidFill>
            </a:endParaRPr>
          </a:p>
        </p:txBody>
      </p:sp>
      <p:sp>
        <p:nvSpPr>
          <p:cNvPr id="9" name="Chave esquerda 8"/>
          <p:cNvSpPr/>
          <p:nvPr/>
        </p:nvSpPr>
        <p:spPr>
          <a:xfrm>
            <a:off x="3106270" y="2250675"/>
            <a:ext cx="217843" cy="728522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</p:spTree>
    <p:extLst>
      <p:ext uri="{BB962C8B-B14F-4D97-AF65-F5344CB8AC3E}">
        <p14:creationId xmlns:p14="http://schemas.microsoft.com/office/powerpoint/2010/main" val="213044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0" y="1412776"/>
            <a:ext cx="9144000" cy="480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endParaRPr lang="pt-BR" sz="2300" b="1" dirty="0"/>
          </a:p>
          <a:p>
            <a:pPr algn="ctr"/>
            <a:r>
              <a:rPr lang="pt-BR" sz="2300" dirty="0"/>
              <a:t>Efeitos de um aumento </a:t>
            </a:r>
            <a:r>
              <a:rPr lang="pt-BR" sz="2300" dirty="0" smtClean="0"/>
              <a:t>permanente na </a:t>
            </a:r>
            <a:r>
              <a:rPr lang="pt-BR" sz="2300" dirty="0"/>
              <a:t>oferta de moeda no Brasil</a:t>
            </a:r>
          </a:p>
        </p:txBody>
      </p:sp>
      <p:sp>
        <p:nvSpPr>
          <p:cNvPr id="110599" name="Line 7"/>
          <p:cNvSpPr>
            <a:spLocks noChangeShapeType="1"/>
          </p:cNvSpPr>
          <p:nvPr/>
        </p:nvSpPr>
        <p:spPr bwMode="auto">
          <a:xfrm>
            <a:off x="1827213" y="2612727"/>
            <a:ext cx="0" cy="1725613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0" name="Line 63"/>
          <p:cNvSpPr>
            <a:spLocks noChangeShapeType="1"/>
          </p:cNvSpPr>
          <p:nvPr/>
        </p:nvSpPr>
        <p:spPr bwMode="auto">
          <a:xfrm>
            <a:off x="2290763" y="2639715"/>
            <a:ext cx="0" cy="17256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1" name="Text Box 64"/>
          <p:cNvSpPr txBox="1">
            <a:spLocks noChangeArrowheads="1"/>
          </p:cNvSpPr>
          <p:nvPr/>
        </p:nvSpPr>
        <p:spPr bwMode="auto">
          <a:xfrm>
            <a:off x="2292350" y="2584152"/>
            <a:ext cx="1446213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1400" dirty="0">
                <a:solidFill>
                  <a:srgbClr val="FF0000"/>
                </a:solidFill>
                <a:latin typeface="Arial" pitchFamily="34" charset="0"/>
              </a:rPr>
              <a:t>Retorno em R$</a:t>
            </a:r>
          </a:p>
        </p:txBody>
      </p:sp>
      <p:sp>
        <p:nvSpPr>
          <p:cNvPr id="110657" name="Line 65"/>
          <p:cNvSpPr>
            <a:spLocks noChangeShapeType="1"/>
          </p:cNvSpPr>
          <p:nvPr/>
        </p:nvSpPr>
        <p:spPr bwMode="auto">
          <a:xfrm flipH="1">
            <a:off x="1935163" y="4158952"/>
            <a:ext cx="23495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arrow" w="med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675" name="Line 83"/>
          <p:cNvSpPr>
            <a:spLocks noChangeShapeType="1"/>
          </p:cNvSpPr>
          <p:nvPr/>
        </p:nvSpPr>
        <p:spPr bwMode="auto">
          <a:xfrm rot="5400000">
            <a:off x="2503488" y="4962227"/>
            <a:ext cx="234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arrow" w="med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143"/>
          <p:cNvGrpSpPr>
            <a:grpSpLocks/>
          </p:cNvGrpSpPr>
          <p:nvPr/>
        </p:nvGrpSpPr>
        <p:grpSpPr bwMode="auto">
          <a:xfrm>
            <a:off x="304800" y="4463752"/>
            <a:ext cx="2674938" cy="581025"/>
            <a:chOff x="48" y="2736"/>
            <a:chExt cx="1685" cy="366"/>
          </a:xfrm>
        </p:grpSpPr>
        <p:sp>
          <p:nvSpPr>
            <p:cNvPr id="59527" name="Line 87"/>
            <p:cNvSpPr>
              <a:spLocks noChangeShapeType="1"/>
            </p:cNvSpPr>
            <p:nvPr/>
          </p:nvSpPr>
          <p:spPr bwMode="auto">
            <a:xfrm>
              <a:off x="477" y="2933"/>
              <a:ext cx="125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112"/>
            <p:cNvGrpSpPr>
              <a:grpSpLocks/>
            </p:cNvGrpSpPr>
            <p:nvPr/>
          </p:nvGrpSpPr>
          <p:grpSpPr bwMode="auto">
            <a:xfrm>
              <a:off x="48" y="2736"/>
              <a:ext cx="624" cy="366"/>
              <a:chOff x="864" y="2880"/>
              <a:chExt cx="674" cy="437"/>
            </a:xfrm>
          </p:grpSpPr>
          <p:sp>
            <p:nvSpPr>
              <p:cNvPr id="59529" name="Text Box 113"/>
              <p:cNvSpPr txBox="1">
                <a:spLocks noChangeArrowheads="1"/>
              </p:cNvSpPr>
              <p:nvPr/>
            </p:nvSpPr>
            <p:spPr bwMode="auto">
              <a:xfrm>
                <a:off x="864" y="2880"/>
                <a:ext cx="674" cy="43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pt-BR" sz="1600" b="1" i="1">
                    <a:latin typeface="Arial" pitchFamily="34" charset="0"/>
                  </a:rPr>
                  <a:t>M</a:t>
                </a:r>
                <a:r>
                  <a:rPr lang="pt-BR" sz="1600" b="1" baseline="30000">
                    <a:latin typeface="Arial" pitchFamily="34" charset="0"/>
                  </a:rPr>
                  <a:t>1</a:t>
                </a:r>
                <a:r>
                  <a:rPr lang="pt-BR" sz="1600" b="1" baseline="-25000">
                    <a:latin typeface="Arial" pitchFamily="34" charset="0"/>
                  </a:rPr>
                  <a:t>BR</a:t>
                </a:r>
                <a:endParaRPr lang="pt-BR" sz="1600" b="1">
                  <a:latin typeface="Arial" pitchFamily="34" charset="0"/>
                </a:endParaRPr>
              </a:p>
              <a:p>
                <a:pPr eaLnBrk="0" hangingPunct="0"/>
                <a:r>
                  <a:rPr lang="pt-BR" sz="1600" b="1" i="1">
                    <a:latin typeface="Arial" pitchFamily="34" charset="0"/>
                  </a:rPr>
                  <a:t> P</a:t>
                </a:r>
                <a:r>
                  <a:rPr lang="pt-BR" sz="1600" b="1" baseline="30000">
                    <a:latin typeface="Arial" pitchFamily="34" charset="0"/>
                  </a:rPr>
                  <a:t>1</a:t>
                </a:r>
                <a:r>
                  <a:rPr lang="pt-BR" sz="1600" b="1" baseline="-25000">
                    <a:latin typeface="Arial" pitchFamily="34" charset="0"/>
                  </a:rPr>
                  <a:t>BR</a:t>
                </a:r>
                <a:endParaRPr lang="pt-BR" sz="1600" b="1" u="sng" baseline="-25000">
                  <a:latin typeface="Arial" pitchFamily="34" charset="0"/>
                </a:endParaRPr>
              </a:p>
            </p:txBody>
          </p:sp>
          <p:sp>
            <p:nvSpPr>
              <p:cNvPr id="59530" name="Line 114"/>
              <p:cNvSpPr>
                <a:spLocks noChangeShapeType="1"/>
              </p:cNvSpPr>
              <p:nvPr/>
            </p:nvSpPr>
            <p:spPr bwMode="auto">
              <a:xfrm>
                <a:off x="944" y="3097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0619" name="Line 27"/>
          <p:cNvSpPr>
            <a:spLocks noChangeShapeType="1"/>
          </p:cNvSpPr>
          <p:nvPr/>
        </p:nvSpPr>
        <p:spPr bwMode="auto">
          <a:xfrm flipV="1">
            <a:off x="966788" y="5149552"/>
            <a:ext cx="2101850" cy="14288"/>
          </a:xfrm>
          <a:prstGeom prst="line">
            <a:avLst/>
          </a:prstGeom>
          <a:noFill/>
          <a:ln w="38100">
            <a:solidFill>
              <a:srgbClr val="333399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upo 1"/>
          <p:cNvGrpSpPr/>
          <p:nvPr/>
        </p:nvGrpSpPr>
        <p:grpSpPr>
          <a:xfrm>
            <a:off x="282575" y="4949527"/>
            <a:ext cx="990600" cy="581025"/>
            <a:chOff x="282575" y="4949527"/>
            <a:chExt cx="990600" cy="581025"/>
          </a:xfrm>
        </p:grpSpPr>
        <p:sp>
          <p:nvSpPr>
            <p:cNvPr id="110708" name="Text Box 116"/>
            <p:cNvSpPr txBox="1">
              <a:spLocks noChangeArrowheads="1"/>
            </p:cNvSpPr>
            <p:nvPr/>
          </p:nvSpPr>
          <p:spPr bwMode="auto">
            <a:xfrm>
              <a:off x="282575" y="4949527"/>
              <a:ext cx="990600" cy="58102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pt-BR" sz="1600" b="1" i="1" dirty="0">
                  <a:solidFill>
                    <a:srgbClr val="FF0000"/>
                  </a:solidFill>
                  <a:latin typeface="Arial" pitchFamily="34" charset="0"/>
                </a:rPr>
                <a:t>M</a:t>
              </a:r>
              <a:r>
                <a:rPr lang="pt-BR" sz="1600" b="1" baseline="30000" dirty="0">
                  <a:solidFill>
                    <a:srgbClr val="FF0000"/>
                  </a:solidFill>
                  <a:latin typeface="Arial" pitchFamily="34" charset="0"/>
                </a:rPr>
                <a:t>2</a:t>
              </a:r>
              <a:r>
                <a:rPr lang="pt-BR" sz="1600" b="1" baseline="-25000" dirty="0">
                  <a:latin typeface="Arial" pitchFamily="34" charset="0"/>
                </a:rPr>
                <a:t>BR</a:t>
              </a:r>
              <a:endParaRPr lang="pt-BR" sz="1600" b="1" dirty="0">
                <a:latin typeface="Arial" pitchFamily="34" charset="0"/>
              </a:endParaRPr>
            </a:p>
            <a:p>
              <a:pPr eaLnBrk="0" hangingPunct="0"/>
              <a:r>
                <a:rPr lang="pt-BR" sz="1600" b="1" i="1" dirty="0">
                  <a:latin typeface="Arial" pitchFamily="34" charset="0"/>
                </a:rPr>
                <a:t> P</a:t>
              </a:r>
              <a:r>
                <a:rPr lang="pt-BR" sz="1600" b="1" baseline="30000" dirty="0">
                  <a:latin typeface="Arial" pitchFamily="34" charset="0"/>
                </a:rPr>
                <a:t>1</a:t>
              </a:r>
              <a:r>
                <a:rPr lang="pt-BR" sz="1600" b="1" baseline="-25000" dirty="0">
                  <a:latin typeface="Arial" pitchFamily="34" charset="0"/>
                </a:rPr>
                <a:t>BR</a:t>
              </a:r>
              <a:endParaRPr lang="pt-BR" sz="1600" b="1" u="sng" baseline="-25000" dirty="0">
                <a:latin typeface="Arial" pitchFamily="34" charset="0"/>
              </a:endParaRPr>
            </a:p>
          </p:txBody>
        </p:sp>
        <p:sp>
          <p:nvSpPr>
            <p:cNvPr id="59409" name="Line 117"/>
            <p:cNvSpPr>
              <a:spLocks noChangeShapeType="1"/>
            </p:cNvSpPr>
            <p:nvPr/>
          </p:nvSpPr>
          <p:spPr bwMode="auto">
            <a:xfrm>
              <a:off x="422275" y="5238452"/>
              <a:ext cx="4238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0716" name="Line 124"/>
          <p:cNvSpPr>
            <a:spLocks noChangeShapeType="1"/>
          </p:cNvSpPr>
          <p:nvPr/>
        </p:nvSpPr>
        <p:spPr bwMode="auto">
          <a:xfrm>
            <a:off x="3048000" y="4781252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513" name="Text Box 75"/>
          <p:cNvSpPr txBox="1">
            <a:spLocks noChangeArrowheads="1"/>
          </p:cNvSpPr>
          <p:nvPr/>
        </p:nvSpPr>
        <p:spPr bwMode="auto">
          <a:xfrm>
            <a:off x="-76200" y="2041227"/>
            <a:ext cx="2209800" cy="517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pt-BR" sz="1400" b="1" dirty="0">
                <a:latin typeface="Arial" pitchFamily="34" charset="0"/>
              </a:rPr>
              <a:t>Taxa de câmbio R$/US$, E</a:t>
            </a:r>
            <a:r>
              <a:rPr lang="pt-BR" sz="1400" b="1" baseline="-25000" dirty="0">
                <a:latin typeface="Arial" pitchFamily="34" charset="0"/>
              </a:rPr>
              <a:t>R/</a:t>
            </a:r>
            <a:r>
              <a:rPr lang="pt-BR" sz="1400" b="1" baseline="-25000" dirty="0">
                <a:latin typeface="Arial" pitchFamily="34" charset="0"/>
                <a:cs typeface="Times New Roman" pitchFamily="18" charset="0"/>
              </a:rPr>
              <a:t>US</a:t>
            </a:r>
            <a:endParaRPr lang="pt-BR" sz="1400" b="1" dirty="0">
              <a:latin typeface="Arial" pitchFamily="34" charset="0"/>
            </a:endParaRPr>
          </a:p>
        </p:txBody>
      </p:sp>
      <p:sp>
        <p:nvSpPr>
          <p:cNvPr id="59515" name="Text Box 73"/>
          <p:cNvSpPr txBox="1">
            <a:spLocks noChangeArrowheads="1"/>
          </p:cNvSpPr>
          <p:nvPr/>
        </p:nvSpPr>
        <p:spPr bwMode="auto">
          <a:xfrm>
            <a:off x="3746501" y="3944640"/>
            <a:ext cx="1511300" cy="730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pt-BR" sz="1400" b="1">
                <a:latin typeface="Arial" pitchFamily="34" charset="0"/>
              </a:rPr>
              <a:t>Taxa de retorno</a:t>
            </a:r>
          </a:p>
          <a:p>
            <a:pPr eaLnBrk="0" hangingPunct="0"/>
            <a:r>
              <a:rPr lang="pt-BR" sz="1400" b="1">
                <a:latin typeface="Arial" pitchFamily="34" charset="0"/>
              </a:rPr>
              <a:t>(Em R$)</a:t>
            </a:r>
          </a:p>
        </p:txBody>
      </p:sp>
      <p:sp>
        <p:nvSpPr>
          <p:cNvPr id="59516" name="Line 76"/>
          <p:cNvSpPr>
            <a:spLocks noChangeShapeType="1"/>
          </p:cNvSpPr>
          <p:nvPr/>
        </p:nvSpPr>
        <p:spPr bwMode="auto">
          <a:xfrm>
            <a:off x="966788" y="2538115"/>
            <a:ext cx="0" cy="3600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517" name="Line 77"/>
          <p:cNvSpPr>
            <a:spLocks noChangeShapeType="1"/>
          </p:cNvSpPr>
          <p:nvPr/>
        </p:nvSpPr>
        <p:spPr bwMode="auto">
          <a:xfrm>
            <a:off x="966788" y="4338340"/>
            <a:ext cx="28130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518" name="Text Box 78"/>
          <p:cNvSpPr txBox="1">
            <a:spLocks noChangeArrowheads="1"/>
          </p:cNvSpPr>
          <p:nvPr/>
        </p:nvSpPr>
        <p:spPr bwMode="auto">
          <a:xfrm>
            <a:off x="325438" y="6079828"/>
            <a:ext cx="1346200" cy="517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pt-BR" sz="1400" b="1">
                <a:latin typeface="Arial" pitchFamily="34" charset="0"/>
              </a:rPr>
              <a:t>Estoque  real </a:t>
            </a:r>
          </a:p>
          <a:p>
            <a:pPr algn="ctr" eaLnBrk="0" hangingPunct="0"/>
            <a:r>
              <a:rPr lang="pt-BR" sz="1400" b="1">
                <a:latin typeface="Arial" pitchFamily="34" charset="0"/>
              </a:rPr>
              <a:t>de moeda</a:t>
            </a:r>
          </a:p>
        </p:txBody>
      </p:sp>
      <p:sp>
        <p:nvSpPr>
          <p:cNvPr id="59519" name="Text Box 79"/>
          <p:cNvSpPr txBox="1">
            <a:spLocks noChangeArrowheads="1"/>
          </p:cNvSpPr>
          <p:nvPr/>
        </p:nvSpPr>
        <p:spPr bwMode="auto">
          <a:xfrm>
            <a:off x="644526" y="417324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1600" b="1">
                <a:latin typeface="Arial" pitchFamily="34" charset="0"/>
              </a:rPr>
              <a:t>0</a:t>
            </a:r>
          </a:p>
        </p:txBody>
      </p:sp>
      <p:sp>
        <p:nvSpPr>
          <p:cNvPr id="59520" name="Text Box 107"/>
          <p:cNvSpPr txBox="1">
            <a:spLocks noChangeArrowheads="1"/>
          </p:cNvSpPr>
          <p:nvPr/>
        </p:nvSpPr>
        <p:spPr bwMode="auto">
          <a:xfrm>
            <a:off x="1935163" y="5857578"/>
            <a:ext cx="2235200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457200" indent="-457200" eaLnBrk="0" hangingPunct="0">
              <a:buFontTx/>
              <a:buAutoNum type="alphaLcParenBoth"/>
            </a:pPr>
            <a:r>
              <a:rPr lang="pt-BR" sz="1600" b="1">
                <a:latin typeface="Arial" pitchFamily="34" charset="0"/>
              </a:rPr>
              <a:t>Efeitos de curto </a:t>
            </a:r>
          </a:p>
          <a:p>
            <a:pPr marL="457200" indent="-457200" eaLnBrk="0" hangingPunct="0"/>
            <a:r>
              <a:rPr lang="pt-BR" sz="1600" b="1">
                <a:latin typeface="Arial" pitchFamily="34" charset="0"/>
              </a:rPr>
              <a:t>        prazo</a:t>
            </a:r>
          </a:p>
        </p:txBody>
      </p:sp>
      <p:sp>
        <p:nvSpPr>
          <p:cNvPr id="59493" name="Line 133"/>
          <p:cNvSpPr>
            <a:spLocks noChangeShapeType="1"/>
          </p:cNvSpPr>
          <p:nvPr/>
        </p:nvSpPr>
        <p:spPr bwMode="auto">
          <a:xfrm>
            <a:off x="1814512" y="4311352"/>
            <a:ext cx="0" cy="83820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94" name="Text Box 15"/>
          <p:cNvSpPr txBox="1">
            <a:spLocks noChangeArrowheads="1"/>
          </p:cNvSpPr>
          <p:nvPr/>
        </p:nvSpPr>
        <p:spPr bwMode="auto">
          <a:xfrm>
            <a:off x="1763712" y="4292302"/>
            <a:ext cx="72231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pt-BR" sz="1600" b="1" i="1" dirty="0">
                <a:latin typeface="Arial" pitchFamily="34" charset="0"/>
              </a:rPr>
              <a:t>R</a:t>
            </a:r>
            <a:r>
              <a:rPr lang="pt-BR" sz="1600" b="1" baseline="30000" dirty="0">
                <a:latin typeface="Arial" pitchFamily="34" charset="0"/>
              </a:rPr>
              <a:t>2</a:t>
            </a:r>
            <a:r>
              <a:rPr lang="pt-BR" sz="1600" b="1" baseline="-25000" dirty="0">
                <a:latin typeface="Arial" pitchFamily="34" charset="0"/>
              </a:rPr>
              <a:t>BR</a:t>
            </a:r>
            <a:endParaRPr lang="pt-BR" sz="1600" b="1" dirty="0">
              <a:latin typeface="Arial" pitchFamily="34" charset="0"/>
            </a:endParaRPr>
          </a:p>
        </p:txBody>
      </p:sp>
      <p:grpSp>
        <p:nvGrpSpPr>
          <p:cNvPr id="16" name="Group 131"/>
          <p:cNvGrpSpPr>
            <a:grpSpLocks/>
          </p:cNvGrpSpPr>
          <p:nvPr/>
        </p:nvGrpSpPr>
        <p:grpSpPr bwMode="auto">
          <a:xfrm>
            <a:off x="1752599" y="5109865"/>
            <a:ext cx="282575" cy="344488"/>
            <a:chOff x="969" y="3143"/>
            <a:chExt cx="178" cy="217"/>
          </a:xfrm>
        </p:grpSpPr>
        <p:sp>
          <p:nvSpPr>
            <p:cNvPr id="59496" name="Oval 18"/>
            <p:cNvSpPr>
              <a:spLocks noChangeArrowheads="1"/>
            </p:cNvSpPr>
            <p:nvPr/>
          </p:nvSpPr>
          <p:spPr bwMode="auto">
            <a:xfrm>
              <a:off x="978" y="3143"/>
              <a:ext cx="52" cy="51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9497" name="Text Box 19"/>
            <p:cNvSpPr txBox="1">
              <a:spLocks noChangeArrowheads="1"/>
            </p:cNvSpPr>
            <p:nvPr/>
          </p:nvSpPr>
          <p:spPr bwMode="auto">
            <a:xfrm>
              <a:off x="969" y="3168"/>
              <a:ext cx="178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400" b="1">
                  <a:latin typeface="Arial" pitchFamily="34" charset="0"/>
                </a:rPr>
                <a:t>2</a:t>
              </a:r>
            </a:p>
          </p:txBody>
        </p:sp>
      </p:grpSp>
      <p:grpSp>
        <p:nvGrpSpPr>
          <p:cNvPr id="17" name="Group 211"/>
          <p:cNvGrpSpPr>
            <a:grpSpLocks/>
          </p:cNvGrpSpPr>
          <p:nvPr/>
        </p:nvGrpSpPr>
        <p:grpSpPr bwMode="auto">
          <a:xfrm>
            <a:off x="2209800" y="4270077"/>
            <a:ext cx="779463" cy="803275"/>
            <a:chOff x="1406" y="2614"/>
            <a:chExt cx="491" cy="506"/>
          </a:xfrm>
        </p:grpSpPr>
        <p:sp>
          <p:nvSpPr>
            <p:cNvPr id="59487" name="Line 70"/>
            <p:cNvSpPr>
              <a:spLocks noChangeShapeType="1"/>
            </p:cNvSpPr>
            <p:nvPr/>
          </p:nvSpPr>
          <p:spPr bwMode="auto">
            <a:xfrm>
              <a:off x="1445" y="2640"/>
              <a:ext cx="3" cy="3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" name="Group 135"/>
            <p:cNvGrpSpPr>
              <a:grpSpLocks/>
            </p:cNvGrpSpPr>
            <p:nvPr/>
          </p:nvGrpSpPr>
          <p:grpSpPr bwMode="auto">
            <a:xfrm>
              <a:off x="1406" y="2614"/>
              <a:ext cx="491" cy="506"/>
              <a:chOff x="1262" y="2614"/>
              <a:chExt cx="491" cy="506"/>
            </a:xfrm>
          </p:grpSpPr>
          <p:sp>
            <p:nvSpPr>
              <p:cNvPr id="59489" name="Text Box 71"/>
              <p:cNvSpPr txBox="1">
                <a:spLocks noChangeArrowheads="1"/>
              </p:cNvSpPr>
              <p:nvPr/>
            </p:nvSpPr>
            <p:spPr bwMode="auto">
              <a:xfrm>
                <a:off x="1298" y="2614"/>
                <a:ext cx="455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pt-BR" sz="1600" b="1" i="1" dirty="0">
                    <a:latin typeface="Arial" pitchFamily="34" charset="0"/>
                  </a:rPr>
                  <a:t>R</a:t>
                </a:r>
                <a:r>
                  <a:rPr lang="pt-BR" sz="1600" b="1" baseline="30000" dirty="0">
                    <a:latin typeface="Arial" pitchFamily="34" charset="0"/>
                  </a:rPr>
                  <a:t>1</a:t>
                </a:r>
                <a:r>
                  <a:rPr lang="pt-BR" sz="1600" b="1" baseline="-25000" dirty="0">
                    <a:latin typeface="Arial" pitchFamily="34" charset="0"/>
                  </a:rPr>
                  <a:t>BR</a:t>
                </a:r>
                <a:endParaRPr lang="pt-BR" sz="1600" b="1" dirty="0">
                  <a:latin typeface="Arial" pitchFamily="34" charset="0"/>
                </a:endParaRPr>
              </a:p>
            </p:txBody>
          </p:sp>
          <p:grpSp>
            <p:nvGrpSpPr>
              <p:cNvPr id="19" name="Group 130"/>
              <p:cNvGrpSpPr>
                <a:grpSpLocks/>
              </p:cNvGrpSpPr>
              <p:nvPr/>
            </p:nvGrpSpPr>
            <p:grpSpPr bwMode="auto">
              <a:xfrm>
                <a:off x="1262" y="2902"/>
                <a:ext cx="178" cy="218"/>
                <a:chOff x="1262" y="2902"/>
                <a:chExt cx="178" cy="218"/>
              </a:xfrm>
            </p:grpSpPr>
            <p:sp>
              <p:nvSpPr>
                <p:cNvPr id="59491" name="Oval 81"/>
                <p:cNvSpPr>
                  <a:spLocks noChangeArrowheads="1"/>
                </p:cNvSpPr>
                <p:nvPr/>
              </p:nvSpPr>
              <p:spPr bwMode="auto">
                <a:xfrm>
                  <a:off x="1278" y="2902"/>
                  <a:ext cx="52" cy="51"/>
                </a:xfrm>
                <a:prstGeom prst="ellipse">
                  <a:avLst/>
                </a:prstGeom>
                <a:solidFill>
                  <a:srgbClr val="333399"/>
                </a:solidFill>
                <a:ln w="12700">
                  <a:solidFill>
                    <a:srgbClr val="333399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9492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1262" y="2928"/>
                  <a:ext cx="178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pt-BR" sz="1400" b="1">
                      <a:latin typeface="Arial" pitchFamily="34" charset="0"/>
                    </a:rPr>
                    <a:t>1</a:t>
                  </a:r>
                </a:p>
              </p:txBody>
            </p:sp>
          </p:grpSp>
        </p:grpSp>
      </p:grpSp>
      <p:sp>
        <p:nvSpPr>
          <p:cNvPr id="110741" name="Freeform 149"/>
          <p:cNvSpPr>
            <a:spLocks/>
          </p:cNvSpPr>
          <p:nvPr/>
        </p:nvSpPr>
        <p:spPr bwMode="auto">
          <a:xfrm>
            <a:off x="1219200" y="2787352"/>
            <a:ext cx="1905000" cy="1371600"/>
          </a:xfrm>
          <a:custGeom>
            <a:avLst/>
            <a:gdLst>
              <a:gd name="T0" fmla="*/ 0 w 1200"/>
              <a:gd name="T1" fmla="*/ 0 h 864"/>
              <a:gd name="T2" fmla="*/ 609600 w 1200"/>
              <a:gd name="T3" fmla="*/ 838200 h 864"/>
              <a:gd name="T4" fmla="*/ 1066800 w 1200"/>
              <a:gd name="T5" fmla="*/ 1143000 h 864"/>
              <a:gd name="T6" fmla="*/ 1524000 w 1200"/>
              <a:gd name="T7" fmla="*/ 1295400 h 864"/>
              <a:gd name="T8" fmla="*/ 1905000 w 1200"/>
              <a:gd name="T9" fmla="*/ 1371600 h 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" h="864">
                <a:moveTo>
                  <a:pt x="0" y="0"/>
                </a:moveTo>
                <a:cubicBezTo>
                  <a:pt x="136" y="204"/>
                  <a:pt x="272" y="408"/>
                  <a:pt x="384" y="528"/>
                </a:cubicBezTo>
                <a:cubicBezTo>
                  <a:pt x="496" y="648"/>
                  <a:pt x="576" y="672"/>
                  <a:pt x="672" y="720"/>
                </a:cubicBezTo>
                <a:cubicBezTo>
                  <a:pt x="768" y="768"/>
                  <a:pt x="872" y="792"/>
                  <a:pt x="960" y="816"/>
                </a:cubicBezTo>
                <a:cubicBezTo>
                  <a:pt x="1048" y="840"/>
                  <a:pt x="1124" y="852"/>
                  <a:pt x="1200" y="864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32" name="Text Box 9"/>
          <p:cNvSpPr txBox="1">
            <a:spLocks noChangeArrowheads="1"/>
          </p:cNvSpPr>
          <p:nvPr/>
        </p:nvSpPr>
        <p:spPr bwMode="auto">
          <a:xfrm>
            <a:off x="2915816" y="3045296"/>
            <a:ext cx="1636987" cy="7694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pt-BR" sz="1600" dirty="0">
              <a:solidFill>
                <a:srgbClr val="00FF00"/>
              </a:solidFill>
              <a:latin typeface="Arial" pitchFamily="34" charset="0"/>
            </a:endParaRPr>
          </a:p>
          <a:p>
            <a:pPr eaLnBrk="0" hangingPunct="0"/>
            <a:r>
              <a:rPr lang="pt-BR" sz="1400" dirty="0">
                <a:solidFill>
                  <a:srgbClr val="FF0000"/>
                </a:solidFill>
                <a:latin typeface="Arial" pitchFamily="34" charset="0"/>
              </a:rPr>
              <a:t>Retorno Esperado</a:t>
            </a:r>
          </a:p>
          <a:p>
            <a:pPr eaLnBrk="0" hangingPunct="0"/>
            <a:r>
              <a:rPr lang="pt-BR" sz="1400" dirty="0">
                <a:solidFill>
                  <a:srgbClr val="FF0000"/>
                </a:solidFill>
                <a:latin typeface="Arial" pitchFamily="34" charset="0"/>
              </a:rPr>
              <a:t>em US$</a:t>
            </a:r>
            <a:endParaRPr lang="pt-BR" sz="1400" dirty="0">
              <a:solidFill>
                <a:srgbClr val="333399"/>
              </a:solidFill>
              <a:latin typeface="Arial" pitchFamily="34" charset="0"/>
            </a:endParaRPr>
          </a:p>
        </p:txBody>
      </p:sp>
      <p:sp>
        <p:nvSpPr>
          <p:cNvPr id="110769" name="Line 177"/>
          <p:cNvSpPr>
            <a:spLocks noChangeShapeType="1"/>
          </p:cNvSpPr>
          <p:nvPr/>
        </p:nvSpPr>
        <p:spPr bwMode="auto">
          <a:xfrm>
            <a:off x="3048000" y="5149552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10592" name="Group 188"/>
          <p:cNvGrpSpPr>
            <a:grpSpLocks/>
          </p:cNvGrpSpPr>
          <p:nvPr/>
        </p:nvGrpSpPr>
        <p:grpSpPr bwMode="auto">
          <a:xfrm>
            <a:off x="1447800" y="4463752"/>
            <a:ext cx="1612900" cy="1535113"/>
            <a:chOff x="768" y="2736"/>
            <a:chExt cx="1016" cy="967"/>
          </a:xfrm>
        </p:grpSpPr>
        <p:sp>
          <p:nvSpPr>
            <p:cNvPr id="59457" name="Arc 186"/>
            <p:cNvSpPr>
              <a:spLocks/>
            </p:cNvSpPr>
            <p:nvPr/>
          </p:nvSpPr>
          <p:spPr bwMode="auto">
            <a:xfrm rot="10433625" flipV="1">
              <a:off x="768" y="2870"/>
              <a:ext cx="1016" cy="833"/>
            </a:xfrm>
            <a:custGeom>
              <a:avLst/>
              <a:gdLst>
                <a:gd name="T0" fmla="*/ 208 w 21394"/>
                <a:gd name="T1" fmla="*/ 0 h 21153"/>
                <a:gd name="T2" fmla="*/ 1016 w 21394"/>
                <a:gd name="T3" fmla="*/ 716 h 21153"/>
                <a:gd name="T4" fmla="*/ 0 w 21394"/>
                <a:gd name="T5" fmla="*/ 833 h 2115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94" h="21153" fill="none" extrusionOk="0">
                  <a:moveTo>
                    <a:pt x="4371" y="0"/>
                  </a:moveTo>
                  <a:cubicBezTo>
                    <a:pt x="13317" y="1849"/>
                    <a:pt x="20133" y="9125"/>
                    <a:pt x="21393" y="18173"/>
                  </a:cubicBezTo>
                </a:path>
                <a:path w="21394" h="21153" stroke="0" extrusionOk="0">
                  <a:moveTo>
                    <a:pt x="4371" y="0"/>
                  </a:moveTo>
                  <a:cubicBezTo>
                    <a:pt x="13317" y="1849"/>
                    <a:pt x="20133" y="9125"/>
                    <a:pt x="21393" y="18173"/>
                  </a:cubicBezTo>
                  <a:lnTo>
                    <a:pt x="0" y="21153"/>
                  </a:lnTo>
                  <a:lnTo>
                    <a:pt x="4371" y="0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8" name="Text Box 187"/>
            <p:cNvSpPr txBox="1">
              <a:spLocks noChangeArrowheads="1"/>
            </p:cNvSpPr>
            <p:nvPr/>
          </p:nvSpPr>
          <p:spPr bwMode="auto">
            <a:xfrm>
              <a:off x="1544" y="2736"/>
              <a:ext cx="185" cy="19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400" b="1" i="1" dirty="0" smtClean="0">
                  <a:solidFill>
                    <a:srgbClr val="333399"/>
                  </a:solidFill>
                  <a:latin typeface="Arial" pitchFamily="34" charset="0"/>
                </a:rPr>
                <a:t>L</a:t>
              </a:r>
              <a:endParaRPr lang="pt-BR" sz="1400" b="1" dirty="0">
                <a:solidFill>
                  <a:srgbClr val="333399"/>
                </a:solidFill>
                <a:latin typeface="Arial" pitchFamily="34" charset="0"/>
              </a:endParaRPr>
            </a:p>
          </p:txBody>
        </p:sp>
      </p:grpSp>
      <p:sp>
        <p:nvSpPr>
          <p:cNvPr id="59441" name="Line 5"/>
          <p:cNvSpPr>
            <a:spLocks noChangeShapeType="1"/>
          </p:cNvSpPr>
          <p:nvPr/>
        </p:nvSpPr>
        <p:spPr bwMode="auto">
          <a:xfrm flipH="1" flipV="1">
            <a:off x="966788" y="3895427"/>
            <a:ext cx="1319212" cy="349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42" name="Oval 67"/>
          <p:cNvSpPr>
            <a:spLocks noChangeArrowheads="1"/>
          </p:cNvSpPr>
          <p:nvPr/>
        </p:nvSpPr>
        <p:spPr bwMode="auto">
          <a:xfrm>
            <a:off x="2247900" y="3885902"/>
            <a:ext cx="82550" cy="80963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9443" name="Text Box 6"/>
          <p:cNvSpPr txBox="1">
            <a:spLocks noChangeArrowheads="1"/>
          </p:cNvSpPr>
          <p:nvPr/>
        </p:nvSpPr>
        <p:spPr bwMode="auto">
          <a:xfrm>
            <a:off x="415925" y="3670002"/>
            <a:ext cx="695325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pt-BR" sz="1400" b="1">
                <a:latin typeface="Arial" pitchFamily="34" charset="0"/>
              </a:rPr>
              <a:t>E</a:t>
            </a:r>
            <a:r>
              <a:rPr lang="pt-BR" sz="1400" b="1" baseline="30000">
                <a:latin typeface="Arial" pitchFamily="34" charset="0"/>
              </a:rPr>
              <a:t>1</a:t>
            </a:r>
            <a:r>
              <a:rPr lang="pt-BR" sz="1400" b="1" baseline="-25000">
                <a:latin typeface="Arial" pitchFamily="34" charset="0"/>
              </a:rPr>
              <a:t>R/U</a:t>
            </a:r>
            <a:r>
              <a:rPr lang="pt-BR" sz="1400" b="1" baseline="-25000">
                <a:latin typeface="Arial" pitchFamily="34" charset="0"/>
                <a:cs typeface="Times New Roman" pitchFamily="18" charset="0"/>
              </a:rPr>
              <a:t>S</a:t>
            </a:r>
            <a:endParaRPr lang="pt-BR" sz="1400" b="1">
              <a:latin typeface="Arial" pitchFamily="34" charset="0"/>
            </a:endParaRPr>
          </a:p>
        </p:txBody>
      </p:sp>
      <p:sp>
        <p:nvSpPr>
          <p:cNvPr id="59444" name="Text Box 68"/>
          <p:cNvSpPr txBox="1">
            <a:spLocks noChangeArrowheads="1"/>
          </p:cNvSpPr>
          <p:nvPr/>
        </p:nvSpPr>
        <p:spPr bwMode="auto">
          <a:xfrm>
            <a:off x="2265363" y="3668415"/>
            <a:ext cx="325437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1400" b="1" dirty="0">
                <a:latin typeface="Arial" pitchFamily="34" charset="0"/>
                <a:cs typeface="Times New Roman" pitchFamily="18" charset="0"/>
              </a:rPr>
              <a:t>1'</a:t>
            </a:r>
            <a:endParaRPr lang="pt-BR" sz="1400" b="1" dirty="0">
              <a:latin typeface="Arial" pitchFamily="34" charset="0"/>
            </a:endParaRPr>
          </a:p>
        </p:txBody>
      </p:sp>
      <p:sp>
        <p:nvSpPr>
          <p:cNvPr id="141" name="Title 140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pt-BR" sz="3600" b="1" dirty="0" smtClean="0"/>
              <a:t>Mudanças Permanentes na Oferta de Moeda e Taxa de Câmbio</a:t>
            </a:r>
            <a:endParaRPr lang="en-US" sz="3600" dirty="0"/>
          </a:p>
        </p:txBody>
      </p:sp>
      <p:sp>
        <p:nvSpPr>
          <p:cNvPr id="140" name="Retângulo 139"/>
          <p:cNvSpPr/>
          <p:nvPr/>
        </p:nvSpPr>
        <p:spPr>
          <a:xfrm>
            <a:off x="5047058" y="2446559"/>
            <a:ext cx="32969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>
                <a:solidFill>
                  <a:srgbClr val="0070C0"/>
                </a:solidFill>
                <a:sym typeface="Symbol" pitchFamily="18" charset="2"/>
              </a:rPr>
              <a:t>Aumento de </a:t>
            </a:r>
            <a:r>
              <a:rPr lang="pt-BR" sz="2400" dirty="0" smtClean="0">
                <a:solidFill>
                  <a:srgbClr val="0070C0"/>
                </a:solidFill>
                <a:sym typeface="Symbol" pitchFamily="18" charset="2"/>
              </a:rPr>
              <a:t>moeda</a:t>
            </a:r>
            <a:endParaRPr lang="pt-BR" sz="2400" dirty="0">
              <a:solidFill>
                <a:srgbClr val="0070C0"/>
              </a:solidFill>
            </a:endParaRPr>
          </a:p>
        </p:txBody>
      </p:sp>
      <p:sp>
        <p:nvSpPr>
          <p:cNvPr id="142" name="Retângulo 141"/>
          <p:cNvSpPr/>
          <p:nvPr/>
        </p:nvSpPr>
        <p:spPr>
          <a:xfrm>
            <a:off x="5077977" y="5138028"/>
            <a:ext cx="32667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>
                <a:solidFill>
                  <a:srgbClr val="0070C0"/>
                </a:solidFill>
                <a:sym typeface="Symbol" pitchFamily="18" charset="2"/>
              </a:rPr>
              <a:t>R</a:t>
            </a:r>
            <a:r>
              <a:rPr lang="pt-BR" sz="2400" dirty="0" smtClean="0">
                <a:solidFill>
                  <a:srgbClr val="0070C0"/>
                </a:solidFill>
                <a:sym typeface="Symbol" pitchFamily="18" charset="2"/>
              </a:rPr>
              <a:t>eduz </a:t>
            </a:r>
            <a:r>
              <a:rPr lang="pt-BR" sz="2400" dirty="0">
                <a:solidFill>
                  <a:srgbClr val="0070C0"/>
                </a:solidFill>
                <a:sym typeface="Symbol" pitchFamily="18" charset="2"/>
              </a:rPr>
              <a:t>a taxa de </a:t>
            </a:r>
            <a:r>
              <a:rPr lang="pt-BR" sz="2400" dirty="0" smtClean="0">
                <a:solidFill>
                  <a:srgbClr val="0070C0"/>
                </a:solidFill>
                <a:sym typeface="Symbol" pitchFamily="18" charset="2"/>
              </a:rPr>
              <a:t>juros</a:t>
            </a:r>
            <a:endParaRPr lang="pt-BR" sz="2400" dirty="0">
              <a:solidFill>
                <a:srgbClr val="0070C0"/>
              </a:solidFill>
            </a:endParaRPr>
          </a:p>
        </p:txBody>
      </p:sp>
      <p:sp>
        <p:nvSpPr>
          <p:cNvPr id="143" name="Retângulo 142"/>
          <p:cNvSpPr/>
          <p:nvPr/>
        </p:nvSpPr>
        <p:spPr>
          <a:xfrm>
            <a:off x="4264688" y="3416750"/>
            <a:ext cx="4843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>
                <a:solidFill>
                  <a:srgbClr val="0070C0"/>
                </a:solidFill>
                <a:sym typeface="Symbol" pitchFamily="18" charset="2"/>
              </a:rPr>
              <a:t>A</a:t>
            </a:r>
            <a:r>
              <a:rPr lang="pt-BR" sz="2400" dirty="0" smtClean="0">
                <a:solidFill>
                  <a:srgbClr val="0070C0"/>
                </a:solidFill>
                <a:sym typeface="Symbol" pitchFamily="18" charset="2"/>
              </a:rPr>
              <a:t>umenta </a:t>
            </a:r>
            <a:r>
              <a:rPr lang="pt-BR" sz="2400" dirty="0">
                <a:solidFill>
                  <a:srgbClr val="0070C0"/>
                </a:solidFill>
                <a:sym typeface="Symbol" pitchFamily="18" charset="2"/>
              </a:rPr>
              <a:t>a demanda por </a:t>
            </a:r>
            <a:r>
              <a:rPr lang="pt-BR" sz="2400" dirty="0" smtClean="0">
                <a:solidFill>
                  <a:srgbClr val="0070C0"/>
                </a:solidFill>
                <a:sym typeface="Symbol" pitchFamily="18" charset="2"/>
              </a:rPr>
              <a:t>títulos</a:t>
            </a:r>
            <a:endParaRPr lang="pt-BR" sz="2400" dirty="0">
              <a:solidFill>
                <a:srgbClr val="0070C0"/>
              </a:solidFill>
            </a:endParaRPr>
          </a:p>
        </p:txBody>
      </p:sp>
      <p:sp>
        <p:nvSpPr>
          <p:cNvPr id="144" name="Retângulo 143"/>
          <p:cNvSpPr/>
          <p:nvPr/>
        </p:nvSpPr>
        <p:spPr>
          <a:xfrm>
            <a:off x="4789282" y="4268399"/>
            <a:ext cx="38111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>
                <a:solidFill>
                  <a:srgbClr val="0070C0"/>
                </a:solidFill>
                <a:sym typeface="Symbol" pitchFamily="18" charset="2"/>
              </a:rPr>
              <a:t>E</a:t>
            </a:r>
            <a:r>
              <a:rPr lang="pt-BR" sz="2400" dirty="0" smtClean="0">
                <a:solidFill>
                  <a:srgbClr val="0070C0"/>
                </a:solidFill>
                <a:sym typeface="Symbol" pitchFamily="18" charset="2"/>
              </a:rPr>
              <a:t>leva </a:t>
            </a:r>
            <a:r>
              <a:rPr lang="pt-BR" sz="2400" dirty="0">
                <a:solidFill>
                  <a:srgbClr val="0070C0"/>
                </a:solidFill>
                <a:sym typeface="Symbol" pitchFamily="18" charset="2"/>
              </a:rPr>
              <a:t>o preço dos </a:t>
            </a:r>
            <a:r>
              <a:rPr lang="pt-BR" sz="2400" dirty="0" smtClean="0">
                <a:solidFill>
                  <a:srgbClr val="0070C0"/>
                </a:solidFill>
                <a:sym typeface="Symbol" pitchFamily="18" charset="2"/>
              </a:rPr>
              <a:t>títulos</a:t>
            </a:r>
            <a:endParaRPr lang="pt-BR" sz="2400" dirty="0">
              <a:solidFill>
                <a:srgbClr val="0070C0"/>
              </a:solidFill>
            </a:endParaRPr>
          </a:p>
        </p:txBody>
      </p:sp>
      <p:sp>
        <p:nvSpPr>
          <p:cNvPr id="145" name="Seta para baixo 144"/>
          <p:cNvSpPr/>
          <p:nvPr/>
        </p:nvSpPr>
        <p:spPr>
          <a:xfrm>
            <a:off x="6511087" y="3018947"/>
            <a:ext cx="408791" cy="3137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>
              <a:solidFill>
                <a:srgbClr val="0070C0"/>
              </a:solidFill>
            </a:endParaRPr>
          </a:p>
        </p:txBody>
      </p:sp>
      <p:sp>
        <p:nvSpPr>
          <p:cNvPr id="146" name="Seta para baixo 145"/>
          <p:cNvSpPr/>
          <p:nvPr/>
        </p:nvSpPr>
        <p:spPr>
          <a:xfrm>
            <a:off x="6482984" y="3925284"/>
            <a:ext cx="408791" cy="3137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>
              <a:solidFill>
                <a:srgbClr val="0070C0"/>
              </a:solidFill>
            </a:endParaRPr>
          </a:p>
        </p:txBody>
      </p:sp>
      <p:sp>
        <p:nvSpPr>
          <p:cNvPr id="147" name="Seta para baixo 146"/>
          <p:cNvSpPr/>
          <p:nvPr/>
        </p:nvSpPr>
        <p:spPr>
          <a:xfrm>
            <a:off x="6517046" y="4841478"/>
            <a:ext cx="408791" cy="3137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7805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0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0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10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9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9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1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110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9" grpId="0" animBg="1"/>
      <p:bldP spid="110657" grpId="0" animBg="1"/>
      <p:bldP spid="110675" grpId="0" animBg="1"/>
      <p:bldP spid="110619" grpId="0" animBg="1"/>
      <p:bldP spid="59493" grpId="0" animBg="1"/>
      <p:bldP spid="59494" grpId="0"/>
      <p:bldP spid="110769" grpId="0" animBg="1"/>
      <p:bldP spid="140" grpId="0"/>
      <p:bldP spid="142" grpId="0"/>
      <p:bldP spid="143" grpId="0"/>
      <p:bldP spid="144" grpId="0"/>
      <p:bldP spid="145" grpId="0" animBg="1"/>
      <p:bldP spid="146" grpId="0" animBg="1"/>
      <p:bldP spid="14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08" name="Line 216"/>
          <p:cNvSpPr>
            <a:spLocks noChangeShapeType="1"/>
          </p:cNvSpPr>
          <p:nvPr/>
        </p:nvSpPr>
        <p:spPr bwMode="auto">
          <a:xfrm>
            <a:off x="1828800" y="3068960"/>
            <a:ext cx="2971800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0" y="1412776"/>
            <a:ext cx="9144000" cy="480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endParaRPr lang="pt-BR" sz="2300" b="1" dirty="0"/>
          </a:p>
          <a:p>
            <a:pPr algn="ctr"/>
            <a:r>
              <a:rPr lang="pt-BR" sz="2300" dirty="0"/>
              <a:t>Efeitos de um aumento </a:t>
            </a:r>
            <a:r>
              <a:rPr lang="pt-BR" sz="2300" dirty="0" smtClean="0"/>
              <a:t>permanente na </a:t>
            </a:r>
            <a:r>
              <a:rPr lang="pt-BR" sz="2300" dirty="0"/>
              <a:t>oferta de moeda no Brasil</a:t>
            </a:r>
          </a:p>
        </p:txBody>
      </p:sp>
      <p:sp>
        <p:nvSpPr>
          <p:cNvPr id="110599" name="Line 7"/>
          <p:cNvSpPr>
            <a:spLocks noChangeShapeType="1"/>
          </p:cNvSpPr>
          <p:nvPr/>
        </p:nvSpPr>
        <p:spPr bwMode="auto">
          <a:xfrm>
            <a:off x="1827213" y="2612727"/>
            <a:ext cx="0" cy="1725613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620" name="Line 28"/>
          <p:cNvSpPr>
            <a:spLocks noChangeShapeType="1"/>
          </p:cNvSpPr>
          <p:nvPr/>
        </p:nvSpPr>
        <p:spPr bwMode="auto">
          <a:xfrm>
            <a:off x="2690813" y="3930352"/>
            <a:ext cx="23495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arrow" w="med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0" name="Line 63"/>
          <p:cNvSpPr>
            <a:spLocks noChangeShapeType="1"/>
          </p:cNvSpPr>
          <p:nvPr/>
        </p:nvSpPr>
        <p:spPr bwMode="auto">
          <a:xfrm>
            <a:off x="2290763" y="2639715"/>
            <a:ext cx="0" cy="17256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1" name="Text Box 64"/>
          <p:cNvSpPr txBox="1">
            <a:spLocks noChangeArrowheads="1"/>
          </p:cNvSpPr>
          <p:nvPr/>
        </p:nvSpPr>
        <p:spPr bwMode="auto">
          <a:xfrm>
            <a:off x="2292350" y="2584152"/>
            <a:ext cx="1446213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1400" dirty="0">
                <a:solidFill>
                  <a:srgbClr val="FF0000"/>
                </a:solidFill>
                <a:latin typeface="Arial" pitchFamily="34" charset="0"/>
              </a:rPr>
              <a:t>Retorno em R$</a:t>
            </a:r>
          </a:p>
        </p:txBody>
      </p:sp>
      <p:sp>
        <p:nvSpPr>
          <p:cNvPr id="110657" name="Line 65"/>
          <p:cNvSpPr>
            <a:spLocks noChangeShapeType="1"/>
          </p:cNvSpPr>
          <p:nvPr/>
        </p:nvSpPr>
        <p:spPr bwMode="auto">
          <a:xfrm flipH="1">
            <a:off x="1935163" y="4158952"/>
            <a:ext cx="23495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arrow" w="med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675" name="Line 83"/>
          <p:cNvSpPr>
            <a:spLocks noChangeShapeType="1"/>
          </p:cNvSpPr>
          <p:nvPr/>
        </p:nvSpPr>
        <p:spPr bwMode="auto">
          <a:xfrm rot="5400000">
            <a:off x="2503488" y="4962227"/>
            <a:ext cx="234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arrow" w="med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143"/>
          <p:cNvGrpSpPr>
            <a:grpSpLocks/>
          </p:cNvGrpSpPr>
          <p:nvPr/>
        </p:nvGrpSpPr>
        <p:grpSpPr bwMode="auto">
          <a:xfrm>
            <a:off x="304800" y="4463752"/>
            <a:ext cx="2674938" cy="581025"/>
            <a:chOff x="48" y="2736"/>
            <a:chExt cx="1685" cy="366"/>
          </a:xfrm>
        </p:grpSpPr>
        <p:sp>
          <p:nvSpPr>
            <p:cNvPr id="59527" name="Line 87"/>
            <p:cNvSpPr>
              <a:spLocks noChangeShapeType="1"/>
            </p:cNvSpPr>
            <p:nvPr/>
          </p:nvSpPr>
          <p:spPr bwMode="auto">
            <a:xfrm>
              <a:off x="477" y="2933"/>
              <a:ext cx="125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112"/>
            <p:cNvGrpSpPr>
              <a:grpSpLocks/>
            </p:cNvGrpSpPr>
            <p:nvPr/>
          </p:nvGrpSpPr>
          <p:grpSpPr bwMode="auto">
            <a:xfrm>
              <a:off x="48" y="2736"/>
              <a:ext cx="624" cy="366"/>
              <a:chOff x="864" y="2880"/>
              <a:chExt cx="674" cy="437"/>
            </a:xfrm>
          </p:grpSpPr>
          <p:sp>
            <p:nvSpPr>
              <p:cNvPr id="59529" name="Text Box 113"/>
              <p:cNvSpPr txBox="1">
                <a:spLocks noChangeArrowheads="1"/>
              </p:cNvSpPr>
              <p:nvPr/>
            </p:nvSpPr>
            <p:spPr bwMode="auto">
              <a:xfrm>
                <a:off x="864" y="2880"/>
                <a:ext cx="674" cy="43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pt-BR" sz="1600" b="1" i="1">
                    <a:latin typeface="Arial" pitchFamily="34" charset="0"/>
                  </a:rPr>
                  <a:t>M</a:t>
                </a:r>
                <a:r>
                  <a:rPr lang="pt-BR" sz="1600" b="1" baseline="30000">
                    <a:latin typeface="Arial" pitchFamily="34" charset="0"/>
                  </a:rPr>
                  <a:t>1</a:t>
                </a:r>
                <a:r>
                  <a:rPr lang="pt-BR" sz="1600" b="1" baseline="-25000">
                    <a:latin typeface="Arial" pitchFamily="34" charset="0"/>
                  </a:rPr>
                  <a:t>BR</a:t>
                </a:r>
                <a:endParaRPr lang="pt-BR" sz="1600" b="1">
                  <a:latin typeface="Arial" pitchFamily="34" charset="0"/>
                </a:endParaRPr>
              </a:p>
              <a:p>
                <a:pPr eaLnBrk="0" hangingPunct="0"/>
                <a:r>
                  <a:rPr lang="pt-BR" sz="1600" b="1" i="1">
                    <a:latin typeface="Arial" pitchFamily="34" charset="0"/>
                  </a:rPr>
                  <a:t> P</a:t>
                </a:r>
                <a:r>
                  <a:rPr lang="pt-BR" sz="1600" b="1" baseline="30000">
                    <a:latin typeface="Arial" pitchFamily="34" charset="0"/>
                  </a:rPr>
                  <a:t>1</a:t>
                </a:r>
                <a:r>
                  <a:rPr lang="pt-BR" sz="1600" b="1" baseline="-25000">
                    <a:latin typeface="Arial" pitchFamily="34" charset="0"/>
                  </a:rPr>
                  <a:t>BR</a:t>
                </a:r>
                <a:endParaRPr lang="pt-BR" sz="1600" b="1" u="sng" baseline="-25000">
                  <a:latin typeface="Arial" pitchFamily="34" charset="0"/>
                </a:endParaRPr>
              </a:p>
            </p:txBody>
          </p:sp>
          <p:sp>
            <p:nvSpPr>
              <p:cNvPr id="59530" name="Line 114"/>
              <p:cNvSpPr>
                <a:spLocks noChangeShapeType="1"/>
              </p:cNvSpPr>
              <p:nvPr/>
            </p:nvSpPr>
            <p:spPr bwMode="auto">
              <a:xfrm>
                <a:off x="944" y="3097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0619" name="Line 27"/>
          <p:cNvSpPr>
            <a:spLocks noChangeShapeType="1"/>
          </p:cNvSpPr>
          <p:nvPr/>
        </p:nvSpPr>
        <p:spPr bwMode="auto">
          <a:xfrm flipV="1">
            <a:off x="966788" y="5149552"/>
            <a:ext cx="2101850" cy="14288"/>
          </a:xfrm>
          <a:prstGeom prst="line">
            <a:avLst/>
          </a:prstGeom>
          <a:noFill/>
          <a:ln w="38100">
            <a:solidFill>
              <a:srgbClr val="333399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08" name="Text Box 116"/>
          <p:cNvSpPr txBox="1">
            <a:spLocks noChangeArrowheads="1"/>
          </p:cNvSpPr>
          <p:nvPr/>
        </p:nvSpPr>
        <p:spPr bwMode="auto">
          <a:xfrm>
            <a:off x="282575" y="4949527"/>
            <a:ext cx="990600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pt-BR" sz="1600" b="1" i="1" dirty="0">
                <a:solidFill>
                  <a:srgbClr val="FF0000"/>
                </a:solidFill>
                <a:latin typeface="Arial" pitchFamily="34" charset="0"/>
              </a:rPr>
              <a:t>M</a:t>
            </a:r>
            <a:r>
              <a:rPr lang="pt-BR" sz="1600" b="1" baseline="30000" dirty="0">
                <a:solidFill>
                  <a:srgbClr val="FF0000"/>
                </a:solidFill>
                <a:latin typeface="Arial" pitchFamily="34" charset="0"/>
              </a:rPr>
              <a:t>2</a:t>
            </a:r>
            <a:r>
              <a:rPr lang="pt-BR" sz="1600" b="1" baseline="-25000" dirty="0">
                <a:latin typeface="Arial" pitchFamily="34" charset="0"/>
              </a:rPr>
              <a:t>BR</a:t>
            </a:r>
            <a:endParaRPr lang="pt-BR" sz="1600" b="1" dirty="0">
              <a:latin typeface="Arial" pitchFamily="34" charset="0"/>
            </a:endParaRPr>
          </a:p>
          <a:p>
            <a:pPr eaLnBrk="0" hangingPunct="0"/>
            <a:r>
              <a:rPr lang="pt-BR" sz="1600" b="1" i="1" dirty="0">
                <a:latin typeface="Arial" pitchFamily="34" charset="0"/>
              </a:rPr>
              <a:t> P</a:t>
            </a:r>
            <a:r>
              <a:rPr lang="pt-BR" sz="1600" b="1" baseline="30000" dirty="0">
                <a:latin typeface="Arial" pitchFamily="34" charset="0"/>
              </a:rPr>
              <a:t>1</a:t>
            </a:r>
            <a:r>
              <a:rPr lang="pt-BR" sz="1600" b="1" baseline="-25000" dirty="0">
                <a:latin typeface="Arial" pitchFamily="34" charset="0"/>
              </a:rPr>
              <a:t>BR</a:t>
            </a:r>
            <a:endParaRPr lang="pt-BR" sz="1600" b="1" u="sng" baseline="-25000" dirty="0">
              <a:latin typeface="Arial" pitchFamily="34" charset="0"/>
            </a:endParaRPr>
          </a:p>
        </p:txBody>
      </p:sp>
      <p:sp>
        <p:nvSpPr>
          <p:cNvPr id="59409" name="Line 117"/>
          <p:cNvSpPr>
            <a:spLocks noChangeShapeType="1"/>
          </p:cNvSpPr>
          <p:nvPr/>
        </p:nvSpPr>
        <p:spPr bwMode="auto">
          <a:xfrm>
            <a:off x="422275" y="5238452"/>
            <a:ext cx="423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16" name="Line 124"/>
          <p:cNvSpPr>
            <a:spLocks noChangeShapeType="1"/>
          </p:cNvSpPr>
          <p:nvPr/>
        </p:nvSpPr>
        <p:spPr bwMode="auto">
          <a:xfrm>
            <a:off x="3048000" y="4781252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" name="Group 202"/>
          <p:cNvGrpSpPr>
            <a:grpSpLocks/>
          </p:cNvGrpSpPr>
          <p:nvPr/>
        </p:nvGrpSpPr>
        <p:grpSpPr bwMode="auto">
          <a:xfrm>
            <a:off x="-76200" y="2041227"/>
            <a:ext cx="5334000" cy="4556125"/>
            <a:chOff x="-48" y="1210"/>
            <a:chExt cx="3360" cy="2870"/>
          </a:xfrm>
        </p:grpSpPr>
        <p:sp>
          <p:nvSpPr>
            <p:cNvPr id="59513" name="Text Box 75"/>
            <p:cNvSpPr txBox="1">
              <a:spLocks noChangeArrowheads="1"/>
            </p:cNvSpPr>
            <p:nvPr/>
          </p:nvSpPr>
          <p:spPr bwMode="auto">
            <a:xfrm>
              <a:off x="-48" y="1210"/>
              <a:ext cx="1392" cy="32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pt-BR" sz="1400" b="1">
                  <a:latin typeface="Arial" pitchFamily="34" charset="0"/>
                </a:rPr>
                <a:t>Taxa de câmbio R$/US$, E</a:t>
              </a:r>
              <a:r>
                <a:rPr lang="pt-BR" sz="1400" b="1" baseline="-25000">
                  <a:latin typeface="Arial" pitchFamily="34" charset="0"/>
                </a:rPr>
                <a:t>R/</a:t>
              </a:r>
              <a:r>
                <a:rPr lang="pt-BR" sz="1400" b="1" baseline="-25000">
                  <a:latin typeface="Arial" pitchFamily="34" charset="0"/>
                  <a:cs typeface="Times New Roman" pitchFamily="18" charset="0"/>
                </a:rPr>
                <a:t>US</a:t>
              </a:r>
              <a:endParaRPr lang="pt-BR" sz="1400" b="1">
                <a:latin typeface="Arial" pitchFamily="34" charset="0"/>
              </a:endParaRPr>
            </a:p>
          </p:txBody>
        </p:sp>
        <p:grpSp>
          <p:nvGrpSpPr>
            <p:cNvPr id="9" name="Group 201"/>
            <p:cNvGrpSpPr>
              <a:grpSpLocks/>
            </p:cNvGrpSpPr>
            <p:nvPr/>
          </p:nvGrpSpPr>
          <p:grpSpPr bwMode="auto">
            <a:xfrm>
              <a:off x="205" y="1523"/>
              <a:ext cx="3107" cy="2557"/>
              <a:chOff x="61" y="1523"/>
              <a:chExt cx="3107" cy="2557"/>
            </a:xfrm>
          </p:grpSpPr>
          <p:sp>
            <p:nvSpPr>
              <p:cNvPr id="59515" name="Text Box 73"/>
              <p:cNvSpPr txBox="1">
                <a:spLocks noChangeArrowheads="1"/>
              </p:cNvSpPr>
              <p:nvPr/>
            </p:nvSpPr>
            <p:spPr bwMode="auto">
              <a:xfrm>
                <a:off x="2216" y="2409"/>
                <a:ext cx="952" cy="46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pt-BR" sz="1400" b="1">
                    <a:latin typeface="Arial" pitchFamily="34" charset="0"/>
                  </a:rPr>
                  <a:t>Taxa de retorno</a:t>
                </a:r>
              </a:p>
              <a:p>
                <a:pPr eaLnBrk="0" hangingPunct="0"/>
                <a:r>
                  <a:rPr lang="pt-BR" sz="1400" b="1">
                    <a:latin typeface="Arial" pitchFamily="34" charset="0"/>
                  </a:rPr>
                  <a:t>(Em R$)</a:t>
                </a:r>
              </a:p>
            </p:txBody>
          </p:sp>
          <p:sp>
            <p:nvSpPr>
              <p:cNvPr id="59516" name="Line 76"/>
              <p:cNvSpPr>
                <a:spLocks noChangeShapeType="1"/>
              </p:cNvSpPr>
              <p:nvPr/>
            </p:nvSpPr>
            <p:spPr bwMode="auto">
              <a:xfrm>
                <a:off x="465" y="1523"/>
                <a:ext cx="0" cy="226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17" name="Line 77"/>
              <p:cNvSpPr>
                <a:spLocks noChangeShapeType="1"/>
              </p:cNvSpPr>
              <p:nvPr/>
            </p:nvSpPr>
            <p:spPr bwMode="auto">
              <a:xfrm>
                <a:off x="465" y="2657"/>
                <a:ext cx="17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18" name="Text Box 78"/>
              <p:cNvSpPr txBox="1">
                <a:spLocks noChangeArrowheads="1"/>
              </p:cNvSpPr>
              <p:nvPr/>
            </p:nvSpPr>
            <p:spPr bwMode="auto">
              <a:xfrm>
                <a:off x="61" y="3754"/>
                <a:ext cx="848" cy="32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pt-BR" sz="1400" b="1">
                    <a:latin typeface="Arial" pitchFamily="34" charset="0"/>
                  </a:rPr>
                  <a:t>Estoque  real </a:t>
                </a:r>
              </a:p>
              <a:p>
                <a:pPr algn="ctr" eaLnBrk="0" hangingPunct="0"/>
                <a:r>
                  <a:rPr lang="pt-BR" sz="1400" b="1">
                    <a:latin typeface="Arial" pitchFamily="34" charset="0"/>
                  </a:rPr>
                  <a:t>de moeda</a:t>
                </a:r>
              </a:p>
            </p:txBody>
          </p:sp>
          <p:sp>
            <p:nvSpPr>
              <p:cNvPr id="59519" name="Text Box 79"/>
              <p:cNvSpPr txBox="1">
                <a:spLocks noChangeArrowheads="1"/>
              </p:cNvSpPr>
              <p:nvPr/>
            </p:nvSpPr>
            <p:spPr bwMode="auto">
              <a:xfrm>
                <a:off x="262" y="2553"/>
                <a:ext cx="187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t-BR" sz="1600" b="1">
                    <a:latin typeface="Arial" pitchFamily="34" charset="0"/>
                  </a:rPr>
                  <a:t>0</a:t>
                </a:r>
              </a:p>
            </p:txBody>
          </p:sp>
          <p:sp>
            <p:nvSpPr>
              <p:cNvPr id="59520" name="Text Box 107"/>
              <p:cNvSpPr txBox="1">
                <a:spLocks noChangeArrowheads="1"/>
              </p:cNvSpPr>
              <p:nvPr/>
            </p:nvSpPr>
            <p:spPr bwMode="auto">
              <a:xfrm>
                <a:off x="1075" y="3614"/>
                <a:ext cx="1408" cy="36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marL="457200" indent="-457200" eaLnBrk="0" hangingPunct="0">
                  <a:buFontTx/>
                  <a:buAutoNum type="alphaLcParenBoth"/>
                </a:pPr>
                <a:r>
                  <a:rPr lang="pt-BR" sz="1600" b="1">
                    <a:latin typeface="Arial" pitchFamily="34" charset="0"/>
                  </a:rPr>
                  <a:t>Efeitos de curto </a:t>
                </a:r>
              </a:p>
              <a:p>
                <a:pPr marL="457200" indent="-457200" eaLnBrk="0" hangingPunct="0"/>
                <a:r>
                  <a:rPr lang="pt-BR" sz="1600" b="1">
                    <a:latin typeface="Arial" pitchFamily="34" charset="0"/>
                  </a:rPr>
                  <a:t>        prazo</a:t>
                </a:r>
              </a:p>
            </p:txBody>
          </p:sp>
        </p:grpSp>
      </p:grpSp>
      <p:grpSp>
        <p:nvGrpSpPr>
          <p:cNvPr id="15" name="Group 134"/>
          <p:cNvGrpSpPr>
            <a:grpSpLocks/>
          </p:cNvGrpSpPr>
          <p:nvPr/>
        </p:nvGrpSpPr>
        <p:grpSpPr bwMode="auto">
          <a:xfrm>
            <a:off x="1752599" y="4292302"/>
            <a:ext cx="733425" cy="1162050"/>
            <a:chOff x="969" y="2628"/>
            <a:chExt cx="462" cy="732"/>
          </a:xfrm>
        </p:grpSpPr>
        <p:sp>
          <p:nvSpPr>
            <p:cNvPr id="59493" name="Line 133"/>
            <p:cNvSpPr>
              <a:spLocks noChangeShapeType="1"/>
            </p:cNvSpPr>
            <p:nvPr/>
          </p:nvSpPr>
          <p:spPr bwMode="auto">
            <a:xfrm>
              <a:off x="1008" y="2640"/>
              <a:ext cx="0" cy="52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494" name="Text Box 15"/>
            <p:cNvSpPr txBox="1">
              <a:spLocks noChangeArrowheads="1"/>
            </p:cNvSpPr>
            <p:nvPr/>
          </p:nvSpPr>
          <p:spPr bwMode="auto">
            <a:xfrm>
              <a:off x="976" y="2628"/>
              <a:ext cx="455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pt-BR" sz="1600" b="1" i="1" dirty="0">
                  <a:latin typeface="Arial" pitchFamily="34" charset="0"/>
                </a:rPr>
                <a:t>R</a:t>
              </a:r>
              <a:r>
                <a:rPr lang="pt-BR" sz="1600" b="1" baseline="30000" dirty="0">
                  <a:latin typeface="Arial" pitchFamily="34" charset="0"/>
                </a:rPr>
                <a:t>2</a:t>
              </a:r>
              <a:r>
                <a:rPr lang="pt-BR" sz="1600" b="1" baseline="-25000" dirty="0">
                  <a:latin typeface="Arial" pitchFamily="34" charset="0"/>
                </a:rPr>
                <a:t>BR</a:t>
              </a:r>
              <a:endParaRPr lang="pt-BR" sz="1600" b="1" dirty="0">
                <a:latin typeface="Arial" pitchFamily="34" charset="0"/>
              </a:endParaRPr>
            </a:p>
          </p:txBody>
        </p:sp>
        <p:grpSp>
          <p:nvGrpSpPr>
            <p:cNvPr id="16" name="Group 131"/>
            <p:cNvGrpSpPr>
              <a:grpSpLocks/>
            </p:cNvGrpSpPr>
            <p:nvPr/>
          </p:nvGrpSpPr>
          <p:grpSpPr bwMode="auto">
            <a:xfrm>
              <a:off x="969" y="3143"/>
              <a:ext cx="178" cy="217"/>
              <a:chOff x="969" y="3143"/>
              <a:chExt cx="178" cy="217"/>
            </a:xfrm>
          </p:grpSpPr>
          <p:sp>
            <p:nvSpPr>
              <p:cNvPr id="59496" name="Oval 18"/>
              <p:cNvSpPr>
                <a:spLocks noChangeArrowheads="1"/>
              </p:cNvSpPr>
              <p:nvPr/>
            </p:nvSpPr>
            <p:spPr bwMode="auto">
              <a:xfrm>
                <a:off x="978" y="3143"/>
                <a:ext cx="52" cy="51"/>
              </a:xfrm>
              <a:prstGeom prst="ellipse">
                <a:avLst/>
              </a:prstGeom>
              <a:solidFill>
                <a:srgbClr val="333399"/>
              </a:solidFill>
              <a:ln w="127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59497" name="Text Box 19"/>
              <p:cNvSpPr txBox="1">
                <a:spLocks noChangeArrowheads="1"/>
              </p:cNvSpPr>
              <p:nvPr/>
            </p:nvSpPr>
            <p:spPr bwMode="auto">
              <a:xfrm>
                <a:off x="969" y="3168"/>
                <a:ext cx="178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t-BR" sz="1400" b="1">
                    <a:latin typeface="Arial" pitchFamily="34" charset="0"/>
                  </a:rPr>
                  <a:t>2</a:t>
                </a:r>
              </a:p>
            </p:txBody>
          </p:sp>
        </p:grpSp>
      </p:grpSp>
      <p:grpSp>
        <p:nvGrpSpPr>
          <p:cNvPr id="17" name="Group 211"/>
          <p:cNvGrpSpPr>
            <a:grpSpLocks/>
          </p:cNvGrpSpPr>
          <p:nvPr/>
        </p:nvGrpSpPr>
        <p:grpSpPr bwMode="auto">
          <a:xfrm>
            <a:off x="2209800" y="4270077"/>
            <a:ext cx="779463" cy="803275"/>
            <a:chOff x="1406" y="2614"/>
            <a:chExt cx="491" cy="506"/>
          </a:xfrm>
        </p:grpSpPr>
        <p:sp>
          <p:nvSpPr>
            <p:cNvPr id="59487" name="Line 70"/>
            <p:cNvSpPr>
              <a:spLocks noChangeShapeType="1"/>
            </p:cNvSpPr>
            <p:nvPr/>
          </p:nvSpPr>
          <p:spPr bwMode="auto">
            <a:xfrm>
              <a:off x="1445" y="2640"/>
              <a:ext cx="3" cy="3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" name="Group 135"/>
            <p:cNvGrpSpPr>
              <a:grpSpLocks/>
            </p:cNvGrpSpPr>
            <p:nvPr/>
          </p:nvGrpSpPr>
          <p:grpSpPr bwMode="auto">
            <a:xfrm>
              <a:off x="1406" y="2614"/>
              <a:ext cx="491" cy="506"/>
              <a:chOff x="1262" y="2614"/>
              <a:chExt cx="491" cy="506"/>
            </a:xfrm>
          </p:grpSpPr>
          <p:sp>
            <p:nvSpPr>
              <p:cNvPr id="59489" name="Text Box 71"/>
              <p:cNvSpPr txBox="1">
                <a:spLocks noChangeArrowheads="1"/>
              </p:cNvSpPr>
              <p:nvPr/>
            </p:nvSpPr>
            <p:spPr bwMode="auto">
              <a:xfrm>
                <a:off x="1298" y="2614"/>
                <a:ext cx="455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pt-BR" sz="1600" b="1" i="1" dirty="0">
                    <a:latin typeface="Arial" pitchFamily="34" charset="0"/>
                  </a:rPr>
                  <a:t>R</a:t>
                </a:r>
                <a:r>
                  <a:rPr lang="pt-BR" sz="1600" b="1" baseline="30000" dirty="0">
                    <a:latin typeface="Arial" pitchFamily="34" charset="0"/>
                  </a:rPr>
                  <a:t>1</a:t>
                </a:r>
                <a:r>
                  <a:rPr lang="pt-BR" sz="1600" b="1" baseline="-25000" dirty="0">
                    <a:latin typeface="Arial" pitchFamily="34" charset="0"/>
                  </a:rPr>
                  <a:t>BR</a:t>
                </a:r>
                <a:endParaRPr lang="pt-BR" sz="1600" b="1" dirty="0">
                  <a:latin typeface="Arial" pitchFamily="34" charset="0"/>
                </a:endParaRPr>
              </a:p>
            </p:txBody>
          </p:sp>
          <p:grpSp>
            <p:nvGrpSpPr>
              <p:cNvPr id="19" name="Group 130"/>
              <p:cNvGrpSpPr>
                <a:grpSpLocks/>
              </p:cNvGrpSpPr>
              <p:nvPr/>
            </p:nvGrpSpPr>
            <p:grpSpPr bwMode="auto">
              <a:xfrm>
                <a:off x="1262" y="2902"/>
                <a:ext cx="178" cy="218"/>
                <a:chOff x="1262" y="2902"/>
                <a:chExt cx="178" cy="218"/>
              </a:xfrm>
            </p:grpSpPr>
            <p:sp>
              <p:nvSpPr>
                <p:cNvPr id="59491" name="Oval 81"/>
                <p:cNvSpPr>
                  <a:spLocks noChangeArrowheads="1"/>
                </p:cNvSpPr>
                <p:nvPr/>
              </p:nvSpPr>
              <p:spPr bwMode="auto">
                <a:xfrm>
                  <a:off x="1278" y="2902"/>
                  <a:ext cx="52" cy="51"/>
                </a:xfrm>
                <a:prstGeom prst="ellipse">
                  <a:avLst/>
                </a:prstGeom>
                <a:solidFill>
                  <a:srgbClr val="333399"/>
                </a:solidFill>
                <a:ln w="12700">
                  <a:solidFill>
                    <a:srgbClr val="333399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9492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1262" y="2928"/>
                  <a:ext cx="178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pt-BR" sz="1400" b="1">
                      <a:latin typeface="Arial" pitchFamily="34" charset="0"/>
                    </a:rPr>
                    <a:t>1</a:t>
                  </a:r>
                </a:p>
              </p:txBody>
            </p:sp>
          </p:grpSp>
        </p:grpSp>
      </p:grpSp>
      <p:sp>
        <p:nvSpPr>
          <p:cNvPr id="110617" name="Line 25"/>
          <p:cNvSpPr>
            <a:spLocks noChangeShapeType="1"/>
          </p:cNvSpPr>
          <p:nvPr/>
        </p:nvSpPr>
        <p:spPr bwMode="auto">
          <a:xfrm flipH="1" flipV="1">
            <a:off x="966788" y="3068960"/>
            <a:ext cx="868908" cy="8236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" name="Group 214"/>
          <p:cNvGrpSpPr>
            <a:grpSpLocks/>
          </p:cNvGrpSpPr>
          <p:nvPr/>
        </p:nvGrpSpPr>
        <p:grpSpPr bwMode="auto">
          <a:xfrm>
            <a:off x="415925" y="2812752"/>
            <a:ext cx="1766888" cy="384175"/>
            <a:chOff x="262" y="1696"/>
            <a:chExt cx="1113" cy="242"/>
          </a:xfrm>
        </p:grpSpPr>
        <p:grpSp>
          <p:nvGrpSpPr>
            <p:cNvPr id="21" name="Group 212"/>
            <p:cNvGrpSpPr>
              <a:grpSpLocks/>
            </p:cNvGrpSpPr>
            <p:nvPr/>
          </p:nvGrpSpPr>
          <p:grpSpPr bwMode="auto">
            <a:xfrm>
              <a:off x="262" y="1696"/>
              <a:ext cx="1113" cy="242"/>
              <a:chOff x="262" y="1696"/>
              <a:chExt cx="1113" cy="242"/>
            </a:xfrm>
          </p:grpSpPr>
          <p:sp>
            <p:nvSpPr>
              <p:cNvPr id="59485" name="Text Box 23"/>
              <p:cNvSpPr txBox="1">
                <a:spLocks noChangeArrowheads="1"/>
              </p:cNvSpPr>
              <p:nvPr/>
            </p:nvSpPr>
            <p:spPr bwMode="auto">
              <a:xfrm>
                <a:off x="1170" y="1696"/>
                <a:ext cx="205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t-BR" sz="1400" b="1" dirty="0">
                    <a:latin typeface="Arial" pitchFamily="34" charset="0"/>
                    <a:cs typeface="Times New Roman" pitchFamily="18" charset="0"/>
                  </a:rPr>
                  <a:t>2'</a:t>
                </a:r>
                <a:endParaRPr lang="pt-BR" sz="1400" b="1" dirty="0">
                  <a:latin typeface="Arial" pitchFamily="34" charset="0"/>
                </a:endParaRPr>
              </a:p>
            </p:txBody>
          </p:sp>
          <p:sp>
            <p:nvSpPr>
              <p:cNvPr id="59486" name="Text Box 26"/>
              <p:cNvSpPr txBox="1">
                <a:spLocks noChangeArrowheads="1"/>
              </p:cNvSpPr>
              <p:nvPr/>
            </p:nvSpPr>
            <p:spPr bwMode="auto">
              <a:xfrm>
                <a:off x="262" y="1746"/>
                <a:ext cx="624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pt-BR" sz="1400" b="1">
                    <a:latin typeface="Arial" pitchFamily="34" charset="0"/>
                  </a:rPr>
                  <a:t>E</a:t>
                </a:r>
                <a:r>
                  <a:rPr lang="pt-BR" sz="1400" b="1" baseline="30000">
                    <a:latin typeface="Arial" pitchFamily="34" charset="0"/>
                  </a:rPr>
                  <a:t>2</a:t>
                </a:r>
                <a:r>
                  <a:rPr lang="pt-BR" sz="1400" b="1" baseline="-25000">
                    <a:latin typeface="Arial" pitchFamily="34" charset="0"/>
                  </a:rPr>
                  <a:t>R/</a:t>
                </a:r>
                <a:r>
                  <a:rPr lang="pt-BR" sz="1400" b="1" baseline="-25000">
                    <a:latin typeface="Arial" pitchFamily="34" charset="0"/>
                    <a:cs typeface="Times New Roman" pitchFamily="18" charset="0"/>
                  </a:rPr>
                  <a:t>US</a:t>
                </a:r>
                <a:endParaRPr lang="pt-BR" sz="1400" b="1">
                  <a:latin typeface="Arial" pitchFamily="34" charset="0"/>
                </a:endParaRPr>
              </a:p>
            </p:txBody>
          </p:sp>
        </p:grpSp>
        <p:sp>
          <p:nvSpPr>
            <p:cNvPr id="59484" name="Oval 22"/>
            <p:cNvSpPr>
              <a:spLocks noChangeArrowheads="1"/>
            </p:cNvSpPr>
            <p:nvPr/>
          </p:nvSpPr>
          <p:spPr bwMode="auto">
            <a:xfrm>
              <a:off x="1128" y="1858"/>
              <a:ext cx="52" cy="5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10741" name="Freeform 149"/>
          <p:cNvSpPr>
            <a:spLocks/>
          </p:cNvSpPr>
          <p:nvPr/>
        </p:nvSpPr>
        <p:spPr bwMode="auto">
          <a:xfrm>
            <a:off x="1219200" y="2787352"/>
            <a:ext cx="1905000" cy="1371600"/>
          </a:xfrm>
          <a:custGeom>
            <a:avLst/>
            <a:gdLst>
              <a:gd name="T0" fmla="*/ 0 w 1200"/>
              <a:gd name="T1" fmla="*/ 0 h 864"/>
              <a:gd name="T2" fmla="*/ 609600 w 1200"/>
              <a:gd name="T3" fmla="*/ 838200 h 864"/>
              <a:gd name="T4" fmla="*/ 1066800 w 1200"/>
              <a:gd name="T5" fmla="*/ 1143000 h 864"/>
              <a:gd name="T6" fmla="*/ 1524000 w 1200"/>
              <a:gd name="T7" fmla="*/ 1295400 h 864"/>
              <a:gd name="T8" fmla="*/ 1905000 w 1200"/>
              <a:gd name="T9" fmla="*/ 1371600 h 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" h="864">
                <a:moveTo>
                  <a:pt x="0" y="0"/>
                </a:moveTo>
                <a:cubicBezTo>
                  <a:pt x="136" y="204"/>
                  <a:pt x="272" y="408"/>
                  <a:pt x="384" y="528"/>
                </a:cubicBezTo>
                <a:cubicBezTo>
                  <a:pt x="496" y="648"/>
                  <a:pt x="576" y="672"/>
                  <a:pt x="672" y="720"/>
                </a:cubicBezTo>
                <a:cubicBezTo>
                  <a:pt x="768" y="768"/>
                  <a:pt x="872" y="792"/>
                  <a:pt x="960" y="816"/>
                </a:cubicBezTo>
                <a:cubicBezTo>
                  <a:pt x="1048" y="840"/>
                  <a:pt x="1124" y="852"/>
                  <a:pt x="1200" y="864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32" name="Text Box 9"/>
          <p:cNvSpPr txBox="1">
            <a:spLocks noChangeArrowheads="1"/>
          </p:cNvSpPr>
          <p:nvPr/>
        </p:nvSpPr>
        <p:spPr bwMode="auto">
          <a:xfrm>
            <a:off x="2915816" y="3045296"/>
            <a:ext cx="1636987" cy="7694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pt-BR" sz="1600" dirty="0">
              <a:solidFill>
                <a:srgbClr val="00FF00"/>
              </a:solidFill>
              <a:latin typeface="Arial" pitchFamily="34" charset="0"/>
            </a:endParaRPr>
          </a:p>
          <a:p>
            <a:pPr eaLnBrk="0" hangingPunct="0"/>
            <a:r>
              <a:rPr lang="pt-BR" sz="1400" dirty="0">
                <a:solidFill>
                  <a:srgbClr val="FF0000"/>
                </a:solidFill>
                <a:latin typeface="Arial" pitchFamily="34" charset="0"/>
              </a:rPr>
              <a:t>Retorno Esperado</a:t>
            </a:r>
          </a:p>
          <a:p>
            <a:pPr eaLnBrk="0" hangingPunct="0"/>
            <a:r>
              <a:rPr lang="pt-BR" sz="1400" dirty="0">
                <a:solidFill>
                  <a:srgbClr val="FF0000"/>
                </a:solidFill>
                <a:latin typeface="Arial" pitchFamily="34" charset="0"/>
              </a:rPr>
              <a:t>em US$</a:t>
            </a:r>
            <a:endParaRPr lang="pt-BR" sz="1400" dirty="0">
              <a:solidFill>
                <a:srgbClr val="333399"/>
              </a:solidFill>
              <a:latin typeface="Arial" pitchFamily="34" charset="0"/>
            </a:endParaRPr>
          </a:p>
        </p:txBody>
      </p:sp>
      <p:sp>
        <p:nvSpPr>
          <p:cNvPr id="110742" name="Freeform 150"/>
          <p:cNvSpPr>
            <a:spLocks/>
          </p:cNvSpPr>
          <p:nvPr/>
        </p:nvSpPr>
        <p:spPr bwMode="auto">
          <a:xfrm>
            <a:off x="1447800" y="2558752"/>
            <a:ext cx="1905000" cy="1371600"/>
          </a:xfrm>
          <a:custGeom>
            <a:avLst/>
            <a:gdLst>
              <a:gd name="T0" fmla="*/ 0 w 1200"/>
              <a:gd name="T1" fmla="*/ 0 h 864"/>
              <a:gd name="T2" fmla="*/ 609600 w 1200"/>
              <a:gd name="T3" fmla="*/ 838200 h 864"/>
              <a:gd name="T4" fmla="*/ 1066800 w 1200"/>
              <a:gd name="T5" fmla="*/ 1143000 h 864"/>
              <a:gd name="T6" fmla="*/ 1524000 w 1200"/>
              <a:gd name="T7" fmla="*/ 1295400 h 864"/>
              <a:gd name="T8" fmla="*/ 1905000 w 1200"/>
              <a:gd name="T9" fmla="*/ 1371600 h 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" h="864">
                <a:moveTo>
                  <a:pt x="0" y="0"/>
                </a:moveTo>
                <a:cubicBezTo>
                  <a:pt x="136" y="204"/>
                  <a:pt x="272" y="408"/>
                  <a:pt x="384" y="528"/>
                </a:cubicBezTo>
                <a:cubicBezTo>
                  <a:pt x="496" y="648"/>
                  <a:pt x="576" y="672"/>
                  <a:pt x="672" y="720"/>
                </a:cubicBezTo>
                <a:cubicBezTo>
                  <a:pt x="768" y="768"/>
                  <a:pt x="872" y="792"/>
                  <a:pt x="960" y="816"/>
                </a:cubicBezTo>
                <a:cubicBezTo>
                  <a:pt x="1048" y="840"/>
                  <a:pt x="1124" y="852"/>
                  <a:pt x="1200" y="864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ys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69" name="Line 177"/>
          <p:cNvSpPr>
            <a:spLocks noChangeShapeType="1"/>
          </p:cNvSpPr>
          <p:nvPr/>
        </p:nvSpPr>
        <p:spPr bwMode="auto">
          <a:xfrm>
            <a:off x="3048000" y="5149552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10592" name="Group 188"/>
          <p:cNvGrpSpPr>
            <a:grpSpLocks/>
          </p:cNvGrpSpPr>
          <p:nvPr/>
        </p:nvGrpSpPr>
        <p:grpSpPr bwMode="auto">
          <a:xfrm>
            <a:off x="1447800" y="4463752"/>
            <a:ext cx="1612900" cy="1535113"/>
            <a:chOff x="768" y="2736"/>
            <a:chExt cx="1016" cy="967"/>
          </a:xfrm>
        </p:grpSpPr>
        <p:sp>
          <p:nvSpPr>
            <p:cNvPr id="59457" name="Arc 186"/>
            <p:cNvSpPr>
              <a:spLocks/>
            </p:cNvSpPr>
            <p:nvPr/>
          </p:nvSpPr>
          <p:spPr bwMode="auto">
            <a:xfrm rot="10433625" flipV="1">
              <a:off x="768" y="2870"/>
              <a:ext cx="1016" cy="833"/>
            </a:xfrm>
            <a:custGeom>
              <a:avLst/>
              <a:gdLst>
                <a:gd name="T0" fmla="*/ 208 w 21394"/>
                <a:gd name="T1" fmla="*/ 0 h 21153"/>
                <a:gd name="T2" fmla="*/ 1016 w 21394"/>
                <a:gd name="T3" fmla="*/ 716 h 21153"/>
                <a:gd name="T4" fmla="*/ 0 w 21394"/>
                <a:gd name="T5" fmla="*/ 833 h 2115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94" h="21153" fill="none" extrusionOk="0">
                  <a:moveTo>
                    <a:pt x="4371" y="0"/>
                  </a:moveTo>
                  <a:cubicBezTo>
                    <a:pt x="13317" y="1849"/>
                    <a:pt x="20133" y="9125"/>
                    <a:pt x="21393" y="18173"/>
                  </a:cubicBezTo>
                </a:path>
                <a:path w="21394" h="21153" stroke="0" extrusionOk="0">
                  <a:moveTo>
                    <a:pt x="4371" y="0"/>
                  </a:moveTo>
                  <a:cubicBezTo>
                    <a:pt x="13317" y="1849"/>
                    <a:pt x="20133" y="9125"/>
                    <a:pt x="21393" y="18173"/>
                  </a:cubicBezTo>
                  <a:lnTo>
                    <a:pt x="0" y="21153"/>
                  </a:lnTo>
                  <a:lnTo>
                    <a:pt x="4371" y="0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8" name="Text Box 187"/>
            <p:cNvSpPr txBox="1">
              <a:spLocks noChangeArrowheads="1"/>
            </p:cNvSpPr>
            <p:nvPr/>
          </p:nvSpPr>
          <p:spPr bwMode="auto">
            <a:xfrm>
              <a:off x="1544" y="2736"/>
              <a:ext cx="185" cy="19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400" b="1" i="1" dirty="0" smtClean="0">
                  <a:solidFill>
                    <a:srgbClr val="333399"/>
                  </a:solidFill>
                  <a:latin typeface="Arial" pitchFamily="34" charset="0"/>
                </a:rPr>
                <a:t>L</a:t>
              </a:r>
              <a:endParaRPr lang="pt-BR" sz="1400" b="1" dirty="0">
                <a:solidFill>
                  <a:srgbClr val="333399"/>
                </a:solidFill>
                <a:latin typeface="Arial" pitchFamily="34" charset="0"/>
              </a:endParaRPr>
            </a:p>
          </p:txBody>
        </p:sp>
      </p:grpSp>
      <p:sp>
        <p:nvSpPr>
          <p:cNvPr id="59441" name="Line 5"/>
          <p:cNvSpPr>
            <a:spLocks noChangeShapeType="1"/>
          </p:cNvSpPr>
          <p:nvPr/>
        </p:nvSpPr>
        <p:spPr bwMode="auto">
          <a:xfrm flipH="1">
            <a:off x="971600" y="3930351"/>
            <a:ext cx="1314400" cy="3473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42" name="Oval 67"/>
          <p:cNvSpPr>
            <a:spLocks noChangeArrowheads="1"/>
          </p:cNvSpPr>
          <p:nvPr/>
        </p:nvSpPr>
        <p:spPr bwMode="auto">
          <a:xfrm>
            <a:off x="2247900" y="3885902"/>
            <a:ext cx="82550" cy="80963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9443" name="Text Box 6"/>
          <p:cNvSpPr txBox="1">
            <a:spLocks noChangeArrowheads="1"/>
          </p:cNvSpPr>
          <p:nvPr/>
        </p:nvSpPr>
        <p:spPr bwMode="auto">
          <a:xfrm>
            <a:off x="415925" y="3670002"/>
            <a:ext cx="695325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pt-BR" sz="1400" b="1">
                <a:latin typeface="Arial" pitchFamily="34" charset="0"/>
              </a:rPr>
              <a:t>E</a:t>
            </a:r>
            <a:r>
              <a:rPr lang="pt-BR" sz="1400" b="1" baseline="30000">
                <a:latin typeface="Arial" pitchFamily="34" charset="0"/>
              </a:rPr>
              <a:t>1</a:t>
            </a:r>
            <a:r>
              <a:rPr lang="pt-BR" sz="1400" b="1" baseline="-25000">
                <a:latin typeface="Arial" pitchFamily="34" charset="0"/>
              </a:rPr>
              <a:t>R/U</a:t>
            </a:r>
            <a:r>
              <a:rPr lang="pt-BR" sz="1400" b="1" baseline="-25000">
                <a:latin typeface="Arial" pitchFamily="34" charset="0"/>
                <a:cs typeface="Times New Roman" pitchFamily="18" charset="0"/>
              </a:rPr>
              <a:t>S</a:t>
            </a:r>
            <a:endParaRPr lang="pt-BR" sz="1400" b="1">
              <a:latin typeface="Arial" pitchFamily="34" charset="0"/>
            </a:endParaRPr>
          </a:p>
        </p:txBody>
      </p:sp>
      <p:sp>
        <p:nvSpPr>
          <p:cNvPr id="59444" name="Text Box 68"/>
          <p:cNvSpPr txBox="1">
            <a:spLocks noChangeArrowheads="1"/>
          </p:cNvSpPr>
          <p:nvPr/>
        </p:nvSpPr>
        <p:spPr bwMode="auto">
          <a:xfrm>
            <a:off x="2265363" y="3668415"/>
            <a:ext cx="325437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1400" b="1" dirty="0">
                <a:latin typeface="Arial" pitchFamily="34" charset="0"/>
                <a:cs typeface="Times New Roman" pitchFamily="18" charset="0"/>
              </a:rPr>
              <a:t>1'</a:t>
            </a:r>
            <a:endParaRPr lang="pt-BR" sz="1400" b="1" dirty="0">
              <a:latin typeface="Arial" pitchFamily="34" charset="0"/>
            </a:endParaRPr>
          </a:p>
        </p:txBody>
      </p:sp>
      <p:sp>
        <p:nvSpPr>
          <p:cNvPr id="141" name="Title 140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pt-BR" sz="3600" b="1" dirty="0" smtClean="0"/>
              <a:t>Mudanças Permanentes na Oferta de Moeda e Taxa de Câmbio</a:t>
            </a:r>
            <a:endParaRPr lang="en-US" sz="3600" dirty="0"/>
          </a:p>
        </p:txBody>
      </p:sp>
      <p:sp>
        <p:nvSpPr>
          <p:cNvPr id="68" name="Retângulo 67"/>
          <p:cNvSpPr/>
          <p:nvPr/>
        </p:nvSpPr>
        <p:spPr>
          <a:xfrm>
            <a:off x="6035561" y="3021945"/>
            <a:ext cx="2331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dirty="0">
                <a:solidFill>
                  <a:srgbClr val="0070C0"/>
                </a:solidFill>
                <a:sym typeface="Symbol" pitchFamily="18" charset="2"/>
              </a:rPr>
              <a:t>Desvalorização esperada do câmbio aumenta o retorno dos investimentos no exterior</a:t>
            </a:r>
          </a:p>
        </p:txBody>
      </p:sp>
      <p:sp>
        <p:nvSpPr>
          <p:cNvPr id="69" name="Seta para cima 68"/>
          <p:cNvSpPr/>
          <p:nvPr/>
        </p:nvSpPr>
        <p:spPr>
          <a:xfrm>
            <a:off x="251520" y="3212976"/>
            <a:ext cx="133221" cy="40444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graphicFrame>
        <p:nvGraphicFramePr>
          <p:cNvPr id="73" name="Object 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5579687"/>
              </p:ext>
            </p:extLst>
          </p:nvPr>
        </p:nvGraphicFramePr>
        <p:xfrm>
          <a:off x="395536" y="3391917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391917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55736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0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0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10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808" grpId="0" animBg="1"/>
      <p:bldP spid="110620" grpId="0" animBg="1"/>
      <p:bldP spid="110617" grpId="0" animBg="1"/>
      <p:bldP spid="110742" grpId="0" animBg="1"/>
      <p:bldP spid="68" grpId="0"/>
      <p:bldP spid="6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08" name="Line 216"/>
          <p:cNvSpPr>
            <a:spLocks noChangeShapeType="1"/>
          </p:cNvSpPr>
          <p:nvPr/>
        </p:nvSpPr>
        <p:spPr bwMode="auto">
          <a:xfrm>
            <a:off x="1828800" y="3108027"/>
            <a:ext cx="2971800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0" y="1412776"/>
            <a:ext cx="9144000" cy="480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endParaRPr lang="pt-BR" sz="2300" b="1" dirty="0"/>
          </a:p>
          <a:p>
            <a:pPr algn="ctr"/>
            <a:r>
              <a:rPr lang="pt-BR" sz="2300" dirty="0"/>
              <a:t>Efeitos de um aumento </a:t>
            </a:r>
            <a:r>
              <a:rPr lang="pt-BR" sz="2300" dirty="0" smtClean="0"/>
              <a:t>permanente na </a:t>
            </a:r>
            <a:r>
              <a:rPr lang="pt-BR" sz="2300" dirty="0"/>
              <a:t>oferta de moeda no Brasil</a:t>
            </a:r>
          </a:p>
        </p:txBody>
      </p:sp>
      <p:sp>
        <p:nvSpPr>
          <p:cNvPr id="110599" name="Line 7"/>
          <p:cNvSpPr>
            <a:spLocks noChangeShapeType="1"/>
          </p:cNvSpPr>
          <p:nvPr/>
        </p:nvSpPr>
        <p:spPr bwMode="auto">
          <a:xfrm>
            <a:off x="1827213" y="2612727"/>
            <a:ext cx="0" cy="1725613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620" name="Line 28"/>
          <p:cNvSpPr>
            <a:spLocks noChangeShapeType="1"/>
          </p:cNvSpPr>
          <p:nvPr/>
        </p:nvSpPr>
        <p:spPr bwMode="auto">
          <a:xfrm>
            <a:off x="2690813" y="3930352"/>
            <a:ext cx="23495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arrow" w="med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621" name="Line 29"/>
          <p:cNvSpPr>
            <a:spLocks noChangeShapeType="1"/>
          </p:cNvSpPr>
          <p:nvPr/>
        </p:nvSpPr>
        <p:spPr bwMode="auto">
          <a:xfrm>
            <a:off x="6157913" y="2612727"/>
            <a:ext cx="0" cy="1725613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0" name="Line 63"/>
          <p:cNvSpPr>
            <a:spLocks noChangeShapeType="1"/>
          </p:cNvSpPr>
          <p:nvPr/>
        </p:nvSpPr>
        <p:spPr bwMode="auto">
          <a:xfrm>
            <a:off x="2290763" y="2639715"/>
            <a:ext cx="0" cy="17256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1" name="Text Box 64"/>
          <p:cNvSpPr txBox="1">
            <a:spLocks noChangeArrowheads="1"/>
          </p:cNvSpPr>
          <p:nvPr/>
        </p:nvSpPr>
        <p:spPr bwMode="auto">
          <a:xfrm>
            <a:off x="2292350" y="2584152"/>
            <a:ext cx="1446213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1400" dirty="0">
                <a:solidFill>
                  <a:srgbClr val="FF0000"/>
                </a:solidFill>
                <a:latin typeface="Arial" pitchFamily="34" charset="0"/>
              </a:rPr>
              <a:t>Retorno em R$</a:t>
            </a:r>
          </a:p>
        </p:txBody>
      </p:sp>
      <p:sp>
        <p:nvSpPr>
          <p:cNvPr id="110657" name="Line 65"/>
          <p:cNvSpPr>
            <a:spLocks noChangeShapeType="1"/>
          </p:cNvSpPr>
          <p:nvPr/>
        </p:nvSpPr>
        <p:spPr bwMode="auto">
          <a:xfrm flipH="1">
            <a:off x="1935163" y="4158952"/>
            <a:ext cx="23495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arrow" w="med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675" name="Line 83"/>
          <p:cNvSpPr>
            <a:spLocks noChangeShapeType="1"/>
          </p:cNvSpPr>
          <p:nvPr/>
        </p:nvSpPr>
        <p:spPr bwMode="auto">
          <a:xfrm rot="5400000">
            <a:off x="2503488" y="4962227"/>
            <a:ext cx="234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arrow" w="med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209"/>
          <p:cNvGrpSpPr>
            <a:grpSpLocks/>
          </p:cNvGrpSpPr>
          <p:nvPr/>
        </p:nvGrpSpPr>
        <p:grpSpPr bwMode="auto">
          <a:xfrm>
            <a:off x="6688138" y="2584152"/>
            <a:ext cx="1447800" cy="1781175"/>
            <a:chOff x="4227" y="1552"/>
            <a:chExt cx="912" cy="1122"/>
          </a:xfrm>
        </p:grpSpPr>
        <p:sp>
          <p:nvSpPr>
            <p:cNvPr id="59531" name="Line 101"/>
            <p:cNvSpPr>
              <a:spLocks noChangeShapeType="1"/>
            </p:cNvSpPr>
            <p:nvPr/>
          </p:nvSpPr>
          <p:spPr bwMode="auto">
            <a:xfrm>
              <a:off x="4227" y="1587"/>
              <a:ext cx="0" cy="108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32" name="Text Box 102"/>
            <p:cNvSpPr txBox="1">
              <a:spLocks noChangeArrowheads="1"/>
            </p:cNvSpPr>
            <p:nvPr/>
          </p:nvSpPr>
          <p:spPr bwMode="auto">
            <a:xfrm>
              <a:off x="4228" y="1552"/>
              <a:ext cx="911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400" dirty="0">
                  <a:solidFill>
                    <a:srgbClr val="FF0000"/>
                  </a:solidFill>
                  <a:latin typeface="Arial" pitchFamily="34" charset="0"/>
                </a:rPr>
                <a:t>Retorno em R$</a:t>
              </a:r>
            </a:p>
          </p:txBody>
        </p:sp>
      </p:grpSp>
      <p:graphicFrame>
        <p:nvGraphicFramePr>
          <p:cNvPr id="59405" name="Object 106"/>
          <p:cNvGraphicFramePr>
            <a:graphicFrameLocks noChangeAspect="1"/>
          </p:cNvGraphicFramePr>
          <p:nvPr/>
        </p:nvGraphicFramePr>
        <p:xfrm>
          <a:off x="4697413" y="3441402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5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7413" y="3441402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43"/>
          <p:cNvGrpSpPr>
            <a:grpSpLocks/>
          </p:cNvGrpSpPr>
          <p:nvPr/>
        </p:nvGrpSpPr>
        <p:grpSpPr bwMode="auto">
          <a:xfrm>
            <a:off x="304800" y="4463752"/>
            <a:ext cx="2674938" cy="581025"/>
            <a:chOff x="48" y="2736"/>
            <a:chExt cx="1685" cy="366"/>
          </a:xfrm>
        </p:grpSpPr>
        <p:sp>
          <p:nvSpPr>
            <p:cNvPr id="59527" name="Line 87"/>
            <p:cNvSpPr>
              <a:spLocks noChangeShapeType="1"/>
            </p:cNvSpPr>
            <p:nvPr/>
          </p:nvSpPr>
          <p:spPr bwMode="auto">
            <a:xfrm>
              <a:off x="477" y="2933"/>
              <a:ext cx="125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112"/>
            <p:cNvGrpSpPr>
              <a:grpSpLocks/>
            </p:cNvGrpSpPr>
            <p:nvPr/>
          </p:nvGrpSpPr>
          <p:grpSpPr bwMode="auto">
            <a:xfrm>
              <a:off x="48" y="2736"/>
              <a:ext cx="624" cy="366"/>
              <a:chOff x="864" y="2880"/>
              <a:chExt cx="674" cy="437"/>
            </a:xfrm>
          </p:grpSpPr>
          <p:sp>
            <p:nvSpPr>
              <p:cNvPr id="59529" name="Text Box 113"/>
              <p:cNvSpPr txBox="1">
                <a:spLocks noChangeArrowheads="1"/>
              </p:cNvSpPr>
              <p:nvPr/>
            </p:nvSpPr>
            <p:spPr bwMode="auto">
              <a:xfrm>
                <a:off x="864" y="2880"/>
                <a:ext cx="674" cy="43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pt-BR" sz="1600" b="1" i="1" dirty="0">
                    <a:latin typeface="Arial" pitchFamily="34" charset="0"/>
                  </a:rPr>
                  <a:t>M</a:t>
                </a:r>
                <a:r>
                  <a:rPr lang="pt-BR" sz="1600" b="1" baseline="30000" dirty="0">
                    <a:latin typeface="Arial" pitchFamily="34" charset="0"/>
                  </a:rPr>
                  <a:t>1</a:t>
                </a:r>
                <a:r>
                  <a:rPr lang="pt-BR" sz="1600" b="1" baseline="-25000" dirty="0">
                    <a:latin typeface="Arial" pitchFamily="34" charset="0"/>
                  </a:rPr>
                  <a:t>BR</a:t>
                </a:r>
                <a:endParaRPr lang="pt-BR" sz="1600" b="1" dirty="0">
                  <a:latin typeface="Arial" pitchFamily="34" charset="0"/>
                </a:endParaRPr>
              </a:p>
              <a:p>
                <a:pPr eaLnBrk="0" hangingPunct="0"/>
                <a:r>
                  <a:rPr lang="pt-BR" sz="1600" b="1" i="1" dirty="0">
                    <a:latin typeface="Arial" pitchFamily="34" charset="0"/>
                  </a:rPr>
                  <a:t> P</a:t>
                </a:r>
                <a:r>
                  <a:rPr lang="pt-BR" sz="1600" b="1" baseline="30000" dirty="0">
                    <a:latin typeface="Arial" pitchFamily="34" charset="0"/>
                  </a:rPr>
                  <a:t>1</a:t>
                </a:r>
                <a:r>
                  <a:rPr lang="pt-BR" sz="1600" b="1" baseline="-25000" dirty="0">
                    <a:latin typeface="Arial" pitchFamily="34" charset="0"/>
                  </a:rPr>
                  <a:t>BR</a:t>
                </a:r>
                <a:endParaRPr lang="pt-BR" sz="1600" b="1" u="sng" baseline="-25000" dirty="0">
                  <a:latin typeface="Arial" pitchFamily="34" charset="0"/>
                </a:endParaRPr>
              </a:p>
            </p:txBody>
          </p:sp>
          <p:sp>
            <p:nvSpPr>
              <p:cNvPr id="59530" name="Line 114"/>
              <p:cNvSpPr>
                <a:spLocks noChangeShapeType="1"/>
              </p:cNvSpPr>
              <p:nvPr/>
            </p:nvSpPr>
            <p:spPr bwMode="auto">
              <a:xfrm>
                <a:off x="944" y="3097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0619" name="Line 27"/>
          <p:cNvSpPr>
            <a:spLocks noChangeShapeType="1"/>
          </p:cNvSpPr>
          <p:nvPr/>
        </p:nvSpPr>
        <p:spPr bwMode="auto">
          <a:xfrm flipV="1">
            <a:off x="966788" y="5149552"/>
            <a:ext cx="2101850" cy="14288"/>
          </a:xfrm>
          <a:prstGeom prst="line">
            <a:avLst/>
          </a:prstGeom>
          <a:noFill/>
          <a:ln w="38100">
            <a:solidFill>
              <a:srgbClr val="333399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08" name="Text Box 116"/>
          <p:cNvSpPr txBox="1">
            <a:spLocks noChangeArrowheads="1"/>
          </p:cNvSpPr>
          <p:nvPr/>
        </p:nvSpPr>
        <p:spPr bwMode="auto">
          <a:xfrm>
            <a:off x="282575" y="4949527"/>
            <a:ext cx="990600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pt-BR" sz="1600" b="1" i="1" dirty="0">
                <a:solidFill>
                  <a:srgbClr val="FF0000"/>
                </a:solidFill>
                <a:latin typeface="Arial" pitchFamily="34" charset="0"/>
              </a:rPr>
              <a:t>M</a:t>
            </a:r>
            <a:r>
              <a:rPr lang="pt-BR" sz="1600" b="1" baseline="30000" dirty="0">
                <a:solidFill>
                  <a:srgbClr val="FF0000"/>
                </a:solidFill>
                <a:latin typeface="Arial" pitchFamily="34" charset="0"/>
              </a:rPr>
              <a:t>2</a:t>
            </a:r>
            <a:r>
              <a:rPr lang="pt-BR" sz="1600" b="1" baseline="-25000" dirty="0">
                <a:latin typeface="Arial" pitchFamily="34" charset="0"/>
              </a:rPr>
              <a:t>BR</a:t>
            </a:r>
            <a:endParaRPr lang="pt-BR" sz="1600" b="1" dirty="0">
              <a:latin typeface="Arial" pitchFamily="34" charset="0"/>
            </a:endParaRPr>
          </a:p>
          <a:p>
            <a:pPr eaLnBrk="0" hangingPunct="0"/>
            <a:r>
              <a:rPr lang="pt-BR" sz="1600" b="1" i="1" dirty="0">
                <a:latin typeface="Arial" pitchFamily="34" charset="0"/>
              </a:rPr>
              <a:t> P</a:t>
            </a:r>
            <a:r>
              <a:rPr lang="pt-BR" sz="1600" b="1" baseline="30000" dirty="0">
                <a:latin typeface="Arial" pitchFamily="34" charset="0"/>
              </a:rPr>
              <a:t>1</a:t>
            </a:r>
            <a:r>
              <a:rPr lang="pt-BR" sz="1600" b="1" baseline="-25000" dirty="0">
                <a:latin typeface="Arial" pitchFamily="34" charset="0"/>
              </a:rPr>
              <a:t>BR</a:t>
            </a:r>
            <a:endParaRPr lang="pt-BR" sz="1600" b="1" u="sng" baseline="-25000" dirty="0">
              <a:latin typeface="Arial" pitchFamily="34" charset="0"/>
            </a:endParaRPr>
          </a:p>
        </p:txBody>
      </p:sp>
      <p:sp>
        <p:nvSpPr>
          <p:cNvPr id="59409" name="Line 117"/>
          <p:cNvSpPr>
            <a:spLocks noChangeShapeType="1"/>
          </p:cNvSpPr>
          <p:nvPr/>
        </p:nvSpPr>
        <p:spPr bwMode="auto">
          <a:xfrm>
            <a:off x="422275" y="5238452"/>
            <a:ext cx="423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689" name="Line 97"/>
          <p:cNvSpPr>
            <a:spLocks noChangeShapeType="1"/>
          </p:cNvSpPr>
          <p:nvPr/>
        </p:nvSpPr>
        <p:spPr bwMode="auto">
          <a:xfrm>
            <a:off x="5324475" y="4776490"/>
            <a:ext cx="19939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11" name="Text Box 99"/>
          <p:cNvSpPr txBox="1">
            <a:spLocks noChangeArrowheads="1"/>
          </p:cNvSpPr>
          <p:nvPr/>
        </p:nvSpPr>
        <p:spPr bwMode="auto">
          <a:xfrm>
            <a:off x="6934200" y="4768552"/>
            <a:ext cx="22098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pt-BR" sz="1400" dirty="0">
                <a:solidFill>
                  <a:srgbClr val="333399"/>
                </a:solidFill>
                <a:latin typeface="Arial" pitchFamily="34" charset="0"/>
              </a:rPr>
              <a:t>Oferta de Moeda Brasil</a:t>
            </a:r>
            <a:endParaRPr lang="pt-BR" sz="1400" dirty="0">
              <a:solidFill>
                <a:srgbClr val="FF0000"/>
              </a:solidFill>
              <a:latin typeface="Arial" pitchFamily="34" charset="0"/>
            </a:endParaRPr>
          </a:p>
        </p:txBody>
      </p:sp>
      <p:grpSp>
        <p:nvGrpSpPr>
          <p:cNvPr id="5" name="Group 118"/>
          <p:cNvGrpSpPr>
            <a:grpSpLocks/>
          </p:cNvGrpSpPr>
          <p:nvPr/>
        </p:nvGrpSpPr>
        <p:grpSpPr bwMode="auto">
          <a:xfrm>
            <a:off x="4648200" y="4463752"/>
            <a:ext cx="990600" cy="581025"/>
            <a:chOff x="864" y="2880"/>
            <a:chExt cx="674" cy="437"/>
          </a:xfrm>
        </p:grpSpPr>
        <p:sp>
          <p:nvSpPr>
            <p:cNvPr id="59525" name="Text Box 119"/>
            <p:cNvSpPr txBox="1">
              <a:spLocks noChangeArrowheads="1"/>
            </p:cNvSpPr>
            <p:nvPr/>
          </p:nvSpPr>
          <p:spPr bwMode="auto">
            <a:xfrm>
              <a:off x="864" y="2880"/>
              <a:ext cx="674" cy="43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pt-BR" sz="1600" b="1" i="1" dirty="0">
                  <a:solidFill>
                    <a:srgbClr val="FF0000"/>
                  </a:solidFill>
                  <a:latin typeface="Arial" pitchFamily="34" charset="0"/>
                </a:rPr>
                <a:t>M</a:t>
              </a:r>
              <a:r>
                <a:rPr lang="pt-BR" sz="1600" b="1" baseline="30000" dirty="0">
                  <a:solidFill>
                    <a:srgbClr val="FF0000"/>
                  </a:solidFill>
                  <a:latin typeface="Arial" pitchFamily="34" charset="0"/>
                </a:rPr>
                <a:t>2</a:t>
              </a:r>
              <a:r>
                <a:rPr lang="pt-BR" sz="1600" b="1" baseline="-25000" dirty="0">
                  <a:solidFill>
                    <a:srgbClr val="FF0000"/>
                  </a:solidFill>
                  <a:latin typeface="Arial" pitchFamily="34" charset="0"/>
                </a:rPr>
                <a:t>BR</a:t>
              </a:r>
              <a:endParaRPr lang="pt-BR" sz="1600" b="1" dirty="0">
                <a:solidFill>
                  <a:srgbClr val="FF0000"/>
                </a:solidFill>
                <a:latin typeface="Arial" pitchFamily="34" charset="0"/>
              </a:endParaRPr>
            </a:p>
            <a:p>
              <a:pPr eaLnBrk="0" hangingPunct="0"/>
              <a:r>
                <a:rPr lang="pt-BR" sz="1600" b="1" i="1" dirty="0">
                  <a:solidFill>
                    <a:srgbClr val="FF0000"/>
                  </a:solidFill>
                  <a:latin typeface="Arial" pitchFamily="34" charset="0"/>
                </a:rPr>
                <a:t> </a:t>
              </a:r>
              <a:r>
                <a:rPr lang="pt-BR" sz="1600" b="1" i="1" dirty="0">
                  <a:solidFill>
                    <a:srgbClr val="7030A0"/>
                  </a:solidFill>
                  <a:latin typeface="Arial" pitchFamily="34" charset="0"/>
                </a:rPr>
                <a:t>P</a:t>
              </a:r>
              <a:r>
                <a:rPr lang="pt-BR" sz="1600" b="1" baseline="30000" dirty="0">
                  <a:solidFill>
                    <a:srgbClr val="7030A0"/>
                  </a:solidFill>
                  <a:latin typeface="Arial" pitchFamily="34" charset="0"/>
                </a:rPr>
                <a:t>2</a:t>
              </a:r>
              <a:r>
                <a:rPr lang="pt-BR" sz="1600" b="1" baseline="-25000" dirty="0">
                  <a:solidFill>
                    <a:srgbClr val="7030A0"/>
                  </a:solidFill>
                  <a:latin typeface="Arial" pitchFamily="34" charset="0"/>
                </a:rPr>
                <a:t>BR</a:t>
              </a:r>
              <a:endParaRPr lang="pt-BR" sz="1600" b="1" u="sng" baseline="-25000" dirty="0">
                <a:solidFill>
                  <a:srgbClr val="7030A0"/>
                </a:solidFill>
                <a:latin typeface="Arial" pitchFamily="34" charset="0"/>
              </a:endParaRPr>
            </a:p>
          </p:txBody>
        </p:sp>
        <p:sp>
          <p:nvSpPr>
            <p:cNvPr id="59526" name="Line 120"/>
            <p:cNvSpPr>
              <a:spLocks noChangeShapeType="1"/>
            </p:cNvSpPr>
            <p:nvPr/>
          </p:nvSpPr>
          <p:spPr bwMode="auto">
            <a:xfrm>
              <a:off x="944" y="3097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176"/>
          <p:cNvGrpSpPr>
            <a:grpSpLocks/>
          </p:cNvGrpSpPr>
          <p:nvPr/>
        </p:nvGrpSpPr>
        <p:grpSpPr bwMode="auto">
          <a:xfrm>
            <a:off x="4648200" y="4920952"/>
            <a:ext cx="2667000" cy="581025"/>
            <a:chOff x="2784" y="3024"/>
            <a:chExt cx="1680" cy="366"/>
          </a:xfrm>
        </p:grpSpPr>
        <p:sp>
          <p:nvSpPr>
            <p:cNvPr id="59521" name="Line 85"/>
            <p:cNvSpPr>
              <a:spLocks noChangeShapeType="1"/>
            </p:cNvSpPr>
            <p:nvPr/>
          </p:nvSpPr>
          <p:spPr bwMode="auto">
            <a:xfrm>
              <a:off x="3201" y="3161"/>
              <a:ext cx="1263" cy="7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121"/>
            <p:cNvGrpSpPr>
              <a:grpSpLocks/>
            </p:cNvGrpSpPr>
            <p:nvPr/>
          </p:nvGrpSpPr>
          <p:grpSpPr bwMode="auto">
            <a:xfrm>
              <a:off x="2784" y="3024"/>
              <a:ext cx="624" cy="366"/>
              <a:chOff x="864" y="2880"/>
              <a:chExt cx="674" cy="437"/>
            </a:xfrm>
          </p:grpSpPr>
          <p:sp>
            <p:nvSpPr>
              <p:cNvPr id="59523" name="Text Box 122"/>
              <p:cNvSpPr txBox="1">
                <a:spLocks noChangeArrowheads="1"/>
              </p:cNvSpPr>
              <p:nvPr/>
            </p:nvSpPr>
            <p:spPr bwMode="auto">
              <a:xfrm>
                <a:off x="864" y="2880"/>
                <a:ext cx="674" cy="43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pt-BR" sz="1600" b="1" i="1">
                    <a:latin typeface="Arial" pitchFamily="34" charset="0"/>
                  </a:rPr>
                  <a:t>M</a:t>
                </a:r>
                <a:r>
                  <a:rPr lang="pt-BR" sz="1600" b="1" baseline="30000">
                    <a:latin typeface="Arial" pitchFamily="34" charset="0"/>
                  </a:rPr>
                  <a:t>2</a:t>
                </a:r>
                <a:r>
                  <a:rPr lang="pt-BR" sz="1600" b="1" baseline="-25000">
                    <a:latin typeface="Arial" pitchFamily="34" charset="0"/>
                  </a:rPr>
                  <a:t>BR</a:t>
                </a:r>
                <a:endParaRPr lang="pt-BR" sz="1600" b="1">
                  <a:latin typeface="Arial" pitchFamily="34" charset="0"/>
                </a:endParaRPr>
              </a:p>
              <a:p>
                <a:pPr eaLnBrk="0" hangingPunct="0"/>
                <a:r>
                  <a:rPr lang="pt-BR" sz="1600" b="1" i="1">
                    <a:latin typeface="Arial" pitchFamily="34" charset="0"/>
                  </a:rPr>
                  <a:t> P</a:t>
                </a:r>
                <a:r>
                  <a:rPr lang="pt-BR" sz="1600" b="1" baseline="30000">
                    <a:latin typeface="Arial" pitchFamily="34" charset="0"/>
                  </a:rPr>
                  <a:t>1</a:t>
                </a:r>
                <a:r>
                  <a:rPr lang="pt-BR" sz="1600" b="1" baseline="-25000">
                    <a:latin typeface="Arial" pitchFamily="34" charset="0"/>
                  </a:rPr>
                  <a:t>BR</a:t>
                </a:r>
                <a:endParaRPr lang="pt-BR" sz="1600" b="1" u="sng" baseline="-25000">
                  <a:latin typeface="Arial" pitchFamily="34" charset="0"/>
                </a:endParaRPr>
              </a:p>
            </p:txBody>
          </p:sp>
          <p:sp>
            <p:nvSpPr>
              <p:cNvPr id="59524" name="Line 123"/>
              <p:cNvSpPr>
                <a:spLocks noChangeShapeType="1"/>
              </p:cNvSpPr>
              <p:nvPr/>
            </p:nvSpPr>
            <p:spPr bwMode="auto">
              <a:xfrm>
                <a:off x="944" y="3097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0716" name="Line 124"/>
          <p:cNvSpPr>
            <a:spLocks noChangeShapeType="1"/>
          </p:cNvSpPr>
          <p:nvPr/>
        </p:nvSpPr>
        <p:spPr bwMode="auto">
          <a:xfrm>
            <a:off x="3048000" y="4781252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" name="Group 202"/>
          <p:cNvGrpSpPr>
            <a:grpSpLocks/>
          </p:cNvGrpSpPr>
          <p:nvPr/>
        </p:nvGrpSpPr>
        <p:grpSpPr bwMode="auto">
          <a:xfrm>
            <a:off x="-76200" y="2041227"/>
            <a:ext cx="5334000" cy="4556125"/>
            <a:chOff x="-48" y="1210"/>
            <a:chExt cx="3360" cy="2870"/>
          </a:xfrm>
        </p:grpSpPr>
        <p:sp>
          <p:nvSpPr>
            <p:cNvPr id="59513" name="Text Box 75"/>
            <p:cNvSpPr txBox="1">
              <a:spLocks noChangeArrowheads="1"/>
            </p:cNvSpPr>
            <p:nvPr/>
          </p:nvSpPr>
          <p:spPr bwMode="auto">
            <a:xfrm>
              <a:off x="-48" y="1210"/>
              <a:ext cx="1392" cy="32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pt-BR" sz="1400" b="1">
                  <a:latin typeface="Arial" pitchFamily="34" charset="0"/>
                </a:rPr>
                <a:t>Taxa de câmbio R$/US$, E</a:t>
              </a:r>
              <a:r>
                <a:rPr lang="pt-BR" sz="1400" b="1" baseline="-25000">
                  <a:latin typeface="Arial" pitchFamily="34" charset="0"/>
                </a:rPr>
                <a:t>R/</a:t>
              </a:r>
              <a:r>
                <a:rPr lang="pt-BR" sz="1400" b="1" baseline="-25000">
                  <a:latin typeface="Arial" pitchFamily="34" charset="0"/>
                  <a:cs typeface="Times New Roman" pitchFamily="18" charset="0"/>
                </a:rPr>
                <a:t>US</a:t>
              </a:r>
              <a:endParaRPr lang="pt-BR" sz="1400" b="1">
                <a:latin typeface="Arial" pitchFamily="34" charset="0"/>
              </a:endParaRPr>
            </a:p>
          </p:txBody>
        </p:sp>
        <p:grpSp>
          <p:nvGrpSpPr>
            <p:cNvPr id="9" name="Group 201"/>
            <p:cNvGrpSpPr>
              <a:grpSpLocks/>
            </p:cNvGrpSpPr>
            <p:nvPr/>
          </p:nvGrpSpPr>
          <p:grpSpPr bwMode="auto">
            <a:xfrm>
              <a:off x="205" y="1523"/>
              <a:ext cx="3107" cy="2557"/>
              <a:chOff x="61" y="1523"/>
              <a:chExt cx="3107" cy="2557"/>
            </a:xfrm>
          </p:grpSpPr>
          <p:sp>
            <p:nvSpPr>
              <p:cNvPr id="59515" name="Text Box 73"/>
              <p:cNvSpPr txBox="1">
                <a:spLocks noChangeArrowheads="1"/>
              </p:cNvSpPr>
              <p:nvPr/>
            </p:nvSpPr>
            <p:spPr bwMode="auto">
              <a:xfrm>
                <a:off x="2216" y="2409"/>
                <a:ext cx="952" cy="46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pt-BR" sz="1400" b="1">
                    <a:latin typeface="Arial" pitchFamily="34" charset="0"/>
                  </a:rPr>
                  <a:t>Taxa de retorno</a:t>
                </a:r>
              </a:p>
              <a:p>
                <a:pPr eaLnBrk="0" hangingPunct="0"/>
                <a:r>
                  <a:rPr lang="pt-BR" sz="1400" b="1">
                    <a:latin typeface="Arial" pitchFamily="34" charset="0"/>
                  </a:rPr>
                  <a:t>(Em R$)</a:t>
                </a:r>
              </a:p>
            </p:txBody>
          </p:sp>
          <p:sp>
            <p:nvSpPr>
              <p:cNvPr id="59516" name="Line 76"/>
              <p:cNvSpPr>
                <a:spLocks noChangeShapeType="1"/>
              </p:cNvSpPr>
              <p:nvPr/>
            </p:nvSpPr>
            <p:spPr bwMode="auto">
              <a:xfrm>
                <a:off x="465" y="1523"/>
                <a:ext cx="0" cy="226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17" name="Line 77"/>
              <p:cNvSpPr>
                <a:spLocks noChangeShapeType="1"/>
              </p:cNvSpPr>
              <p:nvPr/>
            </p:nvSpPr>
            <p:spPr bwMode="auto">
              <a:xfrm>
                <a:off x="465" y="2657"/>
                <a:ext cx="17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18" name="Text Box 78"/>
              <p:cNvSpPr txBox="1">
                <a:spLocks noChangeArrowheads="1"/>
              </p:cNvSpPr>
              <p:nvPr/>
            </p:nvSpPr>
            <p:spPr bwMode="auto">
              <a:xfrm>
                <a:off x="61" y="3754"/>
                <a:ext cx="848" cy="32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pt-BR" sz="1400" b="1">
                    <a:latin typeface="Arial" pitchFamily="34" charset="0"/>
                  </a:rPr>
                  <a:t>Estoque  real </a:t>
                </a:r>
              </a:p>
              <a:p>
                <a:pPr algn="ctr" eaLnBrk="0" hangingPunct="0"/>
                <a:r>
                  <a:rPr lang="pt-BR" sz="1400" b="1">
                    <a:latin typeface="Arial" pitchFamily="34" charset="0"/>
                  </a:rPr>
                  <a:t>de moeda</a:t>
                </a:r>
              </a:p>
            </p:txBody>
          </p:sp>
          <p:sp>
            <p:nvSpPr>
              <p:cNvPr id="59519" name="Text Box 79"/>
              <p:cNvSpPr txBox="1">
                <a:spLocks noChangeArrowheads="1"/>
              </p:cNvSpPr>
              <p:nvPr/>
            </p:nvSpPr>
            <p:spPr bwMode="auto">
              <a:xfrm>
                <a:off x="262" y="2553"/>
                <a:ext cx="187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t-BR" sz="1600" b="1">
                    <a:latin typeface="Arial" pitchFamily="34" charset="0"/>
                  </a:rPr>
                  <a:t>0</a:t>
                </a:r>
              </a:p>
            </p:txBody>
          </p:sp>
          <p:sp>
            <p:nvSpPr>
              <p:cNvPr id="59520" name="Text Box 107"/>
              <p:cNvSpPr txBox="1">
                <a:spLocks noChangeArrowheads="1"/>
              </p:cNvSpPr>
              <p:nvPr/>
            </p:nvSpPr>
            <p:spPr bwMode="auto">
              <a:xfrm>
                <a:off x="1075" y="3614"/>
                <a:ext cx="1408" cy="36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marL="457200" indent="-457200" eaLnBrk="0" hangingPunct="0">
                  <a:buFontTx/>
                  <a:buAutoNum type="alphaLcParenBoth"/>
                </a:pPr>
                <a:r>
                  <a:rPr lang="pt-BR" sz="1600" b="1">
                    <a:latin typeface="Arial" pitchFamily="34" charset="0"/>
                  </a:rPr>
                  <a:t>Efeitos de curto </a:t>
                </a:r>
              </a:p>
              <a:p>
                <a:pPr marL="457200" indent="-457200" eaLnBrk="0" hangingPunct="0"/>
                <a:r>
                  <a:rPr lang="pt-BR" sz="1600" b="1">
                    <a:latin typeface="Arial" pitchFamily="34" charset="0"/>
                  </a:rPr>
                  <a:t>        prazo</a:t>
                </a:r>
              </a:p>
            </p:txBody>
          </p:sp>
        </p:grpSp>
      </p:grpSp>
      <p:grpSp>
        <p:nvGrpSpPr>
          <p:cNvPr id="10" name="Group 200"/>
          <p:cNvGrpSpPr>
            <a:grpSpLocks/>
          </p:cNvGrpSpPr>
          <p:nvPr/>
        </p:nvGrpSpPr>
        <p:grpSpPr bwMode="auto">
          <a:xfrm>
            <a:off x="3962400" y="2032000"/>
            <a:ext cx="4392613" cy="4826000"/>
            <a:chOff x="2352" y="1200"/>
            <a:chExt cx="2767" cy="3040"/>
          </a:xfrm>
        </p:grpSpPr>
        <p:sp>
          <p:nvSpPr>
            <p:cNvPr id="59507" name="Text Box 43"/>
            <p:cNvSpPr txBox="1">
              <a:spLocks noChangeArrowheads="1"/>
            </p:cNvSpPr>
            <p:nvPr/>
          </p:nvSpPr>
          <p:spPr bwMode="auto">
            <a:xfrm>
              <a:off x="2998" y="2553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600" b="1">
                  <a:latin typeface="Arial" pitchFamily="34" charset="0"/>
                </a:rPr>
                <a:t>0</a:t>
              </a:r>
            </a:p>
          </p:txBody>
        </p:sp>
        <p:sp>
          <p:nvSpPr>
            <p:cNvPr id="59508" name="Text Box 108"/>
            <p:cNvSpPr txBox="1">
              <a:spLocks noChangeArrowheads="1"/>
            </p:cNvSpPr>
            <p:nvPr/>
          </p:nvSpPr>
          <p:spPr bwMode="auto">
            <a:xfrm>
              <a:off x="3763" y="3566"/>
              <a:ext cx="1356" cy="67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600" b="1">
                  <a:latin typeface="Arial" pitchFamily="34" charset="0"/>
                </a:rPr>
                <a:t>(b) Trajetória para o </a:t>
              </a:r>
            </a:p>
            <a:p>
              <a:pPr eaLnBrk="0" hangingPunct="0"/>
              <a:r>
                <a:rPr lang="pt-BR" sz="1600" b="1">
                  <a:latin typeface="Arial" pitchFamily="34" charset="0"/>
                </a:rPr>
                <a:t>Equilíbrio de longo</a:t>
              </a:r>
            </a:p>
            <a:p>
              <a:pPr eaLnBrk="0" hangingPunct="0"/>
              <a:r>
                <a:rPr lang="pt-BR" sz="1600" b="1">
                  <a:latin typeface="Arial" pitchFamily="34" charset="0"/>
                </a:rPr>
                <a:t>prazo</a:t>
              </a:r>
            </a:p>
            <a:p>
              <a:pPr eaLnBrk="0" hangingPunct="0"/>
              <a:endParaRPr lang="pt-BR" sz="1600" b="1">
                <a:latin typeface="Arial" pitchFamily="34" charset="0"/>
              </a:endParaRPr>
            </a:p>
          </p:txBody>
        </p:sp>
        <p:sp>
          <p:nvSpPr>
            <p:cNvPr id="59509" name="Text Box 39"/>
            <p:cNvSpPr txBox="1">
              <a:spLocks noChangeArrowheads="1"/>
            </p:cNvSpPr>
            <p:nvPr/>
          </p:nvSpPr>
          <p:spPr bwMode="auto">
            <a:xfrm>
              <a:off x="2352" y="1200"/>
              <a:ext cx="1584" cy="32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pt-BR" sz="1400" b="1">
                  <a:latin typeface="Arial" pitchFamily="34" charset="0"/>
                </a:rPr>
                <a:t>Taxa de câmbio</a:t>
              </a:r>
            </a:p>
            <a:p>
              <a:pPr algn="ctr" eaLnBrk="0" hangingPunct="0"/>
              <a:r>
                <a:rPr lang="pt-BR" sz="1400" b="1">
                  <a:latin typeface="Arial" pitchFamily="34" charset="0"/>
                </a:rPr>
                <a:t>R$/US$, E</a:t>
              </a:r>
              <a:r>
                <a:rPr lang="pt-BR" sz="1400" b="1" baseline="-25000">
                  <a:latin typeface="Arial" pitchFamily="34" charset="0"/>
                </a:rPr>
                <a:t>R/</a:t>
              </a:r>
              <a:r>
                <a:rPr lang="pt-BR" sz="1400" b="1" baseline="-25000">
                  <a:latin typeface="Arial" pitchFamily="34" charset="0"/>
                  <a:cs typeface="Times New Roman" pitchFamily="18" charset="0"/>
                </a:rPr>
                <a:t>US</a:t>
              </a:r>
              <a:endParaRPr lang="pt-BR" sz="1400" b="1">
                <a:latin typeface="Arial" pitchFamily="34" charset="0"/>
              </a:endParaRPr>
            </a:p>
          </p:txBody>
        </p:sp>
        <p:sp>
          <p:nvSpPr>
            <p:cNvPr id="59510" name="Line 41"/>
            <p:cNvSpPr>
              <a:spLocks noChangeShapeType="1"/>
            </p:cNvSpPr>
            <p:nvPr/>
          </p:nvSpPr>
          <p:spPr bwMode="auto">
            <a:xfrm>
              <a:off x="3193" y="2657"/>
              <a:ext cx="17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11" name="Text Box 42"/>
            <p:cNvSpPr txBox="1">
              <a:spLocks noChangeArrowheads="1"/>
            </p:cNvSpPr>
            <p:nvPr/>
          </p:nvSpPr>
          <p:spPr bwMode="auto">
            <a:xfrm>
              <a:off x="2811" y="3754"/>
              <a:ext cx="804" cy="32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pt-BR" sz="1400" b="1">
                  <a:latin typeface="Arial" pitchFamily="34" charset="0"/>
                </a:rPr>
                <a:t>estoque real </a:t>
              </a:r>
            </a:p>
            <a:p>
              <a:pPr algn="ctr" eaLnBrk="0" hangingPunct="0"/>
              <a:r>
                <a:rPr lang="pt-BR" sz="1400" b="1">
                  <a:latin typeface="Arial" pitchFamily="34" charset="0"/>
                </a:rPr>
                <a:t>de moeda</a:t>
              </a:r>
            </a:p>
          </p:txBody>
        </p:sp>
        <p:sp>
          <p:nvSpPr>
            <p:cNvPr id="59512" name="Line 40"/>
            <p:cNvSpPr>
              <a:spLocks noChangeShapeType="1"/>
            </p:cNvSpPr>
            <p:nvPr/>
          </p:nvSpPr>
          <p:spPr bwMode="auto">
            <a:xfrm>
              <a:off x="3193" y="1523"/>
              <a:ext cx="0" cy="22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417" name="Line 57"/>
          <p:cNvSpPr>
            <a:spLocks noChangeShapeType="1"/>
          </p:cNvSpPr>
          <p:nvPr/>
        </p:nvSpPr>
        <p:spPr bwMode="auto">
          <a:xfrm flipH="1">
            <a:off x="5270500" y="3136602"/>
            <a:ext cx="860425" cy="1588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18" name="Text Box 58"/>
          <p:cNvSpPr txBox="1">
            <a:spLocks noChangeArrowheads="1"/>
          </p:cNvSpPr>
          <p:nvPr/>
        </p:nvSpPr>
        <p:spPr bwMode="auto">
          <a:xfrm>
            <a:off x="4719638" y="2912765"/>
            <a:ext cx="9906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pt-BR" sz="1200" b="1" i="1">
                <a:latin typeface="Arial" pitchFamily="34" charset="0"/>
              </a:rPr>
              <a:t>E</a:t>
            </a:r>
            <a:r>
              <a:rPr lang="pt-BR" sz="1200" b="1" baseline="30000">
                <a:latin typeface="Arial" pitchFamily="34" charset="0"/>
              </a:rPr>
              <a:t>2</a:t>
            </a:r>
            <a:r>
              <a:rPr lang="pt-BR" sz="1200" b="1" baseline="-25000">
                <a:latin typeface="Arial" pitchFamily="34" charset="0"/>
              </a:rPr>
              <a:t>R/</a:t>
            </a:r>
            <a:r>
              <a:rPr lang="pt-BR" sz="1200" b="1" baseline="-25000">
                <a:latin typeface="Arial" pitchFamily="34" charset="0"/>
                <a:cs typeface="Times New Roman" pitchFamily="18" charset="0"/>
              </a:rPr>
              <a:t>US</a:t>
            </a:r>
            <a:endParaRPr lang="pt-BR" sz="1200" b="1">
              <a:latin typeface="Arial" pitchFamily="34" charset="0"/>
            </a:endParaRPr>
          </a:p>
        </p:txBody>
      </p:sp>
      <p:grpSp>
        <p:nvGrpSpPr>
          <p:cNvPr id="11" name="Group 126"/>
          <p:cNvGrpSpPr>
            <a:grpSpLocks/>
          </p:cNvGrpSpPr>
          <p:nvPr/>
        </p:nvGrpSpPr>
        <p:grpSpPr bwMode="auto">
          <a:xfrm>
            <a:off x="6115050" y="2893715"/>
            <a:ext cx="377825" cy="277812"/>
            <a:chOff x="3708" y="1747"/>
            <a:chExt cx="238" cy="175"/>
          </a:xfrm>
        </p:grpSpPr>
        <p:sp>
          <p:nvSpPr>
            <p:cNvPr id="59505" name="Oval 51"/>
            <p:cNvSpPr>
              <a:spLocks noChangeArrowheads="1"/>
            </p:cNvSpPr>
            <p:nvPr/>
          </p:nvSpPr>
          <p:spPr bwMode="auto">
            <a:xfrm>
              <a:off x="3708" y="1871"/>
              <a:ext cx="52" cy="5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9506" name="Text Box 52"/>
            <p:cNvSpPr txBox="1">
              <a:spLocks noChangeArrowheads="1"/>
            </p:cNvSpPr>
            <p:nvPr/>
          </p:nvSpPr>
          <p:spPr bwMode="auto">
            <a:xfrm>
              <a:off x="3754" y="1747"/>
              <a:ext cx="192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200" b="1">
                  <a:latin typeface="Arial" pitchFamily="34" charset="0"/>
                  <a:cs typeface="Times New Roman" pitchFamily="18" charset="0"/>
                </a:rPr>
                <a:t>2'</a:t>
              </a:r>
              <a:endParaRPr lang="pt-BR" sz="1200" b="1">
                <a:latin typeface="Arial" pitchFamily="34" charset="0"/>
              </a:endParaRPr>
            </a:p>
          </p:txBody>
        </p:sp>
      </p:grpSp>
      <p:sp>
        <p:nvSpPr>
          <p:cNvPr id="59420" name="Line 54"/>
          <p:cNvSpPr>
            <a:spLocks noChangeShapeType="1"/>
          </p:cNvSpPr>
          <p:nvPr/>
        </p:nvSpPr>
        <p:spPr bwMode="auto">
          <a:xfrm flipH="1">
            <a:off x="5270500" y="3625552"/>
            <a:ext cx="1465263" cy="635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21" name="Text Box 55"/>
          <p:cNvSpPr txBox="1">
            <a:spLocks noChangeArrowheads="1"/>
          </p:cNvSpPr>
          <p:nvPr/>
        </p:nvSpPr>
        <p:spPr bwMode="auto">
          <a:xfrm>
            <a:off x="4719638" y="3406477"/>
            <a:ext cx="6953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pt-BR" sz="1200" b="1" i="1">
                <a:solidFill>
                  <a:srgbClr val="00B050"/>
                </a:solidFill>
                <a:latin typeface="Arial" pitchFamily="34" charset="0"/>
              </a:rPr>
              <a:t>E</a:t>
            </a:r>
            <a:r>
              <a:rPr lang="pt-BR" sz="1200" b="1" baseline="30000">
                <a:solidFill>
                  <a:srgbClr val="00B050"/>
                </a:solidFill>
                <a:latin typeface="Arial" pitchFamily="34" charset="0"/>
              </a:rPr>
              <a:t>3</a:t>
            </a:r>
            <a:r>
              <a:rPr lang="pt-BR" sz="1200" b="1" baseline="-25000">
                <a:solidFill>
                  <a:srgbClr val="00B050"/>
                </a:solidFill>
                <a:latin typeface="Arial" pitchFamily="34" charset="0"/>
              </a:rPr>
              <a:t>R/</a:t>
            </a:r>
            <a:r>
              <a:rPr lang="pt-BR" sz="1200" b="1" baseline="-25000">
                <a:solidFill>
                  <a:srgbClr val="00B050"/>
                </a:solidFill>
                <a:latin typeface="Arial" pitchFamily="34" charset="0"/>
                <a:cs typeface="Times New Roman" pitchFamily="18" charset="0"/>
              </a:rPr>
              <a:t>US</a:t>
            </a:r>
            <a:endParaRPr lang="pt-BR" sz="1200" b="1">
              <a:solidFill>
                <a:srgbClr val="00B050"/>
              </a:solidFill>
              <a:latin typeface="Arial" pitchFamily="34" charset="0"/>
            </a:endParaRPr>
          </a:p>
        </p:txBody>
      </p:sp>
      <p:grpSp>
        <p:nvGrpSpPr>
          <p:cNvPr id="12" name="Group 127"/>
          <p:cNvGrpSpPr>
            <a:grpSpLocks/>
          </p:cNvGrpSpPr>
          <p:nvPr/>
        </p:nvGrpSpPr>
        <p:grpSpPr bwMode="auto">
          <a:xfrm>
            <a:off x="6672255" y="3352502"/>
            <a:ext cx="387349" cy="312738"/>
            <a:chOff x="4059" y="2036"/>
            <a:chExt cx="244" cy="197"/>
          </a:xfrm>
        </p:grpSpPr>
        <p:sp>
          <p:nvSpPr>
            <p:cNvPr id="59503" name="Oval 45"/>
            <p:cNvSpPr>
              <a:spLocks noChangeArrowheads="1"/>
            </p:cNvSpPr>
            <p:nvPr/>
          </p:nvSpPr>
          <p:spPr bwMode="auto">
            <a:xfrm>
              <a:off x="4059" y="2182"/>
              <a:ext cx="52" cy="5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>
                <a:solidFill>
                  <a:srgbClr val="00B050"/>
                </a:solidFill>
              </a:endParaRPr>
            </a:p>
          </p:txBody>
        </p:sp>
        <p:sp>
          <p:nvSpPr>
            <p:cNvPr id="59504" name="Text Box 46"/>
            <p:cNvSpPr txBox="1">
              <a:spLocks noChangeArrowheads="1"/>
            </p:cNvSpPr>
            <p:nvPr/>
          </p:nvSpPr>
          <p:spPr bwMode="auto">
            <a:xfrm>
              <a:off x="4110" y="2036"/>
              <a:ext cx="193" cy="17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200" b="1" dirty="0" smtClean="0">
                  <a:solidFill>
                    <a:srgbClr val="00B050"/>
                  </a:solidFill>
                  <a:latin typeface="Arial" pitchFamily="34" charset="0"/>
                  <a:cs typeface="Times New Roman" pitchFamily="18" charset="0"/>
                </a:rPr>
                <a:t>3'</a:t>
              </a:r>
              <a:endParaRPr lang="pt-BR" sz="1200" b="1" dirty="0">
                <a:solidFill>
                  <a:srgbClr val="00B050"/>
                </a:solidFill>
                <a:latin typeface="Arial" pitchFamily="34" charset="0"/>
              </a:endParaRPr>
            </a:p>
          </p:txBody>
        </p:sp>
      </p:grpSp>
      <p:grpSp>
        <p:nvGrpSpPr>
          <p:cNvPr id="13" name="Group 180"/>
          <p:cNvGrpSpPr>
            <a:grpSpLocks/>
          </p:cNvGrpSpPr>
          <p:nvPr/>
        </p:nvGrpSpPr>
        <p:grpSpPr bwMode="auto">
          <a:xfrm>
            <a:off x="6588131" y="4311352"/>
            <a:ext cx="506413" cy="723900"/>
            <a:chOff x="4022" y="2640"/>
            <a:chExt cx="319" cy="456"/>
          </a:xfrm>
        </p:grpSpPr>
        <p:sp>
          <p:nvSpPr>
            <p:cNvPr id="59498" name="Line 93"/>
            <p:cNvSpPr>
              <a:spLocks noChangeShapeType="1"/>
            </p:cNvSpPr>
            <p:nvPr/>
          </p:nvSpPr>
          <p:spPr bwMode="auto">
            <a:xfrm>
              <a:off x="4080" y="2640"/>
              <a:ext cx="4" cy="3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499" name="Text Box 94"/>
            <p:cNvSpPr txBox="1">
              <a:spLocks noChangeArrowheads="1"/>
            </p:cNvSpPr>
            <p:nvPr/>
          </p:nvSpPr>
          <p:spPr bwMode="auto">
            <a:xfrm>
              <a:off x="4022" y="2713"/>
              <a:ext cx="319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pt-BR" sz="1200" b="1" i="1" dirty="0">
                  <a:latin typeface="Arial" pitchFamily="34" charset="0"/>
                </a:rPr>
                <a:t>R</a:t>
              </a:r>
              <a:r>
                <a:rPr lang="pt-BR" sz="1200" b="1" baseline="30000" dirty="0">
                  <a:latin typeface="Arial" pitchFamily="34" charset="0"/>
                </a:rPr>
                <a:t>1</a:t>
              </a:r>
              <a:r>
                <a:rPr lang="pt-BR" sz="1200" b="1" baseline="-25000" dirty="0">
                  <a:latin typeface="Arial" pitchFamily="34" charset="0"/>
                </a:rPr>
                <a:t>BR</a:t>
              </a:r>
              <a:endParaRPr lang="pt-BR" sz="1200" b="1" dirty="0">
                <a:latin typeface="Arial" pitchFamily="34" charset="0"/>
              </a:endParaRPr>
            </a:p>
          </p:txBody>
        </p:sp>
        <p:grpSp>
          <p:nvGrpSpPr>
            <p:cNvPr id="14" name="Group 128"/>
            <p:cNvGrpSpPr>
              <a:grpSpLocks/>
            </p:cNvGrpSpPr>
            <p:nvPr/>
          </p:nvGrpSpPr>
          <p:grpSpPr bwMode="auto">
            <a:xfrm>
              <a:off x="4048" y="2902"/>
              <a:ext cx="169" cy="194"/>
              <a:chOff x="3967" y="2907"/>
              <a:chExt cx="169" cy="194"/>
            </a:xfrm>
          </p:grpSpPr>
          <p:sp>
            <p:nvSpPr>
              <p:cNvPr id="59501" name="Oval 90"/>
              <p:cNvSpPr>
                <a:spLocks noChangeArrowheads="1"/>
              </p:cNvSpPr>
              <p:nvPr/>
            </p:nvSpPr>
            <p:spPr bwMode="auto">
              <a:xfrm>
                <a:off x="3978" y="2907"/>
                <a:ext cx="52" cy="51"/>
              </a:xfrm>
              <a:prstGeom prst="ellipse">
                <a:avLst/>
              </a:prstGeom>
              <a:solidFill>
                <a:srgbClr val="333399"/>
              </a:solidFill>
              <a:ln w="127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59502" name="Text Box 91"/>
              <p:cNvSpPr txBox="1">
                <a:spLocks noChangeArrowheads="1"/>
              </p:cNvSpPr>
              <p:nvPr/>
            </p:nvSpPr>
            <p:spPr bwMode="auto">
              <a:xfrm>
                <a:off x="3967" y="2928"/>
                <a:ext cx="169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t-BR" sz="1200" b="1">
                    <a:latin typeface="Arial" pitchFamily="34" charset="0"/>
                  </a:rPr>
                  <a:t>4</a:t>
                </a:r>
              </a:p>
            </p:txBody>
          </p:sp>
        </p:grpSp>
      </p:grpSp>
      <p:grpSp>
        <p:nvGrpSpPr>
          <p:cNvPr id="15" name="Group 134"/>
          <p:cNvGrpSpPr>
            <a:grpSpLocks/>
          </p:cNvGrpSpPr>
          <p:nvPr/>
        </p:nvGrpSpPr>
        <p:grpSpPr bwMode="auto">
          <a:xfrm>
            <a:off x="1752599" y="4292302"/>
            <a:ext cx="733425" cy="1162050"/>
            <a:chOff x="969" y="2628"/>
            <a:chExt cx="462" cy="732"/>
          </a:xfrm>
        </p:grpSpPr>
        <p:sp>
          <p:nvSpPr>
            <p:cNvPr id="59493" name="Line 133"/>
            <p:cNvSpPr>
              <a:spLocks noChangeShapeType="1"/>
            </p:cNvSpPr>
            <p:nvPr/>
          </p:nvSpPr>
          <p:spPr bwMode="auto">
            <a:xfrm>
              <a:off x="1008" y="2640"/>
              <a:ext cx="0" cy="52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494" name="Text Box 15"/>
            <p:cNvSpPr txBox="1">
              <a:spLocks noChangeArrowheads="1"/>
            </p:cNvSpPr>
            <p:nvPr/>
          </p:nvSpPr>
          <p:spPr bwMode="auto">
            <a:xfrm>
              <a:off x="976" y="2628"/>
              <a:ext cx="455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pt-BR" sz="1600" b="1" i="1" dirty="0">
                  <a:latin typeface="Arial" pitchFamily="34" charset="0"/>
                </a:rPr>
                <a:t>R</a:t>
              </a:r>
              <a:r>
                <a:rPr lang="pt-BR" sz="1600" b="1" baseline="30000" dirty="0">
                  <a:latin typeface="Arial" pitchFamily="34" charset="0"/>
                </a:rPr>
                <a:t>2</a:t>
              </a:r>
              <a:r>
                <a:rPr lang="pt-BR" sz="1600" b="1" baseline="-25000" dirty="0">
                  <a:latin typeface="Arial" pitchFamily="34" charset="0"/>
                </a:rPr>
                <a:t>BR</a:t>
              </a:r>
              <a:endParaRPr lang="pt-BR" sz="1600" b="1" dirty="0">
                <a:latin typeface="Arial" pitchFamily="34" charset="0"/>
              </a:endParaRPr>
            </a:p>
          </p:txBody>
        </p:sp>
        <p:grpSp>
          <p:nvGrpSpPr>
            <p:cNvPr id="16" name="Group 131"/>
            <p:cNvGrpSpPr>
              <a:grpSpLocks/>
            </p:cNvGrpSpPr>
            <p:nvPr/>
          </p:nvGrpSpPr>
          <p:grpSpPr bwMode="auto">
            <a:xfrm>
              <a:off x="969" y="3143"/>
              <a:ext cx="178" cy="217"/>
              <a:chOff x="969" y="3143"/>
              <a:chExt cx="178" cy="217"/>
            </a:xfrm>
          </p:grpSpPr>
          <p:sp>
            <p:nvSpPr>
              <p:cNvPr id="59496" name="Oval 18"/>
              <p:cNvSpPr>
                <a:spLocks noChangeArrowheads="1"/>
              </p:cNvSpPr>
              <p:nvPr/>
            </p:nvSpPr>
            <p:spPr bwMode="auto">
              <a:xfrm>
                <a:off x="978" y="3143"/>
                <a:ext cx="52" cy="51"/>
              </a:xfrm>
              <a:prstGeom prst="ellipse">
                <a:avLst/>
              </a:prstGeom>
              <a:solidFill>
                <a:srgbClr val="333399"/>
              </a:solidFill>
              <a:ln w="127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59497" name="Text Box 19"/>
              <p:cNvSpPr txBox="1">
                <a:spLocks noChangeArrowheads="1"/>
              </p:cNvSpPr>
              <p:nvPr/>
            </p:nvSpPr>
            <p:spPr bwMode="auto">
              <a:xfrm>
                <a:off x="969" y="3168"/>
                <a:ext cx="178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t-BR" sz="1400" b="1">
                    <a:latin typeface="Arial" pitchFamily="34" charset="0"/>
                  </a:rPr>
                  <a:t>2</a:t>
                </a:r>
              </a:p>
            </p:txBody>
          </p:sp>
        </p:grpSp>
      </p:grpSp>
      <p:grpSp>
        <p:nvGrpSpPr>
          <p:cNvPr id="17" name="Group 211"/>
          <p:cNvGrpSpPr>
            <a:grpSpLocks/>
          </p:cNvGrpSpPr>
          <p:nvPr/>
        </p:nvGrpSpPr>
        <p:grpSpPr bwMode="auto">
          <a:xfrm>
            <a:off x="2209800" y="4270077"/>
            <a:ext cx="779463" cy="803275"/>
            <a:chOff x="1406" y="2614"/>
            <a:chExt cx="491" cy="506"/>
          </a:xfrm>
        </p:grpSpPr>
        <p:sp>
          <p:nvSpPr>
            <p:cNvPr id="59487" name="Line 70"/>
            <p:cNvSpPr>
              <a:spLocks noChangeShapeType="1"/>
            </p:cNvSpPr>
            <p:nvPr/>
          </p:nvSpPr>
          <p:spPr bwMode="auto">
            <a:xfrm>
              <a:off x="1445" y="2640"/>
              <a:ext cx="3" cy="3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" name="Group 135"/>
            <p:cNvGrpSpPr>
              <a:grpSpLocks/>
            </p:cNvGrpSpPr>
            <p:nvPr/>
          </p:nvGrpSpPr>
          <p:grpSpPr bwMode="auto">
            <a:xfrm>
              <a:off x="1406" y="2614"/>
              <a:ext cx="491" cy="506"/>
              <a:chOff x="1262" y="2614"/>
              <a:chExt cx="491" cy="506"/>
            </a:xfrm>
          </p:grpSpPr>
          <p:sp>
            <p:nvSpPr>
              <p:cNvPr id="59489" name="Text Box 71"/>
              <p:cNvSpPr txBox="1">
                <a:spLocks noChangeArrowheads="1"/>
              </p:cNvSpPr>
              <p:nvPr/>
            </p:nvSpPr>
            <p:spPr bwMode="auto">
              <a:xfrm>
                <a:off x="1298" y="2614"/>
                <a:ext cx="455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pt-BR" sz="1600" b="1" i="1" dirty="0">
                    <a:latin typeface="Arial" pitchFamily="34" charset="0"/>
                  </a:rPr>
                  <a:t>R</a:t>
                </a:r>
                <a:r>
                  <a:rPr lang="pt-BR" sz="1600" b="1" baseline="30000" dirty="0">
                    <a:latin typeface="Arial" pitchFamily="34" charset="0"/>
                  </a:rPr>
                  <a:t>1</a:t>
                </a:r>
                <a:r>
                  <a:rPr lang="pt-BR" sz="1600" b="1" baseline="-25000" dirty="0">
                    <a:latin typeface="Arial" pitchFamily="34" charset="0"/>
                  </a:rPr>
                  <a:t>BR</a:t>
                </a:r>
                <a:endParaRPr lang="pt-BR" sz="1600" b="1" dirty="0">
                  <a:latin typeface="Arial" pitchFamily="34" charset="0"/>
                </a:endParaRPr>
              </a:p>
            </p:txBody>
          </p:sp>
          <p:grpSp>
            <p:nvGrpSpPr>
              <p:cNvPr id="19" name="Group 130"/>
              <p:cNvGrpSpPr>
                <a:grpSpLocks/>
              </p:cNvGrpSpPr>
              <p:nvPr/>
            </p:nvGrpSpPr>
            <p:grpSpPr bwMode="auto">
              <a:xfrm>
                <a:off x="1262" y="2902"/>
                <a:ext cx="178" cy="218"/>
                <a:chOff x="1262" y="2902"/>
                <a:chExt cx="178" cy="218"/>
              </a:xfrm>
            </p:grpSpPr>
            <p:sp>
              <p:nvSpPr>
                <p:cNvPr id="59491" name="Oval 81"/>
                <p:cNvSpPr>
                  <a:spLocks noChangeArrowheads="1"/>
                </p:cNvSpPr>
                <p:nvPr/>
              </p:nvSpPr>
              <p:spPr bwMode="auto">
                <a:xfrm>
                  <a:off x="1278" y="2902"/>
                  <a:ext cx="52" cy="51"/>
                </a:xfrm>
                <a:prstGeom prst="ellipse">
                  <a:avLst/>
                </a:prstGeom>
                <a:solidFill>
                  <a:srgbClr val="333399"/>
                </a:solidFill>
                <a:ln w="12700">
                  <a:solidFill>
                    <a:srgbClr val="333399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9492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1262" y="2928"/>
                  <a:ext cx="178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pt-BR" sz="1400" b="1">
                      <a:latin typeface="Arial" pitchFamily="34" charset="0"/>
                    </a:rPr>
                    <a:t>1</a:t>
                  </a:r>
                </a:p>
              </p:txBody>
            </p:sp>
          </p:grpSp>
        </p:grpSp>
      </p:grpSp>
      <p:sp>
        <p:nvSpPr>
          <p:cNvPr id="59427" name="Text Box 61"/>
          <p:cNvSpPr txBox="1">
            <a:spLocks noChangeArrowheads="1"/>
          </p:cNvSpPr>
          <p:nvPr/>
        </p:nvSpPr>
        <p:spPr bwMode="auto">
          <a:xfrm>
            <a:off x="1798290" y="3412232"/>
            <a:ext cx="325438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1400" b="1" dirty="0">
                <a:solidFill>
                  <a:srgbClr val="00B050"/>
                </a:solidFill>
                <a:latin typeface="Arial" pitchFamily="34" charset="0"/>
                <a:cs typeface="Times New Roman" pitchFamily="18" charset="0"/>
              </a:rPr>
              <a:t>3'</a:t>
            </a:r>
            <a:endParaRPr lang="pt-BR" sz="1400" b="1" dirty="0">
              <a:solidFill>
                <a:srgbClr val="00B050"/>
              </a:solidFill>
              <a:latin typeface="Arial" pitchFamily="34" charset="0"/>
            </a:endParaRPr>
          </a:p>
        </p:txBody>
      </p:sp>
      <p:sp>
        <p:nvSpPr>
          <p:cNvPr id="110617" name="Line 25"/>
          <p:cNvSpPr>
            <a:spLocks noChangeShapeType="1"/>
          </p:cNvSpPr>
          <p:nvPr/>
        </p:nvSpPr>
        <p:spPr bwMode="auto">
          <a:xfrm flipH="1">
            <a:off x="966788" y="3108027"/>
            <a:ext cx="914400" cy="254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" name="Group 214"/>
          <p:cNvGrpSpPr>
            <a:grpSpLocks/>
          </p:cNvGrpSpPr>
          <p:nvPr/>
        </p:nvGrpSpPr>
        <p:grpSpPr bwMode="auto">
          <a:xfrm>
            <a:off x="415925" y="2812752"/>
            <a:ext cx="1766888" cy="384175"/>
            <a:chOff x="262" y="1696"/>
            <a:chExt cx="1113" cy="242"/>
          </a:xfrm>
        </p:grpSpPr>
        <p:grpSp>
          <p:nvGrpSpPr>
            <p:cNvPr id="21" name="Group 212"/>
            <p:cNvGrpSpPr>
              <a:grpSpLocks/>
            </p:cNvGrpSpPr>
            <p:nvPr/>
          </p:nvGrpSpPr>
          <p:grpSpPr bwMode="auto">
            <a:xfrm>
              <a:off x="262" y="1696"/>
              <a:ext cx="1113" cy="242"/>
              <a:chOff x="262" y="1696"/>
              <a:chExt cx="1113" cy="242"/>
            </a:xfrm>
          </p:grpSpPr>
          <p:sp>
            <p:nvSpPr>
              <p:cNvPr id="59485" name="Text Box 23"/>
              <p:cNvSpPr txBox="1">
                <a:spLocks noChangeArrowheads="1"/>
              </p:cNvSpPr>
              <p:nvPr/>
            </p:nvSpPr>
            <p:spPr bwMode="auto">
              <a:xfrm>
                <a:off x="1170" y="1696"/>
                <a:ext cx="205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t-BR" sz="1400" b="1">
                    <a:latin typeface="Arial" pitchFamily="34" charset="0"/>
                    <a:cs typeface="Times New Roman" pitchFamily="18" charset="0"/>
                  </a:rPr>
                  <a:t>2'</a:t>
                </a:r>
                <a:endParaRPr lang="pt-BR" sz="1400" b="1">
                  <a:latin typeface="Arial" pitchFamily="34" charset="0"/>
                </a:endParaRPr>
              </a:p>
            </p:txBody>
          </p:sp>
          <p:sp>
            <p:nvSpPr>
              <p:cNvPr id="59486" name="Text Box 26"/>
              <p:cNvSpPr txBox="1">
                <a:spLocks noChangeArrowheads="1"/>
              </p:cNvSpPr>
              <p:nvPr/>
            </p:nvSpPr>
            <p:spPr bwMode="auto">
              <a:xfrm>
                <a:off x="262" y="1746"/>
                <a:ext cx="624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pt-BR" sz="1400" b="1">
                    <a:latin typeface="Arial" pitchFamily="34" charset="0"/>
                  </a:rPr>
                  <a:t>E</a:t>
                </a:r>
                <a:r>
                  <a:rPr lang="pt-BR" sz="1400" b="1" baseline="30000">
                    <a:latin typeface="Arial" pitchFamily="34" charset="0"/>
                  </a:rPr>
                  <a:t>2</a:t>
                </a:r>
                <a:r>
                  <a:rPr lang="pt-BR" sz="1400" b="1" baseline="-25000">
                    <a:latin typeface="Arial" pitchFamily="34" charset="0"/>
                  </a:rPr>
                  <a:t>R/</a:t>
                </a:r>
                <a:r>
                  <a:rPr lang="pt-BR" sz="1400" b="1" baseline="-25000">
                    <a:latin typeface="Arial" pitchFamily="34" charset="0"/>
                    <a:cs typeface="Times New Roman" pitchFamily="18" charset="0"/>
                  </a:rPr>
                  <a:t>US</a:t>
                </a:r>
                <a:endParaRPr lang="pt-BR" sz="1400" b="1">
                  <a:latin typeface="Arial" pitchFamily="34" charset="0"/>
                </a:endParaRPr>
              </a:p>
            </p:txBody>
          </p:sp>
        </p:grpSp>
        <p:sp>
          <p:nvSpPr>
            <p:cNvPr id="59484" name="Oval 22"/>
            <p:cNvSpPr>
              <a:spLocks noChangeArrowheads="1"/>
            </p:cNvSpPr>
            <p:nvPr/>
          </p:nvSpPr>
          <p:spPr bwMode="auto">
            <a:xfrm>
              <a:off x="1128" y="1858"/>
              <a:ext cx="52" cy="5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10741" name="Freeform 149"/>
          <p:cNvSpPr>
            <a:spLocks/>
          </p:cNvSpPr>
          <p:nvPr/>
        </p:nvSpPr>
        <p:spPr bwMode="auto">
          <a:xfrm>
            <a:off x="1219200" y="2787352"/>
            <a:ext cx="1905000" cy="1371600"/>
          </a:xfrm>
          <a:custGeom>
            <a:avLst/>
            <a:gdLst>
              <a:gd name="T0" fmla="*/ 0 w 1200"/>
              <a:gd name="T1" fmla="*/ 0 h 864"/>
              <a:gd name="T2" fmla="*/ 609600 w 1200"/>
              <a:gd name="T3" fmla="*/ 838200 h 864"/>
              <a:gd name="T4" fmla="*/ 1066800 w 1200"/>
              <a:gd name="T5" fmla="*/ 1143000 h 864"/>
              <a:gd name="T6" fmla="*/ 1524000 w 1200"/>
              <a:gd name="T7" fmla="*/ 1295400 h 864"/>
              <a:gd name="T8" fmla="*/ 1905000 w 1200"/>
              <a:gd name="T9" fmla="*/ 1371600 h 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" h="864">
                <a:moveTo>
                  <a:pt x="0" y="0"/>
                </a:moveTo>
                <a:cubicBezTo>
                  <a:pt x="136" y="204"/>
                  <a:pt x="272" y="408"/>
                  <a:pt x="384" y="528"/>
                </a:cubicBezTo>
                <a:cubicBezTo>
                  <a:pt x="496" y="648"/>
                  <a:pt x="576" y="672"/>
                  <a:pt x="672" y="720"/>
                </a:cubicBezTo>
                <a:cubicBezTo>
                  <a:pt x="768" y="768"/>
                  <a:pt x="872" y="792"/>
                  <a:pt x="960" y="816"/>
                </a:cubicBezTo>
                <a:cubicBezTo>
                  <a:pt x="1048" y="840"/>
                  <a:pt x="1124" y="852"/>
                  <a:pt x="1200" y="864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32" name="Text Box 9"/>
          <p:cNvSpPr txBox="1">
            <a:spLocks noChangeArrowheads="1"/>
          </p:cNvSpPr>
          <p:nvPr/>
        </p:nvSpPr>
        <p:spPr bwMode="auto">
          <a:xfrm>
            <a:off x="2915816" y="3045296"/>
            <a:ext cx="1636987" cy="7694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pt-BR" sz="1600" dirty="0">
              <a:solidFill>
                <a:srgbClr val="00FF00"/>
              </a:solidFill>
              <a:latin typeface="Arial" pitchFamily="34" charset="0"/>
            </a:endParaRPr>
          </a:p>
          <a:p>
            <a:pPr eaLnBrk="0" hangingPunct="0"/>
            <a:r>
              <a:rPr lang="pt-BR" sz="1400" dirty="0">
                <a:solidFill>
                  <a:srgbClr val="FF0000"/>
                </a:solidFill>
                <a:latin typeface="Arial" pitchFamily="34" charset="0"/>
              </a:rPr>
              <a:t>Retorno Esperado</a:t>
            </a:r>
          </a:p>
          <a:p>
            <a:pPr eaLnBrk="0" hangingPunct="0"/>
            <a:r>
              <a:rPr lang="pt-BR" sz="1400" dirty="0">
                <a:solidFill>
                  <a:srgbClr val="FF0000"/>
                </a:solidFill>
                <a:latin typeface="Arial" pitchFamily="34" charset="0"/>
              </a:rPr>
              <a:t>em US$</a:t>
            </a:r>
            <a:endParaRPr lang="pt-BR" sz="1400" dirty="0">
              <a:solidFill>
                <a:srgbClr val="333399"/>
              </a:solidFill>
              <a:latin typeface="Arial" pitchFamily="34" charset="0"/>
            </a:endParaRPr>
          </a:p>
        </p:txBody>
      </p:sp>
      <p:sp>
        <p:nvSpPr>
          <p:cNvPr id="110742" name="Freeform 150"/>
          <p:cNvSpPr>
            <a:spLocks/>
          </p:cNvSpPr>
          <p:nvPr/>
        </p:nvSpPr>
        <p:spPr bwMode="auto">
          <a:xfrm>
            <a:off x="1447800" y="2558752"/>
            <a:ext cx="1905000" cy="1371600"/>
          </a:xfrm>
          <a:custGeom>
            <a:avLst/>
            <a:gdLst>
              <a:gd name="T0" fmla="*/ 0 w 1200"/>
              <a:gd name="T1" fmla="*/ 0 h 864"/>
              <a:gd name="T2" fmla="*/ 609600 w 1200"/>
              <a:gd name="T3" fmla="*/ 838200 h 864"/>
              <a:gd name="T4" fmla="*/ 1066800 w 1200"/>
              <a:gd name="T5" fmla="*/ 1143000 h 864"/>
              <a:gd name="T6" fmla="*/ 1524000 w 1200"/>
              <a:gd name="T7" fmla="*/ 1295400 h 864"/>
              <a:gd name="T8" fmla="*/ 1905000 w 1200"/>
              <a:gd name="T9" fmla="*/ 1371600 h 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" h="864">
                <a:moveTo>
                  <a:pt x="0" y="0"/>
                </a:moveTo>
                <a:cubicBezTo>
                  <a:pt x="136" y="204"/>
                  <a:pt x="272" y="408"/>
                  <a:pt x="384" y="528"/>
                </a:cubicBezTo>
                <a:cubicBezTo>
                  <a:pt x="496" y="648"/>
                  <a:pt x="576" y="672"/>
                  <a:pt x="672" y="720"/>
                </a:cubicBezTo>
                <a:cubicBezTo>
                  <a:pt x="768" y="768"/>
                  <a:pt x="872" y="792"/>
                  <a:pt x="960" y="816"/>
                </a:cubicBezTo>
                <a:cubicBezTo>
                  <a:pt x="1048" y="840"/>
                  <a:pt x="1124" y="852"/>
                  <a:pt x="1200" y="864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ys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2" name="Group 155"/>
          <p:cNvGrpSpPr>
            <a:grpSpLocks/>
          </p:cNvGrpSpPr>
          <p:nvPr/>
        </p:nvGrpSpPr>
        <p:grpSpPr bwMode="auto">
          <a:xfrm>
            <a:off x="5867401" y="2787352"/>
            <a:ext cx="3182938" cy="1143000"/>
            <a:chOff x="3552" y="1680"/>
            <a:chExt cx="2005" cy="720"/>
          </a:xfrm>
        </p:grpSpPr>
        <p:sp>
          <p:nvSpPr>
            <p:cNvPr id="59481" name="Text Box 153"/>
            <p:cNvSpPr txBox="1">
              <a:spLocks noChangeArrowheads="1"/>
            </p:cNvSpPr>
            <p:nvPr/>
          </p:nvSpPr>
          <p:spPr bwMode="auto">
            <a:xfrm>
              <a:off x="4368" y="1824"/>
              <a:ext cx="1189" cy="485"/>
            </a:xfrm>
            <a:prstGeom prst="rect">
              <a:avLst/>
            </a:prstGeom>
            <a:noFill/>
            <a:ln w="12700">
              <a:noFill/>
              <a:prstDash val="sysDash"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pt-BR" sz="1600" dirty="0">
                <a:solidFill>
                  <a:srgbClr val="00FF00"/>
                </a:solidFill>
                <a:latin typeface="Arial" pitchFamily="34" charset="0"/>
              </a:endParaRPr>
            </a:p>
            <a:p>
              <a:pPr eaLnBrk="0" hangingPunct="0"/>
              <a:r>
                <a:rPr lang="pt-BR" sz="1400" dirty="0">
                  <a:solidFill>
                    <a:srgbClr val="FF0000"/>
                  </a:solidFill>
                  <a:latin typeface="Arial" pitchFamily="34" charset="0"/>
                </a:rPr>
                <a:t>Retorno Esperado</a:t>
              </a:r>
            </a:p>
            <a:p>
              <a:pPr eaLnBrk="0" hangingPunct="0"/>
              <a:r>
                <a:rPr lang="pt-BR" sz="1400" dirty="0">
                  <a:solidFill>
                    <a:srgbClr val="FF0000"/>
                  </a:solidFill>
                  <a:latin typeface="Arial" pitchFamily="34" charset="0"/>
                </a:rPr>
                <a:t>Em US$ (modificado)</a:t>
              </a:r>
            </a:p>
          </p:txBody>
        </p:sp>
        <p:sp>
          <p:nvSpPr>
            <p:cNvPr id="59482" name="Freeform 154"/>
            <p:cNvSpPr>
              <a:spLocks/>
            </p:cNvSpPr>
            <p:nvPr/>
          </p:nvSpPr>
          <p:spPr bwMode="auto">
            <a:xfrm>
              <a:off x="3552" y="1680"/>
              <a:ext cx="1285" cy="720"/>
            </a:xfrm>
            <a:custGeom>
              <a:avLst/>
              <a:gdLst>
                <a:gd name="T0" fmla="*/ 0 w 1200"/>
                <a:gd name="T1" fmla="*/ 0 h 864"/>
                <a:gd name="T2" fmla="*/ 411 w 1200"/>
                <a:gd name="T3" fmla="*/ 440 h 864"/>
                <a:gd name="T4" fmla="*/ 720 w 1200"/>
                <a:gd name="T5" fmla="*/ 600 h 864"/>
                <a:gd name="T6" fmla="*/ 1028 w 1200"/>
                <a:gd name="T7" fmla="*/ 680 h 864"/>
                <a:gd name="T8" fmla="*/ 1285 w 1200"/>
                <a:gd name="T9" fmla="*/ 720 h 8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00" h="864">
                  <a:moveTo>
                    <a:pt x="0" y="0"/>
                  </a:moveTo>
                  <a:cubicBezTo>
                    <a:pt x="136" y="204"/>
                    <a:pt x="272" y="408"/>
                    <a:pt x="384" y="528"/>
                  </a:cubicBezTo>
                  <a:cubicBezTo>
                    <a:pt x="496" y="648"/>
                    <a:pt x="576" y="672"/>
                    <a:pt x="672" y="720"/>
                  </a:cubicBezTo>
                  <a:cubicBezTo>
                    <a:pt x="768" y="768"/>
                    <a:pt x="872" y="792"/>
                    <a:pt x="960" y="816"/>
                  </a:cubicBezTo>
                  <a:cubicBezTo>
                    <a:pt x="1048" y="840"/>
                    <a:pt x="1124" y="852"/>
                    <a:pt x="1200" y="864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ys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" name="Group 172"/>
          <p:cNvGrpSpPr>
            <a:grpSpLocks/>
          </p:cNvGrpSpPr>
          <p:nvPr/>
        </p:nvGrpSpPr>
        <p:grpSpPr bwMode="auto">
          <a:xfrm>
            <a:off x="6188075" y="3181052"/>
            <a:ext cx="444500" cy="400050"/>
            <a:chOff x="3754" y="1928"/>
            <a:chExt cx="280" cy="252"/>
          </a:xfrm>
        </p:grpSpPr>
        <p:grpSp>
          <p:nvGrpSpPr>
            <p:cNvPr id="24" name="Group 159"/>
            <p:cNvGrpSpPr>
              <a:grpSpLocks/>
            </p:cNvGrpSpPr>
            <p:nvPr/>
          </p:nvGrpSpPr>
          <p:grpSpPr bwMode="auto">
            <a:xfrm>
              <a:off x="3754" y="1928"/>
              <a:ext cx="96" cy="96"/>
              <a:chOff x="3754" y="1928"/>
              <a:chExt cx="96" cy="96"/>
            </a:xfrm>
          </p:grpSpPr>
          <p:sp>
            <p:nvSpPr>
              <p:cNvPr id="59479" name="Line 156"/>
              <p:cNvSpPr>
                <a:spLocks noChangeShapeType="1"/>
              </p:cNvSpPr>
              <p:nvPr/>
            </p:nvSpPr>
            <p:spPr bwMode="auto">
              <a:xfrm>
                <a:off x="3754" y="2016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80" name="Line 157"/>
              <p:cNvSpPr>
                <a:spLocks noChangeShapeType="1"/>
              </p:cNvSpPr>
              <p:nvPr/>
            </p:nvSpPr>
            <p:spPr bwMode="auto">
              <a:xfrm flipV="1">
                <a:off x="3840" y="192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" name="Group 160"/>
            <p:cNvGrpSpPr>
              <a:grpSpLocks/>
            </p:cNvGrpSpPr>
            <p:nvPr/>
          </p:nvGrpSpPr>
          <p:grpSpPr bwMode="auto">
            <a:xfrm>
              <a:off x="3792" y="1968"/>
              <a:ext cx="96" cy="96"/>
              <a:chOff x="3754" y="1928"/>
              <a:chExt cx="96" cy="96"/>
            </a:xfrm>
          </p:grpSpPr>
          <p:sp>
            <p:nvSpPr>
              <p:cNvPr id="59477" name="Line 161"/>
              <p:cNvSpPr>
                <a:spLocks noChangeShapeType="1"/>
              </p:cNvSpPr>
              <p:nvPr/>
            </p:nvSpPr>
            <p:spPr bwMode="auto">
              <a:xfrm>
                <a:off x="3754" y="2016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78" name="Line 162"/>
              <p:cNvSpPr>
                <a:spLocks noChangeShapeType="1"/>
              </p:cNvSpPr>
              <p:nvPr/>
            </p:nvSpPr>
            <p:spPr bwMode="auto">
              <a:xfrm flipV="1">
                <a:off x="3840" y="192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" name="Group 163"/>
            <p:cNvGrpSpPr>
              <a:grpSpLocks/>
            </p:cNvGrpSpPr>
            <p:nvPr/>
          </p:nvGrpSpPr>
          <p:grpSpPr bwMode="auto">
            <a:xfrm>
              <a:off x="3846" y="2009"/>
              <a:ext cx="96" cy="96"/>
              <a:chOff x="3754" y="1928"/>
              <a:chExt cx="96" cy="96"/>
            </a:xfrm>
          </p:grpSpPr>
          <p:sp>
            <p:nvSpPr>
              <p:cNvPr id="59475" name="Line 164"/>
              <p:cNvSpPr>
                <a:spLocks noChangeShapeType="1"/>
              </p:cNvSpPr>
              <p:nvPr/>
            </p:nvSpPr>
            <p:spPr bwMode="auto">
              <a:xfrm>
                <a:off x="3754" y="2016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76" name="Line 165"/>
              <p:cNvSpPr>
                <a:spLocks noChangeShapeType="1"/>
              </p:cNvSpPr>
              <p:nvPr/>
            </p:nvSpPr>
            <p:spPr bwMode="auto">
              <a:xfrm flipV="1">
                <a:off x="3840" y="192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" name="Group 166"/>
            <p:cNvGrpSpPr>
              <a:grpSpLocks/>
            </p:cNvGrpSpPr>
            <p:nvPr/>
          </p:nvGrpSpPr>
          <p:grpSpPr bwMode="auto">
            <a:xfrm>
              <a:off x="3888" y="2049"/>
              <a:ext cx="96" cy="96"/>
              <a:chOff x="3754" y="1928"/>
              <a:chExt cx="96" cy="96"/>
            </a:xfrm>
          </p:grpSpPr>
          <p:sp>
            <p:nvSpPr>
              <p:cNvPr id="59473" name="Line 167"/>
              <p:cNvSpPr>
                <a:spLocks noChangeShapeType="1"/>
              </p:cNvSpPr>
              <p:nvPr/>
            </p:nvSpPr>
            <p:spPr bwMode="auto">
              <a:xfrm>
                <a:off x="3754" y="2016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74" name="Line 168"/>
              <p:cNvSpPr>
                <a:spLocks noChangeShapeType="1"/>
              </p:cNvSpPr>
              <p:nvPr/>
            </p:nvSpPr>
            <p:spPr bwMode="auto">
              <a:xfrm flipV="1">
                <a:off x="3840" y="192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" name="Group 169"/>
            <p:cNvGrpSpPr>
              <a:grpSpLocks/>
            </p:cNvGrpSpPr>
            <p:nvPr/>
          </p:nvGrpSpPr>
          <p:grpSpPr bwMode="auto">
            <a:xfrm>
              <a:off x="3938" y="2084"/>
              <a:ext cx="96" cy="96"/>
              <a:chOff x="3754" y="1928"/>
              <a:chExt cx="96" cy="96"/>
            </a:xfrm>
          </p:grpSpPr>
          <p:sp>
            <p:nvSpPr>
              <p:cNvPr id="59471" name="Line 170"/>
              <p:cNvSpPr>
                <a:spLocks noChangeShapeType="1"/>
              </p:cNvSpPr>
              <p:nvPr/>
            </p:nvSpPr>
            <p:spPr bwMode="auto">
              <a:xfrm>
                <a:off x="3754" y="2016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72" name="Line 171"/>
              <p:cNvSpPr>
                <a:spLocks noChangeShapeType="1"/>
              </p:cNvSpPr>
              <p:nvPr/>
            </p:nvSpPr>
            <p:spPr bwMode="auto">
              <a:xfrm flipV="1">
                <a:off x="3840" y="192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9" name="Group 184"/>
          <p:cNvGrpSpPr>
            <a:grpSpLocks/>
          </p:cNvGrpSpPr>
          <p:nvPr/>
        </p:nvGrpSpPr>
        <p:grpSpPr bwMode="auto">
          <a:xfrm>
            <a:off x="5692775" y="4479627"/>
            <a:ext cx="1612900" cy="1566863"/>
            <a:chOff x="3504" y="2746"/>
            <a:chExt cx="1016" cy="987"/>
          </a:xfrm>
        </p:grpSpPr>
        <p:sp>
          <p:nvSpPr>
            <p:cNvPr id="59464" name="Arc 31"/>
            <p:cNvSpPr>
              <a:spLocks/>
            </p:cNvSpPr>
            <p:nvPr/>
          </p:nvSpPr>
          <p:spPr bwMode="auto">
            <a:xfrm rot="10700441" flipV="1">
              <a:off x="3504" y="2900"/>
              <a:ext cx="1016" cy="833"/>
            </a:xfrm>
            <a:custGeom>
              <a:avLst/>
              <a:gdLst>
                <a:gd name="T0" fmla="*/ 208 w 21394"/>
                <a:gd name="T1" fmla="*/ 0 h 21153"/>
                <a:gd name="T2" fmla="*/ 1016 w 21394"/>
                <a:gd name="T3" fmla="*/ 716 h 21153"/>
                <a:gd name="T4" fmla="*/ 0 w 21394"/>
                <a:gd name="T5" fmla="*/ 833 h 2115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94" h="21153" fill="none" extrusionOk="0">
                  <a:moveTo>
                    <a:pt x="4371" y="0"/>
                  </a:moveTo>
                  <a:cubicBezTo>
                    <a:pt x="13317" y="1849"/>
                    <a:pt x="20133" y="9125"/>
                    <a:pt x="21393" y="18173"/>
                  </a:cubicBezTo>
                </a:path>
                <a:path w="21394" h="21153" stroke="0" extrusionOk="0">
                  <a:moveTo>
                    <a:pt x="4371" y="0"/>
                  </a:moveTo>
                  <a:cubicBezTo>
                    <a:pt x="13317" y="1849"/>
                    <a:pt x="20133" y="9125"/>
                    <a:pt x="21393" y="18173"/>
                  </a:cubicBezTo>
                  <a:lnTo>
                    <a:pt x="0" y="21153"/>
                  </a:lnTo>
                  <a:lnTo>
                    <a:pt x="4371" y="0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5" name="Text Box 32"/>
            <p:cNvSpPr txBox="1">
              <a:spLocks noChangeArrowheads="1"/>
            </p:cNvSpPr>
            <p:nvPr/>
          </p:nvSpPr>
          <p:spPr bwMode="auto">
            <a:xfrm>
              <a:off x="4280" y="2746"/>
              <a:ext cx="185" cy="19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400" b="1" i="1" dirty="0" smtClean="0">
                  <a:solidFill>
                    <a:srgbClr val="333399"/>
                  </a:solidFill>
                  <a:latin typeface="Arial" pitchFamily="34" charset="0"/>
                </a:rPr>
                <a:t>L</a:t>
              </a:r>
              <a:endParaRPr lang="pt-BR" sz="1400" b="1" dirty="0">
                <a:solidFill>
                  <a:srgbClr val="333399"/>
                </a:solidFill>
                <a:latin typeface="Arial" pitchFamily="34" charset="0"/>
              </a:endParaRPr>
            </a:p>
          </p:txBody>
        </p:sp>
      </p:grpSp>
      <p:grpSp>
        <p:nvGrpSpPr>
          <p:cNvPr id="30" name="Group 147"/>
          <p:cNvGrpSpPr>
            <a:grpSpLocks/>
          </p:cNvGrpSpPr>
          <p:nvPr/>
        </p:nvGrpSpPr>
        <p:grpSpPr bwMode="auto">
          <a:xfrm>
            <a:off x="6040438" y="4371677"/>
            <a:ext cx="547688" cy="1052513"/>
            <a:chOff x="3676" y="2678"/>
            <a:chExt cx="345" cy="663"/>
          </a:xfrm>
        </p:grpSpPr>
        <p:sp>
          <p:nvSpPr>
            <p:cNvPr id="59459" name="Line 146"/>
            <p:cNvSpPr>
              <a:spLocks noChangeShapeType="1"/>
            </p:cNvSpPr>
            <p:nvPr/>
          </p:nvSpPr>
          <p:spPr bwMode="auto">
            <a:xfrm>
              <a:off x="3749" y="2678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460" name="Text Box 35"/>
            <p:cNvSpPr txBox="1">
              <a:spLocks noChangeArrowheads="1"/>
            </p:cNvSpPr>
            <p:nvPr/>
          </p:nvSpPr>
          <p:spPr bwMode="auto">
            <a:xfrm>
              <a:off x="3676" y="2704"/>
              <a:ext cx="345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pt-BR" sz="1400" i="1" dirty="0">
                  <a:latin typeface="Arial" pitchFamily="34" charset="0"/>
                </a:rPr>
                <a:t>R</a:t>
              </a:r>
              <a:r>
                <a:rPr lang="pt-BR" sz="1400" baseline="30000" dirty="0">
                  <a:latin typeface="Arial" pitchFamily="34" charset="0"/>
                </a:rPr>
                <a:t>2</a:t>
              </a:r>
              <a:r>
                <a:rPr lang="pt-BR" sz="1400" baseline="-25000" dirty="0">
                  <a:latin typeface="Arial" pitchFamily="34" charset="0"/>
                </a:rPr>
                <a:t>BR</a:t>
              </a:r>
              <a:endParaRPr lang="pt-BR" sz="1400" dirty="0">
                <a:latin typeface="Arial" pitchFamily="34" charset="0"/>
              </a:endParaRPr>
            </a:p>
          </p:txBody>
        </p:sp>
        <p:grpSp>
          <p:nvGrpSpPr>
            <p:cNvPr id="31" name="Group 129"/>
            <p:cNvGrpSpPr>
              <a:grpSpLocks/>
            </p:cNvGrpSpPr>
            <p:nvPr/>
          </p:nvGrpSpPr>
          <p:grpSpPr bwMode="auto">
            <a:xfrm>
              <a:off x="3697" y="3132"/>
              <a:ext cx="169" cy="209"/>
              <a:chOff x="3697" y="3132"/>
              <a:chExt cx="169" cy="209"/>
            </a:xfrm>
          </p:grpSpPr>
          <p:sp>
            <p:nvSpPr>
              <p:cNvPr id="59462" name="Oval 48"/>
              <p:cNvSpPr>
                <a:spLocks noChangeArrowheads="1"/>
              </p:cNvSpPr>
              <p:nvPr/>
            </p:nvSpPr>
            <p:spPr bwMode="auto">
              <a:xfrm>
                <a:off x="3708" y="3132"/>
                <a:ext cx="52" cy="51"/>
              </a:xfrm>
              <a:prstGeom prst="ellipse">
                <a:avLst/>
              </a:prstGeom>
              <a:solidFill>
                <a:srgbClr val="333399"/>
              </a:solidFill>
              <a:ln w="127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59463" name="Text Box 49"/>
              <p:cNvSpPr txBox="1">
                <a:spLocks noChangeArrowheads="1"/>
              </p:cNvSpPr>
              <p:nvPr/>
            </p:nvSpPr>
            <p:spPr bwMode="auto">
              <a:xfrm>
                <a:off x="3697" y="3168"/>
                <a:ext cx="169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t-BR" sz="1200" b="1">
                    <a:latin typeface="Arial" pitchFamily="34" charset="0"/>
                  </a:rPr>
                  <a:t>2</a:t>
                </a:r>
              </a:p>
            </p:txBody>
          </p:sp>
        </p:grpSp>
      </p:grpSp>
      <p:sp>
        <p:nvSpPr>
          <p:cNvPr id="110769" name="Line 177"/>
          <p:cNvSpPr>
            <a:spLocks noChangeShapeType="1"/>
          </p:cNvSpPr>
          <p:nvPr/>
        </p:nvSpPr>
        <p:spPr bwMode="auto">
          <a:xfrm>
            <a:off x="3048000" y="5149552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10592" name="Group 188"/>
          <p:cNvGrpSpPr>
            <a:grpSpLocks/>
          </p:cNvGrpSpPr>
          <p:nvPr/>
        </p:nvGrpSpPr>
        <p:grpSpPr bwMode="auto">
          <a:xfrm>
            <a:off x="1447800" y="4463752"/>
            <a:ext cx="1612900" cy="1535113"/>
            <a:chOff x="768" y="2736"/>
            <a:chExt cx="1016" cy="967"/>
          </a:xfrm>
        </p:grpSpPr>
        <p:sp>
          <p:nvSpPr>
            <p:cNvPr id="59457" name="Arc 186"/>
            <p:cNvSpPr>
              <a:spLocks/>
            </p:cNvSpPr>
            <p:nvPr/>
          </p:nvSpPr>
          <p:spPr bwMode="auto">
            <a:xfrm rot="10433625" flipV="1">
              <a:off x="768" y="2870"/>
              <a:ext cx="1016" cy="833"/>
            </a:xfrm>
            <a:custGeom>
              <a:avLst/>
              <a:gdLst>
                <a:gd name="T0" fmla="*/ 208 w 21394"/>
                <a:gd name="T1" fmla="*/ 0 h 21153"/>
                <a:gd name="T2" fmla="*/ 1016 w 21394"/>
                <a:gd name="T3" fmla="*/ 716 h 21153"/>
                <a:gd name="T4" fmla="*/ 0 w 21394"/>
                <a:gd name="T5" fmla="*/ 833 h 2115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94" h="21153" fill="none" extrusionOk="0">
                  <a:moveTo>
                    <a:pt x="4371" y="0"/>
                  </a:moveTo>
                  <a:cubicBezTo>
                    <a:pt x="13317" y="1849"/>
                    <a:pt x="20133" y="9125"/>
                    <a:pt x="21393" y="18173"/>
                  </a:cubicBezTo>
                </a:path>
                <a:path w="21394" h="21153" stroke="0" extrusionOk="0">
                  <a:moveTo>
                    <a:pt x="4371" y="0"/>
                  </a:moveTo>
                  <a:cubicBezTo>
                    <a:pt x="13317" y="1849"/>
                    <a:pt x="20133" y="9125"/>
                    <a:pt x="21393" y="18173"/>
                  </a:cubicBezTo>
                  <a:lnTo>
                    <a:pt x="0" y="21153"/>
                  </a:lnTo>
                  <a:lnTo>
                    <a:pt x="4371" y="0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8" name="Text Box 187"/>
            <p:cNvSpPr txBox="1">
              <a:spLocks noChangeArrowheads="1"/>
            </p:cNvSpPr>
            <p:nvPr/>
          </p:nvSpPr>
          <p:spPr bwMode="auto">
            <a:xfrm>
              <a:off x="1544" y="2736"/>
              <a:ext cx="185" cy="19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400" b="1" i="1" dirty="0" smtClean="0">
                  <a:solidFill>
                    <a:srgbClr val="333399"/>
                  </a:solidFill>
                  <a:latin typeface="Arial" pitchFamily="34" charset="0"/>
                </a:rPr>
                <a:t>L</a:t>
              </a:r>
              <a:endParaRPr lang="pt-BR" sz="1400" b="1" dirty="0">
                <a:solidFill>
                  <a:srgbClr val="333399"/>
                </a:solidFill>
                <a:latin typeface="Arial" pitchFamily="34" charset="0"/>
              </a:endParaRPr>
            </a:p>
          </p:txBody>
        </p:sp>
      </p:grpSp>
      <p:grpSp>
        <p:nvGrpSpPr>
          <p:cNvPr id="110593" name="Group 199"/>
          <p:cNvGrpSpPr>
            <a:grpSpLocks/>
          </p:cNvGrpSpPr>
          <p:nvPr/>
        </p:nvGrpSpPr>
        <p:grpSpPr bwMode="auto">
          <a:xfrm>
            <a:off x="6153150" y="4807074"/>
            <a:ext cx="423863" cy="341312"/>
            <a:chOff x="3744" y="2953"/>
            <a:chExt cx="267" cy="215"/>
          </a:xfrm>
        </p:grpSpPr>
        <p:grpSp>
          <p:nvGrpSpPr>
            <p:cNvPr id="110595" name="Group 183"/>
            <p:cNvGrpSpPr>
              <a:grpSpLocks/>
            </p:cNvGrpSpPr>
            <p:nvPr/>
          </p:nvGrpSpPr>
          <p:grpSpPr bwMode="auto">
            <a:xfrm>
              <a:off x="3744" y="3072"/>
              <a:ext cx="96" cy="96"/>
              <a:chOff x="3744" y="3072"/>
              <a:chExt cx="96" cy="96"/>
            </a:xfrm>
          </p:grpSpPr>
          <p:sp>
            <p:nvSpPr>
              <p:cNvPr id="59455" name="Line 181"/>
              <p:cNvSpPr>
                <a:spLocks noChangeShapeType="1"/>
              </p:cNvSpPr>
              <p:nvPr/>
            </p:nvSpPr>
            <p:spPr bwMode="auto">
              <a:xfrm>
                <a:off x="3744" y="3072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33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56" name="Line 182"/>
              <p:cNvSpPr>
                <a:spLocks noChangeShapeType="1"/>
              </p:cNvSpPr>
              <p:nvPr/>
            </p:nvSpPr>
            <p:spPr bwMode="auto">
              <a:xfrm>
                <a:off x="3840" y="3072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33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0596" name="Group 189"/>
            <p:cNvGrpSpPr>
              <a:grpSpLocks/>
            </p:cNvGrpSpPr>
            <p:nvPr/>
          </p:nvGrpSpPr>
          <p:grpSpPr bwMode="auto">
            <a:xfrm>
              <a:off x="3800" y="3034"/>
              <a:ext cx="96" cy="96"/>
              <a:chOff x="3744" y="3072"/>
              <a:chExt cx="96" cy="96"/>
            </a:xfrm>
          </p:grpSpPr>
          <p:sp>
            <p:nvSpPr>
              <p:cNvPr id="59453" name="Line 190"/>
              <p:cNvSpPr>
                <a:spLocks noChangeShapeType="1"/>
              </p:cNvSpPr>
              <p:nvPr/>
            </p:nvSpPr>
            <p:spPr bwMode="auto">
              <a:xfrm>
                <a:off x="3744" y="3072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33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54" name="Line 191"/>
              <p:cNvSpPr>
                <a:spLocks noChangeShapeType="1"/>
              </p:cNvSpPr>
              <p:nvPr/>
            </p:nvSpPr>
            <p:spPr bwMode="auto">
              <a:xfrm>
                <a:off x="3840" y="3072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33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0597" name="Group 192"/>
            <p:cNvGrpSpPr>
              <a:grpSpLocks/>
            </p:cNvGrpSpPr>
            <p:nvPr/>
          </p:nvGrpSpPr>
          <p:grpSpPr bwMode="auto">
            <a:xfrm>
              <a:off x="3863" y="2994"/>
              <a:ext cx="96" cy="96"/>
              <a:chOff x="3744" y="3072"/>
              <a:chExt cx="96" cy="96"/>
            </a:xfrm>
          </p:grpSpPr>
          <p:sp>
            <p:nvSpPr>
              <p:cNvPr id="59451" name="Line 193"/>
              <p:cNvSpPr>
                <a:spLocks noChangeShapeType="1"/>
              </p:cNvSpPr>
              <p:nvPr/>
            </p:nvSpPr>
            <p:spPr bwMode="auto">
              <a:xfrm>
                <a:off x="3744" y="3072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33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52" name="Line 194"/>
              <p:cNvSpPr>
                <a:spLocks noChangeShapeType="1"/>
              </p:cNvSpPr>
              <p:nvPr/>
            </p:nvSpPr>
            <p:spPr bwMode="auto">
              <a:xfrm>
                <a:off x="3840" y="3072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33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0598" name="Group 198"/>
            <p:cNvGrpSpPr>
              <a:grpSpLocks/>
            </p:cNvGrpSpPr>
            <p:nvPr/>
          </p:nvGrpSpPr>
          <p:grpSpPr bwMode="auto">
            <a:xfrm>
              <a:off x="3915" y="2953"/>
              <a:ext cx="96" cy="96"/>
              <a:chOff x="3915" y="2953"/>
              <a:chExt cx="96" cy="96"/>
            </a:xfrm>
          </p:grpSpPr>
          <p:sp>
            <p:nvSpPr>
              <p:cNvPr id="59449" name="Line 196"/>
              <p:cNvSpPr>
                <a:spLocks noChangeShapeType="1"/>
              </p:cNvSpPr>
              <p:nvPr/>
            </p:nvSpPr>
            <p:spPr bwMode="auto">
              <a:xfrm>
                <a:off x="3915" y="2959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33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50" name="Line 197"/>
              <p:cNvSpPr>
                <a:spLocks noChangeShapeType="1"/>
              </p:cNvSpPr>
              <p:nvPr/>
            </p:nvSpPr>
            <p:spPr bwMode="auto">
              <a:xfrm>
                <a:off x="4011" y="2953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33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9441" name="Line 5"/>
          <p:cNvSpPr>
            <a:spLocks noChangeShapeType="1"/>
          </p:cNvSpPr>
          <p:nvPr/>
        </p:nvSpPr>
        <p:spPr bwMode="auto">
          <a:xfrm flipH="1">
            <a:off x="971600" y="3930351"/>
            <a:ext cx="1314400" cy="3473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42" name="Oval 67"/>
          <p:cNvSpPr>
            <a:spLocks noChangeArrowheads="1"/>
          </p:cNvSpPr>
          <p:nvPr/>
        </p:nvSpPr>
        <p:spPr bwMode="auto">
          <a:xfrm>
            <a:off x="2247900" y="3885902"/>
            <a:ext cx="82550" cy="80963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9443" name="Text Box 6"/>
          <p:cNvSpPr txBox="1">
            <a:spLocks noChangeArrowheads="1"/>
          </p:cNvSpPr>
          <p:nvPr/>
        </p:nvSpPr>
        <p:spPr bwMode="auto">
          <a:xfrm>
            <a:off x="415925" y="3670002"/>
            <a:ext cx="695325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pt-BR" sz="1400" b="1">
                <a:latin typeface="Arial" pitchFamily="34" charset="0"/>
              </a:rPr>
              <a:t>E</a:t>
            </a:r>
            <a:r>
              <a:rPr lang="pt-BR" sz="1400" b="1" baseline="30000">
                <a:latin typeface="Arial" pitchFamily="34" charset="0"/>
              </a:rPr>
              <a:t>1</a:t>
            </a:r>
            <a:r>
              <a:rPr lang="pt-BR" sz="1400" b="1" baseline="-25000">
                <a:latin typeface="Arial" pitchFamily="34" charset="0"/>
              </a:rPr>
              <a:t>R/U</a:t>
            </a:r>
            <a:r>
              <a:rPr lang="pt-BR" sz="1400" b="1" baseline="-25000">
                <a:latin typeface="Arial" pitchFamily="34" charset="0"/>
                <a:cs typeface="Times New Roman" pitchFamily="18" charset="0"/>
              </a:rPr>
              <a:t>S</a:t>
            </a:r>
            <a:endParaRPr lang="pt-BR" sz="1400" b="1">
              <a:latin typeface="Arial" pitchFamily="34" charset="0"/>
            </a:endParaRPr>
          </a:p>
        </p:txBody>
      </p:sp>
      <p:sp>
        <p:nvSpPr>
          <p:cNvPr id="59444" name="Text Box 68"/>
          <p:cNvSpPr txBox="1">
            <a:spLocks noChangeArrowheads="1"/>
          </p:cNvSpPr>
          <p:nvPr/>
        </p:nvSpPr>
        <p:spPr bwMode="auto">
          <a:xfrm>
            <a:off x="2265363" y="3668415"/>
            <a:ext cx="325437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1400" b="1" dirty="0">
                <a:latin typeface="Arial" pitchFamily="34" charset="0"/>
                <a:cs typeface="Times New Roman" pitchFamily="18" charset="0"/>
              </a:rPr>
              <a:t>1'</a:t>
            </a:r>
            <a:endParaRPr lang="pt-BR" sz="1400" b="1" dirty="0">
              <a:latin typeface="Arial" pitchFamily="34" charset="0"/>
            </a:endParaRPr>
          </a:p>
        </p:txBody>
      </p:sp>
      <p:sp>
        <p:nvSpPr>
          <p:cNvPr id="141" name="Title 140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pt-BR" sz="3600" b="1" dirty="0" smtClean="0"/>
              <a:t>Mudanças Permanentes na Oferta de Moeda e Taxa de Câmbio</a:t>
            </a:r>
            <a:endParaRPr lang="en-US" sz="3600" dirty="0"/>
          </a:p>
        </p:txBody>
      </p:sp>
      <p:graphicFrame>
        <p:nvGraphicFramePr>
          <p:cNvPr id="140" name="Object 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8793398"/>
              </p:ext>
            </p:extLst>
          </p:nvPr>
        </p:nvGraphicFramePr>
        <p:xfrm>
          <a:off x="395536" y="3405311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6"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405311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" name="Line 54"/>
          <p:cNvSpPr>
            <a:spLocks noChangeShapeType="1"/>
          </p:cNvSpPr>
          <p:nvPr/>
        </p:nvSpPr>
        <p:spPr bwMode="auto">
          <a:xfrm flipH="1" flipV="1">
            <a:off x="971598" y="3644899"/>
            <a:ext cx="864097" cy="1"/>
          </a:xfrm>
          <a:prstGeom prst="line">
            <a:avLst/>
          </a:prstGeom>
          <a:noFill/>
          <a:ln w="12700">
            <a:solidFill>
              <a:srgbClr val="00B05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" name="Text Box 55"/>
          <p:cNvSpPr txBox="1">
            <a:spLocks noChangeArrowheads="1"/>
          </p:cNvSpPr>
          <p:nvPr/>
        </p:nvSpPr>
        <p:spPr bwMode="auto">
          <a:xfrm>
            <a:off x="417761" y="3370386"/>
            <a:ext cx="6953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pt-BR" sz="1200" b="1" i="1">
                <a:solidFill>
                  <a:srgbClr val="00B050"/>
                </a:solidFill>
                <a:latin typeface="Arial" pitchFamily="34" charset="0"/>
              </a:rPr>
              <a:t>E</a:t>
            </a:r>
            <a:r>
              <a:rPr lang="pt-BR" sz="1200" b="1" baseline="30000">
                <a:solidFill>
                  <a:srgbClr val="00B050"/>
                </a:solidFill>
                <a:latin typeface="Arial" pitchFamily="34" charset="0"/>
              </a:rPr>
              <a:t>3</a:t>
            </a:r>
            <a:r>
              <a:rPr lang="pt-BR" sz="1200" b="1" baseline="-25000">
                <a:solidFill>
                  <a:srgbClr val="00B050"/>
                </a:solidFill>
                <a:latin typeface="Arial" pitchFamily="34" charset="0"/>
              </a:rPr>
              <a:t>R/</a:t>
            </a:r>
            <a:r>
              <a:rPr lang="pt-BR" sz="1200" b="1" baseline="-25000">
                <a:solidFill>
                  <a:srgbClr val="00B050"/>
                </a:solidFill>
                <a:latin typeface="Arial" pitchFamily="34" charset="0"/>
                <a:cs typeface="Times New Roman" pitchFamily="18" charset="0"/>
              </a:rPr>
              <a:t>US</a:t>
            </a:r>
            <a:endParaRPr lang="pt-BR" sz="1200" b="1">
              <a:solidFill>
                <a:srgbClr val="00B050"/>
              </a:solidFill>
              <a:latin typeface="Arial" pitchFamily="34" charset="0"/>
            </a:endParaRPr>
          </a:p>
        </p:txBody>
      </p:sp>
      <p:sp>
        <p:nvSpPr>
          <p:cNvPr id="59428" name="Oval 60"/>
          <p:cNvSpPr>
            <a:spLocks noChangeArrowheads="1"/>
          </p:cNvSpPr>
          <p:nvPr/>
        </p:nvSpPr>
        <p:spPr bwMode="auto">
          <a:xfrm>
            <a:off x="1763688" y="3573016"/>
            <a:ext cx="82550" cy="80963"/>
          </a:xfrm>
          <a:prstGeom prst="ellipse">
            <a:avLst/>
          </a:prstGeom>
          <a:solidFill>
            <a:srgbClr val="00B050"/>
          </a:solidFill>
          <a:ln w="12700">
            <a:solidFill>
              <a:srgbClr val="00B05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30666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o 19"/>
          <p:cNvGrpSpPr/>
          <p:nvPr/>
        </p:nvGrpSpPr>
        <p:grpSpPr>
          <a:xfrm>
            <a:off x="381000" y="1949450"/>
            <a:ext cx="3879850" cy="2317750"/>
            <a:chOff x="381000" y="1949450"/>
            <a:chExt cx="3879850" cy="2317750"/>
          </a:xfrm>
        </p:grpSpPr>
        <p:grpSp>
          <p:nvGrpSpPr>
            <p:cNvPr id="6" name="Group 123"/>
            <p:cNvGrpSpPr>
              <a:grpSpLocks/>
            </p:cNvGrpSpPr>
            <p:nvPr/>
          </p:nvGrpSpPr>
          <p:grpSpPr bwMode="auto">
            <a:xfrm>
              <a:off x="457200" y="1949450"/>
              <a:ext cx="3803650" cy="2317750"/>
              <a:chOff x="288" y="1228"/>
              <a:chExt cx="2396" cy="1460"/>
            </a:xfrm>
          </p:grpSpPr>
          <p:sp>
            <p:nvSpPr>
              <p:cNvPr id="65598" name="Line 69"/>
              <p:cNvSpPr>
                <a:spLocks noChangeShapeType="1"/>
              </p:cNvSpPr>
              <p:nvPr/>
            </p:nvSpPr>
            <p:spPr bwMode="auto">
              <a:xfrm>
                <a:off x="607" y="1406"/>
                <a:ext cx="0" cy="107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99" name="Line 70"/>
              <p:cNvSpPr>
                <a:spLocks noChangeShapeType="1"/>
              </p:cNvSpPr>
              <p:nvPr/>
            </p:nvSpPr>
            <p:spPr bwMode="auto">
              <a:xfrm>
                <a:off x="597" y="2477"/>
                <a:ext cx="184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00" name="Text Box 71"/>
              <p:cNvSpPr txBox="1">
                <a:spLocks noChangeArrowheads="1"/>
              </p:cNvSpPr>
              <p:nvPr/>
            </p:nvSpPr>
            <p:spPr bwMode="auto">
              <a:xfrm>
                <a:off x="288" y="1228"/>
                <a:ext cx="2016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pt-BR" sz="1600" dirty="0">
                    <a:latin typeface="Arial" pitchFamily="34" charset="0"/>
                  </a:rPr>
                  <a:t>(a) Oferta de Moeda Brasil, </a:t>
                </a:r>
                <a:r>
                  <a:rPr lang="pt-BR" sz="1600" i="1" dirty="0">
                    <a:latin typeface="Arial" pitchFamily="34" charset="0"/>
                  </a:rPr>
                  <a:t>M</a:t>
                </a:r>
                <a:r>
                  <a:rPr lang="pt-BR" sz="1600" baseline="-25000" dirty="0">
                    <a:latin typeface="Arial" pitchFamily="34" charset="0"/>
                  </a:rPr>
                  <a:t>BR</a:t>
                </a:r>
                <a:endParaRPr lang="pt-BR" sz="1600" dirty="0">
                  <a:latin typeface="Arial" pitchFamily="34" charset="0"/>
                </a:endParaRPr>
              </a:p>
            </p:txBody>
          </p:sp>
          <p:sp>
            <p:nvSpPr>
              <p:cNvPr id="65601" name="Text Box 72"/>
              <p:cNvSpPr txBox="1">
                <a:spLocks noChangeArrowheads="1"/>
              </p:cNvSpPr>
              <p:nvPr/>
            </p:nvSpPr>
            <p:spPr bwMode="auto">
              <a:xfrm>
                <a:off x="2149" y="2476"/>
                <a:ext cx="535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t-BR" sz="1600" b="1">
                    <a:latin typeface="Arial" pitchFamily="34" charset="0"/>
                  </a:rPr>
                  <a:t>Tempo</a:t>
                </a:r>
              </a:p>
            </p:txBody>
          </p:sp>
        </p:grpSp>
        <p:grpSp>
          <p:nvGrpSpPr>
            <p:cNvPr id="9" name="Group 106"/>
            <p:cNvGrpSpPr>
              <a:grpSpLocks/>
            </p:cNvGrpSpPr>
            <p:nvPr/>
          </p:nvGrpSpPr>
          <p:grpSpPr bwMode="auto">
            <a:xfrm>
              <a:off x="381000" y="3276600"/>
              <a:ext cx="1514475" cy="336550"/>
              <a:chOff x="240" y="2112"/>
              <a:chExt cx="954" cy="212"/>
            </a:xfrm>
          </p:grpSpPr>
          <p:sp>
            <p:nvSpPr>
              <p:cNvPr id="65588" name="Line 81"/>
              <p:cNvSpPr>
                <a:spLocks noChangeShapeType="1"/>
              </p:cNvSpPr>
              <p:nvPr/>
            </p:nvSpPr>
            <p:spPr bwMode="auto">
              <a:xfrm>
                <a:off x="607" y="2257"/>
                <a:ext cx="587" cy="0"/>
              </a:xfrm>
              <a:prstGeom prst="line">
                <a:avLst/>
              </a:prstGeom>
              <a:noFill/>
              <a:ln w="254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89" name="Text Box 87"/>
              <p:cNvSpPr txBox="1">
                <a:spLocks noChangeArrowheads="1"/>
              </p:cNvSpPr>
              <p:nvPr/>
            </p:nvSpPr>
            <p:spPr bwMode="auto">
              <a:xfrm>
                <a:off x="240" y="2112"/>
                <a:ext cx="40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t-BR" sz="1600" b="1" i="1">
                    <a:latin typeface="Arial" pitchFamily="34" charset="0"/>
                  </a:rPr>
                  <a:t>M</a:t>
                </a:r>
                <a:r>
                  <a:rPr lang="pt-BR" sz="1600" b="1" baseline="30000">
                    <a:latin typeface="Arial" pitchFamily="34" charset="0"/>
                  </a:rPr>
                  <a:t>1</a:t>
                </a:r>
                <a:r>
                  <a:rPr lang="pt-BR" sz="1600" b="1" baseline="-25000">
                    <a:latin typeface="Arial" pitchFamily="34" charset="0"/>
                  </a:rPr>
                  <a:t>BR</a:t>
                </a:r>
                <a:endParaRPr lang="pt-BR" sz="1600" b="1">
                  <a:latin typeface="Arial" pitchFamily="34" charset="0"/>
                </a:endParaRPr>
              </a:p>
            </p:txBody>
          </p:sp>
        </p:grpSp>
        <p:grpSp>
          <p:nvGrpSpPr>
            <p:cNvPr id="11" name="Group 109"/>
            <p:cNvGrpSpPr>
              <a:grpSpLocks/>
            </p:cNvGrpSpPr>
            <p:nvPr/>
          </p:nvGrpSpPr>
          <p:grpSpPr bwMode="auto">
            <a:xfrm>
              <a:off x="1752600" y="2978150"/>
              <a:ext cx="398463" cy="1289050"/>
              <a:chOff x="1104" y="1924"/>
              <a:chExt cx="251" cy="812"/>
            </a:xfrm>
          </p:grpSpPr>
          <p:sp>
            <p:nvSpPr>
              <p:cNvPr id="65584" name="Text Box 92"/>
              <p:cNvSpPr txBox="1">
                <a:spLocks noChangeArrowheads="1"/>
              </p:cNvSpPr>
              <p:nvPr/>
            </p:nvSpPr>
            <p:spPr bwMode="auto">
              <a:xfrm>
                <a:off x="1104" y="2524"/>
                <a:ext cx="25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pt-BR" sz="1600" b="1" i="1">
                    <a:latin typeface="Arial" pitchFamily="34" charset="0"/>
                  </a:rPr>
                  <a:t>t</a:t>
                </a:r>
                <a:r>
                  <a:rPr lang="pt-BR" sz="1600" b="1" baseline="-25000">
                    <a:latin typeface="Arial" pitchFamily="34" charset="0"/>
                  </a:rPr>
                  <a:t>0</a:t>
                </a:r>
                <a:endParaRPr lang="pt-BR" sz="1600" b="1">
                  <a:latin typeface="Arial" pitchFamily="34" charset="0"/>
                </a:endParaRPr>
              </a:p>
            </p:txBody>
          </p:sp>
          <p:sp>
            <p:nvSpPr>
              <p:cNvPr id="65585" name="Line 97"/>
              <p:cNvSpPr>
                <a:spLocks noChangeShapeType="1"/>
              </p:cNvSpPr>
              <p:nvPr/>
            </p:nvSpPr>
            <p:spPr bwMode="auto">
              <a:xfrm flipV="1">
                <a:off x="1200" y="1924"/>
                <a:ext cx="0" cy="60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739" name="Line 99"/>
            <p:cNvSpPr>
              <a:spLocks noChangeShapeType="1"/>
            </p:cNvSpPr>
            <p:nvPr/>
          </p:nvSpPr>
          <p:spPr bwMode="auto">
            <a:xfrm>
              <a:off x="1900238" y="2963863"/>
              <a:ext cx="1919287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" name="Group 110"/>
            <p:cNvGrpSpPr>
              <a:grpSpLocks/>
            </p:cNvGrpSpPr>
            <p:nvPr/>
          </p:nvGrpSpPr>
          <p:grpSpPr bwMode="auto">
            <a:xfrm>
              <a:off x="381000" y="2667000"/>
              <a:ext cx="1555750" cy="336550"/>
              <a:chOff x="240" y="1728"/>
              <a:chExt cx="980" cy="212"/>
            </a:xfrm>
          </p:grpSpPr>
          <p:sp>
            <p:nvSpPr>
              <p:cNvPr id="65579" name="Text Box 88"/>
              <p:cNvSpPr txBox="1">
                <a:spLocks noChangeArrowheads="1"/>
              </p:cNvSpPr>
              <p:nvPr/>
            </p:nvSpPr>
            <p:spPr bwMode="auto">
              <a:xfrm>
                <a:off x="240" y="1728"/>
                <a:ext cx="40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t-BR" sz="1600" b="1" i="1">
                    <a:latin typeface="Arial" pitchFamily="34" charset="0"/>
                  </a:rPr>
                  <a:t>M</a:t>
                </a:r>
                <a:r>
                  <a:rPr lang="pt-BR" sz="1600" b="1" baseline="30000">
                    <a:latin typeface="Arial" pitchFamily="34" charset="0"/>
                  </a:rPr>
                  <a:t>2</a:t>
                </a:r>
                <a:r>
                  <a:rPr lang="pt-BR" sz="1600" b="1" baseline="-25000">
                    <a:latin typeface="Arial" pitchFamily="34" charset="0"/>
                  </a:rPr>
                  <a:t>BR</a:t>
                </a:r>
                <a:endParaRPr lang="pt-BR" sz="1600" b="1">
                  <a:latin typeface="Arial" pitchFamily="34" charset="0"/>
                </a:endParaRPr>
              </a:p>
            </p:txBody>
          </p:sp>
          <p:sp>
            <p:nvSpPr>
              <p:cNvPr id="65580" name="Line 101"/>
              <p:cNvSpPr>
                <a:spLocks noChangeShapeType="1"/>
              </p:cNvSpPr>
              <p:nvPr/>
            </p:nvSpPr>
            <p:spPr bwMode="auto">
              <a:xfrm>
                <a:off x="613" y="1920"/>
                <a:ext cx="58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81" name="Oval 102"/>
              <p:cNvSpPr>
                <a:spLocks noChangeArrowheads="1"/>
              </p:cNvSpPr>
              <p:nvPr/>
            </p:nvSpPr>
            <p:spPr bwMode="auto">
              <a:xfrm>
                <a:off x="1174" y="1894"/>
                <a:ext cx="46" cy="46"/>
              </a:xfrm>
              <a:prstGeom prst="ellipse">
                <a:avLst/>
              </a:prstGeom>
              <a:solidFill>
                <a:srgbClr val="333399"/>
              </a:solidFill>
              <a:ln w="9525">
                <a:solidFill>
                  <a:srgbClr val="333399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grpSp>
        <p:nvGrpSpPr>
          <p:cNvPr id="22" name="Grupo 21"/>
          <p:cNvGrpSpPr/>
          <p:nvPr/>
        </p:nvGrpSpPr>
        <p:grpSpPr>
          <a:xfrm>
            <a:off x="381000" y="4235450"/>
            <a:ext cx="3871913" cy="2317750"/>
            <a:chOff x="381000" y="4235450"/>
            <a:chExt cx="3871913" cy="2317750"/>
          </a:xfrm>
        </p:grpSpPr>
        <p:sp>
          <p:nvSpPr>
            <p:cNvPr id="112688" name="Freeform 48"/>
            <p:cNvSpPr>
              <a:spLocks/>
            </p:cNvSpPr>
            <p:nvPr/>
          </p:nvSpPr>
          <p:spPr bwMode="auto">
            <a:xfrm>
              <a:off x="1887538" y="5191125"/>
              <a:ext cx="2205037" cy="601663"/>
            </a:xfrm>
            <a:custGeom>
              <a:avLst/>
              <a:gdLst>
                <a:gd name="T0" fmla="*/ 0 w 1592"/>
                <a:gd name="T1" fmla="*/ 601663 h 544"/>
                <a:gd name="T2" fmla="*/ 398901 w 1592"/>
                <a:gd name="T3" fmla="*/ 123872 h 544"/>
                <a:gd name="T4" fmla="*/ 1928022 w 1592"/>
                <a:gd name="T5" fmla="*/ 17696 h 544"/>
                <a:gd name="T6" fmla="*/ 2060989 w 1592"/>
                <a:gd name="T7" fmla="*/ 17696 h 5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92" h="544">
                  <a:moveTo>
                    <a:pt x="0" y="544"/>
                  </a:moveTo>
                  <a:cubicBezTo>
                    <a:pt x="28" y="372"/>
                    <a:pt x="56" y="200"/>
                    <a:pt x="288" y="112"/>
                  </a:cubicBezTo>
                  <a:cubicBezTo>
                    <a:pt x="520" y="24"/>
                    <a:pt x="1192" y="32"/>
                    <a:pt x="1392" y="16"/>
                  </a:cubicBezTo>
                  <a:cubicBezTo>
                    <a:pt x="1592" y="0"/>
                    <a:pt x="1540" y="8"/>
                    <a:pt x="1488" y="16"/>
                  </a:cubicBezTo>
                </a:path>
              </a:pathLst>
            </a:custGeom>
            <a:noFill/>
            <a:ln w="38100" cap="flat" cmpd="sng">
              <a:solidFill>
                <a:srgbClr val="FF99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" name="Group 119"/>
            <p:cNvGrpSpPr>
              <a:grpSpLocks/>
            </p:cNvGrpSpPr>
            <p:nvPr/>
          </p:nvGrpSpPr>
          <p:grpSpPr bwMode="auto">
            <a:xfrm>
              <a:off x="381000" y="4953000"/>
              <a:ext cx="3567113" cy="336550"/>
              <a:chOff x="240" y="3168"/>
              <a:chExt cx="2247" cy="212"/>
            </a:xfrm>
          </p:grpSpPr>
          <p:sp>
            <p:nvSpPr>
              <p:cNvPr id="65608" name="Line 53"/>
              <p:cNvSpPr>
                <a:spLocks noChangeShapeType="1"/>
              </p:cNvSpPr>
              <p:nvPr/>
            </p:nvSpPr>
            <p:spPr bwMode="auto">
              <a:xfrm>
                <a:off x="602" y="3329"/>
                <a:ext cx="188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09" name="Text Box 57"/>
              <p:cNvSpPr txBox="1">
                <a:spLocks noChangeArrowheads="1"/>
              </p:cNvSpPr>
              <p:nvPr/>
            </p:nvSpPr>
            <p:spPr bwMode="auto">
              <a:xfrm>
                <a:off x="240" y="3168"/>
                <a:ext cx="37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t-BR" sz="1600" b="1" i="1">
                    <a:latin typeface="Arial" pitchFamily="34" charset="0"/>
                  </a:rPr>
                  <a:t>P</a:t>
                </a:r>
                <a:r>
                  <a:rPr lang="pt-BR" sz="1600" b="1" baseline="30000">
                    <a:latin typeface="Arial" pitchFamily="34" charset="0"/>
                  </a:rPr>
                  <a:t>2</a:t>
                </a:r>
                <a:r>
                  <a:rPr lang="pt-BR" sz="1600" b="1" baseline="-25000">
                    <a:latin typeface="Arial" pitchFamily="34" charset="0"/>
                  </a:rPr>
                  <a:t>BR</a:t>
                </a:r>
                <a:endParaRPr lang="pt-BR" sz="1600" b="1">
                  <a:latin typeface="Arial" pitchFamily="34" charset="0"/>
                </a:endParaRPr>
              </a:p>
            </p:txBody>
          </p:sp>
        </p:grpSp>
        <p:grpSp>
          <p:nvGrpSpPr>
            <p:cNvPr id="7" name="Group 129"/>
            <p:cNvGrpSpPr>
              <a:grpSpLocks/>
            </p:cNvGrpSpPr>
            <p:nvPr/>
          </p:nvGrpSpPr>
          <p:grpSpPr bwMode="auto">
            <a:xfrm>
              <a:off x="457200" y="4235450"/>
              <a:ext cx="3795713" cy="2317750"/>
              <a:chOff x="288" y="2668"/>
              <a:chExt cx="2391" cy="1460"/>
            </a:xfrm>
          </p:grpSpPr>
          <p:sp>
            <p:nvSpPr>
              <p:cNvPr id="65594" name="Line 38"/>
              <p:cNvSpPr>
                <a:spLocks noChangeShapeType="1"/>
              </p:cNvSpPr>
              <p:nvPr/>
            </p:nvSpPr>
            <p:spPr bwMode="auto">
              <a:xfrm>
                <a:off x="602" y="2846"/>
                <a:ext cx="0" cy="107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95" name="Line 39"/>
              <p:cNvSpPr>
                <a:spLocks noChangeShapeType="1"/>
              </p:cNvSpPr>
              <p:nvPr/>
            </p:nvSpPr>
            <p:spPr bwMode="auto">
              <a:xfrm>
                <a:off x="592" y="3917"/>
                <a:ext cx="184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96" name="Text Box 40"/>
              <p:cNvSpPr txBox="1">
                <a:spLocks noChangeArrowheads="1"/>
              </p:cNvSpPr>
              <p:nvPr/>
            </p:nvSpPr>
            <p:spPr bwMode="auto">
              <a:xfrm>
                <a:off x="288" y="2668"/>
                <a:ext cx="1680" cy="36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pt-BR" sz="1600" dirty="0">
                    <a:latin typeface="Arial" pitchFamily="34" charset="0"/>
                  </a:rPr>
                  <a:t>(c) Nível de Preços Brasil, </a:t>
                </a:r>
                <a:r>
                  <a:rPr lang="pt-BR" sz="1600" i="1" dirty="0">
                    <a:latin typeface="Arial" pitchFamily="34" charset="0"/>
                  </a:rPr>
                  <a:t>P</a:t>
                </a:r>
                <a:r>
                  <a:rPr lang="pt-BR" sz="1600" baseline="-25000" dirty="0">
                    <a:latin typeface="Arial" pitchFamily="34" charset="0"/>
                  </a:rPr>
                  <a:t>BR</a:t>
                </a:r>
                <a:endParaRPr lang="pt-BR" sz="1600" dirty="0">
                  <a:latin typeface="Arial" pitchFamily="34" charset="0"/>
                </a:endParaRPr>
              </a:p>
            </p:txBody>
          </p:sp>
          <p:sp>
            <p:nvSpPr>
              <p:cNvPr id="65597" name="Text Box 41"/>
              <p:cNvSpPr txBox="1">
                <a:spLocks noChangeArrowheads="1"/>
              </p:cNvSpPr>
              <p:nvPr/>
            </p:nvSpPr>
            <p:spPr bwMode="auto">
              <a:xfrm>
                <a:off x="2144" y="3916"/>
                <a:ext cx="535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t-BR" sz="1600" b="1">
                    <a:latin typeface="Arial" pitchFamily="34" charset="0"/>
                  </a:rPr>
                  <a:t>Tempo</a:t>
                </a:r>
              </a:p>
            </p:txBody>
          </p:sp>
        </p:grpSp>
        <p:grpSp>
          <p:nvGrpSpPr>
            <p:cNvPr id="14" name="Group 138"/>
            <p:cNvGrpSpPr>
              <a:grpSpLocks/>
            </p:cNvGrpSpPr>
            <p:nvPr/>
          </p:nvGrpSpPr>
          <p:grpSpPr bwMode="auto">
            <a:xfrm>
              <a:off x="381000" y="5562600"/>
              <a:ext cx="1524000" cy="336550"/>
              <a:chOff x="240" y="3504"/>
              <a:chExt cx="960" cy="212"/>
            </a:xfrm>
          </p:grpSpPr>
          <p:sp>
            <p:nvSpPr>
              <p:cNvPr id="65577" name="Line 50"/>
              <p:cNvSpPr>
                <a:spLocks noChangeShapeType="1"/>
              </p:cNvSpPr>
              <p:nvPr/>
            </p:nvSpPr>
            <p:spPr bwMode="auto">
              <a:xfrm>
                <a:off x="602" y="3649"/>
                <a:ext cx="598" cy="0"/>
              </a:xfrm>
              <a:prstGeom prst="line">
                <a:avLst/>
              </a:prstGeom>
              <a:noFill/>
              <a:ln w="25400">
                <a:solidFill>
                  <a:srgbClr val="FF99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78" name="Text Box 56"/>
              <p:cNvSpPr txBox="1">
                <a:spLocks noChangeArrowheads="1"/>
              </p:cNvSpPr>
              <p:nvPr/>
            </p:nvSpPr>
            <p:spPr bwMode="auto">
              <a:xfrm>
                <a:off x="240" y="3504"/>
                <a:ext cx="37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t-BR" sz="1600" b="1" i="1">
                    <a:latin typeface="Arial" pitchFamily="34" charset="0"/>
                  </a:rPr>
                  <a:t>P</a:t>
                </a:r>
                <a:r>
                  <a:rPr lang="pt-BR" sz="1600" b="1" baseline="30000">
                    <a:latin typeface="Arial" pitchFamily="34" charset="0"/>
                  </a:rPr>
                  <a:t>1</a:t>
                </a:r>
                <a:r>
                  <a:rPr lang="pt-BR" sz="1600" b="1" baseline="-25000">
                    <a:latin typeface="Arial" pitchFamily="34" charset="0"/>
                  </a:rPr>
                  <a:t>BR</a:t>
                </a:r>
                <a:endParaRPr lang="pt-BR" sz="1600" b="1">
                  <a:latin typeface="Arial" pitchFamily="34" charset="0"/>
                </a:endParaRPr>
              </a:p>
            </p:txBody>
          </p:sp>
        </p:grpSp>
        <p:grpSp>
          <p:nvGrpSpPr>
            <p:cNvPr id="15" name="Group 139"/>
            <p:cNvGrpSpPr>
              <a:grpSpLocks/>
            </p:cNvGrpSpPr>
            <p:nvPr/>
          </p:nvGrpSpPr>
          <p:grpSpPr bwMode="auto">
            <a:xfrm>
              <a:off x="1803400" y="5754688"/>
              <a:ext cx="482600" cy="754062"/>
              <a:chOff x="1136" y="3625"/>
              <a:chExt cx="304" cy="475"/>
            </a:xfrm>
          </p:grpSpPr>
          <p:grpSp>
            <p:nvGrpSpPr>
              <p:cNvPr id="16" name="Group 120"/>
              <p:cNvGrpSpPr>
                <a:grpSpLocks/>
              </p:cNvGrpSpPr>
              <p:nvPr/>
            </p:nvGrpSpPr>
            <p:grpSpPr bwMode="auto">
              <a:xfrm>
                <a:off x="1136" y="3648"/>
                <a:ext cx="304" cy="452"/>
                <a:chOff x="1136" y="3696"/>
                <a:chExt cx="304" cy="452"/>
              </a:xfrm>
            </p:grpSpPr>
            <p:sp>
              <p:nvSpPr>
                <p:cNvPr id="65575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1136" y="3936"/>
                  <a:ext cx="304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pt-BR" sz="1600" b="1" i="1">
                      <a:latin typeface="Arial" pitchFamily="34" charset="0"/>
                    </a:rPr>
                    <a:t>t</a:t>
                  </a:r>
                  <a:r>
                    <a:rPr lang="pt-BR" sz="1600" b="1" baseline="-25000">
                      <a:latin typeface="Arial" pitchFamily="34" charset="0"/>
                    </a:rPr>
                    <a:t>0</a:t>
                  </a:r>
                  <a:endParaRPr lang="pt-BR" sz="1600" b="1">
                    <a:latin typeface="Arial" pitchFamily="34" charset="0"/>
                  </a:endParaRPr>
                </a:p>
              </p:txBody>
            </p:sp>
            <p:sp>
              <p:nvSpPr>
                <p:cNvPr id="65576" name="Line 62"/>
                <p:cNvSpPr>
                  <a:spLocks noChangeShapeType="1"/>
                </p:cNvSpPr>
                <p:nvPr/>
              </p:nvSpPr>
              <p:spPr bwMode="auto">
                <a:xfrm>
                  <a:off x="1189" y="3696"/>
                  <a:ext cx="0" cy="28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5574" name="Oval 103"/>
              <p:cNvSpPr>
                <a:spLocks noChangeArrowheads="1"/>
              </p:cNvSpPr>
              <p:nvPr/>
            </p:nvSpPr>
            <p:spPr bwMode="auto">
              <a:xfrm>
                <a:off x="1168" y="3625"/>
                <a:ext cx="46" cy="46"/>
              </a:xfrm>
              <a:prstGeom prst="ellipse">
                <a:avLst/>
              </a:prstGeom>
              <a:solidFill>
                <a:srgbClr val="333399"/>
              </a:solidFill>
              <a:ln w="9525">
                <a:solidFill>
                  <a:srgbClr val="333399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grpSp>
        <p:nvGrpSpPr>
          <p:cNvPr id="23" name="Grupo 22"/>
          <p:cNvGrpSpPr/>
          <p:nvPr/>
        </p:nvGrpSpPr>
        <p:grpSpPr>
          <a:xfrm>
            <a:off x="4114800" y="4235450"/>
            <a:ext cx="3886200" cy="2317750"/>
            <a:chOff x="4114800" y="4235450"/>
            <a:chExt cx="3886200" cy="2317750"/>
          </a:xfrm>
        </p:grpSpPr>
        <p:sp>
          <p:nvSpPr>
            <p:cNvPr id="112689" name="Freeform 49"/>
            <p:cNvSpPr>
              <a:spLocks/>
            </p:cNvSpPr>
            <p:nvPr/>
          </p:nvSpPr>
          <p:spPr bwMode="auto">
            <a:xfrm>
              <a:off x="5656263" y="4651375"/>
              <a:ext cx="2193925" cy="566738"/>
            </a:xfrm>
            <a:custGeom>
              <a:avLst/>
              <a:gdLst>
                <a:gd name="T0" fmla="*/ 0 w 1584"/>
                <a:gd name="T1" fmla="*/ 0 h 512"/>
                <a:gd name="T2" fmla="*/ 531861 w 1584"/>
                <a:gd name="T3" fmla="*/ 318790 h 512"/>
                <a:gd name="T4" fmla="*/ 1196686 w 1584"/>
                <a:gd name="T5" fmla="*/ 531317 h 512"/>
                <a:gd name="T6" fmla="*/ 2193925 w 1584"/>
                <a:gd name="T7" fmla="*/ 531317 h 5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84" h="512">
                  <a:moveTo>
                    <a:pt x="0" y="0"/>
                  </a:moveTo>
                  <a:cubicBezTo>
                    <a:pt x="120" y="104"/>
                    <a:pt x="240" y="208"/>
                    <a:pt x="384" y="288"/>
                  </a:cubicBezTo>
                  <a:cubicBezTo>
                    <a:pt x="528" y="368"/>
                    <a:pt x="664" y="448"/>
                    <a:pt x="864" y="480"/>
                  </a:cubicBezTo>
                  <a:cubicBezTo>
                    <a:pt x="1064" y="512"/>
                    <a:pt x="1324" y="496"/>
                    <a:pt x="1584" y="480"/>
                  </a:cubicBezTo>
                </a:path>
              </a:pathLst>
            </a:custGeom>
            <a:noFill/>
            <a:ln w="38100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115"/>
            <p:cNvGrpSpPr>
              <a:grpSpLocks/>
            </p:cNvGrpSpPr>
            <p:nvPr/>
          </p:nvGrpSpPr>
          <p:grpSpPr bwMode="auto">
            <a:xfrm>
              <a:off x="4114800" y="4997450"/>
              <a:ext cx="3717925" cy="517525"/>
              <a:chOff x="2592" y="3196"/>
              <a:chExt cx="2342" cy="326"/>
            </a:xfrm>
          </p:grpSpPr>
          <p:sp>
            <p:nvSpPr>
              <p:cNvPr id="65606" name="Line 54"/>
              <p:cNvSpPr>
                <a:spLocks noChangeShapeType="1"/>
              </p:cNvSpPr>
              <p:nvPr/>
            </p:nvSpPr>
            <p:spPr bwMode="auto">
              <a:xfrm>
                <a:off x="2988" y="3329"/>
                <a:ext cx="194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07" name="Text Box 59"/>
              <p:cNvSpPr txBox="1">
                <a:spLocks noChangeArrowheads="1"/>
              </p:cNvSpPr>
              <p:nvPr/>
            </p:nvSpPr>
            <p:spPr bwMode="auto">
              <a:xfrm>
                <a:off x="2592" y="3196"/>
                <a:ext cx="427" cy="32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pt-BR" sz="1400" b="1" i="1" dirty="0">
                    <a:latin typeface="Arial" pitchFamily="34" charset="0"/>
                  </a:rPr>
                  <a:t>E</a:t>
                </a:r>
                <a:r>
                  <a:rPr lang="pt-BR" sz="1400" b="1" baseline="30000" dirty="0">
                    <a:latin typeface="Arial" pitchFamily="34" charset="0"/>
                  </a:rPr>
                  <a:t>3</a:t>
                </a:r>
                <a:r>
                  <a:rPr lang="pt-BR" sz="1400" b="1" baseline="-25000" dirty="0">
                    <a:latin typeface="Arial" pitchFamily="34" charset="0"/>
                  </a:rPr>
                  <a:t>R/</a:t>
                </a:r>
                <a:r>
                  <a:rPr lang="pt-BR" sz="1400" b="1" baseline="-25000" dirty="0">
                    <a:latin typeface="Arial" pitchFamily="34" charset="0"/>
                    <a:cs typeface="Times New Roman" pitchFamily="18" charset="0"/>
                  </a:rPr>
                  <a:t>US</a:t>
                </a:r>
                <a:endParaRPr lang="pt-BR" sz="1400" b="1" dirty="0">
                  <a:latin typeface="Arial" pitchFamily="34" charset="0"/>
                </a:endParaRPr>
              </a:p>
              <a:p>
                <a:pPr eaLnBrk="0" hangingPunct="0"/>
                <a:endParaRPr lang="pt-BR" sz="1400" b="1" dirty="0">
                  <a:latin typeface="Arial" pitchFamily="34" charset="0"/>
                </a:endParaRPr>
              </a:p>
            </p:txBody>
          </p:sp>
        </p:grpSp>
        <p:grpSp>
          <p:nvGrpSpPr>
            <p:cNvPr id="4" name="Group 116"/>
            <p:cNvGrpSpPr>
              <a:grpSpLocks/>
            </p:cNvGrpSpPr>
            <p:nvPr/>
          </p:nvGrpSpPr>
          <p:grpSpPr bwMode="auto">
            <a:xfrm>
              <a:off x="4127500" y="5610231"/>
              <a:ext cx="1533525" cy="923926"/>
              <a:chOff x="2600" y="3582"/>
              <a:chExt cx="966" cy="582"/>
            </a:xfrm>
          </p:grpSpPr>
          <p:sp>
            <p:nvSpPr>
              <p:cNvPr id="65604" name="Line 51"/>
              <p:cNvSpPr>
                <a:spLocks noChangeShapeType="1"/>
              </p:cNvSpPr>
              <p:nvPr/>
            </p:nvSpPr>
            <p:spPr bwMode="auto">
              <a:xfrm>
                <a:off x="2990" y="3697"/>
                <a:ext cx="576" cy="0"/>
              </a:xfrm>
              <a:prstGeom prst="line">
                <a:avLst/>
              </a:prstGeom>
              <a:noFill/>
              <a:ln w="28575">
                <a:solidFill>
                  <a:srgbClr val="00B05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05" name="Text Box 60"/>
              <p:cNvSpPr txBox="1">
                <a:spLocks noChangeArrowheads="1"/>
              </p:cNvSpPr>
              <p:nvPr/>
            </p:nvSpPr>
            <p:spPr bwMode="auto">
              <a:xfrm>
                <a:off x="2600" y="3582"/>
                <a:ext cx="428" cy="582"/>
              </a:xfrm>
              <a:prstGeom prst="rect">
                <a:avLst/>
              </a:prstGeom>
              <a:noFill/>
              <a:ln w="2857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r>
                  <a:rPr lang="pt-BR" sz="1600" b="1" dirty="0"/>
                  <a:t>E</a:t>
                </a:r>
                <a:r>
                  <a:rPr lang="pt-BR" sz="1600" b="1" baseline="30000" dirty="0"/>
                  <a:t>1</a:t>
                </a:r>
                <a:r>
                  <a:rPr lang="pt-BR" sz="1600" b="1" baseline="-25000" dirty="0"/>
                  <a:t>R/US</a:t>
                </a:r>
              </a:p>
              <a:p>
                <a:endParaRPr lang="pt-BR" sz="1600" b="1" dirty="0"/>
              </a:p>
            </p:txBody>
          </p:sp>
        </p:grpSp>
        <p:grpSp>
          <p:nvGrpSpPr>
            <p:cNvPr id="5" name="Group 117"/>
            <p:cNvGrpSpPr>
              <a:grpSpLocks/>
            </p:cNvGrpSpPr>
            <p:nvPr/>
          </p:nvGrpSpPr>
          <p:grpSpPr bwMode="auto">
            <a:xfrm>
              <a:off x="5522913" y="4678363"/>
              <a:ext cx="398462" cy="1874837"/>
              <a:chOff x="3479" y="2995"/>
              <a:chExt cx="251" cy="1181"/>
            </a:xfrm>
          </p:grpSpPr>
          <p:sp>
            <p:nvSpPr>
              <p:cNvPr id="65602" name="Line 52"/>
              <p:cNvSpPr>
                <a:spLocks noChangeShapeType="1"/>
              </p:cNvSpPr>
              <p:nvPr/>
            </p:nvSpPr>
            <p:spPr bwMode="auto">
              <a:xfrm>
                <a:off x="3563" y="2995"/>
                <a:ext cx="0" cy="9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03" name="Text Box 63"/>
              <p:cNvSpPr txBox="1">
                <a:spLocks noChangeArrowheads="1"/>
              </p:cNvSpPr>
              <p:nvPr/>
            </p:nvSpPr>
            <p:spPr bwMode="auto">
              <a:xfrm>
                <a:off x="3479" y="3964"/>
                <a:ext cx="25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pt-BR" sz="1600" b="1" i="1">
                    <a:latin typeface="Arial" pitchFamily="34" charset="0"/>
                  </a:rPr>
                  <a:t>t</a:t>
                </a:r>
                <a:r>
                  <a:rPr lang="pt-BR" sz="1600" b="1" baseline="-25000">
                    <a:latin typeface="Arial" pitchFamily="34" charset="0"/>
                  </a:rPr>
                  <a:t>0</a:t>
                </a:r>
                <a:endParaRPr lang="pt-BR" sz="1600" b="1">
                  <a:latin typeface="Arial" pitchFamily="34" charset="0"/>
                </a:endParaRPr>
              </a:p>
            </p:txBody>
          </p:sp>
        </p:grpSp>
        <p:grpSp>
          <p:nvGrpSpPr>
            <p:cNvPr id="18" name="Group 114"/>
            <p:cNvGrpSpPr>
              <a:grpSpLocks/>
            </p:cNvGrpSpPr>
            <p:nvPr/>
          </p:nvGrpSpPr>
          <p:grpSpPr bwMode="auto">
            <a:xfrm>
              <a:off x="4114800" y="4518025"/>
              <a:ext cx="1579563" cy="517525"/>
              <a:chOff x="2592" y="2894"/>
              <a:chExt cx="995" cy="326"/>
            </a:xfrm>
          </p:grpSpPr>
          <p:sp>
            <p:nvSpPr>
              <p:cNvPr id="65567" name="Line 55"/>
              <p:cNvSpPr>
                <a:spLocks noChangeShapeType="1"/>
              </p:cNvSpPr>
              <p:nvPr/>
            </p:nvSpPr>
            <p:spPr bwMode="auto">
              <a:xfrm>
                <a:off x="2990" y="2995"/>
                <a:ext cx="57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68" name="Text Box 58"/>
              <p:cNvSpPr txBox="1">
                <a:spLocks noChangeArrowheads="1"/>
              </p:cNvSpPr>
              <p:nvPr/>
            </p:nvSpPr>
            <p:spPr bwMode="auto">
              <a:xfrm>
                <a:off x="2592" y="2894"/>
                <a:ext cx="428" cy="32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pt-BR" sz="1400" b="1" i="1">
                    <a:latin typeface="Arial" pitchFamily="34" charset="0"/>
                  </a:rPr>
                  <a:t>E</a:t>
                </a:r>
                <a:r>
                  <a:rPr lang="pt-BR" sz="1400" b="1" baseline="30000">
                    <a:latin typeface="Arial" pitchFamily="34" charset="0"/>
                  </a:rPr>
                  <a:t>2</a:t>
                </a:r>
                <a:r>
                  <a:rPr lang="pt-BR" sz="1400" b="1" baseline="-25000">
                    <a:latin typeface="Arial" pitchFamily="34" charset="0"/>
                  </a:rPr>
                  <a:t>R/</a:t>
                </a:r>
                <a:r>
                  <a:rPr lang="pt-BR" sz="1400" b="1" baseline="-25000">
                    <a:latin typeface="Arial" pitchFamily="34" charset="0"/>
                    <a:cs typeface="Times New Roman" pitchFamily="18" charset="0"/>
                  </a:rPr>
                  <a:t>US</a:t>
                </a:r>
                <a:endParaRPr lang="pt-BR" sz="1400" b="1">
                  <a:latin typeface="Arial" pitchFamily="34" charset="0"/>
                </a:endParaRPr>
              </a:p>
              <a:p>
                <a:pPr eaLnBrk="0" hangingPunct="0"/>
                <a:endParaRPr lang="pt-BR" sz="1400" b="1">
                  <a:latin typeface="Arial" pitchFamily="34" charset="0"/>
                </a:endParaRPr>
              </a:p>
            </p:txBody>
          </p:sp>
          <p:sp>
            <p:nvSpPr>
              <p:cNvPr id="65569" name="Oval 105"/>
              <p:cNvSpPr>
                <a:spLocks noChangeArrowheads="1"/>
              </p:cNvSpPr>
              <p:nvPr/>
            </p:nvSpPr>
            <p:spPr bwMode="auto">
              <a:xfrm>
                <a:off x="3541" y="2965"/>
                <a:ext cx="46" cy="46"/>
              </a:xfrm>
              <a:prstGeom prst="ellipse">
                <a:avLst/>
              </a:prstGeom>
              <a:solidFill>
                <a:srgbClr val="333399"/>
              </a:solidFill>
              <a:ln w="9525">
                <a:solidFill>
                  <a:srgbClr val="333399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19" name="Group 126"/>
            <p:cNvGrpSpPr>
              <a:grpSpLocks/>
            </p:cNvGrpSpPr>
            <p:nvPr/>
          </p:nvGrpSpPr>
          <p:grpSpPr bwMode="auto">
            <a:xfrm>
              <a:off x="4267200" y="4235450"/>
              <a:ext cx="3733800" cy="2317750"/>
              <a:chOff x="2688" y="2668"/>
              <a:chExt cx="2352" cy="1460"/>
            </a:xfrm>
          </p:grpSpPr>
          <p:sp>
            <p:nvSpPr>
              <p:cNvPr id="65563" name="Line 45"/>
              <p:cNvSpPr>
                <a:spLocks noChangeShapeType="1"/>
              </p:cNvSpPr>
              <p:nvPr/>
            </p:nvSpPr>
            <p:spPr bwMode="auto">
              <a:xfrm>
                <a:off x="2984" y="3917"/>
                <a:ext cx="184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64" name="Text Box 46"/>
              <p:cNvSpPr txBox="1">
                <a:spLocks noChangeArrowheads="1"/>
              </p:cNvSpPr>
              <p:nvPr/>
            </p:nvSpPr>
            <p:spPr bwMode="auto">
              <a:xfrm>
                <a:off x="2688" y="2668"/>
                <a:ext cx="2352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pt-BR" sz="1600">
                    <a:latin typeface="Arial" pitchFamily="34" charset="0"/>
                  </a:rPr>
                  <a:t>(d) Taxa de câmbio R$/US$, </a:t>
                </a:r>
                <a:r>
                  <a:rPr lang="pt-BR" sz="1600" i="1">
                    <a:latin typeface="Arial" pitchFamily="34" charset="0"/>
                  </a:rPr>
                  <a:t>E</a:t>
                </a:r>
                <a:r>
                  <a:rPr lang="pt-BR" sz="1600" baseline="-25000">
                    <a:latin typeface="Arial" pitchFamily="34" charset="0"/>
                  </a:rPr>
                  <a:t>R/</a:t>
                </a:r>
                <a:r>
                  <a:rPr lang="pt-BR" sz="1600" baseline="-25000">
                    <a:latin typeface="Arial" pitchFamily="34" charset="0"/>
                    <a:cs typeface="Times New Roman" pitchFamily="18" charset="0"/>
                  </a:rPr>
                  <a:t>US</a:t>
                </a:r>
                <a:endParaRPr lang="pt-BR" sz="1600">
                  <a:latin typeface="Arial" pitchFamily="34" charset="0"/>
                </a:endParaRPr>
              </a:p>
            </p:txBody>
          </p:sp>
          <p:sp>
            <p:nvSpPr>
              <p:cNvPr id="65565" name="Text Box 47"/>
              <p:cNvSpPr txBox="1">
                <a:spLocks noChangeArrowheads="1"/>
              </p:cNvSpPr>
              <p:nvPr/>
            </p:nvSpPr>
            <p:spPr bwMode="auto">
              <a:xfrm>
                <a:off x="4466" y="3916"/>
                <a:ext cx="535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t-BR" sz="1600" b="1">
                    <a:latin typeface="Arial" pitchFamily="34" charset="0"/>
                  </a:rPr>
                  <a:t>Tempo</a:t>
                </a:r>
              </a:p>
            </p:txBody>
          </p:sp>
          <p:sp>
            <p:nvSpPr>
              <p:cNvPr id="65566" name="Line 44"/>
              <p:cNvSpPr>
                <a:spLocks noChangeShapeType="1"/>
              </p:cNvSpPr>
              <p:nvPr/>
            </p:nvSpPr>
            <p:spPr bwMode="auto">
              <a:xfrm>
                <a:off x="2991" y="2846"/>
                <a:ext cx="0" cy="107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1" name="Grupo 20"/>
          <p:cNvGrpSpPr/>
          <p:nvPr/>
        </p:nvGrpSpPr>
        <p:grpSpPr>
          <a:xfrm>
            <a:off x="4267200" y="1933575"/>
            <a:ext cx="3679825" cy="2333625"/>
            <a:chOff x="4267200" y="1933575"/>
            <a:chExt cx="3679825" cy="2333625"/>
          </a:xfrm>
        </p:grpSpPr>
        <p:grpSp>
          <p:nvGrpSpPr>
            <p:cNvPr id="8" name="Group 124"/>
            <p:cNvGrpSpPr>
              <a:grpSpLocks/>
            </p:cNvGrpSpPr>
            <p:nvPr/>
          </p:nvGrpSpPr>
          <p:grpSpPr bwMode="auto">
            <a:xfrm>
              <a:off x="4267200" y="1933575"/>
              <a:ext cx="3679825" cy="2333625"/>
              <a:chOff x="2688" y="1218"/>
              <a:chExt cx="2318" cy="1470"/>
            </a:xfrm>
          </p:grpSpPr>
          <p:sp>
            <p:nvSpPr>
              <p:cNvPr id="65590" name="Line 75"/>
              <p:cNvSpPr>
                <a:spLocks noChangeShapeType="1"/>
              </p:cNvSpPr>
              <p:nvPr/>
            </p:nvSpPr>
            <p:spPr bwMode="auto">
              <a:xfrm>
                <a:off x="2996" y="1406"/>
                <a:ext cx="0" cy="107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91" name="Line 76"/>
              <p:cNvSpPr>
                <a:spLocks noChangeShapeType="1"/>
              </p:cNvSpPr>
              <p:nvPr/>
            </p:nvSpPr>
            <p:spPr bwMode="auto">
              <a:xfrm>
                <a:off x="2989" y="2477"/>
                <a:ext cx="184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92" name="Text Box 77"/>
              <p:cNvSpPr txBox="1">
                <a:spLocks noChangeArrowheads="1"/>
              </p:cNvSpPr>
              <p:nvPr/>
            </p:nvSpPr>
            <p:spPr bwMode="auto">
              <a:xfrm>
                <a:off x="2688" y="1218"/>
                <a:ext cx="1728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pt-BR" sz="1400" b="1" dirty="0">
                    <a:latin typeface="Arial" pitchFamily="34" charset="0"/>
                  </a:rPr>
                  <a:t>(b) Taxa de juros em R$, </a:t>
                </a:r>
                <a:r>
                  <a:rPr lang="pt-BR" sz="1400" b="1" i="1" dirty="0">
                    <a:latin typeface="Arial" pitchFamily="34" charset="0"/>
                  </a:rPr>
                  <a:t>R</a:t>
                </a:r>
                <a:r>
                  <a:rPr lang="pt-BR" sz="1400" b="1" baseline="-25000" dirty="0">
                    <a:latin typeface="Arial" pitchFamily="34" charset="0"/>
                  </a:rPr>
                  <a:t>BR</a:t>
                </a:r>
                <a:endParaRPr lang="pt-BR" sz="1400" b="1" dirty="0">
                  <a:latin typeface="Arial" pitchFamily="34" charset="0"/>
                </a:endParaRPr>
              </a:p>
            </p:txBody>
          </p:sp>
          <p:sp>
            <p:nvSpPr>
              <p:cNvPr id="65593" name="Text Box 78"/>
              <p:cNvSpPr txBox="1">
                <a:spLocks noChangeArrowheads="1"/>
              </p:cNvSpPr>
              <p:nvPr/>
            </p:nvSpPr>
            <p:spPr bwMode="auto">
              <a:xfrm>
                <a:off x="4471" y="2476"/>
                <a:ext cx="535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t-BR" sz="1600" b="1">
                    <a:latin typeface="Arial" pitchFamily="34" charset="0"/>
                  </a:rPr>
                  <a:t>Tempo</a:t>
                </a:r>
              </a:p>
            </p:txBody>
          </p:sp>
        </p:grpSp>
        <p:sp>
          <p:nvSpPr>
            <p:cNvPr id="112725" name="Line 85"/>
            <p:cNvSpPr>
              <a:spLocks noChangeShapeType="1"/>
            </p:cNvSpPr>
            <p:nvPr/>
          </p:nvSpPr>
          <p:spPr bwMode="auto">
            <a:xfrm>
              <a:off x="5675313" y="2922588"/>
              <a:ext cx="221138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" name="Group 112"/>
            <p:cNvGrpSpPr>
              <a:grpSpLocks/>
            </p:cNvGrpSpPr>
            <p:nvPr/>
          </p:nvGrpSpPr>
          <p:grpSpPr bwMode="auto">
            <a:xfrm>
              <a:off x="5530850" y="2930525"/>
              <a:ext cx="390525" cy="1336675"/>
              <a:chOff x="3484" y="1894"/>
              <a:chExt cx="246" cy="842"/>
            </a:xfrm>
          </p:grpSpPr>
          <p:sp>
            <p:nvSpPr>
              <p:cNvPr id="65586" name="Line 83"/>
              <p:cNvSpPr>
                <a:spLocks noChangeShapeType="1"/>
              </p:cNvSpPr>
              <p:nvPr/>
            </p:nvSpPr>
            <p:spPr bwMode="auto">
              <a:xfrm>
                <a:off x="3568" y="1894"/>
                <a:ext cx="0" cy="64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87" name="Text Box 94"/>
              <p:cNvSpPr txBox="1">
                <a:spLocks noChangeArrowheads="1"/>
              </p:cNvSpPr>
              <p:nvPr/>
            </p:nvSpPr>
            <p:spPr bwMode="auto">
              <a:xfrm>
                <a:off x="3484" y="2524"/>
                <a:ext cx="246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pt-BR" sz="1600" b="1" i="1">
                    <a:latin typeface="Arial" pitchFamily="34" charset="0"/>
                  </a:rPr>
                  <a:t>t</a:t>
                </a:r>
                <a:r>
                  <a:rPr lang="pt-BR" sz="1600" b="1" baseline="-25000">
                    <a:latin typeface="Arial" pitchFamily="34" charset="0"/>
                  </a:rPr>
                  <a:t>0</a:t>
                </a:r>
                <a:endParaRPr lang="pt-BR" sz="1600" b="1">
                  <a:latin typeface="Arial" pitchFamily="34" charset="0"/>
                </a:endParaRPr>
              </a:p>
            </p:txBody>
          </p:sp>
        </p:grpSp>
        <p:grpSp>
          <p:nvGrpSpPr>
            <p:cNvPr id="12" name="Group 111"/>
            <p:cNvGrpSpPr>
              <a:grpSpLocks/>
            </p:cNvGrpSpPr>
            <p:nvPr/>
          </p:nvGrpSpPr>
          <p:grpSpPr bwMode="auto">
            <a:xfrm>
              <a:off x="4267200" y="2711450"/>
              <a:ext cx="1390650" cy="517525"/>
              <a:chOff x="2688" y="1756"/>
              <a:chExt cx="876" cy="326"/>
            </a:xfrm>
          </p:grpSpPr>
          <p:sp>
            <p:nvSpPr>
              <p:cNvPr id="65582" name="Text Box 90"/>
              <p:cNvSpPr txBox="1">
                <a:spLocks noChangeArrowheads="1"/>
              </p:cNvSpPr>
              <p:nvPr/>
            </p:nvSpPr>
            <p:spPr bwMode="auto">
              <a:xfrm>
                <a:off x="2688" y="1756"/>
                <a:ext cx="427" cy="32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pt-BR" sz="1400" b="1" i="1">
                    <a:latin typeface="Arial" pitchFamily="34" charset="0"/>
                  </a:rPr>
                  <a:t>R</a:t>
                </a:r>
                <a:r>
                  <a:rPr lang="pt-BR" sz="1400" b="1" baseline="30000">
                    <a:latin typeface="Arial" pitchFamily="34" charset="0"/>
                  </a:rPr>
                  <a:t>1</a:t>
                </a:r>
                <a:r>
                  <a:rPr lang="pt-BR" sz="1400" b="1" baseline="-25000">
                    <a:latin typeface="Arial" pitchFamily="34" charset="0"/>
                  </a:rPr>
                  <a:t>BR</a:t>
                </a:r>
                <a:endParaRPr lang="pt-BR" sz="1400" b="1">
                  <a:latin typeface="Arial" pitchFamily="34" charset="0"/>
                </a:endParaRPr>
              </a:p>
              <a:p>
                <a:pPr eaLnBrk="0" hangingPunct="0"/>
                <a:endParaRPr lang="pt-BR" sz="1400" b="1">
                  <a:latin typeface="Arial" pitchFamily="34" charset="0"/>
                </a:endParaRPr>
              </a:p>
            </p:txBody>
          </p:sp>
          <p:sp>
            <p:nvSpPr>
              <p:cNvPr id="65583" name="Line 98"/>
              <p:cNvSpPr>
                <a:spLocks noChangeShapeType="1"/>
              </p:cNvSpPr>
              <p:nvPr/>
            </p:nvSpPr>
            <p:spPr bwMode="auto">
              <a:xfrm>
                <a:off x="2988" y="1894"/>
                <a:ext cx="576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" name="Group 113"/>
            <p:cNvGrpSpPr>
              <a:grpSpLocks/>
            </p:cNvGrpSpPr>
            <p:nvPr/>
          </p:nvGrpSpPr>
          <p:grpSpPr bwMode="auto">
            <a:xfrm>
              <a:off x="4273550" y="3324225"/>
              <a:ext cx="1438275" cy="517525"/>
              <a:chOff x="2692" y="2142"/>
              <a:chExt cx="906" cy="326"/>
            </a:xfrm>
          </p:grpSpPr>
          <p:sp>
            <p:nvSpPr>
              <p:cNvPr id="65570" name="Line 82"/>
              <p:cNvSpPr>
                <a:spLocks noChangeShapeType="1"/>
              </p:cNvSpPr>
              <p:nvPr/>
            </p:nvSpPr>
            <p:spPr bwMode="auto">
              <a:xfrm>
                <a:off x="2995" y="2257"/>
                <a:ext cx="57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71" name="Text Box 91"/>
              <p:cNvSpPr txBox="1">
                <a:spLocks noChangeArrowheads="1"/>
              </p:cNvSpPr>
              <p:nvPr/>
            </p:nvSpPr>
            <p:spPr bwMode="auto">
              <a:xfrm>
                <a:off x="2692" y="2142"/>
                <a:ext cx="428" cy="32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pt-BR" sz="1400" b="1" i="1">
                    <a:latin typeface="Arial" pitchFamily="34" charset="0"/>
                  </a:rPr>
                  <a:t>R</a:t>
                </a:r>
                <a:r>
                  <a:rPr lang="pt-BR" sz="1400" b="1" baseline="30000">
                    <a:latin typeface="Arial" pitchFamily="34" charset="0"/>
                  </a:rPr>
                  <a:t>2</a:t>
                </a:r>
                <a:r>
                  <a:rPr lang="pt-BR" sz="1400" b="1" baseline="-25000">
                    <a:latin typeface="Arial" pitchFamily="34" charset="0"/>
                  </a:rPr>
                  <a:t>BR</a:t>
                </a:r>
                <a:endParaRPr lang="pt-BR" sz="1400" b="1">
                  <a:latin typeface="Arial" pitchFamily="34" charset="0"/>
                </a:endParaRPr>
              </a:p>
              <a:p>
                <a:pPr eaLnBrk="0" hangingPunct="0"/>
                <a:endParaRPr lang="pt-BR" sz="1400" b="1">
                  <a:latin typeface="Arial" pitchFamily="34" charset="0"/>
                </a:endParaRPr>
              </a:p>
            </p:txBody>
          </p:sp>
          <p:sp>
            <p:nvSpPr>
              <p:cNvPr id="65572" name="Oval 104"/>
              <p:cNvSpPr>
                <a:spLocks noChangeArrowheads="1"/>
              </p:cNvSpPr>
              <p:nvPr/>
            </p:nvSpPr>
            <p:spPr bwMode="auto">
              <a:xfrm>
                <a:off x="3552" y="2228"/>
                <a:ext cx="46" cy="46"/>
              </a:xfrm>
              <a:prstGeom prst="ellipse">
                <a:avLst/>
              </a:prstGeom>
              <a:solidFill>
                <a:srgbClr val="333399"/>
              </a:solidFill>
              <a:ln w="9525">
                <a:solidFill>
                  <a:srgbClr val="333399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112777" name="Freeform 137"/>
            <p:cNvSpPr>
              <a:spLocks/>
            </p:cNvSpPr>
            <p:nvPr/>
          </p:nvSpPr>
          <p:spPr bwMode="auto">
            <a:xfrm>
              <a:off x="5675313" y="2933700"/>
              <a:ext cx="2205037" cy="601663"/>
            </a:xfrm>
            <a:custGeom>
              <a:avLst/>
              <a:gdLst>
                <a:gd name="T0" fmla="*/ 0 w 1592"/>
                <a:gd name="T1" fmla="*/ 601663 h 544"/>
                <a:gd name="T2" fmla="*/ 398901 w 1592"/>
                <a:gd name="T3" fmla="*/ 123872 h 544"/>
                <a:gd name="T4" fmla="*/ 1928022 w 1592"/>
                <a:gd name="T5" fmla="*/ 17696 h 544"/>
                <a:gd name="T6" fmla="*/ 2060989 w 1592"/>
                <a:gd name="T7" fmla="*/ 17696 h 5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92" h="544">
                  <a:moveTo>
                    <a:pt x="0" y="544"/>
                  </a:moveTo>
                  <a:cubicBezTo>
                    <a:pt x="28" y="372"/>
                    <a:pt x="56" y="200"/>
                    <a:pt x="288" y="112"/>
                  </a:cubicBezTo>
                  <a:cubicBezTo>
                    <a:pt x="520" y="24"/>
                    <a:pt x="1192" y="32"/>
                    <a:pt x="1392" y="16"/>
                  </a:cubicBezTo>
                  <a:cubicBezTo>
                    <a:pt x="1592" y="0"/>
                    <a:pt x="1540" y="8"/>
                    <a:pt x="1488" y="16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3" name="Title 72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Autofit/>
          </a:bodyPr>
          <a:lstStyle/>
          <a:p>
            <a:r>
              <a:rPr lang="pt-BR" sz="3600" b="1" dirty="0" smtClean="0"/>
              <a:t>Dinâmica das variáveis macroeconômicas no Brasil após um aumento permanente na oferta de moeda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6233700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Overshooting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628800"/>
            <a:ext cx="7886700" cy="673895"/>
          </a:xfrm>
        </p:spPr>
        <p:txBody>
          <a:bodyPr>
            <a:noAutofit/>
          </a:bodyPr>
          <a:lstStyle/>
          <a:p>
            <a:r>
              <a:rPr lang="pt-BR" sz="2100" dirty="0">
                <a:sym typeface="Symbol" pitchFamily="18" charset="2"/>
              </a:rPr>
              <a:t>Suponha que o Banco Central decida aumentar a oferta de moeda. </a:t>
            </a:r>
            <a:endParaRPr lang="pt-BR" sz="2100" dirty="0"/>
          </a:p>
        </p:txBody>
      </p:sp>
      <p:sp>
        <p:nvSpPr>
          <p:cNvPr id="31" name="Retângulo 30"/>
          <p:cNvSpPr/>
          <p:nvPr/>
        </p:nvSpPr>
        <p:spPr>
          <a:xfrm>
            <a:off x="4645476" y="3168716"/>
            <a:ext cx="42372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100" dirty="0">
                <a:solidFill>
                  <a:srgbClr val="0070C0"/>
                </a:solidFill>
                <a:sym typeface="Symbol" pitchFamily="18" charset="2"/>
              </a:rPr>
              <a:t>Na </a:t>
            </a:r>
            <a:r>
              <a:rPr lang="pt-BR" sz="2100" dirty="0">
                <a:solidFill>
                  <a:srgbClr val="0070C0"/>
                </a:solidFill>
              </a:rPr>
              <a:t>preços domésticos em moeda estrangeira (p) diminuem e os preços dos produtos estrangeiros em moeda nacional (p*) aumentam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4931293" y="4761747"/>
            <a:ext cx="363286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100" dirty="0">
                <a:solidFill>
                  <a:srgbClr val="0070C0"/>
                </a:solidFill>
                <a:sym typeface="Symbol" pitchFamily="18" charset="2"/>
              </a:rPr>
              <a:t>↑Competitividade</a:t>
            </a:r>
            <a:endParaRPr lang="pt-BR" sz="2100" dirty="0">
              <a:solidFill>
                <a:srgbClr val="0070C0"/>
              </a:solidFill>
            </a:endParaRPr>
          </a:p>
        </p:txBody>
      </p:sp>
      <p:sp>
        <p:nvSpPr>
          <p:cNvPr id="33" name="Seta para baixo 32"/>
          <p:cNvSpPr/>
          <p:nvPr/>
        </p:nvSpPr>
        <p:spPr>
          <a:xfrm>
            <a:off x="6599764" y="4528711"/>
            <a:ext cx="306593" cy="2353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>
              <a:solidFill>
                <a:srgbClr val="0070C0"/>
              </a:solidFill>
            </a:endParaRPr>
          </a:p>
        </p:txBody>
      </p:sp>
      <p:grpSp>
        <p:nvGrpSpPr>
          <p:cNvPr id="27" name="Grupo 26"/>
          <p:cNvGrpSpPr>
            <a:grpSpLocks noChangeAspect="1"/>
          </p:cNvGrpSpPr>
          <p:nvPr/>
        </p:nvGrpSpPr>
        <p:grpSpPr>
          <a:xfrm>
            <a:off x="104543" y="3205444"/>
            <a:ext cx="4999482" cy="2169348"/>
            <a:chOff x="623494" y="3130924"/>
            <a:chExt cx="8229600" cy="3603922"/>
          </a:xfrm>
        </p:grpSpPr>
        <p:sp>
          <p:nvSpPr>
            <p:cNvPr id="4" name="Line 2"/>
            <p:cNvSpPr>
              <a:spLocks noChangeShapeType="1"/>
            </p:cNvSpPr>
            <p:nvPr/>
          </p:nvSpPr>
          <p:spPr bwMode="auto">
            <a:xfrm>
              <a:off x="2166544" y="4254874"/>
              <a:ext cx="3124200" cy="161925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 sz="1200"/>
            </a:p>
          </p:txBody>
        </p:sp>
        <p:sp>
          <p:nvSpPr>
            <p:cNvPr id="5" name="Line 4"/>
            <p:cNvSpPr>
              <a:spLocks noChangeShapeType="1"/>
            </p:cNvSpPr>
            <p:nvPr/>
          </p:nvSpPr>
          <p:spPr bwMode="auto">
            <a:xfrm flipV="1">
              <a:off x="2052244" y="3340474"/>
              <a:ext cx="0" cy="2724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 sz="1200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52244" y="6064624"/>
              <a:ext cx="4876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 sz="1200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623494" y="3130924"/>
              <a:ext cx="1562100" cy="9203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500"/>
                <a:t>E</a:t>
              </a:r>
              <a:r>
                <a:rPr lang="pt-BR" sz="1500" baseline="-25000"/>
                <a:t>t</a:t>
              </a:r>
              <a:r>
                <a:rPr lang="pt-BR" sz="1500"/>
                <a:t> (R$/US$)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5690794" y="6197974"/>
              <a:ext cx="3162300" cy="536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500"/>
                <a:t>Retorno Esperado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1404544" y="5053389"/>
              <a:ext cx="704851" cy="536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500"/>
                <a:t>E</a:t>
              </a:r>
              <a:r>
                <a:rPr lang="pt-BR" sz="1500" baseline="-25000"/>
                <a:t>1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3500044" y="4140574"/>
              <a:ext cx="88900" cy="8890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rgbClr val="00B0F0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pt-BR" sz="1200"/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4109644" y="5224837"/>
              <a:ext cx="88900" cy="8890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rgbClr val="00B0F0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pt-BR" sz="1200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2052244" y="4177087"/>
              <a:ext cx="1489075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 sz="1200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V="1">
              <a:off x="3538144" y="3473824"/>
              <a:ext cx="0" cy="259080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 sz="1200"/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5138345" y="5607425"/>
              <a:ext cx="1143001" cy="536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500"/>
                <a:t>RET</a:t>
              </a:r>
              <a:r>
                <a:rPr lang="pt-BR" sz="1500" baseline="-25000"/>
                <a:t>f1</a:t>
              </a: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2642794" y="3207124"/>
              <a:ext cx="1143001" cy="536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500" dirty="0"/>
                <a:t>RET</a:t>
              </a:r>
              <a:r>
                <a:rPr lang="pt-BR" sz="1500" baseline="-25000" dirty="0"/>
                <a:t>2</a:t>
              </a: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3827069" y="4881936"/>
              <a:ext cx="1143001" cy="536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500" b="1" dirty="0">
                  <a:solidFill>
                    <a:srgbClr val="0070C0"/>
                  </a:solidFill>
                </a:rPr>
                <a:t>1</a:t>
              </a:r>
              <a:endParaRPr lang="pt-BR" sz="1500" b="1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3176194" y="3797672"/>
              <a:ext cx="1143001" cy="536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500" b="1" dirty="0">
                  <a:solidFill>
                    <a:srgbClr val="0070C0"/>
                  </a:solidFill>
                </a:rPr>
                <a:t>2</a:t>
              </a:r>
              <a:endParaRPr lang="pt-BR" sz="1500" b="1" baseline="-25000" dirty="0">
                <a:solidFill>
                  <a:srgbClr val="0070C0"/>
                </a:solidFill>
              </a:endParaRPr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2772969" y="3778624"/>
              <a:ext cx="3889375" cy="201930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 sz="1200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6548045" y="5474074"/>
              <a:ext cx="1143001" cy="536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500" dirty="0"/>
                <a:t>RET</a:t>
              </a:r>
              <a:r>
                <a:rPr lang="pt-BR" sz="1500" baseline="-25000" dirty="0"/>
                <a:t>f2</a:t>
              </a:r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 flipV="1">
              <a:off x="2044307" y="5262937"/>
              <a:ext cx="210661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 sz="1200"/>
            </a:p>
          </p:txBody>
        </p:sp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1404544" y="3931023"/>
              <a:ext cx="704851" cy="536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500" dirty="0"/>
                <a:t>E</a:t>
              </a:r>
              <a:r>
                <a:rPr lang="pt-BR" sz="1500" baseline="-25000" dirty="0"/>
                <a:t>2</a:t>
              </a:r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flipV="1">
              <a:off x="4147744" y="3492874"/>
              <a:ext cx="0" cy="259080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 sz="1200"/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3998520" y="3283324"/>
              <a:ext cx="1143001" cy="536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500"/>
                <a:t>RET</a:t>
              </a:r>
              <a:r>
                <a:rPr lang="pt-BR" sz="1500" baseline="-25000"/>
                <a:t>1</a:t>
              </a:r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>
              <a:off x="4738294" y="5397874"/>
              <a:ext cx="8763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 sz="1200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3633394" y="3721474"/>
              <a:ext cx="403225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 sz="1200"/>
            </a:p>
          </p:txBody>
        </p:sp>
        <p:sp>
          <p:nvSpPr>
            <p:cNvPr id="26" name="Line 27"/>
            <p:cNvSpPr>
              <a:spLocks noChangeShapeType="1"/>
            </p:cNvSpPr>
            <p:nvPr/>
          </p:nvSpPr>
          <p:spPr bwMode="auto">
            <a:xfrm flipV="1">
              <a:off x="1137844" y="4312024"/>
              <a:ext cx="0" cy="93345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 sz="1200"/>
            </a:p>
          </p:txBody>
        </p:sp>
        <p:sp>
          <p:nvSpPr>
            <p:cNvPr id="34" name="Seta para cima 33"/>
            <p:cNvSpPr/>
            <p:nvPr/>
          </p:nvSpPr>
          <p:spPr>
            <a:xfrm>
              <a:off x="1226916" y="4467827"/>
              <a:ext cx="177628" cy="53926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200"/>
            </a:p>
          </p:txBody>
        </p:sp>
        <p:cxnSp>
          <p:nvCxnSpPr>
            <p:cNvPr id="36" name="Conector reto 35"/>
            <p:cNvCxnSpPr/>
            <p:nvPr/>
          </p:nvCxnSpPr>
          <p:spPr>
            <a:xfrm flipH="1">
              <a:off x="2044307" y="5262937"/>
              <a:ext cx="2103437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to 36"/>
            <p:cNvCxnSpPr/>
            <p:nvPr/>
          </p:nvCxnSpPr>
          <p:spPr>
            <a:xfrm flipH="1" flipV="1">
              <a:off x="2054468" y="4175817"/>
              <a:ext cx="1483676" cy="127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Line 11"/>
            <p:cNvSpPr>
              <a:spLocks noChangeShapeType="1"/>
            </p:cNvSpPr>
            <p:nvPr/>
          </p:nvSpPr>
          <p:spPr bwMode="auto">
            <a:xfrm>
              <a:off x="2204644" y="6645967"/>
              <a:ext cx="1489075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 sz="1200"/>
            </a:p>
          </p:txBody>
        </p:sp>
        <p:sp>
          <p:nvSpPr>
            <p:cNvPr id="42" name="Line 25"/>
            <p:cNvSpPr>
              <a:spLocks noChangeShapeType="1"/>
            </p:cNvSpPr>
            <p:nvPr/>
          </p:nvSpPr>
          <p:spPr bwMode="auto">
            <a:xfrm>
              <a:off x="4242994" y="4016114"/>
              <a:ext cx="403225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 sz="1200"/>
            </a:p>
          </p:txBody>
        </p:sp>
      </p:grpSp>
      <p:sp>
        <p:nvSpPr>
          <p:cNvPr id="43" name="Retângulo 42"/>
          <p:cNvSpPr/>
          <p:nvPr/>
        </p:nvSpPr>
        <p:spPr>
          <a:xfrm>
            <a:off x="4453744" y="2484682"/>
            <a:ext cx="453495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100" dirty="0">
                <a:solidFill>
                  <a:srgbClr val="0070C0"/>
                </a:solidFill>
                <a:sym typeface="Symbol" pitchFamily="18" charset="2"/>
              </a:rPr>
              <a:t>Do curto para longo prazo...</a:t>
            </a:r>
          </a:p>
          <a:p>
            <a:pPr algn="ctr"/>
            <a:r>
              <a:rPr lang="pt-BR" sz="2100" b="1" u="sng" dirty="0">
                <a:solidFill>
                  <a:srgbClr val="0070C0"/>
                </a:solidFill>
                <a:sym typeface="Symbol" pitchFamily="18" charset="2"/>
              </a:rPr>
              <a:t>Balança Comercial</a:t>
            </a:r>
            <a:endParaRPr lang="pt-BR" sz="2100" b="1" u="sng" dirty="0">
              <a:solidFill>
                <a:srgbClr val="0070C0"/>
              </a:solidFill>
            </a:endParaRPr>
          </a:p>
        </p:txBody>
      </p:sp>
      <p:sp>
        <p:nvSpPr>
          <p:cNvPr id="44" name="Retângulo 43"/>
          <p:cNvSpPr/>
          <p:nvPr/>
        </p:nvSpPr>
        <p:spPr>
          <a:xfrm>
            <a:off x="4955783" y="5496531"/>
            <a:ext cx="363286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100" dirty="0">
                <a:solidFill>
                  <a:srgbClr val="0070C0"/>
                </a:solidFill>
                <a:sym typeface="Symbol" pitchFamily="18" charset="2"/>
              </a:rPr>
              <a:t>↑ X e ↓ M</a:t>
            </a:r>
            <a:endParaRPr lang="pt-BR" sz="2100" dirty="0">
              <a:solidFill>
                <a:srgbClr val="0070C0"/>
              </a:solidFill>
            </a:endParaRPr>
          </a:p>
        </p:txBody>
      </p:sp>
      <p:sp>
        <p:nvSpPr>
          <p:cNvPr id="45" name="Seta para baixo 44"/>
          <p:cNvSpPr/>
          <p:nvPr/>
        </p:nvSpPr>
        <p:spPr>
          <a:xfrm>
            <a:off x="6607925" y="5165521"/>
            <a:ext cx="306593" cy="2353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72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 animBg="1"/>
      <p:bldP spid="43" grpId="0"/>
      <p:bldP spid="44" grpId="0"/>
      <p:bldP spid="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eaLnBrk="1" hangingPunct="1"/>
            <a:r>
              <a:rPr lang="pt-BR" sz="2400" dirty="0" smtClean="0">
                <a:solidFill>
                  <a:srgbClr val="990033"/>
                </a:solidFill>
              </a:rPr>
              <a:t>A Ligação entre Moeda, a Taxa de Juros e a Taxa de Câmbio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2347" y="3399383"/>
            <a:ext cx="14622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pt-BR" sz="2400" b="1" dirty="0" smtClean="0">
                <a:solidFill>
                  <a:schemeClr val="accent3">
                    <a:lumMod val="75000"/>
                  </a:schemeClr>
                </a:solidFill>
              </a:rPr>
              <a:t>Mercado </a:t>
            </a:r>
          </a:p>
          <a:p>
            <a:pPr marL="0" lvl="1" algn="ctr"/>
            <a:r>
              <a:rPr lang="pt-BR" sz="2400" b="1" dirty="0" smtClean="0">
                <a:solidFill>
                  <a:schemeClr val="accent3">
                    <a:lumMod val="75000"/>
                  </a:schemeClr>
                </a:solidFill>
              </a:rPr>
              <a:t>de moeda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43808" y="3399383"/>
            <a:ext cx="23042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/>
              <a:t>taxa de juros </a:t>
            </a:r>
          </a:p>
          <a:p>
            <a:pPr algn="ctr"/>
            <a:r>
              <a:rPr lang="pt-BR" sz="2400" dirty="0" smtClean="0"/>
              <a:t>na moeda local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5940152" y="3585790"/>
            <a:ext cx="2304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accent3">
                    <a:lumMod val="75000"/>
                  </a:schemeClr>
                </a:solidFill>
              </a:rPr>
              <a:t>taxa de câmbio</a:t>
            </a:r>
          </a:p>
        </p:txBody>
      </p:sp>
      <p:cxnSp>
        <p:nvCxnSpPr>
          <p:cNvPr id="9" name="Straight Arrow Connector 8"/>
          <p:cNvCxnSpPr>
            <a:stCxn id="5" idx="3"/>
            <a:endCxn id="6" idx="1"/>
          </p:cNvCxnSpPr>
          <p:nvPr/>
        </p:nvCxnSpPr>
        <p:spPr>
          <a:xfrm>
            <a:off x="2134607" y="3814882"/>
            <a:ext cx="70920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3"/>
            <a:endCxn id="7" idx="1"/>
          </p:cNvCxnSpPr>
          <p:nvPr/>
        </p:nvCxnSpPr>
        <p:spPr>
          <a:xfrm>
            <a:off x="5148064" y="3814882"/>
            <a:ext cx="792088" cy="17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427984" y="4983559"/>
            <a:ext cx="25824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dirty="0" smtClean="0"/>
              <a:t>Paridade dos juros</a:t>
            </a:r>
            <a:endParaRPr lang="en-US" sz="2400" dirty="0"/>
          </a:p>
        </p:txBody>
      </p:sp>
      <p:sp>
        <p:nvSpPr>
          <p:cNvPr id="22" name="Right Brace 21"/>
          <p:cNvSpPr/>
          <p:nvPr/>
        </p:nvSpPr>
        <p:spPr>
          <a:xfrm rot="5400000">
            <a:off x="5400092" y="1995227"/>
            <a:ext cx="432048" cy="51125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A Oferta de Moeda e a taxa de câmbio de Equilíbrio de Curto Prazo</a:t>
            </a:r>
            <a:endParaRPr lang="en-US" dirty="0"/>
          </a:p>
        </p:txBody>
      </p:sp>
      <p:sp>
        <p:nvSpPr>
          <p:cNvPr id="2" name="CaixaDeTexto 1"/>
          <p:cNvSpPr txBox="1"/>
          <p:nvPr/>
        </p:nvSpPr>
        <p:spPr>
          <a:xfrm>
            <a:off x="2069722" y="6165304"/>
            <a:ext cx="500455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* deve-se considerar, também, risco e liquidez.</a:t>
            </a:r>
            <a:endParaRPr lang="pt-BR" sz="2000" dirty="0"/>
          </a:p>
        </p:txBody>
      </p:sp>
      <p:sp>
        <p:nvSpPr>
          <p:cNvPr id="3" name="CaixaDeTexto 2"/>
          <p:cNvSpPr txBox="1"/>
          <p:nvPr/>
        </p:nvSpPr>
        <p:spPr>
          <a:xfrm rot="20265166">
            <a:off x="-32680" y="208519"/>
            <a:ext cx="14100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Visto na aula passada...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56802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21" grpId="0"/>
      <p:bldP spid="22" grpId="0" animBg="1"/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Overshooting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628800"/>
            <a:ext cx="7886700" cy="673895"/>
          </a:xfrm>
        </p:spPr>
        <p:txBody>
          <a:bodyPr>
            <a:normAutofit/>
          </a:bodyPr>
          <a:lstStyle/>
          <a:p>
            <a:r>
              <a:rPr lang="pt-BR" sz="2100" dirty="0">
                <a:sym typeface="Symbol" pitchFamily="18" charset="2"/>
              </a:rPr>
              <a:t>Suponha que o Banco Central decida aumentar a oferta de moeda. </a:t>
            </a:r>
            <a:endParaRPr lang="pt-BR" sz="2100" dirty="0"/>
          </a:p>
        </p:txBody>
      </p:sp>
      <p:sp>
        <p:nvSpPr>
          <p:cNvPr id="31" name="Retângulo 30"/>
          <p:cNvSpPr/>
          <p:nvPr/>
        </p:nvSpPr>
        <p:spPr>
          <a:xfrm>
            <a:off x="4800600" y="3258525"/>
            <a:ext cx="386987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100" dirty="0">
                <a:solidFill>
                  <a:srgbClr val="0070C0"/>
                </a:solidFill>
                <a:sym typeface="Symbol" pitchFamily="18" charset="2"/>
              </a:rPr>
              <a:t>Inflação</a:t>
            </a:r>
            <a:endParaRPr lang="pt-BR" sz="2100" dirty="0">
              <a:solidFill>
                <a:srgbClr val="0070C0"/>
              </a:solidFill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4931293" y="3855507"/>
            <a:ext cx="363286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100" dirty="0">
                <a:solidFill>
                  <a:srgbClr val="0070C0"/>
                </a:solidFill>
                <a:sym typeface="Symbol" pitchFamily="18" charset="2"/>
              </a:rPr>
              <a:t>↓ Oferta real de moeda</a:t>
            </a:r>
            <a:endParaRPr lang="pt-BR" sz="2100" dirty="0">
              <a:solidFill>
                <a:srgbClr val="0070C0"/>
              </a:solidFill>
            </a:endParaRPr>
          </a:p>
        </p:txBody>
      </p:sp>
      <p:sp>
        <p:nvSpPr>
          <p:cNvPr id="33" name="Seta para baixo 32"/>
          <p:cNvSpPr/>
          <p:nvPr/>
        </p:nvSpPr>
        <p:spPr>
          <a:xfrm>
            <a:off x="6575270" y="3622480"/>
            <a:ext cx="306593" cy="2353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>
              <a:solidFill>
                <a:srgbClr val="0070C0"/>
              </a:solidFill>
            </a:endParaRP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1041946" y="3881995"/>
            <a:ext cx="1897952" cy="97469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120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972509" y="3331581"/>
            <a:ext cx="0" cy="16397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1200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972509" y="4971358"/>
            <a:ext cx="296265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120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04543" y="3205444"/>
            <a:ext cx="94897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500"/>
              <a:t>E</a:t>
            </a:r>
            <a:r>
              <a:rPr lang="pt-BR" sz="1500" baseline="-25000"/>
              <a:t>t</a:t>
            </a:r>
            <a:r>
              <a:rPr lang="pt-BR" sz="1500"/>
              <a:t> (R$/US$)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182928" y="5051627"/>
            <a:ext cx="1921097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500"/>
              <a:t>Retorno Esperado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79031" y="4362654"/>
            <a:ext cx="428197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500"/>
              <a:t>E</a:t>
            </a:r>
            <a:r>
              <a:rPr lang="pt-BR" sz="1500" baseline="-25000"/>
              <a:t>1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1852047" y="3813194"/>
            <a:ext cx="54007" cy="53513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B0F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pt-BR" sz="120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222379" y="4465856"/>
            <a:ext cx="54007" cy="53513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B0F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pt-BR" sz="1200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972509" y="3835172"/>
            <a:ext cx="904613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1200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V="1">
            <a:off x="1875193" y="3411850"/>
            <a:ext cx="0" cy="155950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120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847315" y="4696151"/>
            <a:ext cx="694373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500"/>
              <a:t>RET</a:t>
            </a:r>
            <a:r>
              <a:rPr lang="pt-BR" sz="1500" baseline="-25000"/>
              <a:t>f1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1331268" y="3251312"/>
            <a:ext cx="694373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500" dirty="0"/>
              <a:t>RET</a:t>
            </a:r>
            <a:r>
              <a:rPr lang="pt-BR" sz="1500" baseline="-25000" dirty="0"/>
              <a:t>2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2050715" y="4259450"/>
            <a:ext cx="694373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500" b="1" dirty="0">
                <a:solidFill>
                  <a:srgbClr val="0070C0"/>
                </a:solidFill>
              </a:rPr>
              <a:t>1</a:t>
            </a:r>
            <a:endParaRPr lang="pt-BR" sz="1500" b="1" baseline="-25000" dirty="0">
              <a:solidFill>
                <a:srgbClr val="0070C0"/>
              </a:solidFill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1655308" y="3606787"/>
            <a:ext cx="694373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500" b="1" dirty="0">
                <a:solidFill>
                  <a:srgbClr val="0070C0"/>
                </a:solidFill>
              </a:rPr>
              <a:t>2</a:t>
            </a:r>
            <a:endParaRPr lang="pt-BR" sz="1500" b="1" baseline="-25000" dirty="0">
              <a:solidFill>
                <a:srgbClr val="0070C0"/>
              </a:solidFill>
            </a:endParaRP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1410349" y="3595321"/>
            <a:ext cx="2362795" cy="1215499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1200"/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3703708" y="4615882"/>
            <a:ext cx="694373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500" dirty="0"/>
              <a:t>RET</a:t>
            </a:r>
            <a:r>
              <a:rPr lang="pt-BR" sz="1500" baseline="-25000" dirty="0"/>
              <a:t>f2</a:t>
            </a: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flipV="1">
            <a:off x="967687" y="4488790"/>
            <a:ext cx="1279767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1200"/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579031" y="3687056"/>
            <a:ext cx="428197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500" dirty="0"/>
              <a:t>E</a:t>
            </a:r>
            <a:r>
              <a:rPr lang="pt-BR" sz="1500" baseline="-25000" dirty="0"/>
              <a:t>2</a:t>
            </a:r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 flipV="1">
            <a:off x="2245525" y="3423317"/>
            <a:ext cx="0" cy="155950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1200"/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2154871" y="3297180"/>
            <a:ext cx="694373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500"/>
              <a:t>RET</a:t>
            </a:r>
            <a:r>
              <a:rPr lang="pt-BR" sz="1500" baseline="-25000"/>
              <a:t>1</a:t>
            </a:r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2604284" y="4570014"/>
            <a:ext cx="532352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1200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1933057" y="3560920"/>
            <a:ext cx="244959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1200"/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 flipV="1">
            <a:off x="417011" y="3916396"/>
            <a:ext cx="0" cy="56188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1200"/>
          </a:p>
        </p:txBody>
      </p:sp>
      <p:sp>
        <p:nvSpPr>
          <p:cNvPr id="34" name="Seta para cima 33"/>
          <p:cNvSpPr/>
          <p:nvPr/>
        </p:nvSpPr>
        <p:spPr>
          <a:xfrm>
            <a:off x="471122" y="4010181"/>
            <a:ext cx="107909" cy="32460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/>
          </a:p>
        </p:txBody>
      </p:sp>
      <p:cxnSp>
        <p:nvCxnSpPr>
          <p:cNvPr id="36" name="Conector reto 35"/>
          <p:cNvCxnSpPr/>
          <p:nvPr/>
        </p:nvCxnSpPr>
        <p:spPr>
          <a:xfrm flipH="1">
            <a:off x="967687" y="4488790"/>
            <a:ext cx="127783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 flipH="1" flipV="1">
            <a:off x="973860" y="3834408"/>
            <a:ext cx="901333" cy="76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/>
          <p:nvPr/>
        </p:nvCxnSpPr>
        <p:spPr>
          <a:xfrm flipH="1">
            <a:off x="967687" y="4017879"/>
            <a:ext cx="1277838" cy="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9"/>
          <p:cNvSpPr>
            <a:spLocks noChangeArrowheads="1"/>
          </p:cNvSpPr>
          <p:nvPr/>
        </p:nvSpPr>
        <p:spPr bwMode="auto">
          <a:xfrm>
            <a:off x="2222379" y="3990549"/>
            <a:ext cx="54007" cy="53513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pt-BR" sz="1200"/>
          </a:p>
        </p:txBody>
      </p:sp>
      <p:sp>
        <p:nvSpPr>
          <p:cNvPr id="39" name="Line 11"/>
          <p:cNvSpPr>
            <a:spLocks noChangeShapeType="1"/>
          </p:cNvSpPr>
          <p:nvPr/>
        </p:nvSpPr>
        <p:spPr bwMode="auto">
          <a:xfrm>
            <a:off x="1065092" y="5321292"/>
            <a:ext cx="904613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1200"/>
          </a:p>
        </p:txBody>
      </p:sp>
      <p:sp>
        <p:nvSpPr>
          <p:cNvPr id="40" name="Text Box 16"/>
          <p:cNvSpPr txBox="1">
            <a:spLocks noChangeArrowheads="1"/>
          </p:cNvSpPr>
          <p:nvPr/>
        </p:nvSpPr>
        <p:spPr bwMode="auto">
          <a:xfrm>
            <a:off x="2025640" y="3784144"/>
            <a:ext cx="694373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500" b="1" dirty="0">
                <a:solidFill>
                  <a:srgbClr val="00B050"/>
                </a:solidFill>
              </a:rPr>
              <a:t>3</a:t>
            </a:r>
            <a:endParaRPr lang="pt-BR" sz="1500" b="1" baseline="-25000" dirty="0">
              <a:solidFill>
                <a:srgbClr val="00B050"/>
              </a:solidFill>
            </a:endParaRPr>
          </a:p>
        </p:txBody>
      </p:sp>
      <p:sp>
        <p:nvSpPr>
          <p:cNvPr id="41" name="Text Box 20"/>
          <p:cNvSpPr txBox="1">
            <a:spLocks noChangeArrowheads="1"/>
          </p:cNvSpPr>
          <p:nvPr/>
        </p:nvSpPr>
        <p:spPr bwMode="auto">
          <a:xfrm>
            <a:off x="572859" y="3943917"/>
            <a:ext cx="428197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500" dirty="0">
                <a:solidFill>
                  <a:srgbClr val="00B050"/>
                </a:solidFill>
              </a:rPr>
              <a:t>E</a:t>
            </a:r>
            <a:r>
              <a:rPr lang="pt-BR" sz="1500" baseline="-2500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42" name="Line 25"/>
          <p:cNvSpPr>
            <a:spLocks noChangeShapeType="1"/>
          </p:cNvSpPr>
          <p:nvPr/>
        </p:nvSpPr>
        <p:spPr bwMode="auto">
          <a:xfrm>
            <a:off x="2303389" y="3738276"/>
            <a:ext cx="244959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1200"/>
          </a:p>
        </p:txBody>
      </p:sp>
      <p:sp>
        <p:nvSpPr>
          <p:cNvPr id="43" name="Retângulo 42"/>
          <p:cNvSpPr/>
          <p:nvPr/>
        </p:nvSpPr>
        <p:spPr>
          <a:xfrm>
            <a:off x="4453744" y="2484682"/>
            <a:ext cx="453495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100" dirty="0">
                <a:solidFill>
                  <a:srgbClr val="0070C0"/>
                </a:solidFill>
                <a:sym typeface="Symbol" pitchFamily="18" charset="2"/>
              </a:rPr>
              <a:t>Do curto para longo prazo...</a:t>
            </a:r>
          </a:p>
          <a:p>
            <a:pPr algn="ctr"/>
            <a:r>
              <a:rPr lang="pt-BR" sz="2100" b="1" u="sng" dirty="0">
                <a:solidFill>
                  <a:srgbClr val="0070C0"/>
                </a:solidFill>
                <a:sym typeface="Symbol" pitchFamily="18" charset="2"/>
              </a:rPr>
              <a:t>Conta Capital e Financeira</a:t>
            </a:r>
            <a:endParaRPr lang="pt-BR" sz="2100" b="1" u="sng" dirty="0">
              <a:solidFill>
                <a:srgbClr val="0070C0"/>
              </a:solidFill>
            </a:endParaRPr>
          </a:p>
        </p:txBody>
      </p:sp>
      <p:sp>
        <p:nvSpPr>
          <p:cNvPr id="44" name="Retângulo 43"/>
          <p:cNvSpPr/>
          <p:nvPr/>
        </p:nvSpPr>
        <p:spPr>
          <a:xfrm>
            <a:off x="4955783" y="4549476"/>
            <a:ext cx="363286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100" dirty="0">
                <a:solidFill>
                  <a:srgbClr val="0070C0"/>
                </a:solidFill>
                <a:sym typeface="Symbol" pitchFamily="18" charset="2"/>
              </a:rPr>
              <a:t>↑ Juros</a:t>
            </a:r>
            <a:endParaRPr lang="pt-BR" sz="2100" dirty="0">
              <a:solidFill>
                <a:srgbClr val="0070C0"/>
              </a:solidFill>
            </a:endParaRPr>
          </a:p>
        </p:txBody>
      </p:sp>
      <p:sp>
        <p:nvSpPr>
          <p:cNvPr id="45" name="Seta para baixo 44"/>
          <p:cNvSpPr/>
          <p:nvPr/>
        </p:nvSpPr>
        <p:spPr>
          <a:xfrm>
            <a:off x="6607925" y="4226630"/>
            <a:ext cx="306593" cy="2353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>
              <a:solidFill>
                <a:srgbClr val="0070C0"/>
              </a:solidFill>
            </a:endParaRPr>
          </a:p>
        </p:txBody>
      </p:sp>
      <p:sp>
        <p:nvSpPr>
          <p:cNvPr id="47" name="Retângulo 46"/>
          <p:cNvSpPr/>
          <p:nvPr/>
        </p:nvSpPr>
        <p:spPr>
          <a:xfrm>
            <a:off x="4947620" y="5259770"/>
            <a:ext cx="363286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100" dirty="0">
                <a:solidFill>
                  <a:srgbClr val="0070C0"/>
                </a:solidFill>
                <a:sym typeface="Symbol" pitchFamily="18" charset="2"/>
              </a:rPr>
              <a:t>↑ Capital externo</a:t>
            </a:r>
            <a:endParaRPr lang="pt-BR" sz="2100" dirty="0">
              <a:solidFill>
                <a:srgbClr val="0070C0"/>
              </a:solidFill>
            </a:endParaRPr>
          </a:p>
        </p:txBody>
      </p:sp>
      <p:sp>
        <p:nvSpPr>
          <p:cNvPr id="48" name="Seta para baixo 47"/>
          <p:cNvSpPr/>
          <p:nvPr/>
        </p:nvSpPr>
        <p:spPr>
          <a:xfrm>
            <a:off x="6599762" y="4936925"/>
            <a:ext cx="306593" cy="2353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>
              <a:solidFill>
                <a:srgbClr val="0070C0"/>
              </a:solidFill>
            </a:endParaRPr>
          </a:p>
        </p:txBody>
      </p:sp>
      <p:sp>
        <p:nvSpPr>
          <p:cNvPr id="46" name="Seta para cima 45"/>
          <p:cNvSpPr/>
          <p:nvPr/>
        </p:nvSpPr>
        <p:spPr>
          <a:xfrm flipV="1">
            <a:off x="1499801" y="3839112"/>
            <a:ext cx="119871" cy="16595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/>
          </a:p>
        </p:txBody>
      </p:sp>
    </p:spTree>
    <p:extLst>
      <p:ext uri="{BB962C8B-B14F-4D97-AF65-F5344CB8AC3E}">
        <p14:creationId xmlns:p14="http://schemas.microsoft.com/office/powerpoint/2010/main" val="1719383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 animBg="1"/>
      <p:bldP spid="43" grpId="0"/>
      <p:bldP spid="44" grpId="0"/>
      <p:bldP spid="45" grpId="0" animBg="1"/>
      <p:bldP spid="47" grpId="0"/>
      <p:bldP spid="4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640" y="2564905"/>
            <a:ext cx="6480720" cy="1102519"/>
          </a:xfr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pt-BR" sz="3600" b="1" dirty="0"/>
              <a:t>Metas para Taxa de Câmbio, Agregados Monetários e Inflação</a:t>
            </a:r>
            <a:endParaRPr lang="en-US" sz="3600" b="1" dirty="0"/>
          </a:p>
        </p:txBody>
      </p:sp>
      <p:pic>
        <p:nvPicPr>
          <p:cNvPr id="4101" name="Picture 5" descr="Logo ESALQ (verde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5647" y="1052736"/>
            <a:ext cx="770335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031941" y="5535235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19/10/2017</a:t>
            </a:r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771650" y="976332"/>
            <a:ext cx="5829300" cy="1102519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pt-BR" sz="2700" b="1" dirty="0">
                <a:latin typeface="+mj-lt"/>
                <a:ea typeface="+mj-ea"/>
                <a:cs typeface="+mj-cs"/>
              </a:rPr>
              <a:t>LES 0675 – Economia Monetária</a:t>
            </a:r>
            <a:endParaRPr lang="en-US" sz="2700" b="1" dirty="0">
              <a:latin typeface="+mj-lt"/>
              <a:ea typeface="+mj-ea"/>
              <a:cs typeface="+mj-cs"/>
            </a:endParaRPr>
          </a:p>
        </p:txBody>
      </p:sp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1709682" y="4023066"/>
            <a:ext cx="5940660" cy="1063284"/>
          </a:xfrm>
        </p:spPr>
        <p:txBody>
          <a:bodyPr>
            <a:normAutofit/>
          </a:bodyPr>
          <a:lstStyle/>
          <a:p>
            <a:pPr marL="1473994" indent="-1473994" algn="just"/>
            <a:r>
              <a:rPr lang="pt-BR" sz="1500" dirty="0"/>
              <a:t>Baseado em MENDONÇA, H.F. Metas para Taxa de Câmbio, Agregados Monetários e Inflação. Revista de Economia Política, v.22, n.1 (85), janeiro-março 2002. p.34-51</a:t>
            </a:r>
          </a:p>
        </p:txBody>
      </p:sp>
    </p:spTree>
    <p:extLst>
      <p:ext uri="{BB962C8B-B14F-4D97-AF65-F5344CB8AC3E}">
        <p14:creationId xmlns:p14="http://schemas.microsoft.com/office/powerpoint/2010/main" val="275972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548680"/>
            <a:ext cx="6172200" cy="421556"/>
          </a:xfrm>
        </p:spPr>
        <p:txBody>
          <a:bodyPr>
            <a:noAutofit/>
          </a:bodyPr>
          <a:lstStyle/>
          <a:p>
            <a:r>
              <a:rPr lang="pt-BR" sz="2700" b="1" dirty="0"/>
              <a:t>Metas para Taxa de Câmbio</a:t>
            </a:r>
            <a:endParaRPr lang="en-US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381" y="1484784"/>
            <a:ext cx="8622437" cy="337444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t-BR" sz="2800" dirty="0"/>
              <a:t>A utilização da taxa de câmbio como âncora nominal consiste em um regime de política monetária antigo.</a:t>
            </a:r>
          </a:p>
          <a:p>
            <a:pPr lvl="1">
              <a:spcBef>
                <a:spcPts val="0"/>
              </a:spcBef>
            </a:pPr>
            <a:r>
              <a:rPr lang="pt-BR" dirty="0">
                <a:sym typeface="Symbol"/>
              </a:rPr>
              <a:t>Padrão ouro: iniciou-se em 1870</a:t>
            </a:r>
          </a:p>
          <a:p>
            <a:pPr>
              <a:spcBef>
                <a:spcPts val="0"/>
              </a:spcBef>
            </a:pPr>
            <a:endParaRPr lang="en-US" sz="2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48" y="3030982"/>
            <a:ext cx="9182660" cy="306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33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548680"/>
            <a:ext cx="6172200" cy="421556"/>
          </a:xfrm>
        </p:spPr>
        <p:txBody>
          <a:bodyPr>
            <a:noAutofit/>
          </a:bodyPr>
          <a:lstStyle/>
          <a:p>
            <a:r>
              <a:rPr lang="pt-BR" sz="2700" b="1" dirty="0"/>
              <a:t>Metas para Taxa de Câmbio</a:t>
            </a:r>
            <a:endParaRPr lang="en-US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381" y="1484784"/>
            <a:ext cx="8622437" cy="337444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t-BR" sz="2800" dirty="0"/>
              <a:t>A utilização da taxa de câmbio como âncora nominal consiste em um regime de política monetária antigo.</a:t>
            </a:r>
          </a:p>
          <a:p>
            <a:pPr lvl="1">
              <a:spcBef>
                <a:spcPts val="0"/>
              </a:spcBef>
            </a:pPr>
            <a:r>
              <a:rPr lang="pt-BR" dirty="0">
                <a:sym typeface="Symbol"/>
              </a:rPr>
              <a:t>Padrão ouro: iniciou-se em 1870</a:t>
            </a:r>
          </a:p>
          <a:p>
            <a:pPr>
              <a:spcBef>
                <a:spcPts val="0"/>
              </a:spcBef>
            </a:pPr>
            <a:endParaRPr lang="en-US" sz="2800" dirty="0"/>
          </a:p>
        </p:txBody>
      </p:sp>
      <p:pic>
        <p:nvPicPr>
          <p:cNvPr id="5" name="Picture 4" descr="Conto_de_Réis_caixa_de_conversã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" y="3137489"/>
            <a:ext cx="5025390" cy="345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5"/>
          <p:cNvSpPr/>
          <p:nvPr/>
        </p:nvSpPr>
        <p:spPr>
          <a:xfrm>
            <a:off x="5295520" y="3284984"/>
            <a:ext cx="374097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solidFill>
                  <a:srgbClr val="333333"/>
                </a:solidFill>
              </a:rPr>
              <a:t>Na parte inferior da cédula está escrito:</a:t>
            </a:r>
          </a:p>
          <a:p>
            <a:r>
              <a:rPr lang="pt-BR" sz="2800" dirty="0">
                <a:solidFill>
                  <a:srgbClr val="333333"/>
                </a:solidFill>
              </a:rPr>
              <a:t>"A Caixa de Conversão pagará ao portador, à vista, no Rio de Janeiro, a importância deste bilhete em ouro."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73530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dulas-do-brasil-10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405"/>
            <a:ext cx="9144000" cy="6865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717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548680"/>
            <a:ext cx="6172200" cy="421556"/>
          </a:xfrm>
        </p:spPr>
        <p:txBody>
          <a:bodyPr>
            <a:noAutofit/>
          </a:bodyPr>
          <a:lstStyle/>
          <a:p>
            <a:r>
              <a:rPr lang="pt-BR" sz="2700" b="1" dirty="0"/>
              <a:t>Metas para Taxa de Câmbio</a:t>
            </a:r>
            <a:endParaRPr lang="en-US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014" y="1484784"/>
            <a:ext cx="8669045" cy="334837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t-BR" sz="2800" dirty="0"/>
              <a:t>A utilização da taxa de câmbio como âncora nominal consiste em um regime de política monetária antigo.</a:t>
            </a:r>
          </a:p>
          <a:p>
            <a:pPr lvl="1">
              <a:spcBef>
                <a:spcPts val="0"/>
              </a:spcBef>
            </a:pPr>
            <a:r>
              <a:rPr lang="pt-BR" dirty="0">
                <a:sym typeface="Symbol"/>
              </a:rPr>
              <a:t>Padrão ouro: iniciou-se em 1870</a:t>
            </a:r>
          </a:p>
          <a:p>
            <a:pPr lvl="1">
              <a:spcBef>
                <a:spcPts val="0"/>
              </a:spcBef>
            </a:pPr>
            <a:r>
              <a:rPr lang="pt-BR" dirty="0" err="1">
                <a:sym typeface="Symbol"/>
              </a:rPr>
              <a:t>Currency</a:t>
            </a:r>
            <a:r>
              <a:rPr lang="pt-BR" dirty="0">
                <a:sym typeface="Symbol"/>
              </a:rPr>
              <a:t> </a:t>
            </a:r>
            <a:r>
              <a:rPr lang="pt-BR" dirty="0" err="1">
                <a:sym typeface="Symbol"/>
              </a:rPr>
              <a:t>Board</a:t>
            </a:r>
            <a:endParaRPr lang="pt-BR" dirty="0">
              <a:sym typeface="Symbol"/>
            </a:endParaRPr>
          </a:p>
          <a:p>
            <a:pPr lvl="1">
              <a:spcBef>
                <a:spcPts val="0"/>
              </a:spcBef>
            </a:pPr>
            <a:endParaRPr lang="pt-BR" dirty="0">
              <a:sym typeface="Symbol"/>
            </a:endParaRPr>
          </a:p>
          <a:p>
            <a:pPr>
              <a:spcBef>
                <a:spcPts val="0"/>
              </a:spcBef>
            </a:pPr>
            <a:endParaRPr lang="en-US" sz="28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401718"/>
              </p:ext>
            </p:extLst>
          </p:nvPr>
        </p:nvGraphicFramePr>
        <p:xfrm>
          <a:off x="127985" y="3513544"/>
          <a:ext cx="4086689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9527"/>
                <a:gridCol w="1112246"/>
                <a:gridCol w="1384916"/>
              </a:tblGrid>
              <a:tr h="708660">
                <a:tc>
                  <a:txBody>
                    <a:bodyPr/>
                    <a:lstStyle/>
                    <a:p>
                      <a:pPr algn="ctr"/>
                      <a:r>
                        <a:rPr lang="pt-BR" sz="2100" dirty="0" smtClean="0"/>
                        <a:t>Economia</a:t>
                      </a:r>
                      <a:endParaRPr lang="pt-BR" sz="21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dirty="0" smtClean="0"/>
                        <a:t>Duração (anos)</a:t>
                      </a:r>
                      <a:endParaRPr lang="pt-BR" sz="21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dirty="0" smtClean="0"/>
                        <a:t>Moeda</a:t>
                      </a:r>
                      <a:endParaRPr lang="pt-BR" sz="2100" dirty="0"/>
                    </a:p>
                  </a:txBody>
                  <a:tcPr marL="68580" marR="68580" marT="34290" marB="34290" anchor="ctr"/>
                </a:tc>
              </a:tr>
              <a:tr h="388620">
                <a:tc>
                  <a:txBody>
                    <a:bodyPr/>
                    <a:lstStyle/>
                    <a:p>
                      <a:r>
                        <a:rPr lang="pt-BR" sz="2100" dirty="0" smtClean="0"/>
                        <a:t>Argentina</a:t>
                      </a:r>
                      <a:endParaRPr lang="pt-BR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dirty="0" smtClean="0"/>
                        <a:t>7</a:t>
                      </a:r>
                      <a:endParaRPr lang="pt-BR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2100" dirty="0" smtClean="0"/>
                        <a:t>Dólar EUA</a:t>
                      </a:r>
                      <a:endParaRPr lang="pt-BR" sz="2100" dirty="0"/>
                    </a:p>
                  </a:txBody>
                  <a:tcPr marL="68580" marR="68580" marT="34290" marB="34290"/>
                </a:tc>
              </a:tr>
              <a:tr h="388620">
                <a:tc>
                  <a:txBody>
                    <a:bodyPr/>
                    <a:lstStyle/>
                    <a:p>
                      <a:r>
                        <a:rPr lang="pt-BR" sz="2100" dirty="0" smtClean="0"/>
                        <a:t>Bósnia</a:t>
                      </a:r>
                      <a:endParaRPr lang="pt-BR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dirty="0" smtClean="0"/>
                        <a:t>1,25</a:t>
                      </a:r>
                      <a:endParaRPr lang="pt-BR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2100" dirty="0" smtClean="0"/>
                        <a:t>Marco RFA</a:t>
                      </a:r>
                      <a:endParaRPr lang="pt-BR" sz="2100" dirty="0"/>
                    </a:p>
                  </a:txBody>
                  <a:tcPr marL="68580" marR="68580" marT="34290" marB="34290"/>
                </a:tc>
              </a:tr>
              <a:tr h="388620">
                <a:tc>
                  <a:txBody>
                    <a:bodyPr/>
                    <a:lstStyle/>
                    <a:p>
                      <a:r>
                        <a:rPr lang="pt-BR" sz="2100" dirty="0" smtClean="0"/>
                        <a:t>Brunei</a:t>
                      </a:r>
                      <a:endParaRPr lang="pt-BR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dirty="0" smtClean="0"/>
                        <a:t>31</a:t>
                      </a:r>
                      <a:endParaRPr lang="pt-BR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2100" dirty="0" smtClean="0"/>
                        <a:t>Dólar SIN</a:t>
                      </a:r>
                      <a:endParaRPr lang="pt-BR" sz="2100" dirty="0"/>
                    </a:p>
                  </a:txBody>
                  <a:tcPr marL="68580" marR="68580" marT="34290" marB="34290"/>
                </a:tc>
              </a:tr>
              <a:tr h="388620">
                <a:tc>
                  <a:txBody>
                    <a:bodyPr/>
                    <a:lstStyle/>
                    <a:p>
                      <a:r>
                        <a:rPr lang="pt-BR" sz="2100" dirty="0" smtClean="0"/>
                        <a:t>Bulgária</a:t>
                      </a:r>
                      <a:endParaRPr lang="pt-BR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dirty="0" smtClean="0"/>
                        <a:t>1,5</a:t>
                      </a:r>
                      <a:endParaRPr lang="pt-BR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2100" dirty="0" smtClean="0"/>
                        <a:t>Marco RFA</a:t>
                      </a:r>
                      <a:endParaRPr lang="pt-BR" sz="2100" dirty="0"/>
                    </a:p>
                  </a:txBody>
                  <a:tcPr marL="68580" marR="68580" marT="34290" marB="34290"/>
                </a:tc>
              </a:tr>
              <a:tr h="388620">
                <a:tc>
                  <a:txBody>
                    <a:bodyPr/>
                    <a:lstStyle/>
                    <a:p>
                      <a:r>
                        <a:rPr lang="pt-BR" sz="2100" dirty="0" err="1" smtClean="0"/>
                        <a:t>Djbuti</a:t>
                      </a:r>
                      <a:endParaRPr lang="pt-BR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dirty="0" smtClean="0"/>
                        <a:t>49</a:t>
                      </a:r>
                      <a:endParaRPr lang="pt-BR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2100" dirty="0" smtClean="0"/>
                        <a:t>Dólar EUA</a:t>
                      </a:r>
                      <a:endParaRPr lang="pt-BR" sz="21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601450"/>
              </p:ext>
            </p:extLst>
          </p:nvPr>
        </p:nvGraphicFramePr>
        <p:xfrm>
          <a:off x="4883102" y="3514650"/>
          <a:ext cx="4086689" cy="2583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9527"/>
                <a:gridCol w="1137754"/>
                <a:gridCol w="1359408"/>
              </a:tblGrid>
              <a:tr h="708660">
                <a:tc>
                  <a:txBody>
                    <a:bodyPr/>
                    <a:lstStyle/>
                    <a:p>
                      <a:pPr algn="ctr"/>
                      <a:r>
                        <a:rPr lang="pt-BR" sz="2100" dirty="0" smtClean="0"/>
                        <a:t>Economia</a:t>
                      </a:r>
                      <a:endParaRPr lang="pt-BR" sz="21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dirty="0" smtClean="0"/>
                        <a:t>Duração (anos)</a:t>
                      </a:r>
                      <a:endParaRPr lang="pt-BR" sz="21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dirty="0" smtClean="0"/>
                        <a:t>Moeda</a:t>
                      </a:r>
                      <a:endParaRPr lang="pt-BR" sz="2100" dirty="0"/>
                    </a:p>
                  </a:txBody>
                  <a:tcPr marL="68580" marR="68580" marT="34290" marB="34290" anchor="ctr"/>
                </a:tc>
              </a:tr>
              <a:tr h="388620">
                <a:tc>
                  <a:txBody>
                    <a:bodyPr/>
                    <a:lstStyle/>
                    <a:p>
                      <a:r>
                        <a:rPr lang="pt-BR" sz="2100" dirty="0" smtClean="0"/>
                        <a:t>Estônia</a:t>
                      </a:r>
                      <a:endParaRPr lang="pt-BR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dirty="0" smtClean="0"/>
                        <a:t>6,5</a:t>
                      </a:r>
                      <a:endParaRPr lang="pt-BR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2100" dirty="0" smtClean="0"/>
                        <a:t>Marco RFA</a:t>
                      </a:r>
                      <a:endParaRPr lang="pt-BR" sz="2100" dirty="0"/>
                    </a:p>
                  </a:txBody>
                  <a:tcPr marL="68580" marR="68580" marT="34290" marB="34290"/>
                </a:tc>
              </a:tr>
              <a:tr h="388620">
                <a:tc>
                  <a:txBody>
                    <a:bodyPr/>
                    <a:lstStyle/>
                    <a:p>
                      <a:r>
                        <a:rPr lang="pt-BR" sz="2100" dirty="0" smtClean="0"/>
                        <a:t>Hong Kong</a:t>
                      </a:r>
                      <a:endParaRPr lang="pt-BR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dirty="0" smtClean="0"/>
                        <a:t>15</a:t>
                      </a:r>
                      <a:endParaRPr lang="pt-BR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2100" dirty="0" smtClean="0"/>
                        <a:t>Dólar EUA</a:t>
                      </a:r>
                      <a:endParaRPr lang="pt-BR" sz="2100" dirty="0"/>
                    </a:p>
                  </a:txBody>
                  <a:tcPr marL="68580" marR="68580" marT="34290" marB="34290"/>
                </a:tc>
              </a:tr>
              <a:tr h="388620">
                <a:tc>
                  <a:txBody>
                    <a:bodyPr/>
                    <a:lstStyle/>
                    <a:p>
                      <a:r>
                        <a:rPr lang="pt-BR" sz="2100" dirty="0" smtClean="0"/>
                        <a:t>Lituânia</a:t>
                      </a:r>
                      <a:endParaRPr lang="pt-BR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dirty="0" smtClean="0"/>
                        <a:t>4,5</a:t>
                      </a:r>
                      <a:endParaRPr lang="pt-BR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2100" dirty="0" smtClean="0"/>
                        <a:t>Dólar EUA</a:t>
                      </a:r>
                      <a:endParaRPr lang="pt-BR" sz="2100" dirty="0"/>
                    </a:p>
                  </a:txBody>
                  <a:tcPr marL="68580" marR="68580" marT="34290" marB="34290"/>
                </a:tc>
              </a:tr>
              <a:tr h="708660">
                <a:tc>
                  <a:txBody>
                    <a:bodyPr/>
                    <a:lstStyle/>
                    <a:p>
                      <a:r>
                        <a:rPr lang="pt-BR" sz="2100" dirty="0" smtClean="0"/>
                        <a:t>Caribe do Leste</a:t>
                      </a:r>
                      <a:endParaRPr lang="pt-BR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dirty="0" smtClean="0"/>
                        <a:t>33</a:t>
                      </a:r>
                      <a:endParaRPr lang="pt-BR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2100" dirty="0" smtClean="0"/>
                        <a:t>Dólar EUA</a:t>
                      </a:r>
                      <a:endParaRPr lang="pt-BR" sz="21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63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548680"/>
            <a:ext cx="6172200" cy="421556"/>
          </a:xfrm>
        </p:spPr>
        <p:txBody>
          <a:bodyPr>
            <a:noAutofit/>
          </a:bodyPr>
          <a:lstStyle/>
          <a:p>
            <a:r>
              <a:rPr lang="pt-BR" sz="2700" b="1" dirty="0"/>
              <a:t>Metas para Taxa de Câmbio</a:t>
            </a:r>
            <a:endParaRPr lang="en-US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014" y="1484784"/>
            <a:ext cx="8669045" cy="334837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t-BR" sz="2800" dirty="0"/>
              <a:t>A utilização da taxa de câmbio como âncora nominal consiste em um regime de política monetária antigo.</a:t>
            </a:r>
          </a:p>
          <a:p>
            <a:pPr lvl="1">
              <a:spcBef>
                <a:spcPts val="0"/>
              </a:spcBef>
            </a:pPr>
            <a:r>
              <a:rPr lang="pt-BR" dirty="0">
                <a:sym typeface="Symbol"/>
              </a:rPr>
              <a:t>Padrão ouro: iniciou-se em 1870</a:t>
            </a:r>
          </a:p>
          <a:p>
            <a:pPr lvl="1">
              <a:spcBef>
                <a:spcPts val="0"/>
              </a:spcBef>
            </a:pPr>
            <a:r>
              <a:rPr lang="pt-BR" dirty="0" err="1">
                <a:sym typeface="Symbol"/>
              </a:rPr>
              <a:t>Currency</a:t>
            </a:r>
            <a:r>
              <a:rPr lang="pt-BR" dirty="0">
                <a:sym typeface="Symbol"/>
              </a:rPr>
              <a:t> </a:t>
            </a:r>
            <a:r>
              <a:rPr lang="pt-BR" dirty="0" err="1">
                <a:sym typeface="Symbol"/>
              </a:rPr>
              <a:t>Board</a:t>
            </a:r>
            <a:endParaRPr lang="pt-BR" dirty="0">
              <a:sym typeface="Symbol"/>
            </a:endParaRPr>
          </a:p>
          <a:p>
            <a:pPr lvl="1">
              <a:spcBef>
                <a:spcPts val="0"/>
              </a:spcBef>
            </a:pPr>
            <a:endParaRPr lang="pt-BR" dirty="0">
              <a:sym typeface="Symbol"/>
            </a:endParaRPr>
          </a:p>
          <a:p>
            <a:pPr>
              <a:spcBef>
                <a:spcPts val="0"/>
              </a:spcBef>
            </a:pPr>
            <a:endParaRPr lang="en-US" sz="2800" dirty="0"/>
          </a:p>
        </p:txBody>
      </p:sp>
      <p:sp>
        <p:nvSpPr>
          <p:cNvPr id="7" name="Chave esquerda 6"/>
          <p:cNvSpPr/>
          <p:nvPr/>
        </p:nvSpPr>
        <p:spPr>
          <a:xfrm>
            <a:off x="1547664" y="5796339"/>
            <a:ext cx="137160" cy="93726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8" name="Chave esquerda 7"/>
          <p:cNvSpPr/>
          <p:nvPr/>
        </p:nvSpPr>
        <p:spPr>
          <a:xfrm flipH="1">
            <a:off x="4367064" y="5781099"/>
            <a:ext cx="167640" cy="93726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1616244" y="5661248"/>
            <a:ext cx="2871852" cy="95249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pt-BR" sz="2100" dirty="0"/>
              <a:t>→ P↑ → X↓ M↑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100" dirty="0"/>
              <a:t>→ Capital especulativo↓ </a:t>
            </a:r>
            <a:endParaRPr lang="pt-BR" sz="2100" dirty="0"/>
          </a:p>
        </p:txBody>
      </p:sp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4614714" y="6071619"/>
            <a:ext cx="4517772" cy="38670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100" dirty="0"/>
              <a:t>→ Reservas↓ → base monetária↓ → ...</a:t>
            </a:r>
          </a:p>
        </p:txBody>
      </p:sp>
      <p:sp>
        <p:nvSpPr>
          <p:cNvPr id="11" name="Espaço Reservado para Conteúdo 2"/>
          <p:cNvSpPr txBox="1">
            <a:spLocks/>
          </p:cNvSpPr>
          <p:nvPr/>
        </p:nvSpPr>
        <p:spPr>
          <a:xfrm>
            <a:off x="286320" y="3140968"/>
            <a:ext cx="8822184" cy="3384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buNone/>
            </a:pPr>
            <a:r>
              <a:rPr lang="pt-BR" sz="2600" dirty="0" smtClean="0"/>
              <a:t>A variação da base monetária é completamente passiva.  Ela aumenta e diminui estritamente de acordo com a entrada e saída de moeda estrangeira e de política monetária totalmente passiva:</a:t>
            </a:r>
          </a:p>
          <a:p>
            <a:pPr marL="342900" lvl="1" indent="0">
              <a:buFont typeface="Arial" pitchFamily="34" charset="0"/>
              <a:buNone/>
            </a:pPr>
            <a:r>
              <a:rPr lang="pt-BR" sz="2600" dirty="0" smtClean="0"/>
              <a:t>Superávit no balanço de pagamentos → base monetária ↑ →  D↑ → i↓ →</a:t>
            </a:r>
          </a:p>
          <a:p>
            <a:pPr marL="342900" lvl="1" indent="0">
              <a:buFont typeface="Arial" pitchFamily="34" charset="0"/>
              <a:buNone/>
            </a:pPr>
            <a:r>
              <a:rPr lang="pt-BR" sz="1800" dirty="0" smtClean="0"/>
              <a:t>       </a:t>
            </a:r>
          </a:p>
          <a:p>
            <a:pPr marL="342900" lvl="1" indent="0">
              <a:buFont typeface="Arial" pitchFamily="34" charset="0"/>
              <a:buNone/>
            </a:pPr>
            <a:r>
              <a:rPr lang="pt-BR" sz="2600" dirty="0" smtClean="0"/>
              <a:t>i↓ → 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377430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548680"/>
            <a:ext cx="6172200" cy="421556"/>
          </a:xfrm>
        </p:spPr>
        <p:txBody>
          <a:bodyPr>
            <a:noAutofit/>
          </a:bodyPr>
          <a:lstStyle/>
          <a:p>
            <a:r>
              <a:rPr lang="pt-BR" sz="2700" b="1" dirty="0"/>
              <a:t>Metas para Taxa de Câmbio</a:t>
            </a:r>
            <a:endParaRPr lang="en-US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672" y="1484784"/>
            <a:ext cx="8675703" cy="334837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t-BR" sz="2800" dirty="0"/>
              <a:t>A utilização da taxa de câmbio como âncora nominal consiste em um regime de política monetária antigo.</a:t>
            </a:r>
          </a:p>
          <a:p>
            <a:pPr lvl="1">
              <a:spcBef>
                <a:spcPts val="0"/>
              </a:spcBef>
            </a:pPr>
            <a:r>
              <a:rPr lang="pt-BR" dirty="0">
                <a:sym typeface="Symbol"/>
              </a:rPr>
              <a:t>Padrão ouro: iniciou-se em 1870</a:t>
            </a:r>
          </a:p>
          <a:p>
            <a:pPr lvl="1">
              <a:spcBef>
                <a:spcPts val="0"/>
              </a:spcBef>
            </a:pPr>
            <a:r>
              <a:rPr lang="pt-BR" dirty="0" err="1">
                <a:sym typeface="Symbol"/>
              </a:rPr>
              <a:t>Currency</a:t>
            </a:r>
            <a:r>
              <a:rPr lang="pt-BR" dirty="0">
                <a:sym typeface="Symbol"/>
              </a:rPr>
              <a:t> </a:t>
            </a:r>
            <a:r>
              <a:rPr lang="pt-BR" dirty="0" err="1">
                <a:sym typeface="Symbol"/>
              </a:rPr>
              <a:t>Board</a:t>
            </a:r>
            <a:endParaRPr lang="pt-BR" dirty="0">
              <a:sym typeface="Symbol"/>
            </a:endParaRPr>
          </a:p>
          <a:p>
            <a:pPr lvl="1">
              <a:spcBef>
                <a:spcPts val="0"/>
              </a:spcBef>
            </a:pPr>
            <a:r>
              <a:rPr lang="pt-BR" dirty="0">
                <a:sym typeface="Symbol"/>
              </a:rPr>
              <a:t>Bandas Cambiais</a:t>
            </a:r>
          </a:p>
          <a:p>
            <a:pPr lvl="1">
              <a:spcBef>
                <a:spcPts val="0"/>
              </a:spcBef>
            </a:pPr>
            <a:endParaRPr lang="pt-BR" dirty="0">
              <a:sym typeface="Symbol"/>
            </a:endParaRPr>
          </a:p>
          <a:p>
            <a:pPr>
              <a:spcBef>
                <a:spcPts val="0"/>
              </a:spcBef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3706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548680"/>
            <a:ext cx="6172200" cy="421556"/>
          </a:xfrm>
        </p:spPr>
        <p:txBody>
          <a:bodyPr>
            <a:noAutofit/>
          </a:bodyPr>
          <a:lstStyle/>
          <a:p>
            <a:r>
              <a:rPr lang="pt-BR" sz="2700" b="1" dirty="0"/>
              <a:t>Metas Monetárias</a:t>
            </a:r>
            <a:endParaRPr lang="en-US" sz="27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395536" y="1242620"/>
            <a:ext cx="864096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2800" dirty="0" smtClean="0"/>
              <a:t>Uma estratégia de metas monetárias para controle da inflação compreende:</a:t>
            </a:r>
          </a:p>
          <a:p>
            <a:pPr marL="342900" indent="-342900">
              <a:spcAft>
                <a:spcPts val="600"/>
              </a:spcAft>
              <a:buAutoNum type="alphaLcParenR"/>
            </a:pPr>
            <a:r>
              <a:rPr lang="pt-BR" sz="2800" dirty="0" smtClean="0"/>
              <a:t>Confiança nas informações transmitidas por um agregado monetário para condução da política monetária</a:t>
            </a:r>
          </a:p>
          <a:p>
            <a:pPr marL="342900" indent="-342900">
              <a:spcAft>
                <a:spcPts val="600"/>
              </a:spcAft>
              <a:buAutoNum type="alphaLcParenR"/>
            </a:pPr>
            <a:r>
              <a:rPr lang="pt-BR" sz="2800" dirty="0" smtClean="0"/>
              <a:t>Anuncio de metas para um agregado monetário capaz de guiar as expectativas inflacionárias do público</a:t>
            </a:r>
          </a:p>
          <a:p>
            <a:pPr marL="342900" indent="-342900">
              <a:spcAft>
                <a:spcPts val="600"/>
              </a:spcAft>
              <a:buAutoNum type="alphaLcParenR"/>
            </a:pPr>
            <a:r>
              <a:rPr lang="pt-BR" sz="2800" dirty="0" smtClean="0"/>
              <a:t>Criação de algum mecanismo de responsabilidade que elimine grandes e sistemáticos  desvios da meta monetária</a:t>
            </a:r>
          </a:p>
          <a:p>
            <a:pPr marL="342900" indent="-342900">
              <a:spcAft>
                <a:spcPts val="600"/>
              </a:spcAft>
              <a:buAutoNum type="alphaLcParenR"/>
            </a:pPr>
            <a:r>
              <a:rPr lang="pt-BR" sz="2800" dirty="0" smtClean="0"/>
              <a:t>Inexistência de dominância fiscal e presença de taxas de câmbio flexível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80511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eta para baixo 29"/>
          <p:cNvSpPr/>
          <p:nvPr/>
        </p:nvSpPr>
        <p:spPr>
          <a:xfrm rot="5400000">
            <a:off x="5480340" y="5023911"/>
            <a:ext cx="286305" cy="525916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31" name="Seta para baixo 30"/>
          <p:cNvSpPr/>
          <p:nvPr/>
        </p:nvSpPr>
        <p:spPr>
          <a:xfrm rot="16200000">
            <a:off x="5385323" y="3603777"/>
            <a:ext cx="286305" cy="525017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32" name="Seta para baixo 31"/>
          <p:cNvSpPr/>
          <p:nvPr/>
        </p:nvSpPr>
        <p:spPr>
          <a:xfrm rot="16200000">
            <a:off x="5424440" y="1961053"/>
            <a:ext cx="286305" cy="463106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20" name="Retângulo de cantos arredondados 19"/>
          <p:cNvSpPr/>
          <p:nvPr/>
        </p:nvSpPr>
        <p:spPr>
          <a:xfrm>
            <a:off x="2213857" y="4804604"/>
            <a:ext cx="3144978" cy="988638"/>
          </a:xfrm>
          <a:prstGeom prst="roundRect">
            <a:avLst/>
          </a:prstGeom>
          <a:solidFill>
            <a:srgbClr val="66FFFF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15" name="Retângulo de cantos arredondados 14"/>
          <p:cNvSpPr/>
          <p:nvPr/>
        </p:nvSpPr>
        <p:spPr>
          <a:xfrm>
            <a:off x="5807108" y="1692974"/>
            <a:ext cx="3181535" cy="98863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5" name="CaixaDeTexto 4"/>
          <p:cNvSpPr txBox="1"/>
          <p:nvPr/>
        </p:nvSpPr>
        <p:spPr>
          <a:xfrm>
            <a:off x="5807108" y="1692974"/>
            <a:ext cx="314608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0025" indent="-200025"/>
            <a:r>
              <a:rPr lang="pt-BR" sz="2100" dirty="0" err="1"/>
              <a:t>iii</a:t>
            </a:r>
            <a:r>
              <a:rPr lang="pt-BR" sz="2100" dirty="0"/>
              <a:t>) emissão de sinais para o público: comportamento do agregado monetário</a:t>
            </a:r>
            <a:endParaRPr lang="pt-BR" sz="2100" dirty="0"/>
          </a:p>
        </p:txBody>
      </p:sp>
      <p:sp>
        <p:nvSpPr>
          <p:cNvPr id="17" name="Retângulo de cantos arredondados 16"/>
          <p:cNvSpPr/>
          <p:nvPr/>
        </p:nvSpPr>
        <p:spPr>
          <a:xfrm>
            <a:off x="5794903" y="3385278"/>
            <a:ext cx="3193741" cy="988638"/>
          </a:xfrm>
          <a:prstGeom prst="roundRect">
            <a:avLst/>
          </a:prstGeom>
          <a:solidFill>
            <a:srgbClr val="66FFFF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19" name="Retângulo de cantos arredondados 18"/>
          <p:cNvSpPr/>
          <p:nvPr/>
        </p:nvSpPr>
        <p:spPr>
          <a:xfrm>
            <a:off x="2212750" y="1687424"/>
            <a:ext cx="3146085" cy="98863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25" name="Retângulo de cantos arredondados 24"/>
          <p:cNvSpPr/>
          <p:nvPr/>
        </p:nvSpPr>
        <p:spPr>
          <a:xfrm>
            <a:off x="89396" y="3386387"/>
            <a:ext cx="1707856" cy="98863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23" name="Retângulo de cantos arredondados 22"/>
          <p:cNvSpPr/>
          <p:nvPr/>
        </p:nvSpPr>
        <p:spPr>
          <a:xfrm>
            <a:off x="88287" y="1694082"/>
            <a:ext cx="1707856" cy="988638"/>
          </a:xfrm>
          <a:prstGeom prst="roundRect">
            <a:avLst/>
          </a:prstGeom>
          <a:solidFill>
            <a:srgbClr val="A5002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548680"/>
            <a:ext cx="6172200" cy="421556"/>
          </a:xfrm>
        </p:spPr>
        <p:txBody>
          <a:bodyPr>
            <a:noAutofit/>
          </a:bodyPr>
          <a:lstStyle/>
          <a:p>
            <a:r>
              <a:rPr lang="pt-BR" sz="2700" b="1" dirty="0"/>
              <a:t>Metas Monetárias</a:t>
            </a:r>
            <a:endParaRPr lang="en-US" sz="27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215711" y="1816824"/>
            <a:ext cx="14759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100" dirty="0">
                <a:solidFill>
                  <a:schemeClr val="bg1"/>
                </a:solidFill>
              </a:rPr>
              <a:t>Autoridade</a:t>
            </a:r>
          </a:p>
          <a:p>
            <a:pPr algn="ctr"/>
            <a:r>
              <a:rPr lang="pt-BR" sz="2100" dirty="0">
                <a:solidFill>
                  <a:schemeClr val="bg1"/>
                </a:solidFill>
              </a:rPr>
              <a:t>Monetária</a:t>
            </a:r>
            <a:endParaRPr lang="pt-BR" sz="2100" dirty="0">
              <a:solidFill>
                <a:schemeClr val="bg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32435" y="3666751"/>
            <a:ext cx="11851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100" dirty="0">
                <a:solidFill>
                  <a:schemeClr val="bg1"/>
                </a:solidFill>
              </a:rPr>
              <a:t>Público</a:t>
            </a:r>
            <a:endParaRPr lang="pt-BR" sz="2100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770616" y="1927354"/>
            <a:ext cx="20640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700" dirty="0">
                <a:solidFill>
                  <a:srgbClr val="C00000"/>
                </a:solidFill>
              </a:rPr>
              <a:t>:</a:t>
            </a:r>
            <a:endParaRPr lang="pt-BR" sz="2700" dirty="0">
              <a:solidFill>
                <a:srgbClr val="C000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763957" y="3610342"/>
            <a:ext cx="20640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700" dirty="0">
                <a:solidFill>
                  <a:schemeClr val="accent5">
                    <a:lumMod val="50000"/>
                  </a:schemeClr>
                </a:solidFill>
              </a:rPr>
              <a:t>:</a:t>
            </a:r>
            <a:endParaRPr lang="pt-BR" sz="27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724128" y="3523918"/>
            <a:ext cx="33579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0025" indent="-200025"/>
            <a:r>
              <a:rPr lang="pt-BR" sz="2100" dirty="0" err="1"/>
              <a:t>iv</a:t>
            </a:r>
            <a:r>
              <a:rPr lang="pt-BR" sz="2100" dirty="0"/>
              <a:t>) Comparação entre o nível atual e a meta anunciada</a:t>
            </a:r>
            <a:endParaRPr lang="pt-BR" sz="21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2205257" y="1682282"/>
            <a:ext cx="316716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0025" indent="-200025"/>
            <a:r>
              <a:rPr lang="pt-BR" sz="2100" dirty="0"/>
              <a:t>i) seleção do agregado monetário e anúncio da meta</a:t>
            </a:r>
            <a:endParaRPr lang="pt-BR" sz="21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195736" y="4981318"/>
            <a:ext cx="31460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0025" indent="-200025"/>
            <a:r>
              <a:rPr lang="pt-BR" sz="2100" dirty="0"/>
              <a:t>v</a:t>
            </a:r>
            <a:r>
              <a:rPr lang="pt-BR" sz="2100" dirty="0"/>
              <a:t>i) resultado: </a:t>
            </a:r>
            <a:r>
              <a:rPr lang="pt-BR" sz="2100" b="1" dirty="0"/>
              <a:t>menor inflação</a:t>
            </a:r>
            <a:endParaRPr lang="pt-BR" sz="2100" b="1" dirty="0"/>
          </a:p>
        </p:txBody>
      </p:sp>
      <p:sp>
        <p:nvSpPr>
          <p:cNvPr id="16" name="Retângulo de cantos arredondados 15"/>
          <p:cNvSpPr/>
          <p:nvPr/>
        </p:nvSpPr>
        <p:spPr>
          <a:xfrm>
            <a:off x="5808215" y="4810154"/>
            <a:ext cx="3180428" cy="988638"/>
          </a:xfrm>
          <a:prstGeom prst="roundRect">
            <a:avLst/>
          </a:prstGeom>
          <a:solidFill>
            <a:srgbClr val="66FFFF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21" name="Retângulo de cantos arredondados 20"/>
          <p:cNvSpPr/>
          <p:nvPr/>
        </p:nvSpPr>
        <p:spPr>
          <a:xfrm>
            <a:off x="2213858" y="3379728"/>
            <a:ext cx="3144977" cy="988638"/>
          </a:xfrm>
          <a:prstGeom prst="roundRect">
            <a:avLst/>
          </a:prstGeom>
          <a:solidFill>
            <a:srgbClr val="66FFFF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11" name="CaixaDeTexto 10"/>
          <p:cNvSpPr txBox="1"/>
          <p:nvPr/>
        </p:nvSpPr>
        <p:spPr>
          <a:xfrm>
            <a:off x="5724128" y="4957341"/>
            <a:ext cx="32894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0025" indent="-200025"/>
            <a:r>
              <a:rPr lang="pt-BR" sz="2100" dirty="0"/>
              <a:t>v) consolidação das expectativas inflacionárias</a:t>
            </a:r>
            <a:endParaRPr lang="pt-BR" sz="2100" dirty="0"/>
          </a:p>
        </p:txBody>
      </p:sp>
      <p:sp>
        <p:nvSpPr>
          <p:cNvPr id="26" name="Seta para baixo 25"/>
          <p:cNvSpPr/>
          <p:nvPr/>
        </p:nvSpPr>
        <p:spPr>
          <a:xfrm>
            <a:off x="7257494" y="2681612"/>
            <a:ext cx="286305" cy="698116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27" name="Seta para baixo 26"/>
          <p:cNvSpPr/>
          <p:nvPr/>
        </p:nvSpPr>
        <p:spPr>
          <a:xfrm>
            <a:off x="7271918" y="4368366"/>
            <a:ext cx="286305" cy="463106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28" name="Seta para baixo 27"/>
          <p:cNvSpPr/>
          <p:nvPr/>
        </p:nvSpPr>
        <p:spPr>
          <a:xfrm>
            <a:off x="3523316" y="2682718"/>
            <a:ext cx="286305" cy="698116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13" name="CaixaDeTexto 12"/>
          <p:cNvSpPr txBox="1"/>
          <p:nvPr/>
        </p:nvSpPr>
        <p:spPr>
          <a:xfrm>
            <a:off x="2176753" y="3487832"/>
            <a:ext cx="33313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0025" indent="-200025"/>
            <a:r>
              <a:rPr lang="pt-BR" sz="2100" dirty="0" err="1"/>
              <a:t>ii</a:t>
            </a:r>
            <a:r>
              <a:rPr lang="pt-BR" sz="2100" dirty="0"/>
              <a:t>) Formação </a:t>
            </a:r>
            <a:r>
              <a:rPr lang="pt-BR" sz="2100" dirty="0" smtClean="0"/>
              <a:t>de expectativas </a:t>
            </a:r>
            <a:r>
              <a:rPr lang="pt-BR" sz="2100" dirty="0"/>
              <a:t>inflacionárias</a:t>
            </a:r>
            <a:endParaRPr lang="pt-BR" sz="2100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476451" y="6091658"/>
            <a:ext cx="83440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62050" indent="-1162050"/>
            <a:r>
              <a:rPr lang="pt-BR" sz="2100" dirty="0" smtClean="0"/>
              <a:t>Problema: hiato temporal entre a ação d apolítica monetária e resposta da inflação</a:t>
            </a:r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294845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20" grpId="0" animBg="1"/>
      <p:bldP spid="15" grpId="0" animBg="1"/>
      <p:bldP spid="5" grpId="0"/>
      <p:bldP spid="17" grpId="0" animBg="1"/>
      <p:bldP spid="19" grpId="0" animBg="1"/>
      <p:bldP spid="10" grpId="0"/>
      <p:bldP spid="12" grpId="0"/>
      <p:bldP spid="14" grpId="0"/>
      <p:bldP spid="16" grpId="0" animBg="1"/>
      <p:bldP spid="21" grpId="0" animBg="1"/>
      <p:bldP spid="11" grpId="0"/>
      <p:bldP spid="26" grpId="0" animBg="1"/>
      <p:bldP spid="27" grpId="0" animBg="1"/>
      <p:bldP spid="28" grpId="0" animBg="1"/>
      <p:bldP spid="13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323528" y="332656"/>
            <a:ext cx="8532440" cy="1271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pt-BR" sz="3200" b="1" dirty="0" smtClean="0"/>
              <a:t>Relação entre o mercado monetário e o mercado de câmbio</a:t>
            </a:r>
          </a:p>
        </p:txBody>
      </p:sp>
      <p:sp>
        <p:nvSpPr>
          <p:cNvPr id="37915" name="AutoShape 7"/>
          <p:cNvSpPr>
            <a:spLocks noChangeArrowheads="1"/>
          </p:cNvSpPr>
          <p:nvPr/>
        </p:nvSpPr>
        <p:spPr bwMode="auto">
          <a:xfrm>
            <a:off x="4800600" y="3657600"/>
            <a:ext cx="2514600" cy="762000"/>
          </a:xfrm>
          <a:prstGeom prst="flowChartProcess">
            <a:avLst/>
          </a:prstGeom>
          <a:solidFill>
            <a:srgbClr val="FFCC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Mercado Monetário</a:t>
            </a:r>
          </a:p>
          <a:p>
            <a:pPr algn="ctr" eaLnBrk="0" hangingPunct="0"/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USA</a:t>
            </a:r>
          </a:p>
        </p:txBody>
      </p:sp>
      <p:cxnSp>
        <p:nvCxnSpPr>
          <p:cNvPr id="37916" name="AutoShape 9"/>
          <p:cNvCxnSpPr>
            <a:cxnSpLocks noChangeShapeType="1"/>
            <a:stCxn id="37915" idx="2"/>
            <a:endCxn id="37903" idx="3"/>
          </p:cNvCxnSpPr>
          <p:nvPr/>
        </p:nvCxnSpPr>
        <p:spPr bwMode="auto">
          <a:xfrm rot="5400000">
            <a:off x="5291137" y="4233863"/>
            <a:ext cx="579438" cy="952500"/>
          </a:xfrm>
          <a:prstGeom prst="curvedConnector2">
            <a:avLst/>
          </a:prstGeom>
          <a:noFill/>
          <a:ln w="38100">
            <a:solidFill>
              <a:srgbClr val="990033"/>
            </a:solidFill>
            <a:round/>
            <a:headEnd type="none" w="sm" len="sm"/>
            <a:tailEnd type="arrow" w="lg" len="sm"/>
          </a:ln>
          <a:effectLst/>
        </p:spPr>
      </p:cxnSp>
      <p:sp>
        <p:nvSpPr>
          <p:cNvPr id="37913" name="AutoShape 5"/>
          <p:cNvSpPr>
            <a:spLocks noChangeArrowheads="1"/>
          </p:cNvSpPr>
          <p:nvPr/>
        </p:nvSpPr>
        <p:spPr bwMode="auto">
          <a:xfrm>
            <a:off x="1295400" y="3657600"/>
            <a:ext cx="2514600" cy="762000"/>
          </a:xfrm>
          <a:prstGeom prst="flowChartProcess">
            <a:avLst/>
          </a:prstGeom>
          <a:solidFill>
            <a:srgbClr val="FF99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Mercado Monetário</a:t>
            </a:r>
          </a:p>
          <a:p>
            <a:pPr algn="ctr" eaLnBrk="0" hangingPunct="0"/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Brasil</a:t>
            </a:r>
          </a:p>
        </p:txBody>
      </p:sp>
      <p:cxnSp>
        <p:nvCxnSpPr>
          <p:cNvPr id="37914" name="AutoShape 10"/>
          <p:cNvCxnSpPr>
            <a:cxnSpLocks noChangeShapeType="1"/>
            <a:stCxn id="37913" idx="2"/>
            <a:endCxn id="37903" idx="1"/>
          </p:cNvCxnSpPr>
          <p:nvPr/>
        </p:nvCxnSpPr>
        <p:spPr bwMode="auto">
          <a:xfrm rot="16200000" flipH="1">
            <a:off x="2928937" y="4043363"/>
            <a:ext cx="579438" cy="1333500"/>
          </a:xfrm>
          <a:prstGeom prst="curvedConnector2">
            <a:avLst/>
          </a:prstGeom>
          <a:noFill/>
          <a:ln w="38100">
            <a:solidFill>
              <a:srgbClr val="990033"/>
            </a:solidFill>
            <a:round/>
            <a:headEnd type="none" w="sm" len="sm"/>
            <a:tailEnd type="arrow" w="lg" len="sm"/>
          </a:ln>
          <a:effectLst/>
        </p:spPr>
      </p:cxnSp>
      <p:sp>
        <p:nvSpPr>
          <p:cNvPr id="37911" name="AutoShape 6"/>
          <p:cNvSpPr>
            <a:spLocks noChangeArrowheads="1"/>
          </p:cNvSpPr>
          <p:nvPr/>
        </p:nvSpPr>
        <p:spPr bwMode="auto">
          <a:xfrm>
            <a:off x="4724400" y="1874838"/>
            <a:ext cx="2667000" cy="762000"/>
          </a:xfrm>
          <a:prstGeom prst="flowChartProcess">
            <a:avLst/>
          </a:prstGeom>
          <a:solidFill>
            <a:srgbClr val="FFCC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lang="pt-BR" sz="1600" dirty="0" smtClean="0">
                <a:solidFill>
                  <a:srgbClr val="000000"/>
                </a:solidFill>
                <a:latin typeface="Arial" pitchFamily="34" charset="0"/>
              </a:rPr>
              <a:t>USA</a:t>
            </a:r>
            <a:endParaRPr lang="pt-BR" sz="1600" dirty="0">
              <a:solidFill>
                <a:srgbClr val="000000"/>
              </a:solidFill>
              <a:latin typeface="Arial" pitchFamily="34" charset="0"/>
            </a:endParaRPr>
          </a:p>
          <a:p>
            <a:pPr algn="ctr" eaLnBrk="0" hangingPunct="0"/>
            <a:r>
              <a:rPr lang="pt-BR" sz="1600" dirty="0">
                <a:solidFill>
                  <a:srgbClr val="000000"/>
                </a:solidFill>
                <a:latin typeface="Arial" pitchFamily="34" charset="0"/>
              </a:rPr>
              <a:t>FED </a:t>
            </a:r>
          </a:p>
        </p:txBody>
      </p:sp>
      <p:cxnSp>
        <p:nvCxnSpPr>
          <p:cNvPr id="37912" name="AutoShape 11"/>
          <p:cNvCxnSpPr>
            <a:cxnSpLocks noChangeShapeType="1"/>
            <a:stCxn id="37911" idx="2"/>
            <a:endCxn id="37915" idx="0"/>
          </p:cNvCxnSpPr>
          <p:nvPr/>
        </p:nvCxnSpPr>
        <p:spPr bwMode="auto">
          <a:xfrm>
            <a:off x="6057900" y="2636838"/>
            <a:ext cx="0" cy="1020762"/>
          </a:xfrm>
          <a:prstGeom prst="straightConnector1">
            <a:avLst/>
          </a:prstGeom>
          <a:noFill/>
          <a:ln w="38100">
            <a:solidFill>
              <a:srgbClr val="990033"/>
            </a:solidFill>
            <a:round/>
            <a:headEnd type="none" w="sm" len="sm"/>
            <a:tailEnd type="arrow" w="lg" len="sm"/>
          </a:ln>
          <a:effectLst/>
        </p:spPr>
      </p:cxnSp>
      <p:sp>
        <p:nvSpPr>
          <p:cNvPr id="37909" name="AutoShape 4"/>
          <p:cNvSpPr>
            <a:spLocks noChangeArrowheads="1"/>
          </p:cNvSpPr>
          <p:nvPr/>
        </p:nvSpPr>
        <p:spPr bwMode="auto">
          <a:xfrm>
            <a:off x="1219200" y="1828800"/>
            <a:ext cx="2667000" cy="762000"/>
          </a:xfrm>
          <a:prstGeom prst="flowChartProcess">
            <a:avLst/>
          </a:prstGeom>
          <a:solidFill>
            <a:srgbClr val="FF99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Brasil</a:t>
            </a:r>
          </a:p>
          <a:p>
            <a:pPr algn="ctr" eaLnBrk="0" hangingPunct="0"/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Banco Central</a:t>
            </a:r>
          </a:p>
        </p:txBody>
      </p:sp>
      <p:cxnSp>
        <p:nvCxnSpPr>
          <p:cNvPr id="37910" name="AutoShape 12"/>
          <p:cNvCxnSpPr>
            <a:cxnSpLocks noChangeShapeType="1"/>
            <a:stCxn id="37909" idx="2"/>
            <a:endCxn id="37913" idx="0"/>
          </p:cNvCxnSpPr>
          <p:nvPr/>
        </p:nvCxnSpPr>
        <p:spPr bwMode="auto">
          <a:xfrm>
            <a:off x="2552700" y="2590800"/>
            <a:ext cx="0" cy="1066800"/>
          </a:xfrm>
          <a:prstGeom prst="straightConnector1">
            <a:avLst/>
          </a:prstGeom>
          <a:noFill/>
          <a:ln w="38100">
            <a:solidFill>
              <a:srgbClr val="990033"/>
            </a:solidFill>
            <a:round/>
            <a:headEnd type="none" w="sm" len="sm"/>
            <a:tailEnd type="arrow" w="lg" len="sm"/>
          </a:ln>
          <a:effectLst/>
        </p:spPr>
      </p:cxn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1584325" y="2819400"/>
            <a:ext cx="3133725" cy="641350"/>
            <a:chOff x="998" y="1776"/>
            <a:chExt cx="1974" cy="404"/>
          </a:xfrm>
        </p:grpSpPr>
        <p:sp>
          <p:nvSpPr>
            <p:cNvPr id="37907" name="Text Box 13"/>
            <p:cNvSpPr txBox="1">
              <a:spLocks noChangeArrowheads="1"/>
            </p:cNvSpPr>
            <p:nvPr/>
          </p:nvSpPr>
          <p:spPr bwMode="auto">
            <a:xfrm>
              <a:off x="1680" y="1776"/>
              <a:ext cx="1292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800" dirty="0">
                  <a:latin typeface="Arial" pitchFamily="34" charset="0"/>
                </a:rPr>
                <a:t>(Oferta de Moeda</a:t>
              </a:r>
            </a:p>
            <a:p>
              <a:pPr eaLnBrk="0" hangingPunct="0"/>
              <a:r>
                <a:rPr lang="pt-BR" sz="1800" dirty="0" smtClean="0">
                  <a:latin typeface="Arial" pitchFamily="34" charset="0"/>
                </a:rPr>
                <a:t>no Brasil</a:t>
              </a:r>
              <a:r>
                <a:rPr lang="pt-BR" sz="1800" dirty="0">
                  <a:latin typeface="Arial" pitchFamily="34" charset="0"/>
                </a:rPr>
                <a:t>)</a:t>
              </a:r>
            </a:p>
          </p:txBody>
        </p:sp>
        <p:sp>
          <p:nvSpPr>
            <p:cNvPr id="37908" name="Text Box 14"/>
            <p:cNvSpPr txBox="1">
              <a:spLocks noChangeArrowheads="1"/>
            </p:cNvSpPr>
            <p:nvPr/>
          </p:nvSpPr>
          <p:spPr bwMode="auto">
            <a:xfrm>
              <a:off x="998" y="1833"/>
              <a:ext cx="43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800" b="1" i="1">
                  <a:latin typeface="Arial" pitchFamily="34" charset="0"/>
                </a:rPr>
                <a:t>M</a:t>
              </a:r>
              <a:r>
                <a:rPr lang="pt-BR" sz="1800" b="1" i="1" baseline="30000">
                  <a:latin typeface="Arial" pitchFamily="34" charset="0"/>
                </a:rPr>
                <a:t>S</a:t>
              </a:r>
              <a:r>
                <a:rPr lang="pt-BR" sz="1800" b="1" baseline="-25000">
                  <a:latin typeface="Arial" pitchFamily="34" charset="0"/>
                </a:rPr>
                <a:t>BR</a:t>
              </a:r>
              <a:endParaRPr lang="pt-BR" sz="1800" b="1">
                <a:latin typeface="Arial" pitchFamily="34" charset="0"/>
              </a:endParaRPr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5165725" y="2819401"/>
            <a:ext cx="3222625" cy="646113"/>
            <a:chOff x="3254" y="1776"/>
            <a:chExt cx="2030" cy="407"/>
          </a:xfrm>
        </p:grpSpPr>
        <p:sp>
          <p:nvSpPr>
            <p:cNvPr id="37905" name="Text Box 15"/>
            <p:cNvSpPr txBox="1">
              <a:spLocks noChangeArrowheads="1"/>
            </p:cNvSpPr>
            <p:nvPr/>
          </p:nvSpPr>
          <p:spPr bwMode="auto">
            <a:xfrm>
              <a:off x="3254" y="1833"/>
              <a:ext cx="433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800" b="1" i="1">
                  <a:latin typeface="Arial" pitchFamily="34" charset="0"/>
                </a:rPr>
                <a:t>M</a:t>
              </a:r>
              <a:r>
                <a:rPr lang="pt-BR" sz="1800" b="1" i="1" baseline="30000">
                  <a:latin typeface="Arial" pitchFamily="34" charset="0"/>
                </a:rPr>
                <a:t>S</a:t>
              </a:r>
              <a:r>
                <a:rPr lang="pt-BR" sz="1800" b="1" baseline="-25000">
                  <a:latin typeface="Arial" pitchFamily="34" charset="0"/>
                </a:rPr>
                <a:t>US</a:t>
              </a:r>
              <a:endParaRPr lang="pt-BR" sz="1800" b="1">
                <a:latin typeface="Arial" pitchFamily="34" charset="0"/>
              </a:endParaRPr>
            </a:p>
          </p:txBody>
        </p:sp>
        <p:sp>
          <p:nvSpPr>
            <p:cNvPr id="37906" name="Text Box 16"/>
            <p:cNvSpPr txBox="1">
              <a:spLocks noChangeArrowheads="1"/>
            </p:cNvSpPr>
            <p:nvPr/>
          </p:nvSpPr>
          <p:spPr bwMode="auto">
            <a:xfrm>
              <a:off x="3888" y="1776"/>
              <a:ext cx="1396" cy="40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pt-BR" sz="1800" dirty="0">
                  <a:latin typeface="Arial" pitchFamily="34" charset="0"/>
                </a:rPr>
                <a:t>(Oferta de moeda nos USA)</a:t>
              </a:r>
            </a:p>
          </p:txBody>
        </p:sp>
      </p:grpSp>
      <p:sp>
        <p:nvSpPr>
          <p:cNvPr id="99345" name="Text Box 17"/>
          <p:cNvSpPr txBox="1">
            <a:spLocks noChangeArrowheads="1"/>
          </p:cNvSpPr>
          <p:nvPr/>
        </p:nvSpPr>
        <p:spPr bwMode="auto">
          <a:xfrm>
            <a:off x="1143000" y="4692650"/>
            <a:ext cx="266700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pt-BR" sz="1800" i="1" dirty="0">
                <a:latin typeface="Arial" pitchFamily="34" charset="0"/>
              </a:rPr>
              <a:t>R</a:t>
            </a:r>
            <a:r>
              <a:rPr lang="pt-BR" sz="1800" baseline="-25000" dirty="0">
                <a:latin typeface="Arial" pitchFamily="34" charset="0"/>
              </a:rPr>
              <a:t>BR</a:t>
            </a:r>
            <a:endParaRPr lang="pt-BR" sz="1800" dirty="0">
              <a:latin typeface="Arial" pitchFamily="34" charset="0"/>
            </a:endParaRPr>
          </a:p>
          <a:p>
            <a:pPr algn="ctr" eaLnBrk="0" hangingPunct="0"/>
            <a:r>
              <a:rPr lang="pt-BR" sz="1800" dirty="0">
                <a:latin typeface="Arial" pitchFamily="34" charset="0"/>
              </a:rPr>
              <a:t>(taxa de juros no Brasil)</a:t>
            </a:r>
          </a:p>
        </p:txBody>
      </p:sp>
      <p:sp>
        <p:nvSpPr>
          <p:cNvPr id="99346" name="Text Box 18"/>
          <p:cNvSpPr txBox="1">
            <a:spLocks noChangeArrowheads="1"/>
          </p:cNvSpPr>
          <p:nvPr/>
        </p:nvSpPr>
        <p:spPr bwMode="auto">
          <a:xfrm>
            <a:off x="5181600" y="4648200"/>
            <a:ext cx="26098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pt-BR" sz="1800" i="1" dirty="0">
                <a:latin typeface="Arial" pitchFamily="34" charset="0"/>
              </a:rPr>
              <a:t>R</a:t>
            </a:r>
            <a:r>
              <a:rPr lang="pt-BR" sz="1800" baseline="-25000" dirty="0">
                <a:latin typeface="Arial" pitchFamily="34" charset="0"/>
                <a:cs typeface="Times New Roman" pitchFamily="18" charset="0"/>
              </a:rPr>
              <a:t>USA</a:t>
            </a:r>
            <a:endParaRPr lang="pt-BR" sz="1800" dirty="0">
              <a:latin typeface="Arial" pitchFamily="34" charset="0"/>
            </a:endParaRPr>
          </a:p>
          <a:p>
            <a:pPr algn="ctr" eaLnBrk="0" hangingPunct="0"/>
            <a:r>
              <a:rPr lang="pt-BR" sz="1800" dirty="0">
                <a:latin typeface="Arial" pitchFamily="34" charset="0"/>
              </a:rPr>
              <a:t>(taxa de juros USA)</a:t>
            </a:r>
          </a:p>
        </p:txBody>
      </p: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3886200" y="4541838"/>
            <a:ext cx="1219200" cy="1219200"/>
            <a:chOff x="2448" y="2861"/>
            <a:chExt cx="768" cy="768"/>
          </a:xfrm>
        </p:grpSpPr>
        <p:sp>
          <p:nvSpPr>
            <p:cNvPr id="37903" name="Rectangle 8"/>
            <p:cNvSpPr>
              <a:spLocks noChangeArrowheads="1"/>
            </p:cNvSpPr>
            <p:nvPr/>
          </p:nvSpPr>
          <p:spPr bwMode="auto">
            <a:xfrm>
              <a:off x="2448" y="2861"/>
              <a:ext cx="768" cy="576"/>
            </a:xfrm>
            <a:prstGeom prst="rect">
              <a:avLst/>
            </a:prstGeom>
            <a:solidFill>
              <a:srgbClr val="33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pt-BR" sz="1800">
                  <a:solidFill>
                    <a:srgbClr val="000000"/>
                  </a:solidFill>
                  <a:latin typeface="Arial" pitchFamily="34" charset="0"/>
                </a:rPr>
                <a:t>Mercado</a:t>
              </a:r>
            </a:p>
            <a:p>
              <a:pPr algn="ctr" eaLnBrk="0" hangingPunct="0"/>
              <a:r>
                <a:rPr lang="pt-BR" sz="1800">
                  <a:solidFill>
                    <a:srgbClr val="000000"/>
                  </a:solidFill>
                  <a:latin typeface="Arial" pitchFamily="34" charset="0"/>
                </a:rPr>
                <a:t>de câmbio</a:t>
              </a:r>
            </a:p>
            <a:p>
              <a:pPr algn="ctr" eaLnBrk="0" hangingPunct="0"/>
              <a:endParaRPr lang="pt-BR" sz="18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cxnSp>
          <p:nvCxnSpPr>
            <p:cNvPr id="37904" name="AutoShape 19"/>
            <p:cNvCxnSpPr>
              <a:cxnSpLocks noChangeShapeType="1"/>
              <a:stCxn id="37903" idx="2"/>
            </p:cNvCxnSpPr>
            <p:nvPr/>
          </p:nvCxnSpPr>
          <p:spPr bwMode="auto">
            <a:xfrm>
              <a:off x="2832" y="3437"/>
              <a:ext cx="0" cy="192"/>
            </a:xfrm>
            <a:prstGeom prst="straightConnector1">
              <a:avLst/>
            </a:prstGeom>
            <a:noFill/>
            <a:ln w="38100">
              <a:solidFill>
                <a:srgbClr val="990033"/>
              </a:solidFill>
              <a:round/>
              <a:headEnd type="none" w="sm" len="sm"/>
              <a:tailEnd type="arrow" w="lg" len="sm"/>
            </a:ln>
            <a:effectLst/>
          </p:spPr>
        </p:cxnSp>
      </p:grpSp>
      <p:sp>
        <p:nvSpPr>
          <p:cNvPr id="99348" name="Text Box 20"/>
          <p:cNvSpPr txBox="1">
            <a:spLocks noChangeArrowheads="1"/>
          </p:cNvSpPr>
          <p:nvPr/>
        </p:nvSpPr>
        <p:spPr bwMode="auto">
          <a:xfrm>
            <a:off x="2895600" y="5867400"/>
            <a:ext cx="33528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pt-BR" sz="1800" i="1" dirty="0">
                <a:latin typeface="Arial" pitchFamily="34" charset="0"/>
              </a:rPr>
              <a:t>E</a:t>
            </a:r>
            <a:r>
              <a:rPr lang="pt-BR" sz="1800" baseline="-25000" dirty="0">
                <a:latin typeface="Arial" pitchFamily="34" charset="0"/>
              </a:rPr>
              <a:t>R/</a:t>
            </a:r>
            <a:r>
              <a:rPr lang="pt-BR" sz="1800" baseline="-25000" dirty="0">
                <a:latin typeface="Arial" pitchFamily="34" charset="0"/>
                <a:cs typeface="Times New Roman" pitchFamily="18" charset="0"/>
              </a:rPr>
              <a:t>US</a:t>
            </a:r>
            <a:endParaRPr lang="pt-BR" sz="1800" dirty="0">
              <a:latin typeface="Arial" pitchFamily="34" charset="0"/>
              <a:cs typeface="Times New Roman" pitchFamily="18" charset="0"/>
            </a:endParaRPr>
          </a:p>
          <a:p>
            <a:pPr algn="ctr" eaLnBrk="0" hangingPunct="0"/>
            <a:r>
              <a:rPr lang="pt-BR" sz="1800" dirty="0">
                <a:latin typeface="Arial" pitchFamily="34" charset="0"/>
                <a:cs typeface="Times New Roman" pitchFamily="18" charset="0"/>
              </a:rPr>
              <a:t>(Taxa de câmbio R$/US$)</a:t>
            </a:r>
            <a:endParaRPr lang="pt-BR" sz="1800" dirty="0">
              <a:latin typeface="Arial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 rot="20265166">
            <a:off x="-32680" y="91528"/>
            <a:ext cx="14100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Visto na aula passada...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92419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37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9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7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9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99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5" grpId="0" animBg="1"/>
      <p:bldP spid="37913" grpId="0" animBg="1"/>
      <p:bldP spid="99345" grpId="0"/>
      <p:bldP spid="99346" grpId="0"/>
      <p:bldP spid="9934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065315" y="0"/>
            <a:ext cx="68313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Vantagens e desvantagens no uso de metas para câmbio, agregados monetários e inflação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908720"/>
            <a:ext cx="8928991" cy="4068123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35496" y="839218"/>
            <a:ext cx="8928992" cy="21900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/>
          </a:p>
        </p:txBody>
      </p:sp>
      <p:sp>
        <p:nvSpPr>
          <p:cNvPr id="5" name="CaixaDeTexto 4"/>
          <p:cNvSpPr txBox="1"/>
          <p:nvPr/>
        </p:nvSpPr>
        <p:spPr>
          <a:xfrm>
            <a:off x="113924" y="764704"/>
            <a:ext cx="899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Metas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924586" y="764704"/>
            <a:ext cx="15598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Vantagens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888845" y="764704"/>
            <a:ext cx="2007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Desvantagens</a:t>
            </a:r>
          </a:p>
        </p:txBody>
      </p:sp>
    </p:spTree>
    <p:extLst>
      <p:ext uri="{BB962C8B-B14F-4D97-AF65-F5344CB8AC3E}">
        <p14:creationId xmlns:p14="http://schemas.microsoft.com/office/powerpoint/2010/main" val="86342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/>
      <p:bldP spid="6" grpId="0"/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065315" y="0"/>
            <a:ext cx="68313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Vantagens e desvantagens no uso de metas para câmbio, agregados monetários e inflação</a:t>
            </a:r>
          </a:p>
        </p:txBody>
      </p:sp>
      <p:sp>
        <p:nvSpPr>
          <p:cNvPr id="8" name="Retângulo 7"/>
          <p:cNvSpPr/>
          <p:nvPr/>
        </p:nvSpPr>
        <p:spPr>
          <a:xfrm>
            <a:off x="35496" y="839218"/>
            <a:ext cx="8928992" cy="21900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/>
          </a:p>
        </p:txBody>
      </p:sp>
      <p:sp>
        <p:nvSpPr>
          <p:cNvPr id="5" name="CaixaDeTexto 4"/>
          <p:cNvSpPr txBox="1"/>
          <p:nvPr/>
        </p:nvSpPr>
        <p:spPr>
          <a:xfrm>
            <a:off x="113924" y="764704"/>
            <a:ext cx="899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Metas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924586" y="764704"/>
            <a:ext cx="15598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Vantagens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888845" y="764704"/>
            <a:ext cx="2007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Desvantagens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62127" y="1151378"/>
            <a:ext cx="978765" cy="52937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Taxa de Câmbio</a:t>
            </a:r>
          </a:p>
          <a:p>
            <a:pPr algn="ctr"/>
            <a:endParaRPr lang="pt-BR" sz="2000" dirty="0"/>
          </a:p>
          <a:p>
            <a:pPr algn="ctr"/>
            <a:endParaRPr lang="pt-BR" sz="2000" dirty="0"/>
          </a:p>
          <a:p>
            <a:pPr algn="ctr"/>
            <a:endParaRPr lang="pt-BR" sz="2000" dirty="0"/>
          </a:p>
          <a:p>
            <a:pPr algn="ctr"/>
            <a:endParaRPr lang="pt-BR" sz="2000" dirty="0"/>
          </a:p>
          <a:p>
            <a:pPr algn="ctr"/>
            <a:endParaRPr lang="pt-BR" sz="2000" dirty="0"/>
          </a:p>
          <a:p>
            <a:pPr algn="ctr"/>
            <a:endParaRPr lang="pt-BR" sz="2000" dirty="0"/>
          </a:p>
          <a:p>
            <a:pPr algn="ctr"/>
            <a:endParaRPr lang="pt-BR" sz="2000" dirty="0"/>
          </a:p>
          <a:p>
            <a:pPr algn="ctr"/>
            <a:endParaRPr lang="pt-BR" sz="2000" dirty="0"/>
          </a:p>
          <a:p>
            <a:pPr algn="ctr"/>
            <a:endParaRPr lang="pt-BR" sz="2000" dirty="0"/>
          </a:p>
          <a:p>
            <a:pPr algn="ctr"/>
            <a:endParaRPr lang="pt-BR" sz="2000" dirty="0"/>
          </a:p>
          <a:p>
            <a:pPr algn="ctr"/>
            <a:endParaRPr lang="pt-BR" sz="2000" dirty="0"/>
          </a:p>
          <a:p>
            <a:pPr algn="ctr"/>
            <a:endParaRPr lang="pt-BR" sz="2000" dirty="0"/>
          </a:p>
          <a:p>
            <a:pPr algn="ctr"/>
            <a:endParaRPr lang="pt-BR" sz="2000" dirty="0"/>
          </a:p>
          <a:p>
            <a:pPr algn="ctr"/>
            <a:endParaRPr lang="pt-BR" sz="2000" dirty="0"/>
          </a:p>
          <a:p>
            <a:pPr algn="ctr"/>
            <a:endParaRPr lang="pt-BR" sz="20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067525" y="1124744"/>
            <a:ext cx="3645412" cy="40934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pt-BR" sz="2000" dirty="0"/>
              <a:t>Reduz o problema de inconsistência temporal da política monetária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pt-BR" sz="2000" dirty="0"/>
              <a:t>Disciplina preços devido à impossibilidade do uso de senhoriagem para financiar gastos do governo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pt-BR" sz="2000" dirty="0"/>
              <a:t>Atenua o componente inercial da inflação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pt-BR" sz="2000" dirty="0"/>
              <a:t>Elimina o componente de risco (flutuações) sobre a moeda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pt-BR" sz="2000" dirty="0"/>
              <a:t>São de fácil compreensão para o </a:t>
            </a:r>
            <a:r>
              <a:rPr lang="pt-BR" sz="2000" dirty="0" smtClean="0"/>
              <a:t>público</a:t>
            </a:r>
            <a:endParaRPr lang="pt-BR" sz="2000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4907119" y="1137131"/>
            <a:ext cx="4057369" cy="53245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pt-BR" sz="2000" dirty="0"/>
              <a:t>Não garante a mesma taxa de inflação que o país âncora possui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pt-BR" sz="2000" dirty="0"/>
              <a:t>Impossibilidade do uso da política monetária ante a choques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pt-BR" sz="2000" dirty="0"/>
              <a:t>Limitações ao BC quanto à capacidade de alterar a oferta monetária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pt-BR" sz="2000" dirty="0"/>
              <a:t>A política monetária é incapaz de determinar o nível de emprego, preços, taxa de juros etc.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pt-BR" sz="2000" dirty="0"/>
              <a:t>Necessidade de um sistema financeiro estável e um mercado de capitais com razoável eficiência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pt-BR" sz="2000" dirty="0"/>
              <a:t>Possibilidade de sofrer ataques especulativos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pt-BR" sz="2000" dirty="0"/>
              <a:t>Controle imperfeito sobre a moeda e o volume de crédito da </a:t>
            </a:r>
            <a:r>
              <a:rPr lang="pt-BR" sz="2000" dirty="0" smtClean="0"/>
              <a:t>economia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74743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065315" y="0"/>
            <a:ext cx="68313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Vantagens e desvantagens no uso de metas para câmbio, agregados monetários e inflação</a:t>
            </a:r>
          </a:p>
        </p:txBody>
      </p:sp>
      <p:sp>
        <p:nvSpPr>
          <p:cNvPr id="8" name="Retângulo 7"/>
          <p:cNvSpPr/>
          <p:nvPr/>
        </p:nvSpPr>
        <p:spPr>
          <a:xfrm>
            <a:off x="35496" y="839218"/>
            <a:ext cx="8928992" cy="21900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/>
          </a:p>
        </p:txBody>
      </p:sp>
      <p:sp>
        <p:nvSpPr>
          <p:cNvPr id="5" name="CaixaDeTexto 4"/>
          <p:cNvSpPr txBox="1"/>
          <p:nvPr/>
        </p:nvSpPr>
        <p:spPr>
          <a:xfrm>
            <a:off x="113924" y="764704"/>
            <a:ext cx="899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Metas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924586" y="764704"/>
            <a:ext cx="15598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Vantagens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888845" y="764704"/>
            <a:ext cx="2007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Desvantagens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17973" y="1052737"/>
            <a:ext cx="1169651" cy="37856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dirty="0" err="1" smtClean="0"/>
              <a:t>Agrega-dos</a:t>
            </a:r>
            <a:r>
              <a:rPr lang="pt-BR" sz="2000" dirty="0" smtClean="0"/>
              <a:t> </a:t>
            </a:r>
            <a:r>
              <a:rPr lang="pt-BR" sz="2000" dirty="0" err="1" smtClean="0"/>
              <a:t>Mone-tários</a:t>
            </a:r>
            <a:endParaRPr lang="pt-BR" sz="2000" dirty="0"/>
          </a:p>
          <a:p>
            <a:pPr algn="ctr"/>
            <a:endParaRPr lang="pt-BR" sz="2000" dirty="0"/>
          </a:p>
          <a:p>
            <a:pPr algn="ctr"/>
            <a:endParaRPr lang="pt-BR" sz="2000" dirty="0"/>
          </a:p>
          <a:p>
            <a:pPr algn="ctr"/>
            <a:endParaRPr lang="pt-BR" sz="2000" dirty="0"/>
          </a:p>
          <a:p>
            <a:pPr algn="ctr"/>
            <a:endParaRPr lang="pt-BR" sz="2000" dirty="0"/>
          </a:p>
          <a:p>
            <a:pPr algn="ctr"/>
            <a:endParaRPr lang="pt-BR" sz="2000" dirty="0"/>
          </a:p>
          <a:p>
            <a:pPr algn="ctr"/>
            <a:endParaRPr lang="pt-BR" sz="2000" dirty="0"/>
          </a:p>
          <a:p>
            <a:pPr algn="ctr"/>
            <a:endParaRPr lang="pt-BR" sz="2000" dirty="0"/>
          </a:p>
          <a:p>
            <a:pPr algn="ctr"/>
            <a:endParaRPr lang="pt-BR" sz="20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1065316" y="1052736"/>
            <a:ext cx="3671395" cy="37856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14313" indent="-214313" algn="just">
              <a:spcBef>
                <a:spcPts val="5850"/>
              </a:spcBef>
              <a:buFont typeface="Arial" panose="020B0604020202020204" pitchFamily="34" charset="0"/>
              <a:buChar char="•"/>
            </a:pPr>
            <a:r>
              <a:rPr lang="pt-BR" sz="2000" dirty="0"/>
              <a:t>Atenua o problema de inconsistência temporal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pt-BR" sz="2000" dirty="0"/>
              <a:t>Aumento da transferência e responsabilidade na condução da política monetária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pt-BR" sz="2000" dirty="0"/>
              <a:t>Capacidade do BC para escolher as metas para a inflação</a:t>
            </a:r>
          </a:p>
          <a:p>
            <a:pPr marL="214313" indent="-214313" algn="just">
              <a:spcAft>
                <a:spcPts val="2250"/>
              </a:spcAft>
              <a:buFont typeface="Arial" panose="020B0604020202020204" pitchFamily="34" charset="0"/>
              <a:buChar char="•"/>
            </a:pPr>
            <a:r>
              <a:rPr lang="pt-BR" sz="2000" dirty="0"/>
              <a:t>Possibilidade do uso da política monetária para responder às flutuações do produto no curto prazo e a choques </a:t>
            </a:r>
            <a:r>
              <a:rPr lang="pt-BR" sz="2000" dirty="0"/>
              <a:t>externos</a:t>
            </a:r>
            <a:endParaRPr lang="pt-BR" sz="20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4930893" y="1057522"/>
            <a:ext cx="4033595" cy="40934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pt-BR" sz="2000" dirty="0"/>
              <a:t>Necessidade de haver estabilidade na velocidade da moeda e estreita relação entre o agregado monetária selecionado com a inflação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pt-BR" sz="2000" dirty="0"/>
              <a:t>Possibilidade de estimular a variabilidade da inflação no curto prazo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pt-BR" sz="2000" dirty="0"/>
              <a:t>Não é de fácil compreensão para o público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algn="just"/>
            <a:endParaRPr lang="pt-BR" sz="2000" dirty="0"/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261912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065315" y="0"/>
            <a:ext cx="68313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Vantagens e desvantagens no uso de metas para câmbio, agregados monetários e inflação</a:t>
            </a:r>
          </a:p>
        </p:txBody>
      </p:sp>
      <p:sp>
        <p:nvSpPr>
          <p:cNvPr id="8" name="Retângulo 7"/>
          <p:cNvSpPr/>
          <p:nvPr/>
        </p:nvSpPr>
        <p:spPr>
          <a:xfrm>
            <a:off x="35496" y="839218"/>
            <a:ext cx="8928992" cy="21900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/>
          </a:p>
        </p:txBody>
      </p:sp>
      <p:sp>
        <p:nvSpPr>
          <p:cNvPr id="5" name="CaixaDeTexto 4"/>
          <p:cNvSpPr txBox="1"/>
          <p:nvPr/>
        </p:nvSpPr>
        <p:spPr>
          <a:xfrm>
            <a:off x="113924" y="764704"/>
            <a:ext cx="899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Metas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924586" y="764704"/>
            <a:ext cx="15598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Vantagens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888845" y="764704"/>
            <a:ext cx="2007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Desvantagens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35496" y="1124745"/>
            <a:ext cx="1087892" cy="427809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700" dirty="0"/>
              <a:t>Inflação</a:t>
            </a:r>
          </a:p>
          <a:p>
            <a:pPr algn="ctr"/>
            <a:endParaRPr lang="pt-BR" sz="1700" dirty="0"/>
          </a:p>
          <a:p>
            <a:pPr algn="ctr"/>
            <a:endParaRPr lang="pt-BR" sz="1700" dirty="0"/>
          </a:p>
          <a:p>
            <a:pPr algn="ctr"/>
            <a:endParaRPr lang="pt-BR" sz="1700" dirty="0"/>
          </a:p>
          <a:p>
            <a:pPr algn="ctr"/>
            <a:endParaRPr lang="pt-BR" sz="1700" dirty="0"/>
          </a:p>
          <a:p>
            <a:pPr algn="ctr"/>
            <a:endParaRPr lang="pt-BR" sz="1700" dirty="0"/>
          </a:p>
          <a:p>
            <a:pPr algn="ctr"/>
            <a:endParaRPr lang="pt-BR" sz="1700" dirty="0"/>
          </a:p>
          <a:p>
            <a:pPr algn="ctr"/>
            <a:endParaRPr lang="pt-BR" sz="1700" dirty="0"/>
          </a:p>
          <a:p>
            <a:pPr algn="ctr"/>
            <a:endParaRPr lang="pt-BR" sz="1700" dirty="0"/>
          </a:p>
          <a:p>
            <a:pPr algn="ctr"/>
            <a:endParaRPr lang="pt-BR" sz="1700" dirty="0"/>
          </a:p>
          <a:p>
            <a:pPr algn="ctr"/>
            <a:endParaRPr lang="pt-BR" sz="1700" dirty="0"/>
          </a:p>
          <a:p>
            <a:pPr algn="ctr"/>
            <a:endParaRPr lang="pt-BR" sz="1700" dirty="0"/>
          </a:p>
          <a:p>
            <a:pPr algn="ctr"/>
            <a:endParaRPr lang="pt-BR" sz="1700" dirty="0"/>
          </a:p>
          <a:p>
            <a:pPr algn="ctr"/>
            <a:endParaRPr lang="pt-BR" sz="1700" dirty="0"/>
          </a:p>
          <a:p>
            <a:pPr algn="ctr"/>
            <a:endParaRPr lang="pt-BR" sz="1700" dirty="0"/>
          </a:p>
          <a:p>
            <a:pPr algn="ctr"/>
            <a:endParaRPr lang="pt-BR" sz="1700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1065316" y="1124744"/>
            <a:ext cx="3778878" cy="58477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pt-BR" sz="1700" dirty="0"/>
              <a:t>Aumenta a comunicação entre a autoridade monetária e o público tendo por resultado o incremento da responsabilidade do BC na busca das metas prenunciadas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pt-BR" sz="1700" dirty="0"/>
              <a:t>Elimina problemas para a estabilidade de preços provenientes de ataques especulativos e instabilidade na velocidade da moeda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pt-BR" sz="1700" dirty="0"/>
              <a:t>Aumento da independência de instrumento do BC diminuindo o viés inflacionário na condução da política monetária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pt-BR" sz="1700" dirty="0"/>
              <a:t>Possibilidade de a política monetária responder a choques sobre a economia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pt-BR" sz="1700" dirty="0"/>
              <a:t>São de fácil compressão para o público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pt-BR" sz="1700" dirty="0"/>
              <a:t>Permite o uso de todas as informações relevantes para determinar a ação política mais </a:t>
            </a:r>
            <a:r>
              <a:rPr lang="pt-BR" sz="1700" dirty="0" smtClean="0"/>
              <a:t>adequada</a:t>
            </a:r>
            <a:endParaRPr lang="pt-BR" sz="1700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4930892" y="1129530"/>
            <a:ext cx="4033595" cy="24468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pt-BR" sz="1700" dirty="0"/>
              <a:t>Necessidade de haver estabilidade na velocidade da moeda e estreita relação entre o agregado monetária selecionado com a inflação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pt-BR" sz="1700" dirty="0"/>
              <a:t>Possibilidade de estimular a variabilidade da inflação no curto prazo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pt-BR" sz="1700" dirty="0"/>
              <a:t>Não é de fácil compreensão para o público</a:t>
            </a:r>
          </a:p>
          <a:p>
            <a:pPr algn="just"/>
            <a:endParaRPr lang="pt-BR" sz="1700" dirty="0"/>
          </a:p>
        </p:txBody>
      </p:sp>
    </p:spTree>
    <p:extLst>
      <p:ext uri="{BB962C8B-B14F-4D97-AF65-F5344CB8AC3E}">
        <p14:creationId xmlns:p14="http://schemas.microsoft.com/office/powerpoint/2010/main" val="309169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 smtClean="0"/>
              <a:t>Questões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3858" y="1268760"/>
            <a:ext cx="8222942" cy="3747864"/>
          </a:xfrm>
        </p:spPr>
        <p:txBody>
          <a:bodyPr>
            <a:noAutofit/>
          </a:bodyPr>
          <a:lstStyle/>
          <a:p>
            <a:pPr marL="385763" indent="-385763">
              <a:buFont typeface="+mj-lt"/>
              <a:buAutoNum type="arabicPeriod"/>
            </a:pPr>
            <a:r>
              <a:rPr lang="pt-BR" sz="2800" dirty="0"/>
              <a:t>Vivemos hoje, no Brasil, uma situação de inflação de custos ou de demanda?</a:t>
            </a:r>
          </a:p>
          <a:p>
            <a:pPr marL="385763" indent="-385763">
              <a:buFont typeface="+mj-lt"/>
              <a:buAutoNum type="arabicPeriod"/>
            </a:pPr>
            <a:r>
              <a:rPr lang="pt-BR" sz="2800" dirty="0"/>
              <a:t>Se fosse optado pelo abandono da política monetária com taxas de juros e utilizada a reserva, por quanto tempo durariam as reservas?</a:t>
            </a:r>
          </a:p>
          <a:p>
            <a:pPr marL="385763" indent="-385763">
              <a:buFont typeface="+mj-lt"/>
              <a:buAutoNum type="arabicPeriod"/>
            </a:pPr>
            <a:r>
              <a:rPr lang="pt-BR" sz="2800" dirty="0"/>
              <a:t>Qual a sua análise sobre a credibilidade do BACEN?</a:t>
            </a:r>
            <a:endParaRPr lang="pt-BR" sz="2800" dirty="0"/>
          </a:p>
          <a:p>
            <a:pPr marL="385763" indent="-385763">
              <a:buFont typeface="+mj-lt"/>
              <a:buAutoNum type="arabicPeriod"/>
            </a:pPr>
            <a:r>
              <a:rPr lang="pt-BR" sz="2800" dirty="0"/>
              <a:t>O Brasil deve ter metas </a:t>
            </a:r>
            <a:r>
              <a:rPr lang="pt-BR" sz="2800" dirty="0"/>
              <a:t>para </a:t>
            </a:r>
            <a:r>
              <a:rPr lang="pt-BR" sz="2800" dirty="0"/>
              <a:t>taxa </a:t>
            </a:r>
            <a:r>
              <a:rPr lang="pt-BR" sz="2800" dirty="0"/>
              <a:t>de </a:t>
            </a:r>
            <a:r>
              <a:rPr lang="pt-BR" sz="2800" dirty="0"/>
              <a:t>câmbio? E para agregados monetários? E para inflação?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66472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Problemas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008" y="1279301"/>
            <a:ext cx="9036496" cy="4525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sz="2600" dirty="0" smtClean="0"/>
              <a:t>Suponha que haja uma redução por moeda real, isto é, um deslocamento negativo da função de demanda agregada por moeda real. Mostre os efeitos de curto prazo e de longo prazo sobre a taxa de câmbio, a taxa de juros o nível de preços.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600" dirty="0" smtClean="0"/>
              <a:t>A velocidade da moeda, V, é definida como a razão entre o PIB real e os saldos em moeda reais, V=Y/(M/P). </a:t>
            </a:r>
          </a:p>
          <a:p>
            <a:pPr marL="446088" indent="0">
              <a:buNone/>
            </a:pPr>
            <a:r>
              <a:rPr lang="pt-BR" sz="2600" dirty="0" smtClean="0"/>
              <a:t>A partir da equação M</a:t>
            </a:r>
            <a:r>
              <a:rPr lang="pt-BR" sz="2600" baseline="30000" dirty="0" smtClean="0"/>
              <a:t>O</a:t>
            </a:r>
            <a:r>
              <a:rPr lang="pt-BR" sz="2600" dirty="0" smtClean="0"/>
              <a:t>/P=l((</a:t>
            </a:r>
            <a:r>
              <a:rPr lang="pt-BR" sz="2600" dirty="0" err="1" smtClean="0"/>
              <a:t>r,Y</a:t>
            </a:r>
            <a:r>
              <a:rPr lang="pt-BR" sz="2600" dirty="0" smtClean="0"/>
              <a:t>), elabore uma expressão para a velocidade e explique como a velocidade varia segunda mudanças em r e em Y. (Dica: o efeito das mudanças do produto sobre V depende da elasticidade da demanda agregada por moeda em relação ao produto real, que os economistas acreditam ser menor que a unidade.) Qual a relação entre a velocidade e a taxa de inflação?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11834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Problemas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4525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pt-BR" sz="2600" dirty="0" smtClean="0"/>
              <a:t>Entre 1984 e 1985, a oferta monetária nos Estados Unidos aumentou de US$ 570,3 bilhões para US$ 641,0 bilhões, enquanto a do Brasil aumentou de Cz$ 24,4 bilhões para Cz$ 106,1 bilhões. Durante o mesmo período, o índice de preços ao consumidor dos Estados Unidos aumentou de 96,6 para 100, enquanto o índice correspondente no Brasil aumentou de 31 para 100. </a:t>
            </a:r>
          </a:p>
          <a:p>
            <a:pPr marL="533400" indent="-533400">
              <a:buNone/>
            </a:pPr>
            <a:r>
              <a:rPr lang="pt-BR" sz="2600" dirty="0" smtClean="0"/>
              <a:t>3a.  Calcule as taxas de 1984-1985 do crescimento da oferta de moeda e da inflação dos Estados Unidos e do Brasil. </a:t>
            </a:r>
          </a:p>
          <a:p>
            <a:pPr marL="533400" indent="-533400">
              <a:buNone/>
            </a:pPr>
            <a:r>
              <a:rPr lang="pt-BR" sz="2600" dirty="0" smtClean="0"/>
              <a:t>3b.  Supondo que outros fatores que afetam os mercados monetários não tenham mudado de maneira tão radical, como esses números podem ser relacionados às previsões do modelos vistos em aula? </a:t>
            </a:r>
          </a:p>
        </p:txBody>
      </p:sp>
    </p:spTree>
    <p:extLst>
      <p:ext uri="{BB962C8B-B14F-4D97-AF65-F5344CB8AC3E}">
        <p14:creationId xmlns:p14="http://schemas.microsoft.com/office/powerpoint/2010/main" val="354464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Problemas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4525963"/>
          </a:xfrm>
        </p:spPr>
        <p:txBody>
          <a:bodyPr>
            <a:noAutofit/>
          </a:bodyPr>
          <a:lstStyle/>
          <a:p>
            <a:pPr marL="533400" indent="-533400">
              <a:buNone/>
            </a:pPr>
            <a:r>
              <a:rPr lang="pt-BR" sz="2600" dirty="0" smtClean="0"/>
              <a:t>3c.  Como você explicaria as respostas aparentemente diferentes dos preços norte-americanos e brasileiros?</a:t>
            </a:r>
          </a:p>
          <a:p>
            <a:pPr marL="533400" indent="-533400">
              <a:buNone/>
            </a:pPr>
            <a:r>
              <a:rPr lang="pt-BR" sz="2600" dirty="0"/>
              <a:t>3</a:t>
            </a:r>
            <a:r>
              <a:rPr lang="pt-BR" sz="2600" dirty="0" smtClean="0"/>
              <a:t>d.  Note que o valor monetário do produto em 1985 era de US$ 4.010 bilhões nos Estados Unidos e de Cz$ 1.418 bilhões no Brasil. Com base na questão 2, calcule a velocidade dos dois países em 1985. Na sua opinião, por que a velocidade foi muito mais alta em um dos países?</a:t>
            </a:r>
          </a:p>
        </p:txBody>
      </p:sp>
    </p:spTree>
    <p:extLst>
      <p:ext uri="{BB962C8B-B14F-4D97-AF65-F5344CB8AC3E}">
        <p14:creationId xmlns:p14="http://schemas.microsoft.com/office/powerpoint/2010/main" val="74780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Referências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Caps 13 e 14 - KRUGMAN, P.; OBSTFELD, M. </a:t>
            </a:r>
            <a:r>
              <a:rPr lang="pt-BR" b="1" dirty="0" smtClean="0"/>
              <a:t>Economia Internacional – Teoria e Política</a:t>
            </a:r>
            <a:r>
              <a:rPr lang="pt-BR" dirty="0" smtClean="0"/>
              <a:t>. Pearson Education, 2009.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41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76200" y="76200"/>
            <a:ext cx="9067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3200" b="1" dirty="0" smtClean="0"/>
              <a:t>Equilíbrio Simultâneo no Mercado Monetário e no Mercado de câmbio do Brasil</a:t>
            </a:r>
            <a:endParaRPr lang="pt-BR" sz="3200" b="1" dirty="0"/>
          </a:p>
        </p:txBody>
      </p:sp>
      <p:sp>
        <p:nvSpPr>
          <p:cNvPr id="36911" name="Arc 56"/>
          <p:cNvSpPr>
            <a:spLocks/>
          </p:cNvSpPr>
          <p:nvPr/>
        </p:nvSpPr>
        <p:spPr bwMode="auto">
          <a:xfrm rot="10522679" flipV="1">
            <a:off x="3293739" y="4490046"/>
            <a:ext cx="2667000" cy="1371600"/>
          </a:xfrm>
          <a:custGeom>
            <a:avLst/>
            <a:gdLst>
              <a:gd name="T0" fmla="*/ 0 w 21600"/>
              <a:gd name="T1" fmla="*/ 0 h 21600"/>
              <a:gd name="T2" fmla="*/ 1680 w 21600"/>
              <a:gd name="T3" fmla="*/ 864 h 21600"/>
              <a:gd name="T4" fmla="*/ 0 w 21600"/>
              <a:gd name="T5" fmla="*/ 864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12" name="Text Box 57"/>
          <p:cNvSpPr txBox="1">
            <a:spLocks noChangeArrowheads="1"/>
          </p:cNvSpPr>
          <p:nvPr/>
        </p:nvSpPr>
        <p:spPr bwMode="auto">
          <a:xfrm>
            <a:off x="5944864" y="4221758"/>
            <a:ext cx="1252538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1800" i="1" dirty="0" smtClean="0">
                <a:solidFill>
                  <a:srgbClr val="333399"/>
                </a:solidFill>
                <a:latin typeface="Arial" pitchFamily="34" charset="0"/>
              </a:rPr>
              <a:t>L</a:t>
            </a:r>
            <a:r>
              <a:rPr lang="pt-BR" sz="1800" dirty="0" smtClean="0">
                <a:solidFill>
                  <a:srgbClr val="333399"/>
                </a:solidFill>
                <a:latin typeface="Arial" pitchFamily="34" charset="0"/>
              </a:rPr>
              <a:t>(</a:t>
            </a:r>
            <a:r>
              <a:rPr lang="pt-BR" sz="1800" i="1" dirty="0" smtClean="0">
                <a:solidFill>
                  <a:srgbClr val="333399"/>
                </a:solidFill>
                <a:latin typeface="Arial" pitchFamily="34" charset="0"/>
              </a:rPr>
              <a:t>r</a:t>
            </a:r>
            <a:r>
              <a:rPr lang="pt-BR" baseline="-25000" dirty="0" smtClean="0">
                <a:solidFill>
                  <a:srgbClr val="333399"/>
                </a:solidFill>
                <a:latin typeface="Arial" pitchFamily="34" charset="0"/>
              </a:rPr>
              <a:t>BR</a:t>
            </a:r>
            <a:r>
              <a:rPr lang="pt-BR" sz="1800" dirty="0" smtClean="0">
                <a:solidFill>
                  <a:srgbClr val="333399"/>
                </a:solidFill>
                <a:latin typeface="Arial" pitchFamily="34" charset="0"/>
              </a:rPr>
              <a:t>, </a:t>
            </a:r>
            <a:r>
              <a:rPr lang="pt-BR" sz="1800" i="1" dirty="0" smtClean="0">
                <a:solidFill>
                  <a:srgbClr val="333399"/>
                </a:solidFill>
                <a:latin typeface="Arial" pitchFamily="34" charset="0"/>
              </a:rPr>
              <a:t>Y</a:t>
            </a:r>
            <a:r>
              <a:rPr lang="pt-BR" sz="1800" baseline="-25000" dirty="0" smtClean="0">
                <a:solidFill>
                  <a:srgbClr val="333399"/>
                </a:solidFill>
                <a:latin typeface="Arial" pitchFamily="34" charset="0"/>
              </a:rPr>
              <a:t>BR</a:t>
            </a:r>
            <a:r>
              <a:rPr lang="pt-BR" sz="1800" dirty="0" smtClean="0">
                <a:solidFill>
                  <a:srgbClr val="333399"/>
                </a:solidFill>
                <a:latin typeface="Arial" pitchFamily="34" charset="0"/>
              </a:rPr>
              <a:t>)</a:t>
            </a:r>
            <a:endParaRPr lang="pt-BR" sz="1800" dirty="0">
              <a:solidFill>
                <a:srgbClr val="333399"/>
              </a:solidFill>
              <a:latin typeface="Arial" pitchFamily="34" charset="0"/>
            </a:endParaRPr>
          </a:p>
        </p:txBody>
      </p:sp>
      <p:sp>
        <p:nvSpPr>
          <p:cNvPr id="36904" name="Text Box 73"/>
          <p:cNvSpPr txBox="1">
            <a:spLocks noChangeArrowheads="1"/>
          </p:cNvSpPr>
          <p:nvPr/>
        </p:nvSpPr>
        <p:spPr bwMode="auto">
          <a:xfrm>
            <a:off x="1474464" y="6116786"/>
            <a:ext cx="3038475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pt-BR" sz="1600" dirty="0">
                <a:solidFill>
                  <a:srgbClr val="993300"/>
                </a:solidFill>
                <a:latin typeface="Arial" pitchFamily="34" charset="0"/>
              </a:rPr>
              <a:t>Estoque real de moeda, R$</a:t>
            </a:r>
          </a:p>
        </p:txBody>
      </p:sp>
      <p:sp>
        <p:nvSpPr>
          <p:cNvPr id="36906" name="Text Box 68"/>
          <p:cNvSpPr txBox="1">
            <a:spLocks noChangeArrowheads="1"/>
          </p:cNvSpPr>
          <p:nvPr/>
        </p:nvSpPr>
        <p:spPr bwMode="auto">
          <a:xfrm>
            <a:off x="7870502" y="3573016"/>
            <a:ext cx="1198563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pt-BR" sz="1800" dirty="0">
                <a:solidFill>
                  <a:srgbClr val="993300"/>
                </a:solidFill>
                <a:latin typeface="Arial" pitchFamily="34" charset="0"/>
              </a:rPr>
              <a:t>Taxas de retorno</a:t>
            </a:r>
          </a:p>
          <a:p>
            <a:pPr eaLnBrk="0" hangingPunct="0"/>
            <a:r>
              <a:rPr lang="pt-BR" sz="1800" dirty="0">
                <a:solidFill>
                  <a:srgbClr val="993300"/>
                </a:solidFill>
                <a:latin typeface="Arial" pitchFamily="34" charset="0"/>
              </a:rPr>
              <a:t>(em R$)</a:t>
            </a:r>
          </a:p>
        </p:txBody>
      </p:sp>
      <p:sp>
        <p:nvSpPr>
          <p:cNvPr id="36907" name="Line 70"/>
          <p:cNvSpPr>
            <a:spLocks noChangeShapeType="1"/>
          </p:cNvSpPr>
          <p:nvPr/>
        </p:nvSpPr>
        <p:spPr bwMode="auto">
          <a:xfrm>
            <a:off x="2379339" y="4120704"/>
            <a:ext cx="0" cy="182880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08" name="Line 71"/>
          <p:cNvSpPr>
            <a:spLocks noChangeShapeType="1"/>
          </p:cNvSpPr>
          <p:nvPr/>
        </p:nvSpPr>
        <p:spPr bwMode="auto">
          <a:xfrm>
            <a:off x="2379339" y="4120704"/>
            <a:ext cx="5484813" cy="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10" name="Text Box 74"/>
          <p:cNvSpPr txBox="1">
            <a:spLocks noChangeArrowheads="1"/>
          </p:cNvSpPr>
          <p:nvPr/>
        </p:nvSpPr>
        <p:spPr bwMode="auto">
          <a:xfrm>
            <a:off x="2004689" y="3966716"/>
            <a:ext cx="311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1800" b="1">
                <a:latin typeface="Arial" pitchFamily="34" charset="0"/>
              </a:rPr>
              <a:t>0</a:t>
            </a:r>
          </a:p>
        </p:txBody>
      </p:sp>
      <p:grpSp>
        <p:nvGrpSpPr>
          <p:cNvPr id="6" name="Group 76"/>
          <p:cNvGrpSpPr>
            <a:grpSpLocks/>
          </p:cNvGrpSpPr>
          <p:nvPr/>
        </p:nvGrpSpPr>
        <p:grpSpPr bwMode="auto">
          <a:xfrm>
            <a:off x="1306189" y="5340498"/>
            <a:ext cx="1054100" cy="681038"/>
            <a:chOff x="489" y="3252"/>
            <a:chExt cx="664" cy="429"/>
          </a:xfrm>
        </p:grpSpPr>
        <p:sp>
          <p:nvSpPr>
            <p:cNvPr id="36902" name="Text Box 77"/>
            <p:cNvSpPr txBox="1">
              <a:spLocks noChangeArrowheads="1"/>
            </p:cNvSpPr>
            <p:nvPr/>
          </p:nvSpPr>
          <p:spPr bwMode="auto">
            <a:xfrm>
              <a:off x="489" y="3252"/>
              <a:ext cx="664" cy="20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500" dirty="0">
                  <a:solidFill>
                    <a:srgbClr val="993300"/>
                  </a:solidFill>
                  <a:latin typeface="Arial" pitchFamily="34" charset="0"/>
                </a:rPr>
                <a:t>(aumento)</a:t>
              </a:r>
            </a:p>
          </p:txBody>
        </p:sp>
        <p:sp>
          <p:nvSpPr>
            <p:cNvPr id="36903" name="Line 78"/>
            <p:cNvSpPr>
              <a:spLocks noChangeShapeType="1"/>
            </p:cNvSpPr>
            <p:nvPr/>
          </p:nvSpPr>
          <p:spPr bwMode="auto">
            <a:xfrm>
              <a:off x="880" y="3441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arrow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96" name="AutoShape 83"/>
          <p:cNvSpPr>
            <a:spLocks/>
          </p:cNvSpPr>
          <p:nvPr/>
        </p:nvSpPr>
        <p:spPr bwMode="auto">
          <a:xfrm>
            <a:off x="1234752" y="4109046"/>
            <a:ext cx="152400" cy="1752600"/>
          </a:xfrm>
          <a:prstGeom prst="leftBrace">
            <a:avLst>
              <a:gd name="adj1" fmla="val 95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6897" name="Text Box 84"/>
          <p:cNvSpPr txBox="1">
            <a:spLocks noChangeArrowheads="1"/>
          </p:cNvSpPr>
          <p:nvPr/>
        </p:nvSpPr>
        <p:spPr bwMode="auto">
          <a:xfrm>
            <a:off x="191764" y="4686896"/>
            <a:ext cx="1087438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1600" dirty="0">
                <a:solidFill>
                  <a:srgbClr val="993300"/>
                </a:solidFill>
                <a:latin typeface="Arial" pitchFamily="34" charset="0"/>
              </a:rPr>
              <a:t>Mercado</a:t>
            </a:r>
          </a:p>
          <a:p>
            <a:pPr eaLnBrk="0" hangingPunct="0"/>
            <a:r>
              <a:rPr lang="pt-BR" sz="1600" dirty="0">
                <a:solidFill>
                  <a:srgbClr val="993300"/>
                </a:solidFill>
                <a:latin typeface="Arial" pitchFamily="34" charset="0"/>
              </a:rPr>
              <a:t>monetário</a:t>
            </a:r>
          </a:p>
        </p:txBody>
      </p:sp>
      <p:sp>
        <p:nvSpPr>
          <p:cNvPr id="36887" name="Line 62"/>
          <p:cNvSpPr>
            <a:spLocks noChangeShapeType="1"/>
          </p:cNvSpPr>
          <p:nvPr/>
        </p:nvSpPr>
        <p:spPr bwMode="auto">
          <a:xfrm>
            <a:off x="4055739" y="4109046"/>
            <a:ext cx="0" cy="838200"/>
          </a:xfrm>
          <a:prstGeom prst="line">
            <a:avLst/>
          </a:prstGeom>
          <a:noFill/>
          <a:ln w="25400">
            <a:solidFill>
              <a:srgbClr val="333399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9" name="Text Box 63"/>
          <p:cNvSpPr txBox="1">
            <a:spLocks noChangeArrowheads="1"/>
          </p:cNvSpPr>
          <p:nvPr/>
        </p:nvSpPr>
        <p:spPr bwMode="auto">
          <a:xfrm>
            <a:off x="4055739" y="4109046"/>
            <a:ext cx="684212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pt-BR" sz="1800" b="1" i="1" dirty="0" smtClean="0">
                <a:latin typeface="Arial" pitchFamily="34" charset="0"/>
              </a:rPr>
              <a:t>R</a:t>
            </a:r>
            <a:r>
              <a:rPr lang="pt-BR" sz="1800" b="1" baseline="30000" dirty="0" smtClean="0">
                <a:latin typeface="Arial" pitchFamily="34" charset="0"/>
              </a:rPr>
              <a:t>1</a:t>
            </a:r>
            <a:r>
              <a:rPr lang="pt-BR" sz="1800" b="1" baseline="-25000" dirty="0" smtClean="0">
                <a:latin typeface="Arial" pitchFamily="34" charset="0"/>
              </a:rPr>
              <a:t>BR</a:t>
            </a:r>
            <a:endParaRPr lang="pt-BR" sz="1800" b="1" dirty="0">
              <a:latin typeface="Arial" pitchFamily="34" charset="0"/>
            </a:endParaRPr>
          </a:p>
        </p:txBody>
      </p:sp>
      <p:grpSp>
        <p:nvGrpSpPr>
          <p:cNvPr id="12" name="Group 94"/>
          <p:cNvGrpSpPr>
            <a:grpSpLocks/>
          </p:cNvGrpSpPr>
          <p:nvPr/>
        </p:nvGrpSpPr>
        <p:grpSpPr bwMode="auto">
          <a:xfrm>
            <a:off x="3979539" y="4896446"/>
            <a:ext cx="311150" cy="430212"/>
            <a:chOff x="2449" y="3241"/>
            <a:chExt cx="196" cy="271"/>
          </a:xfrm>
        </p:grpSpPr>
        <p:sp>
          <p:nvSpPr>
            <p:cNvPr id="36891" name="Oval 89"/>
            <p:cNvSpPr>
              <a:spLocks noChangeArrowheads="1"/>
            </p:cNvSpPr>
            <p:nvPr/>
          </p:nvSpPr>
          <p:spPr bwMode="auto">
            <a:xfrm>
              <a:off x="2465" y="3241"/>
              <a:ext cx="52" cy="52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892" name="Text Box 90"/>
            <p:cNvSpPr txBox="1">
              <a:spLocks noChangeArrowheads="1"/>
            </p:cNvSpPr>
            <p:nvPr/>
          </p:nvSpPr>
          <p:spPr bwMode="auto">
            <a:xfrm>
              <a:off x="2449" y="3281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800" b="1" dirty="0">
                  <a:latin typeface="Arial" pitchFamily="34" charset="0"/>
                </a:rPr>
                <a:t>1</a:t>
              </a:r>
            </a:p>
          </p:txBody>
        </p:sp>
      </p:grpSp>
      <p:sp>
        <p:nvSpPr>
          <p:cNvPr id="36885" name="Line 59"/>
          <p:cNvSpPr>
            <a:spLocks noChangeShapeType="1"/>
          </p:cNvSpPr>
          <p:nvPr/>
        </p:nvSpPr>
        <p:spPr bwMode="auto">
          <a:xfrm>
            <a:off x="2379339" y="4947248"/>
            <a:ext cx="3886200" cy="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6" name="Text Box 60"/>
          <p:cNvSpPr txBox="1">
            <a:spLocks noChangeArrowheads="1"/>
          </p:cNvSpPr>
          <p:nvPr/>
        </p:nvSpPr>
        <p:spPr bwMode="auto">
          <a:xfrm>
            <a:off x="6341739" y="4640860"/>
            <a:ext cx="1274763" cy="92392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1800" dirty="0">
                <a:solidFill>
                  <a:srgbClr val="336699"/>
                </a:solidFill>
                <a:latin typeface="Arial" pitchFamily="34" charset="0"/>
              </a:rPr>
              <a:t>Oferta real</a:t>
            </a:r>
          </a:p>
          <a:p>
            <a:pPr eaLnBrk="0" hangingPunct="0"/>
            <a:r>
              <a:rPr lang="pt-BR" sz="1800" dirty="0">
                <a:solidFill>
                  <a:srgbClr val="336699"/>
                </a:solidFill>
                <a:latin typeface="Arial" pitchFamily="34" charset="0"/>
              </a:rPr>
              <a:t>moeda</a:t>
            </a:r>
          </a:p>
          <a:p>
            <a:pPr eaLnBrk="0" hangingPunct="0"/>
            <a:r>
              <a:rPr lang="pt-BR" sz="1800" dirty="0">
                <a:solidFill>
                  <a:srgbClr val="336699"/>
                </a:solidFill>
                <a:latin typeface="Arial" pitchFamily="34" charset="0"/>
              </a:rPr>
              <a:t>Brasil</a:t>
            </a:r>
          </a:p>
        </p:txBody>
      </p:sp>
      <p:grpSp>
        <p:nvGrpSpPr>
          <p:cNvPr id="15" name="Group 92"/>
          <p:cNvGrpSpPr>
            <a:grpSpLocks/>
          </p:cNvGrpSpPr>
          <p:nvPr/>
        </p:nvGrpSpPr>
        <p:grpSpPr bwMode="auto">
          <a:xfrm>
            <a:off x="1693539" y="4596410"/>
            <a:ext cx="1069975" cy="646113"/>
            <a:chOff x="864" y="2880"/>
            <a:chExt cx="674" cy="407"/>
          </a:xfrm>
        </p:grpSpPr>
        <p:sp>
          <p:nvSpPr>
            <p:cNvPr id="36883" name="Text Box 75"/>
            <p:cNvSpPr txBox="1">
              <a:spLocks noChangeArrowheads="1"/>
            </p:cNvSpPr>
            <p:nvPr/>
          </p:nvSpPr>
          <p:spPr bwMode="auto">
            <a:xfrm>
              <a:off x="864" y="2880"/>
              <a:ext cx="674" cy="40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pt-BR" b="1" i="1" dirty="0" smtClean="0">
                  <a:solidFill>
                    <a:srgbClr val="993300"/>
                  </a:solidFill>
                  <a:latin typeface="Arial" pitchFamily="34" charset="0"/>
                </a:rPr>
                <a:t>M</a:t>
              </a:r>
              <a:r>
                <a:rPr lang="pt-BR" b="1" i="1" baseline="30000" dirty="0" smtClean="0">
                  <a:solidFill>
                    <a:srgbClr val="993300"/>
                  </a:solidFill>
                  <a:latin typeface="Arial" pitchFamily="34" charset="0"/>
                </a:rPr>
                <a:t>S</a:t>
              </a:r>
              <a:r>
                <a:rPr lang="pt-BR" b="1" baseline="-25000" dirty="0" smtClean="0">
                  <a:solidFill>
                    <a:srgbClr val="993300"/>
                  </a:solidFill>
                  <a:latin typeface="Arial" pitchFamily="34" charset="0"/>
                </a:rPr>
                <a:t>R$</a:t>
              </a:r>
              <a:endParaRPr lang="pt-BR" b="1" dirty="0">
                <a:solidFill>
                  <a:srgbClr val="993300"/>
                </a:solidFill>
                <a:latin typeface="Arial" pitchFamily="34" charset="0"/>
              </a:endParaRPr>
            </a:p>
            <a:p>
              <a:pPr eaLnBrk="0" hangingPunct="0"/>
              <a:r>
                <a:rPr lang="pt-BR" b="1" i="1" dirty="0">
                  <a:solidFill>
                    <a:srgbClr val="993300"/>
                  </a:solidFill>
                  <a:latin typeface="Arial" pitchFamily="34" charset="0"/>
                </a:rPr>
                <a:t> </a:t>
              </a:r>
              <a:r>
                <a:rPr lang="pt-BR" b="1" i="1" dirty="0" smtClean="0">
                  <a:solidFill>
                    <a:srgbClr val="993300"/>
                  </a:solidFill>
                  <a:latin typeface="Arial" pitchFamily="34" charset="0"/>
                </a:rPr>
                <a:t>P</a:t>
              </a:r>
              <a:r>
                <a:rPr lang="pt-BR" b="1" baseline="-25000" dirty="0" smtClean="0">
                  <a:solidFill>
                    <a:srgbClr val="993300"/>
                  </a:solidFill>
                  <a:latin typeface="Arial" pitchFamily="34" charset="0"/>
                </a:rPr>
                <a:t>R$</a:t>
              </a:r>
              <a:endParaRPr lang="pt-BR" b="1" u="sng" dirty="0">
                <a:solidFill>
                  <a:srgbClr val="993300"/>
                </a:solidFill>
                <a:latin typeface="Arial" pitchFamily="34" charset="0"/>
              </a:endParaRPr>
            </a:p>
          </p:txBody>
        </p:sp>
        <p:sp>
          <p:nvSpPr>
            <p:cNvPr id="36884" name="Line 91"/>
            <p:cNvSpPr>
              <a:spLocks noChangeShapeType="1"/>
            </p:cNvSpPr>
            <p:nvPr/>
          </p:nvSpPr>
          <p:spPr bwMode="auto">
            <a:xfrm>
              <a:off x="944" y="3097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881135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6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6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11" grpId="0" animBg="1"/>
      <p:bldP spid="36912" grpId="0"/>
      <p:bldP spid="36887" grpId="0" animBg="1"/>
      <p:bldP spid="36889" grpId="0"/>
      <p:bldP spid="36885" grpId="0" animBg="1"/>
      <p:bldP spid="368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76200" y="76200"/>
            <a:ext cx="9067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3200" b="1" dirty="0" smtClean="0"/>
              <a:t>Equilíbrio Simultâneo no Mercado Monetário e no Mercado de câmbio do Brasil</a:t>
            </a:r>
            <a:endParaRPr lang="pt-BR" sz="3200" b="1" dirty="0"/>
          </a:p>
        </p:txBody>
      </p:sp>
      <p:sp>
        <p:nvSpPr>
          <p:cNvPr id="36869" name="Line 50"/>
          <p:cNvSpPr>
            <a:spLocks noChangeShapeType="1"/>
          </p:cNvSpPr>
          <p:nvPr/>
        </p:nvSpPr>
        <p:spPr bwMode="auto">
          <a:xfrm>
            <a:off x="4055739" y="2356446"/>
            <a:ext cx="0" cy="1752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0" name="Text Box 51"/>
          <p:cNvSpPr txBox="1">
            <a:spLocks noChangeArrowheads="1"/>
          </p:cNvSpPr>
          <p:nvPr/>
        </p:nvSpPr>
        <p:spPr bwMode="auto">
          <a:xfrm>
            <a:off x="4055739" y="2246908"/>
            <a:ext cx="19113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1800" dirty="0">
                <a:solidFill>
                  <a:srgbClr val="FF0000"/>
                </a:solidFill>
                <a:latin typeface="Arial" pitchFamily="34" charset="0"/>
              </a:rPr>
              <a:t>Retorno da </a:t>
            </a:r>
          </a:p>
          <a:p>
            <a:pPr eaLnBrk="0" hangingPunct="0"/>
            <a:r>
              <a:rPr lang="pt-BR" sz="1800" dirty="0">
                <a:solidFill>
                  <a:srgbClr val="FF0000"/>
                </a:solidFill>
                <a:latin typeface="Arial" pitchFamily="34" charset="0"/>
              </a:rPr>
              <a:t>Aplicação em R$</a:t>
            </a:r>
            <a:endParaRPr lang="pt-BR" sz="1800" dirty="0">
              <a:solidFill>
                <a:srgbClr val="333399"/>
              </a:solidFill>
              <a:latin typeface="Arial" pitchFamily="34" charset="0"/>
            </a:endParaRPr>
          </a:p>
        </p:txBody>
      </p:sp>
      <p:sp>
        <p:nvSpPr>
          <p:cNvPr id="36871" name="Arc 53"/>
          <p:cNvSpPr>
            <a:spLocks/>
          </p:cNvSpPr>
          <p:nvPr/>
        </p:nvSpPr>
        <p:spPr bwMode="auto">
          <a:xfrm rot="-10522679">
            <a:off x="3147689" y="2358033"/>
            <a:ext cx="2659062" cy="1371600"/>
          </a:xfrm>
          <a:custGeom>
            <a:avLst/>
            <a:gdLst>
              <a:gd name="T0" fmla="*/ 0 w 21538"/>
              <a:gd name="T1" fmla="*/ 0 h 21600"/>
              <a:gd name="T2" fmla="*/ 2659062 w 21538"/>
              <a:gd name="T3" fmla="*/ 1267587 h 21600"/>
              <a:gd name="T4" fmla="*/ 0 w 21538"/>
              <a:gd name="T5" fmla="*/ 1371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38" h="21600" fill="none" extrusionOk="0">
                <a:moveTo>
                  <a:pt x="-1" y="0"/>
                </a:moveTo>
                <a:cubicBezTo>
                  <a:pt x="11293" y="0"/>
                  <a:pt x="20681" y="8700"/>
                  <a:pt x="21537" y="19962"/>
                </a:cubicBezTo>
              </a:path>
              <a:path w="21538" h="21600" stroke="0" extrusionOk="0">
                <a:moveTo>
                  <a:pt x="-1" y="0"/>
                </a:moveTo>
                <a:cubicBezTo>
                  <a:pt x="11293" y="0"/>
                  <a:pt x="20681" y="8700"/>
                  <a:pt x="21537" y="1996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Text Box 54"/>
          <p:cNvSpPr txBox="1">
            <a:spLocks noChangeArrowheads="1"/>
          </p:cNvSpPr>
          <p:nvPr/>
        </p:nvSpPr>
        <p:spPr bwMode="auto">
          <a:xfrm>
            <a:off x="5792464" y="2852936"/>
            <a:ext cx="2082621" cy="12003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1800" dirty="0">
                <a:solidFill>
                  <a:srgbClr val="FF0000"/>
                </a:solidFill>
                <a:latin typeface="Arial" pitchFamily="34" charset="0"/>
              </a:rPr>
              <a:t>Retorno </a:t>
            </a:r>
          </a:p>
          <a:p>
            <a:pPr eaLnBrk="0" hangingPunct="0"/>
            <a:r>
              <a:rPr lang="pt-BR" sz="1800" dirty="0">
                <a:solidFill>
                  <a:srgbClr val="FF0000"/>
                </a:solidFill>
                <a:latin typeface="Arial" pitchFamily="34" charset="0"/>
              </a:rPr>
              <a:t>Esperado de</a:t>
            </a:r>
          </a:p>
          <a:p>
            <a:pPr eaLnBrk="0" hangingPunct="0"/>
            <a:r>
              <a:rPr lang="pt-BR" sz="1800" dirty="0">
                <a:solidFill>
                  <a:srgbClr val="FF0000"/>
                </a:solidFill>
                <a:latin typeface="Arial" pitchFamily="34" charset="0"/>
              </a:rPr>
              <a:t>Aplicação em US</a:t>
            </a:r>
            <a:r>
              <a:rPr lang="pt-BR" sz="1800" dirty="0" smtClean="0">
                <a:solidFill>
                  <a:srgbClr val="FF0000"/>
                </a:solidFill>
                <a:latin typeface="Arial" pitchFamily="34" charset="0"/>
              </a:rPr>
              <a:t>$</a:t>
            </a:r>
          </a:p>
          <a:p>
            <a:pPr eaLnBrk="0" hangingPunct="0"/>
            <a:r>
              <a:rPr lang="pt-BR" dirty="0" smtClean="0">
                <a:solidFill>
                  <a:srgbClr val="FF0000"/>
                </a:solidFill>
                <a:latin typeface="Arial" pitchFamily="34" charset="0"/>
              </a:rPr>
              <a:t>(medido em R$)</a:t>
            </a:r>
            <a:endParaRPr lang="pt-BR" sz="1800" dirty="0">
              <a:solidFill>
                <a:srgbClr val="333399"/>
              </a:solidFill>
              <a:latin typeface="Arial" pitchFamily="34" charset="0"/>
            </a:endParaRPr>
          </a:p>
        </p:txBody>
      </p:sp>
      <p:sp>
        <p:nvSpPr>
          <p:cNvPr id="36911" name="Arc 56"/>
          <p:cNvSpPr>
            <a:spLocks/>
          </p:cNvSpPr>
          <p:nvPr/>
        </p:nvSpPr>
        <p:spPr bwMode="auto">
          <a:xfrm rot="10522679" flipV="1">
            <a:off x="3293739" y="4490046"/>
            <a:ext cx="2667000" cy="1371600"/>
          </a:xfrm>
          <a:custGeom>
            <a:avLst/>
            <a:gdLst>
              <a:gd name="T0" fmla="*/ 0 w 21600"/>
              <a:gd name="T1" fmla="*/ 0 h 21600"/>
              <a:gd name="T2" fmla="*/ 1680 w 21600"/>
              <a:gd name="T3" fmla="*/ 864 h 21600"/>
              <a:gd name="T4" fmla="*/ 0 w 21600"/>
              <a:gd name="T5" fmla="*/ 864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12" name="Text Box 57"/>
          <p:cNvSpPr txBox="1">
            <a:spLocks noChangeArrowheads="1"/>
          </p:cNvSpPr>
          <p:nvPr/>
        </p:nvSpPr>
        <p:spPr bwMode="auto">
          <a:xfrm>
            <a:off x="5944864" y="4221758"/>
            <a:ext cx="1252538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1800" i="1" dirty="0" smtClean="0">
                <a:solidFill>
                  <a:srgbClr val="333399"/>
                </a:solidFill>
                <a:latin typeface="Arial" pitchFamily="34" charset="0"/>
              </a:rPr>
              <a:t>L</a:t>
            </a:r>
            <a:r>
              <a:rPr lang="pt-BR" sz="1800" dirty="0" smtClean="0">
                <a:solidFill>
                  <a:srgbClr val="333399"/>
                </a:solidFill>
                <a:latin typeface="Arial" pitchFamily="34" charset="0"/>
              </a:rPr>
              <a:t>(</a:t>
            </a:r>
            <a:r>
              <a:rPr lang="pt-BR" sz="1800" i="1" dirty="0" smtClean="0">
                <a:solidFill>
                  <a:srgbClr val="333399"/>
                </a:solidFill>
                <a:latin typeface="Arial" pitchFamily="34" charset="0"/>
              </a:rPr>
              <a:t>r</a:t>
            </a:r>
            <a:r>
              <a:rPr lang="pt-BR" baseline="-25000" dirty="0" smtClean="0">
                <a:solidFill>
                  <a:srgbClr val="333399"/>
                </a:solidFill>
                <a:latin typeface="Arial" pitchFamily="34" charset="0"/>
              </a:rPr>
              <a:t>BR</a:t>
            </a:r>
            <a:r>
              <a:rPr lang="pt-BR" sz="1800" dirty="0" smtClean="0">
                <a:solidFill>
                  <a:srgbClr val="333399"/>
                </a:solidFill>
                <a:latin typeface="Arial" pitchFamily="34" charset="0"/>
              </a:rPr>
              <a:t>, </a:t>
            </a:r>
            <a:r>
              <a:rPr lang="pt-BR" sz="1800" i="1" dirty="0" smtClean="0">
                <a:solidFill>
                  <a:srgbClr val="333399"/>
                </a:solidFill>
                <a:latin typeface="Arial" pitchFamily="34" charset="0"/>
              </a:rPr>
              <a:t>Y</a:t>
            </a:r>
            <a:r>
              <a:rPr lang="pt-BR" sz="1800" baseline="-25000" dirty="0" smtClean="0">
                <a:solidFill>
                  <a:srgbClr val="333399"/>
                </a:solidFill>
                <a:latin typeface="Arial" pitchFamily="34" charset="0"/>
              </a:rPr>
              <a:t>BR</a:t>
            </a:r>
            <a:r>
              <a:rPr lang="pt-BR" sz="1800" dirty="0" smtClean="0">
                <a:solidFill>
                  <a:srgbClr val="333399"/>
                </a:solidFill>
                <a:latin typeface="Arial" pitchFamily="34" charset="0"/>
              </a:rPr>
              <a:t>)</a:t>
            </a:r>
            <a:endParaRPr lang="pt-BR" sz="1800" dirty="0">
              <a:solidFill>
                <a:srgbClr val="333399"/>
              </a:solidFill>
              <a:latin typeface="Arial" pitchFamily="34" charset="0"/>
            </a:endParaRPr>
          </a:p>
        </p:txBody>
      </p:sp>
      <p:sp>
        <p:nvSpPr>
          <p:cNvPr id="36904" name="Text Box 73"/>
          <p:cNvSpPr txBox="1">
            <a:spLocks noChangeArrowheads="1"/>
          </p:cNvSpPr>
          <p:nvPr/>
        </p:nvSpPr>
        <p:spPr bwMode="auto">
          <a:xfrm>
            <a:off x="1474464" y="6083897"/>
            <a:ext cx="3038475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pt-BR" sz="1600" dirty="0">
                <a:solidFill>
                  <a:srgbClr val="993300"/>
                </a:solidFill>
                <a:latin typeface="Arial" pitchFamily="34" charset="0"/>
              </a:rPr>
              <a:t>Estoque real de moeda, R$</a:t>
            </a:r>
          </a:p>
        </p:txBody>
      </p:sp>
      <p:sp>
        <p:nvSpPr>
          <p:cNvPr id="36906" name="Text Box 68"/>
          <p:cNvSpPr txBox="1">
            <a:spLocks noChangeArrowheads="1"/>
          </p:cNvSpPr>
          <p:nvPr/>
        </p:nvSpPr>
        <p:spPr bwMode="auto">
          <a:xfrm>
            <a:off x="7870502" y="3561359"/>
            <a:ext cx="1198563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pt-BR" sz="1800" dirty="0">
                <a:solidFill>
                  <a:srgbClr val="993300"/>
                </a:solidFill>
                <a:latin typeface="Arial" pitchFamily="34" charset="0"/>
              </a:rPr>
              <a:t>Taxas de retorno</a:t>
            </a:r>
          </a:p>
          <a:p>
            <a:pPr eaLnBrk="0" hangingPunct="0"/>
            <a:r>
              <a:rPr lang="pt-BR" sz="1800" dirty="0">
                <a:solidFill>
                  <a:srgbClr val="993300"/>
                </a:solidFill>
                <a:latin typeface="Arial" pitchFamily="34" charset="0"/>
              </a:rPr>
              <a:t>(em R$)</a:t>
            </a:r>
          </a:p>
        </p:txBody>
      </p:sp>
      <p:sp>
        <p:nvSpPr>
          <p:cNvPr id="36907" name="Line 70"/>
          <p:cNvSpPr>
            <a:spLocks noChangeShapeType="1"/>
          </p:cNvSpPr>
          <p:nvPr/>
        </p:nvSpPr>
        <p:spPr bwMode="auto">
          <a:xfrm>
            <a:off x="2379339" y="2280246"/>
            <a:ext cx="0" cy="3657601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 type="triangl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08" name="Line 71"/>
          <p:cNvSpPr>
            <a:spLocks noChangeShapeType="1"/>
          </p:cNvSpPr>
          <p:nvPr/>
        </p:nvSpPr>
        <p:spPr bwMode="auto">
          <a:xfrm>
            <a:off x="2379339" y="4109046"/>
            <a:ext cx="5484813" cy="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09" name="Text Box 72"/>
          <p:cNvSpPr txBox="1">
            <a:spLocks noChangeArrowheads="1"/>
          </p:cNvSpPr>
          <p:nvPr/>
        </p:nvSpPr>
        <p:spPr bwMode="auto">
          <a:xfrm>
            <a:off x="1236339" y="1700808"/>
            <a:ext cx="23622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pt-BR" sz="1800" dirty="0">
                <a:solidFill>
                  <a:srgbClr val="993300"/>
                </a:solidFill>
                <a:latin typeface="Arial" pitchFamily="34" charset="0"/>
              </a:rPr>
              <a:t>Taxa de câmbio </a:t>
            </a:r>
          </a:p>
          <a:p>
            <a:pPr eaLnBrk="0" hangingPunct="0"/>
            <a:r>
              <a:rPr lang="pt-BR" sz="1800" dirty="0">
                <a:solidFill>
                  <a:srgbClr val="993300"/>
                </a:solidFill>
                <a:latin typeface="Arial" pitchFamily="34" charset="0"/>
              </a:rPr>
              <a:t>R$/US$, </a:t>
            </a:r>
            <a:r>
              <a:rPr lang="pt-BR" sz="1800" i="1" dirty="0" smtClean="0">
                <a:solidFill>
                  <a:srgbClr val="993300"/>
                </a:solidFill>
                <a:latin typeface="Arial" pitchFamily="34" charset="0"/>
              </a:rPr>
              <a:t>E</a:t>
            </a:r>
            <a:r>
              <a:rPr lang="pt-BR" sz="1800" i="1" baseline="-25000" dirty="0" smtClean="0">
                <a:solidFill>
                  <a:srgbClr val="993300"/>
                </a:solidFill>
                <a:latin typeface="Arial" pitchFamily="34" charset="0"/>
              </a:rPr>
              <a:t>R$</a:t>
            </a:r>
            <a:r>
              <a:rPr lang="pt-BR" sz="1800" baseline="-25000" dirty="0" smtClean="0">
                <a:solidFill>
                  <a:srgbClr val="993300"/>
                </a:solidFill>
                <a:latin typeface="Arial" pitchFamily="34" charset="0"/>
              </a:rPr>
              <a:t>/</a:t>
            </a:r>
            <a:r>
              <a:rPr lang="pt-BR" sz="1800" i="1" baseline="-25000" dirty="0" smtClean="0">
                <a:solidFill>
                  <a:srgbClr val="993300"/>
                </a:solidFill>
                <a:latin typeface="Arial" pitchFamily="34" charset="0"/>
                <a:cs typeface="Times New Roman" pitchFamily="18" charset="0"/>
              </a:rPr>
              <a:t>US$</a:t>
            </a:r>
            <a:endParaRPr lang="pt-BR" sz="1800" i="1" dirty="0">
              <a:solidFill>
                <a:srgbClr val="993300"/>
              </a:solidFill>
              <a:latin typeface="Arial" pitchFamily="34" charset="0"/>
            </a:endParaRPr>
          </a:p>
        </p:txBody>
      </p:sp>
      <p:sp>
        <p:nvSpPr>
          <p:cNvPr id="36910" name="Text Box 74"/>
          <p:cNvSpPr txBox="1">
            <a:spLocks noChangeArrowheads="1"/>
          </p:cNvSpPr>
          <p:nvPr/>
        </p:nvSpPr>
        <p:spPr bwMode="auto">
          <a:xfrm>
            <a:off x="2004689" y="3955059"/>
            <a:ext cx="311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1800" b="1">
                <a:latin typeface="Arial" pitchFamily="34" charset="0"/>
              </a:rPr>
              <a:t>0</a:t>
            </a:r>
          </a:p>
        </p:txBody>
      </p:sp>
      <p:grpSp>
        <p:nvGrpSpPr>
          <p:cNvPr id="6" name="Group 76"/>
          <p:cNvGrpSpPr>
            <a:grpSpLocks/>
          </p:cNvGrpSpPr>
          <p:nvPr/>
        </p:nvGrpSpPr>
        <p:grpSpPr bwMode="auto">
          <a:xfrm>
            <a:off x="1306189" y="5307609"/>
            <a:ext cx="1054100" cy="681038"/>
            <a:chOff x="489" y="3252"/>
            <a:chExt cx="664" cy="429"/>
          </a:xfrm>
        </p:grpSpPr>
        <p:sp>
          <p:nvSpPr>
            <p:cNvPr id="36902" name="Text Box 77"/>
            <p:cNvSpPr txBox="1">
              <a:spLocks noChangeArrowheads="1"/>
            </p:cNvSpPr>
            <p:nvPr/>
          </p:nvSpPr>
          <p:spPr bwMode="auto">
            <a:xfrm>
              <a:off x="489" y="3252"/>
              <a:ext cx="664" cy="20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500" dirty="0">
                  <a:solidFill>
                    <a:srgbClr val="993300"/>
                  </a:solidFill>
                  <a:latin typeface="Arial" pitchFamily="34" charset="0"/>
                </a:rPr>
                <a:t>(aumento)</a:t>
              </a:r>
            </a:p>
          </p:txBody>
        </p:sp>
        <p:sp>
          <p:nvSpPr>
            <p:cNvPr id="36903" name="Line 78"/>
            <p:cNvSpPr>
              <a:spLocks noChangeShapeType="1"/>
            </p:cNvSpPr>
            <p:nvPr/>
          </p:nvSpPr>
          <p:spPr bwMode="auto">
            <a:xfrm>
              <a:off x="880" y="3441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arrow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98" name="AutoShape 80"/>
          <p:cNvSpPr>
            <a:spLocks/>
          </p:cNvSpPr>
          <p:nvPr/>
        </p:nvSpPr>
        <p:spPr bwMode="auto">
          <a:xfrm>
            <a:off x="1234751" y="2356446"/>
            <a:ext cx="152400" cy="1752600"/>
          </a:xfrm>
          <a:prstGeom prst="leftBrace">
            <a:avLst>
              <a:gd name="adj1" fmla="val 95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6899" name="Text Box 81"/>
          <p:cNvSpPr txBox="1">
            <a:spLocks noChangeArrowheads="1"/>
          </p:cNvSpPr>
          <p:nvPr/>
        </p:nvSpPr>
        <p:spPr bwMode="auto">
          <a:xfrm>
            <a:off x="225101" y="2954934"/>
            <a:ext cx="982663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1600" dirty="0" smtClean="0">
                <a:solidFill>
                  <a:srgbClr val="993300"/>
                </a:solidFill>
                <a:latin typeface="Arial" pitchFamily="34" charset="0"/>
              </a:rPr>
              <a:t>Mercado</a:t>
            </a:r>
            <a:endParaRPr lang="pt-BR" sz="1600" dirty="0">
              <a:solidFill>
                <a:srgbClr val="993300"/>
              </a:solidFill>
              <a:latin typeface="Arial" pitchFamily="34" charset="0"/>
            </a:endParaRPr>
          </a:p>
          <a:p>
            <a:pPr eaLnBrk="0" hangingPunct="0"/>
            <a:r>
              <a:rPr lang="pt-BR" sz="1600" dirty="0">
                <a:solidFill>
                  <a:srgbClr val="993300"/>
                </a:solidFill>
                <a:latin typeface="Arial" pitchFamily="34" charset="0"/>
              </a:rPr>
              <a:t>cambial</a:t>
            </a:r>
          </a:p>
        </p:txBody>
      </p:sp>
      <p:sp>
        <p:nvSpPr>
          <p:cNvPr id="36896" name="AutoShape 83"/>
          <p:cNvSpPr>
            <a:spLocks/>
          </p:cNvSpPr>
          <p:nvPr/>
        </p:nvSpPr>
        <p:spPr bwMode="auto">
          <a:xfrm>
            <a:off x="1234752" y="4109046"/>
            <a:ext cx="152400" cy="1752600"/>
          </a:xfrm>
          <a:prstGeom prst="leftBrace">
            <a:avLst>
              <a:gd name="adj1" fmla="val 95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6897" name="Text Box 84"/>
          <p:cNvSpPr txBox="1">
            <a:spLocks noChangeArrowheads="1"/>
          </p:cNvSpPr>
          <p:nvPr/>
        </p:nvSpPr>
        <p:spPr bwMode="auto">
          <a:xfrm>
            <a:off x="191764" y="4686896"/>
            <a:ext cx="1087438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1600" dirty="0">
                <a:solidFill>
                  <a:srgbClr val="993300"/>
                </a:solidFill>
                <a:latin typeface="Arial" pitchFamily="34" charset="0"/>
              </a:rPr>
              <a:t>Mercado</a:t>
            </a:r>
          </a:p>
          <a:p>
            <a:pPr eaLnBrk="0" hangingPunct="0"/>
            <a:r>
              <a:rPr lang="pt-BR" sz="1600" dirty="0">
                <a:solidFill>
                  <a:srgbClr val="993300"/>
                </a:solidFill>
                <a:latin typeface="Arial" pitchFamily="34" charset="0"/>
              </a:rPr>
              <a:t>monetário</a:t>
            </a:r>
          </a:p>
        </p:txBody>
      </p:sp>
      <p:sp>
        <p:nvSpPr>
          <p:cNvPr id="36877" name="Line 65"/>
          <p:cNvSpPr>
            <a:spLocks noChangeShapeType="1"/>
          </p:cNvSpPr>
          <p:nvPr/>
        </p:nvSpPr>
        <p:spPr bwMode="auto">
          <a:xfrm flipH="1">
            <a:off x="2379339" y="3369271"/>
            <a:ext cx="16764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93" name="Text Box 66"/>
          <p:cNvSpPr txBox="1">
            <a:spLocks noChangeArrowheads="1"/>
          </p:cNvSpPr>
          <p:nvPr/>
        </p:nvSpPr>
        <p:spPr bwMode="auto">
          <a:xfrm>
            <a:off x="1568127" y="3140674"/>
            <a:ext cx="863600" cy="3381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pt-BR" sz="1600" b="1" i="1" dirty="0" smtClean="0">
                <a:latin typeface="Arial" pitchFamily="34" charset="0"/>
              </a:rPr>
              <a:t>E</a:t>
            </a:r>
            <a:r>
              <a:rPr lang="pt-BR" sz="1600" b="1" baseline="30000" dirty="0" smtClean="0">
                <a:latin typeface="Arial" pitchFamily="34" charset="0"/>
              </a:rPr>
              <a:t>1</a:t>
            </a:r>
            <a:r>
              <a:rPr lang="pt-BR" sz="1400" b="1" baseline="-25000" dirty="0" smtClean="0">
                <a:latin typeface="Arial" pitchFamily="34" charset="0"/>
              </a:rPr>
              <a:t>R$/</a:t>
            </a:r>
            <a:r>
              <a:rPr lang="pt-BR" sz="1400" b="1" baseline="-25000" dirty="0" smtClean="0">
                <a:latin typeface="Arial" pitchFamily="34" charset="0"/>
                <a:cs typeface="Times New Roman" pitchFamily="18" charset="0"/>
              </a:rPr>
              <a:t>US$</a:t>
            </a:r>
            <a:endParaRPr lang="pt-BR" sz="1400" b="1" dirty="0">
              <a:latin typeface="Arial" pitchFamily="34" charset="0"/>
            </a:endParaRPr>
          </a:p>
        </p:txBody>
      </p:sp>
      <p:sp>
        <p:nvSpPr>
          <p:cNvPr id="36894" name="Oval 86"/>
          <p:cNvSpPr>
            <a:spLocks noChangeArrowheads="1"/>
          </p:cNvSpPr>
          <p:nvPr/>
        </p:nvSpPr>
        <p:spPr bwMode="auto">
          <a:xfrm>
            <a:off x="4004941" y="3315299"/>
            <a:ext cx="82550" cy="82550"/>
          </a:xfrm>
          <a:prstGeom prst="ellipse">
            <a:avLst/>
          </a:prstGeom>
          <a:solidFill>
            <a:srgbClr val="333399"/>
          </a:solidFill>
          <a:ln w="12700">
            <a:solidFill>
              <a:srgbClr val="33339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6895" name="Text Box 87"/>
          <p:cNvSpPr txBox="1">
            <a:spLocks noChangeArrowheads="1"/>
          </p:cNvSpPr>
          <p:nvPr/>
        </p:nvSpPr>
        <p:spPr bwMode="auto">
          <a:xfrm>
            <a:off x="4116066" y="3002561"/>
            <a:ext cx="365125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1800" b="1" dirty="0">
                <a:latin typeface="Arial" pitchFamily="34" charset="0"/>
              </a:rPr>
              <a:t>1</a:t>
            </a:r>
            <a:r>
              <a:rPr lang="pt-BR" sz="1800" b="1" dirty="0">
                <a:latin typeface="Arial" pitchFamily="34" charset="0"/>
                <a:cs typeface="Times New Roman" pitchFamily="18" charset="0"/>
              </a:rPr>
              <a:t>'</a:t>
            </a:r>
            <a:endParaRPr lang="pt-BR" sz="1800" b="1" dirty="0">
              <a:latin typeface="Arial" pitchFamily="34" charset="0"/>
            </a:endParaRPr>
          </a:p>
        </p:txBody>
      </p:sp>
      <p:sp>
        <p:nvSpPr>
          <p:cNvPr id="36887" name="Line 62"/>
          <p:cNvSpPr>
            <a:spLocks noChangeShapeType="1"/>
          </p:cNvSpPr>
          <p:nvPr/>
        </p:nvSpPr>
        <p:spPr bwMode="auto">
          <a:xfrm>
            <a:off x="4055739" y="4109046"/>
            <a:ext cx="0" cy="838200"/>
          </a:xfrm>
          <a:prstGeom prst="line">
            <a:avLst/>
          </a:prstGeom>
          <a:noFill/>
          <a:ln w="25400">
            <a:solidFill>
              <a:srgbClr val="333399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1" name="Group 107"/>
          <p:cNvGrpSpPr>
            <a:grpSpLocks/>
          </p:cNvGrpSpPr>
          <p:nvPr/>
        </p:nvGrpSpPr>
        <p:grpSpPr bwMode="auto">
          <a:xfrm>
            <a:off x="3979539" y="4109046"/>
            <a:ext cx="760412" cy="1217612"/>
            <a:chOff x="2449" y="2745"/>
            <a:chExt cx="479" cy="767"/>
          </a:xfrm>
        </p:grpSpPr>
        <p:sp>
          <p:nvSpPr>
            <p:cNvPr id="36889" name="Text Box 63"/>
            <p:cNvSpPr txBox="1">
              <a:spLocks noChangeArrowheads="1"/>
            </p:cNvSpPr>
            <p:nvPr/>
          </p:nvSpPr>
          <p:spPr bwMode="auto">
            <a:xfrm>
              <a:off x="2497" y="2745"/>
              <a:ext cx="43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pt-BR" sz="1800" b="1" i="1" dirty="0" smtClean="0">
                  <a:latin typeface="Arial" pitchFamily="34" charset="0"/>
                </a:rPr>
                <a:t>R</a:t>
              </a:r>
              <a:r>
                <a:rPr lang="pt-BR" sz="1800" b="1" baseline="30000" dirty="0" smtClean="0">
                  <a:latin typeface="Arial" pitchFamily="34" charset="0"/>
                </a:rPr>
                <a:t>1</a:t>
              </a:r>
              <a:r>
                <a:rPr lang="pt-BR" sz="1800" b="1" baseline="-25000" dirty="0" smtClean="0">
                  <a:latin typeface="Arial" pitchFamily="34" charset="0"/>
                </a:rPr>
                <a:t>BR</a:t>
              </a:r>
              <a:endParaRPr lang="pt-BR" sz="1800" b="1" dirty="0">
                <a:latin typeface="Arial" pitchFamily="34" charset="0"/>
              </a:endParaRPr>
            </a:p>
          </p:txBody>
        </p:sp>
        <p:grpSp>
          <p:nvGrpSpPr>
            <p:cNvPr id="12" name="Group 94"/>
            <p:cNvGrpSpPr>
              <a:grpSpLocks/>
            </p:cNvGrpSpPr>
            <p:nvPr/>
          </p:nvGrpSpPr>
          <p:grpSpPr bwMode="auto">
            <a:xfrm>
              <a:off x="2449" y="3241"/>
              <a:ext cx="196" cy="271"/>
              <a:chOff x="2449" y="3241"/>
              <a:chExt cx="196" cy="271"/>
            </a:xfrm>
          </p:grpSpPr>
          <p:sp>
            <p:nvSpPr>
              <p:cNvPr id="36891" name="Oval 89"/>
              <p:cNvSpPr>
                <a:spLocks noChangeArrowheads="1"/>
              </p:cNvSpPr>
              <p:nvPr/>
            </p:nvSpPr>
            <p:spPr bwMode="auto">
              <a:xfrm>
                <a:off x="2465" y="3241"/>
                <a:ext cx="52" cy="52"/>
              </a:xfrm>
              <a:prstGeom prst="ellipse">
                <a:avLst/>
              </a:prstGeom>
              <a:solidFill>
                <a:srgbClr val="333399"/>
              </a:solidFill>
              <a:ln w="127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6892" name="Text Box 90"/>
              <p:cNvSpPr txBox="1">
                <a:spLocks noChangeArrowheads="1"/>
              </p:cNvSpPr>
              <p:nvPr/>
            </p:nvSpPr>
            <p:spPr bwMode="auto">
              <a:xfrm>
                <a:off x="2449" y="3281"/>
                <a:ext cx="19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t-BR" sz="1800" b="1">
                    <a:latin typeface="Arial" pitchFamily="34" charset="0"/>
                  </a:rPr>
                  <a:t>1</a:t>
                </a:r>
              </a:p>
            </p:txBody>
          </p:sp>
        </p:grpSp>
      </p:grpSp>
      <p:grpSp>
        <p:nvGrpSpPr>
          <p:cNvPr id="14" name="Group 95"/>
          <p:cNvGrpSpPr>
            <a:grpSpLocks/>
          </p:cNvGrpSpPr>
          <p:nvPr/>
        </p:nvGrpSpPr>
        <p:grpSpPr bwMode="auto">
          <a:xfrm>
            <a:off x="2379339" y="4640860"/>
            <a:ext cx="5237163" cy="923926"/>
            <a:chOff x="1441" y="3080"/>
            <a:chExt cx="3299" cy="582"/>
          </a:xfrm>
        </p:grpSpPr>
        <p:sp>
          <p:nvSpPr>
            <p:cNvPr id="36885" name="Line 59"/>
            <p:cNvSpPr>
              <a:spLocks noChangeShapeType="1"/>
            </p:cNvSpPr>
            <p:nvPr/>
          </p:nvSpPr>
          <p:spPr bwMode="auto">
            <a:xfrm>
              <a:off x="1441" y="3273"/>
              <a:ext cx="2448" cy="0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886" name="Text Box 60"/>
            <p:cNvSpPr txBox="1">
              <a:spLocks noChangeArrowheads="1"/>
            </p:cNvSpPr>
            <p:nvPr/>
          </p:nvSpPr>
          <p:spPr bwMode="auto">
            <a:xfrm>
              <a:off x="3937" y="3080"/>
              <a:ext cx="803" cy="58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800" dirty="0">
                  <a:solidFill>
                    <a:srgbClr val="336699"/>
                  </a:solidFill>
                  <a:latin typeface="Arial" pitchFamily="34" charset="0"/>
                </a:rPr>
                <a:t>Oferta real</a:t>
              </a:r>
            </a:p>
            <a:p>
              <a:pPr eaLnBrk="0" hangingPunct="0"/>
              <a:r>
                <a:rPr lang="pt-BR" sz="1800" dirty="0">
                  <a:solidFill>
                    <a:srgbClr val="336699"/>
                  </a:solidFill>
                  <a:latin typeface="Arial" pitchFamily="34" charset="0"/>
                </a:rPr>
                <a:t>moeda</a:t>
              </a:r>
            </a:p>
            <a:p>
              <a:pPr eaLnBrk="0" hangingPunct="0"/>
              <a:r>
                <a:rPr lang="pt-BR" sz="1800" dirty="0">
                  <a:solidFill>
                    <a:srgbClr val="336699"/>
                  </a:solidFill>
                  <a:latin typeface="Arial" pitchFamily="34" charset="0"/>
                </a:rPr>
                <a:t>Brasil</a:t>
              </a:r>
            </a:p>
          </p:txBody>
        </p:sp>
      </p:grpSp>
      <p:grpSp>
        <p:nvGrpSpPr>
          <p:cNvPr id="15" name="Group 92"/>
          <p:cNvGrpSpPr>
            <a:grpSpLocks/>
          </p:cNvGrpSpPr>
          <p:nvPr/>
        </p:nvGrpSpPr>
        <p:grpSpPr bwMode="auto">
          <a:xfrm>
            <a:off x="1693539" y="4596410"/>
            <a:ext cx="1069975" cy="646113"/>
            <a:chOff x="864" y="2880"/>
            <a:chExt cx="674" cy="407"/>
          </a:xfrm>
        </p:grpSpPr>
        <p:sp>
          <p:nvSpPr>
            <p:cNvPr id="36883" name="Text Box 75"/>
            <p:cNvSpPr txBox="1">
              <a:spLocks noChangeArrowheads="1"/>
            </p:cNvSpPr>
            <p:nvPr/>
          </p:nvSpPr>
          <p:spPr bwMode="auto">
            <a:xfrm>
              <a:off x="864" y="2880"/>
              <a:ext cx="674" cy="40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pt-BR" b="1" i="1" dirty="0" smtClean="0">
                  <a:solidFill>
                    <a:srgbClr val="993300"/>
                  </a:solidFill>
                  <a:latin typeface="Arial" pitchFamily="34" charset="0"/>
                </a:rPr>
                <a:t>M</a:t>
              </a:r>
              <a:r>
                <a:rPr lang="pt-BR" b="1" i="1" baseline="30000" dirty="0" smtClean="0">
                  <a:solidFill>
                    <a:srgbClr val="993300"/>
                  </a:solidFill>
                  <a:latin typeface="Arial" pitchFamily="34" charset="0"/>
                </a:rPr>
                <a:t>S</a:t>
              </a:r>
              <a:r>
                <a:rPr lang="pt-BR" b="1" baseline="-25000" dirty="0" smtClean="0">
                  <a:solidFill>
                    <a:srgbClr val="993300"/>
                  </a:solidFill>
                  <a:latin typeface="Arial" pitchFamily="34" charset="0"/>
                </a:rPr>
                <a:t>R$</a:t>
              </a:r>
              <a:endParaRPr lang="pt-BR" b="1" dirty="0">
                <a:solidFill>
                  <a:srgbClr val="993300"/>
                </a:solidFill>
                <a:latin typeface="Arial" pitchFamily="34" charset="0"/>
              </a:endParaRPr>
            </a:p>
            <a:p>
              <a:pPr eaLnBrk="0" hangingPunct="0"/>
              <a:r>
                <a:rPr lang="pt-BR" b="1" i="1" dirty="0">
                  <a:solidFill>
                    <a:srgbClr val="993300"/>
                  </a:solidFill>
                  <a:latin typeface="Arial" pitchFamily="34" charset="0"/>
                </a:rPr>
                <a:t> </a:t>
              </a:r>
              <a:r>
                <a:rPr lang="pt-BR" b="1" i="1" dirty="0" smtClean="0">
                  <a:solidFill>
                    <a:srgbClr val="993300"/>
                  </a:solidFill>
                  <a:latin typeface="Arial" pitchFamily="34" charset="0"/>
                </a:rPr>
                <a:t>P</a:t>
              </a:r>
              <a:r>
                <a:rPr lang="pt-BR" b="1" baseline="-25000" dirty="0" smtClean="0">
                  <a:solidFill>
                    <a:srgbClr val="993300"/>
                  </a:solidFill>
                  <a:latin typeface="Arial" pitchFamily="34" charset="0"/>
                </a:rPr>
                <a:t>R$</a:t>
              </a:r>
              <a:endParaRPr lang="pt-BR" b="1" u="sng" dirty="0">
                <a:solidFill>
                  <a:srgbClr val="993300"/>
                </a:solidFill>
                <a:latin typeface="Arial" pitchFamily="34" charset="0"/>
              </a:endParaRPr>
            </a:p>
          </p:txBody>
        </p:sp>
        <p:sp>
          <p:nvSpPr>
            <p:cNvPr id="36884" name="Line 91"/>
            <p:cNvSpPr>
              <a:spLocks noChangeShapeType="1"/>
            </p:cNvSpPr>
            <p:nvPr/>
          </p:nvSpPr>
          <p:spPr bwMode="auto">
            <a:xfrm>
              <a:off x="944" y="3097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934687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animBg="1"/>
      <p:bldP spid="36870" grpId="0"/>
      <p:bldP spid="36871" grpId="0" animBg="1"/>
      <p:bldP spid="36872" grpId="0"/>
      <p:bldP spid="36877" grpId="0" animBg="1"/>
      <p:bldP spid="36893" grpId="0"/>
      <p:bldP spid="36894" grpId="0" animBg="1"/>
      <p:bldP spid="368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 smtClean="0"/>
              <a:t>Oferta de Moeda no Brasil e a Taxa de Câmbio Real/Dólar</a:t>
            </a:r>
            <a:endParaRPr lang="en-US" sz="3600" b="1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que acontece com a taxa de câmbio quando o BCB altera a oferta de moeda no Brasil?</a:t>
            </a:r>
          </a:p>
          <a:p>
            <a:pPr lvl="1"/>
            <a:r>
              <a:rPr lang="pt-BR" dirty="0" smtClean="0"/>
              <a:t>Um </a:t>
            </a:r>
            <a:r>
              <a:rPr lang="pt-BR" b="1" dirty="0" smtClean="0"/>
              <a:t>aumento</a:t>
            </a:r>
            <a:r>
              <a:rPr lang="pt-BR" dirty="0" smtClean="0"/>
              <a:t> (redução) na oferta de moeda de um país leva sua moeda a ser </a:t>
            </a:r>
            <a:r>
              <a:rPr lang="pt-BR" b="1" dirty="0" smtClean="0"/>
              <a:t>depreciada</a:t>
            </a:r>
            <a:r>
              <a:rPr lang="pt-BR" dirty="0" smtClean="0"/>
              <a:t> (apreciada) no mercado de câmbio.</a:t>
            </a:r>
          </a:p>
          <a:p>
            <a:pPr lvl="1">
              <a:buFont typeface="Wingdings" pitchFamily="2" charset="2"/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6722566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5505450" y="4997450"/>
            <a:ext cx="3028950" cy="641350"/>
            <a:chOff x="3456" y="2975"/>
            <a:chExt cx="1908" cy="404"/>
          </a:xfrm>
        </p:grpSpPr>
        <p:sp>
          <p:nvSpPr>
            <p:cNvPr id="39991" name="Line 57"/>
            <p:cNvSpPr>
              <a:spLocks noChangeShapeType="1"/>
            </p:cNvSpPr>
            <p:nvPr/>
          </p:nvSpPr>
          <p:spPr bwMode="auto">
            <a:xfrm>
              <a:off x="3456" y="312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arrow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58"/>
            <p:cNvGrpSpPr>
              <a:grpSpLocks/>
            </p:cNvGrpSpPr>
            <p:nvPr/>
          </p:nvGrpSpPr>
          <p:grpSpPr bwMode="auto">
            <a:xfrm>
              <a:off x="3504" y="2975"/>
              <a:ext cx="1860" cy="404"/>
              <a:chOff x="3504" y="2975"/>
              <a:chExt cx="1860" cy="404"/>
            </a:xfrm>
          </p:grpSpPr>
          <p:sp>
            <p:nvSpPr>
              <p:cNvPr id="39993" name="Line 59"/>
              <p:cNvSpPr>
                <a:spLocks noChangeShapeType="1"/>
              </p:cNvSpPr>
              <p:nvPr/>
            </p:nvSpPr>
            <p:spPr bwMode="auto">
              <a:xfrm>
                <a:off x="3504" y="3168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94" name="Text Box 60"/>
              <p:cNvSpPr txBox="1">
                <a:spLocks noChangeArrowheads="1"/>
              </p:cNvSpPr>
              <p:nvPr/>
            </p:nvSpPr>
            <p:spPr bwMode="auto">
              <a:xfrm>
                <a:off x="3840" y="2975"/>
                <a:ext cx="1524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t-BR" sz="1800">
                    <a:latin typeface="Arial" pitchFamily="34" charset="0"/>
                  </a:rPr>
                  <a:t>Aumento na oferta</a:t>
                </a:r>
              </a:p>
              <a:p>
                <a:pPr eaLnBrk="0" hangingPunct="0"/>
                <a:r>
                  <a:rPr lang="pt-BR" sz="1800">
                    <a:latin typeface="Arial" pitchFamily="34" charset="0"/>
                  </a:rPr>
                  <a:t>real de moeda - Brasil</a:t>
                </a:r>
              </a:p>
            </p:txBody>
          </p:sp>
        </p:grpSp>
      </p:grpSp>
      <p:sp>
        <p:nvSpPr>
          <p:cNvPr id="39940" name="Arc 74"/>
          <p:cNvSpPr>
            <a:spLocks/>
          </p:cNvSpPr>
          <p:nvPr/>
        </p:nvSpPr>
        <p:spPr bwMode="auto">
          <a:xfrm rot="-10522679">
            <a:off x="2749550" y="2606675"/>
            <a:ext cx="2659063" cy="1371600"/>
          </a:xfrm>
          <a:custGeom>
            <a:avLst/>
            <a:gdLst>
              <a:gd name="T0" fmla="*/ 0 w 21538"/>
              <a:gd name="T1" fmla="*/ 0 h 21600"/>
              <a:gd name="T2" fmla="*/ 2659063 w 21538"/>
              <a:gd name="T3" fmla="*/ 1267587 h 21600"/>
              <a:gd name="T4" fmla="*/ 0 w 21538"/>
              <a:gd name="T5" fmla="*/ 1371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38" h="21600" fill="none" extrusionOk="0">
                <a:moveTo>
                  <a:pt x="-1" y="0"/>
                </a:moveTo>
                <a:cubicBezTo>
                  <a:pt x="11293" y="0"/>
                  <a:pt x="20681" y="8700"/>
                  <a:pt x="21537" y="19962"/>
                </a:cubicBezTo>
              </a:path>
              <a:path w="21538" h="21600" stroke="0" extrusionOk="0">
                <a:moveTo>
                  <a:pt x="-1" y="0"/>
                </a:moveTo>
                <a:cubicBezTo>
                  <a:pt x="11293" y="0"/>
                  <a:pt x="20681" y="8700"/>
                  <a:pt x="21537" y="1996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Text Box 75"/>
          <p:cNvSpPr txBox="1">
            <a:spLocks noChangeArrowheads="1"/>
          </p:cNvSpPr>
          <p:nvPr/>
        </p:nvSpPr>
        <p:spPr bwMode="auto">
          <a:xfrm>
            <a:off x="5394325" y="3365500"/>
            <a:ext cx="2351926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1800" dirty="0">
                <a:solidFill>
                  <a:srgbClr val="FF0000"/>
                </a:solidFill>
                <a:latin typeface="Arial" pitchFamily="34" charset="0"/>
              </a:rPr>
              <a:t>Retorno esperado da</a:t>
            </a:r>
          </a:p>
          <a:p>
            <a:pPr eaLnBrk="0" hangingPunct="0"/>
            <a:r>
              <a:rPr lang="pt-BR" sz="1800" dirty="0">
                <a:solidFill>
                  <a:srgbClr val="FF0000"/>
                </a:solidFill>
                <a:latin typeface="Arial" pitchFamily="34" charset="0"/>
              </a:rPr>
              <a:t>Aplicação em US$</a:t>
            </a:r>
          </a:p>
          <a:p>
            <a:pPr eaLnBrk="0" hangingPunct="0"/>
            <a:r>
              <a:rPr lang="pt-BR" sz="1800" dirty="0">
                <a:solidFill>
                  <a:srgbClr val="FF0000"/>
                </a:solidFill>
                <a:latin typeface="Arial" pitchFamily="34" charset="0"/>
              </a:rPr>
              <a:t>(medido em R$)</a:t>
            </a:r>
            <a:endParaRPr lang="pt-BR" sz="1800" dirty="0">
              <a:solidFill>
                <a:srgbClr val="333399"/>
              </a:solidFill>
              <a:latin typeface="Arial" pitchFamily="34" charset="0"/>
            </a:endParaRPr>
          </a:p>
        </p:txBody>
      </p:sp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0" y="260648"/>
            <a:ext cx="9144000" cy="164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pt-BR" sz="3200" b="1" dirty="0" smtClean="0"/>
              <a:t>Efeito de um aumento na oferta de moeda no Brasil sobre a taxa de câmbio real/dólar e sobre a taxa de juros</a:t>
            </a:r>
          </a:p>
        </p:txBody>
      </p:sp>
      <p:sp>
        <p:nvSpPr>
          <p:cNvPr id="126983" name="Line 7"/>
          <p:cNvSpPr>
            <a:spLocks noChangeShapeType="1"/>
          </p:cNvSpPr>
          <p:nvPr/>
        </p:nvSpPr>
        <p:spPr bwMode="auto">
          <a:xfrm>
            <a:off x="3276600" y="2622550"/>
            <a:ext cx="0" cy="1752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5" name="Line 43"/>
          <p:cNvSpPr>
            <a:spLocks noChangeShapeType="1"/>
          </p:cNvSpPr>
          <p:nvPr/>
        </p:nvSpPr>
        <p:spPr bwMode="auto">
          <a:xfrm flipH="1">
            <a:off x="2003425" y="3371850"/>
            <a:ext cx="1273175" cy="15875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112"/>
          <p:cNvGrpSpPr>
            <a:grpSpLocks/>
          </p:cNvGrpSpPr>
          <p:nvPr/>
        </p:nvGrpSpPr>
        <p:grpSpPr bwMode="auto">
          <a:xfrm>
            <a:off x="1187451" y="3060700"/>
            <a:ext cx="2454276" cy="366713"/>
            <a:chOff x="748" y="1928"/>
            <a:chExt cx="1546" cy="231"/>
          </a:xfrm>
        </p:grpSpPr>
        <p:sp>
          <p:nvSpPr>
            <p:cNvPr id="39988" name="Text Box 44"/>
            <p:cNvSpPr txBox="1">
              <a:spLocks noChangeArrowheads="1"/>
            </p:cNvSpPr>
            <p:nvPr/>
          </p:nvSpPr>
          <p:spPr bwMode="auto">
            <a:xfrm>
              <a:off x="748" y="1929"/>
              <a:ext cx="624" cy="2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pt-BR" sz="1600" b="1" i="1" dirty="0" smtClean="0">
                  <a:latin typeface="Arial" pitchFamily="34" charset="0"/>
                </a:rPr>
                <a:t>E</a:t>
              </a:r>
              <a:r>
                <a:rPr lang="pt-BR" sz="1600" b="1" baseline="30000" dirty="0" smtClean="0">
                  <a:latin typeface="Arial" pitchFamily="34" charset="0"/>
                </a:rPr>
                <a:t>2</a:t>
              </a:r>
              <a:r>
                <a:rPr lang="pt-BR" sz="1600" b="1" baseline="-25000" dirty="0" smtClean="0">
                  <a:latin typeface="Arial" pitchFamily="34" charset="0"/>
                </a:rPr>
                <a:t>R$//</a:t>
              </a:r>
              <a:r>
                <a:rPr lang="pt-BR" sz="1600" b="1" baseline="-25000" dirty="0" smtClean="0">
                  <a:latin typeface="Arial" pitchFamily="34" charset="0"/>
                  <a:cs typeface="Times New Roman" pitchFamily="18" charset="0"/>
                </a:rPr>
                <a:t>U$</a:t>
              </a:r>
              <a:endParaRPr lang="pt-BR" sz="1600" b="1" dirty="0">
                <a:latin typeface="Arial" pitchFamily="34" charset="0"/>
              </a:endParaRPr>
            </a:p>
          </p:txBody>
        </p:sp>
        <p:sp>
          <p:nvSpPr>
            <p:cNvPr id="39989" name="Oval 46"/>
            <p:cNvSpPr>
              <a:spLocks noChangeArrowheads="1"/>
            </p:cNvSpPr>
            <p:nvPr/>
          </p:nvSpPr>
          <p:spPr bwMode="auto">
            <a:xfrm>
              <a:off x="2038" y="2090"/>
              <a:ext cx="52" cy="5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9990" name="Text Box 47"/>
            <p:cNvSpPr txBox="1">
              <a:spLocks noChangeArrowheads="1"/>
            </p:cNvSpPr>
            <p:nvPr/>
          </p:nvSpPr>
          <p:spPr bwMode="auto">
            <a:xfrm>
              <a:off x="2064" y="1928"/>
              <a:ext cx="23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800" b="1">
                  <a:latin typeface="Arial" pitchFamily="34" charset="0"/>
                </a:rPr>
                <a:t>2</a:t>
              </a:r>
              <a:r>
                <a:rPr lang="pt-BR" sz="1800" b="1">
                  <a:latin typeface="Arial" pitchFamily="34" charset="0"/>
                  <a:cs typeface="Times New Roman" pitchFamily="18" charset="0"/>
                </a:rPr>
                <a:t>'</a:t>
              </a:r>
              <a:endParaRPr lang="pt-BR" sz="1800" b="1">
                <a:latin typeface="Arial" pitchFamily="34" charset="0"/>
              </a:endParaRPr>
            </a:p>
          </p:txBody>
        </p:sp>
      </p:grpSp>
      <p:sp>
        <p:nvSpPr>
          <p:cNvPr id="127037" name="Line 61"/>
          <p:cNvSpPr>
            <a:spLocks noChangeShapeType="1"/>
          </p:cNvSpPr>
          <p:nvPr/>
        </p:nvSpPr>
        <p:spPr bwMode="auto">
          <a:xfrm flipH="1">
            <a:off x="3352800" y="2819400"/>
            <a:ext cx="304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arrow" w="med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" name="Group 62"/>
          <p:cNvGrpSpPr>
            <a:grpSpLocks/>
          </p:cNvGrpSpPr>
          <p:nvPr/>
        </p:nvGrpSpPr>
        <p:grpSpPr bwMode="auto">
          <a:xfrm>
            <a:off x="839788" y="1949450"/>
            <a:ext cx="8304212" cy="4878388"/>
            <a:chOff x="721" y="1228"/>
            <a:chExt cx="5231" cy="3073"/>
          </a:xfrm>
        </p:grpSpPr>
        <p:sp>
          <p:nvSpPr>
            <p:cNvPr id="39981" name="Text Box 63"/>
            <p:cNvSpPr txBox="1">
              <a:spLocks noChangeArrowheads="1"/>
            </p:cNvSpPr>
            <p:nvPr/>
          </p:nvSpPr>
          <p:spPr bwMode="auto">
            <a:xfrm>
              <a:off x="871" y="3897"/>
              <a:ext cx="1914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pt-BR" sz="1800" b="1">
                  <a:latin typeface="Arial" pitchFamily="34" charset="0"/>
                </a:rPr>
                <a:t>Estoque real de moeda - Brasil</a:t>
              </a:r>
            </a:p>
          </p:txBody>
        </p:sp>
        <p:grpSp>
          <p:nvGrpSpPr>
            <p:cNvPr id="6" name="Group 64"/>
            <p:cNvGrpSpPr>
              <a:grpSpLocks/>
            </p:cNvGrpSpPr>
            <p:nvPr/>
          </p:nvGrpSpPr>
          <p:grpSpPr bwMode="auto">
            <a:xfrm>
              <a:off x="721" y="1228"/>
              <a:ext cx="5231" cy="2669"/>
              <a:chOff x="721" y="1228"/>
              <a:chExt cx="5231" cy="2669"/>
            </a:xfrm>
          </p:grpSpPr>
          <p:sp>
            <p:nvSpPr>
              <p:cNvPr id="39983" name="Text Box 65"/>
              <p:cNvSpPr txBox="1">
                <a:spLocks noChangeArrowheads="1"/>
              </p:cNvSpPr>
              <p:nvPr/>
            </p:nvSpPr>
            <p:spPr bwMode="auto">
              <a:xfrm>
                <a:off x="4900" y="2400"/>
                <a:ext cx="1052" cy="57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pt-BR" sz="1800" b="1">
                    <a:latin typeface="Arial" pitchFamily="34" charset="0"/>
                  </a:rPr>
                  <a:t>Taxas de retorno</a:t>
                </a:r>
              </a:p>
              <a:p>
                <a:pPr eaLnBrk="0" hangingPunct="0"/>
                <a:r>
                  <a:rPr lang="pt-BR" sz="1800" b="1">
                    <a:latin typeface="Arial" pitchFamily="34" charset="0"/>
                  </a:rPr>
                  <a:t>(em R$)</a:t>
                </a:r>
              </a:p>
            </p:txBody>
          </p:sp>
          <p:sp>
            <p:nvSpPr>
              <p:cNvPr id="39984" name="Line 66"/>
              <p:cNvSpPr>
                <a:spLocks noChangeShapeType="1"/>
              </p:cNvSpPr>
              <p:nvPr/>
            </p:nvSpPr>
            <p:spPr bwMode="auto">
              <a:xfrm>
                <a:off x="1441" y="1593"/>
                <a:ext cx="0" cy="23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5" name="Line 67"/>
              <p:cNvSpPr>
                <a:spLocks noChangeShapeType="1"/>
              </p:cNvSpPr>
              <p:nvPr/>
            </p:nvSpPr>
            <p:spPr bwMode="auto">
              <a:xfrm>
                <a:off x="1441" y="2745"/>
                <a:ext cx="345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6" name="Text Box 68"/>
              <p:cNvSpPr txBox="1">
                <a:spLocks noChangeArrowheads="1"/>
              </p:cNvSpPr>
              <p:nvPr/>
            </p:nvSpPr>
            <p:spPr bwMode="auto">
              <a:xfrm>
                <a:off x="721" y="1228"/>
                <a:ext cx="1488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pt-BR" sz="1800" b="1" dirty="0">
                    <a:latin typeface="Arial" pitchFamily="34" charset="0"/>
                  </a:rPr>
                  <a:t>Taxa de câmbio, R$/US$, </a:t>
                </a:r>
                <a:r>
                  <a:rPr lang="pt-BR" sz="1800" b="1" i="1" dirty="0" smtClean="0">
                    <a:latin typeface="Arial" pitchFamily="34" charset="0"/>
                  </a:rPr>
                  <a:t>E</a:t>
                </a:r>
                <a:r>
                  <a:rPr lang="pt-BR" sz="1800" b="1" baseline="-25000" dirty="0" smtClean="0">
                    <a:latin typeface="Arial" pitchFamily="34" charset="0"/>
                  </a:rPr>
                  <a:t>R$/</a:t>
                </a:r>
                <a:r>
                  <a:rPr lang="pt-BR" sz="1800" b="1" baseline="-25000" dirty="0">
                    <a:latin typeface="Arial" pitchFamily="34" charset="0"/>
                    <a:cs typeface="Times New Roman" pitchFamily="18" charset="0"/>
                  </a:rPr>
                  <a:t>US</a:t>
                </a:r>
                <a:endParaRPr lang="pt-BR" sz="1800" b="1" dirty="0">
                  <a:latin typeface="Arial" pitchFamily="34" charset="0"/>
                </a:endParaRPr>
              </a:p>
            </p:txBody>
          </p:sp>
          <p:sp>
            <p:nvSpPr>
              <p:cNvPr id="39987" name="Text Box 69"/>
              <p:cNvSpPr txBox="1">
                <a:spLocks noChangeArrowheads="1"/>
              </p:cNvSpPr>
              <p:nvPr/>
            </p:nvSpPr>
            <p:spPr bwMode="auto">
              <a:xfrm>
                <a:off x="1205" y="2648"/>
                <a:ext cx="19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t-BR" sz="1800" b="1">
                    <a:latin typeface="Arial" pitchFamily="34" charset="0"/>
                  </a:rPr>
                  <a:t>0</a:t>
                </a:r>
              </a:p>
            </p:txBody>
          </p:sp>
        </p:grpSp>
      </p:grpSp>
      <p:sp>
        <p:nvSpPr>
          <p:cNvPr id="39949" name="Line 71"/>
          <p:cNvSpPr>
            <a:spLocks noChangeShapeType="1"/>
          </p:cNvSpPr>
          <p:nvPr/>
        </p:nvSpPr>
        <p:spPr bwMode="auto">
          <a:xfrm>
            <a:off x="3657600" y="2605088"/>
            <a:ext cx="0" cy="1752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0" name="Text Box 72"/>
          <p:cNvSpPr txBox="1">
            <a:spLocks noChangeArrowheads="1"/>
          </p:cNvSpPr>
          <p:nvPr/>
        </p:nvSpPr>
        <p:spPr bwMode="auto">
          <a:xfrm>
            <a:off x="3657600" y="2495550"/>
            <a:ext cx="242887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1800" dirty="0">
                <a:solidFill>
                  <a:srgbClr val="FF0000"/>
                </a:solidFill>
                <a:latin typeface="Arial" pitchFamily="34" charset="0"/>
              </a:rPr>
              <a:t>Retorno da aplicação </a:t>
            </a:r>
          </a:p>
          <a:p>
            <a:pPr eaLnBrk="0" hangingPunct="0"/>
            <a:r>
              <a:rPr lang="pt-BR" sz="1800" dirty="0">
                <a:solidFill>
                  <a:srgbClr val="FF0000"/>
                </a:solidFill>
                <a:latin typeface="Arial" pitchFamily="34" charset="0"/>
              </a:rPr>
              <a:t>em reais</a:t>
            </a:r>
            <a:endParaRPr lang="pt-BR" sz="1800" dirty="0">
              <a:solidFill>
                <a:srgbClr val="333399"/>
              </a:solidFill>
              <a:latin typeface="Arial" pitchFamily="34" charset="0"/>
            </a:endParaRPr>
          </a:p>
        </p:txBody>
      </p:sp>
      <p:grpSp>
        <p:nvGrpSpPr>
          <p:cNvPr id="7" name="Group 76"/>
          <p:cNvGrpSpPr>
            <a:grpSpLocks/>
          </p:cNvGrpSpPr>
          <p:nvPr/>
        </p:nvGrpSpPr>
        <p:grpSpPr bwMode="auto">
          <a:xfrm>
            <a:off x="2971800" y="4419600"/>
            <a:ext cx="2911402" cy="1690688"/>
            <a:chOff x="2017" y="2816"/>
            <a:chExt cx="1870" cy="1033"/>
          </a:xfrm>
        </p:grpSpPr>
        <p:sp>
          <p:nvSpPr>
            <p:cNvPr id="39979" name="Arc 77"/>
            <p:cNvSpPr>
              <a:spLocks/>
            </p:cNvSpPr>
            <p:nvPr/>
          </p:nvSpPr>
          <p:spPr bwMode="auto">
            <a:xfrm rot="10522679" flipV="1">
              <a:off x="2017" y="2985"/>
              <a:ext cx="1680" cy="864"/>
            </a:xfrm>
            <a:custGeom>
              <a:avLst/>
              <a:gdLst>
                <a:gd name="T0" fmla="*/ 0 w 21600"/>
                <a:gd name="T1" fmla="*/ 0 h 21600"/>
                <a:gd name="T2" fmla="*/ 1680 w 21600"/>
                <a:gd name="T3" fmla="*/ 864 h 21600"/>
                <a:gd name="T4" fmla="*/ 0 w 21600"/>
                <a:gd name="T5" fmla="*/ 86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0" name="Text Box 78"/>
            <p:cNvSpPr txBox="1">
              <a:spLocks noChangeArrowheads="1"/>
            </p:cNvSpPr>
            <p:nvPr/>
          </p:nvSpPr>
          <p:spPr bwMode="auto">
            <a:xfrm>
              <a:off x="3686" y="2816"/>
              <a:ext cx="201" cy="22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1800" i="1" dirty="0" smtClean="0">
                  <a:solidFill>
                    <a:srgbClr val="333399"/>
                  </a:solidFill>
                  <a:latin typeface="Arial" pitchFamily="34" charset="0"/>
                </a:rPr>
                <a:t>L</a:t>
              </a:r>
              <a:endParaRPr lang="pt-BR" sz="1800" dirty="0">
                <a:solidFill>
                  <a:srgbClr val="333399"/>
                </a:solidFill>
                <a:latin typeface="Arial" pitchFamily="34" charset="0"/>
              </a:endParaRPr>
            </a:p>
          </p:txBody>
        </p:sp>
      </p:grpSp>
      <p:sp>
        <p:nvSpPr>
          <p:cNvPr id="39952" name="Line 83"/>
          <p:cNvSpPr>
            <a:spLocks noChangeShapeType="1"/>
          </p:cNvSpPr>
          <p:nvPr/>
        </p:nvSpPr>
        <p:spPr bwMode="auto">
          <a:xfrm flipH="1">
            <a:off x="1981200" y="3617913"/>
            <a:ext cx="16764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3" name="Text Box 84"/>
          <p:cNvSpPr txBox="1">
            <a:spLocks noChangeArrowheads="1"/>
          </p:cNvSpPr>
          <p:nvPr/>
        </p:nvSpPr>
        <p:spPr bwMode="auto">
          <a:xfrm>
            <a:off x="1187624" y="3389313"/>
            <a:ext cx="792088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pt-BR" sz="1600" b="1" i="1" dirty="0" smtClean="0">
                <a:latin typeface="Arial" pitchFamily="34" charset="0"/>
              </a:rPr>
              <a:t>E</a:t>
            </a:r>
            <a:r>
              <a:rPr lang="pt-BR" sz="1600" b="1" baseline="30000" dirty="0" smtClean="0">
                <a:latin typeface="Arial" pitchFamily="34" charset="0"/>
              </a:rPr>
              <a:t>1</a:t>
            </a:r>
            <a:r>
              <a:rPr lang="pt-BR" sz="1600" b="1" baseline="-25000" dirty="0" smtClean="0">
                <a:latin typeface="Arial" pitchFamily="34" charset="0"/>
              </a:rPr>
              <a:t>R$/</a:t>
            </a:r>
            <a:r>
              <a:rPr lang="pt-BR" sz="1600" b="1" baseline="-25000" dirty="0" smtClean="0">
                <a:latin typeface="Arial" pitchFamily="34" charset="0"/>
                <a:cs typeface="Times New Roman" pitchFamily="18" charset="0"/>
              </a:rPr>
              <a:t>U$</a:t>
            </a:r>
            <a:endParaRPr lang="pt-BR" sz="1600" b="1" dirty="0">
              <a:latin typeface="Arial" pitchFamily="34" charset="0"/>
            </a:endParaRPr>
          </a:p>
        </p:txBody>
      </p:sp>
      <p:sp>
        <p:nvSpPr>
          <p:cNvPr id="39954" name="Oval 85"/>
          <p:cNvSpPr>
            <a:spLocks noChangeArrowheads="1"/>
          </p:cNvSpPr>
          <p:nvPr/>
        </p:nvSpPr>
        <p:spPr bwMode="auto">
          <a:xfrm>
            <a:off x="3606800" y="3563938"/>
            <a:ext cx="82550" cy="8255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9955" name="Text Box 86"/>
          <p:cNvSpPr txBox="1">
            <a:spLocks noChangeArrowheads="1"/>
          </p:cNvSpPr>
          <p:nvPr/>
        </p:nvSpPr>
        <p:spPr bwMode="auto">
          <a:xfrm>
            <a:off x="3717925" y="3251200"/>
            <a:ext cx="365125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1800" b="1">
                <a:latin typeface="Arial" pitchFamily="34" charset="0"/>
              </a:rPr>
              <a:t>1</a:t>
            </a:r>
            <a:r>
              <a:rPr lang="pt-BR" sz="1800" b="1">
                <a:latin typeface="Arial" pitchFamily="34" charset="0"/>
                <a:cs typeface="Times New Roman" pitchFamily="18" charset="0"/>
              </a:rPr>
              <a:t>'</a:t>
            </a:r>
            <a:endParaRPr lang="pt-BR" sz="1800" b="1">
              <a:latin typeface="Arial" pitchFamily="34" charset="0"/>
            </a:endParaRPr>
          </a:p>
        </p:txBody>
      </p:sp>
      <p:grpSp>
        <p:nvGrpSpPr>
          <p:cNvPr id="8" name="Group 111"/>
          <p:cNvGrpSpPr>
            <a:grpSpLocks/>
          </p:cNvGrpSpPr>
          <p:nvPr/>
        </p:nvGrpSpPr>
        <p:grpSpPr bwMode="auto">
          <a:xfrm>
            <a:off x="3581400" y="4357688"/>
            <a:ext cx="760413" cy="1217612"/>
            <a:chOff x="2256" y="2745"/>
            <a:chExt cx="479" cy="767"/>
          </a:xfrm>
        </p:grpSpPr>
        <p:sp>
          <p:nvSpPr>
            <p:cNvPr id="39973" name="Line 90"/>
            <p:cNvSpPr>
              <a:spLocks noChangeShapeType="1"/>
            </p:cNvSpPr>
            <p:nvPr/>
          </p:nvSpPr>
          <p:spPr bwMode="auto">
            <a:xfrm>
              <a:off x="2304" y="2745"/>
              <a:ext cx="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110"/>
            <p:cNvGrpSpPr>
              <a:grpSpLocks/>
            </p:cNvGrpSpPr>
            <p:nvPr/>
          </p:nvGrpSpPr>
          <p:grpSpPr bwMode="auto">
            <a:xfrm>
              <a:off x="2256" y="2745"/>
              <a:ext cx="479" cy="767"/>
              <a:chOff x="2256" y="2745"/>
              <a:chExt cx="479" cy="767"/>
            </a:xfrm>
          </p:grpSpPr>
          <p:sp>
            <p:nvSpPr>
              <p:cNvPr id="39975" name="Text Box 88"/>
              <p:cNvSpPr txBox="1">
                <a:spLocks noChangeArrowheads="1"/>
              </p:cNvSpPr>
              <p:nvPr/>
            </p:nvSpPr>
            <p:spPr bwMode="auto">
              <a:xfrm>
                <a:off x="2304" y="2745"/>
                <a:ext cx="431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pt-BR" sz="1400" i="1">
                    <a:latin typeface="Arial" pitchFamily="34" charset="0"/>
                  </a:rPr>
                  <a:t>R</a:t>
                </a:r>
                <a:r>
                  <a:rPr lang="pt-BR" sz="1400" baseline="30000">
                    <a:latin typeface="Arial" pitchFamily="34" charset="0"/>
                  </a:rPr>
                  <a:t>1</a:t>
                </a:r>
                <a:r>
                  <a:rPr lang="pt-BR" sz="1400" baseline="-25000">
                    <a:latin typeface="Arial" pitchFamily="34" charset="0"/>
                  </a:rPr>
                  <a:t>BR</a:t>
                </a:r>
                <a:endParaRPr lang="pt-BR" sz="1400">
                  <a:latin typeface="Arial" pitchFamily="34" charset="0"/>
                </a:endParaRPr>
              </a:p>
            </p:txBody>
          </p:sp>
          <p:grpSp>
            <p:nvGrpSpPr>
              <p:cNvPr id="10" name="Group 91"/>
              <p:cNvGrpSpPr>
                <a:grpSpLocks/>
              </p:cNvGrpSpPr>
              <p:nvPr/>
            </p:nvGrpSpPr>
            <p:grpSpPr bwMode="auto">
              <a:xfrm>
                <a:off x="2256" y="3241"/>
                <a:ext cx="196" cy="271"/>
                <a:chOff x="2449" y="3241"/>
                <a:chExt cx="196" cy="271"/>
              </a:xfrm>
            </p:grpSpPr>
            <p:sp>
              <p:nvSpPr>
                <p:cNvPr id="39977" name="Oval 92"/>
                <p:cNvSpPr>
                  <a:spLocks noChangeArrowheads="1"/>
                </p:cNvSpPr>
                <p:nvPr/>
              </p:nvSpPr>
              <p:spPr bwMode="auto">
                <a:xfrm>
                  <a:off x="2465" y="3241"/>
                  <a:ext cx="52" cy="52"/>
                </a:xfrm>
                <a:prstGeom prst="ellipse">
                  <a:avLst/>
                </a:prstGeom>
                <a:solidFill>
                  <a:srgbClr val="333399"/>
                </a:solidFill>
                <a:ln w="12700">
                  <a:solidFill>
                    <a:srgbClr val="333399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9978" name="Text Box 93"/>
                <p:cNvSpPr txBox="1">
                  <a:spLocks noChangeArrowheads="1"/>
                </p:cNvSpPr>
                <p:nvPr/>
              </p:nvSpPr>
              <p:spPr bwMode="auto">
                <a:xfrm>
                  <a:off x="2449" y="3281"/>
                  <a:ext cx="196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pt-BR" sz="1800" b="1">
                      <a:latin typeface="Arial" pitchFamily="34" charset="0"/>
                    </a:rPr>
                    <a:t>1</a:t>
                  </a:r>
                </a:p>
              </p:txBody>
            </p:sp>
          </p:grpSp>
        </p:grpSp>
      </p:grpSp>
      <p:grpSp>
        <p:nvGrpSpPr>
          <p:cNvPr id="11" name="Group 106"/>
          <p:cNvGrpSpPr>
            <a:grpSpLocks/>
          </p:cNvGrpSpPr>
          <p:nvPr/>
        </p:nvGrpSpPr>
        <p:grpSpPr bwMode="auto">
          <a:xfrm>
            <a:off x="1295400" y="4724400"/>
            <a:ext cx="4832350" cy="641350"/>
            <a:chOff x="816" y="2976"/>
            <a:chExt cx="3044" cy="404"/>
          </a:xfrm>
        </p:grpSpPr>
        <p:grpSp>
          <p:nvGrpSpPr>
            <p:cNvPr id="12" name="Group 79"/>
            <p:cNvGrpSpPr>
              <a:grpSpLocks/>
            </p:cNvGrpSpPr>
            <p:nvPr/>
          </p:nvGrpSpPr>
          <p:grpSpPr bwMode="auto">
            <a:xfrm>
              <a:off x="1248" y="3080"/>
              <a:ext cx="2612" cy="231"/>
              <a:chOff x="1441" y="3080"/>
              <a:chExt cx="2612" cy="231"/>
            </a:xfrm>
          </p:grpSpPr>
          <p:sp>
            <p:nvSpPr>
              <p:cNvPr id="39971" name="Line 80"/>
              <p:cNvSpPr>
                <a:spLocks noChangeShapeType="1"/>
              </p:cNvSpPr>
              <p:nvPr/>
            </p:nvSpPr>
            <p:spPr bwMode="auto">
              <a:xfrm>
                <a:off x="1441" y="3273"/>
                <a:ext cx="2448" cy="0"/>
              </a:xfrm>
              <a:prstGeom prst="line">
                <a:avLst/>
              </a:prstGeom>
              <a:noFill/>
              <a:ln w="381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72" name="Text Box 81"/>
              <p:cNvSpPr txBox="1">
                <a:spLocks noChangeArrowheads="1"/>
              </p:cNvSpPr>
              <p:nvPr/>
            </p:nvSpPr>
            <p:spPr bwMode="auto">
              <a:xfrm>
                <a:off x="3937" y="3080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endParaRPr lang="pt-BR" sz="1800" b="1">
                  <a:solidFill>
                    <a:srgbClr val="333399"/>
                  </a:solidFill>
                  <a:latin typeface="Arial" pitchFamily="34" charset="0"/>
                </a:endParaRPr>
              </a:p>
            </p:txBody>
          </p:sp>
        </p:grpSp>
        <p:grpSp>
          <p:nvGrpSpPr>
            <p:cNvPr id="13" name="Group 94"/>
            <p:cNvGrpSpPr>
              <a:grpSpLocks/>
            </p:cNvGrpSpPr>
            <p:nvPr/>
          </p:nvGrpSpPr>
          <p:grpSpPr bwMode="auto">
            <a:xfrm>
              <a:off x="816" y="2976"/>
              <a:ext cx="674" cy="404"/>
              <a:chOff x="864" y="2880"/>
              <a:chExt cx="674" cy="404"/>
            </a:xfrm>
          </p:grpSpPr>
          <p:sp>
            <p:nvSpPr>
              <p:cNvPr id="39969" name="Text Box 95"/>
              <p:cNvSpPr txBox="1">
                <a:spLocks noChangeArrowheads="1"/>
              </p:cNvSpPr>
              <p:nvPr/>
            </p:nvSpPr>
            <p:spPr bwMode="auto">
              <a:xfrm>
                <a:off x="864" y="2880"/>
                <a:ext cx="674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pt-BR" sz="1800" b="1" i="1">
                    <a:latin typeface="Arial" pitchFamily="34" charset="0"/>
                  </a:rPr>
                  <a:t>M</a:t>
                </a:r>
                <a:r>
                  <a:rPr lang="pt-BR" sz="1800" b="1" baseline="30000">
                    <a:latin typeface="Arial" pitchFamily="34" charset="0"/>
                  </a:rPr>
                  <a:t>1</a:t>
                </a:r>
                <a:r>
                  <a:rPr lang="pt-BR" sz="1800" b="1" baseline="-25000">
                    <a:latin typeface="Arial" pitchFamily="34" charset="0"/>
                  </a:rPr>
                  <a:t>BR</a:t>
                </a:r>
                <a:endParaRPr lang="pt-BR" sz="1800" b="1">
                  <a:latin typeface="Arial" pitchFamily="34" charset="0"/>
                </a:endParaRPr>
              </a:p>
              <a:p>
                <a:pPr eaLnBrk="0" hangingPunct="0"/>
                <a:r>
                  <a:rPr lang="pt-BR" sz="1800" b="1" i="1">
                    <a:latin typeface="Arial" pitchFamily="34" charset="0"/>
                  </a:rPr>
                  <a:t> P</a:t>
                </a:r>
                <a:r>
                  <a:rPr lang="pt-BR" sz="1800" b="1" baseline="-25000">
                    <a:latin typeface="Arial" pitchFamily="34" charset="0"/>
                  </a:rPr>
                  <a:t>BR</a:t>
                </a:r>
                <a:endParaRPr lang="pt-BR" sz="1800" b="1" u="sng">
                  <a:latin typeface="Arial" pitchFamily="34" charset="0"/>
                </a:endParaRPr>
              </a:p>
            </p:txBody>
          </p:sp>
          <p:sp>
            <p:nvSpPr>
              <p:cNvPr id="39970" name="Line 96"/>
              <p:cNvSpPr>
                <a:spLocks noChangeShapeType="1"/>
              </p:cNvSpPr>
              <p:nvPr/>
            </p:nvSpPr>
            <p:spPr bwMode="auto">
              <a:xfrm>
                <a:off x="944" y="3097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4" name="Group 121"/>
          <p:cNvGrpSpPr>
            <a:grpSpLocks/>
          </p:cNvGrpSpPr>
          <p:nvPr/>
        </p:nvGrpSpPr>
        <p:grpSpPr bwMode="auto">
          <a:xfrm>
            <a:off x="3200400" y="4343400"/>
            <a:ext cx="565150" cy="1609725"/>
            <a:chOff x="2016" y="2736"/>
            <a:chExt cx="356" cy="1014"/>
          </a:xfrm>
        </p:grpSpPr>
        <p:sp>
          <p:nvSpPr>
            <p:cNvPr id="39963" name="Line 54"/>
            <p:cNvSpPr>
              <a:spLocks noChangeShapeType="1"/>
            </p:cNvSpPr>
            <p:nvPr/>
          </p:nvSpPr>
          <p:spPr bwMode="auto">
            <a:xfrm>
              <a:off x="2064" y="2736"/>
              <a:ext cx="0" cy="76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" name="Group 118"/>
            <p:cNvGrpSpPr>
              <a:grpSpLocks/>
            </p:cNvGrpSpPr>
            <p:nvPr/>
          </p:nvGrpSpPr>
          <p:grpSpPr bwMode="auto">
            <a:xfrm>
              <a:off x="2016" y="2736"/>
              <a:ext cx="356" cy="1014"/>
              <a:chOff x="2016" y="2736"/>
              <a:chExt cx="356" cy="1014"/>
            </a:xfrm>
          </p:grpSpPr>
          <p:sp>
            <p:nvSpPr>
              <p:cNvPr id="39965" name="Text Box 55"/>
              <p:cNvSpPr txBox="1">
                <a:spLocks noChangeArrowheads="1"/>
              </p:cNvSpPr>
              <p:nvPr/>
            </p:nvSpPr>
            <p:spPr bwMode="auto">
              <a:xfrm>
                <a:off x="2016" y="2736"/>
                <a:ext cx="356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pt-BR" sz="1400" b="1" i="1" dirty="0">
                    <a:latin typeface="Arial" pitchFamily="34" charset="0"/>
                  </a:rPr>
                  <a:t>R</a:t>
                </a:r>
                <a:r>
                  <a:rPr lang="pt-BR" sz="1400" b="1" baseline="30000" dirty="0">
                    <a:latin typeface="Arial" pitchFamily="34" charset="0"/>
                  </a:rPr>
                  <a:t>2</a:t>
                </a:r>
                <a:r>
                  <a:rPr lang="pt-BR" sz="1400" b="1" baseline="-25000" dirty="0">
                    <a:latin typeface="Arial" pitchFamily="34" charset="0"/>
                  </a:rPr>
                  <a:t>BR</a:t>
                </a:r>
                <a:endParaRPr lang="pt-BR" sz="1400" b="1" dirty="0">
                  <a:latin typeface="Arial" pitchFamily="34" charset="0"/>
                </a:endParaRPr>
              </a:p>
            </p:txBody>
          </p:sp>
          <p:sp>
            <p:nvSpPr>
              <p:cNvPr id="39966" name="Text Box 52"/>
              <p:cNvSpPr txBox="1">
                <a:spLocks noChangeArrowheads="1"/>
              </p:cNvSpPr>
              <p:nvPr/>
            </p:nvSpPr>
            <p:spPr bwMode="auto">
              <a:xfrm>
                <a:off x="2026" y="3519"/>
                <a:ext cx="19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pt-BR" sz="1800" b="1" dirty="0">
                    <a:latin typeface="Arial" pitchFamily="34" charset="0"/>
                  </a:rPr>
                  <a:t>2</a:t>
                </a:r>
              </a:p>
            </p:txBody>
          </p:sp>
        </p:grpSp>
      </p:grpSp>
      <p:sp>
        <p:nvSpPr>
          <p:cNvPr id="127076" name="Text Box 100"/>
          <p:cNvSpPr txBox="1">
            <a:spLocks noChangeArrowheads="1"/>
          </p:cNvSpPr>
          <p:nvPr/>
        </p:nvSpPr>
        <p:spPr bwMode="auto">
          <a:xfrm>
            <a:off x="1295400" y="5334000"/>
            <a:ext cx="10699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pt-BR" sz="1800" b="1" i="1" dirty="0">
                <a:latin typeface="Arial" pitchFamily="34" charset="0"/>
              </a:rPr>
              <a:t>M</a:t>
            </a:r>
            <a:r>
              <a:rPr lang="pt-BR" sz="1800" b="1" baseline="30000" dirty="0">
                <a:latin typeface="Arial" pitchFamily="34" charset="0"/>
              </a:rPr>
              <a:t>2</a:t>
            </a:r>
            <a:r>
              <a:rPr lang="pt-BR" sz="1800" b="1" baseline="-25000" dirty="0">
                <a:latin typeface="Arial" pitchFamily="34" charset="0"/>
              </a:rPr>
              <a:t>BR</a:t>
            </a:r>
            <a:endParaRPr lang="pt-BR" sz="1800" b="1" dirty="0">
              <a:latin typeface="Arial" pitchFamily="34" charset="0"/>
            </a:endParaRPr>
          </a:p>
          <a:p>
            <a:pPr eaLnBrk="0" hangingPunct="0"/>
            <a:r>
              <a:rPr lang="pt-BR" sz="1800" b="1" i="1" dirty="0">
                <a:latin typeface="Arial" pitchFamily="34" charset="0"/>
              </a:rPr>
              <a:t> P</a:t>
            </a:r>
            <a:r>
              <a:rPr lang="pt-BR" sz="1800" b="1" baseline="-25000" dirty="0">
                <a:latin typeface="Arial" pitchFamily="34" charset="0"/>
              </a:rPr>
              <a:t>BR</a:t>
            </a:r>
            <a:endParaRPr lang="pt-BR" sz="1800" b="1" u="sng" dirty="0">
              <a:latin typeface="Arial" pitchFamily="34" charset="0"/>
            </a:endParaRPr>
          </a:p>
        </p:txBody>
      </p:sp>
      <p:sp>
        <p:nvSpPr>
          <p:cNvPr id="39960" name="Line 101"/>
          <p:cNvSpPr>
            <a:spLocks noChangeShapeType="1"/>
          </p:cNvSpPr>
          <p:nvPr/>
        </p:nvSpPr>
        <p:spPr bwMode="auto">
          <a:xfrm>
            <a:off x="1422400" y="56784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7024" name="Line 48"/>
          <p:cNvSpPr>
            <a:spLocks noChangeShapeType="1"/>
          </p:cNvSpPr>
          <p:nvPr/>
        </p:nvSpPr>
        <p:spPr bwMode="auto">
          <a:xfrm>
            <a:off x="2057400" y="5562600"/>
            <a:ext cx="3886200" cy="0"/>
          </a:xfrm>
          <a:prstGeom prst="line">
            <a:avLst/>
          </a:prstGeom>
          <a:noFill/>
          <a:ln w="38100">
            <a:solidFill>
              <a:srgbClr val="333399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2" name="Oval 51"/>
          <p:cNvSpPr>
            <a:spLocks noChangeArrowheads="1"/>
          </p:cNvSpPr>
          <p:nvPr/>
        </p:nvSpPr>
        <p:spPr bwMode="auto">
          <a:xfrm>
            <a:off x="3225800" y="5499100"/>
            <a:ext cx="82550" cy="82550"/>
          </a:xfrm>
          <a:prstGeom prst="ellipse">
            <a:avLst/>
          </a:prstGeom>
          <a:solidFill>
            <a:srgbClr val="333399"/>
          </a:solidFill>
          <a:ln w="12700">
            <a:solidFill>
              <a:srgbClr val="33339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7" name="Conector de seta reta 16"/>
          <p:cNvCxnSpPr/>
          <p:nvPr/>
        </p:nvCxnSpPr>
        <p:spPr>
          <a:xfrm flipV="1">
            <a:off x="1077913" y="3251200"/>
            <a:ext cx="0" cy="366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52147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70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7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7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7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27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3" grpId="0" animBg="1"/>
      <p:bldP spid="39945" grpId="0" animBg="1"/>
      <p:bldP spid="127037" grpId="0" animBg="1"/>
      <p:bldP spid="39950" grpId="0"/>
      <p:bldP spid="127076" grpId="0"/>
      <p:bldP spid="39960" grpId="0" animBg="1"/>
      <p:bldP spid="127024" grpId="0" animBg="1"/>
      <p:bldP spid="3996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 smtClean="0"/>
              <a:t>Efeitos de Longo Prazo das Mudanças na Oferta de Moeda</a:t>
            </a:r>
            <a:endParaRPr lang="en-US" sz="3600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pt-BR" dirty="0" smtClean="0"/>
              <a:t>Se a economia está em pleno emprego, um aumento na oferta de moeda:</a:t>
            </a:r>
          </a:p>
          <a:p>
            <a:pPr lvl="1">
              <a:lnSpc>
                <a:spcPct val="90000"/>
              </a:lnSpc>
            </a:pPr>
            <a:r>
              <a:rPr lang="pt-BR" dirty="0" smtClean="0"/>
              <a:t>não tem efeito sobre os valores de longo prazo da taxa real de juros ou da produção real:</a:t>
            </a:r>
          </a:p>
          <a:p>
            <a:pPr lvl="2">
              <a:lnSpc>
                <a:spcPct val="90000"/>
              </a:lnSpc>
            </a:pPr>
            <a:r>
              <a:rPr lang="pt-BR" dirty="0" smtClean="0"/>
              <a:t>A demanda por moeda (L(r,Y)) é uma demanda por saldos reais de moeda, a qual não é afetada por um aumento de M</a:t>
            </a:r>
            <a:r>
              <a:rPr lang="pt-BR" baseline="30000" dirty="0" smtClean="0"/>
              <a:t>s</a:t>
            </a:r>
            <a:r>
              <a:rPr lang="pt-BR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pt-BR" dirty="0" smtClean="0"/>
              <a:t>causa um aumento proporcional no nível de preços.</a:t>
            </a:r>
          </a:p>
          <a:p>
            <a:pPr lvl="2">
              <a:lnSpc>
                <a:spcPct val="90000"/>
              </a:lnSpc>
            </a:pPr>
            <a:r>
              <a:rPr lang="pt-BR" dirty="0" smtClean="0"/>
              <a:t>Se a demanda real por moeda não muda, o mercado monetário só permanecerá em equilíbrio se a oferta real também não mudar.</a:t>
            </a:r>
          </a:p>
          <a:p>
            <a:pPr lvl="2">
              <a:lnSpc>
                <a:spcPct val="90000"/>
              </a:lnSpc>
            </a:pPr>
            <a:r>
              <a:rPr lang="pt-BR" dirty="0" smtClean="0"/>
              <a:t>Para que </a:t>
            </a:r>
            <a:r>
              <a:rPr lang="pt-BR" i="1" dirty="0" smtClean="0"/>
              <a:t>M</a:t>
            </a:r>
            <a:r>
              <a:rPr lang="pt-BR" i="1" baseline="30000" dirty="0" smtClean="0"/>
              <a:t>s</a:t>
            </a:r>
            <a:r>
              <a:rPr lang="pt-BR" dirty="0" smtClean="0"/>
              <a:t>/</a:t>
            </a:r>
            <a:r>
              <a:rPr lang="pt-BR" i="1" dirty="0" smtClean="0"/>
              <a:t>P </a:t>
            </a:r>
            <a:r>
              <a:rPr lang="pt-BR" dirty="0" smtClean="0"/>
              <a:t>permaneça constante, P deve aumentar na mesma proporção que M</a:t>
            </a:r>
            <a:r>
              <a:rPr lang="pt-BR" baseline="30000" dirty="0" smtClean="0"/>
              <a:t>s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58523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 smtClean="0"/>
              <a:t>Moeda e a Taxa de Câmbio no Longo Prazo</a:t>
            </a:r>
            <a:endParaRPr lang="en-US" sz="3600" b="1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pt-BR" dirty="0" smtClean="0"/>
              <a:t>Um </a:t>
            </a:r>
            <a:r>
              <a:rPr lang="pt-BR" b="1" dirty="0" smtClean="0"/>
              <a:t>aumento</a:t>
            </a:r>
            <a:r>
              <a:rPr lang="pt-BR" dirty="0" smtClean="0"/>
              <a:t> (redução) permanente </a:t>
            </a:r>
            <a:r>
              <a:rPr lang="pt-BR" b="1" dirty="0" smtClean="0"/>
              <a:t>na oferta de moeda</a:t>
            </a:r>
            <a:r>
              <a:rPr lang="pt-BR" dirty="0" smtClean="0"/>
              <a:t> em um país leva a uma </a:t>
            </a:r>
            <a:r>
              <a:rPr lang="pt-BR" b="1" dirty="0" smtClean="0"/>
              <a:t>depreciação</a:t>
            </a:r>
            <a:r>
              <a:rPr lang="pt-BR" dirty="0" smtClean="0"/>
              <a:t> (apreciação) proporcional no longo prazo de sua moeda em relação às moedas estrangeiras.</a:t>
            </a:r>
          </a:p>
        </p:txBody>
      </p:sp>
    </p:spTree>
    <p:extLst>
      <p:ext uri="{BB962C8B-B14F-4D97-AF65-F5344CB8AC3E}">
        <p14:creationId xmlns:p14="http://schemas.microsoft.com/office/powerpoint/2010/main" val="23103841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5108</TotalTime>
  <Words>2665</Words>
  <Application>Microsoft Office PowerPoint</Application>
  <PresentationFormat>Apresentação na tela (4:3)</PresentationFormat>
  <Paragraphs>516</Paragraphs>
  <Slides>38</Slides>
  <Notes>23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38</vt:i4>
      </vt:variant>
    </vt:vector>
  </HeadingPairs>
  <TitlesOfParts>
    <vt:vector size="45" baseType="lpstr">
      <vt:lpstr>Arial</vt:lpstr>
      <vt:lpstr>Calibri</vt:lpstr>
      <vt:lpstr>Symbol</vt:lpstr>
      <vt:lpstr>Times New Roman</vt:lpstr>
      <vt:lpstr>Wingdings</vt:lpstr>
      <vt:lpstr>Office Theme</vt:lpstr>
      <vt:lpstr>Equation</vt:lpstr>
      <vt:lpstr>Moeda, taxa de juros e taxa de câmbio</vt:lpstr>
      <vt:lpstr>A Oferta de Moeda e a taxa de câmbio de Equilíbrio de Curto Prazo</vt:lpstr>
      <vt:lpstr>Apresentação do PowerPoint</vt:lpstr>
      <vt:lpstr>Apresentação do PowerPoint</vt:lpstr>
      <vt:lpstr>Apresentação do PowerPoint</vt:lpstr>
      <vt:lpstr>Oferta de Moeda no Brasil e a Taxa de Câmbio Real/Dólar</vt:lpstr>
      <vt:lpstr>Apresentação do PowerPoint</vt:lpstr>
      <vt:lpstr>Efeitos de Longo Prazo das Mudanças na Oferta de Moeda</vt:lpstr>
      <vt:lpstr>Moeda e a Taxa de Câmbio no Longo Prazo</vt:lpstr>
      <vt:lpstr>Rigidez de Preços no Curto Prazo versus Flexibilidade de Preços no Longo Prazo</vt:lpstr>
      <vt:lpstr>Rigidez de Preços no Curto Prazo versus Flexibilidade de Preços no Longo Prazo</vt:lpstr>
      <vt:lpstr>Rigidez de Preços no Curto Prazo versus Flexibilidade de Preços no Longo Prazo</vt:lpstr>
      <vt:lpstr>Mudanças Permanentes na Oferta de Moeda e Taxa de Câmbio</vt:lpstr>
      <vt:lpstr>Overshooting</vt:lpstr>
      <vt:lpstr>Mudanças Permanentes na Oferta de Moeda e Taxa de Câmbio</vt:lpstr>
      <vt:lpstr>Mudanças Permanentes na Oferta de Moeda e Taxa de Câmbio</vt:lpstr>
      <vt:lpstr>Mudanças Permanentes na Oferta de Moeda e Taxa de Câmbio</vt:lpstr>
      <vt:lpstr>Dinâmica das variáveis macroeconômicas no Brasil após um aumento permanente na oferta de moeda</vt:lpstr>
      <vt:lpstr>Overshooting</vt:lpstr>
      <vt:lpstr>Overshooting</vt:lpstr>
      <vt:lpstr>Metas para Taxa de Câmbio, Agregados Monetários e Inflação</vt:lpstr>
      <vt:lpstr>Metas para Taxa de Câmbio</vt:lpstr>
      <vt:lpstr>Metas para Taxa de Câmbio</vt:lpstr>
      <vt:lpstr>Apresentação do PowerPoint</vt:lpstr>
      <vt:lpstr>Metas para Taxa de Câmbio</vt:lpstr>
      <vt:lpstr>Metas para Taxa de Câmbio</vt:lpstr>
      <vt:lpstr>Metas para Taxa de Câmbio</vt:lpstr>
      <vt:lpstr>Metas Monetárias</vt:lpstr>
      <vt:lpstr>Metas Monetárias</vt:lpstr>
      <vt:lpstr>Apresentação do PowerPoint</vt:lpstr>
      <vt:lpstr>Apresentação do PowerPoint</vt:lpstr>
      <vt:lpstr>Apresentação do PowerPoint</vt:lpstr>
      <vt:lpstr>Apresentação do PowerPoint</vt:lpstr>
      <vt:lpstr>Questões</vt:lpstr>
      <vt:lpstr>Problemas</vt:lpstr>
      <vt:lpstr>Problemas</vt:lpstr>
      <vt:lpstr>Problemas</vt:lpstr>
      <vt:lpstr>Referências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 de Risco e de Prazo das taxas de juros</dc:title>
  <dc:creator>Daniela</dc:creator>
  <cp:lastModifiedBy>USP</cp:lastModifiedBy>
  <cp:revision>57</cp:revision>
  <cp:lastPrinted>2017-10-16T11:21:19Z</cp:lastPrinted>
  <dcterms:created xsi:type="dcterms:W3CDTF">2011-10-31T10:36:43Z</dcterms:created>
  <dcterms:modified xsi:type="dcterms:W3CDTF">2018-10-15T02:28:34Z</dcterms:modified>
</cp:coreProperties>
</file>