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83" r:id="rId3"/>
    <p:sldId id="265" r:id="rId4"/>
    <p:sldId id="285" r:id="rId5"/>
    <p:sldId id="257" r:id="rId6"/>
    <p:sldId id="279" r:id="rId7"/>
    <p:sldId id="276" r:id="rId8"/>
    <p:sldId id="280" r:id="rId9"/>
    <p:sldId id="287" r:id="rId10"/>
    <p:sldId id="277" r:id="rId11"/>
    <p:sldId id="259" r:id="rId12"/>
    <p:sldId id="271" r:id="rId13"/>
    <p:sldId id="262" r:id="rId14"/>
    <p:sldId id="282" r:id="rId15"/>
    <p:sldId id="281" r:id="rId16"/>
    <p:sldId id="274" r:id="rId17"/>
    <p:sldId id="273" r:id="rId18"/>
    <p:sldId id="275" r:id="rId19"/>
    <p:sldId id="267" r:id="rId20"/>
    <p:sldId id="291" r:id="rId21"/>
    <p:sldId id="286" r:id="rId22"/>
    <p:sldId id="293" r:id="rId23"/>
    <p:sldId id="295" r:id="rId24"/>
    <p:sldId id="278" r:id="rId25"/>
    <p:sldId id="261" r:id="rId26"/>
    <p:sldId id="264" r:id="rId27"/>
    <p:sldId id="266" r:id="rId28"/>
    <p:sldId id="292" r:id="rId29"/>
    <p:sldId id="263" r:id="rId30"/>
    <p:sldId id="294" r:id="rId31"/>
    <p:sldId id="288" r:id="rId32"/>
    <p:sldId id="289" r:id="rId33"/>
    <p:sldId id="290" r:id="rId34"/>
    <p:sldId id="268" r:id="rId3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>
        <p:scale>
          <a:sx n="70" d="100"/>
          <a:sy n="70" d="100"/>
        </p:scale>
        <p:origin x="-1380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8BA1039-F7A6-483E-A76C-38421D9B88C9}" type="datetimeFigureOut">
              <a:rPr lang="pt-BR" smtClean="0"/>
              <a:pPr/>
              <a:t>24/08/2017</a:t>
            </a:fld>
            <a:endParaRPr lang="pt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1E1E25-3766-417F-927C-E8819729F32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pt-BR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039-F7A6-483E-A76C-38421D9B88C9}" type="datetimeFigureOut">
              <a:rPr lang="pt-BR" smtClean="0"/>
              <a:pPr/>
              <a:t>24/08/2017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E1E25-3766-417F-927C-E8819729F32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039-F7A6-483E-A76C-38421D9B88C9}" type="datetimeFigureOut">
              <a:rPr lang="pt-BR" smtClean="0"/>
              <a:pPr/>
              <a:t>24/08/2017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C1E1E25-3766-417F-927C-E8819729F32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039-F7A6-483E-A76C-38421D9B88C9}" type="datetimeFigureOut">
              <a:rPr lang="pt-BR" smtClean="0"/>
              <a:pPr/>
              <a:t>24/08/2017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E1E25-3766-417F-927C-E8819729F32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BA1039-F7A6-483E-A76C-38421D9B88C9}" type="datetimeFigureOut">
              <a:rPr lang="pt-BR" smtClean="0"/>
              <a:pPr/>
              <a:t>24/08/2017</a:t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C1E1E25-3766-417F-927C-E8819729F32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039-F7A6-483E-A76C-38421D9B88C9}" type="datetimeFigureOut">
              <a:rPr lang="pt-BR" smtClean="0"/>
              <a:pPr/>
              <a:t>24/08/2017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E1E25-3766-417F-927C-E8819729F32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039-F7A6-483E-A76C-38421D9B88C9}" type="datetimeFigureOut">
              <a:rPr lang="pt-BR" smtClean="0"/>
              <a:pPr/>
              <a:t>24/08/2017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E1E25-3766-417F-927C-E8819729F32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039-F7A6-483E-A76C-38421D9B88C9}" type="datetimeFigureOut">
              <a:rPr lang="pt-BR" smtClean="0"/>
              <a:pPr/>
              <a:t>24/08/2017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E1E25-3766-417F-927C-E8819729F32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039-F7A6-483E-A76C-38421D9B88C9}" type="datetimeFigureOut">
              <a:rPr lang="pt-BR" smtClean="0"/>
              <a:pPr/>
              <a:t>24/08/2017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E1E25-3766-417F-927C-E8819729F32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039-F7A6-483E-A76C-38421D9B88C9}" type="datetimeFigureOut">
              <a:rPr lang="pt-BR" smtClean="0"/>
              <a:pPr/>
              <a:t>24/08/2017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1E1E25-3766-417F-927C-E8819729F32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039-F7A6-483E-A76C-38421D9B88C9}" type="datetimeFigureOut">
              <a:rPr lang="pt-BR" smtClean="0"/>
              <a:pPr/>
              <a:t>24/08/2017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E1E25-3766-417F-927C-E8819729F32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58BA1039-F7A6-483E-A76C-38421D9B88C9}" type="datetimeFigureOut">
              <a:rPr lang="pt-BR" smtClean="0"/>
              <a:pPr/>
              <a:t>24/08/2017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7C1E1E25-3766-417F-927C-E8819729F32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b="1" dirty="0" smtClean="0"/>
              <a:t>Código Florestal</a:t>
            </a:r>
            <a:endParaRPr lang="pt-BR" sz="2400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Perspectivas sobre a política florestal brasileira</a:t>
            </a:r>
            <a:endParaRPr lang="pt-BR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899592" y="5018825"/>
            <a:ext cx="5904656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 smtClean="0"/>
              <a:t>Isabela Kojin Peres</a:t>
            </a:r>
          </a:p>
          <a:p>
            <a:pPr algn="ctr"/>
            <a:r>
              <a:rPr lang="pt-BR" sz="1400" b="1" dirty="0" smtClean="0"/>
              <a:t>Bacharel em Gestão Ambiental (ESALQ/USP)</a:t>
            </a:r>
          </a:p>
          <a:p>
            <a:pPr algn="ctr"/>
            <a:r>
              <a:rPr lang="pt-BR" sz="1400" b="1" dirty="0" smtClean="0"/>
              <a:t>Mestre em Ciências (PPGI – ESALQ/CENA</a:t>
            </a:r>
            <a:r>
              <a:rPr lang="pt-BR" sz="1600" b="1" dirty="0" smtClean="0"/>
              <a:t>)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xmlns="" val="345308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79512" y="1700808"/>
            <a:ext cx="8784976" cy="5157192"/>
          </a:xfrm>
        </p:spPr>
        <p:txBody>
          <a:bodyPr>
            <a:normAutofit fontScale="92500" lnSpcReduction="20000"/>
          </a:bodyPr>
          <a:lstStyle/>
          <a:p>
            <a:r>
              <a:rPr lang="pt-BR" sz="1600" dirty="0"/>
              <a:t>A nova lei é um retrocesso na legislação ambiental, reduzindo a proteção de áreas     naturais e trazendo milhares de prejuízos/desequilíbrios ambientais</a:t>
            </a:r>
          </a:p>
          <a:p>
            <a:endParaRPr lang="pt-BR" sz="1600" dirty="0"/>
          </a:p>
          <a:p>
            <a:r>
              <a:rPr lang="pt-BR" sz="1600" dirty="0"/>
              <a:t>Anistia os desmatamentos estímulo ao desmatamento em lugar de incentivar </a:t>
            </a:r>
          </a:p>
          <a:p>
            <a:endParaRPr lang="pt-BR" sz="1600" dirty="0"/>
          </a:p>
          <a:p>
            <a:r>
              <a:rPr lang="pt-BR" sz="1600" dirty="0"/>
              <a:t>Municípios de alta produção agrícola (cana, uva, </a:t>
            </a:r>
            <a:r>
              <a:rPr lang="pt-BR" sz="1600" dirty="0" smtClean="0"/>
              <a:t>café) sofreriam uma </a:t>
            </a:r>
            <a:r>
              <a:rPr lang="pt-BR" sz="1600" dirty="0"/>
              <a:t>redução da área agrícola, principalmente nas </a:t>
            </a:r>
            <a:r>
              <a:rPr lang="pt-BR" sz="1600" dirty="0" err="1"/>
              <a:t>APPs</a:t>
            </a:r>
            <a:r>
              <a:rPr lang="pt-BR" sz="1600" dirty="0"/>
              <a:t>, </a:t>
            </a:r>
            <a:r>
              <a:rPr lang="pt-BR" sz="1600" dirty="0" smtClean="0"/>
              <a:t>muito baixa </a:t>
            </a:r>
            <a:r>
              <a:rPr lang="pt-BR" sz="1600" dirty="0"/>
              <a:t>(BRACALION E RODRIGUES, 2010</a:t>
            </a:r>
            <a:r>
              <a:rPr lang="pt-BR" sz="1600" dirty="0" smtClean="0"/>
              <a:t>; </a:t>
            </a:r>
            <a:r>
              <a:rPr lang="pt-BR" sz="1600" dirty="0"/>
              <a:t>SCARAMUZZA, 2011)</a:t>
            </a:r>
          </a:p>
          <a:p>
            <a:endParaRPr lang="pt-BR" sz="1600" dirty="0"/>
          </a:p>
          <a:p>
            <a:r>
              <a:rPr lang="pt-BR" sz="1600" dirty="0"/>
              <a:t>Novo Código não foi elaborada com base em pes­quisas e informações científicas </a:t>
            </a:r>
          </a:p>
          <a:p>
            <a:endParaRPr lang="pt-BR" sz="1600" dirty="0"/>
          </a:p>
          <a:p>
            <a:r>
              <a:rPr lang="pt-BR" sz="1600" dirty="0"/>
              <a:t>Função social da </a:t>
            </a:r>
            <a:r>
              <a:rPr lang="pt-BR" sz="1600" dirty="0" smtClean="0"/>
              <a:t>terra e art. 225 da Constituição Federal</a:t>
            </a:r>
          </a:p>
          <a:p>
            <a:endParaRPr lang="pt-BR" sz="1600" dirty="0"/>
          </a:p>
          <a:p>
            <a:r>
              <a:rPr lang="pt-BR" sz="1600" dirty="0" smtClean="0"/>
              <a:t>Florestas são bens de interesse comum a toda sociedade (Código Florestal)</a:t>
            </a:r>
            <a:endParaRPr lang="pt-BR" sz="1600" dirty="0"/>
          </a:p>
          <a:p>
            <a:endParaRPr lang="pt-BR" sz="1600" dirty="0"/>
          </a:p>
          <a:p>
            <a:r>
              <a:rPr lang="pt-BR" sz="1600" dirty="0"/>
              <a:t>O pequeno produtor e a agricultura familiar devem ter tratamento diferenciado, o que </a:t>
            </a:r>
            <a:r>
              <a:rPr lang="pt-BR" sz="1600" dirty="0" smtClean="0"/>
              <a:t>já </a:t>
            </a:r>
            <a:r>
              <a:rPr lang="pt-BR" sz="1600" dirty="0"/>
              <a:t>estava previsto no Código Florestal de 1965</a:t>
            </a:r>
          </a:p>
          <a:p>
            <a:endParaRPr lang="pt-BR" sz="1600" dirty="0"/>
          </a:p>
          <a:p>
            <a:r>
              <a:rPr lang="pt-BR" sz="1600" dirty="0" smtClean="0"/>
              <a:t>A expansão </a:t>
            </a:r>
            <a:r>
              <a:rPr lang="pt-BR" sz="1600" dirty="0"/>
              <a:t>agrícola é a principal causa de desmatamento no país</a:t>
            </a:r>
          </a:p>
          <a:p>
            <a:endParaRPr lang="pt-BR" sz="1600" dirty="0"/>
          </a:p>
          <a:p>
            <a:r>
              <a:rPr lang="pt-BR" sz="1600" dirty="0"/>
              <a:t>É possível dobrar a área produtiva agrícola sem desmatar mais nada (SPAROVEK et al, 2010</a:t>
            </a:r>
            <a:r>
              <a:rPr lang="pt-BR" sz="1600" dirty="0" smtClean="0"/>
              <a:t>)</a:t>
            </a:r>
            <a:r>
              <a:rPr lang="pt-BR" sz="1800" dirty="0"/>
              <a:t>		</a:t>
            </a:r>
            <a:r>
              <a:rPr lang="pt-BR" dirty="0"/>
              <a:t>		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(ALGUNS) Argumentos </a:t>
            </a:r>
            <a:r>
              <a:rPr lang="pt-BR" dirty="0" smtClean="0"/>
              <a:t>contra a </a:t>
            </a:r>
            <a:r>
              <a:rPr lang="pt-BR" dirty="0"/>
              <a:t>alteração</a:t>
            </a:r>
          </a:p>
        </p:txBody>
      </p:sp>
    </p:spTree>
    <p:extLst>
      <p:ext uri="{BB962C8B-B14F-4D97-AF65-F5344CB8AC3E}">
        <p14:creationId xmlns:p14="http://schemas.microsoft.com/office/powerpoint/2010/main" xmlns="" val="193358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polarização</a:t>
            </a:r>
            <a:endParaRPr lang="pt-BR" dirty="0"/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380999" y="1719071"/>
            <a:ext cx="8407893" cy="4662257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+mj-lt"/>
                <a:cs typeface="Adobe Arabic" pitchFamily="18" charset="-78"/>
              </a:rPr>
              <a:t>Tendência dos indivíduos procurarem sustentar suas posições antagônicas se estiverem em grupos distintos e reforçarem seus pertencimentos a eles (PEREIRA, 2012, pg. 70). </a:t>
            </a:r>
          </a:p>
          <a:p>
            <a:pPr marL="0" indent="0" algn="just">
              <a:buNone/>
            </a:pPr>
            <a:endParaRPr lang="pt-BR" dirty="0">
              <a:latin typeface="+mj-lt"/>
              <a:cs typeface="Adobe Arabic" pitchFamily="18" charset="-78"/>
            </a:endParaRPr>
          </a:p>
          <a:p>
            <a:pPr algn="just"/>
            <a:r>
              <a:rPr lang="pt-BR" dirty="0">
                <a:latin typeface="+mj-lt"/>
                <a:cs typeface="Adobe Arabic" pitchFamily="18" charset="-78"/>
              </a:rPr>
              <a:t>Pode afetar diretamente a diversidade de ideias e a qualidade de opiniões, criando nichos homogêneos de pensamento</a:t>
            </a:r>
            <a:endParaRPr lang="pt-BR" dirty="0">
              <a:latin typeface="+mj-lt"/>
            </a:endParaRPr>
          </a:p>
        </p:txBody>
      </p:sp>
      <p:pic>
        <p:nvPicPr>
          <p:cNvPr id="11" name="Picture 2" descr="http://blogs.estadao.com.br/tragico-e-comico/files/2012/04/jt12_veta_dil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05064"/>
            <a:ext cx="3948092" cy="252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329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polarização</a:t>
            </a:r>
            <a:endParaRPr lang="pt-B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94" y="4365104"/>
            <a:ext cx="7423003" cy="196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17772"/>
            <a:ext cx="7848872" cy="229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959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0999" y="1719071"/>
            <a:ext cx="8407893" cy="4734265"/>
          </a:xfrm>
        </p:spPr>
        <p:txBody>
          <a:bodyPr/>
          <a:lstStyle/>
          <a:p>
            <a:pPr marL="45720" indent="0" algn="just">
              <a:buNone/>
            </a:pPr>
            <a:r>
              <a:rPr lang="pt-BR" sz="2400" dirty="0"/>
              <a:t>A polarização entre as coalizões dos ambientalistas e dos ruralistas foi tamanha que causou um “deslocamento” ao definir uma suposta escolha entre a agricultura e meio ambiente.</a:t>
            </a:r>
          </a:p>
          <a:p>
            <a:pPr marL="45720" indent="0">
              <a:buNone/>
            </a:pPr>
            <a:endParaRPr lang="pt-BR" dirty="0">
              <a:latin typeface="Adobe Arabic" pitchFamily="18" charset="-78"/>
              <a:cs typeface="Adobe Arabic" pitchFamily="18" charset="-78"/>
            </a:endParaRPr>
          </a:p>
          <a:p>
            <a:pPr marL="45720" indent="0" algn="ctr">
              <a:buNone/>
            </a:pPr>
            <a:endParaRPr lang="pt-BR" dirty="0" smtClean="0"/>
          </a:p>
          <a:p>
            <a:pPr marL="45720" indent="0" algn="ctr">
              <a:buNone/>
            </a:pPr>
            <a:r>
              <a:rPr lang="pt-BR" sz="1600" dirty="0"/>
              <a:t>Indicação</a:t>
            </a:r>
            <a:r>
              <a:rPr lang="pt-BR" sz="1600" dirty="0" smtClean="0"/>
              <a:t>: “A </a:t>
            </a:r>
            <a:r>
              <a:rPr lang="pt-BR" sz="1600" dirty="0"/>
              <a:t>falsa dicotomia entre a preservação da vegetação natural e a produção </a:t>
            </a:r>
            <a:r>
              <a:rPr lang="pt-BR" sz="1600" dirty="0" smtClean="0"/>
              <a:t>agropecuária” (MARTINELLI; JOLY; NOBRE; SPAROVEK, 2010).</a:t>
            </a:r>
          </a:p>
          <a:p>
            <a:pPr marL="45720" indent="0" algn="ctr">
              <a:buNone/>
            </a:pPr>
            <a:endParaRPr lang="pt-BR" dirty="0" smtClean="0"/>
          </a:p>
          <a:p>
            <a:pPr marL="45720" indent="0" algn="ctr">
              <a:buNone/>
            </a:pPr>
            <a:endParaRPr lang="pt-BR" dirty="0"/>
          </a:p>
          <a:p>
            <a:pPr algn="ctr"/>
            <a:r>
              <a:rPr lang="pt-BR" dirty="0" smtClean="0"/>
              <a:t>O QUE FICOU DE FORA?</a:t>
            </a:r>
          </a:p>
          <a:p>
            <a:pPr algn="ctr"/>
            <a:r>
              <a:rPr lang="pt-BR" dirty="0" smtClean="0"/>
              <a:t>QUAIS FORAM OS SILENCIAMENTOS?</a:t>
            </a:r>
          </a:p>
          <a:p>
            <a:pPr algn="ctr"/>
            <a:r>
              <a:rPr lang="pt-BR" dirty="0" smtClean="0"/>
              <a:t>QUAL MODELO DE AGRICULTURA ESTÁ EM PAUTA?</a:t>
            </a:r>
          </a:p>
          <a:p>
            <a:endParaRPr lang="pt-BR" dirty="0" smtClean="0"/>
          </a:p>
          <a:p>
            <a:endParaRPr lang="pt-BR" dirty="0"/>
          </a:p>
          <a:p>
            <a:pPr marL="45720" indent="0">
              <a:buNone/>
            </a:pPr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SILENCIAMENTOS...</a:t>
            </a:r>
            <a:endParaRPr lang="pt-BR" dirty="0"/>
          </a:p>
        </p:txBody>
      </p:sp>
      <p:cxnSp>
        <p:nvCxnSpPr>
          <p:cNvPr id="9" name="Conector reto 8"/>
          <p:cNvCxnSpPr/>
          <p:nvPr/>
        </p:nvCxnSpPr>
        <p:spPr>
          <a:xfrm>
            <a:off x="467544" y="3717032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467544" y="4797152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0329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MODELO DE AGRICULTURA ESTÁ EM PAUTA?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1"/>
            <a:ext cx="3096344" cy="212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44824"/>
            <a:ext cx="42862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68170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5297" y="4053772"/>
            <a:ext cx="3971623" cy="258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91580" y="3749824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AGRICULTURA FAMILIAR , LATIFUNDIÁRIO ETC. &gt;&gt;&gt;&gt;&gt; PRODUTO RURAL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69405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1000" y="476671"/>
            <a:ext cx="8381260" cy="933569"/>
          </a:xfrm>
        </p:spPr>
        <p:txBody>
          <a:bodyPr/>
          <a:lstStyle/>
          <a:p>
            <a:r>
              <a:rPr lang="pt-BR" sz="2800" dirty="0"/>
              <a:t>QUAL MODELO DE AGRICULTURA ESTÁ EM PAUTA?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4878" y="2252264"/>
            <a:ext cx="6419644" cy="334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292080" y="6330383"/>
            <a:ext cx="368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latin typeface="Adobe Arabic" pitchFamily="18" charset="-78"/>
                <a:cs typeface="Adobe Arabic" pitchFamily="18" charset="-78"/>
              </a:rPr>
              <a:t>Dados do Censo Agropecuário 2006</a:t>
            </a:r>
            <a:endParaRPr lang="pt-BR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70113"/>
            <a:ext cx="91440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67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VN_UCTI_ForaUCTIApp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0432" y="0"/>
            <a:ext cx="6803136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606080" y="1622476"/>
            <a:ext cx="3833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spc="150" dirty="0">
                <a:solidFill>
                  <a:schemeClr val="tx2"/>
                </a:solidFill>
              </a:rPr>
              <a:t>Vegetação Natural = 537 Mha</a:t>
            </a:r>
            <a:endParaRPr lang="en-US" sz="2000" b="1" spc="150" dirty="0">
              <a:solidFill>
                <a:schemeClr val="tx2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131840" y="3356992"/>
            <a:ext cx="2185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spc="150" dirty="0">
                <a:solidFill>
                  <a:schemeClr val="tx2"/>
                </a:solidFill>
              </a:rPr>
              <a:t>UC/TI= 170 Mha</a:t>
            </a:r>
            <a:endParaRPr lang="en-US" sz="2000" b="1" spc="150" dirty="0">
              <a:solidFill>
                <a:schemeClr val="tx2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84282" y="2047551"/>
            <a:ext cx="5484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spc="150" dirty="0">
                <a:solidFill>
                  <a:schemeClr val="tx2"/>
                </a:solidFill>
              </a:rPr>
              <a:t>VN fora de UC/TI e APP (ripária)= 294 Mha</a:t>
            </a:r>
            <a:endParaRPr lang="en-US" sz="2000" b="1" spc="150" dirty="0">
              <a:solidFill>
                <a:schemeClr val="tx2"/>
              </a:solidFill>
            </a:endParaRPr>
          </a:p>
        </p:txBody>
      </p:sp>
      <p:pic>
        <p:nvPicPr>
          <p:cNvPr id="6" name="Picture 4" descr="u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9704" y="116632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ector de seta reta 7"/>
          <p:cNvCxnSpPr/>
          <p:nvPr/>
        </p:nvCxnSpPr>
        <p:spPr>
          <a:xfrm flipV="1">
            <a:off x="5317054" y="1916832"/>
            <a:ext cx="1919242" cy="1640215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7623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BR_VN_AgroPec_Past_Agric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0432" y="0"/>
            <a:ext cx="6803136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59832" y="1700808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VN = 537 Mha (63%)</a:t>
            </a:r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2915816" y="2060848"/>
            <a:ext cx="266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Agropec</a:t>
            </a:r>
            <a:r>
              <a:rPr lang="pt-BR" dirty="0" smtClean="0"/>
              <a:t> .= 275 Mha (32%)</a:t>
            </a:r>
            <a:endParaRPr lang="en-US" dirty="0"/>
          </a:p>
        </p:txBody>
      </p:sp>
      <p:sp>
        <p:nvSpPr>
          <p:cNvPr id="5" name="CaixaDeTexto 4"/>
          <p:cNvSpPr txBox="1"/>
          <p:nvPr/>
        </p:nvSpPr>
        <p:spPr>
          <a:xfrm>
            <a:off x="3347864" y="2492896"/>
            <a:ext cx="174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Pasto = 211 Mha</a:t>
            </a:r>
            <a:endParaRPr lang="en-US" dirty="0"/>
          </a:p>
        </p:txBody>
      </p:sp>
      <p:sp>
        <p:nvSpPr>
          <p:cNvPr id="6" name="CaixaDeTexto 5"/>
          <p:cNvSpPr txBox="1"/>
          <p:nvPr/>
        </p:nvSpPr>
        <p:spPr>
          <a:xfrm>
            <a:off x="3203848" y="3284984"/>
            <a:ext cx="215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Agricultura = 57 Mha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60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78281"/>
          </a:xfrm>
        </p:spPr>
        <p:txBody>
          <a:bodyPr>
            <a:normAutofit/>
          </a:bodyPr>
          <a:lstStyle/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Neutralização </a:t>
            </a:r>
            <a:r>
              <a:rPr lang="pt-BR" sz="2400" dirty="0"/>
              <a:t>da crítica como estratégia política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Relações de poder entre os sujeitos sociais que determinam quais sentidos, noções e categorias são legítimos e passíveis para as ações sociais e políticas, o que em consequência, produz “um efeito silenciador e, portanto, excluem outras visões e perspectivas concorrenciais” (ZHOURI, 2005, p. 2).</a:t>
            </a:r>
          </a:p>
          <a:p>
            <a:pPr algn="just"/>
            <a:endParaRPr lang="pt-BR" sz="2400" dirty="0"/>
          </a:p>
          <a:p>
            <a:endParaRPr lang="pt-BR" dirty="0" smtClean="0">
              <a:latin typeface="Adobe Arabic" pitchFamily="18" charset="-78"/>
              <a:cs typeface="Adobe Arabic" pitchFamily="18" charset="-78"/>
            </a:endParaRPr>
          </a:p>
          <a:p>
            <a:endParaRPr lang="pt-BR" dirty="0">
              <a:latin typeface="Adobe Arabic" pitchFamily="18" charset="-78"/>
              <a:cs typeface="Adobe Arabic" pitchFamily="18" charset="-78"/>
            </a:endParaRPr>
          </a:p>
          <a:p>
            <a:endParaRPr lang="pt-BR" dirty="0">
              <a:latin typeface="Adobe Arabic" pitchFamily="18" charset="-78"/>
              <a:cs typeface="Adobe Arabic" pitchFamily="18" charset="-78"/>
            </a:endParaRP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EFEITO SILENCIADOR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68137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7" y="1732002"/>
            <a:ext cx="8208912" cy="4937358"/>
          </a:xfrm>
        </p:spPr>
        <p:txBody>
          <a:bodyPr>
            <a:normAutofit/>
          </a:bodyPr>
          <a:lstStyle/>
          <a:p>
            <a:r>
              <a:rPr lang="pt-BR" dirty="0" smtClean="0"/>
              <a:t>1996: edição da MP 1.511: aumento da RL na região Norte e parte norte da região Centro-Oeste</a:t>
            </a:r>
          </a:p>
          <a:p>
            <a:endParaRPr lang="pt-BR" dirty="0" smtClean="0"/>
          </a:p>
          <a:p>
            <a:r>
              <a:rPr lang="pt-BR" dirty="0" smtClean="0"/>
              <a:t>2008: Regula</a:t>
            </a:r>
            <a:r>
              <a:rPr lang="pt-BR" dirty="0"/>
              <a:t>mentação através de Decreto </a:t>
            </a:r>
            <a:r>
              <a:rPr lang="pt-BR" dirty="0" smtClean="0"/>
              <a:t>Presidencial da Lei de Crimes Ambientais</a:t>
            </a:r>
            <a:endParaRPr lang="pt-BR" dirty="0"/>
          </a:p>
          <a:p>
            <a:pPr indent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pt-BR" dirty="0">
              <a:latin typeface="Calibri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1800" i="1" dirty="0"/>
              <a:t>Até 2008, até o dia que o presidente Lula fez um decreto exigindo a regularidade ambiental das propriedades, ai obrigou o Congresso Nacional a pegar o projeto de quase 14 anos, 15 anos, que </a:t>
            </a:r>
            <a:r>
              <a:rPr lang="pt-BR" sz="1800" i="1" dirty="0" err="1"/>
              <a:t>tava</a:t>
            </a:r>
            <a:r>
              <a:rPr lang="pt-BR" sz="1800" i="1" dirty="0"/>
              <a:t> aqui do Código Florestal e trazer para a discussão. Caso contrario, os Ministérios Públicos Estaduais e Federais, passariam a agir com o mesmo rigor e a mesma determinação que estavam fazendo na Amazônia </a:t>
            </a:r>
            <a:r>
              <a:rPr lang="pt-BR" sz="1800" i="1" dirty="0" smtClean="0"/>
              <a:t>Legal</a:t>
            </a:r>
            <a:r>
              <a:rPr lang="pt-BR" sz="1800" i="1" dirty="0"/>
              <a:t> </a:t>
            </a:r>
            <a:r>
              <a:rPr lang="pt-BR" sz="1800" i="1" dirty="0" smtClean="0"/>
              <a:t>(BLAIRO MAGGI)</a:t>
            </a:r>
            <a:endParaRPr lang="pt-BR" sz="1800" i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 smtClean="0"/>
              <a:t>   PROCESSO DE ALTERAÇÃO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844574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0329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6237" y="1628800"/>
            <a:ext cx="8892479" cy="5373216"/>
          </a:xfrm>
        </p:spPr>
        <p:txBody>
          <a:bodyPr>
            <a:normAutofit fontScale="77500" lnSpcReduction="20000"/>
          </a:bodyPr>
          <a:lstStyle/>
          <a:p>
            <a:pPr marL="617220" indent="-342900" algn="just">
              <a:lnSpc>
                <a:spcPct val="150000"/>
              </a:lnSpc>
            </a:pPr>
            <a:r>
              <a:rPr lang="pt-BR" sz="2100" dirty="0"/>
              <a:t>Uma das mais importantes leis ambientais do país, tem como objetivo proteger as florestas e regulamentar o uso do solo nos imóveis rurais </a:t>
            </a:r>
          </a:p>
          <a:p>
            <a:pPr marL="617220" indent="-342900" algn="just">
              <a:lnSpc>
                <a:spcPct val="150000"/>
              </a:lnSpc>
            </a:pPr>
            <a:endParaRPr lang="pt-BR" dirty="0">
              <a:latin typeface="Times"/>
              <a:ea typeface="Times New Roman"/>
              <a:cs typeface="Arial"/>
            </a:endParaRPr>
          </a:p>
          <a:p>
            <a:pPr marL="617220" indent="-342900" algn="just">
              <a:lnSpc>
                <a:spcPct val="150000"/>
              </a:lnSpc>
            </a:pPr>
            <a:r>
              <a:rPr lang="pt-BR" dirty="0" smtClean="0"/>
              <a:t>Um </a:t>
            </a:r>
            <a:r>
              <a:rPr lang="pt-BR" dirty="0"/>
              <a:t>dos </a:t>
            </a:r>
            <a:r>
              <a:rPr lang="pt-BR" dirty="0" smtClean="0"/>
              <a:t>maiores (talvez o maior!) </a:t>
            </a:r>
            <a:r>
              <a:rPr lang="pt-BR" dirty="0"/>
              <a:t>debates ambientais da história do país, com uma intensa </a:t>
            </a:r>
            <a:r>
              <a:rPr lang="pt-BR" sz="2200" dirty="0"/>
              <a:t>cobertura da mídia e mobilização da sociedade civil</a:t>
            </a:r>
          </a:p>
          <a:p>
            <a:pPr indent="0" algn="just">
              <a:lnSpc>
                <a:spcPct val="150000"/>
              </a:lnSpc>
              <a:buNone/>
            </a:pPr>
            <a:endParaRPr lang="pt-BR" sz="2200" dirty="0"/>
          </a:p>
          <a:p>
            <a:pPr indent="0" algn="ctr">
              <a:lnSpc>
                <a:spcPct val="150000"/>
              </a:lnSpc>
              <a:buNone/>
            </a:pPr>
            <a:r>
              <a:rPr lang="pt-BR" sz="2200" dirty="0"/>
              <a:t>POR QUE É IMPORTANTE SABER</a:t>
            </a:r>
            <a:r>
              <a:rPr lang="pt-BR" sz="2200" dirty="0" smtClean="0"/>
              <a:t>??????????</a:t>
            </a:r>
            <a:endParaRPr lang="pt-BR" sz="2200" dirty="0"/>
          </a:p>
          <a:p>
            <a:pPr marL="617220" indent="-342900" algn="just">
              <a:lnSpc>
                <a:spcPct val="150000"/>
              </a:lnSpc>
            </a:pPr>
            <a:endParaRPr lang="pt-BR" sz="2200" dirty="0"/>
          </a:p>
          <a:p>
            <a:pPr marL="617220" indent="-342900" algn="just">
              <a:lnSpc>
                <a:spcPct val="150000"/>
              </a:lnSpc>
            </a:pPr>
            <a:r>
              <a:rPr lang="pt-BR" sz="2200" dirty="0"/>
              <a:t>Ao estudar uma política pública é necessário entender sua origem, sua história, contexto e seu papel dentro do arcabouço jurídico nacional e internacional, por ser uma das formas de manifestação cultural de uma sociedade que reproduz valores, ideologias e interesses de grupos sociais que, em geral, nela são dominantes (HADDAD, GARAVELLO; 2010).</a:t>
            </a:r>
          </a:p>
          <a:p>
            <a:pPr marL="617220" indent="-342900" algn="just">
              <a:lnSpc>
                <a:spcPct val="150000"/>
              </a:lnSpc>
            </a:pPr>
            <a:endParaRPr lang="pt-BR" sz="2200" dirty="0"/>
          </a:p>
          <a:p>
            <a:endParaRPr lang="pt-BR" sz="22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Código Florestal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95623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PROCESSO DE ALTERAÇÃO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019" y="1772816"/>
            <a:ext cx="878146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2901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3A779B8-305F-47F4-906E-AAB12148F78B}" type="slidenum">
              <a:rPr lang="pt-BR" smtClean="0"/>
              <a:pPr algn="r"/>
              <a:t>21</a:t>
            </a:fld>
            <a:endParaRPr lang="pt-BR" dirty="0"/>
          </a:p>
        </p:txBody>
      </p:sp>
      <p:sp>
        <p:nvSpPr>
          <p:cNvPr id="5" name="Caixa de texto 94"/>
          <p:cNvSpPr txBox="1">
            <a:spLocks/>
          </p:cNvSpPr>
          <p:nvPr/>
        </p:nvSpPr>
        <p:spPr bwMode="auto">
          <a:xfrm>
            <a:off x="403654" y="759014"/>
            <a:ext cx="2834482" cy="124365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 spc="150" dirty="0">
                <a:solidFill>
                  <a:schemeClr val="tx2"/>
                </a:solidFill>
              </a:rPr>
              <a:t>2009: </a:t>
            </a:r>
            <a:r>
              <a:rPr lang="pt-BR" altLang="pt-BR" sz="1600" spc="150" dirty="0">
                <a:solidFill>
                  <a:schemeClr val="tx2"/>
                </a:solidFill>
              </a:rPr>
              <a:t>Criação da Comissão Especial na Câmara dos Deputados tendo Aldo Rebelo como relator</a:t>
            </a:r>
          </a:p>
        </p:txBody>
      </p:sp>
      <p:sp>
        <p:nvSpPr>
          <p:cNvPr id="6" name="Caixa de texto 98"/>
          <p:cNvSpPr txBox="1">
            <a:spLocks/>
          </p:cNvSpPr>
          <p:nvPr/>
        </p:nvSpPr>
        <p:spPr bwMode="auto">
          <a:xfrm>
            <a:off x="403654" y="2270125"/>
            <a:ext cx="2813028" cy="102491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 spc="150" dirty="0">
                <a:solidFill>
                  <a:schemeClr val="tx2"/>
                </a:solidFill>
              </a:rPr>
              <a:t>2010: </a:t>
            </a:r>
            <a:r>
              <a:rPr lang="pt-BR" altLang="pt-BR" sz="1600" spc="150" dirty="0">
                <a:solidFill>
                  <a:schemeClr val="tx2"/>
                </a:solidFill>
              </a:rPr>
              <a:t>Aprovação do relatório do dep. Aldo Rebelo na Comissão Especial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Caixa de texto 105"/>
          <p:cNvSpPr txBox="1">
            <a:spLocks/>
          </p:cNvSpPr>
          <p:nvPr/>
        </p:nvSpPr>
        <p:spPr bwMode="auto">
          <a:xfrm>
            <a:off x="413953" y="3536572"/>
            <a:ext cx="2834483" cy="158405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 spc="150" dirty="0">
                <a:solidFill>
                  <a:schemeClr val="tx2"/>
                </a:solidFill>
              </a:rPr>
              <a:t>Maio de 2011: </a:t>
            </a:r>
            <a:r>
              <a:rPr lang="pt-BR" altLang="pt-BR" sz="1600" spc="150" dirty="0">
                <a:solidFill>
                  <a:schemeClr val="tx2"/>
                </a:solidFill>
              </a:rPr>
              <a:t>Aprovação do PL 1.876/99 na Câmara dos Deputados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600" spc="150" dirty="0">
                <a:solidFill>
                  <a:schemeClr val="tx2"/>
                </a:solidFill>
              </a:rPr>
              <a:t>Votos: 410 a favor, 63 contra e 2 abstenções</a:t>
            </a:r>
          </a:p>
        </p:txBody>
      </p:sp>
      <p:sp>
        <p:nvSpPr>
          <p:cNvPr id="8" name="Caixa de texto 110"/>
          <p:cNvSpPr txBox="1">
            <a:spLocks/>
          </p:cNvSpPr>
          <p:nvPr/>
        </p:nvSpPr>
        <p:spPr bwMode="auto">
          <a:xfrm>
            <a:off x="435409" y="5373216"/>
            <a:ext cx="2813027" cy="129614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 spc="150" dirty="0">
                <a:solidFill>
                  <a:schemeClr val="tx2"/>
                </a:solidFill>
              </a:rPr>
              <a:t>Dezembro de 2011: </a:t>
            </a:r>
            <a:r>
              <a:rPr lang="pt-BR" altLang="pt-BR" sz="1600" spc="150" dirty="0">
                <a:solidFill>
                  <a:schemeClr val="tx2"/>
                </a:solidFill>
              </a:rPr>
              <a:t>Aprovação do PLC 30/2011 no Senado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600" spc="150" dirty="0">
                <a:solidFill>
                  <a:schemeClr val="tx2"/>
                </a:solidFill>
              </a:rPr>
              <a:t>Votos: 59 a favor, 7contra </a:t>
            </a:r>
          </a:p>
        </p:txBody>
      </p:sp>
      <p:sp>
        <p:nvSpPr>
          <p:cNvPr id="9" name="Caixa de texto 95"/>
          <p:cNvSpPr txBox="1">
            <a:spLocks/>
          </p:cNvSpPr>
          <p:nvPr/>
        </p:nvSpPr>
        <p:spPr bwMode="auto">
          <a:xfrm>
            <a:off x="3585238" y="1380840"/>
            <a:ext cx="2706183" cy="175819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fontAlgn="base">
              <a:spcBef>
                <a:spcPct val="0"/>
              </a:spcBef>
              <a:spcAft>
                <a:spcPct val="0"/>
              </a:spcAft>
              <a:defRPr sz="1600" spc="150">
                <a:solidFill>
                  <a:schemeClr val="tx2"/>
                </a:solidFill>
              </a:defRPr>
            </a:lvl1pPr>
          </a:lstStyle>
          <a:p>
            <a:r>
              <a:rPr lang="pt-BR" altLang="pt-BR" b="1" dirty="0"/>
              <a:t>Março de 2012</a:t>
            </a:r>
            <a:r>
              <a:rPr lang="pt-BR" altLang="pt-BR" b="1" dirty="0" smtClean="0"/>
              <a:t>: </a:t>
            </a:r>
            <a:r>
              <a:rPr lang="pt-BR" altLang="pt-BR" dirty="0" smtClean="0"/>
              <a:t>Aprovação </a:t>
            </a:r>
            <a:r>
              <a:rPr lang="pt-BR" altLang="pt-BR" dirty="0"/>
              <a:t>do PL na Câmara dos Deputados e da Emenda 164</a:t>
            </a:r>
          </a:p>
          <a:p>
            <a:r>
              <a:rPr lang="pt-BR" altLang="pt-BR" dirty="0"/>
              <a:t>Votos: 274 a favor, 184 contra e 3 abstenções</a:t>
            </a:r>
          </a:p>
          <a:p>
            <a:endParaRPr lang="pt-BR" altLang="pt-BR" dirty="0"/>
          </a:p>
        </p:txBody>
      </p:sp>
      <p:sp>
        <p:nvSpPr>
          <p:cNvPr id="10" name="Caixa de texto 99"/>
          <p:cNvSpPr txBox="1">
            <a:spLocks/>
          </p:cNvSpPr>
          <p:nvPr/>
        </p:nvSpPr>
        <p:spPr bwMode="auto">
          <a:xfrm>
            <a:off x="6466615" y="2146300"/>
            <a:ext cx="2232248" cy="134302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fontAlgn="base">
              <a:spcBef>
                <a:spcPct val="0"/>
              </a:spcBef>
              <a:spcAft>
                <a:spcPct val="0"/>
              </a:spcAft>
              <a:defRPr sz="1600" spc="150">
                <a:solidFill>
                  <a:schemeClr val="tx2"/>
                </a:solidFill>
              </a:defRPr>
            </a:lvl1pPr>
          </a:lstStyle>
          <a:p>
            <a:r>
              <a:rPr lang="pt-BR" altLang="pt-BR" b="1" dirty="0"/>
              <a:t>Setembro de 2012: </a:t>
            </a:r>
            <a:r>
              <a:rPr lang="pt-BR" altLang="pt-BR" dirty="0"/>
              <a:t>Aprovação da MP 571/12 na Câmara dos Deputados e no Senado</a:t>
            </a:r>
          </a:p>
          <a:p>
            <a:endParaRPr lang="pt-BR" altLang="pt-BR" dirty="0"/>
          </a:p>
        </p:txBody>
      </p:sp>
      <p:sp>
        <p:nvSpPr>
          <p:cNvPr id="11" name="Caixa de texto 102"/>
          <p:cNvSpPr txBox="1">
            <a:spLocks/>
          </p:cNvSpPr>
          <p:nvPr/>
        </p:nvSpPr>
        <p:spPr bwMode="auto">
          <a:xfrm>
            <a:off x="3605212" y="3262857"/>
            <a:ext cx="2550964" cy="1753171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fontAlgn="base">
              <a:spcBef>
                <a:spcPct val="0"/>
              </a:spcBef>
              <a:spcAft>
                <a:spcPct val="0"/>
              </a:spcAft>
              <a:defRPr sz="1600" spc="150">
                <a:solidFill>
                  <a:schemeClr val="tx2"/>
                </a:solidFill>
              </a:defRPr>
            </a:lvl1pPr>
          </a:lstStyle>
          <a:p>
            <a:r>
              <a:rPr lang="pt-BR" altLang="pt-BR" b="1" dirty="0"/>
              <a:t>Maio de 2012: </a:t>
            </a:r>
            <a:r>
              <a:rPr lang="pt-BR" altLang="pt-BR" dirty="0"/>
              <a:t>12 vetos e 32 modificações, sanção da Lei 12.651/2012 e edição da MP 571/12 pela presidente Dilma Rousseff</a:t>
            </a:r>
          </a:p>
        </p:txBody>
      </p:sp>
      <p:sp>
        <p:nvSpPr>
          <p:cNvPr id="12" name="Caixa de texto 108"/>
          <p:cNvSpPr txBox="1">
            <a:spLocks/>
          </p:cNvSpPr>
          <p:nvPr/>
        </p:nvSpPr>
        <p:spPr bwMode="auto">
          <a:xfrm>
            <a:off x="3612357" y="5249390"/>
            <a:ext cx="2543819" cy="105993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 spc="150" dirty="0">
                <a:solidFill>
                  <a:schemeClr val="tx2"/>
                </a:solidFill>
              </a:rPr>
              <a:t>Agosto de 2012: </a:t>
            </a:r>
            <a:r>
              <a:rPr lang="pt-BR" altLang="pt-BR" sz="1600" spc="150" dirty="0">
                <a:solidFill>
                  <a:schemeClr val="tx2"/>
                </a:solidFill>
              </a:rPr>
              <a:t>Aprovação da MP 571/12 na Comissão Mista</a:t>
            </a:r>
          </a:p>
        </p:txBody>
      </p:sp>
      <p:sp>
        <p:nvSpPr>
          <p:cNvPr id="13" name="Caixa de texto 106"/>
          <p:cNvSpPr txBox="1">
            <a:spLocks/>
          </p:cNvSpPr>
          <p:nvPr/>
        </p:nvSpPr>
        <p:spPr bwMode="auto">
          <a:xfrm>
            <a:off x="6450172" y="3717032"/>
            <a:ext cx="2265135" cy="105134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 spc="150" dirty="0">
                <a:solidFill>
                  <a:schemeClr val="tx2"/>
                </a:solidFill>
              </a:rPr>
              <a:t>Outubro de 2012: </a:t>
            </a:r>
            <a:r>
              <a:rPr lang="pt-BR" altLang="pt-BR" sz="1600" spc="150" dirty="0">
                <a:solidFill>
                  <a:schemeClr val="tx2"/>
                </a:solidFill>
              </a:rPr>
              <a:t>9 vetos e sanção da MP pela presidente Dilma Rousseff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Conector reto 103"/>
          <p:cNvSpPr>
            <a:spLocks/>
          </p:cNvSpPr>
          <p:nvPr/>
        </p:nvSpPr>
        <p:spPr bwMode="auto">
          <a:xfrm>
            <a:off x="1763256" y="2022475"/>
            <a:ext cx="0" cy="24765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3419872" y="352522"/>
            <a:ext cx="572412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600" b="1" dirty="0" smtClean="0">
                <a:solidFill>
                  <a:schemeClr val="bg1"/>
                </a:solidFill>
                <a:latin typeface="Adobe Arabic" pitchFamily="18" charset="-78"/>
                <a:ea typeface="Times New Roman" pitchFamily="18" charset="0"/>
                <a:cs typeface="Adobe Arabic" pitchFamily="18" charset="-78"/>
              </a:rPr>
              <a:t>Histórico do processo de alteração do Código Florestal (2009-2012)</a:t>
            </a:r>
            <a:endParaRPr lang="pt-BR" altLang="pt-BR" sz="2600" b="1" dirty="0" smtClean="0">
              <a:solidFill>
                <a:schemeClr val="bg1"/>
              </a:solidFill>
              <a:latin typeface="Adobe Arabic" pitchFamily="18" charset="-78"/>
              <a:cs typeface="Adobe Arabic" pitchFamily="18" charset="-7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altLang="pt-BR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4049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4049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4049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4049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4049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4049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4049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4049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4049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pt-BR" altLang="pt-BR" smtClean="0">
              <a:solidFill>
                <a:prstClr val="black"/>
              </a:solidFill>
            </a:endParaRPr>
          </a:p>
        </p:txBody>
      </p:sp>
      <p:sp>
        <p:nvSpPr>
          <p:cNvPr id="15" name="Conector reto 103"/>
          <p:cNvSpPr>
            <a:spLocks/>
          </p:cNvSpPr>
          <p:nvPr/>
        </p:nvSpPr>
        <p:spPr bwMode="auto">
          <a:xfrm>
            <a:off x="1706464" y="3295035"/>
            <a:ext cx="0" cy="24765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6" name="Conector reto 103"/>
          <p:cNvSpPr>
            <a:spLocks/>
          </p:cNvSpPr>
          <p:nvPr/>
        </p:nvSpPr>
        <p:spPr bwMode="auto">
          <a:xfrm>
            <a:off x="1706464" y="5125565"/>
            <a:ext cx="0" cy="24765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7" name="Conector reto 103"/>
          <p:cNvSpPr>
            <a:spLocks/>
          </p:cNvSpPr>
          <p:nvPr/>
        </p:nvSpPr>
        <p:spPr bwMode="auto">
          <a:xfrm>
            <a:off x="4846282" y="3015207"/>
            <a:ext cx="0" cy="24765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8" name="Conector reto 103"/>
          <p:cNvSpPr>
            <a:spLocks/>
          </p:cNvSpPr>
          <p:nvPr/>
        </p:nvSpPr>
        <p:spPr bwMode="auto">
          <a:xfrm>
            <a:off x="4852391" y="5016028"/>
            <a:ext cx="0" cy="24765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9" name="Conector reto 103"/>
          <p:cNvSpPr>
            <a:spLocks/>
          </p:cNvSpPr>
          <p:nvPr/>
        </p:nvSpPr>
        <p:spPr bwMode="auto">
          <a:xfrm>
            <a:off x="7582739" y="3477196"/>
            <a:ext cx="0" cy="24765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3" name="Conector angulado 2"/>
          <p:cNvCxnSpPr>
            <a:stCxn id="8" idx="3"/>
            <a:endCxn id="9" idx="1"/>
          </p:cNvCxnSpPr>
          <p:nvPr/>
        </p:nvCxnSpPr>
        <p:spPr>
          <a:xfrm flipV="1">
            <a:off x="3248436" y="2259936"/>
            <a:ext cx="336802" cy="376135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do 19"/>
          <p:cNvCxnSpPr>
            <a:stCxn id="12" idx="3"/>
            <a:endCxn id="10" idx="1"/>
          </p:cNvCxnSpPr>
          <p:nvPr/>
        </p:nvCxnSpPr>
        <p:spPr>
          <a:xfrm flipV="1">
            <a:off x="6156176" y="2817812"/>
            <a:ext cx="310439" cy="2961543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047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pt-BR" dirty="0"/>
              <a:t>Compromisso dos setores produtivos do campo de seguirem a lei!!!!!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Compromissos internacionais: COP21 (Acordo de Paris) + DESAFIO de BONN</a:t>
            </a:r>
          </a:p>
          <a:p>
            <a:pPr algn="just"/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/>
              <a:t>Poder Executivo a instituir um Programa de Apoio e Incentivo à Preservação e Recuperação do Meio Ambiente com </a:t>
            </a:r>
            <a:r>
              <a:rPr lang="pt-BR" b="1" dirty="0"/>
              <a:t>programas de apoio técnico, incentivos financeiros e medidas indutoras,  ênfase no pagamento por serviços ambientais, na concessão de créditos e linhas de financiamento</a:t>
            </a:r>
            <a:r>
              <a:rPr lang="pt-BR" dirty="0"/>
              <a:t>, etc</a:t>
            </a:r>
            <a:r>
              <a:rPr lang="pt-BR" dirty="0" smtClean="0"/>
              <a:t>.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PROVEG  e PLANAVEG</a:t>
            </a:r>
            <a:endParaRPr lang="pt-BR" dirty="0"/>
          </a:p>
          <a:p>
            <a:pPr algn="just"/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Lei 12.651/2012</a:t>
            </a:r>
          </a:p>
        </p:txBody>
      </p:sp>
    </p:spTree>
    <p:extLst>
      <p:ext uri="{BB962C8B-B14F-4D97-AF65-F5344CB8AC3E}">
        <p14:creationId xmlns:p14="http://schemas.microsoft.com/office/powerpoint/2010/main" xmlns="" val="143404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b="1" dirty="0" smtClean="0"/>
              <a:t>4 ESTRATÉGIAS:</a:t>
            </a:r>
          </a:p>
          <a:p>
            <a:endParaRPr lang="pt-BR" dirty="0" smtClean="0"/>
          </a:p>
          <a:p>
            <a:pPr marL="502920" indent="-457200">
              <a:buAutoNum type="arabicPeriod"/>
            </a:pPr>
            <a:r>
              <a:rPr lang="pt-BR" dirty="0" smtClean="0"/>
              <a:t>Intensificar a sustentabilidade da agropecuária</a:t>
            </a:r>
          </a:p>
          <a:p>
            <a:pPr marL="502920" indent="-457200">
              <a:buFont typeface="+mj-lt"/>
              <a:buAutoNum type="arabicPeriod"/>
            </a:pPr>
            <a:endParaRPr lang="pt-BR" dirty="0" smtClean="0"/>
          </a:p>
          <a:p>
            <a:pPr marL="502920" indent="-457200">
              <a:buAutoNum type="arabicPeriod"/>
            </a:pPr>
            <a:r>
              <a:rPr lang="pt-BR" dirty="0" smtClean="0"/>
              <a:t>Fomentar o mercado florestal</a:t>
            </a:r>
          </a:p>
          <a:p>
            <a:pPr marL="502920" indent="-457200">
              <a:buFont typeface="+mj-lt"/>
              <a:buAutoNum type="arabicPeriod"/>
            </a:pPr>
            <a:endParaRPr lang="pt-BR" dirty="0" smtClean="0"/>
          </a:p>
          <a:p>
            <a:pPr marL="502920" indent="-457200">
              <a:buAutoNum type="arabicPeriod"/>
            </a:pPr>
            <a:r>
              <a:rPr lang="pt-BR" dirty="0" smtClean="0"/>
              <a:t>Desenvolver mecanismos financeiros para a restauração florestal</a:t>
            </a:r>
          </a:p>
          <a:p>
            <a:pPr marL="502920" indent="-457200">
              <a:buAutoNum type="arabicPeriod"/>
            </a:pPr>
            <a:endParaRPr lang="pt-BR" dirty="0" smtClean="0"/>
          </a:p>
          <a:p>
            <a:pPr marL="502920" indent="-457200">
              <a:buAutoNum type="arabicPeriod"/>
            </a:pPr>
            <a:r>
              <a:rPr lang="pt-BR" dirty="0" smtClean="0"/>
              <a:t>Proporcionar assistência técnica e extensão </a:t>
            </a:r>
            <a:r>
              <a:rPr lang="pt-BR" dirty="0" err="1" smtClean="0"/>
              <a:t>floretal</a:t>
            </a:r>
            <a:endParaRPr lang="pt-BR" dirty="0" smtClean="0"/>
          </a:p>
          <a:p>
            <a:pPr marL="502920" indent="-457200">
              <a:buAutoNum type="arabicPeriod"/>
            </a:pPr>
            <a:endParaRPr lang="pt-BR" dirty="0" smtClean="0"/>
          </a:p>
          <a:p>
            <a:pPr marL="502920" indent="-457200" algn="ctr">
              <a:buNone/>
            </a:pPr>
            <a:r>
              <a:rPr lang="pt-BR" b="1" dirty="0" smtClean="0"/>
              <a:t>3 EIXOS: Motivar, facilitar e implementar</a:t>
            </a:r>
          </a:p>
          <a:p>
            <a:pPr marL="502920" indent="-457200">
              <a:buNone/>
            </a:pPr>
            <a:endParaRPr lang="pt-BR" dirty="0" smtClean="0"/>
          </a:p>
          <a:p>
            <a:pPr marL="502920" indent="-457200">
              <a:buNone/>
            </a:pP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PLANAVEG</a:t>
            </a:r>
            <a:endParaRPr lang="pt-B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493"/>
            <a:ext cx="9144000" cy="681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91440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48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801"/>
            <a:ext cx="9036496" cy="671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0329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pt-BR" dirty="0"/>
          </a:p>
          <a:p>
            <a:pPr marL="45720" indent="0">
              <a:buNone/>
            </a:pP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Assimetria lei e aplicação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611560" y="2136339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400" dirty="0"/>
          </a:p>
          <a:p>
            <a:pPr algn="ctr"/>
            <a:endParaRPr lang="pt-BR" sz="2400" dirty="0" smtClean="0"/>
          </a:p>
        </p:txBody>
      </p:sp>
      <p:sp>
        <p:nvSpPr>
          <p:cNvPr id="5" name="Retângulo 4"/>
          <p:cNvSpPr/>
          <p:nvPr/>
        </p:nvSpPr>
        <p:spPr>
          <a:xfrm>
            <a:off x="467544" y="1813173"/>
            <a:ext cx="8121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há “uma percepção, já bastante consolidada no meio rural, de que quem cumpre a lei e seus prazos é sempre o prejudicado de alguma forma, já que novos benefícios são concedidos aos retardatários e descumpridores históricos” (IPAM, 2016 p. 13). 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268419" y="5013176"/>
            <a:ext cx="55446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	</a:t>
            </a:r>
            <a:r>
              <a:rPr lang="pt-BR" dirty="0" err="1"/>
              <a:t>Libório</a:t>
            </a:r>
            <a:r>
              <a:rPr lang="pt-BR" dirty="0"/>
              <a:t> (1994, p. 6) </a:t>
            </a:r>
            <a:r>
              <a:rPr lang="pt-BR" dirty="0" smtClean="0"/>
              <a:t> que </a:t>
            </a:r>
            <a:r>
              <a:rPr lang="pt-BR" dirty="0"/>
              <a:t>o descumprimento sistemático </a:t>
            </a:r>
            <a:r>
              <a:rPr lang="pt-BR" dirty="0" smtClean="0"/>
              <a:t>não </a:t>
            </a:r>
            <a:r>
              <a:rPr lang="pt-BR" dirty="0"/>
              <a:t>ocorre apenas por desconhecimento, </a:t>
            </a:r>
            <a:r>
              <a:rPr lang="pt-BR" dirty="0" smtClean="0"/>
              <a:t>mas </a:t>
            </a:r>
            <a:r>
              <a:rPr lang="pt-BR" dirty="0"/>
              <a:t>pelo imediatismo com que se costuma desenvolver a exploração econômica das florestas ou no local em que se encontram. </a:t>
            </a:r>
          </a:p>
        </p:txBody>
      </p:sp>
      <p:sp>
        <p:nvSpPr>
          <p:cNvPr id="7" name="Retângulo 6"/>
          <p:cNvSpPr/>
          <p:nvPr/>
        </p:nvSpPr>
        <p:spPr>
          <a:xfrm>
            <a:off x="4024123" y="32129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/>
              <a:t> “o aumento da degradação ambiental, a sensação de injustiça e impunidade que levam à descrença no ordenamento jurídico e o retrocesso da legislação ambiental instituída” (</a:t>
            </a:r>
            <a:r>
              <a:rPr lang="pt-BR" dirty="0" err="1" smtClean="0"/>
              <a:t>ibid</a:t>
            </a:r>
            <a:r>
              <a:rPr lang="pt-BR" dirty="0" smtClean="0"/>
              <a:t>, p. 138). 	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50329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1" y="1719070"/>
            <a:ext cx="8424935" cy="4878281"/>
          </a:xfrm>
        </p:spPr>
        <p:txBody>
          <a:bodyPr>
            <a:normAutofit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pt-BR" sz="2400" kern="50" dirty="0" smtClean="0">
                <a:latin typeface="Times New Roman"/>
                <a:ea typeface="WenQuanYi Micro Hei"/>
                <a:cs typeface="Times New Roman"/>
              </a:rPr>
              <a:t> </a:t>
            </a:r>
            <a:r>
              <a:rPr lang="pt-BR" kern="50" dirty="0" smtClean="0">
                <a:latin typeface="Times New Roman"/>
                <a:ea typeface="WenQuanYi Micro Hei"/>
              </a:rPr>
              <a:t>(...) </a:t>
            </a:r>
            <a:r>
              <a:rPr lang="pt-BR" kern="50" dirty="0">
                <a:latin typeface="Times New Roman"/>
                <a:ea typeface="WenQuanYi Micro Hei"/>
              </a:rPr>
              <a:t>como conciliar a brevidade do tempo econômico com o longo prazo dos processos biofísicos? Como compatibilizar a racionalidade dos interesses privados com as carências sociais e as necessidades públicas? Como harmonizar a lucratividade, a competitividade e a produtividade inerentes à economia de mercado com a qualidade de vida e a sanidade ecológica? </a:t>
            </a:r>
            <a:r>
              <a:rPr lang="pt-BR" kern="50" dirty="0" smtClean="0">
                <a:latin typeface="Times New Roman"/>
                <a:ea typeface="WenQuanYi Micro Hei"/>
              </a:rPr>
              <a:t>(</a:t>
            </a:r>
            <a:r>
              <a:rPr lang="pt-BR" kern="50" dirty="0">
                <a:latin typeface="Times New Roman"/>
                <a:ea typeface="WenQuanYi Micro Hei"/>
                <a:cs typeface="Times New Roman"/>
              </a:rPr>
              <a:t>(Lima 1997 apud LOUREIRO, </a:t>
            </a:r>
            <a:r>
              <a:rPr lang="pt-BR" kern="50" dirty="0" smtClean="0">
                <a:latin typeface="Times New Roman"/>
                <a:ea typeface="WenQuanYi Micro Hei"/>
                <a:cs typeface="Times New Roman"/>
              </a:rPr>
              <a:t>2007,</a:t>
            </a:r>
            <a:r>
              <a:rPr lang="pt-BR" kern="50" dirty="0" smtClean="0">
                <a:latin typeface="Times New Roman"/>
                <a:ea typeface="WenQuanYi Micro Hei"/>
              </a:rPr>
              <a:t> </a:t>
            </a:r>
            <a:r>
              <a:rPr lang="pt-BR" kern="50" dirty="0">
                <a:latin typeface="Times New Roman"/>
                <a:ea typeface="WenQuanYi Micro Hei"/>
              </a:rPr>
              <a:t>p. 130</a:t>
            </a:r>
            <a:r>
              <a:rPr lang="pt-BR" kern="50" dirty="0" smtClean="0">
                <a:latin typeface="Times New Roman"/>
                <a:ea typeface="WenQuanYi Micro Hei"/>
              </a:rPr>
              <a:t>).</a:t>
            </a:r>
          </a:p>
          <a:p>
            <a:pPr indent="0" algn="just">
              <a:lnSpc>
                <a:spcPct val="150000"/>
              </a:lnSpc>
              <a:buNone/>
            </a:pPr>
            <a:endParaRPr lang="pt-BR" kern="50" dirty="0">
              <a:latin typeface="Times New Roman"/>
            </a:endParaRPr>
          </a:p>
          <a:p>
            <a:pPr indent="0" algn="just">
              <a:lnSpc>
                <a:spcPct val="150000"/>
              </a:lnSpc>
              <a:buNone/>
            </a:pPr>
            <a:r>
              <a:rPr lang="pt-BR" kern="50" dirty="0" smtClean="0">
                <a:latin typeface="Times New Roman"/>
              </a:rPr>
              <a:t>Meio ambiente é um espaço constituído por conteúdos socioculturais diferentes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0329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80999" y="2276871"/>
            <a:ext cx="8407893" cy="3849607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t-BR" sz="2800" dirty="0"/>
              <a:t>CONSERVAÇÃO X RESTAURAÇÃO/COMPENSAÇÃO</a:t>
            </a:r>
          </a:p>
          <a:p>
            <a:pPr marL="45720" indent="0" algn="ctr">
              <a:buNone/>
            </a:pPr>
            <a:endParaRPr lang="pt-BR" sz="2800" dirty="0"/>
          </a:p>
          <a:p>
            <a:endParaRPr lang="pt-BR" sz="2800" b="1" dirty="0"/>
          </a:p>
          <a:p>
            <a:pPr marL="45720" indent="0" algn="ctr">
              <a:buNone/>
            </a:pPr>
            <a:r>
              <a:rPr lang="pt-BR" sz="2800" dirty="0"/>
              <a:t>REGULARIZAÇÃO AMBIENTAL: LEGALIDADE OU SUSTENTABILIDADE?</a:t>
            </a:r>
          </a:p>
          <a:p>
            <a:endParaRPr lang="pt-BR" sz="28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perspectivas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5178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>
              <a:latin typeface="Adobe Arabic" pitchFamily="18" charset="-78"/>
              <a:cs typeface="Adobe Arabic" pitchFamily="18" charset="-78"/>
            </a:endParaRPr>
          </a:p>
          <a:p>
            <a:pPr marL="45720" indent="0">
              <a:buNone/>
            </a:pPr>
            <a:endParaRPr lang="pt-BR" dirty="0">
              <a:latin typeface="Adobe Arabic" pitchFamily="18" charset="-78"/>
              <a:cs typeface="Adobe Arabic" pitchFamily="18" charset="-78"/>
            </a:endParaRPr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251520" y="2044006"/>
            <a:ext cx="86409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/>
              <a:t>o rural, que antes era visto como sinônimo de atraso e de problemas vem sendo identificado como “portador de soluções” e cumpridor de “múltiplas funções” (SOUZA, BRANDENBURG, 2010), além das agrícolas:</a:t>
            </a:r>
            <a:endParaRPr lang="pt-BR" b="1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dirty="0"/>
              <a:t> </a:t>
            </a:r>
            <a:endParaRPr lang="pt-BR" b="1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dirty="0" smtClean="0"/>
              <a:t>além </a:t>
            </a:r>
            <a:r>
              <a:rPr lang="pt-BR" dirty="0"/>
              <a:t>de se apresentar como um espaço privado, onde se realiza a produção e reprodução de uma determinada parcela da população, passa a se constituir também como uma espécie de espaço </a:t>
            </a:r>
            <a:r>
              <a:rPr lang="pt-BR" dirty="0" smtClean="0"/>
              <a:t>público </a:t>
            </a:r>
          </a:p>
          <a:p>
            <a:pPr marL="285750" indent="-285750">
              <a:buFont typeface="Arial" pitchFamily="34" charset="0"/>
              <a:buChar char="•"/>
            </a:pPr>
            <a:endParaRPr lang="pt-BR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dirty="0" smtClean="0"/>
              <a:t> a </a:t>
            </a:r>
            <a:r>
              <a:rPr lang="pt-BR" dirty="0"/>
              <a:t>produção de uma vasta gama de bens que, em geral, são identificados como bens públicos ou coletivos e uma série de funções sociais que extrapolam a produção de alimentos e matérias primas. </a:t>
            </a:r>
            <a:endParaRPr lang="pt-BR" dirty="0" smtClean="0"/>
          </a:p>
          <a:p>
            <a:pPr marL="285750" indent="-285750">
              <a:buFont typeface="Arial" pitchFamily="34" charset="0"/>
              <a:buChar char="•"/>
            </a:pPr>
            <a:endParaRPr lang="pt-BR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dirty="0" smtClean="0"/>
              <a:t>preservação </a:t>
            </a:r>
            <a:r>
              <a:rPr lang="pt-BR" dirty="0"/>
              <a:t>da paisagem, do ambiente e dos recursos naturais, do patrimônio sociocultural, a segurança e a soberania alimentar, manutenção do tecido social etc. </a:t>
            </a:r>
          </a:p>
        </p:txBody>
      </p:sp>
    </p:spTree>
    <p:extLst>
      <p:ext uri="{BB962C8B-B14F-4D97-AF65-F5344CB8AC3E}">
        <p14:creationId xmlns:p14="http://schemas.microsoft.com/office/powerpoint/2010/main" xmlns="" val="150329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734265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endParaRPr lang="pt-BR" sz="2400" dirty="0"/>
          </a:p>
          <a:p>
            <a:pPr algn="just"/>
            <a:r>
              <a:rPr lang="pt-BR" sz="2400" dirty="0" smtClean="0"/>
              <a:t>Resultado </a:t>
            </a:r>
            <a:r>
              <a:rPr lang="pt-BR" sz="2400" dirty="0"/>
              <a:t>do conflito e da competição entre os diversos grupos ou segmentos da sociedade que buscam a defesa ou a garantia de seus interesses, sejam eles específicos ou </a:t>
            </a:r>
            <a:r>
              <a:rPr lang="pt-BR" sz="2400" dirty="0" smtClean="0"/>
              <a:t>gerais</a:t>
            </a:r>
          </a:p>
          <a:p>
            <a:pPr marL="45720" indent="0" algn="just">
              <a:buNone/>
            </a:pPr>
            <a:endParaRPr lang="pt-BR" sz="2400" dirty="0" smtClean="0"/>
          </a:p>
          <a:p>
            <a:pPr algn="just"/>
            <a:r>
              <a:rPr lang="pt-BR" sz="2400" dirty="0" smtClean="0"/>
              <a:t>As </a:t>
            </a:r>
            <a:r>
              <a:rPr lang="pt-BR" sz="2400" dirty="0"/>
              <a:t>disputas políticas, as relações de poder e as instituições que estruturam situações políticas, sempre deixarão suas marcas nos resultados políticos (FREY, 2000; LABRA, 1999).</a:t>
            </a:r>
          </a:p>
          <a:p>
            <a:pPr marL="45720" indent="0" algn="just">
              <a:buNone/>
            </a:pPr>
            <a:endParaRPr lang="pt-BR" sz="2400" dirty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Políticas públicas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50329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734265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pt-BR" dirty="0"/>
              <a:t>	</a:t>
            </a:r>
            <a:endParaRPr lang="pt-BR" b="1" dirty="0"/>
          </a:p>
          <a:p>
            <a:r>
              <a:rPr lang="pt-BR" dirty="0"/>
              <a:t>Tal metodologia foi desenvolvida com base em avaliações-piloto de potencial de RPF em âmbito nacional, colocadas em prática em Gana, México e Ruanda</a:t>
            </a:r>
            <a:r>
              <a:rPr lang="pt-BR" dirty="0" smtClean="0"/>
              <a:t>.</a:t>
            </a:r>
          </a:p>
          <a:p>
            <a:endParaRPr lang="pt-BR" dirty="0" smtClean="0"/>
          </a:p>
          <a:p>
            <a:r>
              <a:rPr lang="pt-BR" dirty="0" smtClean="0"/>
              <a:t> </a:t>
            </a:r>
            <a:r>
              <a:rPr lang="pt-BR" dirty="0"/>
              <a:t>Um dos principais resultados do ROAM é o  Diagnóstico da presença de fatores-chave de sucesso e identificação de estratégias para lidar com barreiras políticas, legais e institucionais</a:t>
            </a:r>
            <a:r>
              <a:rPr lang="pt-BR" dirty="0" smtClean="0"/>
              <a:t>.</a:t>
            </a:r>
          </a:p>
          <a:p>
            <a:endParaRPr lang="pt-BR" dirty="0"/>
          </a:p>
          <a:p>
            <a:r>
              <a:rPr lang="pt-BR" dirty="0"/>
              <a:t>Como parte do projeto do IMAZON vem desenvolvendo em parceria com o </a:t>
            </a:r>
            <a:r>
              <a:rPr lang="pt-BR" i="1" dirty="0"/>
              <a:t>World </a:t>
            </a:r>
            <a:r>
              <a:rPr lang="pt-BR" i="1" dirty="0" err="1"/>
              <a:t>Resources</a:t>
            </a:r>
            <a:r>
              <a:rPr lang="pt-BR" i="1" dirty="0"/>
              <a:t> </a:t>
            </a:r>
            <a:r>
              <a:rPr lang="pt-BR" i="1" dirty="0" err="1"/>
              <a:t>Institute</a:t>
            </a:r>
            <a:r>
              <a:rPr lang="pt-BR" i="1" dirty="0"/>
              <a:t> – WRI Brasil e a </a:t>
            </a:r>
            <a:r>
              <a:rPr lang="pt-BR" i="1" dirty="0" err="1"/>
              <a:t>International</a:t>
            </a:r>
            <a:r>
              <a:rPr lang="pt-BR" i="1" dirty="0"/>
              <a:t> Union for </a:t>
            </a:r>
            <a:r>
              <a:rPr lang="pt-BR" i="1" dirty="0" err="1"/>
              <a:t>Conservation</a:t>
            </a:r>
            <a:r>
              <a:rPr lang="pt-BR" i="1" dirty="0"/>
              <a:t> </a:t>
            </a:r>
            <a:r>
              <a:rPr lang="pt-BR" i="1" dirty="0" err="1"/>
              <a:t>of</a:t>
            </a:r>
            <a:r>
              <a:rPr lang="pt-BR" i="1" dirty="0"/>
              <a:t> </a:t>
            </a:r>
            <a:r>
              <a:rPr lang="pt-BR" i="1" dirty="0" err="1"/>
              <a:t>Nature</a:t>
            </a:r>
            <a:r>
              <a:rPr lang="pt-BR" i="1" dirty="0"/>
              <a:t> (IUCN)</a:t>
            </a:r>
            <a:r>
              <a:rPr lang="pt-BR" dirty="0"/>
              <a:t>: “Inspirar, apoiar e mobilizar a restauração da floresta e da paisagem”. </a:t>
            </a: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 smtClean="0"/>
              <a:t>na Metodologia de Avaliação de Oportunidades de Restauração (ROAM)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310324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endParaRPr lang="pt-BR" dirty="0" smtClean="0"/>
          </a:p>
          <a:p>
            <a:pPr algn="just"/>
            <a:r>
              <a:rPr lang="pt-BR" dirty="0"/>
              <a:t> 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Diagnóstico fatores-chave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323528" y="1988840"/>
            <a:ext cx="84969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E</a:t>
            </a:r>
            <a:r>
              <a:rPr lang="pt-BR" dirty="0" smtClean="0"/>
              <a:t>stado do Pará e também em Paragominas (PA)</a:t>
            </a:r>
            <a:r>
              <a:rPr lang="pt-BR" baseline="30000" dirty="0" smtClean="0"/>
              <a:t> </a:t>
            </a:r>
            <a:endParaRPr lang="pt-BR" dirty="0"/>
          </a:p>
          <a:p>
            <a:endParaRPr lang="pt-BR" dirty="0" smtClean="0"/>
          </a:p>
          <a:p>
            <a:r>
              <a:rPr lang="pt-BR" dirty="0" smtClean="0"/>
              <a:t>Algumas conclusões:</a:t>
            </a:r>
          </a:p>
          <a:p>
            <a:r>
              <a:rPr lang="pt-BR" dirty="0" smtClean="0"/>
              <a:t> i) as leis que exigem a restauração não são amplamente compreendidas e aplicadas;</a:t>
            </a:r>
          </a:p>
          <a:p>
            <a:r>
              <a:rPr lang="pt-BR" dirty="0" smtClean="0"/>
              <a:t> </a:t>
            </a:r>
            <a:r>
              <a:rPr lang="pt-BR" dirty="0" err="1" smtClean="0"/>
              <a:t>ii</a:t>
            </a:r>
            <a:r>
              <a:rPr lang="pt-BR" dirty="0" smtClean="0"/>
              <a:t>) as demandas concorrentes (p. ex. alimentos, combustível) por áreas florestais degradadas ou convertidas não estão em declínio; </a:t>
            </a:r>
          </a:p>
          <a:p>
            <a:r>
              <a:rPr lang="pt-BR" dirty="0" err="1" smtClean="0"/>
              <a:t>iii</a:t>
            </a:r>
            <a:r>
              <a:rPr lang="pt-BR" dirty="0" smtClean="0"/>
              <a:t>) a comunidade local não está informada e preparada para se envolver e decidir pela restauração;</a:t>
            </a:r>
          </a:p>
          <a:p>
            <a:r>
              <a:rPr lang="pt-BR" dirty="0" smtClean="0"/>
              <a:t> </a:t>
            </a:r>
            <a:r>
              <a:rPr lang="pt-BR" dirty="0" err="1" smtClean="0"/>
              <a:t>iv</a:t>
            </a:r>
            <a:r>
              <a:rPr lang="pt-BR" dirty="0" smtClean="0"/>
              <a:t>) os papéis e responsabilidades relacionados à restauração não estão claramente definidos; </a:t>
            </a:r>
          </a:p>
          <a:p>
            <a:r>
              <a:rPr lang="pt-BR" dirty="0" smtClean="0"/>
              <a:t>v) não há “transmissão do conhecimento” sobre a restauração entre especialistas ou extensão rural; </a:t>
            </a:r>
          </a:p>
          <a:p>
            <a:r>
              <a:rPr lang="pt-BR" dirty="0" smtClean="0"/>
              <a:t>vi) os incentivos e recursos financeiros para a restauração não superam os incentivos de outras atividades contrárias á restauração;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xmlns="" val="252376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662257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Assim, se por um lado existe um arcabouço ambiental legal bastante avançado e considerado exemplar por diversos doutrinadores, por outro, as deficiências em sua aplicação são bastante visíveis (MORIMOTO, 2014).</a:t>
            </a:r>
          </a:p>
          <a:p>
            <a:pPr marL="45720" indent="0">
              <a:buNone/>
            </a:pPr>
            <a:endParaRPr lang="pt-BR" b="1" dirty="0"/>
          </a:p>
          <a:p>
            <a:r>
              <a:rPr lang="pt-BR" b="1" dirty="0"/>
              <a:t>É</a:t>
            </a:r>
            <a:r>
              <a:rPr lang="pt-BR" b="1" dirty="0" smtClean="0"/>
              <a:t> </a:t>
            </a:r>
            <a:r>
              <a:rPr lang="pt-BR" b="1" dirty="0"/>
              <a:t>necessário fazer com normas legais transformem-se em normas sociais e se incorporem ao modo de vida das </a:t>
            </a:r>
            <a:r>
              <a:rPr lang="pt-BR" b="1" dirty="0" smtClean="0"/>
              <a:t>pessoas</a:t>
            </a:r>
          </a:p>
          <a:p>
            <a:endParaRPr lang="pt-BR" b="1" dirty="0"/>
          </a:p>
          <a:p>
            <a:r>
              <a:rPr lang="pt-BR" dirty="0"/>
              <a:t>não basta o aparelhamento institucional, é necessário aprimorar a capacidade de incorporar as políticas públicas no cotidiano, dando-as materialidade e concretude (MORIMOTO, 2014; BIASOLI, 2016).  </a:t>
            </a:r>
            <a:endParaRPr lang="pt-BR" dirty="0" smtClean="0"/>
          </a:p>
          <a:p>
            <a:endParaRPr lang="pt-BR" dirty="0" smtClean="0"/>
          </a:p>
          <a:p>
            <a:pPr algn="ctr">
              <a:buNone/>
            </a:pPr>
            <a:r>
              <a:rPr lang="pt-BR" sz="2800" b="1" i="1" dirty="0" smtClean="0"/>
              <a:t>Para </a:t>
            </a:r>
            <a:r>
              <a:rPr lang="pt-BR" sz="2800" b="1" i="1" dirty="0"/>
              <a:t>isso é preciso extrapolar o caráter </a:t>
            </a:r>
            <a:r>
              <a:rPr lang="pt-BR" sz="2800" b="1" i="1" dirty="0" err="1" smtClean="0"/>
              <a:t>fomentista</a:t>
            </a:r>
            <a:r>
              <a:rPr lang="pt-BR" sz="2800" b="1" i="1" dirty="0" smtClean="0"/>
              <a:t>.</a:t>
            </a:r>
            <a:endParaRPr lang="pt-BR" sz="2800" b="1" i="1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desafios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52319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78281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endParaRPr lang="pt-BR" dirty="0" smtClean="0"/>
          </a:p>
          <a:p>
            <a:r>
              <a:rPr lang="pt-BR" dirty="0" smtClean="0"/>
              <a:t>Mudança </a:t>
            </a:r>
            <a:r>
              <a:rPr lang="pt-BR" dirty="0"/>
              <a:t>do Código Florestal foi mais do que uma alteração técnica de uma legislação, foi uma conquista decisiva para o agronegócio no aspecto material e também no imaterial (MOURA, 2014, p. 18</a:t>
            </a:r>
            <a:r>
              <a:rPr lang="pt-BR" dirty="0" smtClean="0"/>
              <a:t>).</a:t>
            </a:r>
          </a:p>
          <a:p>
            <a:endParaRPr lang="pt-BR" dirty="0"/>
          </a:p>
          <a:p>
            <a:pPr marL="0" indent="0" algn="just">
              <a:buNone/>
            </a:pPr>
            <a:r>
              <a:rPr lang="pt-BR" sz="2100" i="1" dirty="0"/>
              <a:t>Onde, como, porquê, por quem e para quem deve ser o “meio ambiente” preservado</a:t>
            </a:r>
          </a:p>
          <a:p>
            <a:pPr marL="0" indent="0" algn="just">
              <a:buNone/>
            </a:pPr>
            <a:endParaRPr lang="pt-BR" sz="2100" dirty="0"/>
          </a:p>
          <a:p>
            <a:pPr marL="0" indent="0" algn="just"/>
            <a:r>
              <a:rPr lang="pt-BR" sz="2100" dirty="0" smtClean="0"/>
              <a:t>Estudar </a:t>
            </a:r>
            <a:r>
              <a:rPr lang="pt-BR" sz="2100" dirty="0" err="1" smtClean="0"/>
              <a:t>PPs</a:t>
            </a:r>
            <a:r>
              <a:rPr lang="pt-BR" sz="2100" dirty="0" smtClean="0"/>
              <a:t>: </a:t>
            </a:r>
            <a:r>
              <a:rPr lang="pt-BR" sz="2100" dirty="0" smtClean="0"/>
              <a:t>Redimensiona </a:t>
            </a:r>
            <a:r>
              <a:rPr lang="pt-BR" sz="2100" dirty="0"/>
              <a:t>significações, desvela mecanismos e instrumentos, e introduz uma lógica que leva à discussão dos critérios que definem formas de apropriação e acesso a recursos, bem como dos arranjos de poder eventualmente por trás de decisões meramente administrativas (VIÉGAS, 2009).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t-BR" sz="2100" dirty="0"/>
              <a:t> 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t-BR" dirty="0" smtClean="0"/>
              <a:t>Reflexões finais...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37849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 piracicaba????</a:t>
            </a:r>
            <a:endParaRPr lang="pt-B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486547" cy="336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34730"/>
            <a:ext cx="4427984" cy="332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0329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7828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endParaRPr lang="pt-BR" dirty="0" smtClean="0"/>
          </a:p>
          <a:p>
            <a:pPr algn="just"/>
            <a:r>
              <a:rPr lang="pt-BR" sz="2400" dirty="0" smtClean="0"/>
              <a:t>Raramente </a:t>
            </a:r>
            <a:r>
              <a:rPr lang="pt-BR" sz="2400" dirty="0"/>
              <a:t>resultam de um processo racional no qual os problemas são precisamente identificados e então cuidadosamente arrumados em soluções </a:t>
            </a:r>
            <a:r>
              <a:rPr lang="pt-BR" sz="2400" dirty="0" smtClean="0"/>
              <a:t>adequadas.</a:t>
            </a:r>
          </a:p>
          <a:p>
            <a:pPr marL="45720" indent="0" algn="just">
              <a:buNone/>
            </a:pPr>
            <a:r>
              <a:rPr lang="pt-BR" sz="2400" dirty="0" smtClean="0"/>
              <a:t>. </a:t>
            </a:r>
          </a:p>
          <a:p>
            <a:pPr algn="just"/>
            <a:r>
              <a:rPr lang="pt-BR" sz="2400" dirty="0" smtClean="0"/>
              <a:t>Muitas </a:t>
            </a:r>
            <a:r>
              <a:rPr lang="pt-BR" sz="2400" dirty="0"/>
              <a:t>políticas emergem em pedaços de uma série complicada de barganhas e compromissos que refletem os interesses, objetivos e necessidades das agências estabelecidas, comunidades profissionais e ambições de empreendedores </a:t>
            </a:r>
            <a:r>
              <a:rPr lang="pt-BR" sz="2400" dirty="0" smtClean="0"/>
              <a:t>políticos</a:t>
            </a:r>
            <a:r>
              <a:rPr lang="pt-BR" sz="2400" dirty="0"/>
              <a:t> </a:t>
            </a:r>
            <a:r>
              <a:rPr lang="pt-BR" sz="1600" dirty="0" smtClean="0"/>
              <a:t>(</a:t>
            </a:r>
            <a:r>
              <a:rPr lang="pt-BR" sz="1600" dirty="0"/>
              <a:t>Walker 1981, p. 90 apud HANNIGAN, 2009, p. 112</a:t>
            </a:r>
            <a:r>
              <a:rPr lang="pt-BR" sz="1600" dirty="0" smtClean="0"/>
              <a:t>)</a:t>
            </a:r>
            <a:r>
              <a:rPr lang="pt-BR" sz="1800" dirty="0" smtClean="0"/>
              <a:t>.</a:t>
            </a:r>
          </a:p>
          <a:p>
            <a:pPr algn="just"/>
            <a:endParaRPr lang="pt-BR" sz="1800" dirty="0" smtClean="0"/>
          </a:p>
          <a:p>
            <a:pPr marL="45720" indent="0" algn="just">
              <a:buNone/>
            </a:pPr>
            <a:endParaRPr lang="pt-BR" sz="12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Políticas públicas ambientais</a:t>
            </a:r>
          </a:p>
        </p:txBody>
      </p:sp>
      <p:sp>
        <p:nvSpPr>
          <p:cNvPr id="4" name="Elipse 3"/>
          <p:cNvSpPr/>
          <p:nvPr/>
        </p:nvSpPr>
        <p:spPr>
          <a:xfrm>
            <a:off x="5005228" y="1124744"/>
            <a:ext cx="4104456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pt-BR" b="1" i="1" dirty="0"/>
              <a:t>SETORIZADAS E NÃO INTEGRADAS!!!!!!</a:t>
            </a:r>
          </a:p>
        </p:txBody>
      </p:sp>
    </p:spTree>
    <p:extLst>
      <p:ext uri="{BB962C8B-B14F-4D97-AF65-F5344CB8AC3E}">
        <p14:creationId xmlns:p14="http://schemas.microsoft.com/office/powerpoint/2010/main" xmlns="" val="400185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Experiência movimento estudantil</a:t>
            </a:r>
            <a:endParaRPr lang="pt-B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4077851" cy="44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3528" y="1788239"/>
            <a:ext cx="2899766" cy="21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93096"/>
            <a:ext cx="2879206" cy="221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99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253" y="127455"/>
            <a:ext cx="2342378" cy="237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6718" y="390020"/>
            <a:ext cx="2339498" cy="85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7504" y="410761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latin typeface="+mj-lt"/>
              </a:rPr>
              <a:t>  Movimento “Sou</a:t>
            </a:r>
            <a:endParaRPr lang="pt-BR" sz="4000" b="1" dirty="0">
              <a:latin typeface="+mj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379012" y="357955"/>
            <a:ext cx="526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latin typeface="Book Antiqua" pitchFamily="18" charset="0"/>
              </a:rPr>
              <a:t>“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948" y="1312830"/>
            <a:ext cx="2763122" cy="277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0238" y="4336308"/>
            <a:ext cx="2543249" cy="217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436" y="4557806"/>
            <a:ext cx="3119453" cy="196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2945" y="1521744"/>
            <a:ext cx="2993948" cy="250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5246" y="4931597"/>
            <a:ext cx="1690125" cy="169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9012" y="299695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3270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95536" y="1988840"/>
            <a:ext cx="8407893" cy="4407408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Modernização/atualização do Código </a:t>
            </a:r>
            <a:r>
              <a:rPr lang="pt-BR" dirty="0" smtClean="0"/>
              <a:t>Florestal e segurança jurídica</a:t>
            </a:r>
            <a:endParaRPr lang="pt-BR" dirty="0"/>
          </a:p>
          <a:p>
            <a:endParaRPr lang="pt-BR" dirty="0"/>
          </a:p>
          <a:p>
            <a:r>
              <a:rPr lang="pt-BR" dirty="0"/>
              <a:t>Ilegalidades dos produtos rurais e alto custo de aplicação da lei</a:t>
            </a:r>
          </a:p>
          <a:p>
            <a:endParaRPr lang="pt-BR" dirty="0"/>
          </a:p>
          <a:p>
            <a:r>
              <a:rPr lang="pt-BR" dirty="0" smtClean="0"/>
              <a:t>APP e RL como expropriação da propriedade </a:t>
            </a:r>
            <a:r>
              <a:rPr lang="pt-BR" dirty="0"/>
              <a:t>privada</a:t>
            </a:r>
          </a:p>
          <a:p>
            <a:endParaRPr lang="pt-BR" dirty="0"/>
          </a:p>
          <a:p>
            <a:r>
              <a:rPr lang="pt-BR" dirty="0"/>
              <a:t>Agricultura nacional é sustentável</a:t>
            </a:r>
          </a:p>
          <a:p>
            <a:endParaRPr lang="pt-BR" dirty="0"/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Necessidade (e dever moral) de produzir mais alimentos</a:t>
            </a:r>
          </a:p>
          <a:p>
            <a:endParaRPr lang="pt-BR" dirty="0"/>
          </a:p>
          <a:p>
            <a:r>
              <a:rPr lang="pt-BR" dirty="0"/>
              <a:t>Necessidade de “proteger” o pequeno produtor e a agricultura </a:t>
            </a:r>
            <a:r>
              <a:rPr lang="pt-BR" dirty="0" smtClean="0"/>
              <a:t>familiar</a:t>
            </a:r>
          </a:p>
          <a:p>
            <a:endParaRPr lang="pt-BR" dirty="0"/>
          </a:p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 LEI GARANTE A CONSERVAÇÃO AMBIENTAL (COMPROMISSO)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dirty="0"/>
          </a:p>
          <a:p>
            <a:r>
              <a:rPr lang="pt-BR" dirty="0" smtClean="0"/>
              <a:t>MAS... Visão do meio </a:t>
            </a:r>
            <a:r>
              <a:rPr lang="pt-BR" dirty="0"/>
              <a:t>ambiente como </a:t>
            </a:r>
            <a:r>
              <a:rPr lang="pt-BR" dirty="0" smtClean="0"/>
              <a:t>externalidade, custo, </a:t>
            </a:r>
            <a:r>
              <a:rPr lang="pt-BR" dirty="0"/>
              <a:t>carga </a:t>
            </a:r>
            <a:r>
              <a:rPr lang="pt-BR" dirty="0" smtClean="0"/>
              <a:t>tributária!!!!!</a:t>
            </a:r>
          </a:p>
          <a:p>
            <a:pPr marL="45720" indent="0">
              <a:buNone/>
            </a:pPr>
            <a:endParaRPr lang="pt-BR" dirty="0"/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(ALGUNS) Argumentos a favor da alteração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39552" y="2564904"/>
            <a:ext cx="78488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 Reserva Legal é uma expropriação da propriedade privada e eu que sou o proprietário rural ainda tenho responsabilidade pela conservação daquela reserva legal. Então são coisas que não tem sentido, mas tudo isso passou pelo bem da defesa do chamado meio ambiente </a:t>
            </a:r>
            <a:r>
              <a:rPr lang="pt-BR" sz="2400" dirty="0" smtClean="0"/>
              <a:t>(Dep. Moreira Mendes, </a:t>
            </a:r>
            <a:r>
              <a:rPr lang="pt-BR" sz="2400" dirty="0"/>
              <a:t>2014).</a:t>
            </a:r>
          </a:p>
          <a:p>
            <a:r>
              <a:rPr lang="pt-BR" dirty="0"/>
              <a:t> 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47112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" y="1970836"/>
            <a:ext cx="2556748" cy="210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172"/>
            <a:ext cx="2560637" cy="191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6157" y="0"/>
            <a:ext cx="2560637" cy="197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8582" y="4124803"/>
            <a:ext cx="3359782" cy="272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543" y="4077072"/>
            <a:ext cx="3725447" cy="84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543" y="4937125"/>
            <a:ext cx="180991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6908" y="1970836"/>
            <a:ext cx="2583116" cy="127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2367" y="4937125"/>
            <a:ext cx="1915537" cy="191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4212" y="-92559"/>
            <a:ext cx="4059450" cy="416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0309" y="3248132"/>
            <a:ext cx="2624976" cy="82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0547" y="4124804"/>
            <a:ext cx="1971573" cy="267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F2264-4E4B-4EBF-99AD-E0ABCF1C557D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2859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552" y="764704"/>
            <a:ext cx="706878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1"/>
          <p:cNvSpPr txBox="1">
            <a:spLocks/>
          </p:cNvSpPr>
          <p:nvPr/>
        </p:nvSpPr>
        <p:spPr>
          <a:xfrm>
            <a:off x="380998" y="2276872"/>
            <a:ext cx="8407893" cy="440740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dirty="0" smtClean="0"/>
          </a:p>
          <a:p>
            <a:pPr marL="45720" indent="0" algn="just">
              <a:buFont typeface="Wingdings 2" pitchFamily="18" charset="2"/>
              <a:buNone/>
            </a:pPr>
            <a:endParaRPr lang="pt-BR" dirty="0" smtClean="0"/>
          </a:p>
          <a:p>
            <a:pPr marL="45720" indent="0" algn="just">
              <a:buNone/>
            </a:pPr>
            <a:endParaRPr lang="pt-BR" sz="2400" dirty="0" smtClean="0"/>
          </a:p>
          <a:p>
            <a:pPr marL="45720" indent="0" algn="ctr">
              <a:buNone/>
            </a:pPr>
            <a:r>
              <a:rPr lang="pt-BR" sz="2400" dirty="0" smtClean="0"/>
              <a:t>Contava com mais de 185 organizações</a:t>
            </a:r>
          </a:p>
          <a:p>
            <a:pPr algn="just"/>
            <a:endParaRPr lang="pt-BR" sz="2400" dirty="0"/>
          </a:p>
          <a:p>
            <a:pPr marL="45720" indent="0" algn="ctr">
              <a:buNone/>
            </a:pPr>
            <a:r>
              <a:rPr lang="pt-BR" sz="2400" dirty="0" smtClean="0"/>
              <a:t>ABONG    CUT    OAB    VIA CAMPESINA                FETRAF      REJUMA </a:t>
            </a:r>
          </a:p>
          <a:p>
            <a:pPr marL="45720" indent="0" algn="ctr">
              <a:buNone/>
            </a:pPr>
            <a:r>
              <a:rPr lang="pt-BR" sz="2400" dirty="0" smtClean="0"/>
              <a:t>FÓRUM DOS EX-MINISTROS DE MEIO AMBIENTE</a:t>
            </a:r>
          </a:p>
          <a:p>
            <a:pPr marL="45720" indent="0" algn="just">
              <a:buFont typeface="Wingdings 2" pitchFamily="18" charset="2"/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xmlns="" val="284967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de">
  <a:themeElements>
    <a:clrScheme name="Personalizada 4">
      <a:dk1>
        <a:srgbClr val="003300"/>
      </a:dk1>
      <a:lt1>
        <a:sysClr val="window" lastClr="FFFFFF"/>
      </a:lt1>
      <a:dk2>
        <a:srgbClr val="003300"/>
      </a:dk2>
      <a:lt2>
        <a:srgbClr val="ACFFAC"/>
      </a:lt2>
      <a:accent1>
        <a:srgbClr val="00B050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Grad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2797</TotalTime>
  <Words>1844</Words>
  <Application>Microsoft Office PowerPoint</Application>
  <PresentationFormat>Apresentação na tela (4:3)</PresentationFormat>
  <Paragraphs>207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5" baseType="lpstr">
      <vt:lpstr>Grade</vt:lpstr>
      <vt:lpstr>Perspectivas sobre a política florestal brasileira</vt:lpstr>
      <vt:lpstr>Código Florestal</vt:lpstr>
      <vt:lpstr>Políticas públicas</vt:lpstr>
      <vt:lpstr>Políticas públicas ambientais</vt:lpstr>
      <vt:lpstr>Experiência movimento estudantil</vt:lpstr>
      <vt:lpstr>Slide 6</vt:lpstr>
      <vt:lpstr>(ALGUNS) Argumentos a favor da alteração</vt:lpstr>
      <vt:lpstr>Slide 8</vt:lpstr>
      <vt:lpstr>Slide 9</vt:lpstr>
      <vt:lpstr>(ALGUNS) Argumentos contra a alteração</vt:lpstr>
      <vt:lpstr>polarização</vt:lpstr>
      <vt:lpstr>polarização</vt:lpstr>
      <vt:lpstr>SILENCIAMENTOS...</vt:lpstr>
      <vt:lpstr>QUAL MODELO DE AGRICULTURA ESTÁ EM PAUTA?</vt:lpstr>
      <vt:lpstr>QUAL MODELO DE AGRICULTURA ESTÁ EM PAUTA? </vt:lpstr>
      <vt:lpstr>Slide 16</vt:lpstr>
      <vt:lpstr>Slide 17</vt:lpstr>
      <vt:lpstr>EFEITO SILENCIADOR</vt:lpstr>
      <vt:lpstr>   PROCESSO DE ALTERAÇÃO</vt:lpstr>
      <vt:lpstr>PROCESSO DE ALTERAÇÃO</vt:lpstr>
      <vt:lpstr>Slide 21</vt:lpstr>
      <vt:lpstr>Lei 12.651/2012</vt:lpstr>
      <vt:lpstr>PLANAVEG</vt:lpstr>
      <vt:lpstr>Slide 24</vt:lpstr>
      <vt:lpstr>Slide 25</vt:lpstr>
      <vt:lpstr>Assimetria lei e aplicação</vt:lpstr>
      <vt:lpstr>Slide 27</vt:lpstr>
      <vt:lpstr>perspectivas</vt:lpstr>
      <vt:lpstr>Slide 29</vt:lpstr>
      <vt:lpstr>na Metodologia de Avaliação de Oportunidades de Restauração (ROAM)</vt:lpstr>
      <vt:lpstr>Diagnóstico fatores-chave</vt:lpstr>
      <vt:lpstr>desafios</vt:lpstr>
      <vt:lpstr>Reflexões finais...</vt:lpstr>
      <vt:lpstr>E piracicaba????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Perspectivas sobre a política florestal brasileira</dc:title>
  <dc:creator>Larissa</dc:creator>
  <cp:lastModifiedBy>ACER</cp:lastModifiedBy>
  <cp:revision>74</cp:revision>
  <dcterms:created xsi:type="dcterms:W3CDTF">2017-08-22T14:19:20Z</dcterms:created>
  <dcterms:modified xsi:type="dcterms:W3CDTF">2017-08-24T12:58:10Z</dcterms:modified>
</cp:coreProperties>
</file>