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2" r:id="rId2"/>
    <p:sldId id="349" r:id="rId3"/>
    <p:sldId id="334" r:id="rId4"/>
    <p:sldId id="333" r:id="rId5"/>
    <p:sldId id="335" r:id="rId6"/>
    <p:sldId id="350" r:id="rId7"/>
    <p:sldId id="351" r:id="rId8"/>
    <p:sldId id="367" r:id="rId9"/>
    <p:sldId id="353" r:id="rId10"/>
    <p:sldId id="306" r:id="rId11"/>
    <p:sldId id="356" r:id="rId12"/>
    <p:sldId id="352" r:id="rId13"/>
    <p:sldId id="364" r:id="rId14"/>
    <p:sldId id="623" r:id="rId15"/>
    <p:sldId id="357" r:id="rId16"/>
    <p:sldId id="310" r:id="rId17"/>
    <p:sldId id="311" r:id="rId18"/>
    <p:sldId id="355" r:id="rId19"/>
  </p:sldIdLst>
  <p:sldSz cx="9144000" cy="6875463"/>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5DAFF"/>
    <a:srgbClr val="D1D6FF"/>
    <a:srgbClr val="FFFFFF"/>
    <a:srgbClr val="C5CCFF"/>
    <a:srgbClr val="C8CAFF"/>
    <a:srgbClr val="C8CAEE"/>
    <a:srgbClr val="E2E3F6"/>
    <a:srgbClr val="BFC2EB"/>
    <a:srgbClr val="B0E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7" autoAdjust="0"/>
  </p:normalViewPr>
  <p:slideViewPr>
    <p:cSldViewPr snapToGrid="0">
      <p:cViewPr>
        <p:scale>
          <a:sx n="85" d="100"/>
          <a:sy n="85" d="100"/>
        </p:scale>
        <p:origin x="137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65" tIns="49533" rIns="99065" bIns="49533" rtlCol="0"/>
          <a:lstStyle>
            <a:lvl1pPr algn="l">
              <a:defRPr sz="1300"/>
            </a:lvl1pPr>
          </a:lstStyle>
          <a:p>
            <a:endParaRPr lang="pt-BR"/>
          </a:p>
        </p:txBody>
      </p:sp>
      <p:sp>
        <p:nvSpPr>
          <p:cNvPr id="3" name="Espaço Reservado para Data 2"/>
          <p:cNvSpPr>
            <a:spLocks noGrp="1"/>
          </p:cNvSpPr>
          <p:nvPr>
            <p:ph type="dt" idx="1"/>
          </p:nvPr>
        </p:nvSpPr>
        <p:spPr>
          <a:xfrm>
            <a:off x="4023992" y="0"/>
            <a:ext cx="3078427" cy="513508"/>
          </a:xfrm>
          <a:prstGeom prst="rect">
            <a:avLst/>
          </a:prstGeom>
        </p:spPr>
        <p:txBody>
          <a:bodyPr vert="horz" lIns="99065" tIns="49533" rIns="99065" bIns="49533" rtlCol="0"/>
          <a:lstStyle>
            <a:lvl1pPr algn="r">
              <a:defRPr sz="1300"/>
            </a:lvl1pPr>
          </a:lstStyle>
          <a:p>
            <a:fld id="{1C910D28-2F29-4386-AFED-BBC73CE310D4}" type="datetimeFigureOut">
              <a:rPr lang="pt-BR" smtClean="0"/>
              <a:t>24/03/2025</a:t>
            </a:fld>
            <a:endParaRPr lang="pt-BR"/>
          </a:p>
        </p:txBody>
      </p:sp>
      <p:sp>
        <p:nvSpPr>
          <p:cNvPr id="4" name="Espaço Reservado para Imagem de Slide 3"/>
          <p:cNvSpPr>
            <a:spLocks noGrp="1" noRot="1" noChangeAspect="1"/>
          </p:cNvSpPr>
          <p:nvPr>
            <p:ph type="sldImg" idx="2"/>
          </p:nvPr>
        </p:nvSpPr>
        <p:spPr>
          <a:xfrm>
            <a:off x="1255713" y="1279525"/>
            <a:ext cx="4592637" cy="3454400"/>
          </a:xfrm>
          <a:prstGeom prst="rect">
            <a:avLst/>
          </a:prstGeom>
          <a:noFill/>
          <a:ln w="12700">
            <a:solidFill>
              <a:prstClr val="black"/>
            </a:solidFill>
          </a:ln>
        </p:spPr>
        <p:txBody>
          <a:bodyPr vert="horz" lIns="99065" tIns="49533" rIns="99065" bIns="49533"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65" tIns="49533" rIns="99065" bIns="49533"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8"/>
            <a:ext cx="3078427" cy="513507"/>
          </a:xfrm>
          <a:prstGeom prst="rect">
            <a:avLst/>
          </a:prstGeom>
        </p:spPr>
        <p:txBody>
          <a:bodyPr vert="horz" lIns="99065" tIns="49533" rIns="99065" bIns="49533"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2" y="9721108"/>
            <a:ext cx="3078427" cy="513507"/>
          </a:xfrm>
          <a:prstGeom prst="rect">
            <a:avLst/>
          </a:prstGeom>
        </p:spPr>
        <p:txBody>
          <a:bodyPr vert="horz" lIns="99065" tIns="49533" rIns="99065" bIns="49533" rtlCol="0" anchor="b"/>
          <a:lstStyle>
            <a:lvl1pPr algn="r">
              <a:defRPr sz="1300"/>
            </a:lvl1pPr>
          </a:lstStyle>
          <a:p>
            <a:fld id="{0D98B674-4823-4AF7-87A9-A0715AA2E04B}" type="slidenum">
              <a:rPr lang="pt-BR" smtClean="0"/>
              <a:t>‹nº›</a:t>
            </a:fld>
            <a:endParaRPr lang="pt-BR"/>
          </a:p>
        </p:txBody>
      </p:sp>
    </p:spTree>
    <p:extLst>
      <p:ext uri="{BB962C8B-B14F-4D97-AF65-F5344CB8AC3E}">
        <p14:creationId xmlns:p14="http://schemas.microsoft.com/office/powerpoint/2010/main" val="732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D98B674-4823-4AF7-87A9-A0715AA2E04B}" type="slidenum">
              <a:rPr lang="pt-BR" smtClean="0"/>
              <a:t>1</a:t>
            </a:fld>
            <a:endParaRPr lang="pt-BR"/>
          </a:p>
        </p:txBody>
      </p:sp>
    </p:spTree>
    <p:extLst>
      <p:ext uri="{BB962C8B-B14F-4D97-AF65-F5344CB8AC3E}">
        <p14:creationId xmlns:p14="http://schemas.microsoft.com/office/powerpoint/2010/main" val="411311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5538"/>
            <a:ext cx="6858000" cy="2393950"/>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11563"/>
            <a:ext cx="6858000" cy="165893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25546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6713"/>
            <a:ext cx="7886700" cy="1328737"/>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628650" y="1830388"/>
            <a:ext cx="7886700" cy="4362450"/>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5456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6713"/>
            <a:ext cx="1971675" cy="5826125"/>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6713"/>
            <a:ext cx="5762625" cy="58261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67861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6713"/>
            <a:ext cx="7886700" cy="1328737"/>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628650" y="1830388"/>
            <a:ext cx="7886700" cy="436245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12616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14500"/>
            <a:ext cx="7886700" cy="2859088"/>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600575"/>
            <a:ext cx="7886700" cy="150495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Tree>
    <p:extLst>
      <p:ext uri="{BB962C8B-B14F-4D97-AF65-F5344CB8AC3E}">
        <p14:creationId xmlns:p14="http://schemas.microsoft.com/office/powerpoint/2010/main" val="376348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6713"/>
            <a:ext cx="7886700" cy="1328737"/>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628650" y="1830388"/>
            <a:ext cx="3867150" cy="436245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830388"/>
            <a:ext cx="3867150" cy="436245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459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6713"/>
            <a:ext cx="7886700" cy="1328737"/>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630238" y="1685925"/>
            <a:ext cx="3868737"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11425"/>
            <a:ext cx="3868737" cy="369411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5925"/>
            <a:ext cx="3887788" cy="8255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11425"/>
            <a:ext cx="3887788" cy="369411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19115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6713"/>
            <a:ext cx="7886700" cy="1328737"/>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424108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8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8788"/>
            <a:ext cx="2949575" cy="1603375"/>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90600"/>
            <a:ext cx="4629150" cy="48847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62163"/>
            <a:ext cx="2949575" cy="38211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49227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8788"/>
            <a:ext cx="2949575" cy="1603375"/>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90600"/>
            <a:ext cx="4629150" cy="48847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62163"/>
            <a:ext cx="2949575" cy="38211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316452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gif"/><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4"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4216563646"/>
              </p:ext>
            </p:extLst>
          </p:nvPr>
        </p:nvGraphicFramePr>
        <p:xfrm>
          <a:off x="0" y="8732"/>
          <a:ext cx="9144000" cy="6866731"/>
        </p:xfrm>
        <a:graphic>
          <a:graphicData uri="http://schemas.openxmlformats.org/presentationml/2006/ole">
            <mc:AlternateContent xmlns:mc="http://schemas.openxmlformats.org/markup-compatibility/2006">
              <mc:Choice xmlns:v="urn:schemas-microsoft-com:vml" Requires="v">
                <p:oleObj spid="_x0000_s23588" name="Slide" r:id="rId5" imgW="4566054" imgH="3422898" progId="PowerPoint.Slide.8">
                  <p:embed/>
                </p:oleObj>
              </mc:Choice>
              <mc:Fallback>
                <p:oleObj name="Slide" r:id="rId5" imgW="4566054" imgH="3422898" progId="PowerPoint.Slide.8">
                  <p:embed/>
                  <p:pic>
                    <p:nvPicPr>
                      <p:cNvPr id="5325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732"/>
                        <a:ext cx="9144000" cy="6866731"/>
                      </a:xfrm>
                      <a:prstGeom prst="rect">
                        <a:avLst/>
                      </a:prstGeom>
                      <a:noFill/>
                      <a:ln>
                        <a:noFill/>
                      </a:ln>
                      <a:effectLst/>
                      <a:extLst/>
                    </p:spPr>
                  </p:pic>
                </p:oleObj>
              </mc:Fallback>
            </mc:AlternateContent>
          </a:graphicData>
        </a:graphic>
      </p:graphicFrame>
      <p:pic>
        <p:nvPicPr>
          <p:cNvPr id="43" name="Slide"/>
          <p:cNvPicPr>
            <a:picLocks noChangeAspect="1"/>
          </p:cNvPicPr>
          <p:nvPr/>
        </p:nvPicPr>
        <p:blipFill rotWithShape="1">
          <a:blip r:embed="rId7"/>
          <a:srcRect b="28192"/>
          <a:stretch/>
        </p:blipFill>
        <p:spPr>
          <a:xfrm>
            <a:off x="0" y="-9301"/>
            <a:ext cx="9144000" cy="4924590"/>
          </a:xfrm>
          <a:prstGeom prst="rect">
            <a:avLst/>
          </a:prstGeom>
        </p:spPr>
      </p:pic>
      <p:sp>
        <p:nvSpPr>
          <p:cNvPr id="48" name="CaixaDeTexto 47">
            <a:extLst>
              <a:ext uri="{FF2B5EF4-FFF2-40B4-BE49-F238E27FC236}">
                <a16:creationId xmlns:a16="http://schemas.microsoft.com/office/drawing/2014/main" id="{3AD19B73-0104-439B-A610-568E7A7D20E6}"/>
              </a:ext>
            </a:extLst>
          </p:cNvPr>
          <p:cNvSpPr txBox="1"/>
          <p:nvPr/>
        </p:nvSpPr>
        <p:spPr>
          <a:xfrm>
            <a:off x="2062065" y="4885286"/>
            <a:ext cx="4833258" cy="369332"/>
          </a:xfrm>
          <a:prstGeom prst="rect">
            <a:avLst/>
          </a:prstGeom>
          <a:noFill/>
        </p:spPr>
        <p:txBody>
          <a:bodyPr wrap="square" rtlCol="0">
            <a:spAutoFit/>
          </a:bodyPr>
          <a:lstStyle/>
          <a:p>
            <a:r>
              <a:rPr lang="pt-BR" dirty="0"/>
              <a:t>- O Petróleo do </a:t>
            </a:r>
            <a:r>
              <a:rPr lang="pt-BR" dirty="0" err="1"/>
              <a:t>Pré</a:t>
            </a:r>
            <a:r>
              <a:rPr lang="pt-BR" dirty="0"/>
              <a:t>-Sal</a:t>
            </a:r>
          </a:p>
        </p:txBody>
      </p:sp>
    </p:spTree>
    <p:extLst>
      <p:ext uri="{BB962C8B-B14F-4D97-AF65-F5344CB8AC3E}">
        <p14:creationId xmlns:p14="http://schemas.microsoft.com/office/powerpoint/2010/main" val="99704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pic>
        <p:nvPicPr>
          <p:cNvPr id="2" name="Slide"/>
          <p:cNvPicPr>
            <a:picLocks noChangeAspect="1"/>
          </p:cNvPicPr>
          <p:nvPr/>
        </p:nvPicPr>
        <p:blipFill>
          <a:blip r:embed="rId2"/>
          <a:stretch>
            <a:fillRect/>
          </a:stretch>
        </p:blipFill>
        <p:spPr>
          <a:xfrm>
            <a:off x="0" y="9360"/>
            <a:ext cx="9144000" cy="6858000"/>
          </a:xfrm>
          <a:prstGeom prst="rect">
            <a:avLst/>
          </a:prstGeom>
        </p:spPr>
      </p:pic>
      <p:sp>
        <p:nvSpPr>
          <p:cNvPr id="3" name="CaixaDeTexto 2"/>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2915694649"/>
              </p:ext>
            </p:extLst>
          </p:nvPr>
        </p:nvGraphicFramePr>
        <p:xfrm>
          <a:off x="0" y="8732"/>
          <a:ext cx="9144000" cy="6866731"/>
        </p:xfrm>
        <a:graphic>
          <a:graphicData uri="http://schemas.openxmlformats.org/presentationml/2006/ole">
            <mc:AlternateContent xmlns:mc="http://schemas.openxmlformats.org/markup-compatibility/2006">
              <mc:Choice xmlns:v="urn:schemas-microsoft-com:vml" Requires="v">
                <p:oleObj spid="_x0000_s16427"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66731"/>
                      </a:xfrm>
                      <a:prstGeom prst="rect">
                        <a:avLst/>
                      </a:prstGeom>
                      <a:noFill/>
                      <a:ln>
                        <a:noFill/>
                      </a:ln>
                      <a:effectLst/>
                      <a:extLst/>
                    </p:spPr>
                  </p:pic>
                </p:oleObj>
              </mc:Fallback>
            </mc:AlternateContent>
          </a:graphicData>
        </a:graphic>
      </p:graphicFrame>
      <p:sp>
        <p:nvSpPr>
          <p:cNvPr id="2" name="CaixaDeTexto 1"/>
          <p:cNvSpPr txBox="1"/>
          <p:nvPr/>
        </p:nvSpPr>
        <p:spPr>
          <a:xfrm>
            <a:off x="457200" y="454104"/>
            <a:ext cx="3819525" cy="400110"/>
          </a:xfrm>
          <a:prstGeom prst="rect">
            <a:avLst/>
          </a:prstGeom>
          <a:noFill/>
        </p:spPr>
        <p:txBody>
          <a:bodyPr wrap="square" rtlCol="0">
            <a:spAutoFit/>
          </a:bodyPr>
          <a:lstStyle/>
          <a:p>
            <a:r>
              <a:rPr lang="pt-BR" sz="2000" b="1" dirty="0"/>
              <a:t>Algumas questões sobre o </a:t>
            </a:r>
            <a:r>
              <a:rPr lang="pt-BR" sz="2000" b="1" dirty="0" err="1"/>
              <a:t>Pré</a:t>
            </a:r>
            <a:r>
              <a:rPr lang="pt-BR" sz="2000" b="1" dirty="0"/>
              <a:t>-Sal:</a:t>
            </a:r>
          </a:p>
        </p:txBody>
      </p:sp>
      <p:sp>
        <p:nvSpPr>
          <p:cNvPr id="3" name="CaixaDeTexto 2"/>
          <p:cNvSpPr txBox="1"/>
          <p:nvPr/>
        </p:nvSpPr>
        <p:spPr>
          <a:xfrm>
            <a:off x="457199" y="1225999"/>
            <a:ext cx="7881544" cy="4093428"/>
          </a:xfrm>
          <a:prstGeom prst="rect">
            <a:avLst/>
          </a:prstGeom>
          <a:noFill/>
        </p:spPr>
        <p:txBody>
          <a:bodyPr wrap="square" rtlCol="0">
            <a:spAutoFit/>
          </a:bodyPr>
          <a:lstStyle/>
          <a:p>
            <a:pPr algn="just"/>
            <a:r>
              <a:rPr lang="pt-BR" sz="2000" dirty="0"/>
              <a:t>Não se sabe ainda, com o rigor científico necessário, se o petróleo existente no </a:t>
            </a:r>
            <a:r>
              <a:rPr lang="pt-BR" sz="2000" dirty="0" err="1"/>
              <a:t>pré</a:t>
            </a:r>
            <a:r>
              <a:rPr lang="pt-BR" sz="2000" dirty="0"/>
              <a:t>-sal está presente uniformemente no continente formado pela área de 159 mil quilômetros quadrados correspondente, ou se tratam de bolsões formando um “arquipélago”. Ou seja, se se trata de um campo único ou de uma sequencia de campos. Tal desconhecimento acabou por permitir que se especule reservas que variam entre 50 e 150 bilhões de barris de óleo equivalente, considerando petróleo e gás natural. </a:t>
            </a:r>
          </a:p>
          <a:p>
            <a:pPr algn="just"/>
            <a:endParaRPr lang="pt-BR" sz="2000" dirty="0"/>
          </a:p>
          <a:p>
            <a:pPr algn="just"/>
            <a:r>
              <a:rPr lang="pt-BR" sz="2000" dirty="0"/>
              <a:t>Na época da confirmação das descobertas (2007), estimava-se uma produção capaz de alcançar mais de seis milhões de barris de petróleo por dia. Com o petróleo acima de US$ 100/barril, isso poderia representar um faturamento bruto mínimo diário de US$ 600 milhões, ou de US$ 216 bilhões anuais.</a:t>
            </a:r>
          </a:p>
        </p:txBody>
      </p:sp>
      <p:sp>
        <p:nvSpPr>
          <p:cNvPr id="46" name="CaixaDeTexto 45"/>
          <p:cNvSpPr txBox="1"/>
          <p:nvPr/>
        </p:nvSpPr>
        <p:spPr>
          <a:xfrm>
            <a:off x="8544339" y="626579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61</a:t>
            </a:r>
          </a:p>
        </p:txBody>
      </p:sp>
    </p:spTree>
    <p:extLst>
      <p:ext uri="{BB962C8B-B14F-4D97-AF65-F5344CB8AC3E}">
        <p14:creationId xmlns:p14="http://schemas.microsoft.com/office/powerpoint/2010/main" val="77461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15399"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 name="Slide"/>
          <p:cNvPicPr>
            <a:picLocks noChangeAspect="1"/>
          </p:cNvPicPr>
          <p:nvPr/>
        </p:nvPicPr>
        <p:blipFill rotWithShape="1">
          <a:blip r:embed="rId6"/>
          <a:srcRect l="2708" t="24029" r="3751" b="23609"/>
          <a:stretch/>
        </p:blipFill>
        <p:spPr>
          <a:xfrm>
            <a:off x="228600" y="1000091"/>
            <a:ext cx="8553450" cy="3590925"/>
          </a:xfrm>
          <a:prstGeom prst="rect">
            <a:avLst/>
          </a:prstGeom>
          <a:ln>
            <a:solidFill>
              <a:schemeClr val="accent1"/>
            </a:solidFill>
          </a:ln>
        </p:spPr>
      </p:pic>
      <p:sp>
        <p:nvSpPr>
          <p:cNvPr id="2" name="CaixaDeTexto 1"/>
          <p:cNvSpPr txBox="1"/>
          <p:nvPr/>
        </p:nvSpPr>
        <p:spPr>
          <a:xfrm>
            <a:off x="133350" y="4582926"/>
            <a:ext cx="2609850" cy="369332"/>
          </a:xfrm>
          <a:prstGeom prst="rect">
            <a:avLst/>
          </a:prstGeom>
          <a:noFill/>
        </p:spPr>
        <p:txBody>
          <a:bodyPr wrap="square" rtlCol="0">
            <a:spAutoFit/>
          </a:bodyPr>
          <a:lstStyle/>
          <a:p>
            <a:r>
              <a:rPr lang="pt-BR" dirty="0"/>
              <a:t>Fonte: Petrobrás, 2008.</a:t>
            </a:r>
          </a:p>
        </p:txBody>
      </p:sp>
      <p:sp>
        <p:nvSpPr>
          <p:cNvPr id="45" name="CaixaDeTexto 44"/>
          <p:cNvSpPr txBox="1"/>
          <p:nvPr/>
        </p:nvSpPr>
        <p:spPr>
          <a:xfrm>
            <a:off x="790575" y="4986603"/>
            <a:ext cx="5745692" cy="1677382"/>
          </a:xfrm>
          <a:prstGeom prst="rect">
            <a:avLst/>
          </a:prstGeom>
          <a:noFill/>
        </p:spPr>
        <p:txBody>
          <a:bodyPr wrap="square" rtlCol="0">
            <a:spAutoFit/>
          </a:bodyPr>
          <a:lstStyle/>
          <a:p>
            <a:r>
              <a:rPr lang="pt-BR" sz="1600" b="1" dirty="0"/>
              <a:t>Dados da evolução recente da produção no </a:t>
            </a:r>
            <a:r>
              <a:rPr lang="pt-BR" sz="1600" b="1" dirty="0" err="1"/>
              <a:t>Pré</a:t>
            </a:r>
            <a:r>
              <a:rPr lang="pt-BR" sz="1600" b="1" dirty="0"/>
              <a:t>-Sal:</a:t>
            </a:r>
          </a:p>
          <a:p>
            <a:endParaRPr lang="pt-BR" sz="800" b="1" dirty="0"/>
          </a:p>
          <a:p>
            <a:r>
              <a:rPr lang="pt-BR" sz="1600" b="1" dirty="0"/>
              <a:t>- 2014: 492 mil b/d</a:t>
            </a:r>
          </a:p>
          <a:p>
            <a:pPr>
              <a:spcBef>
                <a:spcPts val="600"/>
              </a:spcBef>
            </a:pPr>
            <a:r>
              <a:rPr lang="pt-BR" sz="1600" b="1" dirty="0"/>
              <a:t>- abril/2015: 800 mil b/d</a:t>
            </a:r>
          </a:p>
          <a:p>
            <a:pPr>
              <a:spcBef>
                <a:spcPts val="600"/>
              </a:spcBef>
            </a:pPr>
            <a:r>
              <a:rPr lang="pt-BR" sz="1600" b="1" dirty="0"/>
              <a:t>- janeiro/2016: 1,029 milhão </a:t>
            </a:r>
            <a:r>
              <a:rPr lang="pt-BR" sz="1600" b="1" dirty="0" err="1"/>
              <a:t>boed</a:t>
            </a:r>
            <a:r>
              <a:rPr lang="pt-BR" sz="1600" b="1" dirty="0"/>
              <a:t> (barris de óleo equivalente/d)</a:t>
            </a:r>
          </a:p>
          <a:p>
            <a:pPr>
              <a:spcBef>
                <a:spcPts val="600"/>
              </a:spcBef>
            </a:pPr>
            <a:r>
              <a:rPr lang="pt-BR" sz="1600" dirty="0"/>
              <a:t>Fonte: Petrobrás, 2016</a:t>
            </a:r>
          </a:p>
        </p:txBody>
      </p:sp>
      <p:sp>
        <p:nvSpPr>
          <p:cNvPr id="46" name="CaixaDeTexto 45"/>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62</a:t>
            </a:r>
          </a:p>
        </p:txBody>
      </p:sp>
    </p:spTree>
    <p:extLst>
      <p:ext uri="{BB962C8B-B14F-4D97-AF65-F5344CB8AC3E}">
        <p14:creationId xmlns:p14="http://schemas.microsoft.com/office/powerpoint/2010/main" val="257047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25624"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CaixaDeTexto 45"/>
          <p:cNvSpPr txBox="1"/>
          <p:nvPr/>
        </p:nvSpPr>
        <p:spPr>
          <a:xfrm>
            <a:off x="8577470" y="6361043"/>
            <a:ext cx="476219"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63</a:t>
            </a:r>
          </a:p>
        </p:txBody>
      </p:sp>
      <p:pic>
        <p:nvPicPr>
          <p:cNvPr id="47" name="Picture 66"/>
          <p:cNvPicPr>
            <a:picLocks noChangeAspect="1" noChangeArrowheads="1"/>
          </p:cNvPicPr>
          <p:nvPr/>
        </p:nvPicPr>
        <p:blipFill rotWithShape="1">
          <a:blip r:embed="rId6"/>
          <a:srcRect t="1849" b="7832"/>
          <a:stretch/>
        </p:blipFill>
        <p:spPr bwMode="auto">
          <a:xfrm>
            <a:off x="468313" y="228600"/>
            <a:ext cx="8394700" cy="5360988"/>
          </a:xfrm>
          <a:prstGeom prst="rect">
            <a:avLst/>
          </a:prstGeom>
          <a:noFill/>
          <a:ln w="28575">
            <a:solidFill>
              <a:schemeClr val="accent6"/>
            </a:solidFill>
            <a:miter lim="800000"/>
            <a:headEnd/>
            <a:tailEnd/>
          </a:ln>
        </p:spPr>
      </p:pic>
      <p:sp>
        <p:nvSpPr>
          <p:cNvPr id="48" name="5 Rectángulo"/>
          <p:cNvSpPr/>
          <p:nvPr/>
        </p:nvSpPr>
        <p:spPr>
          <a:xfrm>
            <a:off x="1476375" y="1268413"/>
            <a:ext cx="7386638" cy="288925"/>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ES">
              <a:noFill/>
            </a:endParaRPr>
          </a:p>
        </p:txBody>
      </p:sp>
      <p:sp>
        <p:nvSpPr>
          <p:cNvPr id="49" name="2 Marcador de contenido"/>
          <p:cNvSpPr txBox="1">
            <a:spLocks/>
          </p:cNvSpPr>
          <p:nvPr/>
        </p:nvSpPr>
        <p:spPr>
          <a:xfrm>
            <a:off x="528638" y="5589588"/>
            <a:ext cx="8291512" cy="892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altLang="pt-BR" sz="1600" dirty="0">
                <a:latin typeface="Arial" panose="020B0604020202020204" pitchFamily="34" charset="0"/>
                <a:cs typeface="Arial" panose="020B0604020202020204" pitchFamily="34" charset="0"/>
              </a:rPr>
              <a:t>“O </a:t>
            </a:r>
            <a:r>
              <a:rPr lang="pt-BR" altLang="pt-BR" sz="1600" dirty="0" err="1">
                <a:latin typeface="Arial" panose="020B0604020202020204" pitchFamily="34" charset="0"/>
                <a:cs typeface="Arial" panose="020B0604020202020204" pitchFamily="34" charset="0"/>
              </a:rPr>
              <a:t>pré</a:t>
            </a:r>
            <a:r>
              <a:rPr lang="pt-BR" altLang="pt-BR" sz="1600" dirty="0">
                <a:latin typeface="Arial" panose="020B0604020202020204" pitchFamily="34" charset="0"/>
                <a:cs typeface="Arial" panose="020B0604020202020204" pitchFamily="34" charset="0"/>
              </a:rPr>
              <a:t>-sal cresceu 55,7% na comparação anual. A produção anual passou de 179,8 milhões de barris em 2014 para 280,1 milhões em 2015, ou 767,3 mil barris/dia em media. O </a:t>
            </a:r>
            <a:r>
              <a:rPr lang="pt-BR" altLang="pt-BR" sz="1600" dirty="0" err="1">
                <a:latin typeface="Arial" panose="020B0604020202020204" pitchFamily="34" charset="0"/>
                <a:cs typeface="Arial" panose="020B0604020202020204" pitchFamily="34" charset="0"/>
              </a:rPr>
              <a:t>pré</a:t>
            </a:r>
            <a:r>
              <a:rPr lang="pt-BR" altLang="pt-BR" sz="1600" dirty="0">
                <a:latin typeface="Arial" panose="020B0604020202020204" pitchFamily="34" charset="0"/>
                <a:cs typeface="Arial" panose="020B0604020202020204" pitchFamily="34" charset="0"/>
              </a:rPr>
              <a:t>-sal representou 31,5% da produção nacional total.” (ANP, 2016, p. 77).</a:t>
            </a:r>
          </a:p>
          <a:p>
            <a:pPr marL="0" indent="0" algn="r">
              <a:buFont typeface="Arial" panose="020B0604020202020204" pitchFamily="34" charset="0"/>
              <a:buNone/>
            </a:pPr>
            <a:endParaRPr lang="es-ES" altLang="pt-BR" sz="1600" dirty="0">
              <a:latin typeface="Arial" panose="020B0604020202020204" pitchFamily="34" charset="0"/>
              <a:cs typeface="Arial" panose="020B0604020202020204" pitchFamily="34" charset="0"/>
            </a:endParaRPr>
          </a:p>
        </p:txBody>
      </p:sp>
      <p:sp>
        <p:nvSpPr>
          <p:cNvPr id="50" name="CaixaDeTexto 43"/>
          <p:cNvSpPr txBox="1">
            <a:spLocks noChangeArrowheads="1"/>
          </p:cNvSpPr>
          <p:nvPr/>
        </p:nvSpPr>
        <p:spPr bwMode="auto">
          <a:xfrm>
            <a:off x="34925" y="6505575"/>
            <a:ext cx="763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pt-BR" sz="1400" dirty="0">
                <a:latin typeface="Arial" panose="020B0604020202020204" pitchFamily="34" charset="0"/>
              </a:rPr>
              <a:t> Fonte: ANP - Anuário Estatístico Brasileiro do Petróleo, Gás Natural e Biocombustíveis, 2016. </a:t>
            </a:r>
            <a:r>
              <a:rPr lang="pt-BR" altLang="pt-BR" sz="1400" dirty="0"/>
              <a:t> </a:t>
            </a:r>
          </a:p>
        </p:txBody>
      </p:sp>
    </p:spTree>
    <p:extLst>
      <p:ext uri="{BB962C8B-B14F-4D97-AF65-F5344CB8AC3E}">
        <p14:creationId xmlns:p14="http://schemas.microsoft.com/office/powerpoint/2010/main" val="75938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pt-BR" sz="2600" b="1">
                <a:solidFill>
                  <a:srgbClr val="000000"/>
                </a:solidFill>
                <a:latin typeface="Arial" charset="0"/>
              </a:rPr>
              <a:t>ENE 5714: Análise Política da Questão Energética</a:t>
            </a:r>
          </a:p>
        </p:txBody>
      </p:sp>
      <p:pic>
        <p:nvPicPr>
          <p:cNvPr id="49156"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2" name="Group 4"/>
          <p:cNvGrpSpPr>
            <a:grpSpLocks/>
          </p:cNvGrpSpPr>
          <p:nvPr/>
        </p:nvGrpSpPr>
        <p:grpSpPr bwMode="auto">
          <a:xfrm>
            <a:off x="7772400" y="237331"/>
            <a:ext cx="1066800" cy="533400"/>
            <a:chOff x="-1" y="1"/>
            <a:chExt cx="19986" cy="19973"/>
          </a:xfrm>
        </p:grpSpPr>
        <p:sp>
          <p:nvSpPr>
            <p:cNvPr id="49165"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defRPr/>
              </a:pPr>
              <a:endParaRPr lang="pt-BR">
                <a:solidFill>
                  <a:srgbClr val="000000"/>
                </a:solidFill>
                <a:latin typeface="Arial" charset="0"/>
              </a:endParaRPr>
            </a:p>
          </p:txBody>
        </p:sp>
        <p:sp>
          <p:nvSpPr>
            <p:cNvPr id="49166"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67"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68"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69"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0"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1"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2"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3"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4"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5"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6"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7"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8"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79"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0"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1"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2"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3"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4"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5"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6"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7"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88"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grpSp>
          <p:nvGrpSpPr>
            <p:cNvPr id="3" name="Group 29"/>
            <p:cNvGrpSpPr>
              <a:grpSpLocks/>
            </p:cNvGrpSpPr>
            <p:nvPr/>
          </p:nvGrpSpPr>
          <p:grpSpPr bwMode="auto">
            <a:xfrm>
              <a:off x="2455" y="6915"/>
              <a:ext cx="917" cy="1254"/>
              <a:chOff x="0" y="0"/>
              <a:chExt cx="19678" cy="19594"/>
            </a:xfrm>
          </p:grpSpPr>
          <p:sp>
            <p:nvSpPr>
              <p:cNvPr id="49195"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96"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grpSp>
        <p:sp>
          <p:nvSpPr>
            <p:cNvPr id="49190"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91"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92"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93"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sp>
          <p:nvSpPr>
            <p:cNvPr id="49194"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defRPr/>
              </a:pPr>
              <a:endParaRPr lang="pt-BR">
                <a:solidFill>
                  <a:srgbClr val="000000"/>
                </a:solidFill>
                <a:latin typeface="Arial" charset="0"/>
              </a:endParaRPr>
            </a:p>
          </p:txBody>
        </p:sp>
      </p:grpSp>
      <p:sp>
        <p:nvSpPr>
          <p:cNvPr id="49158"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defRPr/>
            </a:pPr>
            <a:endParaRPr lang="pt-BR">
              <a:solidFill>
                <a:srgbClr val="000000"/>
              </a:solidFill>
              <a:latin typeface="Arial" charset="0"/>
            </a:endParaRPr>
          </a:p>
        </p:txBody>
      </p:sp>
      <p:sp>
        <p:nvSpPr>
          <p:cNvPr id="49159" name="Rectangle 38"/>
          <p:cNvSpPr>
            <a:spLocks noChangeArrowheads="1"/>
          </p:cNvSpPr>
          <p:nvPr/>
        </p:nvSpPr>
        <p:spPr bwMode="auto">
          <a:xfrm>
            <a:off x="4981576" y="846932"/>
            <a:ext cx="4162425" cy="276999"/>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pt-BR" sz="1200" b="1">
                <a:solidFill>
                  <a:srgbClr val="000000"/>
                </a:solidFill>
                <a:latin typeface="Humanst521 BT" pitchFamily="34" charset="0"/>
                <a:cs typeface="Times New Roman" pitchFamily="18" charset="0"/>
              </a:rPr>
              <a:t> Programa Interunidades de Pós-Graduação em Energia</a:t>
            </a:r>
          </a:p>
        </p:txBody>
      </p:sp>
      <p:sp>
        <p:nvSpPr>
          <p:cNvPr id="49160"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defRPr/>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latin typeface="Times New Roman"/>
              <a:cs typeface="Times New Roman" pitchFamily="18" charset="0"/>
            </a:endParaRPr>
          </a:p>
        </p:txBody>
      </p:sp>
      <p:sp>
        <p:nvSpPr>
          <p:cNvPr id="49161"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defRPr/>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defRPr/>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latin typeface="Times New Roman"/>
              <a:cs typeface="Times New Roman" pitchFamily="18" charset="0"/>
            </a:endParaRPr>
          </a:p>
        </p:txBody>
      </p:sp>
      <p:sp>
        <p:nvSpPr>
          <p:cNvPr id="49162"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pt-BR" sz="2400" b="1">
                <a:solidFill>
                  <a:srgbClr val="000000"/>
                </a:solidFill>
                <a:latin typeface="Times New Roman"/>
              </a:rPr>
              <a:t> 19/set/2005 - 2a. aula</a:t>
            </a:r>
          </a:p>
        </p:txBody>
      </p:sp>
      <p:graphicFrame>
        <p:nvGraphicFramePr>
          <p:cNvPr id="49154" name="Object 42"/>
          <p:cNvGraphicFramePr>
            <a:graphicFrameLocks noChangeAspect="1"/>
          </p:cNvGraphicFramePr>
          <p:nvPr/>
        </p:nvGraphicFramePr>
        <p:xfrm>
          <a:off x="0" y="8731"/>
          <a:ext cx="9144000" cy="6858000"/>
        </p:xfrm>
        <a:graphic>
          <a:graphicData uri="http://schemas.openxmlformats.org/presentationml/2006/ole">
            <mc:AlternateContent xmlns:mc="http://schemas.openxmlformats.org/markup-compatibility/2006">
              <mc:Choice xmlns:v="urn:schemas-microsoft-com:vml" Requires="v">
                <p:oleObj spid="_x0000_s33798" name="Slide" r:id="rId4" imgW="4566054" imgH="3422898" progId="PowerPoint.Slide.8">
                  <p:embed/>
                </p:oleObj>
              </mc:Choice>
              <mc:Fallback>
                <p:oleObj name="Slide" r:id="rId4" imgW="4566054" imgH="3422898" progId="PowerPoint.Slide.8">
                  <p:embed/>
                  <p:pic>
                    <p:nvPicPr>
                      <p:cNvPr id="49154"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4" name="CaixaDeTexto 43"/>
          <p:cNvSpPr txBox="1">
            <a:spLocks noChangeArrowheads="1"/>
          </p:cNvSpPr>
          <p:nvPr/>
        </p:nvSpPr>
        <p:spPr bwMode="auto">
          <a:xfrm>
            <a:off x="289240" y="6586339"/>
            <a:ext cx="7739144" cy="307777"/>
          </a:xfrm>
          <a:prstGeom prst="rect">
            <a:avLst/>
          </a:prstGeom>
          <a:noFill/>
          <a:ln w="9525">
            <a:noFill/>
            <a:miter lim="800000"/>
            <a:headEnd/>
            <a:tailEnd/>
          </a:ln>
        </p:spPr>
        <p:txBody>
          <a:bodyPr wrap="square">
            <a:spAutoFit/>
          </a:bodyPr>
          <a:lstStyle/>
          <a:p>
            <a:pPr fontAlgn="base">
              <a:spcBef>
                <a:spcPct val="0"/>
              </a:spcBef>
              <a:spcAft>
                <a:spcPct val="0"/>
              </a:spcAft>
              <a:defRPr/>
            </a:pPr>
            <a:r>
              <a:rPr lang="pt-BR" sz="1400" dirty="0">
                <a:solidFill>
                  <a:srgbClr val="000000"/>
                </a:solidFill>
                <a:latin typeface="Arial" charset="0"/>
              </a:rPr>
              <a:t> Fonte: ANP - Anuário Estatístico Brasileiro do Petróleo, Gás Natural e Biocombustíveis, 2023.  </a:t>
            </a:r>
          </a:p>
        </p:txBody>
      </p:sp>
      <p:pic>
        <p:nvPicPr>
          <p:cNvPr id="5" name="Imagem 4">
            <a:extLst>
              <a:ext uri="{FF2B5EF4-FFF2-40B4-BE49-F238E27FC236}">
                <a16:creationId xmlns:a16="http://schemas.microsoft.com/office/drawing/2014/main" id="{6FD095DC-5895-46E3-91B1-6D737858BF42}"/>
              </a:ext>
            </a:extLst>
          </p:cNvPr>
          <p:cNvPicPr>
            <a:picLocks noChangeAspect="1"/>
          </p:cNvPicPr>
          <p:nvPr/>
        </p:nvPicPr>
        <p:blipFill rotWithShape="1">
          <a:blip r:embed="rId6"/>
          <a:srcRect l="-1095" t="10479" r="1095" b="3131"/>
          <a:stretch/>
        </p:blipFill>
        <p:spPr>
          <a:xfrm>
            <a:off x="-74645" y="107123"/>
            <a:ext cx="8913846" cy="5824064"/>
          </a:xfrm>
          <a:prstGeom prst="rect">
            <a:avLst/>
          </a:prstGeom>
        </p:spPr>
      </p:pic>
      <p:sp>
        <p:nvSpPr>
          <p:cNvPr id="46" name="5 Rectángulo">
            <a:extLst>
              <a:ext uri="{FF2B5EF4-FFF2-40B4-BE49-F238E27FC236}">
                <a16:creationId xmlns:a16="http://schemas.microsoft.com/office/drawing/2014/main" id="{5385DE35-1563-4C47-8B31-F93052D9E168}"/>
              </a:ext>
            </a:extLst>
          </p:cNvPr>
          <p:cNvSpPr/>
          <p:nvPr/>
        </p:nvSpPr>
        <p:spPr>
          <a:xfrm>
            <a:off x="1188929" y="1384309"/>
            <a:ext cx="7438629" cy="23546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defPPr>
              <a:defRPr lang="pt-B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a:noFill/>
            </a:endParaRPr>
          </a:p>
        </p:txBody>
      </p:sp>
      <p:sp>
        <p:nvSpPr>
          <p:cNvPr id="47" name="CaixaDeTexto 46">
            <a:extLst>
              <a:ext uri="{FF2B5EF4-FFF2-40B4-BE49-F238E27FC236}">
                <a16:creationId xmlns:a16="http://schemas.microsoft.com/office/drawing/2014/main" id="{F1F0932B-CBB2-4C46-A7A2-9907083B8EB5}"/>
              </a:ext>
            </a:extLst>
          </p:cNvPr>
          <p:cNvSpPr txBox="1"/>
          <p:nvPr/>
        </p:nvSpPr>
        <p:spPr>
          <a:xfrm>
            <a:off x="261257" y="5837438"/>
            <a:ext cx="8314206" cy="830997"/>
          </a:xfrm>
          <a:prstGeom prst="rect">
            <a:avLst/>
          </a:prstGeom>
          <a:noFill/>
        </p:spPr>
        <p:txBody>
          <a:bodyPr wrap="square" rtlCol="0">
            <a:spAutoFit/>
          </a:bodyPr>
          <a:lstStyle/>
          <a:p>
            <a:r>
              <a:rPr lang="pt-BR" sz="1600" dirty="0">
                <a:latin typeface="Arial" panose="020B0604020202020204" pitchFamily="34" charset="0"/>
                <a:cs typeface="Arial" panose="020B0604020202020204" pitchFamily="34" charset="0"/>
              </a:rPr>
              <a:t>“A produção de petróleo no </a:t>
            </a:r>
            <a:r>
              <a:rPr lang="pt-BR" sz="1600" dirty="0" err="1">
                <a:latin typeface="Arial" panose="020B0604020202020204" pitchFamily="34" charset="0"/>
                <a:cs typeface="Arial" panose="020B0604020202020204" pitchFamily="34" charset="0"/>
              </a:rPr>
              <a:t>pré</a:t>
            </a:r>
            <a:r>
              <a:rPr lang="pt-BR" sz="1600" dirty="0">
                <a:latin typeface="Arial" panose="020B0604020202020204" pitchFamily="34" charset="0"/>
                <a:cs typeface="Arial" panose="020B0604020202020204" pitchFamily="34" charset="0"/>
              </a:rPr>
              <a:t>-sal passou de 746,7 milhões de barris em 2020 para 840,6 milhões de barris em 2022, alcançando, na média, a marca de 2,3 milhões de barris/dia no ano. O </a:t>
            </a:r>
            <a:r>
              <a:rPr lang="pt-BR" sz="1600" dirty="0" err="1">
                <a:latin typeface="Arial" panose="020B0604020202020204" pitchFamily="34" charset="0"/>
                <a:cs typeface="Arial" panose="020B0604020202020204" pitchFamily="34" charset="0"/>
              </a:rPr>
              <a:t>pré</a:t>
            </a:r>
            <a:r>
              <a:rPr lang="pt-BR" sz="1600" dirty="0">
                <a:latin typeface="Arial" panose="020B0604020202020204" pitchFamily="34" charset="0"/>
                <a:cs typeface="Arial" panose="020B0604020202020204" pitchFamily="34" charset="0"/>
              </a:rPr>
              <a:t>-sal representou 76,2% da produção nacional total</a:t>
            </a:r>
            <a:r>
              <a:rPr lang="pt-BR" altLang="pt-BR" sz="1600" dirty="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48" name="CaixaDeTexto 47">
            <a:extLst>
              <a:ext uri="{FF2B5EF4-FFF2-40B4-BE49-F238E27FC236}">
                <a16:creationId xmlns:a16="http://schemas.microsoft.com/office/drawing/2014/main" id="{15DF445F-B8A2-4CF4-9009-1A48E56E9398}"/>
              </a:ext>
            </a:extLst>
          </p:cNvPr>
          <p:cNvSpPr txBox="1"/>
          <p:nvPr/>
        </p:nvSpPr>
        <p:spPr>
          <a:xfrm>
            <a:off x="8627559" y="6418758"/>
            <a:ext cx="476219"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64</a:t>
            </a:r>
          </a:p>
        </p:txBody>
      </p:sp>
    </p:spTree>
    <p:extLst>
      <p:ext uri="{BB962C8B-B14F-4D97-AF65-F5344CB8AC3E}">
        <p14:creationId xmlns:p14="http://schemas.microsoft.com/office/powerpoint/2010/main" val="402239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37132409"/>
              </p:ext>
            </p:extLst>
          </p:nvPr>
        </p:nvGraphicFramePr>
        <p:xfrm>
          <a:off x="0" y="8732"/>
          <a:ext cx="9144000" cy="6866731"/>
        </p:xfrm>
        <a:graphic>
          <a:graphicData uri="http://schemas.openxmlformats.org/presentationml/2006/ole">
            <mc:AlternateContent xmlns:mc="http://schemas.openxmlformats.org/markup-compatibility/2006">
              <mc:Choice xmlns:v="urn:schemas-microsoft-com:vml" Requires="v">
                <p:oleObj spid="_x0000_s18475"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66731"/>
                      </a:xfrm>
                      <a:prstGeom prst="rect">
                        <a:avLst/>
                      </a:prstGeom>
                      <a:noFill/>
                      <a:ln>
                        <a:noFill/>
                      </a:ln>
                      <a:effectLst/>
                      <a:extLst/>
                    </p:spPr>
                  </p:pic>
                </p:oleObj>
              </mc:Fallback>
            </mc:AlternateContent>
          </a:graphicData>
        </a:graphic>
      </p:graphicFrame>
      <p:sp>
        <p:nvSpPr>
          <p:cNvPr id="2" name="CaixaDeTexto 1"/>
          <p:cNvSpPr txBox="1"/>
          <p:nvPr/>
        </p:nvSpPr>
        <p:spPr>
          <a:xfrm>
            <a:off x="457200" y="454104"/>
            <a:ext cx="3819525" cy="400110"/>
          </a:xfrm>
          <a:prstGeom prst="rect">
            <a:avLst/>
          </a:prstGeom>
          <a:noFill/>
        </p:spPr>
        <p:txBody>
          <a:bodyPr wrap="square" rtlCol="0">
            <a:spAutoFit/>
          </a:bodyPr>
          <a:lstStyle/>
          <a:p>
            <a:r>
              <a:rPr lang="pt-BR" sz="2000" b="1" dirty="0"/>
              <a:t>Algumas questões sobre o </a:t>
            </a:r>
            <a:r>
              <a:rPr lang="pt-BR" sz="2000" b="1" dirty="0" err="1"/>
              <a:t>Pré</a:t>
            </a:r>
            <a:r>
              <a:rPr lang="pt-BR" sz="2000" b="1" dirty="0"/>
              <a:t>-Sal:</a:t>
            </a:r>
          </a:p>
        </p:txBody>
      </p:sp>
      <p:sp>
        <p:nvSpPr>
          <p:cNvPr id="4" name="CaixaDeTexto 3"/>
          <p:cNvSpPr txBox="1"/>
          <p:nvPr/>
        </p:nvSpPr>
        <p:spPr>
          <a:xfrm>
            <a:off x="484486" y="1134367"/>
            <a:ext cx="7767243" cy="5632311"/>
          </a:xfrm>
          <a:prstGeom prst="rect">
            <a:avLst/>
          </a:prstGeom>
          <a:noFill/>
        </p:spPr>
        <p:txBody>
          <a:bodyPr wrap="square" rtlCol="0">
            <a:spAutoFit/>
          </a:bodyPr>
          <a:lstStyle/>
          <a:p>
            <a:pPr algn="just"/>
            <a:r>
              <a:rPr lang="pt-BR" sz="2000" dirty="0"/>
              <a:t>Muito embora o petróleo do pré-sal possa ser considerado de melhor qualidade (</a:t>
            </a:r>
            <a:r>
              <a:rPr lang="pt-BR" sz="2000" b="1" baseline="30000" dirty="0"/>
              <a:t>o</a:t>
            </a:r>
            <a:r>
              <a:rPr lang="pt-BR" sz="2000" dirty="0"/>
              <a:t>API 28)</a:t>
            </a:r>
            <a:r>
              <a:rPr lang="pt-BR" sz="2000" dirty="0">
                <a:solidFill>
                  <a:srgbClr val="383838"/>
                </a:solidFill>
                <a:latin typeface="Arial" panose="020B0604020202020204" pitchFamily="34" charset="0"/>
                <a:ea typeface="Calibri" panose="020F0502020204030204" pitchFamily="34" charset="0"/>
              </a:rPr>
              <a:t> </a:t>
            </a:r>
            <a:r>
              <a:rPr lang="pt-BR" sz="2000" dirty="0"/>
              <a:t>que o extraído na bacia de Campos (</a:t>
            </a:r>
            <a:r>
              <a:rPr lang="pt-BR" sz="2000" b="1" baseline="30000" dirty="0"/>
              <a:t>o</a:t>
            </a:r>
            <a:r>
              <a:rPr lang="pt-BR" sz="2000" dirty="0"/>
              <a:t>API 17-20), o campo de Tupi na bacia de Santos, tem entre 12% e 20% de gás carbônico, enquanto os demais campos na bacia de Campos têm, em média, 3%.</a:t>
            </a:r>
          </a:p>
          <a:p>
            <a:pPr algn="just"/>
            <a:endParaRPr lang="pt-BR" sz="2000" dirty="0"/>
          </a:p>
          <a:p>
            <a:pPr algn="just"/>
            <a:r>
              <a:rPr lang="pt-BR" sz="2000" dirty="0"/>
              <a:t>Para evitar que as emissões de CO</a:t>
            </a:r>
            <a:r>
              <a:rPr lang="pt-BR" sz="2000" b="1" baseline="-25000" dirty="0"/>
              <a:t>2</a:t>
            </a:r>
            <a:r>
              <a:rPr lang="pt-BR" sz="2000" dirty="0"/>
              <a:t> no país aumentem com a exploração do pré-sal, é necessário recorrer às tecnologias de CCS – </a:t>
            </a:r>
            <a:r>
              <a:rPr lang="pt-BR" sz="2000" dirty="0" err="1"/>
              <a:t>Carbon</a:t>
            </a:r>
            <a:r>
              <a:rPr lang="pt-BR" sz="2000" dirty="0"/>
              <a:t> Capture </a:t>
            </a:r>
            <a:r>
              <a:rPr lang="pt-BR" sz="2000" dirty="0" err="1"/>
              <a:t>and</a:t>
            </a:r>
            <a:r>
              <a:rPr lang="pt-BR" sz="2000" dirty="0"/>
              <a:t> </a:t>
            </a:r>
            <a:r>
              <a:rPr lang="pt-BR" sz="2000" dirty="0" err="1"/>
              <a:t>Storage</a:t>
            </a:r>
            <a:r>
              <a:rPr lang="pt-BR" sz="2000" dirty="0"/>
              <a:t>.</a:t>
            </a:r>
          </a:p>
          <a:p>
            <a:pPr algn="just"/>
            <a:endParaRPr lang="pt-BR" sz="2000" dirty="0"/>
          </a:p>
          <a:p>
            <a:pPr algn="just"/>
            <a:r>
              <a:rPr lang="pt-BR" sz="2000" dirty="0"/>
              <a:t>Relatório do governo da Noruega (2009), um dos primeiros países a investir no desenvolvimento destas tecnologias, estima que o custo da captura e do armazenagem de gás carbônico pode representar um acréscimo de 20% a 30% no custo da exploração do petróleo.   </a:t>
            </a:r>
          </a:p>
          <a:p>
            <a:pPr algn="just"/>
            <a:endParaRPr lang="pt-BR" sz="2000" dirty="0"/>
          </a:p>
          <a:p>
            <a:pPr algn="just"/>
            <a:endParaRPr lang="pt-BR" sz="2000" dirty="0"/>
          </a:p>
          <a:p>
            <a:endParaRPr lang="pt-BR" sz="2000" dirty="0"/>
          </a:p>
          <a:p>
            <a:r>
              <a:rPr lang="pt-BR" sz="2000" dirty="0"/>
              <a:t> </a:t>
            </a:r>
          </a:p>
        </p:txBody>
      </p:sp>
      <p:sp>
        <p:nvSpPr>
          <p:cNvPr id="5" name="CaixaDeTexto 4"/>
          <p:cNvSpPr txBox="1"/>
          <p:nvPr/>
        </p:nvSpPr>
        <p:spPr>
          <a:xfrm>
            <a:off x="366405" y="6164222"/>
            <a:ext cx="8317253" cy="523220"/>
          </a:xfrm>
          <a:prstGeom prst="rect">
            <a:avLst/>
          </a:prstGeom>
          <a:noFill/>
        </p:spPr>
        <p:txBody>
          <a:bodyPr wrap="square" rtlCol="0">
            <a:spAutoFit/>
          </a:bodyPr>
          <a:lstStyle/>
          <a:p>
            <a:r>
              <a:rPr lang="pt-BR" sz="1400" dirty="0"/>
              <a:t>Fonte: BERMANN, C. O petróleo do </a:t>
            </a:r>
            <a:r>
              <a:rPr lang="pt-BR" sz="1400" dirty="0" err="1"/>
              <a:t>pré</a:t>
            </a:r>
            <a:r>
              <a:rPr lang="pt-BR" sz="1400" dirty="0"/>
              <a:t>-sal: o meio ambiente esquecido. Revista Democracia Viva, v.43. Rio de</a:t>
            </a:r>
          </a:p>
          <a:p>
            <a:r>
              <a:rPr lang="pt-BR" sz="1400" dirty="0"/>
              <a:t>             Janeiro: </a:t>
            </a:r>
            <a:r>
              <a:rPr lang="pt-BR" sz="1400" dirty="0" err="1"/>
              <a:t>Ibase</a:t>
            </a:r>
            <a:r>
              <a:rPr lang="pt-BR" sz="1400" dirty="0"/>
              <a:t>, 2009, p.12 - 14.</a:t>
            </a:r>
          </a:p>
        </p:txBody>
      </p:sp>
      <p:sp>
        <p:nvSpPr>
          <p:cNvPr id="47" name="CaixaDeTexto 46"/>
          <p:cNvSpPr txBox="1"/>
          <p:nvPr/>
        </p:nvSpPr>
        <p:spPr>
          <a:xfrm>
            <a:off x="8544339" y="626579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65</a:t>
            </a:r>
          </a:p>
        </p:txBody>
      </p:sp>
    </p:spTree>
    <p:extLst>
      <p:ext uri="{BB962C8B-B14F-4D97-AF65-F5344CB8AC3E}">
        <p14:creationId xmlns:p14="http://schemas.microsoft.com/office/powerpoint/2010/main" val="297874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pic>
        <p:nvPicPr>
          <p:cNvPr id="2" name="Slide"/>
          <p:cNvPicPr>
            <a:picLocks noChangeAspect="1"/>
          </p:cNvPicPr>
          <p:nvPr/>
        </p:nvPicPr>
        <p:blipFill>
          <a:blip r:embed="rId2"/>
          <a:stretch>
            <a:fillRect/>
          </a:stretch>
        </p:blipFill>
        <p:spPr>
          <a:xfrm>
            <a:off x="0" y="9360"/>
            <a:ext cx="9144000" cy="6858000"/>
          </a:xfrm>
          <a:prstGeom prst="rect">
            <a:avLst/>
          </a:prstGeom>
        </p:spPr>
      </p:pic>
      <p:sp>
        <p:nvSpPr>
          <p:cNvPr id="3" name="CaixaDeTexto 2"/>
          <p:cNvSpPr txBox="1"/>
          <p:nvPr/>
        </p:nvSpPr>
        <p:spPr>
          <a:xfrm>
            <a:off x="8706679" y="6465818"/>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pic>
        <p:nvPicPr>
          <p:cNvPr id="2" name="Slide"/>
          <p:cNvPicPr>
            <a:picLocks noChangeAspect="1"/>
          </p:cNvPicPr>
          <p:nvPr/>
        </p:nvPicPr>
        <p:blipFill>
          <a:blip r:embed="rId2"/>
          <a:stretch>
            <a:fillRect/>
          </a:stretch>
        </p:blipFill>
        <p:spPr>
          <a:xfrm>
            <a:off x="0" y="9360"/>
            <a:ext cx="9144000" cy="6858000"/>
          </a:xfrm>
          <a:prstGeom prst="rect">
            <a:avLst/>
          </a:prstGeom>
        </p:spPr>
      </p:pic>
      <p:sp>
        <p:nvSpPr>
          <p:cNvPr id="3" name="CaixaDeTexto 2"/>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17446"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 name="Slide"/>
          <p:cNvPicPr>
            <a:picLocks noChangeAspect="1"/>
          </p:cNvPicPr>
          <p:nvPr/>
        </p:nvPicPr>
        <p:blipFill rotWithShape="1">
          <a:blip r:embed="rId6"/>
          <a:srcRect l="4271" t="5836" r="6196" b="7383"/>
          <a:stretch/>
        </p:blipFill>
        <p:spPr>
          <a:xfrm>
            <a:off x="448506" y="17463"/>
            <a:ext cx="8186946" cy="5392737"/>
          </a:xfrm>
          <a:prstGeom prst="rect">
            <a:avLst/>
          </a:prstGeom>
        </p:spPr>
      </p:pic>
      <p:sp>
        <p:nvSpPr>
          <p:cNvPr id="2" name="CaixaDeTexto 1"/>
          <p:cNvSpPr txBox="1"/>
          <p:nvPr/>
        </p:nvSpPr>
        <p:spPr>
          <a:xfrm>
            <a:off x="349856" y="5460991"/>
            <a:ext cx="8169560" cy="1277273"/>
          </a:xfrm>
          <a:prstGeom prst="rect">
            <a:avLst/>
          </a:prstGeom>
          <a:noFill/>
        </p:spPr>
        <p:txBody>
          <a:bodyPr wrap="square" rtlCol="0">
            <a:spAutoFit/>
          </a:bodyPr>
          <a:lstStyle/>
          <a:p>
            <a:r>
              <a:rPr lang="pt-BR" sz="1600" dirty="0"/>
              <a:t>Nota: Estima-se em cerca de US$ 63 o custo da captura e armazenamento por tonelada de gás </a:t>
            </a:r>
          </a:p>
          <a:p>
            <a:r>
              <a:rPr lang="pt-BR" sz="1600" dirty="0"/>
              <a:t>           carbônico, da separação do CO</a:t>
            </a:r>
            <a:r>
              <a:rPr lang="pt-BR" sz="1600" baseline="-25000" dirty="0"/>
              <a:t>2</a:t>
            </a:r>
            <a:r>
              <a:rPr lang="pt-BR" sz="1600" dirty="0"/>
              <a:t> ao monitoramento posterior do lugar onde o gás será </a:t>
            </a:r>
          </a:p>
          <a:p>
            <a:r>
              <a:rPr lang="pt-BR" sz="1600" dirty="0"/>
              <a:t>           armazenado, para evitar vazamentos.</a:t>
            </a:r>
          </a:p>
          <a:p>
            <a:pPr>
              <a:spcBef>
                <a:spcPts val="600"/>
              </a:spcBef>
            </a:pPr>
            <a:r>
              <a:rPr lang="pt-BR" sz="1200" dirty="0"/>
              <a:t> Fonte: COSTA, Isabella V. L. Análise do Potencial Técnico do Sequestro Geológico de CO</a:t>
            </a:r>
            <a:r>
              <a:rPr lang="pt-BR" sz="1200" baseline="-25000" dirty="0"/>
              <a:t>2</a:t>
            </a:r>
            <a:r>
              <a:rPr lang="pt-BR" sz="1200" dirty="0"/>
              <a:t> no Setor Petróleo no Brasil. (Dissertação   </a:t>
            </a:r>
          </a:p>
          <a:p>
            <a:r>
              <a:rPr lang="pt-BR" sz="1200" dirty="0"/>
              <a:t>             de Mestrado). Rio de Janeiro: PPE/COPPE/UFRJ, 2009.</a:t>
            </a:r>
          </a:p>
        </p:txBody>
      </p:sp>
      <p:sp>
        <p:nvSpPr>
          <p:cNvPr id="46" name="CaixaDeTexto 45"/>
          <p:cNvSpPr txBox="1"/>
          <p:nvPr/>
        </p:nvSpPr>
        <p:spPr>
          <a:xfrm>
            <a:off x="8544339" y="626579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68</a:t>
            </a:r>
          </a:p>
        </p:txBody>
      </p:sp>
    </p:spTree>
    <p:extLst>
      <p:ext uri="{BB962C8B-B14F-4D97-AF65-F5344CB8AC3E}">
        <p14:creationId xmlns:p14="http://schemas.microsoft.com/office/powerpoint/2010/main" val="341493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3554561987"/>
              </p:ext>
            </p:extLst>
          </p:nvPr>
        </p:nvGraphicFramePr>
        <p:xfrm>
          <a:off x="0" y="9525"/>
          <a:ext cx="9144000" cy="6850063"/>
        </p:xfrm>
        <a:graphic>
          <a:graphicData uri="http://schemas.openxmlformats.org/presentationml/2006/ole">
            <mc:AlternateContent xmlns:mc="http://schemas.openxmlformats.org/markup-compatibility/2006">
              <mc:Choice xmlns:v="urn:schemas-microsoft-com:vml" Requires="v">
                <p:oleObj spid="_x0000_s12328"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 name="Picture 4" descr="http://www.petrobras.com.br/imgs/others/energy-and-technology/energy-sources/oil/presal_hea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9" y="1708945"/>
            <a:ext cx="7477125" cy="34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CaixaDeTexto 43"/>
          <p:cNvSpPr txBox="1"/>
          <p:nvPr/>
        </p:nvSpPr>
        <p:spPr>
          <a:xfrm>
            <a:off x="1476376" y="2937785"/>
            <a:ext cx="2374900" cy="1123384"/>
          </a:xfrm>
          <a:prstGeom prst="rect">
            <a:avLst/>
          </a:prstGeom>
          <a:noFill/>
        </p:spPr>
        <p:txBody>
          <a:bodyPr wrap="square">
            <a:spAutoFit/>
          </a:bodyPr>
          <a:lstStyle/>
          <a:p>
            <a:pPr>
              <a:spcAft>
                <a:spcPts val="600"/>
              </a:spcAft>
              <a:defRPr/>
            </a:pPr>
            <a:r>
              <a:rPr lang="pt-BR" sz="1400" b="1" dirty="0">
                <a:solidFill>
                  <a:srgbClr val="4BACC6">
                    <a:lumMod val="20000"/>
                    <a:lumOff val="80000"/>
                  </a:srgbClr>
                </a:solidFill>
                <a:cs typeface="Arial" pitchFamily="34" charset="0"/>
              </a:rPr>
              <a:t>Camada </a:t>
            </a:r>
            <a:r>
              <a:rPr lang="pt-BR" sz="1400" b="1" dirty="0" err="1">
                <a:solidFill>
                  <a:srgbClr val="4BACC6">
                    <a:lumMod val="20000"/>
                    <a:lumOff val="80000"/>
                  </a:srgbClr>
                </a:solidFill>
                <a:cs typeface="Arial" pitchFamily="34" charset="0"/>
              </a:rPr>
              <a:t>Pós-Sal</a:t>
            </a:r>
            <a:endParaRPr lang="pt-BR" sz="1400" b="1" dirty="0">
              <a:solidFill>
                <a:srgbClr val="4BACC6">
                  <a:lumMod val="20000"/>
                  <a:lumOff val="80000"/>
                </a:srgbClr>
              </a:solidFill>
              <a:cs typeface="Arial" pitchFamily="34" charset="0"/>
            </a:endParaRPr>
          </a:p>
          <a:p>
            <a:pPr>
              <a:defRPr/>
            </a:pPr>
            <a:r>
              <a:rPr lang="pt-BR" sz="1200" dirty="0">
                <a:solidFill>
                  <a:schemeClr val="bg1"/>
                </a:solidFill>
                <a:cs typeface="Arial" pitchFamily="34" charset="0"/>
              </a:rPr>
              <a:t>Região onde se encontram as maiores reservas de gás e petróleo do Brasil</a:t>
            </a:r>
          </a:p>
          <a:p>
            <a:pPr>
              <a:defRPr/>
            </a:pPr>
            <a:r>
              <a:rPr lang="pt-BR" sz="1200" dirty="0">
                <a:cs typeface="Arial" pitchFamily="34" charset="0"/>
              </a:rPr>
              <a:t>Bacia de Campos: 2.700-4.300m</a:t>
            </a:r>
          </a:p>
        </p:txBody>
      </p:sp>
      <p:sp>
        <p:nvSpPr>
          <p:cNvPr id="45" name="CaixaDeTexto 47"/>
          <p:cNvSpPr txBox="1">
            <a:spLocks noChangeArrowheads="1"/>
          </p:cNvSpPr>
          <p:nvPr/>
        </p:nvSpPr>
        <p:spPr bwMode="auto">
          <a:xfrm>
            <a:off x="4484206" y="3378545"/>
            <a:ext cx="2592387"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ts val="600"/>
              </a:spcAft>
            </a:pPr>
            <a:r>
              <a:rPr lang="pt-BR" sz="1400" b="1" dirty="0">
                <a:solidFill>
                  <a:srgbClr val="000000"/>
                </a:solidFill>
              </a:rPr>
              <a:t>Camada de Sal</a:t>
            </a:r>
          </a:p>
          <a:p>
            <a:pPr eaLnBrk="1" fontAlgn="base" hangingPunct="1">
              <a:spcBef>
                <a:spcPct val="0"/>
              </a:spcBef>
              <a:spcAft>
                <a:spcPts val="600"/>
              </a:spcAft>
            </a:pPr>
            <a:r>
              <a:rPr lang="pt-BR" sz="1200" dirty="0">
                <a:solidFill>
                  <a:srgbClr val="000000"/>
                </a:solidFill>
              </a:rPr>
              <a:t>Camada irregular com espessura variando de 1.000 a 2.000m</a:t>
            </a:r>
          </a:p>
        </p:txBody>
      </p:sp>
      <p:sp>
        <p:nvSpPr>
          <p:cNvPr id="46" name="CaixaDeTexto 45"/>
          <p:cNvSpPr txBox="1"/>
          <p:nvPr/>
        </p:nvSpPr>
        <p:spPr>
          <a:xfrm>
            <a:off x="683142" y="4350549"/>
            <a:ext cx="3249291" cy="754053"/>
          </a:xfrm>
          <a:prstGeom prst="rect">
            <a:avLst/>
          </a:prstGeom>
          <a:noFill/>
        </p:spPr>
        <p:txBody>
          <a:bodyPr wrap="square">
            <a:spAutoFit/>
          </a:bodyPr>
          <a:lstStyle/>
          <a:p>
            <a:pPr>
              <a:spcAft>
                <a:spcPts val="600"/>
              </a:spcAft>
              <a:defRPr/>
            </a:pPr>
            <a:r>
              <a:rPr lang="pt-BR" sz="1400" b="1" dirty="0">
                <a:solidFill>
                  <a:srgbClr val="4BACC6">
                    <a:lumMod val="20000"/>
                    <a:lumOff val="80000"/>
                  </a:srgbClr>
                </a:solidFill>
                <a:cs typeface="Arial" pitchFamily="34" charset="0"/>
              </a:rPr>
              <a:t>Camada </a:t>
            </a:r>
            <a:r>
              <a:rPr lang="pt-BR" sz="1400" b="1" dirty="0" err="1">
                <a:solidFill>
                  <a:srgbClr val="4BACC6">
                    <a:lumMod val="20000"/>
                    <a:lumOff val="80000"/>
                  </a:srgbClr>
                </a:solidFill>
                <a:cs typeface="Arial" pitchFamily="34" charset="0"/>
              </a:rPr>
              <a:t>Pré</a:t>
            </a:r>
            <a:r>
              <a:rPr lang="pt-BR" sz="1400" b="1" dirty="0">
                <a:solidFill>
                  <a:srgbClr val="4BACC6">
                    <a:lumMod val="20000"/>
                    <a:lumOff val="80000"/>
                  </a:srgbClr>
                </a:solidFill>
                <a:cs typeface="Arial" pitchFamily="34" charset="0"/>
              </a:rPr>
              <a:t>-Sal</a:t>
            </a:r>
          </a:p>
          <a:p>
            <a:pPr>
              <a:spcAft>
                <a:spcPts val="600"/>
              </a:spcAft>
              <a:defRPr/>
            </a:pPr>
            <a:r>
              <a:rPr lang="pt-BR" sz="1200" dirty="0">
                <a:solidFill>
                  <a:srgbClr val="4BACC6">
                    <a:lumMod val="20000"/>
                    <a:lumOff val="80000"/>
                  </a:srgbClr>
                </a:solidFill>
                <a:cs typeface="Arial" pitchFamily="34" charset="0"/>
              </a:rPr>
              <a:t>O petróleo fica armazenado nos poros das rochas       Bacia de Santos: 6.000-7.000m</a:t>
            </a:r>
          </a:p>
        </p:txBody>
      </p:sp>
      <p:cxnSp>
        <p:nvCxnSpPr>
          <p:cNvPr id="47" name="Conector reto 46"/>
          <p:cNvCxnSpPr/>
          <p:nvPr/>
        </p:nvCxnSpPr>
        <p:spPr>
          <a:xfrm>
            <a:off x="3783869" y="2034382"/>
            <a:ext cx="0" cy="1295400"/>
          </a:xfrm>
          <a:prstGeom prst="line">
            <a:avLst/>
          </a:prstGeom>
          <a:ln cap="sq">
            <a:solidFill>
              <a:srgbClr val="FF0000"/>
            </a:solidFill>
            <a:beve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932433" y="2028033"/>
            <a:ext cx="0" cy="2663825"/>
          </a:xfrm>
          <a:prstGeom prst="line">
            <a:avLst/>
          </a:prstGeom>
          <a:ln cap="sq">
            <a:solidFill>
              <a:srgbClr val="FF0000"/>
            </a:solidFill>
            <a:bevel/>
          </a:ln>
        </p:spPr>
        <p:style>
          <a:lnRef idx="1">
            <a:schemeClr val="accent1"/>
          </a:lnRef>
          <a:fillRef idx="0">
            <a:schemeClr val="accent1"/>
          </a:fillRef>
          <a:effectRef idx="0">
            <a:schemeClr val="accent1"/>
          </a:effectRef>
          <a:fontRef idx="minor">
            <a:schemeClr val="tx1"/>
          </a:fontRef>
        </p:style>
      </p:cxnSp>
      <p:sp>
        <p:nvSpPr>
          <p:cNvPr id="49" name="Elipse 48"/>
          <p:cNvSpPr/>
          <p:nvPr/>
        </p:nvSpPr>
        <p:spPr>
          <a:xfrm flipV="1">
            <a:off x="3717327" y="3341463"/>
            <a:ext cx="142875" cy="73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50" name="Elipse 49"/>
          <p:cNvSpPr/>
          <p:nvPr/>
        </p:nvSpPr>
        <p:spPr>
          <a:xfrm flipV="1">
            <a:off x="3860202" y="4691858"/>
            <a:ext cx="144463" cy="714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51" name="CaixaDeTexto 59"/>
          <p:cNvSpPr txBox="1">
            <a:spLocks noChangeArrowheads="1"/>
          </p:cNvSpPr>
          <p:nvPr/>
        </p:nvSpPr>
        <p:spPr bwMode="auto">
          <a:xfrm>
            <a:off x="2190750" y="768915"/>
            <a:ext cx="489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t-BR" sz="3200" b="1" dirty="0">
                <a:solidFill>
                  <a:srgbClr val="000000"/>
                </a:solidFill>
              </a:rPr>
              <a:t>Petróleo do </a:t>
            </a:r>
            <a:r>
              <a:rPr lang="pt-BR" sz="3200" b="1" dirty="0" err="1">
                <a:solidFill>
                  <a:srgbClr val="000000"/>
                </a:solidFill>
              </a:rPr>
              <a:t>Pré</a:t>
            </a:r>
            <a:r>
              <a:rPr lang="pt-BR" sz="3200" b="1" dirty="0">
                <a:solidFill>
                  <a:srgbClr val="000000"/>
                </a:solidFill>
              </a:rPr>
              <a:t>-Sal</a:t>
            </a:r>
          </a:p>
        </p:txBody>
      </p:sp>
      <p:sp>
        <p:nvSpPr>
          <p:cNvPr id="52" name="Text Box 45"/>
          <p:cNvSpPr txBox="1">
            <a:spLocks noChangeArrowheads="1"/>
          </p:cNvSpPr>
          <p:nvPr/>
        </p:nvSpPr>
        <p:spPr bwMode="auto">
          <a:xfrm>
            <a:off x="327882" y="5274270"/>
            <a:ext cx="3455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pt-BR" sz="1400" dirty="0">
                <a:solidFill>
                  <a:srgbClr val="000000"/>
                </a:solidFill>
              </a:rPr>
              <a:t>Fonte: Petrobrás, 2011.</a:t>
            </a:r>
          </a:p>
        </p:txBody>
      </p:sp>
      <p:sp>
        <p:nvSpPr>
          <p:cNvPr id="53" name="CaixaDeTexto 52"/>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52</a:t>
            </a:r>
          </a:p>
        </p:txBody>
      </p:sp>
      <p:sp>
        <p:nvSpPr>
          <p:cNvPr id="3" name="CaixaDeTexto 2"/>
          <p:cNvSpPr txBox="1"/>
          <p:nvPr/>
        </p:nvSpPr>
        <p:spPr>
          <a:xfrm>
            <a:off x="4272614" y="1873789"/>
            <a:ext cx="674972" cy="162080"/>
          </a:xfrm>
          <a:prstGeom prst="rect">
            <a:avLst/>
          </a:prstGeom>
          <a:noFill/>
        </p:spPr>
        <p:txBody>
          <a:bodyPr wrap="square" lIns="0" tIns="0" rIns="0" bIns="0" rtlCol="0">
            <a:spAutoFit/>
          </a:bodyPr>
          <a:lstStyle/>
          <a:p>
            <a:r>
              <a:rPr lang="pt-BR" sz="1050" dirty="0"/>
              <a:t>Plataforma</a:t>
            </a:r>
          </a:p>
        </p:txBody>
      </p:sp>
    </p:spTree>
    <p:extLst>
      <p:ext uri="{BB962C8B-B14F-4D97-AF65-F5344CB8AC3E}">
        <p14:creationId xmlns:p14="http://schemas.microsoft.com/office/powerpoint/2010/main" val="88136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4147"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Imagem 1"/>
          <p:cNvPicPr>
            <a:picLocks noChangeAspect="1"/>
          </p:cNvPicPr>
          <p:nvPr/>
        </p:nvPicPr>
        <p:blipFill rotWithShape="1">
          <a:blip r:embed="rId6"/>
          <a:srcRect b="4497"/>
          <a:stretch/>
        </p:blipFill>
        <p:spPr>
          <a:xfrm>
            <a:off x="596348" y="867835"/>
            <a:ext cx="7814228" cy="5375114"/>
          </a:xfrm>
          <a:prstGeom prst="rect">
            <a:avLst/>
          </a:prstGeom>
        </p:spPr>
      </p:pic>
      <p:sp>
        <p:nvSpPr>
          <p:cNvPr id="3" name="CaixaDeTexto 2"/>
          <p:cNvSpPr txBox="1"/>
          <p:nvPr/>
        </p:nvSpPr>
        <p:spPr>
          <a:xfrm>
            <a:off x="2872304" y="293176"/>
            <a:ext cx="4432852" cy="523220"/>
          </a:xfrm>
          <a:prstGeom prst="rect">
            <a:avLst/>
          </a:prstGeom>
          <a:noFill/>
        </p:spPr>
        <p:txBody>
          <a:bodyPr wrap="square" rtlCol="0">
            <a:spAutoFit/>
          </a:bodyPr>
          <a:lstStyle/>
          <a:p>
            <a:r>
              <a:rPr lang="pt-BR" sz="2800" b="1" dirty="0" err="1"/>
              <a:t>Pangea</a:t>
            </a:r>
            <a:r>
              <a:rPr lang="pt-BR" sz="2800" b="1" dirty="0"/>
              <a:t> – 250 </a:t>
            </a:r>
            <a:r>
              <a:rPr lang="pt-BR" sz="2800" b="1" dirty="0" err="1"/>
              <a:t>My</a:t>
            </a:r>
            <a:r>
              <a:rPr lang="pt-BR" sz="2800" b="1" dirty="0"/>
              <a:t> </a:t>
            </a:r>
            <a:r>
              <a:rPr lang="pt-BR" sz="2800" b="1" dirty="0" err="1"/>
              <a:t>ago</a:t>
            </a:r>
            <a:endParaRPr lang="pt-BR" sz="2800" b="1" dirty="0"/>
          </a:p>
        </p:txBody>
      </p:sp>
      <p:sp>
        <p:nvSpPr>
          <p:cNvPr id="4" name="CaixaDeTexto 3"/>
          <p:cNvSpPr txBox="1"/>
          <p:nvPr/>
        </p:nvSpPr>
        <p:spPr>
          <a:xfrm>
            <a:off x="477078" y="6242949"/>
            <a:ext cx="3866322" cy="369332"/>
          </a:xfrm>
          <a:prstGeom prst="rect">
            <a:avLst/>
          </a:prstGeom>
          <a:noFill/>
        </p:spPr>
        <p:txBody>
          <a:bodyPr wrap="square" rtlCol="0">
            <a:spAutoFit/>
          </a:bodyPr>
          <a:lstStyle/>
          <a:p>
            <a:r>
              <a:rPr lang="pt-BR" dirty="0"/>
              <a:t>Fonte: http://eatrio.net/pangea-maps</a:t>
            </a:r>
          </a:p>
        </p:txBody>
      </p:sp>
      <p:sp>
        <p:nvSpPr>
          <p:cNvPr id="46" name="CaixaDeTexto 45"/>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53</a:t>
            </a:r>
          </a:p>
        </p:txBody>
      </p:sp>
    </p:spTree>
    <p:extLst>
      <p:ext uri="{BB962C8B-B14F-4D97-AF65-F5344CB8AC3E}">
        <p14:creationId xmlns:p14="http://schemas.microsoft.com/office/powerpoint/2010/main" val="22062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3123"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Imagem 3"/>
          <p:cNvPicPr>
            <a:picLocks noChangeAspect="1"/>
          </p:cNvPicPr>
          <p:nvPr/>
        </p:nvPicPr>
        <p:blipFill>
          <a:blip r:embed="rId6"/>
          <a:stretch>
            <a:fillRect/>
          </a:stretch>
        </p:blipFill>
        <p:spPr>
          <a:xfrm>
            <a:off x="536712" y="886141"/>
            <a:ext cx="7936105" cy="5473704"/>
          </a:xfrm>
          <a:prstGeom prst="rect">
            <a:avLst/>
          </a:prstGeom>
        </p:spPr>
      </p:pic>
      <p:sp>
        <p:nvSpPr>
          <p:cNvPr id="47" name="CaixaDeTexto 46"/>
          <p:cNvSpPr txBox="1"/>
          <p:nvPr/>
        </p:nvSpPr>
        <p:spPr>
          <a:xfrm>
            <a:off x="2872304" y="293176"/>
            <a:ext cx="4432852" cy="523220"/>
          </a:xfrm>
          <a:prstGeom prst="rect">
            <a:avLst/>
          </a:prstGeom>
          <a:noFill/>
        </p:spPr>
        <p:txBody>
          <a:bodyPr wrap="square" rtlCol="0">
            <a:spAutoFit/>
          </a:bodyPr>
          <a:lstStyle/>
          <a:p>
            <a:r>
              <a:rPr lang="pt-BR" sz="2800" b="1" dirty="0" err="1"/>
              <a:t>Pangea</a:t>
            </a:r>
            <a:r>
              <a:rPr lang="pt-BR" sz="2800" b="1" dirty="0"/>
              <a:t> – 250 </a:t>
            </a:r>
            <a:r>
              <a:rPr lang="pt-BR" sz="2800" b="1" dirty="0" err="1"/>
              <a:t>My</a:t>
            </a:r>
            <a:r>
              <a:rPr lang="pt-BR" sz="2800" b="1" dirty="0"/>
              <a:t> </a:t>
            </a:r>
            <a:r>
              <a:rPr lang="pt-BR" sz="2800" b="1" dirty="0" err="1"/>
              <a:t>ago</a:t>
            </a:r>
            <a:endParaRPr lang="pt-BR" sz="2800" b="1" dirty="0"/>
          </a:p>
        </p:txBody>
      </p:sp>
      <p:sp>
        <p:nvSpPr>
          <p:cNvPr id="48" name="CaixaDeTexto 47"/>
          <p:cNvSpPr txBox="1"/>
          <p:nvPr/>
        </p:nvSpPr>
        <p:spPr>
          <a:xfrm>
            <a:off x="398929" y="6356111"/>
            <a:ext cx="3866322" cy="369332"/>
          </a:xfrm>
          <a:prstGeom prst="rect">
            <a:avLst/>
          </a:prstGeom>
          <a:noFill/>
        </p:spPr>
        <p:txBody>
          <a:bodyPr wrap="square" rtlCol="0">
            <a:spAutoFit/>
          </a:bodyPr>
          <a:lstStyle/>
          <a:p>
            <a:r>
              <a:rPr lang="pt-BR" dirty="0"/>
              <a:t>Fonte: http://eatrio.net/pangea-maps</a:t>
            </a:r>
          </a:p>
        </p:txBody>
      </p:sp>
      <p:sp>
        <p:nvSpPr>
          <p:cNvPr id="49" name="CaixaDeTexto 48"/>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54</a:t>
            </a:r>
          </a:p>
        </p:txBody>
      </p:sp>
    </p:spTree>
    <p:extLst>
      <p:ext uri="{BB962C8B-B14F-4D97-AF65-F5344CB8AC3E}">
        <p14:creationId xmlns:p14="http://schemas.microsoft.com/office/powerpoint/2010/main" val="201888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2358671700"/>
              </p:ext>
            </p:extLst>
          </p:nvPr>
        </p:nvGraphicFramePr>
        <p:xfrm>
          <a:off x="0" y="0"/>
          <a:ext cx="22549898" cy="16892850"/>
        </p:xfrm>
        <a:graphic>
          <a:graphicData uri="http://schemas.openxmlformats.org/presentationml/2006/ole">
            <mc:AlternateContent xmlns:mc="http://schemas.openxmlformats.org/markup-compatibility/2006">
              <mc:Choice xmlns:v="urn:schemas-microsoft-com:vml" Requires="v">
                <p:oleObj spid="_x0000_s5175"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549898" cy="16892850"/>
                      </a:xfrm>
                      <a:prstGeom prst="rect">
                        <a:avLst/>
                      </a:prstGeom>
                      <a:noFill/>
                      <a:ln>
                        <a:noFill/>
                      </a:ln>
                      <a:effectLst/>
                      <a:extLst/>
                    </p:spPr>
                  </p:pic>
                </p:oleObj>
              </mc:Fallback>
            </mc:AlternateContent>
          </a:graphicData>
        </a:graphic>
      </p:graphicFrame>
      <p:pic>
        <p:nvPicPr>
          <p:cNvPr id="5136" name="Picture 16" descr="http://www.nhm.ac.uk/discover/dino-directory/images/when-did-dinos-liv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60896" cy="704684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461760" y="5882640"/>
            <a:ext cx="2682240" cy="738664"/>
          </a:xfrm>
          <a:prstGeom prst="rect">
            <a:avLst/>
          </a:prstGeom>
          <a:noFill/>
        </p:spPr>
        <p:txBody>
          <a:bodyPr wrap="square" rtlCol="0">
            <a:spAutoFit/>
          </a:bodyPr>
          <a:lstStyle/>
          <a:p>
            <a:r>
              <a:rPr lang="pt-BR" sz="1400" dirty="0" err="1"/>
              <a:t>Triassic</a:t>
            </a:r>
            <a:r>
              <a:rPr lang="pt-BR" sz="1400" dirty="0"/>
              <a:t> </a:t>
            </a:r>
            <a:r>
              <a:rPr lang="pt-BR" sz="1400" dirty="0" err="1"/>
              <a:t>Period</a:t>
            </a:r>
            <a:r>
              <a:rPr lang="pt-BR" sz="1400" dirty="0"/>
              <a:t>: 250-200 </a:t>
            </a:r>
            <a:r>
              <a:rPr lang="pt-BR" sz="1400" dirty="0" err="1"/>
              <a:t>My</a:t>
            </a:r>
            <a:r>
              <a:rPr lang="pt-BR" sz="1400" dirty="0"/>
              <a:t> </a:t>
            </a:r>
            <a:r>
              <a:rPr lang="pt-BR" sz="1400" dirty="0" err="1"/>
              <a:t>ago</a:t>
            </a:r>
            <a:endParaRPr lang="pt-BR" sz="1400" dirty="0"/>
          </a:p>
          <a:p>
            <a:r>
              <a:rPr lang="pt-BR" sz="1400" dirty="0"/>
              <a:t>Jurassic </a:t>
            </a:r>
            <a:r>
              <a:rPr lang="pt-BR" sz="1400" dirty="0" err="1"/>
              <a:t>Period</a:t>
            </a:r>
            <a:r>
              <a:rPr lang="pt-BR" sz="1400" dirty="0"/>
              <a:t>: 200-145 </a:t>
            </a:r>
            <a:r>
              <a:rPr lang="pt-BR" sz="1400" dirty="0" err="1"/>
              <a:t>My</a:t>
            </a:r>
            <a:r>
              <a:rPr lang="pt-BR" sz="1400" dirty="0"/>
              <a:t> </a:t>
            </a:r>
            <a:r>
              <a:rPr lang="pt-BR" sz="1400" dirty="0" err="1"/>
              <a:t>ago</a:t>
            </a:r>
            <a:endParaRPr lang="pt-BR" sz="1400" dirty="0"/>
          </a:p>
          <a:p>
            <a:r>
              <a:rPr lang="pt-BR" sz="1400" dirty="0" err="1"/>
              <a:t>Cretaceous</a:t>
            </a:r>
            <a:r>
              <a:rPr lang="pt-BR" sz="1400" dirty="0"/>
              <a:t> </a:t>
            </a:r>
            <a:r>
              <a:rPr lang="pt-BR" sz="1400" dirty="0" err="1"/>
              <a:t>Period</a:t>
            </a:r>
            <a:r>
              <a:rPr lang="pt-BR" sz="1400" dirty="0"/>
              <a:t>: 145-65 </a:t>
            </a:r>
            <a:r>
              <a:rPr lang="pt-BR" sz="1400" dirty="0" err="1"/>
              <a:t>My</a:t>
            </a:r>
            <a:r>
              <a:rPr lang="pt-BR" sz="1400" dirty="0"/>
              <a:t> </a:t>
            </a:r>
            <a:r>
              <a:rPr lang="pt-BR" sz="1400" dirty="0" err="1"/>
              <a:t>ago</a:t>
            </a:r>
            <a:endParaRPr lang="pt-BR" sz="1400" dirty="0"/>
          </a:p>
        </p:txBody>
      </p:sp>
      <p:sp>
        <p:nvSpPr>
          <p:cNvPr id="48" name="CaixaDeTexto 47"/>
          <p:cNvSpPr txBox="1"/>
          <p:nvPr/>
        </p:nvSpPr>
        <p:spPr>
          <a:xfrm>
            <a:off x="8688593" y="6567686"/>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55</a:t>
            </a:r>
          </a:p>
        </p:txBody>
      </p:sp>
    </p:spTree>
    <p:extLst>
      <p:ext uri="{BB962C8B-B14F-4D97-AF65-F5344CB8AC3E}">
        <p14:creationId xmlns:p14="http://schemas.microsoft.com/office/powerpoint/2010/main" val="187872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extLst>
              <p:ext uri="{D42A27DB-BD31-4B8C-83A1-F6EECF244321}">
                <p14:modId xmlns:p14="http://schemas.microsoft.com/office/powerpoint/2010/main" val="2167808664"/>
              </p:ext>
            </p:extLst>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13359"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Imagem 3"/>
          <p:cNvPicPr>
            <a:picLocks noChangeAspect="1"/>
          </p:cNvPicPr>
          <p:nvPr/>
        </p:nvPicPr>
        <p:blipFill>
          <a:blip r:embed="rId6"/>
          <a:stretch>
            <a:fillRect/>
          </a:stretch>
        </p:blipFill>
        <p:spPr>
          <a:xfrm>
            <a:off x="1111831" y="309464"/>
            <a:ext cx="6431969" cy="6129796"/>
          </a:xfrm>
          <a:prstGeom prst="rect">
            <a:avLst/>
          </a:prstGeom>
        </p:spPr>
      </p:pic>
      <p:cxnSp>
        <p:nvCxnSpPr>
          <p:cNvPr id="8" name="Conector de Seta Reta 7"/>
          <p:cNvCxnSpPr/>
          <p:nvPr/>
        </p:nvCxnSpPr>
        <p:spPr>
          <a:xfrm flipH="1" flipV="1">
            <a:off x="2335696" y="4581939"/>
            <a:ext cx="268356" cy="18884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de Seta Reta 50"/>
          <p:cNvCxnSpPr/>
          <p:nvPr/>
        </p:nvCxnSpPr>
        <p:spPr>
          <a:xfrm>
            <a:off x="3989884" y="5605288"/>
            <a:ext cx="13929" cy="34545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flipH="1" flipV="1">
            <a:off x="6957391" y="1040745"/>
            <a:ext cx="1036" cy="30117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de Seta Reta 52"/>
          <p:cNvCxnSpPr/>
          <p:nvPr/>
        </p:nvCxnSpPr>
        <p:spPr>
          <a:xfrm flipH="1">
            <a:off x="1461052" y="1040745"/>
            <a:ext cx="362779" cy="1090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flipV="1">
            <a:off x="3294822" y="3590131"/>
            <a:ext cx="268356" cy="18884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de Seta Reta 54"/>
          <p:cNvCxnSpPr/>
          <p:nvPr/>
        </p:nvCxnSpPr>
        <p:spPr>
          <a:xfrm flipH="1" flipV="1">
            <a:off x="2775471" y="4104048"/>
            <a:ext cx="268356" cy="18884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de Seta Reta 56"/>
          <p:cNvCxnSpPr/>
          <p:nvPr/>
        </p:nvCxnSpPr>
        <p:spPr>
          <a:xfrm flipH="1">
            <a:off x="1205947" y="1948531"/>
            <a:ext cx="362779" cy="1090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e Seta Reta 57"/>
          <p:cNvCxnSpPr/>
          <p:nvPr/>
        </p:nvCxnSpPr>
        <p:spPr>
          <a:xfrm flipH="1">
            <a:off x="1823831" y="558067"/>
            <a:ext cx="362779" cy="1090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p:nvPr/>
        </p:nvCxnSpPr>
        <p:spPr>
          <a:xfrm flipH="1" flipV="1">
            <a:off x="6471954" y="545978"/>
            <a:ext cx="1036" cy="30117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p:nvPr/>
        </p:nvCxnSpPr>
        <p:spPr>
          <a:xfrm flipH="1" flipV="1">
            <a:off x="7351643" y="2609958"/>
            <a:ext cx="1036" cy="30117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p:cNvCxnSpPr/>
          <p:nvPr/>
        </p:nvCxnSpPr>
        <p:spPr>
          <a:xfrm flipH="1" flipV="1">
            <a:off x="4610100" y="365212"/>
            <a:ext cx="1036" cy="30117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p:cNvCxnSpPr/>
          <p:nvPr/>
        </p:nvCxnSpPr>
        <p:spPr>
          <a:xfrm>
            <a:off x="3088659" y="5564632"/>
            <a:ext cx="13929" cy="34545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a:xfrm>
            <a:off x="4807866" y="5564632"/>
            <a:ext cx="13929" cy="34545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p:nvPr/>
        </p:nvCxnSpPr>
        <p:spPr>
          <a:xfrm rot="180000" flipV="1">
            <a:off x="6813011" y="4034631"/>
            <a:ext cx="362489" cy="1490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de Seta Reta 70"/>
          <p:cNvCxnSpPr/>
          <p:nvPr/>
        </p:nvCxnSpPr>
        <p:spPr>
          <a:xfrm rot="180000" flipV="1">
            <a:off x="7130139" y="3535222"/>
            <a:ext cx="362489" cy="1490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de Seta Reta 71"/>
          <p:cNvCxnSpPr/>
          <p:nvPr/>
        </p:nvCxnSpPr>
        <p:spPr>
          <a:xfrm rot="180000" flipV="1">
            <a:off x="6905355" y="5089314"/>
            <a:ext cx="362489" cy="1490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de Seta Reta 72"/>
          <p:cNvCxnSpPr/>
          <p:nvPr/>
        </p:nvCxnSpPr>
        <p:spPr>
          <a:xfrm rot="180000" flipV="1">
            <a:off x="1461131" y="6551662"/>
            <a:ext cx="362489" cy="1490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1823699" y="6405229"/>
            <a:ext cx="2651315" cy="307777"/>
          </a:xfrm>
          <a:prstGeom prst="rect">
            <a:avLst/>
          </a:prstGeom>
          <a:noFill/>
        </p:spPr>
        <p:txBody>
          <a:bodyPr wrap="square" rtlCol="0">
            <a:spAutoFit/>
          </a:bodyPr>
          <a:lstStyle/>
          <a:p>
            <a:r>
              <a:rPr lang="pt-BR" sz="1400" dirty="0"/>
              <a:t>movimento das placas tectônicas</a:t>
            </a:r>
          </a:p>
        </p:txBody>
      </p:sp>
      <p:sp>
        <p:nvSpPr>
          <p:cNvPr id="76" name="CaixaDeTexto 75"/>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56</a:t>
            </a:r>
          </a:p>
        </p:txBody>
      </p:sp>
    </p:spTree>
    <p:extLst>
      <p:ext uri="{BB962C8B-B14F-4D97-AF65-F5344CB8AC3E}">
        <p14:creationId xmlns:p14="http://schemas.microsoft.com/office/powerpoint/2010/main" val="208807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14377" name="Slide" r:id="rId4" imgW="4566054" imgH="3422898" progId="PowerPoint.Slide.8">
                  <p:embed/>
                </p:oleObj>
              </mc:Choice>
              <mc:Fallback>
                <p:oleObj name="Slide" r:id="rId4" imgW="4566054" imgH="3422898" progId="PowerPoint.Slide.8">
                  <p:embed/>
                  <p:pic>
                    <p:nvPicPr>
                      <p:cNvPr id="532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aixaDeTexto 1"/>
          <p:cNvSpPr txBox="1"/>
          <p:nvPr/>
        </p:nvSpPr>
        <p:spPr>
          <a:xfrm>
            <a:off x="457200" y="1137948"/>
            <a:ext cx="8393065" cy="4462760"/>
          </a:xfrm>
          <a:prstGeom prst="rect">
            <a:avLst/>
          </a:prstGeom>
          <a:noFill/>
        </p:spPr>
        <p:txBody>
          <a:bodyPr wrap="square" rtlCol="0">
            <a:spAutoFit/>
          </a:bodyPr>
          <a:lstStyle/>
          <a:p>
            <a:pPr algn="just" fontAlgn="base"/>
            <a:r>
              <a:rPr lang="pt-BR" sz="2400" dirty="0"/>
              <a:t>O </a:t>
            </a:r>
            <a:r>
              <a:rPr lang="pt-BR" sz="2400" dirty="0" err="1"/>
              <a:t>pré</a:t>
            </a:r>
            <a:r>
              <a:rPr lang="pt-BR" sz="2400" dirty="0"/>
              <a:t>-sal é composto por uma sequência de rochas sedimentares formadas há 110 milhões de anos no espaço criado pela separação do antigo continente </a:t>
            </a:r>
            <a:r>
              <a:rPr lang="pt-BR" sz="2400" dirty="0" err="1"/>
              <a:t>Gondwana</a:t>
            </a:r>
            <a:r>
              <a:rPr lang="pt-BR" sz="2400" dirty="0"/>
              <a:t>, que começou há cerca de 150 milhões de anos. Entre os dois continentes formaram-se, inicialmente, grandes depressões, que deram origem a grandes lagos. Ali foram depositadas, ao longo de milhões de anos, as rochas geradoras de petróleo do </a:t>
            </a:r>
            <a:r>
              <a:rPr lang="pt-BR" sz="2400" dirty="0" err="1"/>
              <a:t>pré</a:t>
            </a:r>
            <a:r>
              <a:rPr lang="pt-BR" sz="2400" dirty="0"/>
              <a:t>-sal. Como todos os rios dos continentes que se separavam corriam para as regiões mais baixas, grandes volumes de matéria orgânica como algas e </a:t>
            </a:r>
            <a:r>
              <a:rPr lang="pt-BR" sz="2400" dirty="0" err="1"/>
              <a:t>microorganismos</a:t>
            </a:r>
            <a:r>
              <a:rPr lang="pt-BR" sz="2400" dirty="0"/>
              <a:t> produzidos sob ação da energia solar foram ali se depositando.</a:t>
            </a:r>
          </a:p>
          <a:p>
            <a:pPr algn="just" fontAlgn="base"/>
            <a:endParaRPr lang="pt-BR" sz="2000" dirty="0"/>
          </a:p>
        </p:txBody>
      </p:sp>
      <p:sp>
        <p:nvSpPr>
          <p:cNvPr id="45" name="CaixaDeTexto 44"/>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57</a:t>
            </a:r>
          </a:p>
        </p:txBody>
      </p:sp>
    </p:spTree>
    <p:extLst>
      <p:ext uri="{BB962C8B-B14F-4D97-AF65-F5344CB8AC3E}">
        <p14:creationId xmlns:p14="http://schemas.microsoft.com/office/powerpoint/2010/main" val="369182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2"/>
          <p:cNvSpPr txBox="1">
            <a:spLocks noChangeArrowheads="1"/>
          </p:cNvSpPr>
          <p:nvPr/>
        </p:nvSpPr>
        <p:spPr bwMode="auto">
          <a:xfrm>
            <a:off x="457200" y="2370931"/>
            <a:ext cx="8305800" cy="4889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600" b="1">
                <a:solidFill>
                  <a:srgbClr val="000000"/>
                </a:solidFill>
                <a:latin typeface="Arial" charset="0"/>
              </a:rPr>
              <a:t>ENE 5714: Análise Política da Questão Energética</a:t>
            </a:r>
          </a:p>
        </p:txBody>
      </p:sp>
      <p:pic>
        <p:nvPicPr>
          <p:cNvPr id="53252" name="Picture 3"/>
          <p:cNvPicPr>
            <a:picLocks noChangeAspect="1" noChangeArrowheads="1"/>
          </p:cNvPicPr>
          <p:nvPr/>
        </p:nvPicPr>
        <p:blipFill>
          <a:blip r:embed="rId3" cstate="print"/>
          <a:srcRect/>
          <a:stretch>
            <a:fillRect/>
          </a:stretch>
        </p:blipFill>
        <p:spPr bwMode="auto">
          <a:xfrm>
            <a:off x="228600" y="313531"/>
            <a:ext cx="3200400" cy="882650"/>
          </a:xfrm>
          <a:prstGeom prst="rect">
            <a:avLst/>
          </a:prstGeom>
          <a:noFill/>
          <a:ln w="9525">
            <a:noFill/>
            <a:miter lim="800000"/>
            <a:headEnd/>
            <a:tailEnd/>
          </a:ln>
        </p:spPr>
      </p:pic>
      <p:grpSp>
        <p:nvGrpSpPr>
          <p:cNvPr id="53253" name="Group 4"/>
          <p:cNvGrpSpPr>
            <a:grpSpLocks/>
          </p:cNvGrpSpPr>
          <p:nvPr/>
        </p:nvGrpSpPr>
        <p:grpSpPr bwMode="auto">
          <a:xfrm>
            <a:off x="7772400" y="237331"/>
            <a:ext cx="1066800" cy="533400"/>
            <a:chOff x="-1" y="1"/>
            <a:chExt cx="19986" cy="19973"/>
          </a:xfrm>
        </p:grpSpPr>
        <p:sp>
          <p:nvSpPr>
            <p:cNvPr id="53261" name="Freeform 5"/>
            <p:cNvSpPr>
              <a:spLocks/>
            </p:cNvSpPr>
            <p:nvPr/>
          </p:nvSpPr>
          <p:spPr bwMode="auto">
            <a:xfrm>
              <a:off x="5340" y="4456"/>
              <a:ext cx="14645" cy="15518"/>
            </a:xfrm>
            <a:custGeom>
              <a:avLst/>
              <a:gdLst>
                <a:gd name="T0" fmla="*/ 5745 w 20000"/>
                <a:gd name="T1" fmla="*/ 0 h 20000"/>
                <a:gd name="T2" fmla="*/ 4403 w 20000"/>
                <a:gd name="T3" fmla="*/ 7236 h 20000"/>
                <a:gd name="T4" fmla="*/ 3113 w 20000"/>
                <a:gd name="T5" fmla="*/ 7236 h 20000"/>
                <a:gd name="T6" fmla="*/ 0 w 20000"/>
                <a:gd name="T7" fmla="*/ 7236 h 20000"/>
                <a:gd name="T8" fmla="*/ 1289 w 20000"/>
                <a:gd name="T9" fmla="*/ 0 h 20000"/>
                <a:gd name="T10" fmla="*/ 574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980" y="0"/>
                  </a:moveTo>
                  <a:lnTo>
                    <a:pt x="15313" y="19967"/>
                  </a:lnTo>
                  <a:lnTo>
                    <a:pt x="10828" y="19967"/>
                  </a:lnTo>
                  <a:lnTo>
                    <a:pt x="0" y="19967"/>
                  </a:lnTo>
                  <a:lnTo>
                    <a:pt x="4485" y="0"/>
                  </a:lnTo>
                  <a:lnTo>
                    <a:pt x="19980" y="0"/>
                  </a:lnTo>
                  <a:close/>
                </a:path>
              </a:pathLst>
            </a:custGeom>
            <a:noFill/>
            <a:ln w="8890" cap="flat">
              <a:solidFill>
                <a:srgbClr val="0000FF"/>
              </a:solidFill>
              <a:prstDash val="solid"/>
              <a:round/>
              <a:headEnd type="none" w="med" len="med"/>
              <a:tailEnd type="none" w="med" len="med"/>
            </a:ln>
          </p:spPr>
          <p:txBody>
            <a:bodyPr/>
            <a:lstStyle/>
            <a:p>
              <a:pPr fontAlgn="base">
                <a:spcBef>
                  <a:spcPct val="0"/>
                </a:spcBef>
                <a:spcAft>
                  <a:spcPct val="0"/>
                </a:spcAft>
              </a:pPr>
              <a:endParaRPr lang="pt-BR">
                <a:solidFill>
                  <a:srgbClr val="000000"/>
                </a:solidFill>
                <a:latin typeface="Arial" charset="0"/>
              </a:endParaRPr>
            </a:p>
          </p:txBody>
        </p:sp>
        <p:sp>
          <p:nvSpPr>
            <p:cNvPr id="53262" name="Line 6"/>
            <p:cNvSpPr>
              <a:spLocks noChangeShapeType="1"/>
            </p:cNvSpPr>
            <p:nvPr/>
          </p:nvSpPr>
          <p:spPr bwMode="auto">
            <a:xfrm flipH="1">
              <a:off x="12929" y="4456"/>
              <a:ext cx="3447"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3" name="Line 7"/>
            <p:cNvSpPr>
              <a:spLocks noChangeShapeType="1"/>
            </p:cNvSpPr>
            <p:nvPr/>
          </p:nvSpPr>
          <p:spPr bwMode="auto">
            <a:xfrm flipH="1">
              <a:off x="8979"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4" name="Line 8"/>
            <p:cNvSpPr>
              <a:spLocks noChangeShapeType="1"/>
            </p:cNvSpPr>
            <p:nvPr/>
          </p:nvSpPr>
          <p:spPr bwMode="auto">
            <a:xfrm>
              <a:off x="17071" y="9757"/>
              <a:ext cx="1701"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5" name="Line 9"/>
            <p:cNvSpPr>
              <a:spLocks noChangeShapeType="1"/>
            </p:cNvSpPr>
            <p:nvPr/>
          </p:nvSpPr>
          <p:spPr bwMode="auto">
            <a:xfrm>
              <a:off x="16020" y="15032"/>
              <a:ext cx="158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6" name="Line 10"/>
            <p:cNvSpPr>
              <a:spLocks noChangeShapeType="1"/>
            </p:cNvSpPr>
            <p:nvPr/>
          </p:nvSpPr>
          <p:spPr bwMode="auto">
            <a:xfrm>
              <a:off x="13121" y="9757"/>
              <a:ext cx="1923"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7" name="Line 11"/>
            <p:cNvSpPr>
              <a:spLocks noChangeShapeType="1"/>
            </p:cNvSpPr>
            <p:nvPr/>
          </p:nvSpPr>
          <p:spPr bwMode="auto">
            <a:xfrm>
              <a:off x="12100" y="15032"/>
              <a:ext cx="1894" cy="2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8" name="Line 12"/>
            <p:cNvSpPr>
              <a:spLocks noChangeShapeType="1"/>
            </p:cNvSpPr>
            <p:nvPr/>
          </p:nvSpPr>
          <p:spPr bwMode="auto">
            <a:xfrm flipH="1">
              <a:off x="5340" y="4456"/>
              <a:ext cx="3299" cy="15518"/>
            </a:xfrm>
            <a:prstGeom prst="line">
              <a:avLst/>
            </a:prstGeom>
            <a:noFill/>
            <a:ln w="1333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69" name="Line 13"/>
            <p:cNvSpPr>
              <a:spLocks noChangeShapeType="1"/>
            </p:cNvSpPr>
            <p:nvPr/>
          </p:nvSpPr>
          <p:spPr bwMode="auto">
            <a:xfrm>
              <a:off x="8461" y="769"/>
              <a:ext cx="15" cy="386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0" name="Line 14"/>
            <p:cNvSpPr>
              <a:spLocks noChangeShapeType="1"/>
            </p:cNvSpPr>
            <p:nvPr/>
          </p:nvSpPr>
          <p:spPr bwMode="auto">
            <a:xfrm>
              <a:off x="7130" y="2331"/>
              <a:ext cx="15" cy="5838"/>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1" name="Line 15"/>
            <p:cNvSpPr>
              <a:spLocks noChangeShapeType="1"/>
            </p:cNvSpPr>
            <p:nvPr/>
          </p:nvSpPr>
          <p:spPr bwMode="auto">
            <a:xfrm flipH="1">
              <a:off x="6006" y="8118"/>
              <a:ext cx="1109"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2" name="Line 16"/>
            <p:cNvSpPr>
              <a:spLocks noChangeShapeType="1"/>
            </p:cNvSpPr>
            <p:nvPr/>
          </p:nvSpPr>
          <p:spPr bwMode="auto">
            <a:xfrm>
              <a:off x="7130" y="4712"/>
              <a:ext cx="1346"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3" name="Arc 17"/>
            <p:cNvSpPr>
              <a:spLocks/>
            </p:cNvSpPr>
            <p:nvPr/>
          </p:nvSpPr>
          <p:spPr bwMode="auto">
            <a:xfrm>
              <a:off x="8225" y="1"/>
              <a:ext cx="22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4" name="Line 18"/>
            <p:cNvSpPr>
              <a:spLocks noChangeShapeType="1"/>
            </p:cNvSpPr>
            <p:nvPr/>
          </p:nvSpPr>
          <p:spPr bwMode="auto">
            <a:xfrm>
              <a:off x="6006" y="1"/>
              <a:ext cx="2248"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5" name="Arc 19"/>
            <p:cNvSpPr>
              <a:spLocks/>
            </p:cNvSpPr>
            <p:nvPr/>
          </p:nvSpPr>
          <p:spPr bwMode="auto">
            <a:xfrm flipH="1">
              <a:off x="5784" y="1"/>
              <a:ext cx="236"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6" name="Arc 20"/>
            <p:cNvSpPr>
              <a:spLocks/>
            </p:cNvSpPr>
            <p:nvPr/>
          </p:nvSpPr>
          <p:spPr bwMode="auto">
            <a:xfrm>
              <a:off x="5192" y="1"/>
              <a:ext cx="562" cy="8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7" name="Line 21"/>
            <p:cNvSpPr>
              <a:spLocks noChangeShapeType="1"/>
            </p:cNvSpPr>
            <p:nvPr/>
          </p:nvSpPr>
          <p:spPr bwMode="auto">
            <a:xfrm flipH="1">
              <a:off x="3313" y="1"/>
              <a:ext cx="204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8" name="Arc 22"/>
            <p:cNvSpPr>
              <a:spLocks/>
            </p:cNvSpPr>
            <p:nvPr/>
          </p:nvSpPr>
          <p:spPr bwMode="auto">
            <a:xfrm flipH="1">
              <a:off x="2884" y="1"/>
              <a:ext cx="488"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79" name="Line 23"/>
            <p:cNvSpPr>
              <a:spLocks noChangeShapeType="1"/>
            </p:cNvSpPr>
            <p:nvPr/>
          </p:nvSpPr>
          <p:spPr bwMode="auto">
            <a:xfrm>
              <a:off x="2884" y="1"/>
              <a:ext cx="15" cy="194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0" name="Line 24"/>
            <p:cNvSpPr>
              <a:spLocks noChangeShapeType="1"/>
            </p:cNvSpPr>
            <p:nvPr/>
          </p:nvSpPr>
          <p:spPr bwMode="auto">
            <a:xfrm>
              <a:off x="2884" y="1973"/>
              <a:ext cx="1095" cy="33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1" name="Line 25"/>
            <p:cNvSpPr>
              <a:spLocks noChangeShapeType="1"/>
            </p:cNvSpPr>
            <p:nvPr/>
          </p:nvSpPr>
          <p:spPr bwMode="auto">
            <a:xfrm flipH="1" flipV="1">
              <a:off x="3313" y="8118"/>
              <a:ext cx="1997" cy="10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2" name="Arc 26"/>
            <p:cNvSpPr>
              <a:spLocks/>
            </p:cNvSpPr>
            <p:nvPr/>
          </p:nvSpPr>
          <p:spPr bwMode="auto">
            <a:xfrm flipV="1">
              <a:off x="5236" y="6735"/>
              <a:ext cx="547" cy="1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3" name="Line 27"/>
            <p:cNvSpPr>
              <a:spLocks noChangeShapeType="1"/>
            </p:cNvSpPr>
            <p:nvPr/>
          </p:nvSpPr>
          <p:spPr bwMode="auto">
            <a:xfrm>
              <a:off x="4674" y="2459"/>
              <a:ext cx="1109" cy="284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4" name="Line 28"/>
            <p:cNvSpPr>
              <a:spLocks noChangeShapeType="1"/>
            </p:cNvSpPr>
            <p:nvPr/>
          </p:nvSpPr>
          <p:spPr bwMode="auto">
            <a:xfrm>
              <a:off x="5783" y="5276"/>
              <a:ext cx="45" cy="1613"/>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nvGrpSpPr>
            <p:cNvPr id="53285" name="Group 29"/>
            <p:cNvGrpSpPr>
              <a:grpSpLocks/>
            </p:cNvGrpSpPr>
            <p:nvPr/>
          </p:nvGrpSpPr>
          <p:grpSpPr bwMode="auto">
            <a:xfrm>
              <a:off x="2455" y="6915"/>
              <a:ext cx="917" cy="1254"/>
              <a:chOff x="0" y="0"/>
              <a:chExt cx="19678" cy="19594"/>
            </a:xfrm>
          </p:grpSpPr>
          <p:sp>
            <p:nvSpPr>
              <p:cNvPr id="53291" name="Arc 30"/>
              <p:cNvSpPr>
                <a:spLocks/>
              </p:cNvSpPr>
              <p:nvPr/>
            </p:nvSpPr>
            <p:spPr bwMode="auto">
              <a:xfrm flipH="1" flipV="1">
                <a:off x="9206"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2" name="Arc 31"/>
              <p:cNvSpPr>
                <a:spLocks/>
              </p:cNvSpPr>
              <p:nvPr/>
            </p:nvSpPr>
            <p:spPr bwMode="auto">
              <a:xfrm flipV="1">
                <a:off x="0" y="0"/>
                <a:ext cx="10472" cy="19594"/>
              </a:xfrm>
              <a:custGeom>
                <a:avLst/>
                <a:gdLst>
                  <a:gd name="T0" fmla="*/ 0 w 21600"/>
                  <a:gd name="T1" fmla="*/ 0 h 21600"/>
                  <a:gd name="T2" fmla="*/ 578 w 21600"/>
                  <a:gd name="T3" fmla="*/ 13268 h 21600"/>
                  <a:gd name="T4" fmla="*/ 0 w 21600"/>
                  <a:gd name="T5" fmla="*/ 132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86" name="Line 32"/>
            <p:cNvSpPr>
              <a:spLocks noChangeShapeType="1"/>
            </p:cNvSpPr>
            <p:nvPr/>
          </p:nvSpPr>
          <p:spPr bwMode="auto">
            <a:xfrm flipH="1">
              <a:off x="487" y="8118"/>
              <a:ext cx="2012"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7" name="Arc 33"/>
            <p:cNvSpPr>
              <a:spLocks/>
            </p:cNvSpPr>
            <p:nvPr/>
          </p:nvSpPr>
          <p:spPr bwMode="auto">
            <a:xfrm flipH="1" flipV="1">
              <a:off x="-1" y="6479"/>
              <a:ext cx="503" cy="16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8" name="Line 34"/>
            <p:cNvSpPr>
              <a:spLocks noChangeShapeType="1"/>
            </p:cNvSpPr>
            <p:nvPr/>
          </p:nvSpPr>
          <p:spPr bwMode="auto">
            <a:xfrm flipV="1">
              <a:off x="-1" y="1"/>
              <a:ext cx="15" cy="6965"/>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89" name="Line 35"/>
            <p:cNvSpPr>
              <a:spLocks noChangeShapeType="1"/>
            </p:cNvSpPr>
            <p:nvPr/>
          </p:nvSpPr>
          <p:spPr bwMode="auto">
            <a:xfrm>
              <a:off x="-1" y="1"/>
              <a:ext cx="2885" cy="26"/>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sp>
          <p:nvSpPr>
            <p:cNvPr id="53290" name="Line 36"/>
            <p:cNvSpPr>
              <a:spLocks noChangeShapeType="1"/>
            </p:cNvSpPr>
            <p:nvPr/>
          </p:nvSpPr>
          <p:spPr bwMode="auto">
            <a:xfrm>
              <a:off x="1390" y="1"/>
              <a:ext cx="14" cy="5761"/>
            </a:xfrm>
            <a:prstGeom prst="line">
              <a:avLst/>
            </a:prstGeom>
            <a:noFill/>
            <a:ln w="8255">
              <a:solidFill>
                <a:srgbClr val="0000FF"/>
              </a:solidFill>
              <a:round/>
              <a:headEnd/>
              <a:tailEnd/>
            </a:ln>
          </p:spPr>
          <p:txBody>
            <a:bodyPr/>
            <a:lstStyle/>
            <a:p>
              <a:pPr fontAlgn="base">
                <a:spcBef>
                  <a:spcPct val="0"/>
                </a:spcBef>
                <a:spcAft>
                  <a:spcPct val="0"/>
                </a:spcAft>
              </a:pPr>
              <a:endParaRPr lang="pt-BR">
                <a:solidFill>
                  <a:srgbClr val="000000"/>
                </a:solidFill>
                <a:latin typeface="Arial" charset="0"/>
              </a:endParaRPr>
            </a:p>
          </p:txBody>
        </p:sp>
      </p:grpSp>
      <p:sp>
        <p:nvSpPr>
          <p:cNvPr id="53254" name="Rectangle 37"/>
          <p:cNvSpPr>
            <a:spLocks noChangeArrowheads="1"/>
          </p:cNvSpPr>
          <p:nvPr/>
        </p:nvSpPr>
        <p:spPr bwMode="auto">
          <a:xfrm>
            <a:off x="0" y="3099595"/>
            <a:ext cx="9144000" cy="315459"/>
          </a:xfrm>
          <a:prstGeom prst="rect">
            <a:avLst/>
          </a:prstGeom>
          <a:noFill/>
          <a:ln w="9525">
            <a:noFill/>
            <a:miter lim="800000"/>
            <a:headEnd/>
            <a:tailEnd/>
          </a:ln>
        </p:spPr>
        <p:txBody>
          <a:bodyPr tIns="38088" rIns="-238050" bIns="0">
            <a:spAutoFit/>
          </a:bodyPr>
          <a:lstStyle/>
          <a:p>
            <a:pPr fontAlgn="base">
              <a:spcBef>
                <a:spcPct val="0"/>
              </a:spcBef>
              <a:spcAft>
                <a:spcPct val="0"/>
              </a:spcAft>
            </a:pPr>
            <a:endParaRPr lang="pt-BR">
              <a:solidFill>
                <a:srgbClr val="000000"/>
              </a:solidFill>
              <a:latin typeface="Arial" charset="0"/>
            </a:endParaRPr>
          </a:p>
        </p:txBody>
      </p:sp>
      <p:sp>
        <p:nvSpPr>
          <p:cNvPr id="53255" name="Rectangle 38"/>
          <p:cNvSpPr>
            <a:spLocks noChangeArrowheads="1"/>
          </p:cNvSpPr>
          <p:nvPr/>
        </p:nvSpPr>
        <p:spPr bwMode="auto">
          <a:xfrm>
            <a:off x="4981576" y="846931"/>
            <a:ext cx="41624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Programa Interunidades de Pós-Graduação em Energia</a:t>
            </a:r>
          </a:p>
        </p:txBody>
      </p:sp>
      <p:sp>
        <p:nvSpPr>
          <p:cNvPr id="53256" name="Rectangle 39"/>
          <p:cNvSpPr>
            <a:spLocks noChangeArrowheads="1"/>
          </p:cNvSpPr>
          <p:nvPr/>
        </p:nvSpPr>
        <p:spPr bwMode="auto">
          <a:xfrm>
            <a:off x="5562600" y="1075531"/>
            <a:ext cx="3048000" cy="228600"/>
          </a:xfrm>
          <a:prstGeom prst="rect">
            <a:avLst/>
          </a:prstGeom>
          <a:noFill/>
          <a:ln w="9525">
            <a:noFill/>
            <a:miter lim="800000"/>
            <a:headEnd/>
            <a:tailEnd/>
          </a:ln>
        </p:spPr>
        <p:txBody>
          <a:bodyPr rIns="-238050" bIns="0">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    Instituto de Eletrotécnica e Energia - IEE</a:t>
            </a:r>
            <a:endParaRPr lang="pt-BR" sz="1200" b="1">
              <a:solidFill>
                <a:srgbClr val="000000"/>
              </a:solidFill>
              <a:cs typeface="Times New Roman" pitchFamily="18" charset="0"/>
            </a:endParaRPr>
          </a:p>
        </p:txBody>
      </p:sp>
      <p:sp>
        <p:nvSpPr>
          <p:cNvPr id="53257" name="Rectangle 40"/>
          <p:cNvSpPr>
            <a:spLocks noChangeArrowheads="1"/>
          </p:cNvSpPr>
          <p:nvPr/>
        </p:nvSpPr>
        <p:spPr bwMode="auto">
          <a:xfrm>
            <a:off x="5486400" y="1304132"/>
            <a:ext cx="3124200" cy="483185"/>
          </a:xfrm>
          <a:prstGeom prst="rect">
            <a:avLst/>
          </a:prstGeom>
          <a:noFill/>
          <a:ln w="9525">
            <a:noFill/>
            <a:miter lim="800000"/>
            <a:headEnd/>
            <a:tailEnd/>
          </a:ln>
        </p:spPr>
        <p:txBody>
          <a:bodyPr tIns="38088" rIns="-238050" bIns="38088">
            <a:spAutoFit/>
          </a:bodyPr>
          <a:lstStyle/>
          <a:p>
            <a:pPr algn="r" eaLnBrk="0" fontAlgn="base" hangingPunct="0">
              <a:spcBef>
                <a:spcPct val="0"/>
              </a:spcBef>
              <a:spcAft>
                <a:spcPct val="0"/>
              </a:spcAft>
            </a:pPr>
            <a:r>
              <a:rPr lang="pt-BR" sz="1200" b="1">
                <a:solidFill>
                  <a:srgbClr val="000000"/>
                </a:solidFill>
                <a:latin typeface="Humanst521 BT" pitchFamily="34" charset="0"/>
                <a:cs typeface="Times New Roman" pitchFamily="18" charset="0"/>
              </a:rPr>
              <a:t>Universidade de São Paulo - USP</a:t>
            </a:r>
          </a:p>
          <a:p>
            <a:pPr algn="r" eaLnBrk="0" fontAlgn="base" hangingPunct="0">
              <a:spcBef>
                <a:spcPct val="20000"/>
              </a:spcBef>
              <a:spcAft>
                <a:spcPct val="0"/>
              </a:spcAft>
            </a:pPr>
            <a:r>
              <a:rPr lang="pt-BR" sz="1200" b="1">
                <a:solidFill>
                  <a:srgbClr val="000000"/>
                </a:solidFill>
                <a:latin typeface="Humanst521 BT" pitchFamily="34" charset="0"/>
                <a:cs typeface="Times New Roman" pitchFamily="18" charset="0"/>
              </a:rPr>
              <a:t>Prof. Célio Bermann</a:t>
            </a:r>
            <a:endParaRPr lang="pt-BR" sz="1200" b="1">
              <a:solidFill>
                <a:srgbClr val="000000"/>
              </a:solidFill>
              <a:cs typeface="Times New Roman" pitchFamily="18" charset="0"/>
            </a:endParaRPr>
          </a:p>
        </p:txBody>
      </p:sp>
      <p:sp>
        <p:nvSpPr>
          <p:cNvPr id="53258" name="Text Box 41"/>
          <p:cNvSpPr txBox="1">
            <a:spLocks noChangeArrowheads="1"/>
          </p:cNvSpPr>
          <p:nvPr/>
        </p:nvSpPr>
        <p:spPr bwMode="auto">
          <a:xfrm>
            <a:off x="2819400" y="3361531"/>
            <a:ext cx="30480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pt-BR" sz="2400" b="1">
                <a:solidFill>
                  <a:srgbClr val="000000"/>
                </a:solidFill>
              </a:rPr>
              <a:t> 19/set/2005 - 2a. aula</a:t>
            </a:r>
          </a:p>
        </p:txBody>
      </p:sp>
      <p:graphicFrame>
        <p:nvGraphicFramePr>
          <p:cNvPr id="53250" name="Object 42"/>
          <p:cNvGraphicFramePr>
            <a:graphicFrameLocks noChangeAspect="1"/>
          </p:cNvGraphicFramePr>
          <p:nvPr/>
        </p:nvGraphicFramePr>
        <p:xfrm>
          <a:off x="0" y="8732"/>
          <a:ext cx="9144000" cy="6850063"/>
        </p:xfrm>
        <a:graphic>
          <a:graphicData uri="http://schemas.openxmlformats.org/presentationml/2006/ole">
            <mc:AlternateContent xmlns:mc="http://schemas.openxmlformats.org/markup-compatibility/2006">
              <mc:Choice xmlns:v="urn:schemas-microsoft-com:vml" Requires="v">
                <p:oleObj spid="_x0000_s27665" name="Slide" r:id="rId4" imgW="4566054" imgH="3422898" progId="PowerPoint.Slide.8">
                  <p:embed/>
                </p:oleObj>
              </mc:Choice>
              <mc:Fallback>
                <p:oleObj name="Slide" r:id="rId4" imgW="4566054" imgH="342289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32"/>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aixaDeTexto 1"/>
          <p:cNvSpPr txBox="1"/>
          <p:nvPr/>
        </p:nvSpPr>
        <p:spPr>
          <a:xfrm>
            <a:off x="477140" y="860998"/>
            <a:ext cx="8265920" cy="4462760"/>
          </a:xfrm>
          <a:prstGeom prst="rect">
            <a:avLst/>
          </a:prstGeom>
          <a:noFill/>
        </p:spPr>
        <p:txBody>
          <a:bodyPr wrap="square" rtlCol="0">
            <a:spAutoFit/>
          </a:bodyPr>
          <a:lstStyle/>
          <a:p>
            <a:pPr algn="just" fontAlgn="base"/>
            <a:endParaRPr lang="pt-BR" sz="2000" dirty="0"/>
          </a:p>
          <a:p>
            <a:pPr algn="just" fontAlgn="base"/>
            <a:r>
              <a:rPr lang="pt-BR" sz="2400" dirty="0"/>
              <a:t>À medida que os continentes se distanciavam, em função do movimento das placas tectônicas, os materiais orgânicos então acumulados nesse novo espaço foram sendo cobertos pelas águas do Oceano Atlântico, que então se formava. A evaporação das águas formou uma camada de sal que atualmente chega até 2 mil metros de espessura. Essa camada de sal foi se tornando mais impermeável devido à sua consolidação. O material orgânico se entranhou abaixo desta camada numa feição geológica chamada de </a:t>
            </a:r>
            <a:r>
              <a:rPr lang="pt-BR" sz="2400" dirty="0" err="1"/>
              <a:t>microbiólito</a:t>
            </a:r>
            <a:r>
              <a:rPr lang="pt-BR" sz="2400" dirty="0"/>
              <a:t>, e ficou retido por milhões de anos enquanto que processos termoquímicos a transformasse em hidrocarbonetos (petróleo e gás natural).</a:t>
            </a:r>
          </a:p>
        </p:txBody>
      </p:sp>
      <p:sp>
        <p:nvSpPr>
          <p:cNvPr id="45" name="CaixaDeTexto 44"/>
          <p:cNvSpPr txBox="1"/>
          <p:nvPr/>
        </p:nvSpPr>
        <p:spPr>
          <a:xfrm>
            <a:off x="8519416" y="6361043"/>
            <a:ext cx="495375"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58</a:t>
            </a:r>
          </a:p>
        </p:txBody>
      </p:sp>
    </p:spTree>
    <p:extLst>
      <p:ext uri="{BB962C8B-B14F-4D97-AF65-F5344CB8AC3E}">
        <p14:creationId xmlns:p14="http://schemas.microsoft.com/office/powerpoint/2010/main" val="102569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a:stretch>
            <a:fillRect/>
          </a:stretch>
        </p:blipFill>
        <p:spPr>
          <a:xfrm>
            <a:off x="0" y="9360"/>
            <a:ext cx="9144000" cy="6858000"/>
          </a:xfrm>
          <a:prstGeom prst="rect">
            <a:avLst/>
          </a:prstGeom>
        </p:spPr>
      </p:pic>
      <p:sp>
        <p:nvSpPr>
          <p:cNvPr id="3" name="CaixaDeTexto 2"/>
          <p:cNvSpPr txBox="1"/>
          <p:nvPr/>
        </p:nvSpPr>
        <p:spPr>
          <a:xfrm>
            <a:off x="8577470" y="6361043"/>
            <a:ext cx="437321" cy="307777"/>
          </a:xfrm>
          <a:prstGeom prst="rect">
            <a:avLst/>
          </a:prstGeom>
          <a:noFill/>
        </p:spPr>
        <p:txBody>
          <a:bodyPr wrap="square" rtlCol="0">
            <a:spAutoFit/>
          </a:bodyPr>
          <a:lstStyle/>
          <a:p>
            <a:pPr algn="ctr"/>
            <a:r>
              <a:rPr lang="pt-BR" sz="1400" dirty="0">
                <a:latin typeface="Times New Roman" panose="02020603050405020304" pitchFamily="18" charset="0"/>
                <a:cs typeface="Times New Roman" panose="02020603050405020304" pitchFamily="18" charset="0"/>
              </a:rPr>
              <a:t>59</a:t>
            </a:r>
          </a:p>
        </p:txBody>
      </p:sp>
    </p:spTree>
    <p:extLst>
      <p:ext uri="{BB962C8B-B14F-4D97-AF65-F5344CB8AC3E}">
        <p14:creationId xmlns:p14="http://schemas.microsoft.com/office/powerpoint/2010/main" val="2515653511"/>
      </p:ext>
    </p:extLst>
  </p:cSld>
  <p:clrMapOvr>
    <a:masterClrMapping/>
  </p:clrMapOvr>
</p:sld>
</file>

<file path=ppt/theme/theme1.xml><?xml version="1.0" encoding="utf-8"?>
<a:theme xmlns:a="http://schemas.openxmlformats.org/drawingml/2006/main" name="Standard">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6144</TotalTime>
  <Words>1566</Words>
  <Application>Microsoft Office PowerPoint</Application>
  <PresentationFormat>Personalizar</PresentationFormat>
  <Paragraphs>156</Paragraphs>
  <Slides>18</Slides>
  <Notes>1</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18</vt:i4>
      </vt:variant>
    </vt:vector>
  </HeadingPairs>
  <TitlesOfParts>
    <vt:vector size="25" baseType="lpstr">
      <vt:lpstr>Arial</vt:lpstr>
      <vt:lpstr>Calibri</vt:lpstr>
      <vt:lpstr>Calibri Light</vt:lpstr>
      <vt:lpstr>Humanst521 BT</vt:lpstr>
      <vt:lpstr>Times New Roman</vt:lpstr>
      <vt:lpstr>Standard</vt:lpstr>
      <vt:lpstr>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Célio Bermann</cp:lastModifiedBy>
  <cp:revision>141</cp:revision>
  <cp:lastPrinted>2022-03-30T00:15:19Z</cp:lastPrinted>
  <dcterms:created xsi:type="dcterms:W3CDTF">2016-02-15T15:16:23Z</dcterms:created>
  <dcterms:modified xsi:type="dcterms:W3CDTF">2025-03-25T03:24:42Z</dcterms:modified>
</cp:coreProperties>
</file>