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37"/>
  </p:notesMasterIdLst>
  <p:sldIdLst>
    <p:sldId id="636" r:id="rId3"/>
    <p:sldId id="615" r:id="rId4"/>
    <p:sldId id="552" r:id="rId5"/>
    <p:sldId id="576" r:id="rId6"/>
    <p:sldId id="616" r:id="rId7"/>
    <p:sldId id="554" r:id="rId8"/>
    <p:sldId id="619" r:id="rId9"/>
    <p:sldId id="638" r:id="rId10"/>
    <p:sldId id="555" r:id="rId11"/>
    <p:sldId id="557" r:id="rId12"/>
    <p:sldId id="558" r:id="rId13"/>
    <p:sldId id="626" r:id="rId14"/>
    <p:sldId id="570" r:id="rId15"/>
    <p:sldId id="618" r:id="rId16"/>
    <p:sldId id="620" r:id="rId17"/>
    <p:sldId id="621" r:id="rId18"/>
    <p:sldId id="622" r:id="rId19"/>
    <p:sldId id="623" r:id="rId20"/>
    <p:sldId id="642" r:id="rId21"/>
    <p:sldId id="574" r:id="rId22"/>
    <p:sldId id="575" r:id="rId23"/>
    <p:sldId id="577" r:id="rId24"/>
    <p:sldId id="578" r:id="rId25"/>
    <p:sldId id="624" r:id="rId26"/>
    <p:sldId id="625" r:id="rId27"/>
    <p:sldId id="582" r:id="rId28"/>
    <p:sldId id="583" r:id="rId29"/>
    <p:sldId id="627" r:id="rId30"/>
    <p:sldId id="641" r:id="rId31"/>
    <p:sldId id="639" r:id="rId32"/>
    <p:sldId id="628" r:id="rId33"/>
    <p:sldId id="629" r:id="rId34"/>
    <p:sldId id="630" r:id="rId35"/>
    <p:sldId id="637"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3C"/>
    <a:srgbClr val="0D4711"/>
    <a:srgbClr val="D8EBCD"/>
    <a:srgbClr val="548235"/>
    <a:srgbClr val="AFABAB"/>
    <a:srgbClr val="D0CECE"/>
    <a:srgbClr val="E7E6E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96" autoAdjust="0"/>
    <p:restoredTop sz="87611" autoAdjust="0"/>
  </p:normalViewPr>
  <p:slideViewPr>
    <p:cSldViewPr snapToGrid="0">
      <p:cViewPr varScale="1">
        <p:scale>
          <a:sx n="101" d="100"/>
          <a:sy n="101" d="100"/>
        </p:scale>
        <p:origin x="888" y="14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31/08/2020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1</a:t>
            </a:fld>
            <a:endParaRPr lang="pt-BR"/>
          </a:p>
        </p:txBody>
      </p:sp>
    </p:spTree>
    <p:extLst>
      <p:ext uri="{BB962C8B-B14F-4D97-AF65-F5344CB8AC3E}">
        <p14:creationId xmlns:p14="http://schemas.microsoft.com/office/powerpoint/2010/main" val="296074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3</a:t>
            </a:fld>
            <a:endParaRPr lang="pt-BR"/>
          </a:p>
        </p:txBody>
      </p:sp>
    </p:spTree>
    <p:extLst>
      <p:ext uri="{BB962C8B-B14F-4D97-AF65-F5344CB8AC3E}">
        <p14:creationId xmlns:p14="http://schemas.microsoft.com/office/powerpoint/2010/main" val="170951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6</a:t>
            </a:fld>
            <a:endParaRPr lang="pt-BR"/>
          </a:p>
        </p:txBody>
      </p:sp>
    </p:spTree>
    <p:extLst>
      <p:ext uri="{BB962C8B-B14F-4D97-AF65-F5344CB8AC3E}">
        <p14:creationId xmlns:p14="http://schemas.microsoft.com/office/powerpoint/2010/main" val="216081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7</a:t>
            </a:fld>
            <a:endParaRPr lang="pt-BR"/>
          </a:p>
        </p:txBody>
      </p:sp>
    </p:spTree>
    <p:extLst>
      <p:ext uri="{BB962C8B-B14F-4D97-AF65-F5344CB8AC3E}">
        <p14:creationId xmlns:p14="http://schemas.microsoft.com/office/powerpoint/2010/main" val="210376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9</a:t>
            </a:fld>
            <a:endParaRPr lang="pt-BR"/>
          </a:p>
        </p:txBody>
      </p:sp>
    </p:spTree>
    <p:extLst>
      <p:ext uri="{BB962C8B-B14F-4D97-AF65-F5344CB8AC3E}">
        <p14:creationId xmlns:p14="http://schemas.microsoft.com/office/powerpoint/2010/main" val="302690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10</a:t>
            </a:fld>
            <a:endParaRPr lang="pt-BR"/>
          </a:p>
        </p:txBody>
      </p:sp>
    </p:spTree>
    <p:extLst>
      <p:ext uri="{BB962C8B-B14F-4D97-AF65-F5344CB8AC3E}">
        <p14:creationId xmlns:p14="http://schemas.microsoft.com/office/powerpoint/2010/main" val="258296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BE33A14-7288-4375-92DF-B39B3AC86985}" type="slidenum">
              <a:rPr lang="pt-BR" smtClean="0"/>
              <a:t>11</a:t>
            </a:fld>
            <a:endParaRPr lang="pt-BR"/>
          </a:p>
        </p:txBody>
      </p:sp>
    </p:spTree>
    <p:extLst>
      <p:ext uri="{BB962C8B-B14F-4D97-AF65-F5344CB8AC3E}">
        <p14:creationId xmlns:p14="http://schemas.microsoft.com/office/powerpoint/2010/main" val="115579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4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p:txBody>
          <a:bodyPr/>
          <a:lstStyle/>
          <a:p>
            <a:fld id="{C16D4FEC-ABF5-4A7C-9F4E-229F4D4E17D6}" type="datetimeFigureOut">
              <a:rPr lang="en-ZA" smtClean="0">
                <a:solidFill>
                  <a:prstClr val="black">
                    <a:tint val="75000"/>
                  </a:prstClr>
                </a:solidFill>
              </a:rPr>
              <a:pPr/>
              <a:t>2020/08/31</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87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33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50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43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ítulo e conteúdo - Modelo 2 Logos Markestrat">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lvl1pPr>
              <a:defRPr>
                <a:latin typeface="+mn-lt"/>
              </a:defRPr>
            </a:lvl1pPr>
          </a:lstStyle>
          <a:p>
            <a:r>
              <a:rPr lang="pt-BR" dirty="0"/>
              <a:t>Clique para editar o estilo do título mestre</a:t>
            </a:r>
          </a:p>
        </p:txBody>
      </p:sp>
      <p:sp>
        <p:nvSpPr>
          <p:cNvPr id="16" name="Espaço Reservado para Texto 15"/>
          <p:cNvSpPr>
            <a:spLocks noGrp="1"/>
          </p:cNvSpPr>
          <p:nvPr>
            <p:ph type="body" sz="quarter" idx="13"/>
          </p:nvPr>
        </p:nvSpPr>
        <p:spPr>
          <a:xfrm>
            <a:off x="571464" y="1071546"/>
            <a:ext cx="11049077" cy="4857784"/>
          </a:xfrm>
        </p:spPr>
        <p:txBody>
          <a:bodyPr>
            <a:normAutofit/>
          </a:bodyPr>
          <a:lstStyle>
            <a:lvl1pPr algn="just">
              <a:spcBef>
                <a:spcPts val="0"/>
              </a:spcBef>
              <a:spcAft>
                <a:spcPts val="600"/>
              </a:spcAft>
              <a:defRPr sz="2400">
                <a:latin typeface="+mn-lt"/>
              </a:defRPr>
            </a:lvl1pPr>
            <a:lvl2pPr algn="just">
              <a:spcBef>
                <a:spcPts val="0"/>
              </a:spcBef>
              <a:spcAft>
                <a:spcPts val="600"/>
              </a:spcAft>
              <a:defRPr sz="2000">
                <a:latin typeface="+mn-lt"/>
              </a:defRPr>
            </a:lvl2pPr>
            <a:lvl3pPr algn="just">
              <a:spcBef>
                <a:spcPts val="0"/>
              </a:spcBef>
              <a:spcAft>
                <a:spcPts val="600"/>
              </a:spcAft>
              <a:defRPr sz="1800">
                <a:latin typeface="+mn-lt"/>
              </a:defRPr>
            </a:lvl3pPr>
            <a:lvl4pPr algn="just">
              <a:spcBef>
                <a:spcPts val="0"/>
              </a:spcBef>
              <a:spcAft>
                <a:spcPts val="600"/>
              </a:spcAft>
              <a:defRPr sz="1600">
                <a:latin typeface="+mn-lt"/>
              </a:defRPr>
            </a:lvl4pPr>
            <a:lvl5pPr algn="just">
              <a:spcBef>
                <a:spcPts val="0"/>
              </a:spcBef>
              <a:spcAft>
                <a:spcPts val="600"/>
              </a:spcAft>
              <a:defRPr sz="1600">
                <a:latin typeface="+mn-lt"/>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4"/>
          </p:nvPr>
        </p:nvSpPr>
        <p:spPr>
          <a:xfrm>
            <a:off x="1047751" y="6072193"/>
            <a:ext cx="1397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
        <p:nvSpPr>
          <p:cNvPr id="5" name="Espaço Reservado para Rodapé 4"/>
          <p:cNvSpPr>
            <a:spLocks noGrp="1"/>
          </p:cNvSpPr>
          <p:nvPr>
            <p:ph type="ftr" sz="quarter" idx="15"/>
          </p:nvPr>
        </p:nvSpPr>
        <p:spPr>
          <a:xfrm>
            <a:off x="2571751" y="6072193"/>
            <a:ext cx="19050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
        <p:nvSpPr>
          <p:cNvPr id="6" name="Espaço Reservado para Número de Slide 5"/>
          <p:cNvSpPr>
            <a:spLocks noGrp="1"/>
          </p:cNvSpPr>
          <p:nvPr>
            <p:ph type="sldNum" sz="quarter" idx="16"/>
          </p:nvPr>
        </p:nvSpPr>
        <p:spPr>
          <a:xfrm>
            <a:off x="7810503" y="6064255"/>
            <a:ext cx="66675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DFC483E-9E29-314E-95A4-1E9C38472E34}" type="slidenum">
              <a:rPr lang="pt-BR" sz="2400">
                <a:solidFill>
                  <a:prstClr val="black"/>
                </a:solidFill>
                <a:latin typeface="Arial" charset="0"/>
                <a:ea typeface="ＭＳ Ｐゴシック" charset="0"/>
                <a:cs typeface="ＭＳ Ｐゴシック" charset="0"/>
              </a:rPr>
              <a:pPr fontAlgn="base">
                <a:spcBef>
                  <a:spcPct val="0"/>
                </a:spcBef>
                <a:spcAft>
                  <a:spcPct val="0"/>
                </a:spcAft>
                <a:defRPr/>
              </a:pPr>
              <a:t>‹nº›</a:t>
            </a:fld>
            <a:endParaRPr lang="pt-BR" sz="2400">
              <a:solidFill>
                <a:prstClr val="black"/>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6499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76E41846-F3F8-5D46-B05E-3CFEB1756DA5}" type="datetimeFigureOut">
              <a:rPr lang="en-US" smtClean="0"/>
              <a:t>8/31/20</a:t>
            </a:fld>
            <a:endParaRPr lang="en-US"/>
          </a:p>
        </p:txBody>
      </p:sp>
      <p:sp>
        <p:nvSpPr>
          <p:cNvPr id="4" name="Footer Placeholder 3"/>
          <p:cNvSpPr>
            <a:spLocks noGrp="1"/>
          </p:cNvSpPr>
          <p:nvPr>
            <p:ph type="ftr" sz="quarter" idx="11"/>
          </p:nvPr>
        </p:nvSpPr>
        <p:spPr>
          <a:xfrm>
            <a:off x="814920" y="6165353"/>
            <a:ext cx="7969381" cy="556171"/>
          </a:xfrm>
          <a:prstGeom prst="rect">
            <a:avLst/>
          </a:prstGeom>
        </p:spPr>
        <p:txBody>
          <a:bodyPr/>
          <a:lstStyle/>
          <a:p>
            <a:endParaRPr lang="en-US"/>
          </a:p>
        </p:txBody>
      </p:sp>
      <p:sp>
        <p:nvSpPr>
          <p:cNvPr id="5" name="Slide Number Placeholder 4"/>
          <p:cNvSpPr>
            <a:spLocks noGrp="1"/>
          </p:cNvSpPr>
          <p:nvPr>
            <p:ph type="sldNum" sz="quarter" idx="12"/>
          </p:nvPr>
        </p:nvSpPr>
        <p:spPr>
          <a:xfrm>
            <a:off x="131531" y="6165353"/>
            <a:ext cx="587872" cy="365125"/>
          </a:xfrm>
          <a:prstGeom prst="rect">
            <a:avLst/>
          </a:prstGeom>
        </p:spPr>
        <p:txBody>
          <a:bodyPr/>
          <a:lstStyle/>
          <a:p>
            <a:fld id="{6B2B78D6-5FC0-BC45-A52E-27D52CF90DB9}" type="slidenum">
              <a:rPr lang="en-US" smtClean="0"/>
              <a:t>‹nº›</a:t>
            </a:fld>
            <a:endParaRPr lang="en-US"/>
          </a:p>
        </p:txBody>
      </p:sp>
    </p:spTree>
    <p:extLst>
      <p:ext uri="{BB962C8B-B14F-4D97-AF65-F5344CB8AC3E}">
        <p14:creationId xmlns:p14="http://schemas.microsoft.com/office/powerpoint/2010/main" val="125679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17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p:txBody>
          <a:bodyPr/>
          <a:lstStyle/>
          <a:p>
            <a:fld id="{8B90ADA2-92DC-44BA-9FBD-4FAA5C355529}" type="datetimeFigureOut">
              <a:rPr lang="pt-BR" smtClean="0"/>
              <a:t>31/08/2020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0ADA2-92DC-44BA-9FBD-4FAA5C355529}" type="datetimeFigureOut">
              <a:rPr lang="pt-BR" smtClean="0"/>
              <a:t>31/08/2020</a:t>
            </a:fld>
            <a:endParaRPr lang="pt-B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E2AD5-3DBE-447B-A232-B6BF712658A4}" type="slidenum">
              <a:rPr lang="pt-BR" smtClean="0"/>
              <a:t>‹nº›</a:t>
            </a:fld>
            <a:endParaRPr lang="pt-BR"/>
          </a:p>
        </p:txBody>
      </p:sp>
      <p:sp>
        <p:nvSpPr>
          <p:cNvPr id="7" name="Retângulo 6"/>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7"/>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6" r:id="rId13"/>
    <p:sldLayoutId id="2147483672" r:id="rId14"/>
    <p:sldLayoutId id="2147483681" r:id="rId15"/>
    <p:sldLayoutId id="2147483682" r:id="rId16"/>
    <p:sldLayoutId id="2147483683" r:id="rId17"/>
    <p:sldLayoutId id="2147483684" r:id="rId18"/>
    <p:sldLayoutId id="2147483685" r:id="rId19"/>
    <p:sldLayoutId id="214748368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0ADA2-92DC-44BA-9FBD-4FAA5C355529}"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E2AD5-3DBE-447B-A232-B6BF712658A4}"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855396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33909" y="2911281"/>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60287" y="1750979"/>
            <a:ext cx="8895424" cy="707886"/>
          </a:xfrm>
          <a:prstGeom prst="rect">
            <a:avLst/>
          </a:prstGeom>
        </p:spPr>
        <p:txBody>
          <a:bodyPr wrap="square">
            <a:spAutoFit/>
          </a:bodyPr>
          <a:lstStyle/>
          <a:p>
            <a:pPr algn="ctr"/>
            <a:r>
              <a:rPr lang="pt-BR" sz="2000" b="1" dirty="0">
                <a:solidFill>
                  <a:schemeClr val="bg1"/>
                </a:solidFill>
                <a:ea typeface="Roboto" pitchFamily="2" charset="0"/>
                <a:cs typeface="Cambria"/>
              </a:rPr>
              <a:t>RAD2402 – </a:t>
            </a:r>
            <a:r>
              <a:rPr lang="pt-BR" sz="2000" b="1" dirty="0" err="1">
                <a:solidFill>
                  <a:schemeClr val="bg1"/>
                </a:solidFill>
                <a:ea typeface="Roboto" pitchFamily="2" charset="0"/>
                <a:cs typeface="Cambria"/>
              </a:rPr>
              <a:t>Strategies</a:t>
            </a:r>
            <a:r>
              <a:rPr lang="pt-BR" sz="2000" b="1" dirty="0">
                <a:solidFill>
                  <a:schemeClr val="bg1"/>
                </a:solidFill>
                <a:ea typeface="Roboto" pitchFamily="2" charset="0"/>
                <a:cs typeface="Cambria"/>
              </a:rPr>
              <a:t> in Agribusiness </a:t>
            </a:r>
          </a:p>
          <a:p>
            <a:pPr algn="ctr"/>
            <a:r>
              <a:rPr lang="bg-BG" sz="2000" b="1" dirty="0">
                <a:solidFill>
                  <a:schemeClr val="bg1"/>
                </a:solidFill>
                <a:ea typeface="Roboto" pitchFamily="2" charset="0"/>
                <a:cs typeface="Cambria"/>
              </a:rPr>
              <a:t>Chapters </a:t>
            </a:r>
            <a:r>
              <a:rPr lang="pt-BR" sz="2000" b="1" dirty="0">
                <a:solidFill>
                  <a:schemeClr val="bg1"/>
                </a:solidFill>
                <a:ea typeface="Roboto" pitchFamily="2" charset="0"/>
                <a:cs typeface="Cambria"/>
              </a:rPr>
              <a:t>08, 31 </a:t>
            </a:r>
            <a:r>
              <a:rPr lang="pt-BR" sz="2000" b="1" dirty="0" err="1">
                <a:solidFill>
                  <a:schemeClr val="bg1"/>
                </a:solidFill>
                <a:ea typeface="Roboto" pitchFamily="2" charset="0"/>
                <a:cs typeface="Cambria"/>
              </a:rPr>
              <a:t>and</a:t>
            </a:r>
            <a:r>
              <a:rPr lang="pt-BR" sz="2000" b="1" dirty="0">
                <a:solidFill>
                  <a:schemeClr val="bg1"/>
                </a:solidFill>
                <a:ea typeface="Roboto" pitchFamily="2" charset="0"/>
                <a:cs typeface="Cambria"/>
              </a:rPr>
              <a:t> 32</a:t>
            </a:r>
          </a:p>
        </p:txBody>
      </p:sp>
      <p:sp>
        <p:nvSpPr>
          <p:cNvPr id="10" name="Título 1"/>
          <p:cNvSpPr>
            <a:spLocks noGrp="1"/>
          </p:cNvSpPr>
          <p:nvPr>
            <p:ph type="ctrTitle"/>
          </p:nvPr>
        </p:nvSpPr>
        <p:spPr>
          <a:xfrm>
            <a:off x="102441" y="567922"/>
            <a:ext cx="9076933" cy="1183057"/>
          </a:xfrm>
        </p:spPr>
        <p:txBody>
          <a:bodyPr>
            <a:noAutofit/>
          </a:bodyPr>
          <a:lstStyle/>
          <a:p>
            <a:r>
              <a:rPr lang="en-US" sz="3600" b="1" dirty="0">
                <a:solidFill>
                  <a:schemeClr val="bg1"/>
                </a:solidFill>
                <a:latin typeface="+mn-lt"/>
                <a:ea typeface="Roboto" pitchFamily="2" charset="0"/>
              </a:rPr>
              <a:t>The Food Consumer</a:t>
            </a:r>
            <a:endParaRPr lang="bg-BG" sz="36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7731" y="708599"/>
            <a:ext cx="1647932" cy="2343359"/>
          </a:xfrm>
          <a:prstGeom prst="rect">
            <a:avLst/>
          </a:prstGeom>
          <a:ln>
            <a:noFill/>
          </a:ln>
          <a:effectLst>
            <a:outerShdw blurRad="292100" dist="139700" dir="2700000" algn="tl" rotWithShape="0">
              <a:srgbClr val="333333">
                <a:alpha val="65000"/>
              </a:srgbClr>
            </a:outerShdw>
          </a:effectLst>
        </p:spPr>
      </p:pic>
      <p:pic>
        <p:nvPicPr>
          <p:cNvPr id="11" name="Picture 11" descr="Screen Shot 2013-08-20 at 11.51.47 AM.png"/>
          <p:cNvPicPr>
            <a:picLocks noChangeAspect="1"/>
          </p:cNvPicPr>
          <p:nvPr/>
        </p:nvPicPr>
        <p:blipFill rotWithShape="1">
          <a:blip r:embed="rId4" cstate="email">
            <a:extLst>
              <a:ext uri="{28A0092B-C50C-407E-A947-70E740481C1C}">
                <a14:useLocalDpi xmlns:a14="http://schemas.microsoft.com/office/drawing/2010/main"/>
              </a:ext>
            </a:extLst>
          </a:blip>
          <a:srcRect r="-629"/>
          <a:stretch/>
        </p:blipFill>
        <p:spPr>
          <a:xfrm>
            <a:off x="9877731" y="3404662"/>
            <a:ext cx="1647932" cy="2349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2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373638" y="543474"/>
            <a:ext cx="6237220" cy="592503"/>
          </a:xfrm>
          <a:prstGeom prst="roundRect">
            <a:avLst/>
          </a:prstGeom>
        </p:spPr>
        <p:txBody>
          <a:bodyPr vert="horz" wrap="none" lIns="91440" tIns="45720" rIns="91440" bIns="45720" rtlCol="0" anchor="ctr">
            <a:spAutoFit/>
          </a:bodyPr>
          <a:lstStyle/>
          <a:p>
            <a:pPr>
              <a:lnSpc>
                <a:spcPct val="90000"/>
              </a:lnSpc>
              <a:spcBef>
                <a:spcPct val="0"/>
              </a:spcBef>
            </a:pPr>
            <a:r>
              <a:rPr lang="pt-BR" sz="3200" b="1" dirty="0" err="1">
                <a:solidFill>
                  <a:srgbClr val="00382E"/>
                </a:solidFill>
                <a:ea typeface="+mj-ea"/>
                <a:cs typeface="+mj-cs"/>
              </a:rPr>
              <a:t>Consumers</a:t>
            </a:r>
            <a:r>
              <a:rPr lang="pt-BR" sz="3200" b="1" dirty="0">
                <a:solidFill>
                  <a:srgbClr val="00382E"/>
                </a:solidFill>
                <a:ea typeface="+mj-ea"/>
                <a:cs typeface="+mj-cs"/>
              </a:rPr>
              <a:t> </a:t>
            </a:r>
            <a:r>
              <a:rPr lang="pt-BR" sz="3200" b="1" dirty="0" err="1">
                <a:solidFill>
                  <a:srgbClr val="00382E"/>
                </a:solidFill>
                <a:ea typeface="+mj-ea"/>
                <a:cs typeface="+mj-cs"/>
              </a:rPr>
              <a:t>Buying</a:t>
            </a:r>
            <a:r>
              <a:rPr lang="pt-BR" sz="3200" b="1" dirty="0">
                <a:solidFill>
                  <a:srgbClr val="00382E"/>
                </a:solidFill>
                <a:ea typeface="+mj-ea"/>
                <a:cs typeface="+mj-cs"/>
              </a:rPr>
              <a:t> </a:t>
            </a:r>
            <a:r>
              <a:rPr lang="pt-BR" sz="3200" b="1" dirty="0" err="1">
                <a:solidFill>
                  <a:srgbClr val="00382E"/>
                </a:solidFill>
                <a:ea typeface="+mj-ea"/>
                <a:cs typeface="+mj-cs"/>
              </a:rPr>
              <a:t>Decision</a:t>
            </a:r>
            <a:r>
              <a:rPr lang="pt-BR" sz="3200" b="1" dirty="0">
                <a:solidFill>
                  <a:srgbClr val="00382E"/>
                </a:solidFill>
                <a:ea typeface="+mj-ea"/>
                <a:cs typeface="+mj-cs"/>
              </a:rPr>
              <a:t> </a:t>
            </a:r>
            <a:r>
              <a:rPr lang="pt-BR" sz="3200" b="1" dirty="0" err="1">
                <a:solidFill>
                  <a:srgbClr val="00382E"/>
                </a:solidFill>
                <a:ea typeface="+mj-ea"/>
                <a:cs typeface="+mj-cs"/>
              </a:rPr>
              <a:t>Process</a:t>
            </a:r>
            <a:endParaRPr lang="pt-BR" sz="3200" b="1" dirty="0">
              <a:solidFill>
                <a:srgbClr val="00382E"/>
              </a:solidFill>
              <a:ea typeface="+mj-ea"/>
              <a:cs typeface="+mj-cs"/>
            </a:endParaRPr>
          </a:p>
        </p:txBody>
      </p:sp>
      <p:cxnSp>
        <p:nvCxnSpPr>
          <p:cNvPr id="3" name="Conector reto 2"/>
          <p:cNvCxnSpPr/>
          <p:nvPr/>
        </p:nvCxnSpPr>
        <p:spPr>
          <a:xfrm>
            <a:off x="517870" y="1524266"/>
            <a:ext cx="11244775" cy="0"/>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to 9"/>
          <p:cNvCxnSpPr/>
          <p:nvPr/>
        </p:nvCxnSpPr>
        <p:spPr>
          <a:xfrm>
            <a:off x="517870" y="2028322"/>
            <a:ext cx="11244775" cy="0"/>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to 10"/>
          <p:cNvCxnSpPr/>
          <p:nvPr/>
        </p:nvCxnSpPr>
        <p:spPr>
          <a:xfrm>
            <a:off x="2454688" y="2096511"/>
            <a:ext cx="0" cy="3858079"/>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3" name="Conector reto 12"/>
          <p:cNvCxnSpPr/>
          <p:nvPr/>
        </p:nvCxnSpPr>
        <p:spPr>
          <a:xfrm>
            <a:off x="5196683" y="2096511"/>
            <a:ext cx="0" cy="3858079"/>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4" name="Conector reto 13"/>
          <p:cNvCxnSpPr/>
          <p:nvPr/>
        </p:nvCxnSpPr>
        <p:spPr>
          <a:xfrm>
            <a:off x="8221776" y="2096511"/>
            <a:ext cx="0" cy="3858079"/>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5" name="Conector reto 14"/>
          <p:cNvCxnSpPr/>
          <p:nvPr/>
        </p:nvCxnSpPr>
        <p:spPr>
          <a:xfrm flipV="1">
            <a:off x="517874" y="3648889"/>
            <a:ext cx="11244771" cy="377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a:off x="517870" y="1591940"/>
            <a:ext cx="10938983" cy="355473"/>
            <a:chOff x="214858" y="1194779"/>
            <a:chExt cx="8204236" cy="355473"/>
          </a:xfrm>
        </p:grpSpPr>
        <p:sp>
          <p:nvSpPr>
            <p:cNvPr id="2" name="CaixaDeTexto 1"/>
            <p:cNvSpPr txBox="1"/>
            <p:nvPr/>
          </p:nvSpPr>
          <p:spPr>
            <a:xfrm>
              <a:off x="214858" y="1211698"/>
              <a:ext cx="1421110" cy="338554"/>
            </a:xfrm>
            <a:prstGeom prst="rect">
              <a:avLst/>
            </a:prstGeom>
            <a:noFill/>
          </p:spPr>
          <p:txBody>
            <a:bodyPr wrap="none" rtlCol="0">
              <a:spAutoFit/>
            </a:bodyPr>
            <a:lstStyle/>
            <a:p>
              <a:r>
                <a:rPr lang="pt-BR" sz="1600" b="1" dirty="0" err="1">
                  <a:solidFill>
                    <a:srgbClr val="2B733C"/>
                  </a:solidFill>
                </a:rPr>
                <a:t>Stage</a:t>
              </a:r>
              <a:r>
                <a:rPr lang="pt-BR" sz="1600" b="1" dirty="0">
                  <a:solidFill>
                    <a:srgbClr val="2B733C"/>
                  </a:solidFill>
                </a:rPr>
                <a:t> </a:t>
              </a:r>
              <a:r>
                <a:rPr lang="pt-BR" sz="1600" b="1" dirty="0" err="1">
                  <a:solidFill>
                    <a:srgbClr val="2B733C"/>
                  </a:solidFill>
                </a:rPr>
                <a:t>of</a:t>
              </a:r>
              <a:r>
                <a:rPr lang="pt-BR" sz="1600" b="1" dirty="0">
                  <a:solidFill>
                    <a:srgbClr val="2B733C"/>
                  </a:solidFill>
                </a:rPr>
                <a:t> </a:t>
              </a:r>
              <a:r>
                <a:rPr lang="pt-BR" sz="1600" b="1" dirty="0" err="1">
                  <a:solidFill>
                    <a:srgbClr val="2B733C"/>
                  </a:solidFill>
                </a:rPr>
                <a:t>the</a:t>
              </a:r>
              <a:r>
                <a:rPr lang="pt-BR" sz="1600" b="1" dirty="0">
                  <a:solidFill>
                    <a:srgbClr val="2B733C"/>
                  </a:solidFill>
                </a:rPr>
                <a:t> </a:t>
              </a:r>
              <a:r>
                <a:rPr lang="pt-BR" sz="1600" b="1" dirty="0" err="1">
                  <a:solidFill>
                    <a:srgbClr val="2B733C"/>
                  </a:solidFill>
                </a:rPr>
                <a:t>process</a:t>
              </a:r>
              <a:endParaRPr lang="pt-BR" sz="1600" b="1" dirty="0">
                <a:solidFill>
                  <a:srgbClr val="2B733C"/>
                </a:solidFill>
              </a:endParaRPr>
            </a:p>
          </p:txBody>
        </p:sp>
        <p:sp>
          <p:nvSpPr>
            <p:cNvPr id="18" name="CaixaDeTexto 17"/>
            <p:cNvSpPr txBox="1"/>
            <p:nvPr/>
          </p:nvSpPr>
          <p:spPr>
            <a:xfrm>
              <a:off x="1967044" y="1201513"/>
              <a:ext cx="1515992" cy="338554"/>
            </a:xfrm>
            <a:prstGeom prst="rect">
              <a:avLst/>
            </a:prstGeom>
            <a:noFill/>
          </p:spPr>
          <p:txBody>
            <a:bodyPr wrap="none" rtlCol="0">
              <a:spAutoFit/>
            </a:bodyPr>
            <a:lstStyle/>
            <a:p>
              <a:r>
                <a:rPr lang="pt-BR" sz="1600" b="1" dirty="0" err="1">
                  <a:solidFill>
                    <a:srgbClr val="2B733C"/>
                  </a:solidFill>
                </a:rPr>
                <a:t>How</a:t>
              </a:r>
              <a:r>
                <a:rPr lang="pt-BR" sz="1600" b="1" dirty="0">
                  <a:solidFill>
                    <a:srgbClr val="2B733C"/>
                  </a:solidFill>
                </a:rPr>
                <a:t> Does it </a:t>
              </a:r>
              <a:r>
                <a:rPr lang="pt-BR" sz="1600" b="1" dirty="0" err="1">
                  <a:solidFill>
                    <a:srgbClr val="2B733C"/>
                  </a:solidFill>
                </a:rPr>
                <a:t>Happen</a:t>
              </a:r>
              <a:r>
                <a:rPr lang="pt-BR" sz="1600" b="1" dirty="0">
                  <a:solidFill>
                    <a:srgbClr val="2B733C"/>
                  </a:solidFill>
                </a:rPr>
                <a:t>?</a:t>
              </a:r>
            </a:p>
          </p:txBody>
        </p:sp>
        <p:sp>
          <p:nvSpPr>
            <p:cNvPr id="20" name="CaixaDeTexto 19"/>
            <p:cNvSpPr txBox="1"/>
            <p:nvPr/>
          </p:nvSpPr>
          <p:spPr>
            <a:xfrm>
              <a:off x="3937855" y="1194779"/>
              <a:ext cx="1866568" cy="338554"/>
            </a:xfrm>
            <a:prstGeom prst="rect">
              <a:avLst/>
            </a:prstGeom>
            <a:noFill/>
          </p:spPr>
          <p:txBody>
            <a:bodyPr wrap="none" rtlCol="0">
              <a:spAutoFit/>
            </a:bodyPr>
            <a:lstStyle/>
            <a:p>
              <a:r>
                <a:rPr lang="pt-BR" sz="1600" b="1" dirty="0" err="1">
                  <a:solidFill>
                    <a:srgbClr val="2B733C"/>
                  </a:solidFill>
                </a:rPr>
                <a:t>How</a:t>
              </a:r>
              <a:r>
                <a:rPr lang="pt-BR" sz="1600" b="1" dirty="0">
                  <a:solidFill>
                    <a:srgbClr val="2B733C"/>
                  </a:solidFill>
                </a:rPr>
                <a:t> </a:t>
              </a:r>
              <a:r>
                <a:rPr lang="pt-BR" sz="1600" b="1" dirty="0" err="1">
                  <a:solidFill>
                    <a:srgbClr val="2B733C"/>
                  </a:solidFill>
                </a:rPr>
                <a:t>can</a:t>
              </a:r>
              <a:r>
                <a:rPr lang="pt-BR" sz="1600" b="1" dirty="0">
                  <a:solidFill>
                    <a:srgbClr val="2B733C"/>
                  </a:solidFill>
                </a:rPr>
                <a:t> </a:t>
              </a:r>
              <a:r>
                <a:rPr lang="pt-BR" sz="1600" b="1" dirty="0" err="1">
                  <a:solidFill>
                    <a:srgbClr val="2B733C"/>
                  </a:solidFill>
                </a:rPr>
                <a:t>companies</a:t>
              </a:r>
              <a:r>
                <a:rPr lang="pt-BR" sz="1600" b="1" dirty="0">
                  <a:solidFill>
                    <a:srgbClr val="2B733C"/>
                  </a:solidFill>
                </a:rPr>
                <a:t> use it?</a:t>
              </a:r>
            </a:p>
          </p:txBody>
        </p:sp>
        <p:sp>
          <p:nvSpPr>
            <p:cNvPr id="21" name="CaixaDeTexto 20"/>
            <p:cNvSpPr txBox="1"/>
            <p:nvPr/>
          </p:nvSpPr>
          <p:spPr>
            <a:xfrm>
              <a:off x="6374881" y="1194779"/>
              <a:ext cx="2044213" cy="338554"/>
            </a:xfrm>
            <a:prstGeom prst="rect">
              <a:avLst/>
            </a:prstGeom>
            <a:noFill/>
          </p:spPr>
          <p:txBody>
            <a:bodyPr wrap="none" rtlCol="0">
              <a:spAutoFit/>
            </a:bodyPr>
            <a:lstStyle/>
            <a:p>
              <a:r>
                <a:rPr lang="pt-BR" sz="1600" b="1" dirty="0" err="1">
                  <a:solidFill>
                    <a:srgbClr val="2B733C"/>
                  </a:solidFill>
                </a:rPr>
                <a:t>Questions</a:t>
              </a:r>
              <a:r>
                <a:rPr lang="pt-BR" sz="1600" b="1" dirty="0">
                  <a:solidFill>
                    <a:srgbClr val="2B733C"/>
                  </a:solidFill>
                </a:rPr>
                <a:t> </a:t>
              </a:r>
              <a:r>
                <a:rPr lang="pt-BR" sz="1600" b="1" dirty="0" err="1">
                  <a:solidFill>
                    <a:srgbClr val="2B733C"/>
                  </a:solidFill>
                </a:rPr>
                <a:t>to</a:t>
              </a:r>
              <a:r>
                <a:rPr lang="pt-BR" sz="1600" b="1" dirty="0">
                  <a:solidFill>
                    <a:srgbClr val="2B733C"/>
                  </a:solidFill>
                </a:rPr>
                <a:t> </a:t>
              </a:r>
              <a:r>
                <a:rPr lang="pt-BR" sz="1600" b="1" dirty="0" err="1">
                  <a:solidFill>
                    <a:srgbClr val="2B733C"/>
                  </a:solidFill>
                </a:rPr>
                <a:t>ask</a:t>
              </a:r>
              <a:r>
                <a:rPr lang="pt-BR" sz="1600" b="1" dirty="0">
                  <a:solidFill>
                    <a:srgbClr val="2B733C"/>
                  </a:solidFill>
                </a:rPr>
                <a:t> </a:t>
              </a:r>
              <a:r>
                <a:rPr lang="pt-BR" sz="1600" b="1" dirty="0" err="1">
                  <a:solidFill>
                    <a:srgbClr val="2B733C"/>
                  </a:solidFill>
                </a:rPr>
                <a:t>consumers</a:t>
              </a:r>
              <a:r>
                <a:rPr lang="pt-BR" sz="1600" b="1" dirty="0">
                  <a:solidFill>
                    <a:srgbClr val="2B733C"/>
                  </a:solidFill>
                </a:rPr>
                <a:t>...</a:t>
              </a:r>
            </a:p>
          </p:txBody>
        </p:sp>
      </p:grpSp>
      <p:sp>
        <p:nvSpPr>
          <p:cNvPr id="5" name="CaixaDeTexto 4"/>
          <p:cNvSpPr txBox="1"/>
          <p:nvPr/>
        </p:nvSpPr>
        <p:spPr>
          <a:xfrm>
            <a:off x="373638" y="2428249"/>
            <a:ext cx="1936819" cy="584775"/>
          </a:xfrm>
          <a:prstGeom prst="rect">
            <a:avLst/>
          </a:prstGeom>
          <a:noFill/>
        </p:spPr>
        <p:txBody>
          <a:bodyPr wrap="square" rtlCol="0">
            <a:spAutoFit/>
          </a:bodyPr>
          <a:lstStyle/>
          <a:p>
            <a:pPr algn="ctr"/>
            <a:r>
              <a:rPr lang="pt-BR" sz="1600" b="1" dirty="0">
                <a:solidFill>
                  <a:srgbClr val="2B733C"/>
                </a:solidFill>
              </a:rPr>
              <a:t>1 – </a:t>
            </a:r>
            <a:r>
              <a:rPr lang="pt-BR" sz="1600" b="1" dirty="0" err="1">
                <a:solidFill>
                  <a:srgbClr val="2B733C"/>
                </a:solidFill>
              </a:rPr>
              <a:t>Buying</a:t>
            </a:r>
            <a:r>
              <a:rPr lang="pt-BR" sz="1600" b="1" dirty="0">
                <a:solidFill>
                  <a:srgbClr val="2B733C"/>
                </a:solidFill>
              </a:rPr>
              <a:t> </a:t>
            </a:r>
            <a:r>
              <a:rPr lang="pt-BR" sz="1600" b="1" dirty="0" err="1">
                <a:solidFill>
                  <a:srgbClr val="2B733C"/>
                </a:solidFill>
              </a:rPr>
              <a:t>Needs</a:t>
            </a:r>
            <a:endParaRPr lang="pt-BR" sz="1600" b="1" dirty="0">
              <a:solidFill>
                <a:srgbClr val="2B733C"/>
              </a:solidFill>
            </a:endParaRPr>
          </a:p>
          <a:p>
            <a:pPr algn="ctr"/>
            <a:r>
              <a:rPr lang="pt-BR" sz="1600" b="1" dirty="0" err="1">
                <a:solidFill>
                  <a:srgbClr val="2B733C"/>
                </a:solidFill>
              </a:rPr>
              <a:t>Identification</a:t>
            </a:r>
            <a:endParaRPr lang="pt-BR" sz="1600" b="1" dirty="0">
              <a:solidFill>
                <a:srgbClr val="2B733C"/>
              </a:solidFill>
            </a:endParaRPr>
          </a:p>
        </p:txBody>
      </p:sp>
      <p:sp>
        <p:nvSpPr>
          <p:cNvPr id="23" name="CaixaDeTexto 22"/>
          <p:cNvSpPr txBox="1"/>
          <p:nvPr/>
        </p:nvSpPr>
        <p:spPr>
          <a:xfrm>
            <a:off x="457907" y="4101499"/>
            <a:ext cx="1708319" cy="584776"/>
          </a:xfrm>
          <a:prstGeom prst="rect">
            <a:avLst/>
          </a:prstGeom>
          <a:noFill/>
        </p:spPr>
        <p:txBody>
          <a:bodyPr wrap="square" rtlCol="0">
            <a:spAutoFit/>
          </a:bodyPr>
          <a:lstStyle/>
          <a:p>
            <a:pPr algn="ctr"/>
            <a:r>
              <a:rPr lang="pt-BR" sz="1600" b="1" dirty="0">
                <a:solidFill>
                  <a:srgbClr val="2B733C"/>
                </a:solidFill>
              </a:rPr>
              <a:t>2 - </a:t>
            </a:r>
            <a:r>
              <a:rPr lang="pt-BR" sz="1600" b="1" dirty="0" err="1">
                <a:solidFill>
                  <a:srgbClr val="2B733C"/>
                </a:solidFill>
              </a:rPr>
              <a:t>Information</a:t>
            </a:r>
            <a:endParaRPr lang="pt-BR" sz="1600" b="1" dirty="0">
              <a:solidFill>
                <a:srgbClr val="2B733C"/>
              </a:solidFill>
            </a:endParaRPr>
          </a:p>
          <a:p>
            <a:pPr algn="ctr"/>
            <a:r>
              <a:rPr lang="pt-BR" sz="1600" b="1" dirty="0" err="1">
                <a:solidFill>
                  <a:srgbClr val="2B733C"/>
                </a:solidFill>
              </a:rPr>
              <a:t>Search</a:t>
            </a:r>
            <a:endParaRPr lang="pt-BR" sz="1600" b="1" dirty="0">
              <a:solidFill>
                <a:srgbClr val="2B733C"/>
              </a:solidFill>
            </a:endParaRPr>
          </a:p>
        </p:txBody>
      </p:sp>
      <p:sp>
        <p:nvSpPr>
          <p:cNvPr id="6" name="CaixaDeTexto 5"/>
          <p:cNvSpPr txBox="1"/>
          <p:nvPr/>
        </p:nvSpPr>
        <p:spPr>
          <a:xfrm>
            <a:off x="2548407" y="2244732"/>
            <a:ext cx="2625505" cy="1169551"/>
          </a:xfrm>
          <a:prstGeom prst="rect">
            <a:avLst/>
          </a:prstGeom>
          <a:noFill/>
        </p:spPr>
        <p:txBody>
          <a:bodyPr wrap="square" rtlCol="0">
            <a:spAutoFit/>
          </a:bodyPr>
          <a:lstStyle/>
          <a:p>
            <a:r>
              <a:rPr lang="en-US" sz="1400" b="1" dirty="0"/>
              <a:t>Personal values and needs associated with the external influences, make the current situation different of the desired situation, thus a need appears.</a:t>
            </a:r>
            <a:endParaRPr lang="pt-BR" sz="1400" b="1" dirty="0"/>
          </a:p>
        </p:txBody>
      </p:sp>
      <p:sp>
        <p:nvSpPr>
          <p:cNvPr id="8" name="CaixaDeTexto 7"/>
          <p:cNvSpPr txBox="1"/>
          <p:nvPr/>
        </p:nvSpPr>
        <p:spPr>
          <a:xfrm>
            <a:off x="5191152" y="2245121"/>
            <a:ext cx="2906267" cy="1169551"/>
          </a:xfrm>
          <a:prstGeom prst="rect">
            <a:avLst/>
          </a:prstGeom>
          <a:noFill/>
        </p:spPr>
        <p:txBody>
          <a:bodyPr wrap="square" rtlCol="0">
            <a:spAutoFit/>
          </a:bodyPr>
          <a:lstStyle/>
          <a:p>
            <a:pPr marL="171450" indent="-171450">
              <a:buBlip>
                <a:blip r:embed="rId3"/>
              </a:buBlip>
            </a:pPr>
            <a:r>
              <a:rPr lang="en-US" sz="1400" b="1" dirty="0"/>
              <a:t>Apply the most frequent and efficient stimulus</a:t>
            </a:r>
          </a:p>
          <a:p>
            <a:pPr marL="171450" indent="-171450">
              <a:buBlip>
                <a:blip r:embed="rId3"/>
              </a:buBlip>
            </a:pPr>
            <a:r>
              <a:rPr lang="en-US" sz="1400" b="1" dirty="0"/>
              <a:t>The package must communicate these values, acting as a “mini out-door.”</a:t>
            </a:r>
            <a:endParaRPr lang="pt-BR" sz="1400" b="1" dirty="0"/>
          </a:p>
        </p:txBody>
      </p:sp>
      <p:sp>
        <p:nvSpPr>
          <p:cNvPr id="12" name="CaixaDeTexto 11"/>
          <p:cNvSpPr txBox="1"/>
          <p:nvPr/>
        </p:nvSpPr>
        <p:spPr>
          <a:xfrm>
            <a:off x="8281427" y="2234793"/>
            <a:ext cx="3625233" cy="1169551"/>
          </a:xfrm>
          <a:prstGeom prst="rect">
            <a:avLst/>
          </a:prstGeom>
          <a:noFill/>
        </p:spPr>
        <p:txBody>
          <a:bodyPr wrap="square" rtlCol="0">
            <a:spAutoFit/>
          </a:bodyPr>
          <a:lstStyle/>
          <a:p>
            <a:pPr marL="171450" indent="-171450">
              <a:buBlip>
                <a:blip r:embed="rId3"/>
              </a:buBlip>
            </a:pPr>
            <a:r>
              <a:rPr lang="en-US" sz="1400" b="1" dirty="0"/>
              <a:t>What need is satisfied by consuming this product?</a:t>
            </a:r>
          </a:p>
          <a:p>
            <a:pPr marL="171450" indent="-171450">
              <a:buBlip>
                <a:blip r:embed="rId3"/>
              </a:buBlip>
            </a:pPr>
            <a:r>
              <a:rPr lang="en-US" sz="1400" b="1" dirty="0"/>
              <a:t>Are these needs evident?</a:t>
            </a:r>
          </a:p>
          <a:p>
            <a:pPr marL="171450" indent="-171450">
              <a:buBlip>
                <a:blip r:embed="rId3"/>
              </a:buBlip>
            </a:pPr>
            <a:r>
              <a:rPr lang="en-US" sz="1400" b="1" dirty="0"/>
              <a:t>In what extent are the target-consumers involved with the product?</a:t>
            </a:r>
            <a:endParaRPr lang="pt-BR" sz="1400" b="1" dirty="0"/>
          </a:p>
        </p:txBody>
      </p:sp>
      <p:sp>
        <p:nvSpPr>
          <p:cNvPr id="17" name="CaixaDeTexto 16"/>
          <p:cNvSpPr txBox="1"/>
          <p:nvPr/>
        </p:nvSpPr>
        <p:spPr>
          <a:xfrm>
            <a:off x="2562378" y="3760543"/>
            <a:ext cx="2509097" cy="1384995"/>
          </a:xfrm>
          <a:prstGeom prst="rect">
            <a:avLst/>
          </a:prstGeom>
          <a:noFill/>
        </p:spPr>
        <p:txBody>
          <a:bodyPr wrap="square" rtlCol="0">
            <a:spAutoFit/>
          </a:bodyPr>
          <a:lstStyle/>
          <a:p>
            <a:r>
              <a:rPr lang="en-US" sz="1400" b="1" dirty="0"/>
              <a:t>The search is done through internal sources</a:t>
            </a:r>
          </a:p>
          <a:p>
            <a:r>
              <a:rPr lang="en-US" sz="1400" b="1" dirty="0"/>
              <a:t>(memory, knowledge) and external sources </a:t>
            </a:r>
          </a:p>
          <a:p>
            <a:r>
              <a:rPr lang="en-US" sz="1400" b="1" dirty="0"/>
              <a:t>(market and personal </a:t>
            </a:r>
          </a:p>
          <a:p>
            <a:r>
              <a:rPr lang="en-US" sz="1400" b="1" dirty="0"/>
              <a:t>relations).</a:t>
            </a:r>
            <a:endParaRPr lang="pt-BR" sz="1400" b="1" dirty="0"/>
          </a:p>
        </p:txBody>
      </p:sp>
      <p:sp>
        <p:nvSpPr>
          <p:cNvPr id="25" name="CaixaDeTexto 24"/>
          <p:cNvSpPr txBox="1"/>
          <p:nvPr/>
        </p:nvSpPr>
        <p:spPr>
          <a:xfrm>
            <a:off x="5196683" y="3820041"/>
            <a:ext cx="3025093" cy="1384995"/>
          </a:xfrm>
          <a:prstGeom prst="rect">
            <a:avLst/>
          </a:prstGeom>
          <a:noFill/>
        </p:spPr>
        <p:txBody>
          <a:bodyPr wrap="square" rtlCol="0">
            <a:spAutoFit/>
          </a:bodyPr>
          <a:lstStyle/>
          <a:p>
            <a:pPr marL="171450" indent="-171450">
              <a:buBlip>
                <a:blip r:embed="rId3"/>
              </a:buBlip>
            </a:pPr>
            <a:r>
              <a:rPr lang="en-US" sz="1400" b="1" dirty="0"/>
              <a:t>Identify how the consumer searches for information and on which sources. </a:t>
            </a:r>
          </a:p>
          <a:p>
            <a:pPr marL="171450" indent="-171450">
              <a:buBlip>
                <a:blip r:embed="rId3"/>
              </a:buBlip>
            </a:pPr>
            <a:r>
              <a:rPr lang="en-US" sz="1400" b="1" dirty="0"/>
              <a:t>The company must work on the sources that mostly influence consumers.</a:t>
            </a:r>
            <a:endParaRPr lang="pt-BR" sz="1400" b="1" dirty="0"/>
          </a:p>
        </p:txBody>
      </p:sp>
      <p:sp>
        <p:nvSpPr>
          <p:cNvPr id="26" name="CaixaDeTexto 25"/>
          <p:cNvSpPr txBox="1"/>
          <p:nvPr/>
        </p:nvSpPr>
        <p:spPr>
          <a:xfrm>
            <a:off x="8281427" y="3701389"/>
            <a:ext cx="3592211" cy="1384995"/>
          </a:xfrm>
          <a:prstGeom prst="rect">
            <a:avLst/>
          </a:prstGeom>
          <a:noFill/>
        </p:spPr>
        <p:txBody>
          <a:bodyPr wrap="square" rtlCol="0">
            <a:spAutoFit/>
          </a:bodyPr>
          <a:lstStyle/>
          <a:p>
            <a:pPr marL="171450" indent="-171450">
              <a:buBlip>
                <a:blip r:embed="rId3"/>
              </a:buBlip>
            </a:pPr>
            <a:r>
              <a:rPr lang="en-US" sz="1400" b="1" dirty="0"/>
              <a:t>What product or brand does the consumer have in mind?</a:t>
            </a:r>
          </a:p>
          <a:p>
            <a:pPr marL="171450" indent="-171450">
              <a:buBlip>
                <a:blip r:embed="rId3"/>
              </a:buBlip>
            </a:pPr>
            <a:r>
              <a:rPr lang="en-US" sz="1400" b="1" dirty="0"/>
              <a:t>Is the consumer motivated to search for external sources</a:t>
            </a:r>
          </a:p>
          <a:p>
            <a:pPr marL="171450" indent="-171450">
              <a:buBlip>
                <a:blip r:embed="rId3"/>
              </a:buBlip>
            </a:pPr>
            <a:r>
              <a:rPr lang="en-US" sz="1400" b="1" dirty="0"/>
              <a:t>What are those sources?</a:t>
            </a:r>
          </a:p>
          <a:p>
            <a:pPr marL="171450" indent="-171450">
              <a:buBlip>
                <a:blip r:embed="rId3"/>
              </a:buBlip>
            </a:pPr>
            <a:r>
              <a:rPr lang="en-US" sz="1400" b="1" dirty="0"/>
              <a:t>Which are the most searched attributes?</a:t>
            </a:r>
            <a:endParaRPr lang="pt-BR" sz="1400" b="1" dirty="0"/>
          </a:p>
        </p:txBody>
      </p:sp>
      <p:pic>
        <p:nvPicPr>
          <p:cNvPr id="31" name="Picture 30" descr="Screen Shot 2013-10-30 at 2.57.07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65044" y="137238"/>
            <a:ext cx="1620471" cy="576745"/>
          </a:xfrm>
          <a:prstGeom prst="rect">
            <a:avLst/>
          </a:prstGeom>
        </p:spPr>
      </p:pic>
      <p:sp>
        <p:nvSpPr>
          <p:cNvPr id="27" name="Retângulo 26"/>
          <p:cNvSpPr/>
          <p:nvPr/>
        </p:nvSpPr>
        <p:spPr>
          <a:xfrm>
            <a:off x="1525894" y="5362520"/>
            <a:ext cx="9930959" cy="64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6223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71232" y="1134762"/>
            <a:ext cx="12020768" cy="4703865"/>
            <a:chOff x="128424" y="116632"/>
            <a:chExt cx="9015576" cy="4655099"/>
          </a:xfrm>
        </p:grpSpPr>
        <p:cxnSp>
          <p:nvCxnSpPr>
            <p:cNvPr id="7" name="Conector reto 6"/>
            <p:cNvCxnSpPr/>
            <p:nvPr/>
          </p:nvCxnSpPr>
          <p:spPr>
            <a:xfrm>
              <a:off x="251522" y="116632"/>
              <a:ext cx="1417553" cy="0"/>
            </a:xfrm>
            <a:prstGeom prst="line">
              <a:avLst/>
            </a:prstGeom>
          </p:spPr>
          <p:style>
            <a:lnRef idx="1">
              <a:schemeClr val="dk1"/>
            </a:lnRef>
            <a:fillRef idx="0">
              <a:schemeClr val="dk1"/>
            </a:fillRef>
            <a:effectRef idx="0">
              <a:schemeClr val="dk1"/>
            </a:effectRef>
            <a:fontRef idx="minor">
              <a:schemeClr val="tx1"/>
            </a:fontRef>
          </p:style>
        </p:cxnSp>
        <p:cxnSp>
          <p:nvCxnSpPr>
            <p:cNvPr id="8" name="Conector reto 7"/>
            <p:cNvCxnSpPr/>
            <p:nvPr/>
          </p:nvCxnSpPr>
          <p:spPr>
            <a:xfrm>
              <a:off x="1857143" y="116632"/>
              <a:ext cx="1948815" cy="0"/>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to 9"/>
            <p:cNvCxnSpPr/>
            <p:nvPr/>
          </p:nvCxnSpPr>
          <p:spPr>
            <a:xfrm>
              <a:off x="3994027" y="116632"/>
              <a:ext cx="2114910" cy="0"/>
            </a:xfrm>
            <a:prstGeom prst="line">
              <a:avLst/>
            </a:prstGeom>
          </p:spPr>
          <p:style>
            <a:lnRef idx="1">
              <a:schemeClr val="dk1"/>
            </a:lnRef>
            <a:fillRef idx="0">
              <a:schemeClr val="dk1"/>
            </a:fillRef>
            <a:effectRef idx="0">
              <a:schemeClr val="dk1"/>
            </a:effectRef>
            <a:fontRef idx="minor">
              <a:schemeClr val="tx1"/>
            </a:fontRef>
          </p:style>
        </p:cxnSp>
        <p:cxnSp>
          <p:nvCxnSpPr>
            <p:cNvPr id="12" name="Conector reto 11"/>
            <p:cNvCxnSpPr/>
            <p:nvPr/>
          </p:nvCxnSpPr>
          <p:spPr>
            <a:xfrm>
              <a:off x="6375520" y="116632"/>
              <a:ext cx="1873485" cy="0"/>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to 17"/>
            <p:cNvCxnSpPr/>
            <p:nvPr/>
          </p:nvCxnSpPr>
          <p:spPr>
            <a:xfrm flipV="1">
              <a:off x="128424" y="1822402"/>
              <a:ext cx="8718237" cy="0"/>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to 24"/>
            <p:cNvCxnSpPr/>
            <p:nvPr/>
          </p:nvCxnSpPr>
          <p:spPr>
            <a:xfrm>
              <a:off x="6227000" y="123813"/>
              <a:ext cx="0" cy="4647918"/>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6" name="CaixaDeTexto 25"/>
            <p:cNvSpPr txBox="1"/>
            <p:nvPr/>
          </p:nvSpPr>
          <p:spPr>
            <a:xfrm>
              <a:off x="251519" y="546032"/>
              <a:ext cx="1328692" cy="578713"/>
            </a:xfrm>
            <a:prstGeom prst="rect">
              <a:avLst/>
            </a:prstGeom>
            <a:noFill/>
          </p:spPr>
          <p:txBody>
            <a:bodyPr wrap="square" rtlCol="0">
              <a:spAutoFit/>
            </a:bodyPr>
            <a:lstStyle/>
            <a:p>
              <a:pPr algn="ctr"/>
              <a:r>
                <a:rPr lang="pt-BR" sz="1600" b="1" dirty="0">
                  <a:solidFill>
                    <a:srgbClr val="2B733C"/>
                  </a:solidFill>
                </a:rPr>
                <a:t>3 - </a:t>
              </a:r>
              <a:r>
                <a:rPr lang="pt-BR" sz="1600" b="1" dirty="0" err="1">
                  <a:solidFill>
                    <a:srgbClr val="2B733C"/>
                  </a:solidFill>
                </a:rPr>
                <a:t>Alternatives</a:t>
              </a:r>
              <a:endParaRPr lang="pt-BR" sz="1600" b="1" dirty="0">
                <a:solidFill>
                  <a:srgbClr val="2B733C"/>
                </a:solidFill>
              </a:endParaRPr>
            </a:p>
            <a:p>
              <a:pPr algn="ctr"/>
              <a:r>
                <a:rPr lang="pt-BR" sz="1600" b="1" dirty="0" err="1">
                  <a:solidFill>
                    <a:srgbClr val="2B733C"/>
                  </a:solidFill>
                </a:rPr>
                <a:t>Evaluation</a:t>
              </a:r>
              <a:endParaRPr lang="pt-BR" sz="1600" b="1" dirty="0">
                <a:solidFill>
                  <a:srgbClr val="2B733C"/>
                </a:solidFill>
              </a:endParaRPr>
            </a:p>
          </p:txBody>
        </p:sp>
        <p:sp>
          <p:nvSpPr>
            <p:cNvPr id="27" name="CaixaDeTexto 26"/>
            <p:cNvSpPr txBox="1"/>
            <p:nvPr/>
          </p:nvSpPr>
          <p:spPr>
            <a:xfrm>
              <a:off x="295952" y="2035779"/>
              <a:ext cx="1328692" cy="578712"/>
            </a:xfrm>
            <a:prstGeom prst="rect">
              <a:avLst/>
            </a:prstGeom>
            <a:noFill/>
          </p:spPr>
          <p:txBody>
            <a:bodyPr wrap="square" rtlCol="0">
              <a:spAutoFit/>
            </a:bodyPr>
            <a:lstStyle/>
            <a:p>
              <a:pPr algn="ctr"/>
              <a:r>
                <a:rPr lang="pt-BR" sz="1600" b="1" dirty="0">
                  <a:solidFill>
                    <a:srgbClr val="2B733C"/>
                  </a:solidFill>
                </a:rPr>
                <a:t>4 – </a:t>
              </a:r>
              <a:r>
                <a:rPr lang="pt-BR" sz="1600" b="1" dirty="0" err="1">
                  <a:solidFill>
                    <a:srgbClr val="2B733C"/>
                  </a:solidFill>
                </a:rPr>
                <a:t>Buying</a:t>
              </a:r>
              <a:r>
                <a:rPr lang="pt-BR" sz="1600" b="1" dirty="0">
                  <a:solidFill>
                    <a:srgbClr val="2B733C"/>
                  </a:solidFill>
                </a:rPr>
                <a:t> </a:t>
              </a:r>
              <a:r>
                <a:rPr lang="pt-BR" sz="1600" b="1" dirty="0" err="1">
                  <a:solidFill>
                    <a:srgbClr val="2B733C"/>
                  </a:solidFill>
                </a:rPr>
                <a:t>Decision</a:t>
              </a:r>
              <a:endParaRPr lang="pt-BR" sz="1600" b="1" dirty="0">
                <a:solidFill>
                  <a:srgbClr val="2B733C"/>
                </a:solidFill>
              </a:endParaRPr>
            </a:p>
          </p:txBody>
        </p:sp>
        <p:sp>
          <p:nvSpPr>
            <p:cNvPr id="28" name="CaixaDeTexto 27"/>
            <p:cNvSpPr txBox="1"/>
            <p:nvPr/>
          </p:nvSpPr>
          <p:spPr>
            <a:xfrm>
              <a:off x="251519" y="3688651"/>
              <a:ext cx="1328692" cy="578713"/>
            </a:xfrm>
            <a:prstGeom prst="rect">
              <a:avLst/>
            </a:prstGeom>
            <a:noFill/>
          </p:spPr>
          <p:txBody>
            <a:bodyPr wrap="square" rtlCol="0">
              <a:spAutoFit/>
            </a:bodyPr>
            <a:lstStyle/>
            <a:p>
              <a:pPr algn="ctr"/>
              <a:r>
                <a:rPr lang="pt-BR" sz="1600" b="1" dirty="0">
                  <a:solidFill>
                    <a:srgbClr val="2B733C"/>
                  </a:solidFill>
                </a:rPr>
                <a:t>5 - </a:t>
              </a:r>
              <a:r>
                <a:rPr lang="pt-BR" sz="1600" b="1" dirty="0" err="1">
                  <a:solidFill>
                    <a:srgbClr val="2B733C"/>
                  </a:solidFill>
                </a:rPr>
                <a:t>After-buying</a:t>
              </a:r>
              <a:endParaRPr lang="pt-BR" sz="1600" b="1" dirty="0">
                <a:solidFill>
                  <a:srgbClr val="2B733C"/>
                </a:solidFill>
              </a:endParaRPr>
            </a:p>
            <a:p>
              <a:pPr algn="ctr"/>
              <a:r>
                <a:rPr lang="pt-BR" sz="1600" b="1" dirty="0" err="1">
                  <a:solidFill>
                    <a:srgbClr val="2B733C"/>
                  </a:solidFill>
                </a:rPr>
                <a:t>behavior</a:t>
              </a:r>
              <a:endParaRPr lang="pt-BR" sz="1600" b="1" dirty="0">
                <a:solidFill>
                  <a:srgbClr val="2B733C"/>
                </a:solidFill>
              </a:endParaRPr>
            </a:p>
          </p:txBody>
        </p:sp>
        <p:sp>
          <p:nvSpPr>
            <p:cNvPr id="2" name="CaixaDeTexto 1"/>
            <p:cNvSpPr txBox="1"/>
            <p:nvPr/>
          </p:nvSpPr>
          <p:spPr>
            <a:xfrm>
              <a:off x="1857143" y="309919"/>
              <a:ext cx="1859955" cy="1157426"/>
            </a:xfrm>
            <a:prstGeom prst="rect">
              <a:avLst/>
            </a:prstGeom>
            <a:noFill/>
          </p:spPr>
          <p:txBody>
            <a:bodyPr wrap="square" rtlCol="0">
              <a:spAutoFit/>
            </a:bodyPr>
            <a:lstStyle/>
            <a:p>
              <a:r>
                <a:rPr lang="en-US" sz="1400" b="1" dirty="0"/>
                <a:t>The consumer will </a:t>
              </a:r>
            </a:p>
            <a:p>
              <a:r>
                <a:rPr lang="en-US" sz="1400" b="1" dirty="0"/>
                <a:t>choose the strongest alternative having the criteria that he </a:t>
              </a:r>
            </a:p>
            <a:p>
              <a:r>
                <a:rPr lang="en-US" sz="1400" b="1" dirty="0"/>
                <a:t>or she most values.</a:t>
              </a:r>
              <a:endParaRPr lang="pt-BR" sz="1400" b="1" dirty="0"/>
            </a:p>
          </p:txBody>
        </p:sp>
        <p:sp>
          <p:nvSpPr>
            <p:cNvPr id="3" name="CaixaDeTexto 2"/>
            <p:cNvSpPr txBox="1"/>
            <p:nvPr/>
          </p:nvSpPr>
          <p:spPr>
            <a:xfrm>
              <a:off x="3923928" y="260648"/>
              <a:ext cx="2306164" cy="1157426"/>
            </a:xfrm>
            <a:prstGeom prst="rect">
              <a:avLst/>
            </a:prstGeom>
            <a:noFill/>
          </p:spPr>
          <p:txBody>
            <a:bodyPr wrap="square" rtlCol="0">
              <a:spAutoFit/>
            </a:bodyPr>
            <a:lstStyle/>
            <a:p>
              <a:pPr marL="171450" indent="-171450">
                <a:buBlip>
                  <a:blip r:embed="rId3"/>
                </a:buBlip>
              </a:pPr>
              <a:r>
                <a:rPr lang="en-US" sz="1400" b="1" dirty="0"/>
                <a:t>The company must identify,  which attributes are most valued </a:t>
              </a:r>
            </a:p>
            <a:p>
              <a:pPr marL="171450" indent="-171450">
                <a:buBlip>
                  <a:blip r:embed="rId3"/>
                </a:buBlip>
              </a:pPr>
              <a:r>
                <a:rPr lang="en-US" sz="1400" b="1" dirty="0"/>
                <a:t>How to reposition attributes, repositioning competitors, changing also the analysis  of the attributes</a:t>
              </a:r>
              <a:endParaRPr lang="pt-BR" sz="1400" b="1" dirty="0"/>
            </a:p>
          </p:txBody>
        </p:sp>
        <p:sp>
          <p:nvSpPr>
            <p:cNvPr id="4" name="CaixaDeTexto 3"/>
            <p:cNvSpPr txBox="1"/>
            <p:nvPr/>
          </p:nvSpPr>
          <p:spPr>
            <a:xfrm>
              <a:off x="6290331" y="250408"/>
              <a:ext cx="2853669" cy="1370636"/>
            </a:xfrm>
            <a:prstGeom prst="rect">
              <a:avLst/>
            </a:prstGeom>
            <a:noFill/>
          </p:spPr>
          <p:txBody>
            <a:bodyPr wrap="square" rtlCol="0">
              <a:spAutoFit/>
            </a:bodyPr>
            <a:lstStyle/>
            <a:p>
              <a:pPr marL="171450" indent="-171450">
                <a:buBlip>
                  <a:blip r:embed="rId3"/>
                </a:buBlip>
              </a:pPr>
              <a:r>
                <a:rPr lang="en-US" sz="1400" b="1" dirty="0"/>
                <a:t>Does the consumer evaluate and compare?</a:t>
              </a:r>
            </a:p>
            <a:p>
              <a:pPr marL="171450" indent="-171450">
                <a:buBlip>
                  <a:blip r:embed="rId3"/>
                </a:buBlip>
              </a:pPr>
              <a:r>
                <a:rPr lang="en-US" sz="1400" b="1" dirty="0"/>
                <a:t>Which alternatives and criteria? </a:t>
              </a:r>
            </a:p>
            <a:p>
              <a:pPr marL="171450" indent="-171450">
                <a:buBlip>
                  <a:blip r:embed="rId3"/>
                </a:buBlip>
              </a:pPr>
              <a:r>
                <a:rPr lang="en-US" sz="1400" b="1" dirty="0"/>
                <a:t>Can they be changed?</a:t>
              </a:r>
            </a:p>
            <a:p>
              <a:pPr marL="171450" indent="-171450">
                <a:buBlip>
                  <a:blip r:embed="rId3"/>
                </a:buBlip>
              </a:pPr>
              <a:r>
                <a:rPr lang="en-US" sz="1400" b="1" dirty="0"/>
                <a:t>What is the result of the alternatives’ evaluation?</a:t>
              </a:r>
            </a:p>
            <a:p>
              <a:pPr marL="171450" indent="-171450">
                <a:buBlip>
                  <a:blip r:embed="rId3"/>
                </a:buBlip>
              </a:pPr>
              <a:r>
                <a:rPr lang="en-US" sz="1400" b="1" dirty="0"/>
                <a:t>Are the alternatives really different? </a:t>
              </a:r>
            </a:p>
          </p:txBody>
        </p:sp>
        <p:sp>
          <p:nvSpPr>
            <p:cNvPr id="5" name="CaixaDeTexto 4"/>
            <p:cNvSpPr txBox="1"/>
            <p:nvPr/>
          </p:nvSpPr>
          <p:spPr>
            <a:xfrm>
              <a:off x="1839476" y="1904733"/>
              <a:ext cx="1912040" cy="944215"/>
            </a:xfrm>
            <a:prstGeom prst="rect">
              <a:avLst/>
            </a:prstGeom>
            <a:noFill/>
          </p:spPr>
          <p:txBody>
            <a:bodyPr wrap="square" rtlCol="0">
              <a:spAutoFit/>
            </a:bodyPr>
            <a:lstStyle/>
            <a:p>
              <a:r>
                <a:rPr lang="en-US" sz="1400" b="1" dirty="0"/>
                <a:t>Decisions are taken related to the purchase itself, where to buy, when to buy and what to buy and, finally, how to pay.</a:t>
              </a:r>
              <a:endParaRPr lang="pt-BR" sz="1400" b="1" dirty="0"/>
            </a:p>
          </p:txBody>
        </p:sp>
        <p:sp>
          <p:nvSpPr>
            <p:cNvPr id="6" name="CaixaDeTexto 5"/>
            <p:cNvSpPr txBox="1"/>
            <p:nvPr/>
          </p:nvSpPr>
          <p:spPr>
            <a:xfrm>
              <a:off x="3923928" y="1890330"/>
              <a:ext cx="2171303" cy="517796"/>
            </a:xfrm>
            <a:prstGeom prst="rect">
              <a:avLst/>
            </a:prstGeom>
            <a:noFill/>
          </p:spPr>
          <p:txBody>
            <a:bodyPr wrap="square" rtlCol="0">
              <a:spAutoFit/>
            </a:bodyPr>
            <a:lstStyle/>
            <a:p>
              <a:pPr marL="171450" indent="-171450">
                <a:buBlip>
                  <a:blip r:embed="rId3"/>
                </a:buBlip>
              </a:pPr>
              <a:r>
                <a:rPr lang="en-US" sz="1400" b="1" dirty="0"/>
                <a:t>Sales place </a:t>
              </a:r>
            </a:p>
            <a:p>
              <a:pPr marL="171450" indent="-171450">
                <a:buBlip>
                  <a:blip r:embed="rId3"/>
                </a:buBlip>
              </a:pPr>
              <a:r>
                <a:rPr lang="en-US" sz="1400" b="1" dirty="0"/>
                <a:t>Alternative channels</a:t>
              </a:r>
              <a:endParaRPr lang="pt-BR" sz="1400" b="1" dirty="0"/>
            </a:p>
          </p:txBody>
        </p:sp>
        <p:sp>
          <p:nvSpPr>
            <p:cNvPr id="9" name="CaixaDeTexto 8"/>
            <p:cNvSpPr txBox="1"/>
            <p:nvPr/>
          </p:nvSpPr>
          <p:spPr>
            <a:xfrm>
              <a:off x="6290331" y="1975665"/>
              <a:ext cx="2755208" cy="944215"/>
            </a:xfrm>
            <a:prstGeom prst="rect">
              <a:avLst/>
            </a:prstGeom>
            <a:noFill/>
          </p:spPr>
          <p:txBody>
            <a:bodyPr wrap="square" rtlCol="0">
              <a:spAutoFit/>
            </a:bodyPr>
            <a:lstStyle/>
            <a:p>
              <a:pPr marL="171450" indent="-171450">
                <a:buBlip>
                  <a:blip r:embed="rId3"/>
                </a:buBlip>
              </a:pPr>
              <a:r>
                <a:rPr lang="en-US" sz="1400" b="1" dirty="0">
                  <a:solidFill>
                    <a:srgbClr val="022B24"/>
                  </a:solidFill>
                </a:rPr>
                <a:t>Will the consumer spend time and energy to find the best alternative?</a:t>
              </a:r>
            </a:p>
            <a:p>
              <a:pPr marL="171450" indent="-171450">
                <a:buBlip>
                  <a:blip r:embed="rId3"/>
                </a:buBlip>
              </a:pPr>
              <a:r>
                <a:rPr lang="en-US" sz="1400" b="1" dirty="0">
                  <a:solidFill>
                    <a:srgbClr val="022B24"/>
                  </a:solidFill>
                </a:rPr>
                <a:t>Where does the consumer prefer to buy the product (channel) and at what moment?</a:t>
              </a:r>
              <a:endParaRPr lang="pt-BR" sz="1400" b="1" dirty="0">
                <a:solidFill>
                  <a:srgbClr val="022B24"/>
                </a:solidFill>
              </a:endParaRPr>
            </a:p>
          </p:txBody>
        </p:sp>
        <p:sp>
          <p:nvSpPr>
            <p:cNvPr id="11" name="CaixaDeTexto 10"/>
            <p:cNvSpPr txBox="1"/>
            <p:nvPr/>
          </p:nvSpPr>
          <p:spPr>
            <a:xfrm>
              <a:off x="1820988" y="3180704"/>
              <a:ext cx="2160240" cy="1583846"/>
            </a:xfrm>
            <a:prstGeom prst="rect">
              <a:avLst/>
            </a:prstGeom>
            <a:noFill/>
          </p:spPr>
          <p:txBody>
            <a:bodyPr wrap="square" rtlCol="0">
              <a:spAutoFit/>
            </a:bodyPr>
            <a:lstStyle/>
            <a:p>
              <a:r>
                <a:rPr lang="en-US" sz="1400" b="1" dirty="0"/>
                <a:t>Comparison between the expectations and the  performance of the product.  From extreme satisfaction and </a:t>
              </a:r>
            </a:p>
            <a:p>
              <a:r>
                <a:rPr lang="en-US" sz="1400" b="1" dirty="0"/>
                <a:t>positive word-of-mouth </a:t>
              </a:r>
            </a:p>
            <a:p>
              <a:r>
                <a:rPr lang="en-US" sz="1400" b="1" dirty="0"/>
                <a:t>to legal action against </a:t>
              </a:r>
            </a:p>
            <a:p>
              <a:r>
                <a:rPr lang="en-US" sz="1400" b="1" dirty="0"/>
                <a:t>the company.</a:t>
              </a:r>
              <a:endParaRPr lang="pt-BR" sz="1400" b="1" dirty="0"/>
            </a:p>
          </p:txBody>
        </p:sp>
        <p:sp>
          <p:nvSpPr>
            <p:cNvPr id="13" name="CaixaDeTexto 12"/>
            <p:cNvSpPr txBox="1"/>
            <p:nvPr/>
          </p:nvSpPr>
          <p:spPr>
            <a:xfrm>
              <a:off x="3935357" y="3180704"/>
              <a:ext cx="2232248" cy="731006"/>
            </a:xfrm>
            <a:prstGeom prst="rect">
              <a:avLst/>
            </a:prstGeom>
            <a:noFill/>
          </p:spPr>
          <p:txBody>
            <a:bodyPr wrap="square" rtlCol="0">
              <a:spAutoFit/>
            </a:bodyPr>
            <a:lstStyle/>
            <a:p>
              <a:pPr marL="171450" indent="-171450">
                <a:buBlip>
                  <a:blip r:embed="rId3"/>
                </a:buBlip>
              </a:pPr>
              <a:r>
                <a:rPr lang="en-US" sz="1400" b="1" dirty="0"/>
                <a:t>Keep open communication</a:t>
              </a:r>
            </a:p>
            <a:p>
              <a:pPr marL="171450" indent="-171450">
                <a:buBlip>
                  <a:blip r:embed="rId3"/>
                </a:buBlip>
              </a:pPr>
              <a:r>
                <a:rPr lang="en-US" sz="1400" b="1" dirty="0"/>
                <a:t>Research to monitor the consumer satisfaction.</a:t>
              </a:r>
            </a:p>
          </p:txBody>
        </p:sp>
        <p:sp>
          <p:nvSpPr>
            <p:cNvPr id="35" name="CaixaDeTexto 34"/>
            <p:cNvSpPr txBox="1"/>
            <p:nvPr/>
          </p:nvSpPr>
          <p:spPr>
            <a:xfrm>
              <a:off x="6290331" y="3180704"/>
              <a:ext cx="2780839" cy="1370636"/>
            </a:xfrm>
            <a:prstGeom prst="rect">
              <a:avLst/>
            </a:prstGeom>
            <a:noFill/>
          </p:spPr>
          <p:txBody>
            <a:bodyPr wrap="square" rtlCol="0">
              <a:spAutoFit/>
            </a:bodyPr>
            <a:lstStyle/>
            <a:p>
              <a:pPr marL="171450" indent="-171450">
                <a:buBlip>
                  <a:blip r:embed="rId3"/>
                </a:buBlip>
              </a:pPr>
              <a:r>
                <a:rPr lang="en-US" sz="1400" b="1" dirty="0">
                  <a:solidFill>
                    <a:srgbClr val="022B24"/>
                  </a:solidFill>
                </a:rPr>
                <a:t>Is the consumer satisfied?</a:t>
              </a:r>
            </a:p>
            <a:p>
              <a:pPr marL="171450" indent="-171450">
                <a:buBlip>
                  <a:blip r:embed="rId3"/>
                </a:buBlip>
              </a:pPr>
              <a:r>
                <a:rPr lang="en-US" sz="1400" b="1" dirty="0">
                  <a:solidFill>
                    <a:srgbClr val="022B24"/>
                  </a:solidFill>
                </a:rPr>
                <a:t>What are the reasons of this satisfaction/dissatisfaction? </a:t>
              </a:r>
            </a:p>
            <a:p>
              <a:pPr marL="171450" indent="-171450">
                <a:buBlip>
                  <a:blip r:embed="rId3"/>
                </a:buBlip>
              </a:pPr>
              <a:r>
                <a:rPr lang="en-US" sz="1400" b="1" dirty="0">
                  <a:solidFill>
                    <a:srgbClr val="022B24"/>
                  </a:solidFill>
                </a:rPr>
                <a:t>Are these discussed with other consumers?</a:t>
              </a:r>
            </a:p>
            <a:p>
              <a:pPr marL="171450" indent="-171450">
                <a:buBlip>
                  <a:blip r:embed="rId3"/>
                </a:buBlip>
              </a:pPr>
              <a:r>
                <a:rPr lang="en-US" sz="1400" b="1" dirty="0">
                  <a:solidFill>
                    <a:srgbClr val="022B24"/>
                  </a:solidFill>
                </a:rPr>
                <a:t>Is there any intention of repeating the purchase?</a:t>
              </a:r>
            </a:p>
          </p:txBody>
        </p:sp>
      </p:grpSp>
      <p:grpSp>
        <p:nvGrpSpPr>
          <p:cNvPr id="36" name="Group 35"/>
          <p:cNvGrpSpPr/>
          <p:nvPr/>
        </p:nvGrpSpPr>
        <p:grpSpPr>
          <a:xfrm>
            <a:off x="394603" y="638373"/>
            <a:ext cx="11001942" cy="347795"/>
            <a:chOff x="105917" y="1103960"/>
            <a:chExt cx="8251456" cy="347795"/>
          </a:xfrm>
        </p:grpSpPr>
        <p:sp>
          <p:nvSpPr>
            <p:cNvPr id="37" name="CaixaDeTexto 1"/>
            <p:cNvSpPr txBox="1"/>
            <p:nvPr/>
          </p:nvSpPr>
          <p:spPr>
            <a:xfrm>
              <a:off x="105917" y="1113201"/>
              <a:ext cx="1421110" cy="338554"/>
            </a:xfrm>
            <a:prstGeom prst="rect">
              <a:avLst/>
            </a:prstGeom>
            <a:noFill/>
          </p:spPr>
          <p:txBody>
            <a:bodyPr wrap="none" rtlCol="0">
              <a:spAutoFit/>
            </a:bodyPr>
            <a:lstStyle>
              <a:defPPr>
                <a:defRPr lang="pt-BR"/>
              </a:defPPr>
              <a:lvl1pPr>
                <a:defRPr sz="1600" b="1">
                  <a:solidFill>
                    <a:srgbClr val="2B733C"/>
                  </a:solidFill>
                </a:defRPr>
              </a:lvl1pPr>
            </a:lstStyle>
            <a:p>
              <a:r>
                <a:rPr lang="pt-BR" dirty="0" err="1"/>
                <a:t>Stage</a:t>
              </a:r>
              <a:r>
                <a:rPr lang="pt-BR" dirty="0"/>
                <a:t> </a:t>
              </a:r>
              <a:r>
                <a:rPr lang="pt-BR" dirty="0" err="1"/>
                <a:t>of</a:t>
              </a:r>
              <a:r>
                <a:rPr lang="pt-BR" dirty="0"/>
                <a:t> </a:t>
              </a:r>
              <a:r>
                <a:rPr lang="pt-BR" dirty="0" err="1"/>
                <a:t>the</a:t>
              </a:r>
              <a:r>
                <a:rPr lang="pt-BR" dirty="0"/>
                <a:t> </a:t>
              </a:r>
              <a:r>
                <a:rPr lang="pt-BR" dirty="0" err="1"/>
                <a:t>process</a:t>
              </a:r>
              <a:endParaRPr lang="pt-BR" dirty="0"/>
            </a:p>
          </p:txBody>
        </p:sp>
        <p:sp>
          <p:nvSpPr>
            <p:cNvPr id="38" name="CaixaDeTexto 17"/>
            <p:cNvSpPr txBox="1"/>
            <p:nvPr/>
          </p:nvSpPr>
          <p:spPr>
            <a:xfrm>
              <a:off x="1887727" y="1103960"/>
              <a:ext cx="1507576" cy="338554"/>
            </a:xfrm>
            <a:prstGeom prst="rect">
              <a:avLst/>
            </a:prstGeom>
            <a:noFill/>
          </p:spPr>
          <p:txBody>
            <a:bodyPr wrap="none" rtlCol="0">
              <a:spAutoFit/>
            </a:bodyPr>
            <a:lstStyle>
              <a:defPPr>
                <a:defRPr lang="pt-BR"/>
              </a:defPPr>
              <a:lvl1pPr>
                <a:defRPr sz="1600" b="1">
                  <a:solidFill>
                    <a:srgbClr val="2B733C"/>
                  </a:solidFill>
                </a:defRPr>
              </a:lvl1pPr>
            </a:lstStyle>
            <a:p>
              <a:r>
                <a:rPr lang="pt-BR" dirty="0" err="1"/>
                <a:t>How</a:t>
              </a:r>
              <a:r>
                <a:rPr lang="pt-BR" dirty="0"/>
                <a:t> Does it </a:t>
              </a:r>
              <a:r>
                <a:rPr lang="pt-BR" dirty="0" err="1"/>
                <a:t>Happen</a:t>
              </a:r>
              <a:r>
                <a:rPr lang="pt-BR" dirty="0"/>
                <a:t>?</a:t>
              </a:r>
            </a:p>
          </p:txBody>
        </p:sp>
        <p:sp>
          <p:nvSpPr>
            <p:cNvPr id="39" name="CaixaDeTexto 19"/>
            <p:cNvSpPr txBox="1"/>
            <p:nvPr/>
          </p:nvSpPr>
          <p:spPr>
            <a:xfrm>
              <a:off x="3928161" y="1113201"/>
              <a:ext cx="1866568" cy="338554"/>
            </a:xfrm>
            <a:prstGeom prst="rect">
              <a:avLst/>
            </a:prstGeom>
            <a:noFill/>
          </p:spPr>
          <p:txBody>
            <a:bodyPr wrap="none" rtlCol="0">
              <a:spAutoFit/>
            </a:bodyPr>
            <a:lstStyle>
              <a:defPPr>
                <a:defRPr lang="pt-BR"/>
              </a:defPPr>
              <a:lvl1pPr>
                <a:defRPr sz="1600" b="1">
                  <a:solidFill>
                    <a:srgbClr val="2B733C"/>
                  </a:solidFill>
                </a:defRPr>
              </a:lvl1pPr>
            </a:lstStyle>
            <a:p>
              <a:r>
                <a:rPr lang="pt-BR" dirty="0" err="1"/>
                <a:t>How</a:t>
              </a:r>
              <a:r>
                <a:rPr lang="pt-BR" dirty="0"/>
                <a:t> </a:t>
              </a:r>
              <a:r>
                <a:rPr lang="pt-BR" dirty="0" err="1"/>
                <a:t>can</a:t>
              </a:r>
              <a:r>
                <a:rPr lang="pt-BR" dirty="0"/>
                <a:t> </a:t>
              </a:r>
              <a:r>
                <a:rPr lang="pt-BR" dirty="0" err="1"/>
                <a:t>companies</a:t>
              </a:r>
              <a:r>
                <a:rPr lang="pt-BR" dirty="0"/>
                <a:t> use it?</a:t>
              </a:r>
            </a:p>
          </p:txBody>
        </p:sp>
        <p:sp>
          <p:nvSpPr>
            <p:cNvPr id="40" name="CaixaDeTexto 20"/>
            <p:cNvSpPr txBox="1"/>
            <p:nvPr/>
          </p:nvSpPr>
          <p:spPr>
            <a:xfrm>
              <a:off x="6327587" y="1113201"/>
              <a:ext cx="2029786" cy="338554"/>
            </a:xfrm>
            <a:prstGeom prst="rect">
              <a:avLst/>
            </a:prstGeom>
            <a:noFill/>
          </p:spPr>
          <p:txBody>
            <a:bodyPr wrap="none" rtlCol="0">
              <a:spAutoFit/>
            </a:bodyPr>
            <a:lstStyle>
              <a:defPPr>
                <a:defRPr lang="pt-BR"/>
              </a:defPPr>
              <a:lvl1pPr>
                <a:defRPr sz="1600" b="1">
                  <a:solidFill>
                    <a:srgbClr val="2B733C"/>
                  </a:solidFill>
                </a:defRPr>
              </a:lvl1pPr>
            </a:lstStyle>
            <a:p>
              <a:r>
                <a:rPr lang="pt-BR" dirty="0" err="1"/>
                <a:t>Questions</a:t>
              </a:r>
              <a:r>
                <a:rPr lang="pt-BR" dirty="0"/>
                <a:t> </a:t>
              </a:r>
              <a:r>
                <a:rPr lang="pt-BR" dirty="0" err="1"/>
                <a:t>to</a:t>
              </a:r>
              <a:r>
                <a:rPr lang="pt-BR" dirty="0"/>
                <a:t> </a:t>
              </a:r>
              <a:r>
                <a:rPr lang="pt-BR" dirty="0" err="1"/>
                <a:t>ask</a:t>
              </a:r>
              <a:r>
                <a:rPr lang="pt-BR" dirty="0"/>
                <a:t> </a:t>
              </a:r>
              <a:r>
                <a:rPr lang="pt-BR" dirty="0" err="1"/>
                <a:t>consumers</a:t>
              </a:r>
              <a:r>
                <a:rPr lang="pt-BR" dirty="0"/>
                <a:t>...</a:t>
              </a:r>
            </a:p>
          </p:txBody>
        </p:sp>
      </p:grpSp>
      <p:cxnSp>
        <p:nvCxnSpPr>
          <p:cNvPr id="41" name="Conector reto 40"/>
          <p:cNvCxnSpPr/>
          <p:nvPr/>
        </p:nvCxnSpPr>
        <p:spPr>
          <a:xfrm flipV="1">
            <a:off x="247048" y="4149791"/>
            <a:ext cx="11624316" cy="0"/>
          </a:xfrm>
          <a:prstGeom prst="line">
            <a:avLst/>
          </a:prstGeom>
        </p:spPr>
        <p:style>
          <a:lnRef idx="1">
            <a:schemeClr val="dk1"/>
          </a:lnRef>
          <a:fillRef idx="0">
            <a:schemeClr val="dk1"/>
          </a:fillRef>
          <a:effectRef idx="0">
            <a:schemeClr val="dk1"/>
          </a:effectRef>
          <a:fontRef idx="minor">
            <a:schemeClr val="tx1"/>
          </a:fontRef>
        </p:style>
      </p:cxnSp>
      <p:cxnSp>
        <p:nvCxnSpPr>
          <p:cNvPr id="42" name="Conector reto 41"/>
          <p:cNvCxnSpPr/>
          <p:nvPr/>
        </p:nvCxnSpPr>
        <p:spPr>
          <a:xfrm>
            <a:off x="5202915" y="1142018"/>
            <a:ext cx="0" cy="4696609"/>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43" name="Conector reto 42"/>
          <p:cNvCxnSpPr/>
          <p:nvPr/>
        </p:nvCxnSpPr>
        <p:spPr>
          <a:xfrm>
            <a:off x="2326424" y="1142018"/>
            <a:ext cx="0" cy="4696609"/>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364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7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286000" y="525780"/>
            <a:ext cx="7650480" cy="5737860"/>
          </a:xfrm>
          <a:prstGeom prst="rect">
            <a:avLst/>
          </a:prstGeom>
        </p:spPr>
      </p:pic>
    </p:spTree>
    <p:extLst>
      <p:ext uri="{BB962C8B-B14F-4D97-AF65-F5344CB8AC3E}">
        <p14:creationId xmlns:p14="http://schemas.microsoft.com/office/powerpoint/2010/main" val="30718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5545" y="1592144"/>
            <a:ext cx="3528392" cy="4857784"/>
          </a:xfrm>
        </p:spPr>
        <p:txBody>
          <a:bodyPr>
            <a:normAutofit/>
          </a:bodyPr>
          <a:lstStyle/>
          <a:p>
            <a:pPr marL="0" indent="0">
              <a:buNone/>
            </a:pPr>
            <a:r>
              <a:rPr lang="en-US" sz="1400" b="1" dirty="0">
                <a:solidFill>
                  <a:schemeClr val="tx1">
                    <a:lumMod val="90000"/>
                    <a:lumOff val="10000"/>
                  </a:schemeClr>
                </a:solidFill>
              </a:rPr>
              <a:t>What is the amount of resources used (water, air, energy)?</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Recycling and reverse logistics are possible?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How to do disposure and retrieval of waste?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Which certifications will be needed?</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Can we offer compensations programs?</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it improving quality of life?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it healthier?</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it linked to the movement of smaller portions avoiding waste?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What is the impact of transport, logical systems and usage of infrastructure?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Which are the most important groups and NGO’s to be, in some way, linked to the company?</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How to link to these groups?</a:t>
            </a:r>
          </a:p>
          <a:p>
            <a:pPr marL="0" indent="0">
              <a:buNone/>
            </a:pPr>
            <a:endParaRPr lang="en-US" sz="1400" b="1" dirty="0">
              <a:solidFill>
                <a:schemeClr val="tx1">
                  <a:lumMod val="90000"/>
                  <a:lumOff val="10000"/>
                </a:schemeClr>
              </a:solidFill>
            </a:endParaRP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endParaRPr lang="en-US" sz="1400" dirty="0"/>
          </a:p>
        </p:txBody>
      </p:sp>
      <p:grpSp>
        <p:nvGrpSpPr>
          <p:cNvPr id="4" name="Group 3"/>
          <p:cNvGrpSpPr/>
          <p:nvPr/>
        </p:nvGrpSpPr>
        <p:grpSpPr>
          <a:xfrm>
            <a:off x="355600" y="946697"/>
            <a:ext cx="11717065" cy="584776"/>
            <a:chOff x="482198" y="641897"/>
            <a:chExt cx="10108749" cy="584776"/>
          </a:xfrm>
        </p:grpSpPr>
        <p:cxnSp>
          <p:nvCxnSpPr>
            <p:cNvPr id="5" name="Conector reto 7"/>
            <p:cNvCxnSpPr/>
            <p:nvPr/>
          </p:nvCxnSpPr>
          <p:spPr>
            <a:xfrm>
              <a:off x="482198" y="692696"/>
              <a:ext cx="10108749" cy="0"/>
            </a:xfrm>
            <a:prstGeom prst="line">
              <a:avLst/>
            </a:prstGeom>
          </p:spPr>
          <p:style>
            <a:lnRef idx="1">
              <a:schemeClr val="dk1"/>
            </a:lnRef>
            <a:fillRef idx="0">
              <a:schemeClr val="dk1"/>
            </a:fillRef>
            <a:effectRef idx="0">
              <a:schemeClr val="dk1"/>
            </a:effectRef>
            <a:fontRef idx="minor">
              <a:schemeClr val="tx1"/>
            </a:fontRef>
          </p:style>
        </p:cxnSp>
        <p:cxnSp>
          <p:nvCxnSpPr>
            <p:cNvPr id="6" name="Conector reto 8"/>
            <p:cNvCxnSpPr/>
            <p:nvPr/>
          </p:nvCxnSpPr>
          <p:spPr>
            <a:xfrm>
              <a:off x="482198" y="1206044"/>
              <a:ext cx="10108749" cy="0"/>
            </a:xfrm>
            <a:prstGeom prst="line">
              <a:avLst/>
            </a:prstGeom>
          </p:spPr>
          <p:style>
            <a:lnRef idx="1">
              <a:schemeClr val="dk1"/>
            </a:lnRef>
            <a:fillRef idx="0">
              <a:schemeClr val="dk1"/>
            </a:fillRef>
            <a:effectRef idx="0">
              <a:schemeClr val="dk1"/>
            </a:effectRef>
            <a:fontRef idx="minor">
              <a:schemeClr val="tx1"/>
            </a:fontRef>
          </p:style>
        </p:cxnSp>
        <p:sp>
          <p:nvSpPr>
            <p:cNvPr id="7" name="CaixaDeTexto 9"/>
            <p:cNvSpPr txBox="1"/>
            <p:nvPr/>
          </p:nvSpPr>
          <p:spPr>
            <a:xfrm>
              <a:off x="1008876" y="755413"/>
              <a:ext cx="1967207" cy="369332"/>
            </a:xfrm>
            <a:prstGeom prst="rect">
              <a:avLst/>
            </a:prstGeom>
            <a:noFill/>
          </p:spPr>
          <p:txBody>
            <a:bodyPr wrap="none" rtlCol="0">
              <a:spAutoFit/>
            </a:bodyPr>
            <a:lstStyle/>
            <a:p>
              <a:r>
                <a:rPr lang="pt-BR" b="1" dirty="0">
                  <a:solidFill>
                    <a:srgbClr val="2B733C"/>
                  </a:solidFill>
                </a:rPr>
                <a:t>Environmental/Green</a:t>
              </a:r>
            </a:p>
          </p:txBody>
        </p:sp>
        <p:sp>
          <p:nvSpPr>
            <p:cNvPr id="8" name="CaixaDeTexto 12"/>
            <p:cNvSpPr txBox="1"/>
            <p:nvPr/>
          </p:nvSpPr>
          <p:spPr>
            <a:xfrm>
              <a:off x="4539524" y="755413"/>
              <a:ext cx="1195411" cy="369332"/>
            </a:xfrm>
            <a:prstGeom prst="rect">
              <a:avLst/>
            </a:prstGeom>
            <a:noFill/>
          </p:spPr>
          <p:txBody>
            <a:bodyPr wrap="none" rtlCol="0">
              <a:spAutoFit/>
            </a:bodyPr>
            <a:lstStyle/>
            <a:p>
              <a:r>
                <a:rPr lang="pt-BR" b="1" dirty="0" err="1">
                  <a:solidFill>
                    <a:srgbClr val="2B733C"/>
                  </a:solidFill>
                </a:rPr>
                <a:t>Consumerist</a:t>
              </a:r>
              <a:endParaRPr lang="pt-BR" b="1" dirty="0">
                <a:solidFill>
                  <a:srgbClr val="2B733C"/>
                </a:solidFill>
              </a:endParaRPr>
            </a:p>
          </p:txBody>
        </p:sp>
        <p:sp>
          <p:nvSpPr>
            <p:cNvPr id="10" name="CaixaDeTexto 14"/>
            <p:cNvSpPr txBox="1"/>
            <p:nvPr/>
          </p:nvSpPr>
          <p:spPr>
            <a:xfrm>
              <a:off x="7298377" y="641897"/>
              <a:ext cx="3230447" cy="584776"/>
            </a:xfrm>
            <a:prstGeom prst="rect">
              <a:avLst/>
            </a:prstGeom>
            <a:noFill/>
          </p:spPr>
          <p:txBody>
            <a:bodyPr wrap="square" rtlCol="0">
              <a:spAutoFit/>
            </a:bodyPr>
            <a:lstStyle/>
            <a:p>
              <a:pPr algn="ctr"/>
              <a:r>
                <a:rPr lang="bg-BG" b="1" dirty="0">
                  <a:solidFill>
                    <a:srgbClr val="2B733C"/>
                  </a:solidFill>
                </a:rPr>
                <a:t>Social and </a:t>
              </a:r>
              <a:r>
                <a:rPr lang="pt-BR" b="1" dirty="0" err="1">
                  <a:solidFill>
                    <a:srgbClr val="2B733C"/>
                  </a:solidFill>
                </a:rPr>
                <a:t>Others</a:t>
              </a:r>
              <a:endParaRPr lang="pt-BR" sz="1400" b="1" dirty="0">
                <a:solidFill>
                  <a:srgbClr val="2B733C"/>
                </a:solidFill>
              </a:endParaRPr>
            </a:p>
            <a:p>
              <a:pPr algn="ctr"/>
              <a:r>
                <a:rPr lang="pt-BR" sz="1400" b="1" dirty="0">
                  <a:solidFill>
                    <a:srgbClr val="2B733C"/>
                  </a:solidFill>
                </a:rPr>
                <a:t>(</a:t>
              </a:r>
              <a:r>
                <a:rPr lang="pt-BR" sz="1400" b="1" dirty="0" err="1">
                  <a:solidFill>
                    <a:srgbClr val="2B733C"/>
                  </a:solidFill>
                </a:rPr>
                <a:t>ethics</a:t>
              </a:r>
              <a:r>
                <a:rPr lang="pt-BR" sz="1400" b="1" dirty="0">
                  <a:solidFill>
                    <a:srgbClr val="2B733C"/>
                  </a:solidFill>
                </a:rPr>
                <a:t>/</a:t>
              </a:r>
              <a:r>
                <a:rPr lang="pt-BR" sz="1400" b="1" dirty="0" err="1">
                  <a:solidFill>
                    <a:srgbClr val="2B733C"/>
                  </a:solidFill>
                </a:rPr>
                <a:t>rights</a:t>
              </a:r>
              <a:r>
                <a:rPr lang="pt-BR" sz="1400" b="1" dirty="0">
                  <a:solidFill>
                    <a:srgbClr val="2B733C"/>
                  </a:solidFill>
                </a:rPr>
                <a:t>/</a:t>
              </a:r>
              <a:r>
                <a:rPr lang="pt-BR" sz="1400" b="1" dirty="0" err="1">
                  <a:solidFill>
                    <a:srgbClr val="2B733C"/>
                  </a:solidFill>
                </a:rPr>
                <a:t>regulatory</a:t>
              </a:r>
              <a:r>
                <a:rPr lang="bg-BG" sz="1400" b="1" dirty="0">
                  <a:solidFill>
                    <a:srgbClr val="2B733C"/>
                  </a:solidFill>
                </a:rPr>
                <a:t>)</a:t>
              </a:r>
              <a:endParaRPr lang="pt-BR" sz="1400" b="1" dirty="0">
                <a:solidFill>
                  <a:srgbClr val="2B733C"/>
                </a:solidFill>
              </a:endParaRPr>
            </a:p>
          </p:txBody>
        </p:sp>
      </p:grpSp>
      <p:sp>
        <p:nvSpPr>
          <p:cNvPr id="11" name="Retângulo de cantos arredondados 10"/>
          <p:cNvSpPr/>
          <p:nvPr/>
        </p:nvSpPr>
        <p:spPr>
          <a:xfrm>
            <a:off x="522830" y="254440"/>
            <a:ext cx="9676303" cy="592503"/>
          </a:xfrm>
          <a:prstGeom prst="roundRect">
            <a:avLst/>
          </a:prstGeom>
        </p:spPr>
        <p:txBody>
          <a:bodyPr vert="horz" wrap="none" lIns="91440" tIns="45720" rIns="91440" bIns="45720" rtlCol="0" anchor="ctr">
            <a:spAutoFit/>
          </a:bodyPr>
          <a:lstStyle/>
          <a:p>
            <a:pPr>
              <a:lnSpc>
                <a:spcPct val="90000"/>
              </a:lnSpc>
              <a:spcBef>
                <a:spcPct val="0"/>
              </a:spcBef>
            </a:pPr>
            <a:r>
              <a:rPr lang="en-US" sz="3200" b="1" dirty="0">
                <a:solidFill>
                  <a:srgbClr val="00382E"/>
                </a:solidFill>
                <a:ea typeface="+mj-ea"/>
                <a:cs typeface="+mj-cs"/>
              </a:rPr>
              <a:t>Developing Offers in Tune with Consumer Movements…</a:t>
            </a:r>
            <a:endParaRPr lang="pt-BR" sz="3200" b="1" dirty="0">
              <a:solidFill>
                <a:srgbClr val="00382E"/>
              </a:solidFill>
              <a:ea typeface="+mj-ea"/>
              <a:cs typeface="+mj-cs"/>
            </a:endParaRPr>
          </a:p>
        </p:txBody>
      </p:sp>
      <p:pic>
        <p:nvPicPr>
          <p:cNvPr id="12" name="Picture 11" descr="Screen Shot 2013-10-30 at 4.17.3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9600" y="62963"/>
            <a:ext cx="1422400" cy="527067"/>
          </a:xfrm>
          <a:prstGeom prst="rect">
            <a:avLst/>
          </a:prstGeom>
        </p:spPr>
      </p:pic>
      <p:sp>
        <p:nvSpPr>
          <p:cNvPr id="13" name="Text Placeholder 2"/>
          <p:cNvSpPr txBox="1">
            <a:spLocks/>
          </p:cNvSpPr>
          <p:nvPr/>
        </p:nvSpPr>
        <p:spPr>
          <a:xfrm>
            <a:off x="3894668" y="1582272"/>
            <a:ext cx="4013200" cy="4857784"/>
          </a:xfrm>
          <a:prstGeom prst="rect">
            <a:avLst/>
          </a:prstGeom>
        </p:spPr>
        <p:txBody>
          <a:bodyPr vert="horz" lIns="91440" tIns="45720" rIns="91440" bIns="45720" rtlCol="0">
            <a:normAutofit/>
          </a:bodyPr>
          <a:lstStyle>
            <a:lvl1pPr marL="342900" indent="-342900" algn="just" defTabSz="914400" rtl="0" eaLnBrk="1" latinLnBrk="0" hangingPunct="1">
              <a:spcBef>
                <a:spcPts val="0"/>
              </a:spcBef>
              <a:spcAft>
                <a:spcPts val="600"/>
              </a:spcAft>
              <a:buFont typeface="Arial" pitchFamily="34" charset="0"/>
              <a:buChar char="•"/>
              <a:defRPr sz="2400" kern="1200">
                <a:solidFill>
                  <a:srgbClr val="000000"/>
                </a:solidFill>
                <a:latin typeface="+mn-lt"/>
                <a:ea typeface="+mn-ea"/>
                <a:cs typeface="+mn-cs"/>
              </a:defRPr>
            </a:lvl1pPr>
            <a:lvl2pPr marL="742950" indent="-285750" algn="just" defTabSz="914400" rtl="0" eaLnBrk="1" latinLnBrk="0" hangingPunct="1">
              <a:spcBef>
                <a:spcPts val="0"/>
              </a:spcBef>
              <a:spcAft>
                <a:spcPts val="600"/>
              </a:spcAft>
              <a:buFont typeface="Arial" pitchFamily="34" charset="0"/>
              <a:buChar char="–"/>
              <a:defRPr sz="2000" kern="1200">
                <a:solidFill>
                  <a:srgbClr val="000000"/>
                </a:solidFill>
                <a:latin typeface="+mn-lt"/>
                <a:ea typeface="+mn-ea"/>
                <a:cs typeface="+mn-cs"/>
              </a:defRPr>
            </a:lvl2pPr>
            <a:lvl3pPr marL="1143000" indent="-228600" algn="just" defTabSz="914400" rtl="0" eaLnBrk="1" latinLnBrk="0" hangingPunct="1">
              <a:spcBef>
                <a:spcPts val="0"/>
              </a:spcBef>
              <a:spcAft>
                <a:spcPts val="600"/>
              </a:spcAft>
              <a:buFont typeface="Arial" pitchFamily="34" charset="0"/>
              <a:buChar char="•"/>
              <a:defRPr sz="1800" kern="1200">
                <a:solidFill>
                  <a:srgbClr val="000000"/>
                </a:solidFill>
                <a:latin typeface="+mn-lt"/>
                <a:ea typeface="+mn-ea"/>
                <a:cs typeface="+mn-cs"/>
              </a:defRPr>
            </a:lvl3pPr>
            <a:lvl4pPr marL="1600200" indent="-228600" algn="just" defTabSz="914400" rtl="0" eaLnBrk="1" latinLnBrk="0" hangingPunct="1">
              <a:spcBef>
                <a:spcPts val="0"/>
              </a:spcBef>
              <a:spcAft>
                <a:spcPts val="600"/>
              </a:spcAft>
              <a:buFont typeface="Arial" pitchFamily="34" charset="0"/>
              <a:buChar char="–"/>
              <a:defRPr sz="1600" kern="1200">
                <a:solidFill>
                  <a:srgbClr val="000000"/>
                </a:solidFill>
                <a:latin typeface="+mn-lt"/>
                <a:ea typeface="+mn-ea"/>
                <a:cs typeface="+mn-cs"/>
              </a:defRPr>
            </a:lvl4pPr>
            <a:lvl5pPr marL="2057400" indent="-228600" algn="just" defTabSz="914400" rtl="0" eaLnBrk="1" latinLnBrk="0" hangingPunct="1">
              <a:spcBef>
                <a:spcPts val="0"/>
              </a:spcBef>
              <a:spcAft>
                <a:spcPts val="600"/>
              </a:spcAft>
              <a:buFont typeface="Arial"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400" b="1" dirty="0">
                <a:solidFill>
                  <a:schemeClr val="tx1">
                    <a:lumMod val="90000"/>
                    <a:lumOff val="10000"/>
                  </a:schemeClr>
                </a:solidFill>
              </a:rPr>
              <a:t>Is the offer bringing long-term satisfaction?</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Is it designed for well being of buyers?</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Is it technology based or just to promote marketing and sales?</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Is it designed to over consumption?</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Does it bring a balance equilibrium buyer seller?</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The functional value is clear?</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Is need satisfaction considered as a first objective of the offer?</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Will consumers perceive this?</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Is the new offer a solution to simplify procedures?</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Which are the most important groups and NGO’s to be, in some way, linked to the company?</a:t>
            </a:r>
            <a:endParaRPr lang="bg-BG" sz="1400" b="1" dirty="0">
              <a:solidFill>
                <a:schemeClr val="tx1">
                  <a:lumMod val="90000"/>
                  <a:lumOff val="10000"/>
                </a:schemeClr>
              </a:solidFill>
            </a:endParaRPr>
          </a:p>
          <a:p>
            <a:pPr marL="0" indent="0">
              <a:lnSpc>
                <a:spcPct val="90000"/>
              </a:lnSpc>
              <a:buNone/>
            </a:pPr>
            <a:r>
              <a:rPr lang="en-US" sz="1400" b="1" dirty="0">
                <a:solidFill>
                  <a:schemeClr val="tx1">
                    <a:lumMod val="90000"/>
                    <a:lumOff val="10000"/>
                  </a:schemeClr>
                </a:solidFill>
              </a:rPr>
              <a:t>How to link to these groups?</a:t>
            </a:r>
          </a:p>
          <a:p>
            <a:pPr marL="0" indent="0">
              <a:buNone/>
            </a:pPr>
            <a:endParaRPr lang="en-US" sz="1400" b="1" dirty="0">
              <a:solidFill>
                <a:srgbClr val="800000"/>
              </a:solidFill>
            </a:endParaRP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14" name="Text Placeholder 2"/>
          <p:cNvSpPr txBox="1">
            <a:spLocks/>
          </p:cNvSpPr>
          <p:nvPr/>
        </p:nvSpPr>
        <p:spPr>
          <a:xfrm>
            <a:off x="7907868" y="1582272"/>
            <a:ext cx="4164796" cy="4857784"/>
          </a:xfrm>
          <a:prstGeom prst="rect">
            <a:avLst/>
          </a:prstGeom>
        </p:spPr>
        <p:txBody>
          <a:bodyPr vert="horz" lIns="91440" tIns="45720" rIns="91440" bIns="45720" rtlCol="0">
            <a:normAutofit/>
          </a:bodyPr>
          <a:lstStyle>
            <a:lvl1pPr marL="342900" indent="-342900" algn="just" defTabSz="914400" rtl="0" eaLnBrk="1" latinLnBrk="0" hangingPunct="1">
              <a:spcBef>
                <a:spcPts val="0"/>
              </a:spcBef>
              <a:spcAft>
                <a:spcPts val="600"/>
              </a:spcAft>
              <a:buFont typeface="Arial" pitchFamily="34" charset="0"/>
              <a:buChar char="•"/>
              <a:defRPr sz="2400" kern="1200">
                <a:solidFill>
                  <a:srgbClr val="000000"/>
                </a:solidFill>
                <a:latin typeface="+mn-lt"/>
                <a:ea typeface="+mn-ea"/>
                <a:cs typeface="+mn-cs"/>
              </a:defRPr>
            </a:lvl1pPr>
            <a:lvl2pPr marL="742950" indent="-285750" algn="just" defTabSz="914400" rtl="0" eaLnBrk="1" latinLnBrk="0" hangingPunct="1">
              <a:spcBef>
                <a:spcPts val="0"/>
              </a:spcBef>
              <a:spcAft>
                <a:spcPts val="600"/>
              </a:spcAft>
              <a:buFont typeface="Arial" pitchFamily="34" charset="0"/>
              <a:buChar char="–"/>
              <a:defRPr sz="2000" kern="1200">
                <a:solidFill>
                  <a:srgbClr val="000000"/>
                </a:solidFill>
                <a:latin typeface="+mn-lt"/>
                <a:ea typeface="+mn-ea"/>
                <a:cs typeface="+mn-cs"/>
              </a:defRPr>
            </a:lvl2pPr>
            <a:lvl3pPr marL="1143000" indent="-228600" algn="just" defTabSz="914400" rtl="0" eaLnBrk="1" latinLnBrk="0" hangingPunct="1">
              <a:spcBef>
                <a:spcPts val="0"/>
              </a:spcBef>
              <a:spcAft>
                <a:spcPts val="600"/>
              </a:spcAft>
              <a:buFont typeface="Arial" pitchFamily="34" charset="0"/>
              <a:buChar char="•"/>
              <a:defRPr sz="1800" kern="1200">
                <a:solidFill>
                  <a:srgbClr val="000000"/>
                </a:solidFill>
                <a:latin typeface="+mn-lt"/>
                <a:ea typeface="+mn-ea"/>
                <a:cs typeface="+mn-cs"/>
              </a:defRPr>
            </a:lvl3pPr>
            <a:lvl4pPr marL="1600200" indent="-228600" algn="just" defTabSz="914400" rtl="0" eaLnBrk="1" latinLnBrk="0" hangingPunct="1">
              <a:spcBef>
                <a:spcPts val="0"/>
              </a:spcBef>
              <a:spcAft>
                <a:spcPts val="600"/>
              </a:spcAft>
              <a:buFont typeface="Arial" pitchFamily="34" charset="0"/>
              <a:buChar char="–"/>
              <a:defRPr sz="1600" kern="1200">
                <a:solidFill>
                  <a:srgbClr val="000000"/>
                </a:solidFill>
                <a:latin typeface="+mn-lt"/>
                <a:ea typeface="+mn-ea"/>
                <a:cs typeface="+mn-cs"/>
              </a:defRPr>
            </a:lvl4pPr>
            <a:lvl5pPr marL="2057400" indent="-228600" algn="just" defTabSz="914400" rtl="0" eaLnBrk="1" latinLnBrk="0" hangingPunct="1">
              <a:spcBef>
                <a:spcPts val="0"/>
              </a:spcBef>
              <a:spcAft>
                <a:spcPts val="600"/>
              </a:spcAft>
              <a:buFont typeface="Arial"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90000"/>
                    <a:lumOff val="10000"/>
                  </a:schemeClr>
                </a:solidFill>
              </a:rPr>
              <a:t>Is the offer promoting social development?</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the offer promoting inclusion?</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it promoting local communities development?</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What are the economic or people side effects?</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Can it apply for fair trade?</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the company controlling the behavior and practices </a:t>
            </a:r>
            <a:r>
              <a:rPr lang="bg-BG" sz="1400" b="1" dirty="0">
                <a:solidFill>
                  <a:schemeClr val="tx1">
                    <a:lumMod val="90000"/>
                    <a:lumOff val="10000"/>
                  </a:schemeClr>
                </a:solidFill>
              </a:rPr>
              <a:t>of </a:t>
            </a:r>
            <a:r>
              <a:rPr lang="en-US" sz="1400" b="1" dirty="0">
                <a:solidFill>
                  <a:schemeClr val="tx1">
                    <a:lumMod val="90000"/>
                    <a:lumOff val="10000"/>
                  </a:schemeClr>
                </a:solidFill>
              </a:rPr>
              <a:t>its suppliers?</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Does it have a clear, written and will communicated “corporate social responsibility” policy?</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Employees satisfaction and well being is considered?</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Which are the most important groups and NGO’s to be, in some way, linked to the company?</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How to link to these groups?</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the offer taking care of all ethic concerns?</a:t>
            </a:r>
            <a:endParaRPr lang="bg-BG" sz="1400" b="1" dirty="0">
              <a:solidFill>
                <a:schemeClr val="tx1">
                  <a:lumMod val="90000"/>
                  <a:lumOff val="10000"/>
                </a:schemeClr>
              </a:solidFill>
            </a:endParaRPr>
          </a:p>
          <a:p>
            <a:pPr marL="0" indent="0">
              <a:buNone/>
            </a:pPr>
            <a:r>
              <a:rPr lang="en-US" sz="1400" b="1" dirty="0">
                <a:solidFill>
                  <a:schemeClr val="tx1">
                    <a:lumMod val="90000"/>
                    <a:lumOff val="10000"/>
                  </a:schemeClr>
                </a:solidFill>
              </a:rPr>
              <a:t>Is it adjusted to the institutional (regulatory) environment (”rules of the game”) of the country or region?</a:t>
            </a:r>
          </a:p>
          <a:p>
            <a:pPr marL="0" indent="0">
              <a:buNone/>
            </a:pPr>
            <a:endParaRPr lang="en-US" sz="1400" b="1" dirty="0">
              <a:solidFill>
                <a:schemeClr val="accent6">
                  <a:lumMod val="50000"/>
                </a:schemeClr>
              </a:solidFill>
            </a:endParaRPr>
          </a:p>
          <a:p>
            <a:pPr marL="0" indent="0">
              <a:buNone/>
            </a:pPr>
            <a:endParaRPr lang="en-US" sz="1400" b="1" dirty="0">
              <a:solidFill>
                <a:schemeClr val="accent6">
                  <a:lumMod val="50000"/>
                </a:schemeClr>
              </a:solidFill>
            </a:endParaRP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322857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444852"/>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rPr>
              <a:t>Could we have a creative A-Z list of issues in food marketing, that could help us to raise ideas for our company?</a:t>
            </a:r>
          </a:p>
        </p:txBody>
      </p:sp>
    </p:spTree>
    <p:extLst>
      <p:ext uri="{BB962C8B-B14F-4D97-AF65-F5344CB8AC3E}">
        <p14:creationId xmlns:p14="http://schemas.microsoft.com/office/powerpoint/2010/main" val="243521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07492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Picture 3" descr="13494874_10208201922499047_4946780111504387976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7925" y="0"/>
            <a:ext cx="6858000" cy="6858000"/>
          </a:xfrm>
          <a:prstGeom prst="rect">
            <a:avLst/>
          </a:prstGeom>
        </p:spPr>
      </p:pic>
    </p:spTree>
    <p:extLst>
      <p:ext uri="{BB962C8B-B14F-4D97-AF65-F5344CB8AC3E}">
        <p14:creationId xmlns:p14="http://schemas.microsoft.com/office/powerpoint/2010/main" val="245296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07492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3307"/>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6218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331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3993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331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011680" y="245744"/>
            <a:ext cx="8229600" cy="6172200"/>
          </a:xfrm>
          <a:prstGeom prst="rect">
            <a:avLst/>
          </a:prstGeom>
        </p:spPr>
      </p:pic>
    </p:spTree>
    <p:extLst>
      <p:ext uri="{BB962C8B-B14F-4D97-AF65-F5344CB8AC3E}">
        <p14:creationId xmlns:p14="http://schemas.microsoft.com/office/powerpoint/2010/main" val="7739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417C651-586C-4777-BE2B-B379A8404CD8}"/>
              </a:ext>
            </a:extLst>
          </p:cNvPr>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059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14083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444852"/>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rPr>
              <a:t>How can we link environmental changes, demand driven behavior, performance, old times of marketing and empowerment of consumers?</a:t>
            </a:r>
          </a:p>
        </p:txBody>
      </p:sp>
    </p:spTree>
    <p:extLst>
      <p:ext uri="{BB962C8B-B14F-4D97-AF65-F5344CB8AC3E}">
        <p14:creationId xmlns:p14="http://schemas.microsoft.com/office/powerpoint/2010/main" val="402756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29141_10208201922379044_6190548818088662062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626447" y="-3362681"/>
            <a:ext cx="6885384" cy="13555978"/>
          </a:xfrm>
          <a:prstGeom prst="rect">
            <a:avLst/>
          </a:prstGeom>
        </p:spPr>
      </p:pic>
    </p:spTree>
    <p:extLst>
      <p:ext uri="{BB962C8B-B14F-4D97-AF65-F5344CB8AC3E}">
        <p14:creationId xmlns:p14="http://schemas.microsoft.com/office/powerpoint/2010/main" val="178076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07001_10208201075877882_4026202782047263876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138" y="0"/>
            <a:ext cx="6858001" cy="6858000"/>
          </a:xfrm>
          <a:prstGeom prst="rect">
            <a:avLst/>
          </a:prstGeom>
        </p:spPr>
      </p:pic>
      <p:pic>
        <p:nvPicPr>
          <p:cNvPr id="3" name="Picture 2" descr="13509093_10208201075957884_6755031042965397517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602" y="-138197"/>
            <a:ext cx="6996197" cy="6996197"/>
          </a:xfrm>
          <a:prstGeom prst="rect">
            <a:avLst/>
          </a:prstGeom>
        </p:spPr>
      </p:pic>
    </p:spTree>
    <p:extLst>
      <p:ext uri="{BB962C8B-B14F-4D97-AF65-F5344CB8AC3E}">
        <p14:creationId xmlns:p14="http://schemas.microsoft.com/office/powerpoint/2010/main" val="225925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24334_10208201082358044_6972454448953475129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820" y="-140689"/>
            <a:ext cx="6998691" cy="6998690"/>
          </a:xfrm>
          <a:prstGeom prst="rect">
            <a:avLst/>
          </a:prstGeom>
        </p:spPr>
      </p:pic>
      <p:pic>
        <p:nvPicPr>
          <p:cNvPr id="3" name="Picture 2" descr="13501830_10208201082638051_5720256209662196276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1150" y="-146789"/>
            <a:ext cx="7004790" cy="7004789"/>
          </a:xfrm>
          <a:prstGeom prst="rect">
            <a:avLst/>
          </a:prstGeom>
        </p:spPr>
      </p:pic>
    </p:spTree>
    <p:extLst>
      <p:ext uri="{BB962C8B-B14F-4D97-AF65-F5344CB8AC3E}">
        <p14:creationId xmlns:p14="http://schemas.microsoft.com/office/powerpoint/2010/main" val="366459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466503_10208201079037961_8965176918880841700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6567" y="-480061"/>
            <a:ext cx="7504605" cy="7504605"/>
          </a:xfrm>
          <a:prstGeom prst="rect">
            <a:avLst/>
          </a:prstGeom>
        </p:spPr>
      </p:pic>
      <p:pic>
        <p:nvPicPr>
          <p:cNvPr id="3" name="Picture 2" descr="13501568_10208201076557899_4969060750270888679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180" y="-480061"/>
            <a:ext cx="7440169" cy="7440169"/>
          </a:xfrm>
          <a:prstGeom prst="rect">
            <a:avLst/>
          </a:prstGeom>
        </p:spPr>
      </p:pic>
    </p:spTree>
    <p:extLst>
      <p:ext uri="{BB962C8B-B14F-4D97-AF65-F5344CB8AC3E}">
        <p14:creationId xmlns:p14="http://schemas.microsoft.com/office/powerpoint/2010/main" val="229468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332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080260" y="182880"/>
            <a:ext cx="8290560" cy="6217920"/>
          </a:xfrm>
          <a:prstGeom prst="rect">
            <a:avLst/>
          </a:prstGeom>
        </p:spPr>
      </p:pic>
    </p:spTree>
    <p:extLst>
      <p:ext uri="{BB962C8B-B14F-4D97-AF65-F5344CB8AC3E}">
        <p14:creationId xmlns:p14="http://schemas.microsoft.com/office/powerpoint/2010/main" val="4054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8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240280" y="291464"/>
            <a:ext cx="7810500" cy="5857875"/>
          </a:xfrm>
          <a:prstGeom prst="rect">
            <a:avLst/>
          </a:prstGeom>
        </p:spPr>
      </p:pic>
    </p:spTree>
    <p:extLst>
      <p:ext uri="{BB962C8B-B14F-4D97-AF65-F5344CB8AC3E}">
        <p14:creationId xmlns:p14="http://schemas.microsoft.com/office/powerpoint/2010/main" val="2015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45443_10211814977423162_405509883642321107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0"/>
            <a:ext cx="12374880" cy="7109465"/>
          </a:xfrm>
          <a:prstGeom prst="rect">
            <a:avLst/>
          </a:prstGeom>
        </p:spPr>
      </p:pic>
    </p:spTree>
    <p:extLst>
      <p:ext uri="{BB962C8B-B14F-4D97-AF65-F5344CB8AC3E}">
        <p14:creationId xmlns:p14="http://schemas.microsoft.com/office/powerpoint/2010/main" val="184744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45426_10211814970262983_3676431776965369111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23634" cy="7040880"/>
          </a:xfrm>
          <a:prstGeom prst="rect">
            <a:avLst/>
          </a:prstGeom>
        </p:spPr>
      </p:pic>
    </p:spTree>
    <p:extLst>
      <p:ext uri="{BB962C8B-B14F-4D97-AF65-F5344CB8AC3E}">
        <p14:creationId xmlns:p14="http://schemas.microsoft.com/office/powerpoint/2010/main" val="286856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7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148840" y="485774"/>
            <a:ext cx="7856220" cy="5892165"/>
          </a:xfrm>
          <a:prstGeom prst="rect">
            <a:avLst/>
          </a:prstGeom>
        </p:spPr>
      </p:pic>
    </p:spTree>
    <p:extLst>
      <p:ext uri="{BB962C8B-B14F-4D97-AF65-F5344CB8AC3E}">
        <p14:creationId xmlns:p14="http://schemas.microsoft.com/office/powerpoint/2010/main" val="183413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4728C18-A747-4237-B822-949DFC23214D}"/>
              </a:ext>
            </a:extLst>
          </p:cNvPr>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076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164080" y="400050"/>
            <a:ext cx="8077200" cy="6057900"/>
          </a:xfrm>
          <a:prstGeom prst="rect">
            <a:avLst/>
          </a:prstGeom>
        </p:spPr>
      </p:pic>
    </p:spTree>
    <p:extLst>
      <p:ext uri="{BB962C8B-B14F-4D97-AF65-F5344CB8AC3E}">
        <p14:creationId xmlns:p14="http://schemas.microsoft.com/office/powerpoint/2010/main" val="41770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Agrupar 30"/>
          <p:cNvGrpSpPr/>
          <p:nvPr/>
        </p:nvGrpSpPr>
        <p:grpSpPr>
          <a:xfrm>
            <a:off x="597044" y="474322"/>
            <a:ext cx="5184579" cy="5737705"/>
            <a:chOff x="593904" y="447554"/>
            <a:chExt cx="5184579" cy="5737705"/>
          </a:xfrm>
        </p:grpSpPr>
        <p:grpSp>
          <p:nvGrpSpPr>
            <p:cNvPr id="12" name="Agrupar 11"/>
            <p:cNvGrpSpPr/>
            <p:nvPr/>
          </p:nvGrpSpPr>
          <p:grpSpPr>
            <a:xfrm>
              <a:off x="593905" y="2400861"/>
              <a:ext cx="5184577" cy="2312398"/>
              <a:chOff x="381803" y="89613"/>
              <a:chExt cx="11617293" cy="2165467"/>
            </a:xfrm>
            <a:effectLst>
              <a:outerShdw blurRad="50800" dist="38100" dir="5400000" algn="t" rotWithShape="0">
                <a:prstClr val="black">
                  <a:alpha val="40000"/>
                </a:prstClr>
              </a:outerShdw>
            </a:effectLst>
          </p:grpSpPr>
          <p:sp>
            <p:nvSpPr>
              <p:cNvPr id="5" name="Retângulo de cantos arredondados 4"/>
              <p:cNvSpPr/>
              <p:nvPr/>
            </p:nvSpPr>
            <p:spPr>
              <a:xfrm>
                <a:off x="381805" y="339032"/>
                <a:ext cx="11617291" cy="1916048"/>
              </a:xfrm>
              <a:prstGeom prst="roundRect">
                <a:avLst>
                  <a:gd name="adj" fmla="val 0"/>
                </a:avLst>
              </a:prstGeom>
              <a:ln>
                <a:solidFill>
                  <a:srgbClr val="0D471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latin typeface="+mj-lt"/>
                </a:endParaRPr>
              </a:p>
            </p:txBody>
          </p:sp>
          <p:grpSp>
            <p:nvGrpSpPr>
              <p:cNvPr id="10" name="Agrupar 9"/>
              <p:cNvGrpSpPr/>
              <p:nvPr/>
            </p:nvGrpSpPr>
            <p:grpSpPr>
              <a:xfrm>
                <a:off x="381803" y="89613"/>
                <a:ext cx="11617291" cy="1192205"/>
                <a:chOff x="381803" y="89613"/>
                <a:chExt cx="11617291" cy="1192205"/>
              </a:xfrm>
            </p:grpSpPr>
            <p:sp>
              <p:nvSpPr>
                <p:cNvPr id="3" name="Retângulo de cantos arredondados 2"/>
                <p:cNvSpPr/>
                <p:nvPr/>
              </p:nvSpPr>
              <p:spPr>
                <a:xfrm>
                  <a:off x="381803" y="101223"/>
                  <a:ext cx="11617291" cy="326943"/>
                </a:xfrm>
                <a:prstGeom prst="rect">
                  <a:avLst/>
                </a:prstGeom>
                <a:solidFill>
                  <a:srgbClr val="0D4711"/>
                </a:solidFill>
                <a:ln>
                  <a:solidFill>
                    <a:srgbClr val="0D4711"/>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pt-BR">
                    <a:latin typeface="+mj-lt"/>
                  </a:endParaRPr>
                </a:p>
              </p:txBody>
            </p:sp>
            <p:sp>
              <p:nvSpPr>
                <p:cNvPr id="18" name="CaixaDeTexto 17"/>
                <p:cNvSpPr txBox="1"/>
                <p:nvPr/>
              </p:nvSpPr>
              <p:spPr>
                <a:xfrm>
                  <a:off x="1998961" y="89613"/>
                  <a:ext cx="3947013" cy="338554"/>
                </a:xfrm>
                <a:prstGeom prst="rect">
                  <a:avLst/>
                </a:prstGeom>
                <a:noFill/>
              </p:spPr>
              <p:txBody>
                <a:bodyPr wrap="none" rtlCol="0">
                  <a:spAutoFit/>
                </a:bodyPr>
                <a:lstStyle/>
                <a:p>
                  <a:r>
                    <a:rPr lang="bg-BG" sz="1600" b="1" dirty="0">
                      <a:solidFill>
                        <a:schemeClr val="bg1"/>
                      </a:solidFill>
                    </a:rPr>
                    <a:t>2 – The World Faces </a:t>
                  </a:r>
                  <a:r>
                    <a:rPr lang="pt-BR" sz="1600" b="1" dirty="0">
                      <a:solidFill>
                        <a:schemeClr val="bg1"/>
                      </a:solidFill>
                    </a:rPr>
                    <a:t>Environmental </a:t>
                  </a:r>
                  <a:r>
                    <a:rPr lang="pt-BR" sz="1600" b="1" dirty="0" err="1">
                      <a:solidFill>
                        <a:schemeClr val="bg1"/>
                      </a:solidFill>
                    </a:rPr>
                    <a:t>Changes</a:t>
                  </a:r>
                  <a:endParaRPr lang="pt-BR" sz="1600" b="1" dirty="0">
                    <a:solidFill>
                      <a:schemeClr val="bg1"/>
                    </a:solidFill>
                  </a:endParaRPr>
                </a:p>
              </p:txBody>
            </p:sp>
            <p:sp>
              <p:nvSpPr>
                <p:cNvPr id="21" name="CaixaDeTexto 20"/>
                <p:cNvSpPr txBox="1"/>
                <p:nvPr/>
              </p:nvSpPr>
              <p:spPr>
                <a:xfrm>
                  <a:off x="621829" y="450821"/>
                  <a:ext cx="11137237" cy="830997"/>
                </a:xfrm>
                <a:prstGeom prst="rect">
                  <a:avLst/>
                </a:prstGeom>
                <a:noFill/>
              </p:spPr>
              <p:txBody>
                <a:bodyPr wrap="square" rtlCol="0">
                  <a:spAutoFit/>
                </a:bodyPr>
                <a:lstStyle/>
                <a:p>
                  <a:pPr algn="ctr"/>
                  <a:r>
                    <a:rPr lang="en-US" sz="1600" dirty="0">
                      <a:solidFill>
                        <a:sysClr val="windowText" lastClr="000000"/>
                      </a:solidFill>
                    </a:rPr>
                    <a:t>Widening of markets/internationalization; fast rate of technology change and progress; deregulation; increasing competition; communication revolution (technology); sociocultural changes; consumerist movement; environmental and green marketing; ethics behavior; societal marketing (inclusion) and </a:t>
                  </a:r>
                  <a:r>
                    <a:rPr lang="en-US" sz="1600" dirty="0" err="1">
                      <a:solidFill>
                        <a:sysClr val="windowText" lastClr="000000"/>
                      </a:solidFill>
                    </a:rPr>
                    <a:t>othe</a:t>
                  </a:r>
                  <a:r>
                    <a:rPr lang="bg-BG" sz="1600" dirty="0">
                      <a:solidFill>
                        <a:sysClr val="windowText" lastClr="000000"/>
                      </a:solidFill>
                    </a:rPr>
                    <a:t>r changes and trends...</a:t>
                  </a:r>
                  <a:endParaRPr lang="en-US" sz="1600" dirty="0">
                    <a:solidFill>
                      <a:sysClr val="windowText" lastClr="000000"/>
                    </a:solidFill>
                  </a:endParaRPr>
                </a:p>
              </p:txBody>
            </p:sp>
          </p:grpSp>
        </p:grpSp>
        <p:grpSp>
          <p:nvGrpSpPr>
            <p:cNvPr id="13" name="Agrupar 12"/>
            <p:cNvGrpSpPr/>
            <p:nvPr/>
          </p:nvGrpSpPr>
          <p:grpSpPr>
            <a:xfrm>
              <a:off x="593907" y="447554"/>
              <a:ext cx="5184576" cy="1958271"/>
              <a:chOff x="335360" y="1456213"/>
              <a:chExt cx="5184576" cy="1958271"/>
            </a:xfrm>
          </p:grpSpPr>
          <p:grpSp>
            <p:nvGrpSpPr>
              <p:cNvPr id="4" name="Agrupar 3"/>
              <p:cNvGrpSpPr/>
              <p:nvPr/>
            </p:nvGrpSpPr>
            <p:grpSpPr>
              <a:xfrm>
                <a:off x="335360" y="1456213"/>
                <a:ext cx="5184576" cy="1958271"/>
                <a:chOff x="335360" y="1456213"/>
                <a:chExt cx="5184576" cy="1958271"/>
              </a:xfrm>
            </p:grpSpPr>
            <p:sp>
              <p:nvSpPr>
                <p:cNvPr id="6" name="Retângulo de cantos arredondados 5"/>
                <p:cNvSpPr/>
                <p:nvPr/>
              </p:nvSpPr>
              <p:spPr>
                <a:xfrm>
                  <a:off x="335360" y="1456213"/>
                  <a:ext cx="5184576" cy="373758"/>
                </a:xfrm>
                <a:prstGeom prst="rect">
                  <a:avLst/>
                </a:prstGeom>
                <a:solidFill>
                  <a:srgbClr val="0D4711"/>
                </a:solidFill>
                <a:ln>
                  <a:solidFill>
                    <a:srgbClr val="0D4711"/>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pt-BR">
                    <a:latin typeface="+mj-lt"/>
                  </a:endParaRPr>
                </a:p>
              </p:txBody>
            </p:sp>
            <p:sp>
              <p:nvSpPr>
                <p:cNvPr id="7" name="Retângulo de cantos arredondados 6"/>
                <p:cNvSpPr/>
                <p:nvPr/>
              </p:nvSpPr>
              <p:spPr>
                <a:xfrm>
                  <a:off x="335360" y="1748898"/>
                  <a:ext cx="5184576" cy="1665586"/>
                </a:xfrm>
                <a:prstGeom prst="rect">
                  <a:avLst/>
                </a:prstGeom>
                <a:noFill/>
                <a:ln>
                  <a:solidFill>
                    <a:srgbClr val="0D471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latin typeface="+mj-lt"/>
                  </a:endParaRPr>
                </a:p>
              </p:txBody>
            </p:sp>
            <p:sp>
              <p:nvSpPr>
                <p:cNvPr id="22" name="CaixaDeTexto 21"/>
                <p:cNvSpPr txBox="1"/>
                <p:nvPr/>
              </p:nvSpPr>
              <p:spPr>
                <a:xfrm>
                  <a:off x="1906274" y="1487831"/>
                  <a:ext cx="2042747" cy="338554"/>
                </a:xfrm>
                <a:prstGeom prst="rect">
                  <a:avLst/>
                </a:prstGeom>
                <a:noFill/>
              </p:spPr>
              <p:txBody>
                <a:bodyPr wrap="none" rtlCol="0">
                  <a:spAutoFit/>
                </a:bodyPr>
                <a:lstStyle/>
                <a:p>
                  <a:r>
                    <a:rPr lang="bg-BG" sz="1600" b="1" dirty="0">
                      <a:solidFill>
                        <a:schemeClr val="bg1"/>
                      </a:solidFill>
                    </a:rPr>
                    <a:t>1 – The </a:t>
                  </a:r>
                  <a:r>
                    <a:rPr lang="pt-BR" sz="1600" b="1" dirty="0">
                      <a:solidFill>
                        <a:schemeClr val="bg1"/>
                      </a:solidFill>
                    </a:rPr>
                    <a:t>Wild Sales Era</a:t>
                  </a:r>
                </a:p>
              </p:txBody>
            </p:sp>
          </p:grpSp>
          <p:sp>
            <p:nvSpPr>
              <p:cNvPr id="23" name="CaixaDeTexto 22"/>
              <p:cNvSpPr txBox="1"/>
              <p:nvPr/>
            </p:nvSpPr>
            <p:spPr>
              <a:xfrm>
                <a:off x="335360" y="1844824"/>
                <a:ext cx="4992555" cy="1569660"/>
              </a:xfrm>
              <a:prstGeom prst="rect">
                <a:avLst/>
              </a:prstGeom>
              <a:noFill/>
            </p:spPr>
            <p:txBody>
              <a:bodyPr wrap="square" rtlCol="0">
                <a:spAutoFit/>
              </a:bodyPr>
              <a:lstStyle/>
              <a:p>
                <a:pPr algn="ctr"/>
                <a:r>
                  <a:rPr lang="en-US" sz="1600" dirty="0">
                    <a:solidFill>
                      <a:sysClr val="windowText" lastClr="000000"/>
                    </a:solidFill>
                  </a:rPr>
                  <a:t>Architect of consumption; advertising and sales, aggressive selling (push strategy); new products for sales and profit; short term goals; manipulative; confined marketing orientation; lack of measurement; problematic relationships; don´t listen; structured towards promotion, selling and mass consumption driven product-lines </a:t>
                </a:r>
              </a:p>
            </p:txBody>
          </p:sp>
        </p:grpSp>
        <p:grpSp>
          <p:nvGrpSpPr>
            <p:cNvPr id="16" name="Agrupar 15"/>
            <p:cNvGrpSpPr/>
            <p:nvPr/>
          </p:nvGrpSpPr>
          <p:grpSpPr>
            <a:xfrm>
              <a:off x="593904" y="4566144"/>
              <a:ext cx="5184577" cy="1619115"/>
              <a:chOff x="6214948" y="1440640"/>
              <a:chExt cx="5737703" cy="1619115"/>
            </a:xfrm>
          </p:grpSpPr>
          <p:sp>
            <p:nvSpPr>
              <p:cNvPr id="8" name="Retângulo de cantos arredondados 7"/>
              <p:cNvSpPr/>
              <p:nvPr/>
            </p:nvSpPr>
            <p:spPr>
              <a:xfrm>
                <a:off x="6214948" y="1440640"/>
                <a:ext cx="5737703" cy="367022"/>
              </a:xfrm>
              <a:prstGeom prst="rect">
                <a:avLst/>
              </a:prstGeom>
              <a:solidFill>
                <a:srgbClr val="0D4711"/>
              </a:solidFill>
              <a:ln>
                <a:solidFill>
                  <a:srgbClr val="0D4711"/>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pt-BR">
                  <a:latin typeface="+mj-lt"/>
                </a:endParaRPr>
              </a:p>
            </p:txBody>
          </p:sp>
          <p:sp>
            <p:nvSpPr>
              <p:cNvPr id="9" name="Retângulo de cantos arredondados 8"/>
              <p:cNvSpPr/>
              <p:nvPr/>
            </p:nvSpPr>
            <p:spPr>
              <a:xfrm>
                <a:off x="6214948" y="1702256"/>
                <a:ext cx="5737703" cy="1357499"/>
              </a:xfrm>
              <a:prstGeom prst="rect">
                <a:avLst/>
              </a:prstGeom>
              <a:noFill/>
              <a:ln>
                <a:solidFill>
                  <a:srgbClr val="0D471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latin typeface="+mj-lt"/>
                </a:endParaRPr>
              </a:p>
            </p:txBody>
          </p:sp>
          <p:sp>
            <p:nvSpPr>
              <p:cNvPr id="24" name="CaixaDeTexto 23"/>
              <p:cNvSpPr txBox="1"/>
              <p:nvPr/>
            </p:nvSpPr>
            <p:spPr>
              <a:xfrm>
                <a:off x="7197302" y="1452877"/>
                <a:ext cx="3795931" cy="338554"/>
              </a:xfrm>
              <a:prstGeom prst="rect">
                <a:avLst/>
              </a:prstGeom>
              <a:noFill/>
            </p:spPr>
            <p:txBody>
              <a:bodyPr wrap="none" rtlCol="0">
                <a:spAutoFit/>
              </a:bodyPr>
              <a:lstStyle/>
              <a:p>
                <a:r>
                  <a:rPr lang="bg-BG" sz="1600" b="1" dirty="0">
                    <a:solidFill>
                      <a:schemeClr val="bg1"/>
                    </a:solidFill>
                  </a:rPr>
                  <a:t>3 – The New Era of </a:t>
                </a:r>
                <a:r>
                  <a:rPr lang="pt-BR" sz="1600" b="1" dirty="0" err="1">
                    <a:solidFill>
                      <a:schemeClr val="bg1"/>
                    </a:solidFill>
                  </a:rPr>
                  <a:t>Consumer</a:t>
                </a:r>
                <a:r>
                  <a:rPr lang="pt-BR" sz="1600" b="1" dirty="0">
                    <a:solidFill>
                      <a:schemeClr val="bg1"/>
                    </a:solidFill>
                  </a:rPr>
                  <a:t> </a:t>
                </a:r>
                <a:r>
                  <a:rPr lang="pt-BR" sz="1600" b="1" dirty="0" err="1">
                    <a:solidFill>
                      <a:schemeClr val="bg1"/>
                    </a:solidFill>
                  </a:rPr>
                  <a:t>Sovereignity</a:t>
                </a:r>
                <a:endParaRPr lang="pt-BR" sz="1600" b="1" dirty="0">
                  <a:solidFill>
                    <a:schemeClr val="bg1"/>
                  </a:solidFill>
                </a:endParaRPr>
              </a:p>
            </p:txBody>
          </p:sp>
          <p:sp>
            <p:nvSpPr>
              <p:cNvPr id="25" name="CaixaDeTexto 24"/>
              <p:cNvSpPr txBox="1"/>
              <p:nvPr/>
            </p:nvSpPr>
            <p:spPr>
              <a:xfrm>
                <a:off x="6384032" y="1807662"/>
                <a:ext cx="5376597" cy="1077218"/>
              </a:xfrm>
              <a:prstGeom prst="rect">
                <a:avLst/>
              </a:prstGeom>
              <a:noFill/>
            </p:spPr>
            <p:txBody>
              <a:bodyPr wrap="square" rtlCol="0">
                <a:spAutoFit/>
              </a:bodyPr>
              <a:lstStyle/>
              <a:p>
                <a:pPr algn="ctr"/>
                <a:r>
                  <a:rPr lang="en-US" sz="1600" dirty="0">
                    <a:solidFill>
                      <a:sysClr val="windowText" lastClr="000000"/>
                    </a:solidFill>
                  </a:rPr>
                  <a:t>Well being; experiences and rewards; the choice is free and individual; supply exceeds demand (choice); NGO´s (countervailing power); increasing public attention; more professional purchase behavior; new and growing expectations </a:t>
                </a:r>
              </a:p>
            </p:txBody>
          </p:sp>
        </p:grpSp>
      </p:grpSp>
      <p:grpSp>
        <p:nvGrpSpPr>
          <p:cNvPr id="32" name="Agrupar 31"/>
          <p:cNvGrpSpPr/>
          <p:nvPr/>
        </p:nvGrpSpPr>
        <p:grpSpPr>
          <a:xfrm>
            <a:off x="6311307" y="696760"/>
            <a:ext cx="5184576" cy="5122122"/>
            <a:chOff x="6328895" y="602431"/>
            <a:chExt cx="5184576" cy="5122122"/>
          </a:xfrm>
        </p:grpSpPr>
        <p:grpSp>
          <p:nvGrpSpPr>
            <p:cNvPr id="29" name="Agrupar 28"/>
            <p:cNvGrpSpPr/>
            <p:nvPr/>
          </p:nvGrpSpPr>
          <p:grpSpPr>
            <a:xfrm>
              <a:off x="6328895" y="602431"/>
              <a:ext cx="5184576" cy="3092750"/>
              <a:chOff x="6124579" y="691483"/>
              <a:chExt cx="5760640" cy="2696958"/>
            </a:xfrm>
          </p:grpSpPr>
          <p:sp>
            <p:nvSpPr>
              <p:cNvPr id="30" name="Retângulo de cantos arredondados 29"/>
              <p:cNvSpPr/>
              <p:nvPr/>
            </p:nvSpPr>
            <p:spPr>
              <a:xfrm>
                <a:off x="6124579" y="696014"/>
                <a:ext cx="5760640" cy="330377"/>
              </a:xfrm>
              <a:prstGeom prst="rect">
                <a:avLst/>
              </a:prstGeom>
              <a:solidFill>
                <a:srgbClr val="0D4711"/>
              </a:solidFill>
              <a:ln>
                <a:solidFill>
                  <a:srgbClr val="0D4711"/>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pt-BR">
                  <a:latin typeface="+mj-lt"/>
                </a:endParaRPr>
              </a:p>
            </p:txBody>
          </p:sp>
          <p:grpSp>
            <p:nvGrpSpPr>
              <p:cNvPr id="17" name="Agrupar 16"/>
              <p:cNvGrpSpPr/>
              <p:nvPr/>
            </p:nvGrpSpPr>
            <p:grpSpPr>
              <a:xfrm>
                <a:off x="6124579" y="691483"/>
                <a:ext cx="5760640" cy="2696958"/>
                <a:chOff x="6192011" y="3468346"/>
                <a:chExt cx="5760640" cy="2696958"/>
              </a:xfrm>
            </p:grpSpPr>
            <p:sp>
              <p:nvSpPr>
                <p:cNvPr id="11" name="Retângulo de cantos arredondados 10"/>
                <p:cNvSpPr/>
                <p:nvPr/>
              </p:nvSpPr>
              <p:spPr>
                <a:xfrm>
                  <a:off x="6192011" y="3770262"/>
                  <a:ext cx="5760640" cy="2378719"/>
                </a:xfrm>
                <a:prstGeom prst="rect">
                  <a:avLst/>
                </a:prstGeom>
                <a:noFill/>
                <a:ln>
                  <a:solidFill>
                    <a:srgbClr val="0D471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latin typeface="+mj-lt"/>
                  </a:endParaRPr>
                </a:p>
              </p:txBody>
            </p:sp>
            <p:sp>
              <p:nvSpPr>
                <p:cNvPr id="26" name="CaixaDeTexto 25"/>
                <p:cNvSpPr txBox="1"/>
                <p:nvPr/>
              </p:nvSpPr>
              <p:spPr>
                <a:xfrm>
                  <a:off x="6464835" y="3468346"/>
                  <a:ext cx="5457448" cy="338554"/>
                </a:xfrm>
                <a:prstGeom prst="rect">
                  <a:avLst/>
                </a:prstGeom>
                <a:noFill/>
              </p:spPr>
              <p:txBody>
                <a:bodyPr wrap="square" rtlCol="0">
                  <a:spAutoFit/>
                </a:bodyPr>
                <a:lstStyle/>
                <a:p>
                  <a:pPr algn="ctr"/>
                  <a:r>
                    <a:rPr lang="bg-BG" sz="1600" b="1" dirty="0">
                      <a:solidFill>
                        <a:schemeClr val="bg1"/>
                      </a:solidFill>
                    </a:rPr>
                    <a:t>4 – A </a:t>
                  </a:r>
                  <a:r>
                    <a:rPr lang="pt-BR" sz="1600" b="1" dirty="0">
                      <a:solidFill>
                        <a:schemeClr val="bg1"/>
                      </a:solidFill>
                    </a:rPr>
                    <a:t>New </a:t>
                  </a:r>
                  <a:r>
                    <a:rPr lang="pt-BR" sz="1600" b="1" dirty="0" err="1">
                      <a:solidFill>
                        <a:schemeClr val="bg1"/>
                      </a:solidFill>
                    </a:rPr>
                    <a:t>Strategic</a:t>
                  </a:r>
                  <a:r>
                    <a:rPr lang="pt-BR" sz="1600" b="1" dirty="0">
                      <a:solidFill>
                        <a:schemeClr val="bg1"/>
                      </a:solidFill>
                    </a:rPr>
                    <a:t> </a:t>
                  </a:r>
                  <a:r>
                    <a:rPr lang="pt-BR" sz="1600" b="1" dirty="0" err="1">
                      <a:solidFill>
                        <a:schemeClr val="bg1"/>
                      </a:solidFill>
                    </a:rPr>
                    <a:t>Behavior</a:t>
                  </a:r>
                  <a:r>
                    <a:rPr lang="pt-BR" sz="1600" b="1" dirty="0">
                      <a:solidFill>
                        <a:schemeClr val="bg1"/>
                      </a:solidFill>
                    </a:rPr>
                    <a:t> (</a:t>
                  </a:r>
                  <a:r>
                    <a:rPr lang="pt-BR" sz="1600" b="1" dirty="0" err="1">
                      <a:solidFill>
                        <a:schemeClr val="bg1"/>
                      </a:solidFill>
                    </a:rPr>
                    <a:t>Demand</a:t>
                  </a:r>
                  <a:r>
                    <a:rPr lang="pt-BR" sz="1600" b="1" dirty="0">
                      <a:solidFill>
                        <a:schemeClr val="bg1"/>
                      </a:solidFill>
                    </a:rPr>
                    <a:t> </a:t>
                  </a:r>
                  <a:r>
                    <a:rPr lang="pt-BR" sz="1600" b="1" dirty="0" err="1">
                      <a:solidFill>
                        <a:schemeClr val="bg1"/>
                      </a:solidFill>
                    </a:rPr>
                    <a:t>Driven</a:t>
                  </a:r>
                  <a:r>
                    <a:rPr lang="pt-BR" sz="1600" b="1" dirty="0">
                      <a:solidFill>
                        <a:schemeClr val="bg1"/>
                      </a:solidFill>
                    </a:rPr>
                    <a:t>)</a:t>
                  </a:r>
                </a:p>
              </p:txBody>
            </p:sp>
            <p:sp>
              <p:nvSpPr>
                <p:cNvPr id="27" name="CaixaDeTexto 26"/>
                <p:cNvSpPr txBox="1"/>
                <p:nvPr/>
              </p:nvSpPr>
              <p:spPr>
                <a:xfrm>
                  <a:off x="6293075" y="3856980"/>
                  <a:ext cx="5558512" cy="2308324"/>
                </a:xfrm>
                <a:prstGeom prst="rect">
                  <a:avLst/>
                </a:prstGeom>
                <a:noFill/>
              </p:spPr>
              <p:txBody>
                <a:bodyPr wrap="square" rtlCol="0">
                  <a:spAutoFit/>
                </a:bodyPr>
                <a:lstStyle/>
                <a:p>
                  <a:pPr algn="ctr"/>
                  <a:r>
                    <a:rPr lang="en-US" sz="1600" dirty="0">
                      <a:solidFill>
                        <a:sysClr val="windowText" lastClr="000000"/>
                      </a:solidFill>
                    </a:rPr>
                    <a:t>Based on paying attention and collecting information; analysis and quick reaction to environmental changes; long range approach/satisfaction and well being of buyers; integrated organization; problem solution–based approach: new ways to solve existing needs; “from trying to sell to helping to buy”; </a:t>
                  </a:r>
                </a:p>
                <a:p>
                  <a:pPr algn="ctr"/>
                  <a:r>
                    <a:rPr lang="en-US" sz="1600" dirty="0">
                      <a:solidFill>
                        <a:sysClr val="windowText" lastClr="000000"/>
                      </a:solidFill>
                    </a:rPr>
                    <a:t>dynamic and harmonic; decentralized and with delegation; corporate social responsibility; smooth and collaborative network; knowledge generation and dissemination; measurement (accountable marketing) </a:t>
                  </a:r>
                </a:p>
              </p:txBody>
            </p:sp>
          </p:grpSp>
        </p:grpSp>
        <p:grpSp>
          <p:nvGrpSpPr>
            <p:cNvPr id="15" name="Agrupar 14"/>
            <p:cNvGrpSpPr/>
            <p:nvPr/>
          </p:nvGrpSpPr>
          <p:grpSpPr>
            <a:xfrm>
              <a:off x="6328895" y="3629369"/>
              <a:ext cx="5184576" cy="2095184"/>
              <a:chOff x="335362" y="3976494"/>
              <a:chExt cx="5184575" cy="1958271"/>
            </a:xfrm>
          </p:grpSpPr>
          <p:sp>
            <p:nvSpPr>
              <p:cNvPr id="38" name="Retângulo de cantos arredondados 6"/>
              <p:cNvSpPr/>
              <p:nvPr/>
            </p:nvSpPr>
            <p:spPr>
              <a:xfrm>
                <a:off x="335362" y="4269179"/>
                <a:ext cx="5184575" cy="1608696"/>
              </a:xfrm>
              <a:prstGeom prst="rect">
                <a:avLst/>
              </a:prstGeom>
              <a:noFill/>
              <a:ln>
                <a:solidFill>
                  <a:srgbClr val="0D471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latin typeface="+mj-lt"/>
                </a:endParaRPr>
              </a:p>
            </p:txBody>
          </p:sp>
          <p:grpSp>
            <p:nvGrpSpPr>
              <p:cNvPr id="14" name="Agrupar 13"/>
              <p:cNvGrpSpPr/>
              <p:nvPr/>
            </p:nvGrpSpPr>
            <p:grpSpPr>
              <a:xfrm>
                <a:off x="335362" y="3976494"/>
                <a:ext cx="5184575" cy="1958271"/>
                <a:chOff x="335362" y="3976494"/>
                <a:chExt cx="5184575" cy="1958271"/>
              </a:xfrm>
            </p:grpSpPr>
            <p:sp>
              <p:nvSpPr>
                <p:cNvPr id="37" name="Retângulo de cantos arredondados 5"/>
                <p:cNvSpPr/>
                <p:nvPr/>
              </p:nvSpPr>
              <p:spPr>
                <a:xfrm>
                  <a:off x="335362" y="3976494"/>
                  <a:ext cx="5184575" cy="373758"/>
                </a:xfrm>
                <a:prstGeom prst="rect">
                  <a:avLst/>
                </a:prstGeom>
                <a:solidFill>
                  <a:srgbClr val="0D4711"/>
                </a:solidFill>
                <a:ln>
                  <a:solidFill>
                    <a:srgbClr val="0D4711"/>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pt-BR">
                    <a:latin typeface="+mj-lt"/>
                  </a:endParaRPr>
                </a:p>
              </p:txBody>
            </p:sp>
            <p:sp>
              <p:nvSpPr>
                <p:cNvPr id="39" name="CaixaDeTexto 21"/>
                <p:cNvSpPr txBox="1"/>
                <p:nvPr/>
              </p:nvSpPr>
              <p:spPr>
                <a:xfrm>
                  <a:off x="841180" y="4010031"/>
                  <a:ext cx="4172938" cy="338554"/>
                </a:xfrm>
                <a:prstGeom prst="rect">
                  <a:avLst/>
                </a:prstGeom>
                <a:noFill/>
              </p:spPr>
              <p:txBody>
                <a:bodyPr wrap="none" rtlCol="0">
                  <a:spAutoFit/>
                </a:bodyPr>
                <a:lstStyle/>
                <a:p>
                  <a:pPr algn="ctr"/>
                  <a:r>
                    <a:rPr lang="bg-BG" sz="1600" b="1" dirty="0">
                      <a:solidFill>
                        <a:schemeClr val="bg1"/>
                      </a:solidFill>
                    </a:rPr>
                    <a:t>5 – </a:t>
                  </a:r>
                  <a:r>
                    <a:rPr lang="pt-BR" sz="1600" b="1" dirty="0">
                      <a:solidFill>
                        <a:schemeClr val="bg1"/>
                      </a:solidFill>
                    </a:rPr>
                    <a:t>Performance</a:t>
                  </a:r>
                  <a:r>
                    <a:rPr lang="bg-BG" sz="1600" b="1" dirty="0">
                      <a:solidFill>
                        <a:schemeClr val="bg1"/>
                      </a:solidFill>
                    </a:rPr>
                    <a:t> of Demand Driven Companies</a:t>
                  </a:r>
                  <a:endParaRPr lang="pt-BR" sz="1600" b="1" dirty="0">
                    <a:solidFill>
                      <a:schemeClr val="bg1"/>
                    </a:solidFill>
                  </a:endParaRPr>
                </a:p>
              </p:txBody>
            </p:sp>
            <p:sp>
              <p:nvSpPr>
                <p:cNvPr id="40" name="CaixaDeTexto 22"/>
                <p:cNvSpPr txBox="1"/>
                <p:nvPr/>
              </p:nvSpPr>
              <p:spPr>
                <a:xfrm>
                  <a:off x="335362" y="4365105"/>
                  <a:ext cx="4992554" cy="1569660"/>
                </a:xfrm>
                <a:prstGeom prst="rect">
                  <a:avLst/>
                </a:prstGeom>
                <a:noFill/>
              </p:spPr>
              <p:txBody>
                <a:bodyPr wrap="square" rtlCol="0">
                  <a:spAutoFit/>
                </a:bodyPr>
                <a:lstStyle/>
                <a:p>
                  <a:pPr algn="ctr"/>
                  <a:r>
                    <a:rPr lang="bg-BG" sz="1600" dirty="0">
                      <a:solidFill>
                        <a:sysClr val="windowText" lastClr="000000"/>
                      </a:solidFill>
                    </a:rPr>
                    <a:t>Company gives c</a:t>
                  </a:r>
                  <a:r>
                    <a:rPr lang="en-US" sz="1600" dirty="0" err="1">
                      <a:solidFill>
                        <a:sysClr val="windowText" lastClr="000000"/>
                      </a:solidFill>
                    </a:rPr>
                    <a:t>ontribution</a:t>
                  </a:r>
                  <a:r>
                    <a:rPr lang="en-US" sz="1600" dirty="0">
                      <a:solidFill>
                        <a:sysClr val="windowText" lastClr="000000"/>
                      </a:solidFill>
                    </a:rPr>
                    <a:t> to </a:t>
                  </a:r>
                  <a:r>
                    <a:rPr lang="bg-BG" sz="1600" dirty="0">
                      <a:solidFill>
                        <a:sysClr val="windowText" lastClr="000000"/>
                      </a:solidFill>
                    </a:rPr>
                    <a:t>improving </a:t>
                  </a:r>
                  <a:r>
                    <a:rPr lang="en-US" sz="1600" dirty="0">
                      <a:solidFill>
                        <a:sysClr val="windowText" lastClr="000000"/>
                      </a:solidFill>
                    </a:rPr>
                    <a:t>exchange</a:t>
                  </a:r>
                  <a:r>
                    <a:rPr lang="bg-BG" sz="1600" dirty="0">
                      <a:solidFill>
                        <a:sysClr val="windowText" lastClr="000000"/>
                      </a:solidFill>
                    </a:rPr>
                    <a:t> of goods and services</a:t>
                  </a:r>
                  <a:r>
                    <a:rPr lang="en-US" sz="1600" dirty="0">
                      <a:solidFill>
                        <a:sysClr val="windowText" lastClr="000000"/>
                      </a:solidFill>
                    </a:rPr>
                    <a:t>; </a:t>
                  </a:r>
                  <a:r>
                    <a:rPr lang="bg-BG" sz="1600" dirty="0">
                      <a:solidFill>
                        <a:sysClr val="windowText" lastClr="000000"/>
                      </a:solidFill>
                    </a:rPr>
                    <a:t>promotes </a:t>
                  </a:r>
                  <a:r>
                    <a:rPr lang="en-US" sz="1600" dirty="0">
                      <a:solidFill>
                        <a:sysClr val="windowText" lastClr="000000"/>
                      </a:solidFill>
                    </a:rPr>
                    <a:t>access and inclusion; </a:t>
                  </a:r>
                  <a:r>
                    <a:rPr lang="bg-BG" sz="1600" dirty="0">
                      <a:solidFill>
                        <a:sysClr val="windowText" lastClr="000000"/>
                      </a:solidFill>
                    </a:rPr>
                    <a:t>strenght of </a:t>
                  </a:r>
                  <a:r>
                    <a:rPr lang="en-US" sz="1600" dirty="0">
                      <a:solidFill>
                        <a:sysClr val="windowText" lastClr="000000"/>
                      </a:solidFill>
                    </a:rPr>
                    <a:t>demand and democracy; </a:t>
                  </a:r>
                  <a:r>
                    <a:rPr lang="bg-BG" sz="1600" dirty="0">
                      <a:solidFill>
                        <a:sysClr val="windowText" lastClr="000000"/>
                      </a:solidFill>
                    </a:rPr>
                    <a:t>positive </a:t>
                  </a:r>
                  <a:r>
                    <a:rPr lang="en-US" sz="1600" dirty="0">
                      <a:solidFill>
                        <a:sysClr val="windowText" lastClr="000000"/>
                      </a:solidFill>
                    </a:rPr>
                    <a:t>side effects of production and products; satisfied consumers, repeated purchases; sustainable competitive advantage and  growth / share / profitability </a:t>
                  </a:r>
                </a:p>
              </p:txBody>
            </p:sp>
          </p:grpSp>
        </p:grpSp>
      </p:grpSp>
      <p:sp>
        <p:nvSpPr>
          <p:cNvPr id="41" name="Retângulo 40"/>
          <p:cNvSpPr/>
          <p:nvPr/>
        </p:nvSpPr>
        <p:spPr>
          <a:xfrm>
            <a:off x="4914693" y="6563369"/>
            <a:ext cx="2346925" cy="276999"/>
          </a:xfrm>
          <a:prstGeom prst="rect">
            <a:avLst/>
          </a:prstGeom>
        </p:spPr>
        <p:txBody>
          <a:bodyPr wrap="none">
            <a:spAutoFit/>
          </a:bodyPr>
          <a:lstStyle/>
          <a:p>
            <a:r>
              <a:rPr lang="pt-BR" sz="1200" dirty="0" err="1">
                <a:latin typeface="+mj-lt"/>
                <a:ea typeface="Open Sans" pitchFamily="34" charset="0"/>
                <a:cs typeface="Open Sans" pitchFamily="34" charset="0"/>
              </a:rPr>
              <a:t>Soource</a:t>
            </a:r>
            <a:r>
              <a:rPr lang="pt-BR" sz="1200" dirty="0">
                <a:latin typeface="+mj-lt"/>
                <a:ea typeface="Open Sans" pitchFamily="34" charset="0"/>
                <a:cs typeface="Open Sans" pitchFamily="34" charset="0"/>
              </a:rPr>
              <a:t>: The </a:t>
            </a:r>
            <a:r>
              <a:rPr lang="pt-BR" sz="1200" dirty="0" err="1">
                <a:latin typeface="+mj-lt"/>
                <a:ea typeface="Open Sans" pitchFamily="34" charset="0"/>
                <a:cs typeface="Open Sans" pitchFamily="34" charset="0"/>
              </a:rPr>
              <a:t>Consumer´s</a:t>
            </a:r>
            <a:r>
              <a:rPr lang="pt-BR" sz="1200" dirty="0">
                <a:latin typeface="+mj-lt"/>
                <a:ea typeface="Open Sans" pitchFamily="34" charset="0"/>
                <a:cs typeface="Open Sans" pitchFamily="34" charset="0"/>
              </a:rPr>
              <a:t> </a:t>
            </a:r>
            <a:r>
              <a:rPr lang="pt-BR" sz="1200" dirty="0" err="1">
                <a:latin typeface="+mj-lt"/>
                <a:ea typeface="Open Sans" pitchFamily="34" charset="0"/>
                <a:cs typeface="Open Sans" pitchFamily="34" charset="0"/>
              </a:rPr>
              <a:t>Kingdom</a:t>
            </a:r>
            <a:endParaRPr lang="pt-BR" sz="1200" dirty="0">
              <a:latin typeface="+mj-lt"/>
              <a:ea typeface="Open Sans" pitchFamily="34" charset="0"/>
              <a:cs typeface="Open Sans" pitchFamily="34" charset="0"/>
            </a:endParaRPr>
          </a:p>
        </p:txBody>
      </p:sp>
    </p:spTree>
    <p:extLst>
      <p:ext uri="{BB962C8B-B14F-4D97-AF65-F5344CB8AC3E}">
        <p14:creationId xmlns:p14="http://schemas.microsoft.com/office/powerpoint/2010/main" val="124217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0767"/>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098622" y="494674"/>
            <a:ext cx="8044721" cy="6033541"/>
          </a:xfrm>
          <a:prstGeom prst="rect">
            <a:avLst/>
          </a:prstGeom>
        </p:spPr>
      </p:pic>
    </p:spTree>
    <p:extLst>
      <p:ext uri="{BB962C8B-B14F-4D97-AF65-F5344CB8AC3E}">
        <p14:creationId xmlns:p14="http://schemas.microsoft.com/office/powerpoint/2010/main" val="6768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7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194560" y="422910"/>
            <a:ext cx="7924800" cy="5943600"/>
          </a:xfrm>
          <a:prstGeom prst="rect">
            <a:avLst/>
          </a:prstGeom>
        </p:spPr>
      </p:pic>
    </p:spTree>
    <p:extLst>
      <p:ext uri="{BB962C8B-B14F-4D97-AF65-F5344CB8AC3E}">
        <p14:creationId xmlns:p14="http://schemas.microsoft.com/office/powerpoint/2010/main" val="58710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74"/>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8227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5075"/>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64248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Espaço Reservado para Conteúdo 2">
            <a:extLst>
              <a:ext uri="{FF2B5EF4-FFF2-40B4-BE49-F238E27FC236}">
                <a16:creationId xmlns:a16="http://schemas.microsoft.com/office/drawing/2014/main"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Fava Neves is an </a:t>
            </a:r>
            <a:r>
              <a:rPr kumimoji="0" lang="en-US" sz="1200" b="0" i="1" u="none" strike="noStrike" kern="1200" cap="none" spc="0" normalizeH="0" baseline="0" noProof="0" dirty="0">
                <a:ln>
                  <a:noFill/>
                </a:ln>
                <a:solidFill>
                  <a:prstClr val="black"/>
                </a:solidFill>
                <a:effectLst/>
                <a:uLnTx/>
                <a:uFillTx/>
                <a:latin typeface="Calibri"/>
                <a:ea typeface="+mn-ea"/>
                <a:cs typeface="+mn-cs"/>
              </a:rPr>
              <a:t>international expert</a:t>
            </a:r>
            <a:r>
              <a:rPr kumimoji="0" lang="en-US" sz="1200" b="0" i="0" u="none" strike="noStrike" kern="1200" cap="none" spc="0" normalizeH="0" baseline="0" noProof="0" dirty="0">
                <a:ln>
                  <a:noFill/>
                </a:ln>
                <a:solidFill>
                  <a:prstClr val="black"/>
                </a:solidFill>
                <a:effectLst/>
                <a:uLnTx/>
                <a:uFillTx/>
                <a:latin typeface="Calibri"/>
                <a:ea typeface="+mn-ea"/>
                <a:cs typeface="+mn-cs"/>
              </a:rPr>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 has </a:t>
            </a:r>
            <a:r>
              <a:rPr kumimoji="0" lang="en-US" sz="1200" b="0" i="1" u="none" strike="noStrike" kern="1200" cap="none" spc="0" normalizeH="0" baseline="0" noProof="0" dirty="0">
                <a:ln>
                  <a:noFill/>
                </a:ln>
                <a:solidFill>
                  <a:prstClr val="black"/>
                </a:solidFill>
                <a:effectLst/>
                <a:uLnTx/>
                <a:uFillTx/>
                <a:latin typeface="Calibri"/>
                <a:ea typeface="+mn-ea"/>
                <a:cs typeface="+mn-cs"/>
              </a:rPr>
              <a:t>specialized in strategic-planning</a:t>
            </a:r>
            <a:r>
              <a:rPr kumimoji="0" lang="en-US" sz="1200" b="0" i="0" u="none" strike="noStrike" kern="1200" cap="none" spc="0" normalizeH="0" baseline="0" noProof="0" dirty="0">
                <a:ln>
                  <a:noFill/>
                </a:ln>
                <a:solidFill>
                  <a:prstClr val="black"/>
                </a:solidFill>
                <a:effectLst/>
                <a:uLnTx/>
                <a:uFillTx/>
                <a:latin typeface="Calibri"/>
                <a:ea typeface="+mn-ea"/>
                <a:cs typeface="+mn-cs"/>
              </a:rPr>
              <a:t> processes for companies and food chains and works as a board member of both public and private organizations, being member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mor</a:t>
            </a:r>
            <a:r>
              <a:rPr kumimoji="0" lang="en-US" sz="1200" b="0" i="0" u="none" strike="noStrike" kern="1200" cap="none" spc="0" normalizeH="0" baseline="0" noProof="0" dirty="0">
                <a:ln>
                  <a:noFill/>
                </a:ln>
                <a:solidFill>
                  <a:prstClr val="black"/>
                </a:solidFill>
                <a:effectLst/>
                <a:uLnTx/>
                <a:uFillTx/>
                <a:latin typeface="Calibri"/>
                <a:ea typeface="+mn-ea"/>
                <a:cs typeface="+mn-cs"/>
              </a:rPr>
              <a:t> than 10 international boards since 2004. Also in 2004, he created the Markestrat think tank with other partners, today employing around 60 people and doing international projects, studies and research in strategic planning and management for more than 250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agri</a:t>
            </a:r>
            <a:r>
              <a:rPr kumimoji="0" lang="en-US" sz="1200" b="0" i="0" u="none" strike="noStrike" kern="1200" cap="none" spc="0" normalizeH="0" baseline="0" noProof="0" dirty="0">
                <a:ln>
                  <a:noFill/>
                </a:ln>
                <a:solidFill>
                  <a:prstClr val="black"/>
                </a:solidFill>
                <a:effectLst/>
                <a:uLnTx/>
                <a:uFillTx/>
                <a:latin typeface="Calibri"/>
                <a:ea typeface="+mn-ea"/>
                <a:cs typeface="+mn-cs"/>
              </a:rPr>
              <a:t>-food business organizations. Some of these projects were very important in suggesting public policies for food chains that were implemented in Brazil with economic and social impacts.</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tângulo 1"/>
          <p:cNvSpPr/>
          <p:nvPr/>
        </p:nvSpPr>
        <p:spPr>
          <a:xfrm>
            <a:off x="0" y="3268396"/>
            <a:ext cx="11750722" cy="2525820"/>
          </a:xfrm>
          <a:prstGeom prst="rect">
            <a:avLst/>
          </a:prstGeom>
        </p:spPr>
        <p:txBody>
          <a:bodyPr wrap="square">
            <a:spAutoFit/>
          </a:body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Markestrat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academic side, since 1995 (when he was hired by USP), Marcos has advised more than 30 doctorate dissertations and master’s theses and helped to form around 1200 Bachelors in Business Administration in Brazil with around 120 courses taught to undergraduates at USP.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Pensa</a:t>
            </a:r>
            <a:r>
              <a:rPr kumimoji="0" lang="en-US" sz="1200" b="0" i="0" u="none" strike="noStrike" kern="1200" cap="none" spc="0" normalizeH="0" baseline="0" noProof="0" dirty="0">
                <a:ln>
                  <a:noFill/>
                </a:ln>
                <a:solidFill>
                  <a:prstClr val="black"/>
                </a:solidFill>
                <a:effectLst/>
                <a:uLnTx/>
                <a:uFillTx/>
                <a:latin typeface="Calibri"/>
                <a:ea typeface="+mn-ea"/>
                <a:cs typeface="+mn-cs"/>
              </a:rPr>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Coming from a family of farmers, he is a worldwide defender of agriculture and farmer’s role in the development of the society. In the social side, together with his parents, Marcos is one of the creators and maintainers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Mucapp</a:t>
            </a:r>
            <a:r>
              <a:rPr kumimoji="0" lang="en-US" sz="1200" b="0" i="0" u="none" strike="noStrike" kern="1200" cap="none" spc="0" normalizeH="0" baseline="0" noProof="0" dirty="0">
                <a:ln>
                  <a:noFill/>
                </a:ln>
                <a:solidFill>
                  <a:prstClr val="black"/>
                </a:solidFill>
                <a:effectLst/>
                <a:uLnTx/>
                <a:uFillTx/>
                <a:latin typeface="Calibri"/>
                <a:ea typeface="+mn-ea"/>
                <a:cs typeface="+mn-cs"/>
              </a:rPr>
              <a:t>, a NGO that in 20 years has built more than 450 houses for families in Brazil that face very unfavorable conditions.</a:t>
            </a:r>
          </a:p>
        </p:txBody>
      </p:sp>
      <p:sp>
        <p:nvSpPr>
          <p:cNvPr id="4" name="Retângulo 3"/>
          <p:cNvSpPr/>
          <p:nvPr/>
        </p:nvSpPr>
        <p:spPr>
          <a:xfrm>
            <a:off x="-142720" y="6387638"/>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0" y="6362238"/>
            <a:ext cx="1408561" cy="557212"/>
          </a:xfrm>
          <a:prstGeom prst="rect">
            <a:avLst/>
          </a:prstGeom>
        </p:spPr>
      </p:pic>
    </p:spTree>
    <p:extLst>
      <p:ext uri="{BB962C8B-B14F-4D97-AF65-F5344CB8AC3E}">
        <p14:creationId xmlns:p14="http://schemas.microsoft.com/office/powerpoint/2010/main" val="13437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524458_10208201080237991_523330029816928221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704" y="0"/>
            <a:ext cx="13084675" cy="6858000"/>
          </a:xfrm>
          <a:prstGeom prst="rect">
            <a:avLst/>
          </a:prstGeom>
        </p:spPr>
      </p:pic>
    </p:spTree>
    <p:extLst>
      <p:ext uri="{BB962C8B-B14F-4D97-AF65-F5344CB8AC3E}">
        <p14:creationId xmlns:p14="http://schemas.microsoft.com/office/powerpoint/2010/main" val="351430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9"/>
          <p:cNvSpPr/>
          <p:nvPr/>
        </p:nvSpPr>
        <p:spPr>
          <a:xfrm>
            <a:off x="2293002" y="1829998"/>
            <a:ext cx="9979713" cy="3960440"/>
          </a:xfrm>
          <a:custGeom>
            <a:avLst/>
            <a:gdLst>
              <a:gd name="connsiteX0" fmla="*/ 0 w 3765837"/>
              <a:gd name="connsiteY0" fmla="*/ 0 h 5331668"/>
              <a:gd name="connsiteX1" fmla="*/ 308040 w 3765837"/>
              <a:gd name="connsiteY1" fmla="*/ 0 h 5331668"/>
              <a:gd name="connsiteX2" fmla="*/ 3765837 w 3765837"/>
              <a:gd name="connsiteY2" fmla="*/ 3457797 h 5331668"/>
              <a:gd name="connsiteX3" fmla="*/ 3765837 w 3765837"/>
              <a:gd name="connsiteY3" fmla="*/ 5331668 h 5331668"/>
              <a:gd name="connsiteX4" fmla="*/ 0 w 3765837"/>
              <a:gd name="connsiteY4" fmla="*/ 5331668 h 533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5837" h="5331668">
                <a:moveTo>
                  <a:pt x="0" y="0"/>
                </a:moveTo>
                <a:lnTo>
                  <a:pt x="308040" y="0"/>
                </a:lnTo>
                <a:lnTo>
                  <a:pt x="3765837" y="3457797"/>
                </a:lnTo>
                <a:lnTo>
                  <a:pt x="3765837" y="5331668"/>
                </a:lnTo>
                <a:lnTo>
                  <a:pt x="0" y="5331668"/>
                </a:lnTo>
                <a:close/>
              </a:path>
            </a:pathLst>
          </a:custGeom>
          <a:gradFill flip="none" rotWithShape="1">
            <a:gsLst>
              <a:gs pos="0">
                <a:srgbClr val="2B733C">
                  <a:tint val="66000"/>
                  <a:satMod val="160000"/>
                </a:srgbClr>
              </a:gs>
              <a:gs pos="50000">
                <a:srgbClr val="2B733C">
                  <a:tint val="44500"/>
                  <a:satMod val="160000"/>
                </a:srgbClr>
              </a:gs>
              <a:gs pos="100000">
                <a:srgbClr val="2B733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4" name="Freeform 4"/>
          <p:cNvSpPr/>
          <p:nvPr/>
        </p:nvSpPr>
        <p:spPr>
          <a:xfrm>
            <a:off x="872196" y="1751422"/>
            <a:ext cx="3641045" cy="403681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27508 h 6062148"/>
              <a:gd name="connsiteX28" fmla="*/ 384564 w 4522224"/>
              <a:gd name="connsiteY28" fmla="*/ 3166548 h 6062148"/>
              <a:gd name="connsiteX29" fmla="*/ 361704 w 4522224"/>
              <a:gd name="connsiteY29" fmla="*/ 3166548 h 6062148"/>
              <a:gd name="connsiteX30" fmla="*/ 346464 w 4522224"/>
              <a:gd name="connsiteY30" fmla="*/ 3105588 h 6062148"/>
              <a:gd name="connsiteX31" fmla="*/ 392184 w 4522224"/>
              <a:gd name="connsiteY31" fmla="*/ 3021768 h 6062148"/>
              <a:gd name="connsiteX32" fmla="*/ 483624 w 4522224"/>
              <a:gd name="connsiteY32" fmla="*/ 2998908 h 6062148"/>
              <a:gd name="connsiteX33" fmla="*/ 460764 w 4522224"/>
              <a:gd name="connsiteY33" fmla="*/ 2930328 h 6062148"/>
              <a:gd name="connsiteX34" fmla="*/ 430284 w 4522224"/>
              <a:gd name="connsiteY34" fmla="*/ 2930328 h 6062148"/>
              <a:gd name="connsiteX35" fmla="*/ 384564 w 4522224"/>
              <a:gd name="connsiteY35" fmla="*/ 2930328 h 6062148"/>
              <a:gd name="connsiteX36" fmla="*/ 300744 w 4522224"/>
              <a:gd name="connsiteY36" fmla="*/ 2876988 h 6062148"/>
              <a:gd name="connsiteX37" fmla="*/ 315984 w 4522224"/>
              <a:gd name="connsiteY37" fmla="*/ 2846508 h 6062148"/>
              <a:gd name="connsiteX38" fmla="*/ 323604 w 4522224"/>
              <a:gd name="connsiteY38" fmla="*/ 2793168 h 6062148"/>
              <a:gd name="connsiteX39" fmla="*/ 308364 w 4522224"/>
              <a:gd name="connsiteY39" fmla="*/ 2732208 h 6062148"/>
              <a:gd name="connsiteX40" fmla="*/ 262644 w 4522224"/>
              <a:gd name="connsiteY40" fmla="*/ 2671248 h 6062148"/>
              <a:gd name="connsiteX41" fmla="*/ 171204 w 4522224"/>
              <a:gd name="connsiteY41" fmla="*/ 2656008 h 6062148"/>
              <a:gd name="connsiteX42" fmla="*/ 49284 w 4522224"/>
              <a:gd name="connsiteY42" fmla="*/ 2610288 h 6062148"/>
              <a:gd name="connsiteX43" fmla="*/ 18804 w 4522224"/>
              <a:gd name="connsiteY43" fmla="*/ 2556948 h 6062148"/>
              <a:gd name="connsiteX44" fmla="*/ 3564 w 4522224"/>
              <a:gd name="connsiteY44" fmla="*/ 2488368 h 6062148"/>
              <a:gd name="connsiteX45" fmla="*/ 87384 w 4522224"/>
              <a:gd name="connsiteY45" fmla="*/ 2335968 h 6062148"/>
              <a:gd name="connsiteX46" fmla="*/ 216924 w 4522224"/>
              <a:gd name="connsiteY46" fmla="*/ 2175948 h 6062148"/>
              <a:gd name="connsiteX47" fmla="*/ 277884 w 4522224"/>
              <a:gd name="connsiteY47" fmla="*/ 2084508 h 6062148"/>
              <a:gd name="connsiteX48" fmla="*/ 323604 w 4522224"/>
              <a:gd name="connsiteY48" fmla="*/ 1977828 h 6062148"/>
              <a:gd name="connsiteX49" fmla="*/ 354084 w 4522224"/>
              <a:gd name="connsiteY49" fmla="*/ 1871148 h 6062148"/>
              <a:gd name="connsiteX50" fmla="*/ 369324 w 4522224"/>
              <a:gd name="connsiteY50" fmla="*/ 1810188 h 6062148"/>
              <a:gd name="connsiteX51" fmla="*/ 338844 w 4522224"/>
              <a:gd name="connsiteY51" fmla="*/ 1756848 h 6062148"/>
              <a:gd name="connsiteX52" fmla="*/ 323604 w 4522224"/>
              <a:gd name="connsiteY52" fmla="*/ 1680648 h 6062148"/>
              <a:gd name="connsiteX53" fmla="*/ 407424 w 4522224"/>
              <a:gd name="connsiteY53" fmla="*/ 1474908 h 6062148"/>
              <a:gd name="connsiteX54" fmla="*/ 437904 w 4522224"/>
              <a:gd name="connsiteY54" fmla="*/ 1307268 h 6062148"/>
              <a:gd name="connsiteX55" fmla="*/ 460764 w 4522224"/>
              <a:gd name="connsiteY55" fmla="*/ 1192968 h 6062148"/>
              <a:gd name="connsiteX56" fmla="*/ 498864 w 4522224"/>
              <a:gd name="connsiteY56" fmla="*/ 1055808 h 6062148"/>
              <a:gd name="connsiteX57" fmla="*/ 552204 w 4522224"/>
              <a:gd name="connsiteY57" fmla="*/ 888168 h 6062148"/>
              <a:gd name="connsiteX58" fmla="*/ 498864 w 4522224"/>
              <a:gd name="connsiteY58" fmla="*/ 888168 h 6062148"/>
              <a:gd name="connsiteX59" fmla="*/ 407424 w 4522224"/>
              <a:gd name="connsiteY59" fmla="*/ 834828 h 6062148"/>
              <a:gd name="connsiteX60" fmla="*/ 323604 w 4522224"/>
              <a:gd name="connsiteY60" fmla="*/ 789108 h 6062148"/>
              <a:gd name="connsiteX61" fmla="*/ 255024 w 4522224"/>
              <a:gd name="connsiteY61" fmla="*/ 773868 h 6062148"/>
              <a:gd name="connsiteX62" fmla="*/ 209304 w 4522224"/>
              <a:gd name="connsiteY62" fmla="*/ 751008 h 6062148"/>
              <a:gd name="connsiteX63" fmla="*/ 255024 w 4522224"/>
              <a:gd name="connsiteY63" fmla="*/ 674808 h 6062148"/>
              <a:gd name="connsiteX64" fmla="*/ 369324 w 4522224"/>
              <a:gd name="connsiteY64" fmla="*/ 606228 h 6062148"/>
              <a:gd name="connsiteX65" fmla="*/ 552204 w 4522224"/>
              <a:gd name="connsiteY65" fmla="*/ 507168 h 6062148"/>
              <a:gd name="connsiteX66" fmla="*/ 651264 w 4522224"/>
              <a:gd name="connsiteY66" fmla="*/ 423348 h 6062148"/>
              <a:gd name="connsiteX67" fmla="*/ 887484 w 4522224"/>
              <a:gd name="connsiteY67" fmla="*/ 232848 h 6062148"/>
              <a:gd name="connsiteX68" fmla="*/ 1169424 w 4522224"/>
              <a:gd name="connsiteY68" fmla="*/ 80448 h 6062148"/>
              <a:gd name="connsiteX69" fmla="*/ 1588524 w 4522224"/>
              <a:gd name="connsiteY69" fmla="*/ 11868 h 6062148"/>
              <a:gd name="connsiteX70" fmla="*/ 1939044 w 4522224"/>
              <a:gd name="connsiteY70" fmla="*/ 4248 h 6062148"/>
              <a:gd name="connsiteX71" fmla="*/ 2167644 w 4522224"/>
              <a:gd name="connsiteY71" fmla="*/ 4248 h 6062148"/>
              <a:gd name="connsiteX72" fmla="*/ 2388624 w 4522224"/>
              <a:gd name="connsiteY72" fmla="*/ 57588 h 6062148"/>
              <a:gd name="connsiteX73" fmla="*/ 2662944 w 4522224"/>
              <a:gd name="connsiteY73" fmla="*/ 133788 h 6062148"/>
              <a:gd name="connsiteX74" fmla="*/ 2815344 w 4522224"/>
              <a:gd name="connsiteY74" fmla="*/ 202368 h 6062148"/>
              <a:gd name="connsiteX75" fmla="*/ 3097284 w 4522224"/>
              <a:gd name="connsiteY75" fmla="*/ 400488 h 6062148"/>
              <a:gd name="connsiteX76" fmla="*/ 3280164 w 4522224"/>
              <a:gd name="connsiteY76" fmla="*/ 651948 h 6062148"/>
              <a:gd name="connsiteX77" fmla="*/ 3402084 w 4522224"/>
              <a:gd name="connsiteY77" fmla="*/ 918648 h 6062148"/>
              <a:gd name="connsiteX78" fmla="*/ 3470664 w 4522224"/>
              <a:gd name="connsiteY78" fmla="*/ 1238688 h 6062148"/>
              <a:gd name="connsiteX79" fmla="*/ 3501144 w 4522224"/>
              <a:gd name="connsiteY79" fmla="*/ 1543488 h 6062148"/>
              <a:gd name="connsiteX80" fmla="*/ 3501144 w 4522224"/>
              <a:gd name="connsiteY80" fmla="*/ 1962588 h 6062148"/>
              <a:gd name="connsiteX81" fmla="*/ 3333504 w 4522224"/>
              <a:gd name="connsiteY81" fmla="*/ 2305488 h 6062148"/>
              <a:gd name="connsiteX82" fmla="*/ 3249684 w 4522224"/>
              <a:gd name="connsiteY82" fmla="*/ 2473128 h 6062148"/>
              <a:gd name="connsiteX83" fmla="*/ 3127764 w 4522224"/>
              <a:gd name="connsiteY83" fmla="*/ 2663628 h 6062148"/>
              <a:gd name="connsiteX84" fmla="*/ 3066804 w 4522224"/>
              <a:gd name="connsiteY84" fmla="*/ 2838888 h 6062148"/>
              <a:gd name="connsiteX85" fmla="*/ 3059184 w 4522224"/>
              <a:gd name="connsiteY85" fmla="*/ 2915088 h 6062148"/>
              <a:gd name="connsiteX86" fmla="*/ 3013464 w 4522224"/>
              <a:gd name="connsiteY86" fmla="*/ 3014148 h 6062148"/>
              <a:gd name="connsiteX87" fmla="*/ 2975364 w 4522224"/>
              <a:gd name="connsiteY87" fmla="*/ 3082728 h 6062148"/>
              <a:gd name="connsiteX88" fmla="*/ 2952504 w 4522224"/>
              <a:gd name="connsiteY88" fmla="*/ 3120828 h 6062148"/>
              <a:gd name="connsiteX89" fmla="*/ 2952504 w 4522224"/>
              <a:gd name="connsiteY89" fmla="*/ 3555168 h 6062148"/>
              <a:gd name="connsiteX90" fmla="*/ 2952504 w 4522224"/>
              <a:gd name="connsiteY90" fmla="*/ 3562788 h 6062148"/>
              <a:gd name="connsiteX91" fmla="*/ 3005844 w 4522224"/>
              <a:gd name="connsiteY91" fmla="*/ 3539928 h 6062148"/>
              <a:gd name="connsiteX92" fmla="*/ 3059184 w 4522224"/>
              <a:gd name="connsiteY92" fmla="*/ 3562788 h 6062148"/>
              <a:gd name="connsiteX93" fmla="*/ 3104904 w 4522224"/>
              <a:gd name="connsiteY93" fmla="*/ 3570408 h 6062148"/>
              <a:gd name="connsiteX94" fmla="*/ 3135384 w 4522224"/>
              <a:gd name="connsiteY94" fmla="*/ 3631368 h 6062148"/>
              <a:gd name="connsiteX95" fmla="*/ 3112524 w 4522224"/>
              <a:gd name="connsiteY95" fmla="*/ 3738048 h 6062148"/>
              <a:gd name="connsiteX96" fmla="*/ 3120144 w 4522224"/>
              <a:gd name="connsiteY96" fmla="*/ 4103808 h 6062148"/>
              <a:gd name="connsiteX97" fmla="*/ 3112524 w 4522224"/>
              <a:gd name="connsiteY97" fmla="*/ 4119048 h 6062148"/>
              <a:gd name="connsiteX98" fmla="*/ 3158244 w 4522224"/>
              <a:gd name="connsiteY98" fmla="*/ 4157148 h 6062148"/>
              <a:gd name="connsiteX99" fmla="*/ 3196344 w 4522224"/>
              <a:gd name="connsiteY99" fmla="*/ 4164768 h 6062148"/>
              <a:gd name="connsiteX100" fmla="*/ 3226824 w 4522224"/>
              <a:gd name="connsiteY100" fmla="*/ 4172388 h 6062148"/>
              <a:gd name="connsiteX101" fmla="*/ 3280164 w 4522224"/>
              <a:gd name="connsiteY101" fmla="*/ 4294308 h 6062148"/>
              <a:gd name="connsiteX102" fmla="*/ 3295404 w 4522224"/>
              <a:gd name="connsiteY102" fmla="*/ 4347648 h 6062148"/>
              <a:gd name="connsiteX103" fmla="*/ 3325884 w 4522224"/>
              <a:gd name="connsiteY103" fmla="*/ 4408608 h 6062148"/>
              <a:gd name="connsiteX104" fmla="*/ 3546864 w 4522224"/>
              <a:gd name="connsiteY104" fmla="*/ 4644828 h 6062148"/>
              <a:gd name="connsiteX105" fmla="*/ 3882144 w 4522224"/>
              <a:gd name="connsiteY105" fmla="*/ 5025828 h 6062148"/>
              <a:gd name="connsiteX106" fmla="*/ 4095504 w 4522224"/>
              <a:gd name="connsiteY106" fmla="*/ 5300148 h 6062148"/>
              <a:gd name="connsiteX107" fmla="*/ 4362204 w 4522224"/>
              <a:gd name="connsiteY107" fmla="*/ 5726868 h 6062148"/>
              <a:gd name="connsiteX108" fmla="*/ 4522224 w 4522224"/>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66706 w 4527226"/>
              <a:gd name="connsiteY29" fmla="*/ 3166548 h 6062148"/>
              <a:gd name="connsiteX30" fmla="*/ 351466 w 4527226"/>
              <a:gd name="connsiteY30" fmla="*/ 3105588 h 6062148"/>
              <a:gd name="connsiteX31" fmla="*/ 397186 w 4527226"/>
              <a:gd name="connsiteY31" fmla="*/ 3021768 h 6062148"/>
              <a:gd name="connsiteX32" fmla="*/ 488626 w 4527226"/>
              <a:gd name="connsiteY32" fmla="*/ 2998908 h 6062148"/>
              <a:gd name="connsiteX33" fmla="*/ 465766 w 4527226"/>
              <a:gd name="connsiteY33" fmla="*/ 2930328 h 6062148"/>
              <a:gd name="connsiteX34" fmla="*/ 435286 w 4527226"/>
              <a:gd name="connsiteY34" fmla="*/ 2930328 h 6062148"/>
              <a:gd name="connsiteX35" fmla="*/ 389566 w 4527226"/>
              <a:gd name="connsiteY35" fmla="*/ 2930328 h 6062148"/>
              <a:gd name="connsiteX36" fmla="*/ 305746 w 4527226"/>
              <a:gd name="connsiteY36" fmla="*/ 2876988 h 6062148"/>
              <a:gd name="connsiteX37" fmla="*/ 320986 w 4527226"/>
              <a:gd name="connsiteY37" fmla="*/ 2846508 h 6062148"/>
              <a:gd name="connsiteX38" fmla="*/ 328606 w 4527226"/>
              <a:gd name="connsiteY38" fmla="*/ 2793168 h 6062148"/>
              <a:gd name="connsiteX39" fmla="*/ 313366 w 4527226"/>
              <a:gd name="connsiteY39" fmla="*/ 2732208 h 6062148"/>
              <a:gd name="connsiteX40" fmla="*/ 267646 w 4527226"/>
              <a:gd name="connsiteY40" fmla="*/ 2671248 h 6062148"/>
              <a:gd name="connsiteX41" fmla="*/ 176206 w 4527226"/>
              <a:gd name="connsiteY41" fmla="*/ 2656008 h 6062148"/>
              <a:gd name="connsiteX42" fmla="*/ 54286 w 4527226"/>
              <a:gd name="connsiteY42" fmla="*/ 2610288 h 6062148"/>
              <a:gd name="connsiteX43" fmla="*/ 7931 w 4527226"/>
              <a:gd name="connsiteY43" fmla="*/ 2563298 h 6062148"/>
              <a:gd name="connsiteX44" fmla="*/ 8566 w 4527226"/>
              <a:gd name="connsiteY44" fmla="*/ 2488368 h 6062148"/>
              <a:gd name="connsiteX45" fmla="*/ 92386 w 4527226"/>
              <a:gd name="connsiteY45" fmla="*/ 2335968 h 6062148"/>
              <a:gd name="connsiteX46" fmla="*/ 221926 w 4527226"/>
              <a:gd name="connsiteY46" fmla="*/ 2175948 h 6062148"/>
              <a:gd name="connsiteX47" fmla="*/ 282886 w 4527226"/>
              <a:gd name="connsiteY47" fmla="*/ 2084508 h 6062148"/>
              <a:gd name="connsiteX48" fmla="*/ 328606 w 4527226"/>
              <a:gd name="connsiteY48" fmla="*/ 1977828 h 6062148"/>
              <a:gd name="connsiteX49" fmla="*/ 359086 w 4527226"/>
              <a:gd name="connsiteY49" fmla="*/ 1871148 h 6062148"/>
              <a:gd name="connsiteX50" fmla="*/ 374326 w 4527226"/>
              <a:gd name="connsiteY50" fmla="*/ 1810188 h 6062148"/>
              <a:gd name="connsiteX51" fmla="*/ 343846 w 4527226"/>
              <a:gd name="connsiteY51" fmla="*/ 1756848 h 6062148"/>
              <a:gd name="connsiteX52" fmla="*/ 328606 w 4527226"/>
              <a:gd name="connsiteY52" fmla="*/ 1680648 h 6062148"/>
              <a:gd name="connsiteX53" fmla="*/ 412426 w 4527226"/>
              <a:gd name="connsiteY53" fmla="*/ 1474908 h 6062148"/>
              <a:gd name="connsiteX54" fmla="*/ 442906 w 4527226"/>
              <a:gd name="connsiteY54" fmla="*/ 1307268 h 6062148"/>
              <a:gd name="connsiteX55" fmla="*/ 465766 w 4527226"/>
              <a:gd name="connsiteY55" fmla="*/ 1192968 h 6062148"/>
              <a:gd name="connsiteX56" fmla="*/ 503866 w 4527226"/>
              <a:gd name="connsiteY56" fmla="*/ 1055808 h 6062148"/>
              <a:gd name="connsiteX57" fmla="*/ 557206 w 4527226"/>
              <a:gd name="connsiteY57" fmla="*/ 888168 h 6062148"/>
              <a:gd name="connsiteX58" fmla="*/ 503866 w 4527226"/>
              <a:gd name="connsiteY58" fmla="*/ 888168 h 6062148"/>
              <a:gd name="connsiteX59" fmla="*/ 412426 w 4527226"/>
              <a:gd name="connsiteY59" fmla="*/ 834828 h 6062148"/>
              <a:gd name="connsiteX60" fmla="*/ 328606 w 4527226"/>
              <a:gd name="connsiteY60" fmla="*/ 789108 h 6062148"/>
              <a:gd name="connsiteX61" fmla="*/ 260026 w 4527226"/>
              <a:gd name="connsiteY61" fmla="*/ 773868 h 6062148"/>
              <a:gd name="connsiteX62" fmla="*/ 214306 w 4527226"/>
              <a:gd name="connsiteY62" fmla="*/ 751008 h 6062148"/>
              <a:gd name="connsiteX63" fmla="*/ 260026 w 4527226"/>
              <a:gd name="connsiteY63" fmla="*/ 674808 h 6062148"/>
              <a:gd name="connsiteX64" fmla="*/ 374326 w 4527226"/>
              <a:gd name="connsiteY64" fmla="*/ 606228 h 6062148"/>
              <a:gd name="connsiteX65" fmla="*/ 557206 w 4527226"/>
              <a:gd name="connsiteY65" fmla="*/ 507168 h 6062148"/>
              <a:gd name="connsiteX66" fmla="*/ 656266 w 4527226"/>
              <a:gd name="connsiteY66" fmla="*/ 423348 h 6062148"/>
              <a:gd name="connsiteX67" fmla="*/ 892486 w 4527226"/>
              <a:gd name="connsiteY67" fmla="*/ 232848 h 6062148"/>
              <a:gd name="connsiteX68" fmla="*/ 1174426 w 4527226"/>
              <a:gd name="connsiteY68" fmla="*/ 80448 h 6062148"/>
              <a:gd name="connsiteX69" fmla="*/ 1593526 w 4527226"/>
              <a:gd name="connsiteY69" fmla="*/ 11868 h 6062148"/>
              <a:gd name="connsiteX70" fmla="*/ 1944046 w 4527226"/>
              <a:gd name="connsiteY70" fmla="*/ 4248 h 6062148"/>
              <a:gd name="connsiteX71" fmla="*/ 2172646 w 4527226"/>
              <a:gd name="connsiteY71" fmla="*/ 4248 h 6062148"/>
              <a:gd name="connsiteX72" fmla="*/ 2393626 w 4527226"/>
              <a:gd name="connsiteY72" fmla="*/ 57588 h 6062148"/>
              <a:gd name="connsiteX73" fmla="*/ 2667946 w 4527226"/>
              <a:gd name="connsiteY73" fmla="*/ 133788 h 6062148"/>
              <a:gd name="connsiteX74" fmla="*/ 2820346 w 4527226"/>
              <a:gd name="connsiteY74" fmla="*/ 202368 h 6062148"/>
              <a:gd name="connsiteX75" fmla="*/ 3102286 w 4527226"/>
              <a:gd name="connsiteY75" fmla="*/ 400488 h 6062148"/>
              <a:gd name="connsiteX76" fmla="*/ 3285166 w 4527226"/>
              <a:gd name="connsiteY76" fmla="*/ 651948 h 6062148"/>
              <a:gd name="connsiteX77" fmla="*/ 3407086 w 4527226"/>
              <a:gd name="connsiteY77" fmla="*/ 918648 h 6062148"/>
              <a:gd name="connsiteX78" fmla="*/ 3475666 w 4527226"/>
              <a:gd name="connsiteY78" fmla="*/ 1238688 h 6062148"/>
              <a:gd name="connsiteX79" fmla="*/ 3506146 w 4527226"/>
              <a:gd name="connsiteY79" fmla="*/ 1543488 h 6062148"/>
              <a:gd name="connsiteX80" fmla="*/ 3506146 w 4527226"/>
              <a:gd name="connsiteY80" fmla="*/ 1962588 h 6062148"/>
              <a:gd name="connsiteX81" fmla="*/ 3338506 w 4527226"/>
              <a:gd name="connsiteY81" fmla="*/ 2305488 h 6062148"/>
              <a:gd name="connsiteX82" fmla="*/ 3254686 w 4527226"/>
              <a:gd name="connsiteY82" fmla="*/ 2473128 h 6062148"/>
              <a:gd name="connsiteX83" fmla="*/ 3132766 w 4527226"/>
              <a:gd name="connsiteY83" fmla="*/ 2663628 h 6062148"/>
              <a:gd name="connsiteX84" fmla="*/ 3071806 w 4527226"/>
              <a:gd name="connsiteY84" fmla="*/ 2838888 h 6062148"/>
              <a:gd name="connsiteX85" fmla="*/ 3064186 w 4527226"/>
              <a:gd name="connsiteY85" fmla="*/ 2915088 h 6062148"/>
              <a:gd name="connsiteX86" fmla="*/ 3018466 w 4527226"/>
              <a:gd name="connsiteY86" fmla="*/ 3014148 h 6062148"/>
              <a:gd name="connsiteX87" fmla="*/ 2980366 w 4527226"/>
              <a:gd name="connsiteY87" fmla="*/ 3082728 h 6062148"/>
              <a:gd name="connsiteX88" fmla="*/ 2957506 w 4527226"/>
              <a:gd name="connsiteY88" fmla="*/ 3120828 h 6062148"/>
              <a:gd name="connsiteX89" fmla="*/ 2957506 w 4527226"/>
              <a:gd name="connsiteY89" fmla="*/ 3555168 h 6062148"/>
              <a:gd name="connsiteX90" fmla="*/ 2957506 w 4527226"/>
              <a:gd name="connsiteY90" fmla="*/ 3562788 h 6062148"/>
              <a:gd name="connsiteX91" fmla="*/ 3010846 w 4527226"/>
              <a:gd name="connsiteY91" fmla="*/ 3539928 h 6062148"/>
              <a:gd name="connsiteX92" fmla="*/ 3064186 w 4527226"/>
              <a:gd name="connsiteY92" fmla="*/ 3562788 h 6062148"/>
              <a:gd name="connsiteX93" fmla="*/ 3109906 w 4527226"/>
              <a:gd name="connsiteY93" fmla="*/ 3570408 h 6062148"/>
              <a:gd name="connsiteX94" fmla="*/ 3140386 w 4527226"/>
              <a:gd name="connsiteY94" fmla="*/ 3631368 h 6062148"/>
              <a:gd name="connsiteX95" fmla="*/ 3117526 w 4527226"/>
              <a:gd name="connsiteY95" fmla="*/ 3738048 h 6062148"/>
              <a:gd name="connsiteX96" fmla="*/ 3125146 w 4527226"/>
              <a:gd name="connsiteY96" fmla="*/ 4103808 h 6062148"/>
              <a:gd name="connsiteX97" fmla="*/ 3117526 w 4527226"/>
              <a:gd name="connsiteY97" fmla="*/ 4119048 h 6062148"/>
              <a:gd name="connsiteX98" fmla="*/ 3163246 w 4527226"/>
              <a:gd name="connsiteY98" fmla="*/ 4157148 h 6062148"/>
              <a:gd name="connsiteX99" fmla="*/ 3201346 w 4527226"/>
              <a:gd name="connsiteY99" fmla="*/ 4164768 h 6062148"/>
              <a:gd name="connsiteX100" fmla="*/ 3231826 w 4527226"/>
              <a:gd name="connsiteY100" fmla="*/ 4172388 h 6062148"/>
              <a:gd name="connsiteX101" fmla="*/ 3285166 w 4527226"/>
              <a:gd name="connsiteY101" fmla="*/ 4294308 h 6062148"/>
              <a:gd name="connsiteX102" fmla="*/ 3300406 w 4527226"/>
              <a:gd name="connsiteY102" fmla="*/ 4347648 h 6062148"/>
              <a:gd name="connsiteX103" fmla="*/ 3330886 w 4527226"/>
              <a:gd name="connsiteY103" fmla="*/ 4408608 h 6062148"/>
              <a:gd name="connsiteX104" fmla="*/ 3551866 w 4527226"/>
              <a:gd name="connsiteY104" fmla="*/ 4644828 h 6062148"/>
              <a:gd name="connsiteX105" fmla="*/ 3887146 w 4527226"/>
              <a:gd name="connsiteY105" fmla="*/ 5025828 h 6062148"/>
              <a:gd name="connsiteX106" fmla="*/ 4100506 w 4527226"/>
              <a:gd name="connsiteY106" fmla="*/ 5300148 h 6062148"/>
              <a:gd name="connsiteX107" fmla="*/ 4367206 w 4527226"/>
              <a:gd name="connsiteY107" fmla="*/ 5726868 h 6062148"/>
              <a:gd name="connsiteX108" fmla="*/ 4527226 w 4527226"/>
              <a:gd name="connsiteY108"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05746 w 4527226"/>
              <a:gd name="connsiteY35" fmla="*/ 2876988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65766 w 4527226"/>
              <a:gd name="connsiteY32" fmla="*/ 2930328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2957506 w 4527226"/>
              <a:gd name="connsiteY89" fmla="*/ 3562788 h 6062148"/>
              <a:gd name="connsiteX90" fmla="*/ 3010846 w 4527226"/>
              <a:gd name="connsiteY90" fmla="*/ 3539928 h 6062148"/>
              <a:gd name="connsiteX91" fmla="*/ 3064186 w 4527226"/>
              <a:gd name="connsiteY91" fmla="*/ 3562788 h 6062148"/>
              <a:gd name="connsiteX92" fmla="*/ 3109906 w 4527226"/>
              <a:gd name="connsiteY92" fmla="*/ 3570408 h 6062148"/>
              <a:gd name="connsiteX93" fmla="*/ 3140386 w 4527226"/>
              <a:gd name="connsiteY93" fmla="*/ 3631368 h 6062148"/>
              <a:gd name="connsiteX94" fmla="*/ 3117526 w 4527226"/>
              <a:gd name="connsiteY94" fmla="*/ 3738048 h 6062148"/>
              <a:gd name="connsiteX95" fmla="*/ 3125146 w 4527226"/>
              <a:gd name="connsiteY95" fmla="*/ 4103808 h 6062148"/>
              <a:gd name="connsiteX96" fmla="*/ 3117526 w 4527226"/>
              <a:gd name="connsiteY96" fmla="*/ 4119048 h 6062148"/>
              <a:gd name="connsiteX97" fmla="*/ 3163246 w 4527226"/>
              <a:gd name="connsiteY97" fmla="*/ 4157148 h 6062148"/>
              <a:gd name="connsiteX98" fmla="*/ 3201346 w 4527226"/>
              <a:gd name="connsiteY98" fmla="*/ 4164768 h 6062148"/>
              <a:gd name="connsiteX99" fmla="*/ 3231826 w 4527226"/>
              <a:gd name="connsiteY99" fmla="*/ 4172388 h 6062148"/>
              <a:gd name="connsiteX100" fmla="*/ 3285166 w 4527226"/>
              <a:gd name="connsiteY100" fmla="*/ 4294308 h 6062148"/>
              <a:gd name="connsiteX101" fmla="*/ 3300406 w 4527226"/>
              <a:gd name="connsiteY101" fmla="*/ 4347648 h 6062148"/>
              <a:gd name="connsiteX102" fmla="*/ 3330886 w 4527226"/>
              <a:gd name="connsiteY102" fmla="*/ 4408608 h 6062148"/>
              <a:gd name="connsiteX103" fmla="*/ 3551866 w 4527226"/>
              <a:gd name="connsiteY103" fmla="*/ 4644828 h 6062148"/>
              <a:gd name="connsiteX104" fmla="*/ 3887146 w 4527226"/>
              <a:gd name="connsiteY104" fmla="*/ 5025828 h 6062148"/>
              <a:gd name="connsiteX105" fmla="*/ 4100506 w 4527226"/>
              <a:gd name="connsiteY105" fmla="*/ 5300148 h 6062148"/>
              <a:gd name="connsiteX106" fmla="*/ 4367206 w 4527226"/>
              <a:gd name="connsiteY106" fmla="*/ 5726868 h 6062148"/>
              <a:gd name="connsiteX107" fmla="*/ 4527226 w 4527226"/>
              <a:gd name="connsiteY107"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064186 w 4527226"/>
              <a:gd name="connsiteY90" fmla="*/ 3562788 h 6062148"/>
              <a:gd name="connsiteX91" fmla="*/ 3109906 w 4527226"/>
              <a:gd name="connsiteY91" fmla="*/ 3570408 h 6062148"/>
              <a:gd name="connsiteX92" fmla="*/ 3140386 w 4527226"/>
              <a:gd name="connsiteY92" fmla="*/ 3631368 h 6062148"/>
              <a:gd name="connsiteX93" fmla="*/ 3117526 w 4527226"/>
              <a:gd name="connsiteY93" fmla="*/ 3738048 h 6062148"/>
              <a:gd name="connsiteX94" fmla="*/ 3125146 w 4527226"/>
              <a:gd name="connsiteY94" fmla="*/ 4103808 h 6062148"/>
              <a:gd name="connsiteX95" fmla="*/ 3117526 w 4527226"/>
              <a:gd name="connsiteY95" fmla="*/ 4119048 h 6062148"/>
              <a:gd name="connsiteX96" fmla="*/ 3163246 w 4527226"/>
              <a:gd name="connsiteY96" fmla="*/ 4157148 h 6062148"/>
              <a:gd name="connsiteX97" fmla="*/ 3201346 w 4527226"/>
              <a:gd name="connsiteY97" fmla="*/ 4164768 h 6062148"/>
              <a:gd name="connsiteX98" fmla="*/ 3231826 w 4527226"/>
              <a:gd name="connsiteY98" fmla="*/ 4172388 h 6062148"/>
              <a:gd name="connsiteX99" fmla="*/ 3285166 w 4527226"/>
              <a:gd name="connsiteY99" fmla="*/ 4294308 h 6062148"/>
              <a:gd name="connsiteX100" fmla="*/ 3300406 w 4527226"/>
              <a:gd name="connsiteY100" fmla="*/ 4347648 h 6062148"/>
              <a:gd name="connsiteX101" fmla="*/ 3330886 w 4527226"/>
              <a:gd name="connsiteY101" fmla="*/ 4408608 h 6062148"/>
              <a:gd name="connsiteX102" fmla="*/ 3551866 w 4527226"/>
              <a:gd name="connsiteY102" fmla="*/ 4644828 h 6062148"/>
              <a:gd name="connsiteX103" fmla="*/ 3887146 w 4527226"/>
              <a:gd name="connsiteY103" fmla="*/ 5025828 h 6062148"/>
              <a:gd name="connsiteX104" fmla="*/ 4100506 w 4527226"/>
              <a:gd name="connsiteY104" fmla="*/ 5300148 h 6062148"/>
              <a:gd name="connsiteX105" fmla="*/ 4367206 w 4527226"/>
              <a:gd name="connsiteY105" fmla="*/ 5726868 h 6062148"/>
              <a:gd name="connsiteX106" fmla="*/ 4527226 w 4527226"/>
              <a:gd name="connsiteY106"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17526 w 4527226"/>
              <a:gd name="connsiteY94" fmla="*/ 4119048 h 6062148"/>
              <a:gd name="connsiteX95" fmla="*/ 3163246 w 4527226"/>
              <a:gd name="connsiteY95" fmla="*/ 4157148 h 6062148"/>
              <a:gd name="connsiteX96" fmla="*/ 3201346 w 4527226"/>
              <a:gd name="connsiteY96" fmla="*/ 4164768 h 6062148"/>
              <a:gd name="connsiteX97" fmla="*/ 3231826 w 4527226"/>
              <a:gd name="connsiteY97" fmla="*/ 4172388 h 6062148"/>
              <a:gd name="connsiteX98" fmla="*/ 3285166 w 4527226"/>
              <a:gd name="connsiteY98" fmla="*/ 4294308 h 6062148"/>
              <a:gd name="connsiteX99" fmla="*/ 3300406 w 4527226"/>
              <a:gd name="connsiteY99" fmla="*/ 4347648 h 6062148"/>
              <a:gd name="connsiteX100" fmla="*/ 3330886 w 4527226"/>
              <a:gd name="connsiteY100" fmla="*/ 4408608 h 6062148"/>
              <a:gd name="connsiteX101" fmla="*/ 3551866 w 4527226"/>
              <a:gd name="connsiteY101" fmla="*/ 4644828 h 6062148"/>
              <a:gd name="connsiteX102" fmla="*/ 3887146 w 4527226"/>
              <a:gd name="connsiteY102" fmla="*/ 5025828 h 6062148"/>
              <a:gd name="connsiteX103" fmla="*/ 4100506 w 4527226"/>
              <a:gd name="connsiteY103" fmla="*/ 5300148 h 6062148"/>
              <a:gd name="connsiteX104" fmla="*/ 4367206 w 4527226"/>
              <a:gd name="connsiteY104" fmla="*/ 5726868 h 6062148"/>
              <a:gd name="connsiteX105" fmla="*/ 4527226 w 4527226"/>
              <a:gd name="connsiteY105" fmla="*/ 6046908 h 6062148"/>
              <a:gd name="connsiteX0" fmla="*/ 328606 w 4527226"/>
              <a:gd name="connsiteY0" fmla="*/ 6062148 h 6062148"/>
              <a:gd name="connsiteX1" fmla="*/ 381946 w 4527226"/>
              <a:gd name="connsiteY1" fmla="*/ 5924988 h 6062148"/>
              <a:gd name="connsiteX2" fmla="*/ 442906 w 4527226"/>
              <a:gd name="connsiteY2" fmla="*/ 5780208 h 6062148"/>
              <a:gd name="connsiteX3" fmla="*/ 473386 w 4527226"/>
              <a:gd name="connsiteY3" fmla="*/ 5665908 h 6062148"/>
              <a:gd name="connsiteX4" fmla="*/ 511486 w 4527226"/>
              <a:gd name="connsiteY4" fmla="*/ 5612568 h 6062148"/>
              <a:gd name="connsiteX5" fmla="*/ 541966 w 4527226"/>
              <a:gd name="connsiteY5" fmla="*/ 5521128 h 6062148"/>
              <a:gd name="connsiteX6" fmla="*/ 564826 w 4527226"/>
              <a:gd name="connsiteY6" fmla="*/ 5353488 h 6062148"/>
              <a:gd name="connsiteX7" fmla="*/ 602926 w 4527226"/>
              <a:gd name="connsiteY7" fmla="*/ 5223948 h 6062148"/>
              <a:gd name="connsiteX8" fmla="*/ 625786 w 4527226"/>
              <a:gd name="connsiteY8" fmla="*/ 5178228 h 6062148"/>
              <a:gd name="connsiteX9" fmla="*/ 701986 w 4527226"/>
              <a:gd name="connsiteY9" fmla="*/ 5071548 h 6062148"/>
              <a:gd name="connsiteX10" fmla="*/ 717226 w 4527226"/>
              <a:gd name="connsiteY10" fmla="*/ 5063928 h 6062148"/>
              <a:gd name="connsiteX11" fmla="*/ 709606 w 4527226"/>
              <a:gd name="connsiteY11" fmla="*/ 5025828 h 6062148"/>
              <a:gd name="connsiteX12" fmla="*/ 701986 w 4527226"/>
              <a:gd name="connsiteY12" fmla="*/ 5002968 h 6062148"/>
              <a:gd name="connsiteX13" fmla="*/ 968686 w 4527226"/>
              <a:gd name="connsiteY13" fmla="*/ 4682928 h 6062148"/>
              <a:gd name="connsiteX14" fmla="*/ 961066 w 4527226"/>
              <a:gd name="connsiteY14" fmla="*/ 4644828 h 6062148"/>
              <a:gd name="connsiteX15" fmla="*/ 1342066 w 4527226"/>
              <a:gd name="connsiteY15" fmla="*/ 4172388 h 6062148"/>
              <a:gd name="connsiteX16" fmla="*/ 1258246 w 4527226"/>
              <a:gd name="connsiteY16" fmla="*/ 4012368 h 6062148"/>
              <a:gd name="connsiteX17" fmla="*/ 1204906 w 4527226"/>
              <a:gd name="connsiteY17" fmla="*/ 3928548 h 6062148"/>
              <a:gd name="connsiteX18" fmla="*/ 1174426 w 4527226"/>
              <a:gd name="connsiteY18" fmla="*/ 3768528 h 6062148"/>
              <a:gd name="connsiteX19" fmla="*/ 1151566 w 4527226"/>
              <a:gd name="connsiteY19" fmla="*/ 3699948 h 6062148"/>
              <a:gd name="connsiteX20" fmla="*/ 1143946 w 4527226"/>
              <a:gd name="connsiteY20" fmla="*/ 3669468 h 6062148"/>
              <a:gd name="connsiteX21" fmla="*/ 1067746 w 4527226"/>
              <a:gd name="connsiteY21" fmla="*/ 3661848 h 6062148"/>
              <a:gd name="connsiteX22" fmla="*/ 938206 w 4527226"/>
              <a:gd name="connsiteY22" fmla="*/ 3669468 h 6062148"/>
              <a:gd name="connsiteX23" fmla="*/ 831526 w 4527226"/>
              <a:gd name="connsiteY23" fmla="*/ 3692328 h 6062148"/>
              <a:gd name="connsiteX24" fmla="*/ 610546 w 4527226"/>
              <a:gd name="connsiteY24" fmla="*/ 3738048 h 6062148"/>
              <a:gd name="connsiteX25" fmla="*/ 389566 w 4527226"/>
              <a:gd name="connsiteY25" fmla="*/ 3638988 h 6062148"/>
              <a:gd name="connsiteX26" fmla="*/ 381946 w 4527226"/>
              <a:gd name="connsiteY26" fmla="*/ 3326568 h 6062148"/>
              <a:gd name="connsiteX27" fmla="*/ 420046 w 4527226"/>
              <a:gd name="connsiteY27" fmla="*/ 3227508 h 6062148"/>
              <a:gd name="connsiteX28" fmla="*/ 389566 w 4527226"/>
              <a:gd name="connsiteY28" fmla="*/ 3166548 h 6062148"/>
              <a:gd name="connsiteX29" fmla="*/ 351466 w 4527226"/>
              <a:gd name="connsiteY29" fmla="*/ 3105588 h 6062148"/>
              <a:gd name="connsiteX30" fmla="*/ 397186 w 4527226"/>
              <a:gd name="connsiteY30" fmla="*/ 3021768 h 6062148"/>
              <a:gd name="connsiteX31" fmla="*/ 488626 w 4527226"/>
              <a:gd name="connsiteY31" fmla="*/ 2998908 h 6062148"/>
              <a:gd name="connsiteX32" fmla="*/ 471956 w 4527226"/>
              <a:gd name="connsiteY32" fmla="*/ 2942709 h 6062148"/>
              <a:gd name="connsiteX33" fmla="*/ 435286 w 4527226"/>
              <a:gd name="connsiteY33" fmla="*/ 2930328 h 6062148"/>
              <a:gd name="connsiteX34" fmla="*/ 389566 w 4527226"/>
              <a:gd name="connsiteY34" fmla="*/ 2930328 h 6062148"/>
              <a:gd name="connsiteX35" fmla="*/ 314000 w 4527226"/>
              <a:gd name="connsiteY35" fmla="*/ 2893495 h 6062148"/>
              <a:gd name="connsiteX36" fmla="*/ 320986 w 4527226"/>
              <a:gd name="connsiteY36" fmla="*/ 2846508 h 6062148"/>
              <a:gd name="connsiteX37" fmla="*/ 328606 w 4527226"/>
              <a:gd name="connsiteY37" fmla="*/ 2793168 h 6062148"/>
              <a:gd name="connsiteX38" fmla="*/ 313366 w 4527226"/>
              <a:gd name="connsiteY38" fmla="*/ 2732208 h 6062148"/>
              <a:gd name="connsiteX39" fmla="*/ 267646 w 4527226"/>
              <a:gd name="connsiteY39" fmla="*/ 2671248 h 6062148"/>
              <a:gd name="connsiteX40" fmla="*/ 176206 w 4527226"/>
              <a:gd name="connsiteY40" fmla="*/ 2656008 h 6062148"/>
              <a:gd name="connsiteX41" fmla="*/ 54286 w 4527226"/>
              <a:gd name="connsiteY41" fmla="*/ 2610288 h 6062148"/>
              <a:gd name="connsiteX42" fmla="*/ 7931 w 4527226"/>
              <a:gd name="connsiteY42" fmla="*/ 2563298 h 6062148"/>
              <a:gd name="connsiteX43" fmla="*/ 8566 w 4527226"/>
              <a:gd name="connsiteY43" fmla="*/ 2488368 h 6062148"/>
              <a:gd name="connsiteX44" fmla="*/ 92386 w 4527226"/>
              <a:gd name="connsiteY44" fmla="*/ 2335968 h 6062148"/>
              <a:gd name="connsiteX45" fmla="*/ 221926 w 4527226"/>
              <a:gd name="connsiteY45" fmla="*/ 2175948 h 6062148"/>
              <a:gd name="connsiteX46" fmla="*/ 282886 w 4527226"/>
              <a:gd name="connsiteY46" fmla="*/ 2084508 h 6062148"/>
              <a:gd name="connsiteX47" fmla="*/ 328606 w 4527226"/>
              <a:gd name="connsiteY47" fmla="*/ 1977828 h 6062148"/>
              <a:gd name="connsiteX48" fmla="*/ 359086 w 4527226"/>
              <a:gd name="connsiteY48" fmla="*/ 1871148 h 6062148"/>
              <a:gd name="connsiteX49" fmla="*/ 374326 w 4527226"/>
              <a:gd name="connsiteY49" fmla="*/ 1810188 h 6062148"/>
              <a:gd name="connsiteX50" fmla="*/ 343846 w 4527226"/>
              <a:gd name="connsiteY50" fmla="*/ 1756848 h 6062148"/>
              <a:gd name="connsiteX51" fmla="*/ 328606 w 4527226"/>
              <a:gd name="connsiteY51" fmla="*/ 1680648 h 6062148"/>
              <a:gd name="connsiteX52" fmla="*/ 412426 w 4527226"/>
              <a:gd name="connsiteY52" fmla="*/ 1474908 h 6062148"/>
              <a:gd name="connsiteX53" fmla="*/ 442906 w 4527226"/>
              <a:gd name="connsiteY53" fmla="*/ 1307268 h 6062148"/>
              <a:gd name="connsiteX54" fmla="*/ 465766 w 4527226"/>
              <a:gd name="connsiteY54" fmla="*/ 1192968 h 6062148"/>
              <a:gd name="connsiteX55" fmla="*/ 503866 w 4527226"/>
              <a:gd name="connsiteY55" fmla="*/ 1055808 h 6062148"/>
              <a:gd name="connsiteX56" fmla="*/ 557206 w 4527226"/>
              <a:gd name="connsiteY56" fmla="*/ 888168 h 6062148"/>
              <a:gd name="connsiteX57" fmla="*/ 503866 w 4527226"/>
              <a:gd name="connsiteY57" fmla="*/ 888168 h 6062148"/>
              <a:gd name="connsiteX58" fmla="*/ 412426 w 4527226"/>
              <a:gd name="connsiteY58" fmla="*/ 834828 h 6062148"/>
              <a:gd name="connsiteX59" fmla="*/ 328606 w 4527226"/>
              <a:gd name="connsiteY59" fmla="*/ 789108 h 6062148"/>
              <a:gd name="connsiteX60" fmla="*/ 260026 w 4527226"/>
              <a:gd name="connsiteY60" fmla="*/ 773868 h 6062148"/>
              <a:gd name="connsiteX61" fmla="*/ 214306 w 4527226"/>
              <a:gd name="connsiteY61" fmla="*/ 751008 h 6062148"/>
              <a:gd name="connsiteX62" fmla="*/ 260026 w 4527226"/>
              <a:gd name="connsiteY62" fmla="*/ 674808 h 6062148"/>
              <a:gd name="connsiteX63" fmla="*/ 374326 w 4527226"/>
              <a:gd name="connsiteY63" fmla="*/ 606228 h 6062148"/>
              <a:gd name="connsiteX64" fmla="*/ 557206 w 4527226"/>
              <a:gd name="connsiteY64" fmla="*/ 507168 h 6062148"/>
              <a:gd name="connsiteX65" fmla="*/ 656266 w 4527226"/>
              <a:gd name="connsiteY65" fmla="*/ 423348 h 6062148"/>
              <a:gd name="connsiteX66" fmla="*/ 892486 w 4527226"/>
              <a:gd name="connsiteY66" fmla="*/ 232848 h 6062148"/>
              <a:gd name="connsiteX67" fmla="*/ 1174426 w 4527226"/>
              <a:gd name="connsiteY67" fmla="*/ 80448 h 6062148"/>
              <a:gd name="connsiteX68" fmla="*/ 1593526 w 4527226"/>
              <a:gd name="connsiteY68" fmla="*/ 11868 h 6062148"/>
              <a:gd name="connsiteX69" fmla="*/ 1944046 w 4527226"/>
              <a:gd name="connsiteY69" fmla="*/ 4248 h 6062148"/>
              <a:gd name="connsiteX70" fmla="*/ 2172646 w 4527226"/>
              <a:gd name="connsiteY70" fmla="*/ 4248 h 6062148"/>
              <a:gd name="connsiteX71" fmla="*/ 2393626 w 4527226"/>
              <a:gd name="connsiteY71" fmla="*/ 57588 h 6062148"/>
              <a:gd name="connsiteX72" fmla="*/ 2667946 w 4527226"/>
              <a:gd name="connsiteY72" fmla="*/ 133788 h 6062148"/>
              <a:gd name="connsiteX73" fmla="*/ 2820346 w 4527226"/>
              <a:gd name="connsiteY73" fmla="*/ 202368 h 6062148"/>
              <a:gd name="connsiteX74" fmla="*/ 3102286 w 4527226"/>
              <a:gd name="connsiteY74" fmla="*/ 400488 h 6062148"/>
              <a:gd name="connsiteX75" fmla="*/ 3285166 w 4527226"/>
              <a:gd name="connsiteY75" fmla="*/ 651948 h 6062148"/>
              <a:gd name="connsiteX76" fmla="*/ 3407086 w 4527226"/>
              <a:gd name="connsiteY76" fmla="*/ 918648 h 6062148"/>
              <a:gd name="connsiteX77" fmla="*/ 3475666 w 4527226"/>
              <a:gd name="connsiteY77" fmla="*/ 1238688 h 6062148"/>
              <a:gd name="connsiteX78" fmla="*/ 3506146 w 4527226"/>
              <a:gd name="connsiteY78" fmla="*/ 1543488 h 6062148"/>
              <a:gd name="connsiteX79" fmla="*/ 3506146 w 4527226"/>
              <a:gd name="connsiteY79" fmla="*/ 1962588 h 6062148"/>
              <a:gd name="connsiteX80" fmla="*/ 3338506 w 4527226"/>
              <a:gd name="connsiteY80" fmla="*/ 2305488 h 6062148"/>
              <a:gd name="connsiteX81" fmla="*/ 3254686 w 4527226"/>
              <a:gd name="connsiteY81" fmla="*/ 2473128 h 6062148"/>
              <a:gd name="connsiteX82" fmla="*/ 3132766 w 4527226"/>
              <a:gd name="connsiteY82" fmla="*/ 2663628 h 6062148"/>
              <a:gd name="connsiteX83" fmla="*/ 3071806 w 4527226"/>
              <a:gd name="connsiteY83" fmla="*/ 2838888 h 6062148"/>
              <a:gd name="connsiteX84" fmla="*/ 3064186 w 4527226"/>
              <a:gd name="connsiteY84" fmla="*/ 2915088 h 6062148"/>
              <a:gd name="connsiteX85" fmla="*/ 3018466 w 4527226"/>
              <a:gd name="connsiteY85" fmla="*/ 3014148 h 6062148"/>
              <a:gd name="connsiteX86" fmla="*/ 2980366 w 4527226"/>
              <a:gd name="connsiteY86" fmla="*/ 3082728 h 6062148"/>
              <a:gd name="connsiteX87" fmla="*/ 2957506 w 4527226"/>
              <a:gd name="connsiteY87" fmla="*/ 3120828 h 6062148"/>
              <a:gd name="connsiteX88" fmla="*/ 2957506 w 4527226"/>
              <a:gd name="connsiteY88" fmla="*/ 3555168 h 6062148"/>
              <a:gd name="connsiteX89" fmla="*/ 3010846 w 4527226"/>
              <a:gd name="connsiteY89" fmla="*/ 3539928 h 6062148"/>
              <a:gd name="connsiteX90" fmla="*/ 3109906 w 4527226"/>
              <a:gd name="connsiteY90" fmla="*/ 3570408 h 6062148"/>
              <a:gd name="connsiteX91" fmla="*/ 3140386 w 4527226"/>
              <a:gd name="connsiteY91" fmla="*/ 3631368 h 6062148"/>
              <a:gd name="connsiteX92" fmla="*/ 3117526 w 4527226"/>
              <a:gd name="connsiteY92" fmla="*/ 3738048 h 6062148"/>
              <a:gd name="connsiteX93" fmla="*/ 3125146 w 4527226"/>
              <a:gd name="connsiteY93" fmla="*/ 4103808 h 6062148"/>
              <a:gd name="connsiteX94" fmla="*/ 3163246 w 4527226"/>
              <a:gd name="connsiteY94" fmla="*/ 4157148 h 6062148"/>
              <a:gd name="connsiteX95" fmla="*/ 3201346 w 4527226"/>
              <a:gd name="connsiteY95" fmla="*/ 4164768 h 6062148"/>
              <a:gd name="connsiteX96" fmla="*/ 3231826 w 4527226"/>
              <a:gd name="connsiteY96" fmla="*/ 4172388 h 6062148"/>
              <a:gd name="connsiteX97" fmla="*/ 3285166 w 4527226"/>
              <a:gd name="connsiteY97" fmla="*/ 4294308 h 6062148"/>
              <a:gd name="connsiteX98" fmla="*/ 3300406 w 4527226"/>
              <a:gd name="connsiteY98" fmla="*/ 4347648 h 6062148"/>
              <a:gd name="connsiteX99" fmla="*/ 3330886 w 4527226"/>
              <a:gd name="connsiteY99" fmla="*/ 4408608 h 6062148"/>
              <a:gd name="connsiteX100" fmla="*/ 3551866 w 4527226"/>
              <a:gd name="connsiteY100" fmla="*/ 4644828 h 6062148"/>
              <a:gd name="connsiteX101" fmla="*/ 3887146 w 4527226"/>
              <a:gd name="connsiteY101" fmla="*/ 5025828 h 6062148"/>
              <a:gd name="connsiteX102" fmla="*/ 4100506 w 4527226"/>
              <a:gd name="connsiteY102" fmla="*/ 5300148 h 6062148"/>
              <a:gd name="connsiteX103" fmla="*/ 4367206 w 4527226"/>
              <a:gd name="connsiteY103" fmla="*/ 5726868 h 6062148"/>
              <a:gd name="connsiteX104" fmla="*/ 4527226 w 4527226"/>
              <a:gd name="connsiteY104" fmla="*/ 6046908 h 6062148"/>
              <a:gd name="connsiteX0" fmla="*/ 381946 w 4527226"/>
              <a:gd name="connsiteY0" fmla="*/ 5924988 h 6046908"/>
              <a:gd name="connsiteX1" fmla="*/ 442906 w 4527226"/>
              <a:gd name="connsiteY1" fmla="*/ 5780208 h 6046908"/>
              <a:gd name="connsiteX2" fmla="*/ 473386 w 4527226"/>
              <a:gd name="connsiteY2" fmla="*/ 5665908 h 6046908"/>
              <a:gd name="connsiteX3" fmla="*/ 511486 w 4527226"/>
              <a:gd name="connsiteY3" fmla="*/ 5612568 h 6046908"/>
              <a:gd name="connsiteX4" fmla="*/ 541966 w 4527226"/>
              <a:gd name="connsiteY4" fmla="*/ 5521128 h 6046908"/>
              <a:gd name="connsiteX5" fmla="*/ 564826 w 4527226"/>
              <a:gd name="connsiteY5" fmla="*/ 5353488 h 6046908"/>
              <a:gd name="connsiteX6" fmla="*/ 602926 w 4527226"/>
              <a:gd name="connsiteY6" fmla="*/ 5223948 h 6046908"/>
              <a:gd name="connsiteX7" fmla="*/ 625786 w 4527226"/>
              <a:gd name="connsiteY7" fmla="*/ 5178228 h 6046908"/>
              <a:gd name="connsiteX8" fmla="*/ 701986 w 4527226"/>
              <a:gd name="connsiteY8" fmla="*/ 5071548 h 6046908"/>
              <a:gd name="connsiteX9" fmla="*/ 717226 w 4527226"/>
              <a:gd name="connsiteY9" fmla="*/ 5063928 h 6046908"/>
              <a:gd name="connsiteX10" fmla="*/ 709606 w 4527226"/>
              <a:gd name="connsiteY10" fmla="*/ 5025828 h 6046908"/>
              <a:gd name="connsiteX11" fmla="*/ 701986 w 4527226"/>
              <a:gd name="connsiteY11" fmla="*/ 5002968 h 6046908"/>
              <a:gd name="connsiteX12" fmla="*/ 968686 w 4527226"/>
              <a:gd name="connsiteY12" fmla="*/ 4682928 h 6046908"/>
              <a:gd name="connsiteX13" fmla="*/ 961066 w 4527226"/>
              <a:gd name="connsiteY13" fmla="*/ 4644828 h 6046908"/>
              <a:gd name="connsiteX14" fmla="*/ 1342066 w 4527226"/>
              <a:gd name="connsiteY14" fmla="*/ 4172388 h 6046908"/>
              <a:gd name="connsiteX15" fmla="*/ 1258246 w 4527226"/>
              <a:gd name="connsiteY15" fmla="*/ 4012368 h 6046908"/>
              <a:gd name="connsiteX16" fmla="*/ 1204906 w 4527226"/>
              <a:gd name="connsiteY16" fmla="*/ 3928548 h 6046908"/>
              <a:gd name="connsiteX17" fmla="*/ 1174426 w 4527226"/>
              <a:gd name="connsiteY17" fmla="*/ 3768528 h 6046908"/>
              <a:gd name="connsiteX18" fmla="*/ 1151566 w 4527226"/>
              <a:gd name="connsiteY18" fmla="*/ 3699948 h 6046908"/>
              <a:gd name="connsiteX19" fmla="*/ 1143946 w 4527226"/>
              <a:gd name="connsiteY19" fmla="*/ 3669468 h 6046908"/>
              <a:gd name="connsiteX20" fmla="*/ 1067746 w 4527226"/>
              <a:gd name="connsiteY20" fmla="*/ 3661848 h 6046908"/>
              <a:gd name="connsiteX21" fmla="*/ 938206 w 4527226"/>
              <a:gd name="connsiteY21" fmla="*/ 3669468 h 6046908"/>
              <a:gd name="connsiteX22" fmla="*/ 831526 w 4527226"/>
              <a:gd name="connsiteY22" fmla="*/ 3692328 h 6046908"/>
              <a:gd name="connsiteX23" fmla="*/ 610546 w 4527226"/>
              <a:gd name="connsiteY23" fmla="*/ 3738048 h 6046908"/>
              <a:gd name="connsiteX24" fmla="*/ 389566 w 4527226"/>
              <a:gd name="connsiteY24" fmla="*/ 3638988 h 6046908"/>
              <a:gd name="connsiteX25" fmla="*/ 381946 w 4527226"/>
              <a:gd name="connsiteY25" fmla="*/ 3326568 h 6046908"/>
              <a:gd name="connsiteX26" fmla="*/ 420046 w 4527226"/>
              <a:gd name="connsiteY26" fmla="*/ 3227508 h 6046908"/>
              <a:gd name="connsiteX27" fmla="*/ 389566 w 4527226"/>
              <a:gd name="connsiteY27" fmla="*/ 3166548 h 6046908"/>
              <a:gd name="connsiteX28" fmla="*/ 351466 w 4527226"/>
              <a:gd name="connsiteY28" fmla="*/ 3105588 h 6046908"/>
              <a:gd name="connsiteX29" fmla="*/ 397186 w 4527226"/>
              <a:gd name="connsiteY29" fmla="*/ 3021768 h 6046908"/>
              <a:gd name="connsiteX30" fmla="*/ 488626 w 4527226"/>
              <a:gd name="connsiteY30" fmla="*/ 2998908 h 6046908"/>
              <a:gd name="connsiteX31" fmla="*/ 471956 w 4527226"/>
              <a:gd name="connsiteY31" fmla="*/ 2942709 h 6046908"/>
              <a:gd name="connsiteX32" fmla="*/ 435286 w 4527226"/>
              <a:gd name="connsiteY32" fmla="*/ 2930328 h 6046908"/>
              <a:gd name="connsiteX33" fmla="*/ 389566 w 4527226"/>
              <a:gd name="connsiteY33" fmla="*/ 2930328 h 6046908"/>
              <a:gd name="connsiteX34" fmla="*/ 314000 w 4527226"/>
              <a:gd name="connsiteY34" fmla="*/ 2893495 h 6046908"/>
              <a:gd name="connsiteX35" fmla="*/ 320986 w 4527226"/>
              <a:gd name="connsiteY35" fmla="*/ 2846508 h 6046908"/>
              <a:gd name="connsiteX36" fmla="*/ 328606 w 4527226"/>
              <a:gd name="connsiteY36" fmla="*/ 2793168 h 6046908"/>
              <a:gd name="connsiteX37" fmla="*/ 313366 w 4527226"/>
              <a:gd name="connsiteY37" fmla="*/ 2732208 h 6046908"/>
              <a:gd name="connsiteX38" fmla="*/ 267646 w 4527226"/>
              <a:gd name="connsiteY38" fmla="*/ 2671248 h 6046908"/>
              <a:gd name="connsiteX39" fmla="*/ 176206 w 4527226"/>
              <a:gd name="connsiteY39" fmla="*/ 2656008 h 6046908"/>
              <a:gd name="connsiteX40" fmla="*/ 54286 w 4527226"/>
              <a:gd name="connsiteY40" fmla="*/ 2610288 h 6046908"/>
              <a:gd name="connsiteX41" fmla="*/ 7931 w 4527226"/>
              <a:gd name="connsiteY41" fmla="*/ 2563298 h 6046908"/>
              <a:gd name="connsiteX42" fmla="*/ 8566 w 4527226"/>
              <a:gd name="connsiteY42" fmla="*/ 2488368 h 6046908"/>
              <a:gd name="connsiteX43" fmla="*/ 92386 w 4527226"/>
              <a:gd name="connsiteY43" fmla="*/ 2335968 h 6046908"/>
              <a:gd name="connsiteX44" fmla="*/ 221926 w 4527226"/>
              <a:gd name="connsiteY44" fmla="*/ 2175948 h 6046908"/>
              <a:gd name="connsiteX45" fmla="*/ 282886 w 4527226"/>
              <a:gd name="connsiteY45" fmla="*/ 2084508 h 6046908"/>
              <a:gd name="connsiteX46" fmla="*/ 328606 w 4527226"/>
              <a:gd name="connsiteY46" fmla="*/ 1977828 h 6046908"/>
              <a:gd name="connsiteX47" fmla="*/ 359086 w 4527226"/>
              <a:gd name="connsiteY47" fmla="*/ 1871148 h 6046908"/>
              <a:gd name="connsiteX48" fmla="*/ 374326 w 4527226"/>
              <a:gd name="connsiteY48" fmla="*/ 1810188 h 6046908"/>
              <a:gd name="connsiteX49" fmla="*/ 343846 w 4527226"/>
              <a:gd name="connsiteY49" fmla="*/ 1756848 h 6046908"/>
              <a:gd name="connsiteX50" fmla="*/ 328606 w 4527226"/>
              <a:gd name="connsiteY50" fmla="*/ 1680648 h 6046908"/>
              <a:gd name="connsiteX51" fmla="*/ 412426 w 4527226"/>
              <a:gd name="connsiteY51" fmla="*/ 1474908 h 6046908"/>
              <a:gd name="connsiteX52" fmla="*/ 442906 w 4527226"/>
              <a:gd name="connsiteY52" fmla="*/ 1307268 h 6046908"/>
              <a:gd name="connsiteX53" fmla="*/ 465766 w 4527226"/>
              <a:gd name="connsiteY53" fmla="*/ 1192968 h 6046908"/>
              <a:gd name="connsiteX54" fmla="*/ 503866 w 4527226"/>
              <a:gd name="connsiteY54" fmla="*/ 1055808 h 6046908"/>
              <a:gd name="connsiteX55" fmla="*/ 557206 w 4527226"/>
              <a:gd name="connsiteY55" fmla="*/ 888168 h 6046908"/>
              <a:gd name="connsiteX56" fmla="*/ 503866 w 4527226"/>
              <a:gd name="connsiteY56" fmla="*/ 888168 h 6046908"/>
              <a:gd name="connsiteX57" fmla="*/ 412426 w 4527226"/>
              <a:gd name="connsiteY57" fmla="*/ 834828 h 6046908"/>
              <a:gd name="connsiteX58" fmla="*/ 328606 w 4527226"/>
              <a:gd name="connsiteY58" fmla="*/ 789108 h 6046908"/>
              <a:gd name="connsiteX59" fmla="*/ 260026 w 4527226"/>
              <a:gd name="connsiteY59" fmla="*/ 773868 h 6046908"/>
              <a:gd name="connsiteX60" fmla="*/ 214306 w 4527226"/>
              <a:gd name="connsiteY60" fmla="*/ 751008 h 6046908"/>
              <a:gd name="connsiteX61" fmla="*/ 260026 w 4527226"/>
              <a:gd name="connsiteY61" fmla="*/ 674808 h 6046908"/>
              <a:gd name="connsiteX62" fmla="*/ 374326 w 4527226"/>
              <a:gd name="connsiteY62" fmla="*/ 606228 h 6046908"/>
              <a:gd name="connsiteX63" fmla="*/ 557206 w 4527226"/>
              <a:gd name="connsiteY63" fmla="*/ 507168 h 6046908"/>
              <a:gd name="connsiteX64" fmla="*/ 656266 w 4527226"/>
              <a:gd name="connsiteY64" fmla="*/ 423348 h 6046908"/>
              <a:gd name="connsiteX65" fmla="*/ 892486 w 4527226"/>
              <a:gd name="connsiteY65" fmla="*/ 232848 h 6046908"/>
              <a:gd name="connsiteX66" fmla="*/ 1174426 w 4527226"/>
              <a:gd name="connsiteY66" fmla="*/ 80448 h 6046908"/>
              <a:gd name="connsiteX67" fmla="*/ 1593526 w 4527226"/>
              <a:gd name="connsiteY67" fmla="*/ 11868 h 6046908"/>
              <a:gd name="connsiteX68" fmla="*/ 1944046 w 4527226"/>
              <a:gd name="connsiteY68" fmla="*/ 4248 h 6046908"/>
              <a:gd name="connsiteX69" fmla="*/ 2172646 w 4527226"/>
              <a:gd name="connsiteY69" fmla="*/ 4248 h 6046908"/>
              <a:gd name="connsiteX70" fmla="*/ 2393626 w 4527226"/>
              <a:gd name="connsiteY70" fmla="*/ 57588 h 6046908"/>
              <a:gd name="connsiteX71" fmla="*/ 2667946 w 4527226"/>
              <a:gd name="connsiteY71" fmla="*/ 133788 h 6046908"/>
              <a:gd name="connsiteX72" fmla="*/ 2820346 w 4527226"/>
              <a:gd name="connsiteY72" fmla="*/ 202368 h 6046908"/>
              <a:gd name="connsiteX73" fmla="*/ 3102286 w 4527226"/>
              <a:gd name="connsiteY73" fmla="*/ 400488 h 6046908"/>
              <a:gd name="connsiteX74" fmla="*/ 3285166 w 4527226"/>
              <a:gd name="connsiteY74" fmla="*/ 651948 h 6046908"/>
              <a:gd name="connsiteX75" fmla="*/ 3407086 w 4527226"/>
              <a:gd name="connsiteY75" fmla="*/ 918648 h 6046908"/>
              <a:gd name="connsiteX76" fmla="*/ 3475666 w 4527226"/>
              <a:gd name="connsiteY76" fmla="*/ 1238688 h 6046908"/>
              <a:gd name="connsiteX77" fmla="*/ 3506146 w 4527226"/>
              <a:gd name="connsiteY77" fmla="*/ 1543488 h 6046908"/>
              <a:gd name="connsiteX78" fmla="*/ 3506146 w 4527226"/>
              <a:gd name="connsiteY78" fmla="*/ 1962588 h 6046908"/>
              <a:gd name="connsiteX79" fmla="*/ 3338506 w 4527226"/>
              <a:gd name="connsiteY79" fmla="*/ 2305488 h 6046908"/>
              <a:gd name="connsiteX80" fmla="*/ 3254686 w 4527226"/>
              <a:gd name="connsiteY80" fmla="*/ 2473128 h 6046908"/>
              <a:gd name="connsiteX81" fmla="*/ 3132766 w 4527226"/>
              <a:gd name="connsiteY81" fmla="*/ 2663628 h 6046908"/>
              <a:gd name="connsiteX82" fmla="*/ 3071806 w 4527226"/>
              <a:gd name="connsiteY82" fmla="*/ 2838888 h 6046908"/>
              <a:gd name="connsiteX83" fmla="*/ 3064186 w 4527226"/>
              <a:gd name="connsiteY83" fmla="*/ 2915088 h 6046908"/>
              <a:gd name="connsiteX84" fmla="*/ 3018466 w 4527226"/>
              <a:gd name="connsiteY84" fmla="*/ 3014148 h 6046908"/>
              <a:gd name="connsiteX85" fmla="*/ 2980366 w 4527226"/>
              <a:gd name="connsiteY85" fmla="*/ 3082728 h 6046908"/>
              <a:gd name="connsiteX86" fmla="*/ 2957506 w 4527226"/>
              <a:gd name="connsiteY86" fmla="*/ 3120828 h 6046908"/>
              <a:gd name="connsiteX87" fmla="*/ 2957506 w 4527226"/>
              <a:gd name="connsiteY87" fmla="*/ 3555168 h 6046908"/>
              <a:gd name="connsiteX88" fmla="*/ 3010846 w 4527226"/>
              <a:gd name="connsiteY88" fmla="*/ 3539928 h 6046908"/>
              <a:gd name="connsiteX89" fmla="*/ 3109906 w 4527226"/>
              <a:gd name="connsiteY89" fmla="*/ 3570408 h 6046908"/>
              <a:gd name="connsiteX90" fmla="*/ 3140386 w 4527226"/>
              <a:gd name="connsiteY90" fmla="*/ 3631368 h 6046908"/>
              <a:gd name="connsiteX91" fmla="*/ 3117526 w 4527226"/>
              <a:gd name="connsiteY91" fmla="*/ 3738048 h 6046908"/>
              <a:gd name="connsiteX92" fmla="*/ 3125146 w 4527226"/>
              <a:gd name="connsiteY92" fmla="*/ 4103808 h 6046908"/>
              <a:gd name="connsiteX93" fmla="*/ 3163246 w 4527226"/>
              <a:gd name="connsiteY93" fmla="*/ 4157148 h 6046908"/>
              <a:gd name="connsiteX94" fmla="*/ 3201346 w 4527226"/>
              <a:gd name="connsiteY94" fmla="*/ 4164768 h 6046908"/>
              <a:gd name="connsiteX95" fmla="*/ 3231826 w 4527226"/>
              <a:gd name="connsiteY95" fmla="*/ 4172388 h 6046908"/>
              <a:gd name="connsiteX96" fmla="*/ 3285166 w 4527226"/>
              <a:gd name="connsiteY96" fmla="*/ 4294308 h 6046908"/>
              <a:gd name="connsiteX97" fmla="*/ 3300406 w 4527226"/>
              <a:gd name="connsiteY97" fmla="*/ 4347648 h 6046908"/>
              <a:gd name="connsiteX98" fmla="*/ 3330886 w 4527226"/>
              <a:gd name="connsiteY98" fmla="*/ 4408608 h 6046908"/>
              <a:gd name="connsiteX99" fmla="*/ 3551866 w 4527226"/>
              <a:gd name="connsiteY99" fmla="*/ 4644828 h 6046908"/>
              <a:gd name="connsiteX100" fmla="*/ 3887146 w 4527226"/>
              <a:gd name="connsiteY100" fmla="*/ 5025828 h 6046908"/>
              <a:gd name="connsiteX101" fmla="*/ 4100506 w 4527226"/>
              <a:gd name="connsiteY101" fmla="*/ 5300148 h 6046908"/>
              <a:gd name="connsiteX102" fmla="*/ 4367206 w 4527226"/>
              <a:gd name="connsiteY102" fmla="*/ 5726868 h 6046908"/>
              <a:gd name="connsiteX103" fmla="*/ 4527226 w 4527226"/>
              <a:gd name="connsiteY103" fmla="*/ 6046908 h 6046908"/>
              <a:gd name="connsiteX0" fmla="*/ 442906 w 4527226"/>
              <a:gd name="connsiteY0" fmla="*/ 5780208 h 6046908"/>
              <a:gd name="connsiteX1" fmla="*/ 473386 w 4527226"/>
              <a:gd name="connsiteY1" fmla="*/ 5665908 h 6046908"/>
              <a:gd name="connsiteX2" fmla="*/ 511486 w 4527226"/>
              <a:gd name="connsiteY2" fmla="*/ 5612568 h 6046908"/>
              <a:gd name="connsiteX3" fmla="*/ 541966 w 4527226"/>
              <a:gd name="connsiteY3" fmla="*/ 5521128 h 6046908"/>
              <a:gd name="connsiteX4" fmla="*/ 564826 w 4527226"/>
              <a:gd name="connsiteY4" fmla="*/ 5353488 h 6046908"/>
              <a:gd name="connsiteX5" fmla="*/ 602926 w 4527226"/>
              <a:gd name="connsiteY5" fmla="*/ 5223948 h 6046908"/>
              <a:gd name="connsiteX6" fmla="*/ 625786 w 4527226"/>
              <a:gd name="connsiteY6" fmla="*/ 5178228 h 6046908"/>
              <a:gd name="connsiteX7" fmla="*/ 701986 w 4527226"/>
              <a:gd name="connsiteY7" fmla="*/ 5071548 h 6046908"/>
              <a:gd name="connsiteX8" fmla="*/ 717226 w 4527226"/>
              <a:gd name="connsiteY8" fmla="*/ 5063928 h 6046908"/>
              <a:gd name="connsiteX9" fmla="*/ 709606 w 4527226"/>
              <a:gd name="connsiteY9" fmla="*/ 5025828 h 6046908"/>
              <a:gd name="connsiteX10" fmla="*/ 701986 w 4527226"/>
              <a:gd name="connsiteY10" fmla="*/ 5002968 h 6046908"/>
              <a:gd name="connsiteX11" fmla="*/ 968686 w 4527226"/>
              <a:gd name="connsiteY11" fmla="*/ 4682928 h 6046908"/>
              <a:gd name="connsiteX12" fmla="*/ 961066 w 4527226"/>
              <a:gd name="connsiteY12" fmla="*/ 4644828 h 6046908"/>
              <a:gd name="connsiteX13" fmla="*/ 1342066 w 4527226"/>
              <a:gd name="connsiteY13" fmla="*/ 4172388 h 6046908"/>
              <a:gd name="connsiteX14" fmla="*/ 1258246 w 4527226"/>
              <a:gd name="connsiteY14" fmla="*/ 4012368 h 6046908"/>
              <a:gd name="connsiteX15" fmla="*/ 1204906 w 4527226"/>
              <a:gd name="connsiteY15" fmla="*/ 3928548 h 6046908"/>
              <a:gd name="connsiteX16" fmla="*/ 1174426 w 4527226"/>
              <a:gd name="connsiteY16" fmla="*/ 3768528 h 6046908"/>
              <a:gd name="connsiteX17" fmla="*/ 1151566 w 4527226"/>
              <a:gd name="connsiteY17" fmla="*/ 3699948 h 6046908"/>
              <a:gd name="connsiteX18" fmla="*/ 1143946 w 4527226"/>
              <a:gd name="connsiteY18" fmla="*/ 3669468 h 6046908"/>
              <a:gd name="connsiteX19" fmla="*/ 1067746 w 4527226"/>
              <a:gd name="connsiteY19" fmla="*/ 3661848 h 6046908"/>
              <a:gd name="connsiteX20" fmla="*/ 938206 w 4527226"/>
              <a:gd name="connsiteY20" fmla="*/ 3669468 h 6046908"/>
              <a:gd name="connsiteX21" fmla="*/ 831526 w 4527226"/>
              <a:gd name="connsiteY21" fmla="*/ 3692328 h 6046908"/>
              <a:gd name="connsiteX22" fmla="*/ 610546 w 4527226"/>
              <a:gd name="connsiteY22" fmla="*/ 3738048 h 6046908"/>
              <a:gd name="connsiteX23" fmla="*/ 389566 w 4527226"/>
              <a:gd name="connsiteY23" fmla="*/ 3638988 h 6046908"/>
              <a:gd name="connsiteX24" fmla="*/ 381946 w 4527226"/>
              <a:gd name="connsiteY24" fmla="*/ 3326568 h 6046908"/>
              <a:gd name="connsiteX25" fmla="*/ 420046 w 4527226"/>
              <a:gd name="connsiteY25" fmla="*/ 3227508 h 6046908"/>
              <a:gd name="connsiteX26" fmla="*/ 389566 w 4527226"/>
              <a:gd name="connsiteY26" fmla="*/ 3166548 h 6046908"/>
              <a:gd name="connsiteX27" fmla="*/ 351466 w 4527226"/>
              <a:gd name="connsiteY27" fmla="*/ 3105588 h 6046908"/>
              <a:gd name="connsiteX28" fmla="*/ 397186 w 4527226"/>
              <a:gd name="connsiteY28" fmla="*/ 3021768 h 6046908"/>
              <a:gd name="connsiteX29" fmla="*/ 488626 w 4527226"/>
              <a:gd name="connsiteY29" fmla="*/ 2998908 h 6046908"/>
              <a:gd name="connsiteX30" fmla="*/ 471956 w 4527226"/>
              <a:gd name="connsiteY30" fmla="*/ 2942709 h 6046908"/>
              <a:gd name="connsiteX31" fmla="*/ 435286 w 4527226"/>
              <a:gd name="connsiteY31" fmla="*/ 2930328 h 6046908"/>
              <a:gd name="connsiteX32" fmla="*/ 389566 w 4527226"/>
              <a:gd name="connsiteY32" fmla="*/ 2930328 h 6046908"/>
              <a:gd name="connsiteX33" fmla="*/ 314000 w 4527226"/>
              <a:gd name="connsiteY33" fmla="*/ 2893495 h 6046908"/>
              <a:gd name="connsiteX34" fmla="*/ 320986 w 4527226"/>
              <a:gd name="connsiteY34" fmla="*/ 2846508 h 6046908"/>
              <a:gd name="connsiteX35" fmla="*/ 328606 w 4527226"/>
              <a:gd name="connsiteY35" fmla="*/ 2793168 h 6046908"/>
              <a:gd name="connsiteX36" fmla="*/ 313366 w 4527226"/>
              <a:gd name="connsiteY36" fmla="*/ 2732208 h 6046908"/>
              <a:gd name="connsiteX37" fmla="*/ 267646 w 4527226"/>
              <a:gd name="connsiteY37" fmla="*/ 2671248 h 6046908"/>
              <a:gd name="connsiteX38" fmla="*/ 176206 w 4527226"/>
              <a:gd name="connsiteY38" fmla="*/ 2656008 h 6046908"/>
              <a:gd name="connsiteX39" fmla="*/ 54286 w 4527226"/>
              <a:gd name="connsiteY39" fmla="*/ 2610288 h 6046908"/>
              <a:gd name="connsiteX40" fmla="*/ 7931 w 4527226"/>
              <a:gd name="connsiteY40" fmla="*/ 2563298 h 6046908"/>
              <a:gd name="connsiteX41" fmla="*/ 8566 w 4527226"/>
              <a:gd name="connsiteY41" fmla="*/ 2488368 h 6046908"/>
              <a:gd name="connsiteX42" fmla="*/ 92386 w 4527226"/>
              <a:gd name="connsiteY42" fmla="*/ 2335968 h 6046908"/>
              <a:gd name="connsiteX43" fmla="*/ 221926 w 4527226"/>
              <a:gd name="connsiteY43" fmla="*/ 2175948 h 6046908"/>
              <a:gd name="connsiteX44" fmla="*/ 282886 w 4527226"/>
              <a:gd name="connsiteY44" fmla="*/ 2084508 h 6046908"/>
              <a:gd name="connsiteX45" fmla="*/ 328606 w 4527226"/>
              <a:gd name="connsiteY45" fmla="*/ 1977828 h 6046908"/>
              <a:gd name="connsiteX46" fmla="*/ 359086 w 4527226"/>
              <a:gd name="connsiteY46" fmla="*/ 1871148 h 6046908"/>
              <a:gd name="connsiteX47" fmla="*/ 374326 w 4527226"/>
              <a:gd name="connsiteY47" fmla="*/ 1810188 h 6046908"/>
              <a:gd name="connsiteX48" fmla="*/ 343846 w 4527226"/>
              <a:gd name="connsiteY48" fmla="*/ 1756848 h 6046908"/>
              <a:gd name="connsiteX49" fmla="*/ 328606 w 4527226"/>
              <a:gd name="connsiteY49" fmla="*/ 1680648 h 6046908"/>
              <a:gd name="connsiteX50" fmla="*/ 412426 w 4527226"/>
              <a:gd name="connsiteY50" fmla="*/ 1474908 h 6046908"/>
              <a:gd name="connsiteX51" fmla="*/ 442906 w 4527226"/>
              <a:gd name="connsiteY51" fmla="*/ 1307268 h 6046908"/>
              <a:gd name="connsiteX52" fmla="*/ 465766 w 4527226"/>
              <a:gd name="connsiteY52" fmla="*/ 1192968 h 6046908"/>
              <a:gd name="connsiteX53" fmla="*/ 503866 w 4527226"/>
              <a:gd name="connsiteY53" fmla="*/ 1055808 h 6046908"/>
              <a:gd name="connsiteX54" fmla="*/ 557206 w 4527226"/>
              <a:gd name="connsiteY54" fmla="*/ 888168 h 6046908"/>
              <a:gd name="connsiteX55" fmla="*/ 503866 w 4527226"/>
              <a:gd name="connsiteY55" fmla="*/ 888168 h 6046908"/>
              <a:gd name="connsiteX56" fmla="*/ 412426 w 4527226"/>
              <a:gd name="connsiteY56" fmla="*/ 834828 h 6046908"/>
              <a:gd name="connsiteX57" fmla="*/ 328606 w 4527226"/>
              <a:gd name="connsiteY57" fmla="*/ 789108 h 6046908"/>
              <a:gd name="connsiteX58" fmla="*/ 260026 w 4527226"/>
              <a:gd name="connsiteY58" fmla="*/ 773868 h 6046908"/>
              <a:gd name="connsiteX59" fmla="*/ 214306 w 4527226"/>
              <a:gd name="connsiteY59" fmla="*/ 751008 h 6046908"/>
              <a:gd name="connsiteX60" fmla="*/ 260026 w 4527226"/>
              <a:gd name="connsiteY60" fmla="*/ 674808 h 6046908"/>
              <a:gd name="connsiteX61" fmla="*/ 374326 w 4527226"/>
              <a:gd name="connsiteY61" fmla="*/ 606228 h 6046908"/>
              <a:gd name="connsiteX62" fmla="*/ 557206 w 4527226"/>
              <a:gd name="connsiteY62" fmla="*/ 507168 h 6046908"/>
              <a:gd name="connsiteX63" fmla="*/ 656266 w 4527226"/>
              <a:gd name="connsiteY63" fmla="*/ 423348 h 6046908"/>
              <a:gd name="connsiteX64" fmla="*/ 892486 w 4527226"/>
              <a:gd name="connsiteY64" fmla="*/ 232848 h 6046908"/>
              <a:gd name="connsiteX65" fmla="*/ 1174426 w 4527226"/>
              <a:gd name="connsiteY65" fmla="*/ 80448 h 6046908"/>
              <a:gd name="connsiteX66" fmla="*/ 1593526 w 4527226"/>
              <a:gd name="connsiteY66" fmla="*/ 11868 h 6046908"/>
              <a:gd name="connsiteX67" fmla="*/ 1944046 w 4527226"/>
              <a:gd name="connsiteY67" fmla="*/ 4248 h 6046908"/>
              <a:gd name="connsiteX68" fmla="*/ 2172646 w 4527226"/>
              <a:gd name="connsiteY68" fmla="*/ 4248 h 6046908"/>
              <a:gd name="connsiteX69" fmla="*/ 2393626 w 4527226"/>
              <a:gd name="connsiteY69" fmla="*/ 57588 h 6046908"/>
              <a:gd name="connsiteX70" fmla="*/ 2667946 w 4527226"/>
              <a:gd name="connsiteY70" fmla="*/ 133788 h 6046908"/>
              <a:gd name="connsiteX71" fmla="*/ 2820346 w 4527226"/>
              <a:gd name="connsiteY71" fmla="*/ 202368 h 6046908"/>
              <a:gd name="connsiteX72" fmla="*/ 3102286 w 4527226"/>
              <a:gd name="connsiteY72" fmla="*/ 400488 h 6046908"/>
              <a:gd name="connsiteX73" fmla="*/ 3285166 w 4527226"/>
              <a:gd name="connsiteY73" fmla="*/ 651948 h 6046908"/>
              <a:gd name="connsiteX74" fmla="*/ 3407086 w 4527226"/>
              <a:gd name="connsiteY74" fmla="*/ 918648 h 6046908"/>
              <a:gd name="connsiteX75" fmla="*/ 3475666 w 4527226"/>
              <a:gd name="connsiteY75" fmla="*/ 1238688 h 6046908"/>
              <a:gd name="connsiteX76" fmla="*/ 3506146 w 4527226"/>
              <a:gd name="connsiteY76" fmla="*/ 1543488 h 6046908"/>
              <a:gd name="connsiteX77" fmla="*/ 3506146 w 4527226"/>
              <a:gd name="connsiteY77" fmla="*/ 1962588 h 6046908"/>
              <a:gd name="connsiteX78" fmla="*/ 3338506 w 4527226"/>
              <a:gd name="connsiteY78" fmla="*/ 2305488 h 6046908"/>
              <a:gd name="connsiteX79" fmla="*/ 3254686 w 4527226"/>
              <a:gd name="connsiteY79" fmla="*/ 2473128 h 6046908"/>
              <a:gd name="connsiteX80" fmla="*/ 3132766 w 4527226"/>
              <a:gd name="connsiteY80" fmla="*/ 2663628 h 6046908"/>
              <a:gd name="connsiteX81" fmla="*/ 3071806 w 4527226"/>
              <a:gd name="connsiteY81" fmla="*/ 2838888 h 6046908"/>
              <a:gd name="connsiteX82" fmla="*/ 3064186 w 4527226"/>
              <a:gd name="connsiteY82" fmla="*/ 2915088 h 6046908"/>
              <a:gd name="connsiteX83" fmla="*/ 3018466 w 4527226"/>
              <a:gd name="connsiteY83" fmla="*/ 3014148 h 6046908"/>
              <a:gd name="connsiteX84" fmla="*/ 2980366 w 4527226"/>
              <a:gd name="connsiteY84" fmla="*/ 3082728 h 6046908"/>
              <a:gd name="connsiteX85" fmla="*/ 2957506 w 4527226"/>
              <a:gd name="connsiteY85" fmla="*/ 3120828 h 6046908"/>
              <a:gd name="connsiteX86" fmla="*/ 2957506 w 4527226"/>
              <a:gd name="connsiteY86" fmla="*/ 3555168 h 6046908"/>
              <a:gd name="connsiteX87" fmla="*/ 3010846 w 4527226"/>
              <a:gd name="connsiteY87" fmla="*/ 3539928 h 6046908"/>
              <a:gd name="connsiteX88" fmla="*/ 3109906 w 4527226"/>
              <a:gd name="connsiteY88" fmla="*/ 3570408 h 6046908"/>
              <a:gd name="connsiteX89" fmla="*/ 3140386 w 4527226"/>
              <a:gd name="connsiteY89" fmla="*/ 3631368 h 6046908"/>
              <a:gd name="connsiteX90" fmla="*/ 3117526 w 4527226"/>
              <a:gd name="connsiteY90" fmla="*/ 3738048 h 6046908"/>
              <a:gd name="connsiteX91" fmla="*/ 3125146 w 4527226"/>
              <a:gd name="connsiteY91" fmla="*/ 4103808 h 6046908"/>
              <a:gd name="connsiteX92" fmla="*/ 3163246 w 4527226"/>
              <a:gd name="connsiteY92" fmla="*/ 4157148 h 6046908"/>
              <a:gd name="connsiteX93" fmla="*/ 3201346 w 4527226"/>
              <a:gd name="connsiteY93" fmla="*/ 4164768 h 6046908"/>
              <a:gd name="connsiteX94" fmla="*/ 3231826 w 4527226"/>
              <a:gd name="connsiteY94" fmla="*/ 4172388 h 6046908"/>
              <a:gd name="connsiteX95" fmla="*/ 3285166 w 4527226"/>
              <a:gd name="connsiteY95" fmla="*/ 4294308 h 6046908"/>
              <a:gd name="connsiteX96" fmla="*/ 3300406 w 4527226"/>
              <a:gd name="connsiteY96" fmla="*/ 4347648 h 6046908"/>
              <a:gd name="connsiteX97" fmla="*/ 3330886 w 4527226"/>
              <a:gd name="connsiteY97" fmla="*/ 4408608 h 6046908"/>
              <a:gd name="connsiteX98" fmla="*/ 3551866 w 4527226"/>
              <a:gd name="connsiteY98" fmla="*/ 4644828 h 6046908"/>
              <a:gd name="connsiteX99" fmla="*/ 3887146 w 4527226"/>
              <a:gd name="connsiteY99" fmla="*/ 5025828 h 6046908"/>
              <a:gd name="connsiteX100" fmla="*/ 4100506 w 4527226"/>
              <a:gd name="connsiteY100" fmla="*/ 5300148 h 6046908"/>
              <a:gd name="connsiteX101" fmla="*/ 4367206 w 4527226"/>
              <a:gd name="connsiteY101" fmla="*/ 5726868 h 6046908"/>
              <a:gd name="connsiteX102" fmla="*/ 4527226 w 4527226"/>
              <a:gd name="connsiteY102" fmla="*/ 6046908 h 6046908"/>
              <a:gd name="connsiteX0" fmla="*/ 473386 w 4527226"/>
              <a:gd name="connsiteY0" fmla="*/ 5665908 h 6046908"/>
              <a:gd name="connsiteX1" fmla="*/ 511486 w 4527226"/>
              <a:gd name="connsiteY1" fmla="*/ 5612568 h 6046908"/>
              <a:gd name="connsiteX2" fmla="*/ 541966 w 4527226"/>
              <a:gd name="connsiteY2" fmla="*/ 5521128 h 6046908"/>
              <a:gd name="connsiteX3" fmla="*/ 564826 w 4527226"/>
              <a:gd name="connsiteY3" fmla="*/ 5353488 h 6046908"/>
              <a:gd name="connsiteX4" fmla="*/ 602926 w 4527226"/>
              <a:gd name="connsiteY4" fmla="*/ 5223948 h 6046908"/>
              <a:gd name="connsiteX5" fmla="*/ 625786 w 4527226"/>
              <a:gd name="connsiteY5" fmla="*/ 5178228 h 6046908"/>
              <a:gd name="connsiteX6" fmla="*/ 701986 w 4527226"/>
              <a:gd name="connsiteY6" fmla="*/ 5071548 h 6046908"/>
              <a:gd name="connsiteX7" fmla="*/ 717226 w 4527226"/>
              <a:gd name="connsiteY7" fmla="*/ 5063928 h 6046908"/>
              <a:gd name="connsiteX8" fmla="*/ 709606 w 4527226"/>
              <a:gd name="connsiteY8" fmla="*/ 5025828 h 6046908"/>
              <a:gd name="connsiteX9" fmla="*/ 701986 w 4527226"/>
              <a:gd name="connsiteY9" fmla="*/ 5002968 h 6046908"/>
              <a:gd name="connsiteX10" fmla="*/ 968686 w 4527226"/>
              <a:gd name="connsiteY10" fmla="*/ 4682928 h 6046908"/>
              <a:gd name="connsiteX11" fmla="*/ 961066 w 4527226"/>
              <a:gd name="connsiteY11" fmla="*/ 4644828 h 6046908"/>
              <a:gd name="connsiteX12" fmla="*/ 1342066 w 4527226"/>
              <a:gd name="connsiteY12" fmla="*/ 4172388 h 6046908"/>
              <a:gd name="connsiteX13" fmla="*/ 1258246 w 4527226"/>
              <a:gd name="connsiteY13" fmla="*/ 4012368 h 6046908"/>
              <a:gd name="connsiteX14" fmla="*/ 1204906 w 4527226"/>
              <a:gd name="connsiteY14" fmla="*/ 3928548 h 6046908"/>
              <a:gd name="connsiteX15" fmla="*/ 1174426 w 4527226"/>
              <a:gd name="connsiteY15" fmla="*/ 3768528 h 6046908"/>
              <a:gd name="connsiteX16" fmla="*/ 1151566 w 4527226"/>
              <a:gd name="connsiteY16" fmla="*/ 3699948 h 6046908"/>
              <a:gd name="connsiteX17" fmla="*/ 1143946 w 4527226"/>
              <a:gd name="connsiteY17" fmla="*/ 3669468 h 6046908"/>
              <a:gd name="connsiteX18" fmla="*/ 1067746 w 4527226"/>
              <a:gd name="connsiteY18" fmla="*/ 3661848 h 6046908"/>
              <a:gd name="connsiteX19" fmla="*/ 938206 w 4527226"/>
              <a:gd name="connsiteY19" fmla="*/ 3669468 h 6046908"/>
              <a:gd name="connsiteX20" fmla="*/ 831526 w 4527226"/>
              <a:gd name="connsiteY20" fmla="*/ 3692328 h 6046908"/>
              <a:gd name="connsiteX21" fmla="*/ 610546 w 4527226"/>
              <a:gd name="connsiteY21" fmla="*/ 3738048 h 6046908"/>
              <a:gd name="connsiteX22" fmla="*/ 389566 w 4527226"/>
              <a:gd name="connsiteY22" fmla="*/ 3638988 h 6046908"/>
              <a:gd name="connsiteX23" fmla="*/ 381946 w 4527226"/>
              <a:gd name="connsiteY23" fmla="*/ 3326568 h 6046908"/>
              <a:gd name="connsiteX24" fmla="*/ 420046 w 4527226"/>
              <a:gd name="connsiteY24" fmla="*/ 3227508 h 6046908"/>
              <a:gd name="connsiteX25" fmla="*/ 389566 w 4527226"/>
              <a:gd name="connsiteY25" fmla="*/ 3166548 h 6046908"/>
              <a:gd name="connsiteX26" fmla="*/ 351466 w 4527226"/>
              <a:gd name="connsiteY26" fmla="*/ 3105588 h 6046908"/>
              <a:gd name="connsiteX27" fmla="*/ 397186 w 4527226"/>
              <a:gd name="connsiteY27" fmla="*/ 3021768 h 6046908"/>
              <a:gd name="connsiteX28" fmla="*/ 488626 w 4527226"/>
              <a:gd name="connsiteY28" fmla="*/ 2998908 h 6046908"/>
              <a:gd name="connsiteX29" fmla="*/ 471956 w 4527226"/>
              <a:gd name="connsiteY29" fmla="*/ 2942709 h 6046908"/>
              <a:gd name="connsiteX30" fmla="*/ 435286 w 4527226"/>
              <a:gd name="connsiteY30" fmla="*/ 2930328 h 6046908"/>
              <a:gd name="connsiteX31" fmla="*/ 389566 w 4527226"/>
              <a:gd name="connsiteY31" fmla="*/ 2930328 h 6046908"/>
              <a:gd name="connsiteX32" fmla="*/ 314000 w 4527226"/>
              <a:gd name="connsiteY32" fmla="*/ 2893495 h 6046908"/>
              <a:gd name="connsiteX33" fmla="*/ 320986 w 4527226"/>
              <a:gd name="connsiteY33" fmla="*/ 2846508 h 6046908"/>
              <a:gd name="connsiteX34" fmla="*/ 328606 w 4527226"/>
              <a:gd name="connsiteY34" fmla="*/ 2793168 h 6046908"/>
              <a:gd name="connsiteX35" fmla="*/ 313366 w 4527226"/>
              <a:gd name="connsiteY35" fmla="*/ 2732208 h 6046908"/>
              <a:gd name="connsiteX36" fmla="*/ 267646 w 4527226"/>
              <a:gd name="connsiteY36" fmla="*/ 2671248 h 6046908"/>
              <a:gd name="connsiteX37" fmla="*/ 176206 w 4527226"/>
              <a:gd name="connsiteY37" fmla="*/ 2656008 h 6046908"/>
              <a:gd name="connsiteX38" fmla="*/ 54286 w 4527226"/>
              <a:gd name="connsiteY38" fmla="*/ 2610288 h 6046908"/>
              <a:gd name="connsiteX39" fmla="*/ 7931 w 4527226"/>
              <a:gd name="connsiteY39" fmla="*/ 2563298 h 6046908"/>
              <a:gd name="connsiteX40" fmla="*/ 8566 w 4527226"/>
              <a:gd name="connsiteY40" fmla="*/ 2488368 h 6046908"/>
              <a:gd name="connsiteX41" fmla="*/ 92386 w 4527226"/>
              <a:gd name="connsiteY41" fmla="*/ 2335968 h 6046908"/>
              <a:gd name="connsiteX42" fmla="*/ 221926 w 4527226"/>
              <a:gd name="connsiteY42" fmla="*/ 2175948 h 6046908"/>
              <a:gd name="connsiteX43" fmla="*/ 282886 w 4527226"/>
              <a:gd name="connsiteY43" fmla="*/ 2084508 h 6046908"/>
              <a:gd name="connsiteX44" fmla="*/ 328606 w 4527226"/>
              <a:gd name="connsiteY44" fmla="*/ 1977828 h 6046908"/>
              <a:gd name="connsiteX45" fmla="*/ 359086 w 4527226"/>
              <a:gd name="connsiteY45" fmla="*/ 1871148 h 6046908"/>
              <a:gd name="connsiteX46" fmla="*/ 374326 w 4527226"/>
              <a:gd name="connsiteY46" fmla="*/ 1810188 h 6046908"/>
              <a:gd name="connsiteX47" fmla="*/ 343846 w 4527226"/>
              <a:gd name="connsiteY47" fmla="*/ 1756848 h 6046908"/>
              <a:gd name="connsiteX48" fmla="*/ 328606 w 4527226"/>
              <a:gd name="connsiteY48" fmla="*/ 1680648 h 6046908"/>
              <a:gd name="connsiteX49" fmla="*/ 412426 w 4527226"/>
              <a:gd name="connsiteY49" fmla="*/ 1474908 h 6046908"/>
              <a:gd name="connsiteX50" fmla="*/ 442906 w 4527226"/>
              <a:gd name="connsiteY50" fmla="*/ 1307268 h 6046908"/>
              <a:gd name="connsiteX51" fmla="*/ 465766 w 4527226"/>
              <a:gd name="connsiteY51" fmla="*/ 1192968 h 6046908"/>
              <a:gd name="connsiteX52" fmla="*/ 503866 w 4527226"/>
              <a:gd name="connsiteY52" fmla="*/ 1055808 h 6046908"/>
              <a:gd name="connsiteX53" fmla="*/ 557206 w 4527226"/>
              <a:gd name="connsiteY53" fmla="*/ 888168 h 6046908"/>
              <a:gd name="connsiteX54" fmla="*/ 503866 w 4527226"/>
              <a:gd name="connsiteY54" fmla="*/ 888168 h 6046908"/>
              <a:gd name="connsiteX55" fmla="*/ 412426 w 4527226"/>
              <a:gd name="connsiteY55" fmla="*/ 834828 h 6046908"/>
              <a:gd name="connsiteX56" fmla="*/ 328606 w 4527226"/>
              <a:gd name="connsiteY56" fmla="*/ 789108 h 6046908"/>
              <a:gd name="connsiteX57" fmla="*/ 260026 w 4527226"/>
              <a:gd name="connsiteY57" fmla="*/ 773868 h 6046908"/>
              <a:gd name="connsiteX58" fmla="*/ 214306 w 4527226"/>
              <a:gd name="connsiteY58" fmla="*/ 751008 h 6046908"/>
              <a:gd name="connsiteX59" fmla="*/ 260026 w 4527226"/>
              <a:gd name="connsiteY59" fmla="*/ 674808 h 6046908"/>
              <a:gd name="connsiteX60" fmla="*/ 374326 w 4527226"/>
              <a:gd name="connsiteY60" fmla="*/ 606228 h 6046908"/>
              <a:gd name="connsiteX61" fmla="*/ 557206 w 4527226"/>
              <a:gd name="connsiteY61" fmla="*/ 507168 h 6046908"/>
              <a:gd name="connsiteX62" fmla="*/ 656266 w 4527226"/>
              <a:gd name="connsiteY62" fmla="*/ 423348 h 6046908"/>
              <a:gd name="connsiteX63" fmla="*/ 892486 w 4527226"/>
              <a:gd name="connsiteY63" fmla="*/ 232848 h 6046908"/>
              <a:gd name="connsiteX64" fmla="*/ 1174426 w 4527226"/>
              <a:gd name="connsiteY64" fmla="*/ 80448 h 6046908"/>
              <a:gd name="connsiteX65" fmla="*/ 1593526 w 4527226"/>
              <a:gd name="connsiteY65" fmla="*/ 11868 h 6046908"/>
              <a:gd name="connsiteX66" fmla="*/ 1944046 w 4527226"/>
              <a:gd name="connsiteY66" fmla="*/ 4248 h 6046908"/>
              <a:gd name="connsiteX67" fmla="*/ 2172646 w 4527226"/>
              <a:gd name="connsiteY67" fmla="*/ 4248 h 6046908"/>
              <a:gd name="connsiteX68" fmla="*/ 2393626 w 4527226"/>
              <a:gd name="connsiteY68" fmla="*/ 57588 h 6046908"/>
              <a:gd name="connsiteX69" fmla="*/ 2667946 w 4527226"/>
              <a:gd name="connsiteY69" fmla="*/ 133788 h 6046908"/>
              <a:gd name="connsiteX70" fmla="*/ 2820346 w 4527226"/>
              <a:gd name="connsiteY70" fmla="*/ 202368 h 6046908"/>
              <a:gd name="connsiteX71" fmla="*/ 3102286 w 4527226"/>
              <a:gd name="connsiteY71" fmla="*/ 400488 h 6046908"/>
              <a:gd name="connsiteX72" fmla="*/ 3285166 w 4527226"/>
              <a:gd name="connsiteY72" fmla="*/ 651948 h 6046908"/>
              <a:gd name="connsiteX73" fmla="*/ 3407086 w 4527226"/>
              <a:gd name="connsiteY73" fmla="*/ 918648 h 6046908"/>
              <a:gd name="connsiteX74" fmla="*/ 3475666 w 4527226"/>
              <a:gd name="connsiteY74" fmla="*/ 1238688 h 6046908"/>
              <a:gd name="connsiteX75" fmla="*/ 3506146 w 4527226"/>
              <a:gd name="connsiteY75" fmla="*/ 1543488 h 6046908"/>
              <a:gd name="connsiteX76" fmla="*/ 3506146 w 4527226"/>
              <a:gd name="connsiteY76" fmla="*/ 1962588 h 6046908"/>
              <a:gd name="connsiteX77" fmla="*/ 3338506 w 4527226"/>
              <a:gd name="connsiteY77" fmla="*/ 2305488 h 6046908"/>
              <a:gd name="connsiteX78" fmla="*/ 3254686 w 4527226"/>
              <a:gd name="connsiteY78" fmla="*/ 2473128 h 6046908"/>
              <a:gd name="connsiteX79" fmla="*/ 3132766 w 4527226"/>
              <a:gd name="connsiteY79" fmla="*/ 2663628 h 6046908"/>
              <a:gd name="connsiteX80" fmla="*/ 3071806 w 4527226"/>
              <a:gd name="connsiteY80" fmla="*/ 2838888 h 6046908"/>
              <a:gd name="connsiteX81" fmla="*/ 3064186 w 4527226"/>
              <a:gd name="connsiteY81" fmla="*/ 2915088 h 6046908"/>
              <a:gd name="connsiteX82" fmla="*/ 3018466 w 4527226"/>
              <a:gd name="connsiteY82" fmla="*/ 3014148 h 6046908"/>
              <a:gd name="connsiteX83" fmla="*/ 2980366 w 4527226"/>
              <a:gd name="connsiteY83" fmla="*/ 3082728 h 6046908"/>
              <a:gd name="connsiteX84" fmla="*/ 2957506 w 4527226"/>
              <a:gd name="connsiteY84" fmla="*/ 3120828 h 6046908"/>
              <a:gd name="connsiteX85" fmla="*/ 2957506 w 4527226"/>
              <a:gd name="connsiteY85" fmla="*/ 3555168 h 6046908"/>
              <a:gd name="connsiteX86" fmla="*/ 3010846 w 4527226"/>
              <a:gd name="connsiteY86" fmla="*/ 3539928 h 6046908"/>
              <a:gd name="connsiteX87" fmla="*/ 3109906 w 4527226"/>
              <a:gd name="connsiteY87" fmla="*/ 3570408 h 6046908"/>
              <a:gd name="connsiteX88" fmla="*/ 3140386 w 4527226"/>
              <a:gd name="connsiteY88" fmla="*/ 3631368 h 6046908"/>
              <a:gd name="connsiteX89" fmla="*/ 3117526 w 4527226"/>
              <a:gd name="connsiteY89" fmla="*/ 3738048 h 6046908"/>
              <a:gd name="connsiteX90" fmla="*/ 3125146 w 4527226"/>
              <a:gd name="connsiteY90" fmla="*/ 4103808 h 6046908"/>
              <a:gd name="connsiteX91" fmla="*/ 3163246 w 4527226"/>
              <a:gd name="connsiteY91" fmla="*/ 4157148 h 6046908"/>
              <a:gd name="connsiteX92" fmla="*/ 3201346 w 4527226"/>
              <a:gd name="connsiteY92" fmla="*/ 4164768 h 6046908"/>
              <a:gd name="connsiteX93" fmla="*/ 3231826 w 4527226"/>
              <a:gd name="connsiteY93" fmla="*/ 4172388 h 6046908"/>
              <a:gd name="connsiteX94" fmla="*/ 3285166 w 4527226"/>
              <a:gd name="connsiteY94" fmla="*/ 4294308 h 6046908"/>
              <a:gd name="connsiteX95" fmla="*/ 3300406 w 4527226"/>
              <a:gd name="connsiteY95" fmla="*/ 4347648 h 6046908"/>
              <a:gd name="connsiteX96" fmla="*/ 3330886 w 4527226"/>
              <a:gd name="connsiteY96" fmla="*/ 4408608 h 6046908"/>
              <a:gd name="connsiteX97" fmla="*/ 3551866 w 4527226"/>
              <a:gd name="connsiteY97" fmla="*/ 4644828 h 6046908"/>
              <a:gd name="connsiteX98" fmla="*/ 3887146 w 4527226"/>
              <a:gd name="connsiteY98" fmla="*/ 5025828 h 6046908"/>
              <a:gd name="connsiteX99" fmla="*/ 4100506 w 4527226"/>
              <a:gd name="connsiteY99" fmla="*/ 5300148 h 6046908"/>
              <a:gd name="connsiteX100" fmla="*/ 4367206 w 4527226"/>
              <a:gd name="connsiteY100" fmla="*/ 5726868 h 6046908"/>
              <a:gd name="connsiteX101" fmla="*/ 4527226 w 4527226"/>
              <a:gd name="connsiteY101" fmla="*/ 6046908 h 6046908"/>
              <a:gd name="connsiteX0" fmla="*/ 511486 w 4527226"/>
              <a:gd name="connsiteY0" fmla="*/ 5612568 h 6046908"/>
              <a:gd name="connsiteX1" fmla="*/ 541966 w 4527226"/>
              <a:gd name="connsiteY1" fmla="*/ 5521128 h 6046908"/>
              <a:gd name="connsiteX2" fmla="*/ 564826 w 4527226"/>
              <a:gd name="connsiteY2" fmla="*/ 5353488 h 6046908"/>
              <a:gd name="connsiteX3" fmla="*/ 602926 w 4527226"/>
              <a:gd name="connsiteY3" fmla="*/ 5223948 h 6046908"/>
              <a:gd name="connsiteX4" fmla="*/ 625786 w 4527226"/>
              <a:gd name="connsiteY4" fmla="*/ 5178228 h 6046908"/>
              <a:gd name="connsiteX5" fmla="*/ 701986 w 4527226"/>
              <a:gd name="connsiteY5" fmla="*/ 5071548 h 6046908"/>
              <a:gd name="connsiteX6" fmla="*/ 717226 w 4527226"/>
              <a:gd name="connsiteY6" fmla="*/ 5063928 h 6046908"/>
              <a:gd name="connsiteX7" fmla="*/ 709606 w 4527226"/>
              <a:gd name="connsiteY7" fmla="*/ 5025828 h 6046908"/>
              <a:gd name="connsiteX8" fmla="*/ 701986 w 4527226"/>
              <a:gd name="connsiteY8" fmla="*/ 5002968 h 6046908"/>
              <a:gd name="connsiteX9" fmla="*/ 968686 w 4527226"/>
              <a:gd name="connsiteY9" fmla="*/ 4682928 h 6046908"/>
              <a:gd name="connsiteX10" fmla="*/ 961066 w 4527226"/>
              <a:gd name="connsiteY10" fmla="*/ 4644828 h 6046908"/>
              <a:gd name="connsiteX11" fmla="*/ 1342066 w 4527226"/>
              <a:gd name="connsiteY11" fmla="*/ 4172388 h 6046908"/>
              <a:gd name="connsiteX12" fmla="*/ 1258246 w 4527226"/>
              <a:gd name="connsiteY12" fmla="*/ 4012368 h 6046908"/>
              <a:gd name="connsiteX13" fmla="*/ 1204906 w 4527226"/>
              <a:gd name="connsiteY13" fmla="*/ 3928548 h 6046908"/>
              <a:gd name="connsiteX14" fmla="*/ 1174426 w 4527226"/>
              <a:gd name="connsiteY14" fmla="*/ 3768528 h 6046908"/>
              <a:gd name="connsiteX15" fmla="*/ 1151566 w 4527226"/>
              <a:gd name="connsiteY15" fmla="*/ 3699948 h 6046908"/>
              <a:gd name="connsiteX16" fmla="*/ 1143946 w 4527226"/>
              <a:gd name="connsiteY16" fmla="*/ 3669468 h 6046908"/>
              <a:gd name="connsiteX17" fmla="*/ 1067746 w 4527226"/>
              <a:gd name="connsiteY17" fmla="*/ 3661848 h 6046908"/>
              <a:gd name="connsiteX18" fmla="*/ 938206 w 4527226"/>
              <a:gd name="connsiteY18" fmla="*/ 3669468 h 6046908"/>
              <a:gd name="connsiteX19" fmla="*/ 831526 w 4527226"/>
              <a:gd name="connsiteY19" fmla="*/ 3692328 h 6046908"/>
              <a:gd name="connsiteX20" fmla="*/ 610546 w 4527226"/>
              <a:gd name="connsiteY20" fmla="*/ 3738048 h 6046908"/>
              <a:gd name="connsiteX21" fmla="*/ 389566 w 4527226"/>
              <a:gd name="connsiteY21" fmla="*/ 3638988 h 6046908"/>
              <a:gd name="connsiteX22" fmla="*/ 381946 w 4527226"/>
              <a:gd name="connsiteY22" fmla="*/ 3326568 h 6046908"/>
              <a:gd name="connsiteX23" fmla="*/ 420046 w 4527226"/>
              <a:gd name="connsiteY23" fmla="*/ 3227508 h 6046908"/>
              <a:gd name="connsiteX24" fmla="*/ 389566 w 4527226"/>
              <a:gd name="connsiteY24" fmla="*/ 3166548 h 6046908"/>
              <a:gd name="connsiteX25" fmla="*/ 351466 w 4527226"/>
              <a:gd name="connsiteY25" fmla="*/ 3105588 h 6046908"/>
              <a:gd name="connsiteX26" fmla="*/ 397186 w 4527226"/>
              <a:gd name="connsiteY26" fmla="*/ 3021768 h 6046908"/>
              <a:gd name="connsiteX27" fmla="*/ 488626 w 4527226"/>
              <a:gd name="connsiteY27" fmla="*/ 2998908 h 6046908"/>
              <a:gd name="connsiteX28" fmla="*/ 471956 w 4527226"/>
              <a:gd name="connsiteY28" fmla="*/ 2942709 h 6046908"/>
              <a:gd name="connsiteX29" fmla="*/ 435286 w 4527226"/>
              <a:gd name="connsiteY29" fmla="*/ 2930328 h 6046908"/>
              <a:gd name="connsiteX30" fmla="*/ 389566 w 4527226"/>
              <a:gd name="connsiteY30" fmla="*/ 2930328 h 6046908"/>
              <a:gd name="connsiteX31" fmla="*/ 314000 w 4527226"/>
              <a:gd name="connsiteY31" fmla="*/ 2893495 h 6046908"/>
              <a:gd name="connsiteX32" fmla="*/ 320986 w 4527226"/>
              <a:gd name="connsiteY32" fmla="*/ 2846508 h 6046908"/>
              <a:gd name="connsiteX33" fmla="*/ 328606 w 4527226"/>
              <a:gd name="connsiteY33" fmla="*/ 2793168 h 6046908"/>
              <a:gd name="connsiteX34" fmla="*/ 313366 w 4527226"/>
              <a:gd name="connsiteY34" fmla="*/ 2732208 h 6046908"/>
              <a:gd name="connsiteX35" fmla="*/ 267646 w 4527226"/>
              <a:gd name="connsiteY35" fmla="*/ 2671248 h 6046908"/>
              <a:gd name="connsiteX36" fmla="*/ 176206 w 4527226"/>
              <a:gd name="connsiteY36" fmla="*/ 2656008 h 6046908"/>
              <a:gd name="connsiteX37" fmla="*/ 54286 w 4527226"/>
              <a:gd name="connsiteY37" fmla="*/ 2610288 h 6046908"/>
              <a:gd name="connsiteX38" fmla="*/ 7931 w 4527226"/>
              <a:gd name="connsiteY38" fmla="*/ 2563298 h 6046908"/>
              <a:gd name="connsiteX39" fmla="*/ 8566 w 4527226"/>
              <a:gd name="connsiteY39" fmla="*/ 2488368 h 6046908"/>
              <a:gd name="connsiteX40" fmla="*/ 92386 w 4527226"/>
              <a:gd name="connsiteY40" fmla="*/ 2335968 h 6046908"/>
              <a:gd name="connsiteX41" fmla="*/ 221926 w 4527226"/>
              <a:gd name="connsiteY41" fmla="*/ 2175948 h 6046908"/>
              <a:gd name="connsiteX42" fmla="*/ 282886 w 4527226"/>
              <a:gd name="connsiteY42" fmla="*/ 2084508 h 6046908"/>
              <a:gd name="connsiteX43" fmla="*/ 328606 w 4527226"/>
              <a:gd name="connsiteY43" fmla="*/ 1977828 h 6046908"/>
              <a:gd name="connsiteX44" fmla="*/ 359086 w 4527226"/>
              <a:gd name="connsiteY44" fmla="*/ 1871148 h 6046908"/>
              <a:gd name="connsiteX45" fmla="*/ 374326 w 4527226"/>
              <a:gd name="connsiteY45" fmla="*/ 1810188 h 6046908"/>
              <a:gd name="connsiteX46" fmla="*/ 343846 w 4527226"/>
              <a:gd name="connsiteY46" fmla="*/ 1756848 h 6046908"/>
              <a:gd name="connsiteX47" fmla="*/ 328606 w 4527226"/>
              <a:gd name="connsiteY47" fmla="*/ 1680648 h 6046908"/>
              <a:gd name="connsiteX48" fmla="*/ 412426 w 4527226"/>
              <a:gd name="connsiteY48" fmla="*/ 1474908 h 6046908"/>
              <a:gd name="connsiteX49" fmla="*/ 442906 w 4527226"/>
              <a:gd name="connsiteY49" fmla="*/ 1307268 h 6046908"/>
              <a:gd name="connsiteX50" fmla="*/ 465766 w 4527226"/>
              <a:gd name="connsiteY50" fmla="*/ 1192968 h 6046908"/>
              <a:gd name="connsiteX51" fmla="*/ 503866 w 4527226"/>
              <a:gd name="connsiteY51" fmla="*/ 1055808 h 6046908"/>
              <a:gd name="connsiteX52" fmla="*/ 557206 w 4527226"/>
              <a:gd name="connsiteY52" fmla="*/ 888168 h 6046908"/>
              <a:gd name="connsiteX53" fmla="*/ 503866 w 4527226"/>
              <a:gd name="connsiteY53" fmla="*/ 888168 h 6046908"/>
              <a:gd name="connsiteX54" fmla="*/ 412426 w 4527226"/>
              <a:gd name="connsiteY54" fmla="*/ 834828 h 6046908"/>
              <a:gd name="connsiteX55" fmla="*/ 328606 w 4527226"/>
              <a:gd name="connsiteY55" fmla="*/ 789108 h 6046908"/>
              <a:gd name="connsiteX56" fmla="*/ 260026 w 4527226"/>
              <a:gd name="connsiteY56" fmla="*/ 773868 h 6046908"/>
              <a:gd name="connsiteX57" fmla="*/ 214306 w 4527226"/>
              <a:gd name="connsiteY57" fmla="*/ 751008 h 6046908"/>
              <a:gd name="connsiteX58" fmla="*/ 260026 w 4527226"/>
              <a:gd name="connsiteY58" fmla="*/ 674808 h 6046908"/>
              <a:gd name="connsiteX59" fmla="*/ 374326 w 4527226"/>
              <a:gd name="connsiteY59" fmla="*/ 606228 h 6046908"/>
              <a:gd name="connsiteX60" fmla="*/ 557206 w 4527226"/>
              <a:gd name="connsiteY60" fmla="*/ 507168 h 6046908"/>
              <a:gd name="connsiteX61" fmla="*/ 656266 w 4527226"/>
              <a:gd name="connsiteY61" fmla="*/ 423348 h 6046908"/>
              <a:gd name="connsiteX62" fmla="*/ 892486 w 4527226"/>
              <a:gd name="connsiteY62" fmla="*/ 232848 h 6046908"/>
              <a:gd name="connsiteX63" fmla="*/ 1174426 w 4527226"/>
              <a:gd name="connsiteY63" fmla="*/ 80448 h 6046908"/>
              <a:gd name="connsiteX64" fmla="*/ 1593526 w 4527226"/>
              <a:gd name="connsiteY64" fmla="*/ 11868 h 6046908"/>
              <a:gd name="connsiteX65" fmla="*/ 1944046 w 4527226"/>
              <a:gd name="connsiteY65" fmla="*/ 4248 h 6046908"/>
              <a:gd name="connsiteX66" fmla="*/ 2172646 w 4527226"/>
              <a:gd name="connsiteY66" fmla="*/ 4248 h 6046908"/>
              <a:gd name="connsiteX67" fmla="*/ 2393626 w 4527226"/>
              <a:gd name="connsiteY67" fmla="*/ 57588 h 6046908"/>
              <a:gd name="connsiteX68" fmla="*/ 2667946 w 4527226"/>
              <a:gd name="connsiteY68" fmla="*/ 133788 h 6046908"/>
              <a:gd name="connsiteX69" fmla="*/ 2820346 w 4527226"/>
              <a:gd name="connsiteY69" fmla="*/ 202368 h 6046908"/>
              <a:gd name="connsiteX70" fmla="*/ 3102286 w 4527226"/>
              <a:gd name="connsiteY70" fmla="*/ 400488 h 6046908"/>
              <a:gd name="connsiteX71" fmla="*/ 3285166 w 4527226"/>
              <a:gd name="connsiteY71" fmla="*/ 651948 h 6046908"/>
              <a:gd name="connsiteX72" fmla="*/ 3407086 w 4527226"/>
              <a:gd name="connsiteY72" fmla="*/ 918648 h 6046908"/>
              <a:gd name="connsiteX73" fmla="*/ 3475666 w 4527226"/>
              <a:gd name="connsiteY73" fmla="*/ 1238688 h 6046908"/>
              <a:gd name="connsiteX74" fmla="*/ 3506146 w 4527226"/>
              <a:gd name="connsiteY74" fmla="*/ 1543488 h 6046908"/>
              <a:gd name="connsiteX75" fmla="*/ 3506146 w 4527226"/>
              <a:gd name="connsiteY75" fmla="*/ 1962588 h 6046908"/>
              <a:gd name="connsiteX76" fmla="*/ 3338506 w 4527226"/>
              <a:gd name="connsiteY76" fmla="*/ 2305488 h 6046908"/>
              <a:gd name="connsiteX77" fmla="*/ 3254686 w 4527226"/>
              <a:gd name="connsiteY77" fmla="*/ 2473128 h 6046908"/>
              <a:gd name="connsiteX78" fmla="*/ 3132766 w 4527226"/>
              <a:gd name="connsiteY78" fmla="*/ 2663628 h 6046908"/>
              <a:gd name="connsiteX79" fmla="*/ 3071806 w 4527226"/>
              <a:gd name="connsiteY79" fmla="*/ 2838888 h 6046908"/>
              <a:gd name="connsiteX80" fmla="*/ 3064186 w 4527226"/>
              <a:gd name="connsiteY80" fmla="*/ 2915088 h 6046908"/>
              <a:gd name="connsiteX81" fmla="*/ 3018466 w 4527226"/>
              <a:gd name="connsiteY81" fmla="*/ 3014148 h 6046908"/>
              <a:gd name="connsiteX82" fmla="*/ 2980366 w 4527226"/>
              <a:gd name="connsiteY82" fmla="*/ 3082728 h 6046908"/>
              <a:gd name="connsiteX83" fmla="*/ 2957506 w 4527226"/>
              <a:gd name="connsiteY83" fmla="*/ 3120828 h 6046908"/>
              <a:gd name="connsiteX84" fmla="*/ 2957506 w 4527226"/>
              <a:gd name="connsiteY84" fmla="*/ 3555168 h 6046908"/>
              <a:gd name="connsiteX85" fmla="*/ 3010846 w 4527226"/>
              <a:gd name="connsiteY85" fmla="*/ 3539928 h 6046908"/>
              <a:gd name="connsiteX86" fmla="*/ 3109906 w 4527226"/>
              <a:gd name="connsiteY86" fmla="*/ 3570408 h 6046908"/>
              <a:gd name="connsiteX87" fmla="*/ 3140386 w 4527226"/>
              <a:gd name="connsiteY87" fmla="*/ 3631368 h 6046908"/>
              <a:gd name="connsiteX88" fmla="*/ 3117526 w 4527226"/>
              <a:gd name="connsiteY88" fmla="*/ 3738048 h 6046908"/>
              <a:gd name="connsiteX89" fmla="*/ 3125146 w 4527226"/>
              <a:gd name="connsiteY89" fmla="*/ 4103808 h 6046908"/>
              <a:gd name="connsiteX90" fmla="*/ 3163246 w 4527226"/>
              <a:gd name="connsiteY90" fmla="*/ 4157148 h 6046908"/>
              <a:gd name="connsiteX91" fmla="*/ 3201346 w 4527226"/>
              <a:gd name="connsiteY91" fmla="*/ 4164768 h 6046908"/>
              <a:gd name="connsiteX92" fmla="*/ 3231826 w 4527226"/>
              <a:gd name="connsiteY92" fmla="*/ 4172388 h 6046908"/>
              <a:gd name="connsiteX93" fmla="*/ 3285166 w 4527226"/>
              <a:gd name="connsiteY93" fmla="*/ 4294308 h 6046908"/>
              <a:gd name="connsiteX94" fmla="*/ 3300406 w 4527226"/>
              <a:gd name="connsiteY94" fmla="*/ 4347648 h 6046908"/>
              <a:gd name="connsiteX95" fmla="*/ 3330886 w 4527226"/>
              <a:gd name="connsiteY95" fmla="*/ 4408608 h 6046908"/>
              <a:gd name="connsiteX96" fmla="*/ 3551866 w 4527226"/>
              <a:gd name="connsiteY96" fmla="*/ 4644828 h 6046908"/>
              <a:gd name="connsiteX97" fmla="*/ 3887146 w 4527226"/>
              <a:gd name="connsiteY97" fmla="*/ 5025828 h 6046908"/>
              <a:gd name="connsiteX98" fmla="*/ 4100506 w 4527226"/>
              <a:gd name="connsiteY98" fmla="*/ 5300148 h 6046908"/>
              <a:gd name="connsiteX99" fmla="*/ 4367206 w 4527226"/>
              <a:gd name="connsiteY99" fmla="*/ 5726868 h 6046908"/>
              <a:gd name="connsiteX100" fmla="*/ 4527226 w 4527226"/>
              <a:gd name="connsiteY100" fmla="*/ 6046908 h 6046908"/>
              <a:gd name="connsiteX0" fmla="*/ 541966 w 4527226"/>
              <a:gd name="connsiteY0" fmla="*/ 5521128 h 6046908"/>
              <a:gd name="connsiteX1" fmla="*/ 564826 w 4527226"/>
              <a:gd name="connsiteY1" fmla="*/ 5353488 h 6046908"/>
              <a:gd name="connsiteX2" fmla="*/ 602926 w 4527226"/>
              <a:gd name="connsiteY2" fmla="*/ 5223948 h 6046908"/>
              <a:gd name="connsiteX3" fmla="*/ 625786 w 4527226"/>
              <a:gd name="connsiteY3" fmla="*/ 5178228 h 6046908"/>
              <a:gd name="connsiteX4" fmla="*/ 701986 w 4527226"/>
              <a:gd name="connsiteY4" fmla="*/ 5071548 h 6046908"/>
              <a:gd name="connsiteX5" fmla="*/ 717226 w 4527226"/>
              <a:gd name="connsiteY5" fmla="*/ 5063928 h 6046908"/>
              <a:gd name="connsiteX6" fmla="*/ 709606 w 4527226"/>
              <a:gd name="connsiteY6" fmla="*/ 5025828 h 6046908"/>
              <a:gd name="connsiteX7" fmla="*/ 701986 w 4527226"/>
              <a:gd name="connsiteY7" fmla="*/ 5002968 h 6046908"/>
              <a:gd name="connsiteX8" fmla="*/ 968686 w 4527226"/>
              <a:gd name="connsiteY8" fmla="*/ 4682928 h 6046908"/>
              <a:gd name="connsiteX9" fmla="*/ 961066 w 4527226"/>
              <a:gd name="connsiteY9" fmla="*/ 4644828 h 6046908"/>
              <a:gd name="connsiteX10" fmla="*/ 1342066 w 4527226"/>
              <a:gd name="connsiteY10" fmla="*/ 4172388 h 6046908"/>
              <a:gd name="connsiteX11" fmla="*/ 1258246 w 4527226"/>
              <a:gd name="connsiteY11" fmla="*/ 4012368 h 6046908"/>
              <a:gd name="connsiteX12" fmla="*/ 1204906 w 4527226"/>
              <a:gd name="connsiteY12" fmla="*/ 3928548 h 6046908"/>
              <a:gd name="connsiteX13" fmla="*/ 1174426 w 4527226"/>
              <a:gd name="connsiteY13" fmla="*/ 3768528 h 6046908"/>
              <a:gd name="connsiteX14" fmla="*/ 1151566 w 4527226"/>
              <a:gd name="connsiteY14" fmla="*/ 3699948 h 6046908"/>
              <a:gd name="connsiteX15" fmla="*/ 1143946 w 4527226"/>
              <a:gd name="connsiteY15" fmla="*/ 3669468 h 6046908"/>
              <a:gd name="connsiteX16" fmla="*/ 1067746 w 4527226"/>
              <a:gd name="connsiteY16" fmla="*/ 3661848 h 6046908"/>
              <a:gd name="connsiteX17" fmla="*/ 938206 w 4527226"/>
              <a:gd name="connsiteY17" fmla="*/ 3669468 h 6046908"/>
              <a:gd name="connsiteX18" fmla="*/ 831526 w 4527226"/>
              <a:gd name="connsiteY18" fmla="*/ 3692328 h 6046908"/>
              <a:gd name="connsiteX19" fmla="*/ 610546 w 4527226"/>
              <a:gd name="connsiteY19" fmla="*/ 3738048 h 6046908"/>
              <a:gd name="connsiteX20" fmla="*/ 389566 w 4527226"/>
              <a:gd name="connsiteY20" fmla="*/ 3638988 h 6046908"/>
              <a:gd name="connsiteX21" fmla="*/ 381946 w 4527226"/>
              <a:gd name="connsiteY21" fmla="*/ 3326568 h 6046908"/>
              <a:gd name="connsiteX22" fmla="*/ 420046 w 4527226"/>
              <a:gd name="connsiteY22" fmla="*/ 3227508 h 6046908"/>
              <a:gd name="connsiteX23" fmla="*/ 389566 w 4527226"/>
              <a:gd name="connsiteY23" fmla="*/ 3166548 h 6046908"/>
              <a:gd name="connsiteX24" fmla="*/ 351466 w 4527226"/>
              <a:gd name="connsiteY24" fmla="*/ 3105588 h 6046908"/>
              <a:gd name="connsiteX25" fmla="*/ 397186 w 4527226"/>
              <a:gd name="connsiteY25" fmla="*/ 3021768 h 6046908"/>
              <a:gd name="connsiteX26" fmla="*/ 488626 w 4527226"/>
              <a:gd name="connsiteY26" fmla="*/ 2998908 h 6046908"/>
              <a:gd name="connsiteX27" fmla="*/ 471956 w 4527226"/>
              <a:gd name="connsiteY27" fmla="*/ 2942709 h 6046908"/>
              <a:gd name="connsiteX28" fmla="*/ 435286 w 4527226"/>
              <a:gd name="connsiteY28" fmla="*/ 2930328 h 6046908"/>
              <a:gd name="connsiteX29" fmla="*/ 389566 w 4527226"/>
              <a:gd name="connsiteY29" fmla="*/ 2930328 h 6046908"/>
              <a:gd name="connsiteX30" fmla="*/ 314000 w 4527226"/>
              <a:gd name="connsiteY30" fmla="*/ 2893495 h 6046908"/>
              <a:gd name="connsiteX31" fmla="*/ 320986 w 4527226"/>
              <a:gd name="connsiteY31" fmla="*/ 2846508 h 6046908"/>
              <a:gd name="connsiteX32" fmla="*/ 328606 w 4527226"/>
              <a:gd name="connsiteY32" fmla="*/ 2793168 h 6046908"/>
              <a:gd name="connsiteX33" fmla="*/ 313366 w 4527226"/>
              <a:gd name="connsiteY33" fmla="*/ 2732208 h 6046908"/>
              <a:gd name="connsiteX34" fmla="*/ 267646 w 4527226"/>
              <a:gd name="connsiteY34" fmla="*/ 2671248 h 6046908"/>
              <a:gd name="connsiteX35" fmla="*/ 176206 w 4527226"/>
              <a:gd name="connsiteY35" fmla="*/ 2656008 h 6046908"/>
              <a:gd name="connsiteX36" fmla="*/ 54286 w 4527226"/>
              <a:gd name="connsiteY36" fmla="*/ 2610288 h 6046908"/>
              <a:gd name="connsiteX37" fmla="*/ 7931 w 4527226"/>
              <a:gd name="connsiteY37" fmla="*/ 2563298 h 6046908"/>
              <a:gd name="connsiteX38" fmla="*/ 8566 w 4527226"/>
              <a:gd name="connsiteY38" fmla="*/ 2488368 h 6046908"/>
              <a:gd name="connsiteX39" fmla="*/ 92386 w 4527226"/>
              <a:gd name="connsiteY39" fmla="*/ 2335968 h 6046908"/>
              <a:gd name="connsiteX40" fmla="*/ 221926 w 4527226"/>
              <a:gd name="connsiteY40" fmla="*/ 2175948 h 6046908"/>
              <a:gd name="connsiteX41" fmla="*/ 282886 w 4527226"/>
              <a:gd name="connsiteY41" fmla="*/ 2084508 h 6046908"/>
              <a:gd name="connsiteX42" fmla="*/ 328606 w 4527226"/>
              <a:gd name="connsiteY42" fmla="*/ 1977828 h 6046908"/>
              <a:gd name="connsiteX43" fmla="*/ 359086 w 4527226"/>
              <a:gd name="connsiteY43" fmla="*/ 1871148 h 6046908"/>
              <a:gd name="connsiteX44" fmla="*/ 374326 w 4527226"/>
              <a:gd name="connsiteY44" fmla="*/ 1810188 h 6046908"/>
              <a:gd name="connsiteX45" fmla="*/ 343846 w 4527226"/>
              <a:gd name="connsiteY45" fmla="*/ 1756848 h 6046908"/>
              <a:gd name="connsiteX46" fmla="*/ 328606 w 4527226"/>
              <a:gd name="connsiteY46" fmla="*/ 1680648 h 6046908"/>
              <a:gd name="connsiteX47" fmla="*/ 412426 w 4527226"/>
              <a:gd name="connsiteY47" fmla="*/ 1474908 h 6046908"/>
              <a:gd name="connsiteX48" fmla="*/ 442906 w 4527226"/>
              <a:gd name="connsiteY48" fmla="*/ 1307268 h 6046908"/>
              <a:gd name="connsiteX49" fmla="*/ 465766 w 4527226"/>
              <a:gd name="connsiteY49" fmla="*/ 1192968 h 6046908"/>
              <a:gd name="connsiteX50" fmla="*/ 503866 w 4527226"/>
              <a:gd name="connsiteY50" fmla="*/ 1055808 h 6046908"/>
              <a:gd name="connsiteX51" fmla="*/ 557206 w 4527226"/>
              <a:gd name="connsiteY51" fmla="*/ 888168 h 6046908"/>
              <a:gd name="connsiteX52" fmla="*/ 503866 w 4527226"/>
              <a:gd name="connsiteY52" fmla="*/ 888168 h 6046908"/>
              <a:gd name="connsiteX53" fmla="*/ 412426 w 4527226"/>
              <a:gd name="connsiteY53" fmla="*/ 834828 h 6046908"/>
              <a:gd name="connsiteX54" fmla="*/ 328606 w 4527226"/>
              <a:gd name="connsiteY54" fmla="*/ 789108 h 6046908"/>
              <a:gd name="connsiteX55" fmla="*/ 260026 w 4527226"/>
              <a:gd name="connsiteY55" fmla="*/ 773868 h 6046908"/>
              <a:gd name="connsiteX56" fmla="*/ 214306 w 4527226"/>
              <a:gd name="connsiteY56" fmla="*/ 751008 h 6046908"/>
              <a:gd name="connsiteX57" fmla="*/ 260026 w 4527226"/>
              <a:gd name="connsiteY57" fmla="*/ 674808 h 6046908"/>
              <a:gd name="connsiteX58" fmla="*/ 374326 w 4527226"/>
              <a:gd name="connsiteY58" fmla="*/ 606228 h 6046908"/>
              <a:gd name="connsiteX59" fmla="*/ 557206 w 4527226"/>
              <a:gd name="connsiteY59" fmla="*/ 507168 h 6046908"/>
              <a:gd name="connsiteX60" fmla="*/ 656266 w 4527226"/>
              <a:gd name="connsiteY60" fmla="*/ 423348 h 6046908"/>
              <a:gd name="connsiteX61" fmla="*/ 892486 w 4527226"/>
              <a:gd name="connsiteY61" fmla="*/ 232848 h 6046908"/>
              <a:gd name="connsiteX62" fmla="*/ 1174426 w 4527226"/>
              <a:gd name="connsiteY62" fmla="*/ 80448 h 6046908"/>
              <a:gd name="connsiteX63" fmla="*/ 1593526 w 4527226"/>
              <a:gd name="connsiteY63" fmla="*/ 11868 h 6046908"/>
              <a:gd name="connsiteX64" fmla="*/ 1944046 w 4527226"/>
              <a:gd name="connsiteY64" fmla="*/ 4248 h 6046908"/>
              <a:gd name="connsiteX65" fmla="*/ 2172646 w 4527226"/>
              <a:gd name="connsiteY65" fmla="*/ 4248 h 6046908"/>
              <a:gd name="connsiteX66" fmla="*/ 2393626 w 4527226"/>
              <a:gd name="connsiteY66" fmla="*/ 57588 h 6046908"/>
              <a:gd name="connsiteX67" fmla="*/ 2667946 w 4527226"/>
              <a:gd name="connsiteY67" fmla="*/ 133788 h 6046908"/>
              <a:gd name="connsiteX68" fmla="*/ 2820346 w 4527226"/>
              <a:gd name="connsiteY68" fmla="*/ 202368 h 6046908"/>
              <a:gd name="connsiteX69" fmla="*/ 3102286 w 4527226"/>
              <a:gd name="connsiteY69" fmla="*/ 400488 h 6046908"/>
              <a:gd name="connsiteX70" fmla="*/ 3285166 w 4527226"/>
              <a:gd name="connsiteY70" fmla="*/ 651948 h 6046908"/>
              <a:gd name="connsiteX71" fmla="*/ 3407086 w 4527226"/>
              <a:gd name="connsiteY71" fmla="*/ 918648 h 6046908"/>
              <a:gd name="connsiteX72" fmla="*/ 3475666 w 4527226"/>
              <a:gd name="connsiteY72" fmla="*/ 1238688 h 6046908"/>
              <a:gd name="connsiteX73" fmla="*/ 3506146 w 4527226"/>
              <a:gd name="connsiteY73" fmla="*/ 1543488 h 6046908"/>
              <a:gd name="connsiteX74" fmla="*/ 3506146 w 4527226"/>
              <a:gd name="connsiteY74" fmla="*/ 1962588 h 6046908"/>
              <a:gd name="connsiteX75" fmla="*/ 3338506 w 4527226"/>
              <a:gd name="connsiteY75" fmla="*/ 2305488 h 6046908"/>
              <a:gd name="connsiteX76" fmla="*/ 3254686 w 4527226"/>
              <a:gd name="connsiteY76" fmla="*/ 2473128 h 6046908"/>
              <a:gd name="connsiteX77" fmla="*/ 3132766 w 4527226"/>
              <a:gd name="connsiteY77" fmla="*/ 2663628 h 6046908"/>
              <a:gd name="connsiteX78" fmla="*/ 3071806 w 4527226"/>
              <a:gd name="connsiteY78" fmla="*/ 2838888 h 6046908"/>
              <a:gd name="connsiteX79" fmla="*/ 3064186 w 4527226"/>
              <a:gd name="connsiteY79" fmla="*/ 2915088 h 6046908"/>
              <a:gd name="connsiteX80" fmla="*/ 3018466 w 4527226"/>
              <a:gd name="connsiteY80" fmla="*/ 3014148 h 6046908"/>
              <a:gd name="connsiteX81" fmla="*/ 2980366 w 4527226"/>
              <a:gd name="connsiteY81" fmla="*/ 3082728 h 6046908"/>
              <a:gd name="connsiteX82" fmla="*/ 2957506 w 4527226"/>
              <a:gd name="connsiteY82" fmla="*/ 3120828 h 6046908"/>
              <a:gd name="connsiteX83" fmla="*/ 2957506 w 4527226"/>
              <a:gd name="connsiteY83" fmla="*/ 3555168 h 6046908"/>
              <a:gd name="connsiteX84" fmla="*/ 3010846 w 4527226"/>
              <a:gd name="connsiteY84" fmla="*/ 3539928 h 6046908"/>
              <a:gd name="connsiteX85" fmla="*/ 3109906 w 4527226"/>
              <a:gd name="connsiteY85" fmla="*/ 3570408 h 6046908"/>
              <a:gd name="connsiteX86" fmla="*/ 3140386 w 4527226"/>
              <a:gd name="connsiteY86" fmla="*/ 3631368 h 6046908"/>
              <a:gd name="connsiteX87" fmla="*/ 3117526 w 4527226"/>
              <a:gd name="connsiteY87" fmla="*/ 3738048 h 6046908"/>
              <a:gd name="connsiteX88" fmla="*/ 3125146 w 4527226"/>
              <a:gd name="connsiteY88" fmla="*/ 4103808 h 6046908"/>
              <a:gd name="connsiteX89" fmla="*/ 3163246 w 4527226"/>
              <a:gd name="connsiteY89" fmla="*/ 4157148 h 6046908"/>
              <a:gd name="connsiteX90" fmla="*/ 3201346 w 4527226"/>
              <a:gd name="connsiteY90" fmla="*/ 4164768 h 6046908"/>
              <a:gd name="connsiteX91" fmla="*/ 3231826 w 4527226"/>
              <a:gd name="connsiteY91" fmla="*/ 4172388 h 6046908"/>
              <a:gd name="connsiteX92" fmla="*/ 3285166 w 4527226"/>
              <a:gd name="connsiteY92" fmla="*/ 4294308 h 6046908"/>
              <a:gd name="connsiteX93" fmla="*/ 3300406 w 4527226"/>
              <a:gd name="connsiteY93" fmla="*/ 4347648 h 6046908"/>
              <a:gd name="connsiteX94" fmla="*/ 3330886 w 4527226"/>
              <a:gd name="connsiteY94" fmla="*/ 4408608 h 6046908"/>
              <a:gd name="connsiteX95" fmla="*/ 3551866 w 4527226"/>
              <a:gd name="connsiteY95" fmla="*/ 4644828 h 6046908"/>
              <a:gd name="connsiteX96" fmla="*/ 3887146 w 4527226"/>
              <a:gd name="connsiteY96" fmla="*/ 5025828 h 6046908"/>
              <a:gd name="connsiteX97" fmla="*/ 4100506 w 4527226"/>
              <a:gd name="connsiteY97" fmla="*/ 5300148 h 6046908"/>
              <a:gd name="connsiteX98" fmla="*/ 4367206 w 4527226"/>
              <a:gd name="connsiteY98" fmla="*/ 5726868 h 6046908"/>
              <a:gd name="connsiteX99" fmla="*/ 4527226 w 4527226"/>
              <a:gd name="connsiteY99" fmla="*/ 6046908 h 6046908"/>
              <a:gd name="connsiteX0" fmla="*/ 564826 w 4527226"/>
              <a:gd name="connsiteY0" fmla="*/ 5353488 h 6046908"/>
              <a:gd name="connsiteX1" fmla="*/ 602926 w 4527226"/>
              <a:gd name="connsiteY1" fmla="*/ 5223948 h 6046908"/>
              <a:gd name="connsiteX2" fmla="*/ 625786 w 4527226"/>
              <a:gd name="connsiteY2" fmla="*/ 5178228 h 6046908"/>
              <a:gd name="connsiteX3" fmla="*/ 701986 w 4527226"/>
              <a:gd name="connsiteY3" fmla="*/ 5071548 h 6046908"/>
              <a:gd name="connsiteX4" fmla="*/ 717226 w 4527226"/>
              <a:gd name="connsiteY4" fmla="*/ 5063928 h 6046908"/>
              <a:gd name="connsiteX5" fmla="*/ 709606 w 4527226"/>
              <a:gd name="connsiteY5" fmla="*/ 5025828 h 6046908"/>
              <a:gd name="connsiteX6" fmla="*/ 701986 w 4527226"/>
              <a:gd name="connsiteY6" fmla="*/ 5002968 h 6046908"/>
              <a:gd name="connsiteX7" fmla="*/ 968686 w 4527226"/>
              <a:gd name="connsiteY7" fmla="*/ 4682928 h 6046908"/>
              <a:gd name="connsiteX8" fmla="*/ 961066 w 4527226"/>
              <a:gd name="connsiteY8" fmla="*/ 4644828 h 6046908"/>
              <a:gd name="connsiteX9" fmla="*/ 1342066 w 4527226"/>
              <a:gd name="connsiteY9" fmla="*/ 4172388 h 6046908"/>
              <a:gd name="connsiteX10" fmla="*/ 1258246 w 4527226"/>
              <a:gd name="connsiteY10" fmla="*/ 4012368 h 6046908"/>
              <a:gd name="connsiteX11" fmla="*/ 1204906 w 4527226"/>
              <a:gd name="connsiteY11" fmla="*/ 3928548 h 6046908"/>
              <a:gd name="connsiteX12" fmla="*/ 1174426 w 4527226"/>
              <a:gd name="connsiteY12" fmla="*/ 3768528 h 6046908"/>
              <a:gd name="connsiteX13" fmla="*/ 1151566 w 4527226"/>
              <a:gd name="connsiteY13" fmla="*/ 3699948 h 6046908"/>
              <a:gd name="connsiteX14" fmla="*/ 1143946 w 4527226"/>
              <a:gd name="connsiteY14" fmla="*/ 3669468 h 6046908"/>
              <a:gd name="connsiteX15" fmla="*/ 1067746 w 4527226"/>
              <a:gd name="connsiteY15" fmla="*/ 3661848 h 6046908"/>
              <a:gd name="connsiteX16" fmla="*/ 938206 w 4527226"/>
              <a:gd name="connsiteY16" fmla="*/ 3669468 h 6046908"/>
              <a:gd name="connsiteX17" fmla="*/ 831526 w 4527226"/>
              <a:gd name="connsiteY17" fmla="*/ 3692328 h 6046908"/>
              <a:gd name="connsiteX18" fmla="*/ 610546 w 4527226"/>
              <a:gd name="connsiteY18" fmla="*/ 3738048 h 6046908"/>
              <a:gd name="connsiteX19" fmla="*/ 389566 w 4527226"/>
              <a:gd name="connsiteY19" fmla="*/ 3638988 h 6046908"/>
              <a:gd name="connsiteX20" fmla="*/ 381946 w 4527226"/>
              <a:gd name="connsiteY20" fmla="*/ 3326568 h 6046908"/>
              <a:gd name="connsiteX21" fmla="*/ 420046 w 4527226"/>
              <a:gd name="connsiteY21" fmla="*/ 3227508 h 6046908"/>
              <a:gd name="connsiteX22" fmla="*/ 389566 w 4527226"/>
              <a:gd name="connsiteY22" fmla="*/ 3166548 h 6046908"/>
              <a:gd name="connsiteX23" fmla="*/ 351466 w 4527226"/>
              <a:gd name="connsiteY23" fmla="*/ 3105588 h 6046908"/>
              <a:gd name="connsiteX24" fmla="*/ 397186 w 4527226"/>
              <a:gd name="connsiteY24" fmla="*/ 3021768 h 6046908"/>
              <a:gd name="connsiteX25" fmla="*/ 488626 w 4527226"/>
              <a:gd name="connsiteY25" fmla="*/ 2998908 h 6046908"/>
              <a:gd name="connsiteX26" fmla="*/ 471956 w 4527226"/>
              <a:gd name="connsiteY26" fmla="*/ 2942709 h 6046908"/>
              <a:gd name="connsiteX27" fmla="*/ 435286 w 4527226"/>
              <a:gd name="connsiteY27" fmla="*/ 2930328 h 6046908"/>
              <a:gd name="connsiteX28" fmla="*/ 389566 w 4527226"/>
              <a:gd name="connsiteY28" fmla="*/ 2930328 h 6046908"/>
              <a:gd name="connsiteX29" fmla="*/ 314000 w 4527226"/>
              <a:gd name="connsiteY29" fmla="*/ 2893495 h 6046908"/>
              <a:gd name="connsiteX30" fmla="*/ 320986 w 4527226"/>
              <a:gd name="connsiteY30" fmla="*/ 2846508 h 6046908"/>
              <a:gd name="connsiteX31" fmla="*/ 328606 w 4527226"/>
              <a:gd name="connsiteY31" fmla="*/ 2793168 h 6046908"/>
              <a:gd name="connsiteX32" fmla="*/ 313366 w 4527226"/>
              <a:gd name="connsiteY32" fmla="*/ 2732208 h 6046908"/>
              <a:gd name="connsiteX33" fmla="*/ 267646 w 4527226"/>
              <a:gd name="connsiteY33" fmla="*/ 2671248 h 6046908"/>
              <a:gd name="connsiteX34" fmla="*/ 176206 w 4527226"/>
              <a:gd name="connsiteY34" fmla="*/ 2656008 h 6046908"/>
              <a:gd name="connsiteX35" fmla="*/ 54286 w 4527226"/>
              <a:gd name="connsiteY35" fmla="*/ 2610288 h 6046908"/>
              <a:gd name="connsiteX36" fmla="*/ 7931 w 4527226"/>
              <a:gd name="connsiteY36" fmla="*/ 2563298 h 6046908"/>
              <a:gd name="connsiteX37" fmla="*/ 8566 w 4527226"/>
              <a:gd name="connsiteY37" fmla="*/ 2488368 h 6046908"/>
              <a:gd name="connsiteX38" fmla="*/ 92386 w 4527226"/>
              <a:gd name="connsiteY38" fmla="*/ 2335968 h 6046908"/>
              <a:gd name="connsiteX39" fmla="*/ 221926 w 4527226"/>
              <a:gd name="connsiteY39" fmla="*/ 2175948 h 6046908"/>
              <a:gd name="connsiteX40" fmla="*/ 282886 w 4527226"/>
              <a:gd name="connsiteY40" fmla="*/ 2084508 h 6046908"/>
              <a:gd name="connsiteX41" fmla="*/ 328606 w 4527226"/>
              <a:gd name="connsiteY41" fmla="*/ 1977828 h 6046908"/>
              <a:gd name="connsiteX42" fmla="*/ 359086 w 4527226"/>
              <a:gd name="connsiteY42" fmla="*/ 1871148 h 6046908"/>
              <a:gd name="connsiteX43" fmla="*/ 374326 w 4527226"/>
              <a:gd name="connsiteY43" fmla="*/ 1810188 h 6046908"/>
              <a:gd name="connsiteX44" fmla="*/ 343846 w 4527226"/>
              <a:gd name="connsiteY44" fmla="*/ 1756848 h 6046908"/>
              <a:gd name="connsiteX45" fmla="*/ 328606 w 4527226"/>
              <a:gd name="connsiteY45" fmla="*/ 1680648 h 6046908"/>
              <a:gd name="connsiteX46" fmla="*/ 412426 w 4527226"/>
              <a:gd name="connsiteY46" fmla="*/ 1474908 h 6046908"/>
              <a:gd name="connsiteX47" fmla="*/ 442906 w 4527226"/>
              <a:gd name="connsiteY47" fmla="*/ 1307268 h 6046908"/>
              <a:gd name="connsiteX48" fmla="*/ 465766 w 4527226"/>
              <a:gd name="connsiteY48" fmla="*/ 1192968 h 6046908"/>
              <a:gd name="connsiteX49" fmla="*/ 503866 w 4527226"/>
              <a:gd name="connsiteY49" fmla="*/ 1055808 h 6046908"/>
              <a:gd name="connsiteX50" fmla="*/ 557206 w 4527226"/>
              <a:gd name="connsiteY50" fmla="*/ 888168 h 6046908"/>
              <a:gd name="connsiteX51" fmla="*/ 503866 w 4527226"/>
              <a:gd name="connsiteY51" fmla="*/ 888168 h 6046908"/>
              <a:gd name="connsiteX52" fmla="*/ 412426 w 4527226"/>
              <a:gd name="connsiteY52" fmla="*/ 834828 h 6046908"/>
              <a:gd name="connsiteX53" fmla="*/ 328606 w 4527226"/>
              <a:gd name="connsiteY53" fmla="*/ 789108 h 6046908"/>
              <a:gd name="connsiteX54" fmla="*/ 260026 w 4527226"/>
              <a:gd name="connsiteY54" fmla="*/ 773868 h 6046908"/>
              <a:gd name="connsiteX55" fmla="*/ 214306 w 4527226"/>
              <a:gd name="connsiteY55" fmla="*/ 751008 h 6046908"/>
              <a:gd name="connsiteX56" fmla="*/ 260026 w 4527226"/>
              <a:gd name="connsiteY56" fmla="*/ 674808 h 6046908"/>
              <a:gd name="connsiteX57" fmla="*/ 374326 w 4527226"/>
              <a:gd name="connsiteY57" fmla="*/ 606228 h 6046908"/>
              <a:gd name="connsiteX58" fmla="*/ 557206 w 4527226"/>
              <a:gd name="connsiteY58" fmla="*/ 507168 h 6046908"/>
              <a:gd name="connsiteX59" fmla="*/ 656266 w 4527226"/>
              <a:gd name="connsiteY59" fmla="*/ 423348 h 6046908"/>
              <a:gd name="connsiteX60" fmla="*/ 892486 w 4527226"/>
              <a:gd name="connsiteY60" fmla="*/ 232848 h 6046908"/>
              <a:gd name="connsiteX61" fmla="*/ 1174426 w 4527226"/>
              <a:gd name="connsiteY61" fmla="*/ 80448 h 6046908"/>
              <a:gd name="connsiteX62" fmla="*/ 1593526 w 4527226"/>
              <a:gd name="connsiteY62" fmla="*/ 11868 h 6046908"/>
              <a:gd name="connsiteX63" fmla="*/ 1944046 w 4527226"/>
              <a:gd name="connsiteY63" fmla="*/ 4248 h 6046908"/>
              <a:gd name="connsiteX64" fmla="*/ 2172646 w 4527226"/>
              <a:gd name="connsiteY64" fmla="*/ 4248 h 6046908"/>
              <a:gd name="connsiteX65" fmla="*/ 2393626 w 4527226"/>
              <a:gd name="connsiteY65" fmla="*/ 57588 h 6046908"/>
              <a:gd name="connsiteX66" fmla="*/ 2667946 w 4527226"/>
              <a:gd name="connsiteY66" fmla="*/ 133788 h 6046908"/>
              <a:gd name="connsiteX67" fmla="*/ 2820346 w 4527226"/>
              <a:gd name="connsiteY67" fmla="*/ 202368 h 6046908"/>
              <a:gd name="connsiteX68" fmla="*/ 3102286 w 4527226"/>
              <a:gd name="connsiteY68" fmla="*/ 400488 h 6046908"/>
              <a:gd name="connsiteX69" fmla="*/ 3285166 w 4527226"/>
              <a:gd name="connsiteY69" fmla="*/ 651948 h 6046908"/>
              <a:gd name="connsiteX70" fmla="*/ 3407086 w 4527226"/>
              <a:gd name="connsiteY70" fmla="*/ 918648 h 6046908"/>
              <a:gd name="connsiteX71" fmla="*/ 3475666 w 4527226"/>
              <a:gd name="connsiteY71" fmla="*/ 1238688 h 6046908"/>
              <a:gd name="connsiteX72" fmla="*/ 3506146 w 4527226"/>
              <a:gd name="connsiteY72" fmla="*/ 1543488 h 6046908"/>
              <a:gd name="connsiteX73" fmla="*/ 3506146 w 4527226"/>
              <a:gd name="connsiteY73" fmla="*/ 1962588 h 6046908"/>
              <a:gd name="connsiteX74" fmla="*/ 3338506 w 4527226"/>
              <a:gd name="connsiteY74" fmla="*/ 2305488 h 6046908"/>
              <a:gd name="connsiteX75" fmla="*/ 3254686 w 4527226"/>
              <a:gd name="connsiteY75" fmla="*/ 2473128 h 6046908"/>
              <a:gd name="connsiteX76" fmla="*/ 3132766 w 4527226"/>
              <a:gd name="connsiteY76" fmla="*/ 2663628 h 6046908"/>
              <a:gd name="connsiteX77" fmla="*/ 3071806 w 4527226"/>
              <a:gd name="connsiteY77" fmla="*/ 2838888 h 6046908"/>
              <a:gd name="connsiteX78" fmla="*/ 3064186 w 4527226"/>
              <a:gd name="connsiteY78" fmla="*/ 2915088 h 6046908"/>
              <a:gd name="connsiteX79" fmla="*/ 3018466 w 4527226"/>
              <a:gd name="connsiteY79" fmla="*/ 3014148 h 6046908"/>
              <a:gd name="connsiteX80" fmla="*/ 2980366 w 4527226"/>
              <a:gd name="connsiteY80" fmla="*/ 3082728 h 6046908"/>
              <a:gd name="connsiteX81" fmla="*/ 2957506 w 4527226"/>
              <a:gd name="connsiteY81" fmla="*/ 3120828 h 6046908"/>
              <a:gd name="connsiteX82" fmla="*/ 2957506 w 4527226"/>
              <a:gd name="connsiteY82" fmla="*/ 3555168 h 6046908"/>
              <a:gd name="connsiteX83" fmla="*/ 3010846 w 4527226"/>
              <a:gd name="connsiteY83" fmla="*/ 3539928 h 6046908"/>
              <a:gd name="connsiteX84" fmla="*/ 3109906 w 4527226"/>
              <a:gd name="connsiteY84" fmla="*/ 3570408 h 6046908"/>
              <a:gd name="connsiteX85" fmla="*/ 3140386 w 4527226"/>
              <a:gd name="connsiteY85" fmla="*/ 3631368 h 6046908"/>
              <a:gd name="connsiteX86" fmla="*/ 3117526 w 4527226"/>
              <a:gd name="connsiteY86" fmla="*/ 3738048 h 6046908"/>
              <a:gd name="connsiteX87" fmla="*/ 3125146 w 4527226"/>
              <a:gd name="connsiteY87" fmla="*/ 4103808 h 6046908"/>
              <a:gd name="connsiteX88" fmla="*/ 3163246 w 4527226"/>
              <a:gd name="connsiteY88" fmla="*/ 4157148 h 6046908"/>
              <a:gd name="connsiteX89" fmla="*/ 3201346 w 4527226"/>
              <a:gd name="connsiteY89" fmla="*/ 4164768 h 6046908"/>
              <a:gd name="connsiteX90" fmla="*/ 3231826 w 4527226"/>
              <a:gd name="connsiteY90" fmla="*/ 4172388 h 6046908"/>
              <a:gd name="connsiteX91" fmla="*/ 3285166 w 4527226"/>
              <a:gd name="connsiteY91" fmla="*/ 4294308 h 6046908"/>
              <a:gd name="connsiteX92" fmla="*/ 3300406 w 4527226"/>
              <a:gd name="connsiteY92" fmla="*/ 4347648 h 6046908"/>
              <a:gd name="connsiteX93" fmla="*/ 3330886 w 4527226"/>
              <a:gd name="connsiteY93" fmla="*/ 4408608 h 6046908"/>
              <a:gd name="connsiteX94" fmla="*/ 3551866 w 4527226"/>
              <a:gd name="connsiteY94" fmla="*/ 4644828 h 6046908"/>
              <a:gd name="connsiteX95" fmla="*/ 3887146 w 4527226"/>
              <a:gd name="connsiteY95" fmla="*/ 5025828 h 6046908"/>
              <a:gd name="connsiteX96" fmla="*/ 4100506 w 4527226"/>
              <a:gd name="connsiteY96" fmla="*/ 5300148 h 6046908"/>
              <a:gd name="connsiteX97" fmla="*/ 4367206 w 4527226"/>
              <a:gd name="connsiteY97" fmla="*/ 5726868 h 6046908"/>
              <a:gd name="connsiteX98" fmla="*/ 4527226 w 4527226"/>
              <a:gd name="connsiteY98" fmla="*/ 6046908 h 6046908"/>
              <a:gd name="connsiteX0" fmla="*/ 602926 w 4527226"/>
              <a:gd name="connsiteY0" fmla="*/ 5223948 h 6046908"/>
              <a:gd name="connsiteX1" fmla="*/ 625786 w 4527226"/>
              <a:gd name="connsiteY1" fmla="*/ 5178228 h 6046908"/>
              <a:gd name="connsiteX2" fmla="*/ 701986 w 4527226"/>
              <a:gd name="connsiteY2" fmla="*/ 5071548 h 6046908"/>
              <a:gd name="connsiteX3" fmla="*/ 717226 w 4527226"/>
              <a:gd name="connsiteY3" fmla="*/ 5063928 h 6046908"/>
              <a:gd name="connsiteX4" fmla="*/ 709606 w 4527226"/>
              <a:gd name="connsiteY4" fmla="*/ 5025828 h 6046908"/>
              <a:gd name="connsiteX5" fmla="*/ 701986 w 4527226"/>
              <a:gd name="connsiteY5" fmla="*/ 5002968 h 6046908"/>
              <a:gd name="connsiteX6" fmla="*/ 968686 w 4527226"/>
              <a:gd name="connsiteY6" fmla="*/ 4682928 h 6046908"/>
              <a:gd name="connsiteX7" fmla="*/ 961066 w 4527226"/>
              <a:gd name="connsiteY7" fmla="*/ 4644828 h 6046908"/>
              <a:gd name="connsiteX8" fmla="*/ 1342066 w 4527226"/>
              <a:gd name="connsiteY8" fmla="*/ 4172388 h 6046908"/>
              <a:gd name="connsiteX9" fmla="*/ 1258246 w 4527226"/>
              <a:gd name="connsiteY9" fmla="*/ 4012368 h 6046908"/>
              <a:gd name="connsiteX10" fmla="*/ 1204906 w 4527226"/>
              <a:gd name="connsiteY10" fmla="*/ 3928548 h 6046908"/>
              <a:gd name="connsiteX11" fmla="*/ 1174426 w 4527226"/>
              <a:gd name="connsiteY11" fmla="*/ 3768528 h 6046908"/>
              <a:gd name="connsiteX12" fmla="*/ 1151566 w 4527226"/>
              <a:gd name="connsiteY12" fmla="*/ 3699948 h 6046908"/>
              <a:gd name="connsiteX13" fmla="*/ 1143946 w 4527226"/>
              <a:gd name="connsiteY13" fmla="*/ 3669468 h 6046908"/>
              <a:gd name="connsiteX14" fmla="*/ 1067746 w 4527226"/>
              <a:gd name="connsiteY14" fmla="*/ 3661848 h 6046908"/>
              <a:gd name="connsiteX15" fmla="*/ 938206 w 4527226"/>
              <a:gd name="connsiteY15" fmla="*/ 3669468 h 6046908"/>
              <a:gd name="connsiteX16" fmla="*/ 831526 w 4527226"/>
              <a:gd name="connsiteY16" fmla="*/ 3692328 h 6046908"/>
              <a:gd name="connsiteX17" fmla="*/ 610546 w 4527226"/>
              <a:gd name="connsiteY17" fmla="*/ 3738048 h 6046908"/>
              <a:gd name="connsiteX18" fmla="*/ 389566 w 4527226"/>
              <a:gd name="connsiteY18" fmla="*/ 3638988 h 6046908"/>
              <a:gd name="connsiteX19" fmla="*/ 381946 w 4527226"/>
              <a:gd name="connsiteY19" fmla="*/ 3326568 h 6046908"/>
              <a:gd name="connsiteX20" fmla="*/ 420046 w 4527226"/>
              <a:gd name="connsiteY20" fmla="*/ 3227508 h 6046908"/>
              <a:gd name="connsiteX21" fmla="*/ 389566 w 4527226"/>
              <a:gd name="connsiteY21" fmla="*/ 3166548 h 6046908"/>
              <a:gd name="connsiteX22" fmla="*/ 351466 w 4527226"/>
              <a:gd name="connsiteY22" fmla="*/ 3105588 h 6046908"/>
              <a:gd name="connsiteX23" fmla="*/ 397186 w 4527226"/>
              <a:gd name="connsiteY23" fmla="*/ 3021768 h 6046908"/>
              <a:gd name="connsiteX24" fmla="*/ 488626 w 4527226"/>
              <a:gd name="connsiteY24" fmla="*/ 2998908 h 6046908"/>
              <a:gd name="connsiteX25" fmla="*/ 471956 w 4527226"/>
              <a:gd name="connsiteY25" fmla="*/ 2942709 h 6046908"/>
              <a:gd name="connsiteX26" fmla="*/ 435286 w 4527226"/>
              <a:gd name="connsiteY26" fmla="*/ 2930328 h 6046908"/>
              <a:gd name="connsiteX27" fmla="*/ 389566 w 4527226"/>
              <a:gd name="connsiteY27" fmla="*/ 2930328 h 6046908"/>
              <a:gd name="connsiteX28" fmla="*/ 314000 w 4527226"/>
              <a:gd name="connsiteY28" fmla="*/ 2893495 h 6046908"/>
              <a:gd name="connsiteX29" fmla="*/ 320986 w 4527226"/>
              <a:gd name="connsiteY29" fmla="*/ 2846508 h 6046908"/>
              <a:gd name="connsiteX30" fmla="*/ 328606 w 4527226"/>
              <a:gd name="connsiteY30" fmla="*/ 2793168 h 6046908"/>
              <a:gd name="connsiteX31" fmla="*/ 313366 w 4527226"/>
              <a:gd name="connsiteY31" fmla="*/ 2732208 h 6046908"/>
              <a:gd name="connsiteX32" fmla="*/ 267646 w 4527226"/>
              <a:gd name="connsiteY32" fmla="*/ 2671248 h 6046908"/>
              <a:gd name="connsiteX33" fmla="*/ 176206 w 4527226"/>
              <a:gd name="connsiteY33" fmla="*/ 2656008 h 6046908"/>
              <a:gd name="connsiteX34" fmla="*/ 54286 w 4527226"/>
              <a:gd name="connsiteY34" fmla="*/ 2610288 h 6046908"/>
              <a:gd name="connsiteX35" fmla="*/ 7931 w 4527226"/>
              <a:gd name="connsiteY35" fmla="*/ 2563298 h 6046908"/>
              <a:gd name="connsiteX36" fmla="*/ 8566 w 4527226"/>
              <a:gd name="connsiteY36" fmla="*/ 2488368 h 6046908"/>
              <a:gd name="connsiteX37" fmla="*/ 92386 w 4527226"/>
              <a:gd name="connsiteY37" fmla="*/ 2335968 h 6046908"/>
              <a:gd name="connsiteX38" fmla="*/ 221926 w 4527226"/>
              <a:gd name="connsiteY38" fmla="*/ 2175948 h 6046908"/>
              <a:gd name="connsiteX39" fmla="*/ 282886 w 4527226"/>
              <a:gd name="connsiteY39" fmla="*/ 2084508 h 6046908"/>
              <a:gd name="connsiteX40" fmla="*/ 328606 w 4527226"/>
              <a:gd name="connsiteY40" fmla="*/ 1977828 h 6046908"/>
              <a:gd name="connsiteX41" fmla="*/ 359086 w 4527226"/>
              <a:gd name="connsiteY41" fmla="*/ 1871148 h 6046908"/>
              <a:gd name="connsiteX42" fmla="*/ 374326 w 4527226"/>
              <a:gd name="connsiteY42" fmla="*/ 1810188 h 6046908"/>
              <a:gd name="connsiteX43" fmla="*/ 343846 w 4527226"/>
              <a:gd name="connsiteY43" fmla="*/ 1756848 h 6046908"/>
              <a:gd name="connsiteX44" fmla="*/ 328606 w 4527226"/>
              <a:gd name="connsiteY44" fmla="*/ 1680648 h 6046908"/>
              <a:gd name="connsiteX45" fmla="*/ 412426 w 4527226"/>
              <a:gd name="connsiteY45" fmla="*/ 1474908 h 6046908"/>
              <a:gd name="connsiteX46" fmla="*/ 442906 w 4527226"/>
              <a:gd name="connsiteY46" fmla="*/ 1307268 h 6046908"/>
              <a:gd name="connsiteX47" fmla="*/ 465766 w 4527226"/>
              <a:gd name="connsiteY47" fmla="*/ 1192968 h 6046908"/>
              <a:gd name="connsiteX48" fmla="*/ 503866 w 4527226"/>
              <a:gd name="connsiteY48" fmla="*/ 1055808 h 6046908"/>
              <a:gd name="connsiteX49" fmla="*/ 557206 w 4527226"/>
              <a:gd name="connsiteY49" fmla="*/ 888168 h 6046908"/>
              <a:gd name="connsiteX50" fmla="*/ 503866 w 4527226"/>
              <a:gd name="connsiteY50" fmla="*/ 888168 h 6046908"/>
              <a:gd name="connsiteX51" fmla="*/ 412426 w 4527226"/>
              <a:gd name="connsiteY51" fmla="*/ 834828 h 6046908"/>
              <a:gd name="connsiteX52" fmla="*/ 328606 w 4527226"/>
              <a:gd name="connsiteY52" fmla="*/ 789108 h 6046908"/>
              <a:gd name="connsiteX53" fmla="*/ 260026 w 4527226"/>
              <a:gd name="connsiteY53" fmla="*/ 773868 h 6046908"/>
              <a:gd name="connsiteX54" fmla="*/ 214306 w 4527226"/>
              <a:gd name="connsiteY54" fmla="*/ 751008 h 6046908"/>
              <a:gd name="connsiteX55" fmla="*/ 260026 w 4527226"/>
              <a:gd name="connsiteY55" fmla="*/ 674808 h 6046908"/>
              <a:gd name="connsiteX56" fmla="*/ 374326 w 4527226"/>
              <a:gd name="connsiteY56" fmla="*/ 606228 h 6046908"/>
              <a:gd name="connsiteX57" fmla="*/ 557206 w 4527226"/>
              <a:gd name="connsiteY57" fmla="*/ 507168 h 6046908"/>
              <a:gd name="connsiteX58" fmla="*/ 656266 w 4527226"/>
              <a:gd name="connsiteY58" fmla="*/ 423348 h 6046908"/>
              <a:gd name="connsiteX59" fmla="*/ 892486 w 4527226"/>
              <a:gd name="connsiteY59" fmla="*/ 232848 h 6046908"/>
              <a:gd name="connsiteX60" fmla="*/ 1174426 w 4527226"/>
              <a:gd name="connsiteY60" fmla="*/ 80448 h 6046908"/>
              <a:gd name="connsiteX61" fmla="*/ 1593526 w 4527226"/>
              <a:gd name="connsiteY61" fmla="*/ 11868 h 6046908"/>
              <a:gd name="connsiteX62" fmla="*/ 1944046 w 4527226"/>
              <a:gd name="connsiteY62" fmla="*/ 4248 h 6046908"/>
              <a:gd name="connsiteX63" fmla="*/ 2172646 w 4527226"/>
              <a:gd name="connsiteY63" fmla="*/ 4248 h 6046908"/>
              <a:gd name="connsiteX64" fmla="*/ 2393626 w 4527226"/>
              <a:gd name="connsiteY64" fmla="*/ 57588 h 6046908"/>
              <a:gd name="connsiteX65" fmla="*/ 2667946 w 4527226"/>
              <a:gd name="connsiteY65" fmla="*/ 133788 h 6046908"/>
              <a:gd name="connsiteX66" fmla="*/ 2820346 w 4527226"/>
              <a:gd name="connsiteY66" fmla="*/ 202368 h 6046908"/>
              <a:gd name="connsiteX67" fmla="*/ 3102286 w 4527226"/>
              <a:gd name="connsiteY67" fmla="*/ 400488 h 6046908"/>
              <a:gd name="connsiteX68" fmla="*/ 3285166 w 4527226"/>
              <a:gd name="connsiteY68" fmla="*/ 651948 h 6046908"/>
              <a:gd name="connsiteX69" fmla="*/ 3407086 w 4527226"/>
              <a:gd name="connsiteY69" fmla="*/ 918648 h 6046908"/>
              <a:gd name="connsiteX70" fmla="*/ 3475666 w 4527226"/>
              <a:gd name="connsiteY70" fmla="*/ 1238688 h 6046908"/>
              <a:gd name="connsiteX71" fmla="*/ 3506146 w 4527226"/>
              <a:gd name="connsiteY71" fmla="*/ 1543488 h 6046908"/>
              <a:gd name="connsiteX72" fmla="*/ 3506146 w 4527226"/>
              <a:gd name="connsiteY72" fmla="*/ 1962588 h 6046908"/>
              <a:gd name="connsiteX73" fmla="*/ 3338506 w 4527226"/>
              <a:gd name="connsiteY73" fmla="*/ 2305488 h 6046908"/>
              <a:gd name="connsiteX74" fmla="*/ 3254686 w 4527226"/>
              <a:gd name="connsiteY74" fmla="*/ 2473128 h 6046908"/>
              <a:gd name="connsiteX75" fmla="*/ 3132766 w 4527226"/>
              <a:gd name="connsiteY75" fmla="*/ 2663628 h 6046908"/>
              <a:gd name="connsiteX76" fmla="*/ 3071806 w 4527226"/>
              <a:gd name="connsiteY76" fmla="*/ 2838888 h 6046908"/>
              <a:gd name="connsiteX77" fmla="*/ 3064186 w 4527226"/>
              <a:gd name="connsiteY77" fmla="*/ 2915088 h 6046908"/>
              <a:gd name="connsiteX78" fmla="*/ 3018466 w 4527226"/>
              <a:gd name="connsiteY78" fmla="*/ 3014148 h 6046908"/>
              <a:gd name="connsiteX79" fmla="*/ 2980366 w 4527226"/>
              <a:gd name="connsiteY79" fmla="*/ 3082728 h 6046908"/>
              <a:gd name="connsiteX80" fmla="*/ 2957506 w 4527226"/>
              <a:gd name="connsiteY80" fmla="*/ 3120828 h 6046908"/>
              <a:gd name="connsiteX81" fmla="*/ 2957506 w 4527226"/>
              <a:gd name="connsiteY81" fmla="*/ 3555168 h 6046908"/>
              <a:gd name="connsiteX82" fmla="*/ 3010846 w 4527226"/>
              <a:gd name="connsiteY82" fmla="*/ 3539928 h 6046908"/>
              <a:gd name="connsiteX83" fmla="*/ 3109906 w 4527226"/>
              <a:gd name="connsiteY83" fmla="*/ 3570408 h 6046908"/>
              <a:gd name="connsiteX84" fmla="*/ 3140386 w 4527226"/>
              <a:gd name="connsiteY84" fmla="*/ 3631368 h 6046908"/>
              <a:gd name="connsiteX85" fmla="*/ 3117526 w 4527226"/>
              <a:gd name="connsiteY85" fmla="*/ 3738048 h 6046908"/>
              <a:gd name="connsiteX86" fmla="*/ 3125146 w 4527226"/>
              <a:gd name="connsiteY86" fmla="*/ 4103808 h 6046908"/>
              <a:gd name="connsiteX87" fmla="*/ 3163246 w 4527226"/>
              <a:gd name="connsiteY87" fmla="*/ 4157148 h 6046908"/>
              <a:gd name="connsiteX88" fmla="*/ 3201346 w 4527226"/>
              <a:gd name="connsiteY88" fmla="*/ 4164768 h 6046908"/>
              <a:gd name="connsiteX89" fmla="*/ 3231826 w 4527226"/>
              <a:gd name="connsiteY89" fmla="*/ 4172388 h 6046908"/>
              <a:gd name="connsiteX90" fmla="*/ 3285166 w 4527226"/>
              <a:gd name="connsiteY90" fmla="*/ 4294308 h 6046908"/>
              <a:gd name="connsiteX91" fmla="*/ 3300406 w 4527226"/>
              <a:gd name="connsiteY91" fmla="*/ 4347648 h 6046908"/>
              <a:gd name="connsiteX92" fmla="*/ 3330886 w 4527226"/>
              <a:gd name="connsiteY92" fmla="*/ 4408608 h 6046908"/>
              <a:gd name="connsiteX93" fmla="*/ 3551866 w 4527226"/>
              <a:gd name="connsiteY93" fmla="*/ 4644828 h 6046908"/>
              <a:gd name="connsiteX94" fmla="*/ 3887146 w 4527226"/>
              <a:gd name="connsiteY94" fmla="*/ 5025828 h 6046908"/>
              <a:gd name="connsiteX95" fmla="*/ 4100506 w 4527226"/>
              <a:gd name="connsiteY95" fmla="*/ 5300148 h 6046908"/>
              <a:gd name="connsiteX96" fmla="*/ 4367206 w 4527226"/>
              <a:gd name="connsiteY96" fmla="*/ 5726868 h 6046908"/>
              <a:gd name="connsiteX97" fmla="*/ 4527226 w 4527226"/>
              <a:gd name="connsiteY97" fmla="*/ 6046908 h 6046908"/>
              <a:gd name="connsiteX0" fmla="*/ 625786 w 4527226"/>
              <a:gd name="connsiteY0" fmla="*/ 5178228 h 6046908"/>
              <a:gd name="connsiteX1" fmla="*/ 701986 w 4527226"/>
              <a:gd name="connsiteY1" fmla="*/ 5071548 h 6046908"/>
              <a:gd name="connsiteX2" fmla="*/ 717226 w 4527226"/>
              <a:gd name="connsiteY2" fmla="*/ 5063928 h 6046908"/>
              <a:gd name="connsiteX3" fmla="*/ 709606 w 4527226"/>
              <a:gd name="connsiteY3" fmla="*/ 5025828 h 6046908"/>
              <a:gd name="connsiteX4" fmla="*/ 701986 w 4527226"/>
              <a:gd name="connsiteY4" fmla="*/ 5002968 h 6046908"/>
              <a:gd name="connsiteX5" fmla="*/ 968686 w 4527226"/>
              <a:gd name="connsiteY5" fmla="*/ 4682928 h 6046908"/>
              <a:gd name="connsiteX6" fmla="*/ 961066 w 4527226"/>
              <a:gd name="connsiteY6" fmla="*/ 4644828 h 6046908"/>
              <a:gd name="connsiteX7" fmla="*/ 1342066 w 4527226"/>
              <a:gd name="connsiteY7" fmla="*/ 4172388 h 6046908"/>
              <a:gd name="connsiteX8" fmla="*/ 1258246 w 4527226"/>
              <a:gd name="connsiteY8" fmla="*/ 4012368 h 6046908"/>
              <a:gd name="connsiteX9" fmla="*/ 1204906 w 4527226"/>
              <a:gd name="connsiteY9" fmla="*/ 3928548 h 6046908"/>
              <a:gd name="connsiteX10" fmla="*/ 1174426 w 4527226"/>
              <a:gd name="connsiteY10" fmla="*/ 3768528 h 6046908"/>
              <a:gd name="connsiteX11" fmla="*/ 1151566 w 4527226"/>
              <a:gd name="connsiteY11" fmla="*/ 3699948 h 6046908"/>
              <a:gd name="connsiteX12" fmla="*/ 1143946 w 4527226"/>
              <a:gd name="connsiteY12" fmla="*/ 3669468 h 6046908"/>
              <a:gd name="connsiteX13" fmla="*/ 1067746 w 4527226"/>
              <a:gd name="connsiteY13" fmla="*/ 3661848 h 6046908"/>
              <a:gd name="connsiteX14" fmla="*/ 938206 w 4527226"/>
              <a:gd name="connsiteY14" fmla="*/ 3669468 h 6046908"/>
              <a:gd name="connsiteX15" fmla="*/ 831526 w 4527226"/>
              <a:gd name="connsiteY15" fmla="*/ 3692328 h 6046908"/>
              <a:gd name="connsiteX16" fmla="*/ 610546 w 4527226"/>
              <a:gd name="connsiteY16" fmla="*/ 3738048 h 6046908"/>
              <a:gd name="connsiteX17" fmla="*/ 389566 w 4527226"/>
              <a:gd name="connsiteY17" fmla="*/ 3638988 h 6046908"/>
              <a:gd name="connsiteX18" fmla="*/ 381946 w 4527226"/>
              <a:gd name="connsiteY18" fmla="*/ 3326568 h 6046908"/>
              <a:gd name="connsiteX19" fmla="*/ 420046 w 4527226"/>
              <a:gd name="connsiteY19" fmla="*/ 3227508 h 6046908"/>
              <a:gd name="connsiteX20" fmla="*/ 389566 w 4527226"/>
              <a:gd name="connsiteY20" fmla="*/ 3166548 h 6046908"/>
              <a:gd name="connsiteX21" fmla="*/ 351466 w 4527226"/>
              <a:gd name="connsiteY21" fmla="*/ 3105588 h 6046908"/>
              <a:gd name="connsiteX22" fmla="*/ 397186 w 4527226"/>
              <a:gd name="connsiteY22" fmla="*/ 3021768 h 6046908"/>
              <a:gd name="connsiteX23" fmla="*/ 488626 w 4527226"/>
              <a:gd name="connsiteY23" fmla="*/ 2998908 h 6046908"/>
              <a:gd name="connsiteX24" fmla="*/ 471956 w 4527226"/>
              <a:gd name="connsiteY24" fmla="*/ 2942709 h 6046908"/>
              <a:gd name="connsiteX25" fmla="*/ 435286 w 4527226"/>
              <a:gd name="connsiteY25" fmla="*/ 2930328 h 6046908"/>
              <a:gd name="connsiteX26" fmla="*/ 389566 w 4527226"/>
              <a:gd name="connsiteY26" fmla="*/ 2930328 h 6046908"/>
              <a:gd name="connsiteX27" fmla="*/ 314000 w 4527226"/>
              <a:gd name="connsiteY27" fmla="*/ 2893495 h 6046908"/>
              <a:gd name="connsiteX28" fmla="*/ 320986 w 4527226"/>
              <a:gd name="connsiteY28" fmla="*/ 2846508 h 6046908"/>
              <a:gd name="connsiteX29" fmla="*/ 328606 w 4527226"/>
              <a:gd name="connsiteY29" fmla="*/ 2793168 h 6046908"/>
              <a:gd name="connsiteX30" fmla="*/ 313366 w 4527226"/>
              <a:gd name="connsiteY30" fmla="*/ 2732208 h 6046908"/>
              <a:gd name="connsiteX31" fmla="*/ 267646 w 4527226"/>
              <a:gd name="connsiteY31" fmla="*/ 2671248 h 6046908"/>
              <a:gd name="connsiteX32" fmla="*/ 176206 w 4527226"/>
              <a:gd name="connsiteY32" fmla="*/ 2656008 h 6046908"/>
              <a:gd name="connsiteX33" fmla="*/ 54286 w 4527226"/>
              <a:gd name="connsiteY33" fmla="*/ 2610288 h 6046908"/>
              <a:gd name="connsiteX34" fmla="*/ 7931 w 4527226"/>
              <a:gd name="connsiteY34" fmla="*/ 2563298 h 6046908"/>
              <a:gd name="connsiteX35" fmla="*/ 8566 w 4527226"/>
              <a:gd name="connsiteY35" fmla="*/ 2488368 h 6046908"/>
              <a:gd name="connsiteX36" fmla="*/ 92386 w 4527226"/>
              <a:gd name="connsiteY36" fmla="*/ 2335968 h 6046908"/>
              <a:gd name="connsiteX37" fmla="*/ 221926 w 4527226"/>
              <a:gd name="connsiteY37" fmla="*/ 2175948 h 6046908"/>
              <a:gd name="connsiteX38" fmla="*/ 282886 w 4527226"/>
              <a:gd name="connsiteY38" fmla="*/ 2084508 h 6046908"/>
              <a:gd name="connsiteX39" fmla="*/ 328606 w 4527226"/>
              <a:gd name="connsiteY39" fmla="*/ 1977828 h 6046908"/>
              <a:gd name="connsiteX40" fmla="*/ 359086 w 4527226"/>
              <a:gd name="connsiteY40" fmla="*/ 1871148 h 6046908"/>
              <a:gd name="connsiteX41" fmla="*/ 374326 w 4527226"/>
              <a:gd name="connsiteY41" fmla="*/ 1810188 h 6046908"/>
              <a:gd name="connsiteX42" fmla="*/ 343846 w 4527226"/>
              <a:gd name="connsiteY42" fmla="*/ 1756848 h 6046908"/>
              <a:gd name="connsiteX43" fmla="*/ 328606 w 4527226"/>
              <a:gd name="connsiteY43" fmla="*/ 1680648 h 6046908"/>
              <a:gd name="connsiteX44" fmla="*/ 412426 w 4527226"/>
              <a:gd name="connsiteY44" fmla="*/ 1474908 h 6046908"/>
              <a:gd name="connsiteX45" fmla="*/ 442906 w 4527226"/>
              <a:gd name="connsiteY45" fmla="*/ 1307268 h 6046908"/>
              <a:gd name="connsiteX46" fmla="*/ 465766 w 4527226"/>
              <a:gd name="connsiteY46" fmla="*/ 1192968 h 6046908"/>
              <a:gd name="connsiteX47" fmla="*/ 503866 w 4527226"/>
              <a:gd name="connsiteY47" fmla="*/ 1055808 h 6046908"/>
              <a:gd name="connsiteX48" fmla="*/ 557206 w 4527226"/>
              <a:gd name="connsiteY48" fmla="*/ 888168 h 6046908"/>
              <a:gd name="connsiteX49" fmla="*/ 503866 w 4527226"/>
              <a:gd name="connsiteY49" fmla="*/ 888168 h 6046908"/>
              <a:gd name="connsiteX50" fmla="*/ 412426 w 4527226"/>
              <a:gd name="connsiteY50" fmla="*/ 834828 h 6046908"/>
              <a:gd name="connsiteX51" fmla="*/ 328606 w 4527226"/>
              <a:gd name="connsiteY51" fmla="*/ 789108 h 6046908"/>
              <a:gd name="connsiteX52" fmla="*/ 260026 w 4527226"/>
              <a:gd name="connsiteY52" fmla="*/ 773868 h 6046908"/>
              <a:gd name="connsiteX53" fmla="*/ 214306 w 4527226"/>
              <a:gd name="connsiteY53" fmla="*/ 751008 h 6046908"/>
              <a:gd name="connsiteX54" fmla="*/ 260026 w 4527226"/>
              <a:gd name="connsiteY54" fmla="*/ 674808 h 6046908"/>
              <a:gd name="connsiteX55" fmla="*/ 374326 w 4527226"/>
              <a:gd name="connsiteY55" fmla="*/ 606228 h 6046908"/>
              <a:gd name="connsiteX56" fmla="*/ 557206 w 4527226"/>
              <a:gd name="connsiteY56" fmla="*/ 507168 h 6046908"/>
              <a:gd name="connsiteX57" fmla="*/ 656266 w 4527226"/>
              <a:gd name="connsiteY57" fmla="*/ 423348 h 6046908"/>
              <a:gd name="connsiteX58" fmla="*/ 892486 w 4527226"/>
              <a:gd name="connsiteY58" fmla="*/ 232848 h 6046908"/>
              <a:gd name="connsiteX59" fmla="*/ 1174426 w 4527226"/>
              <a:gd name="connsiteY59" fmla="*/ 80448 h 6046908"/>
              <a:gd name="connsiteX60" fmla="*/ 1593526 w 4527226"/>
              <a:gd name="connsiteY60" fmla="*/ 11868 h 6046908"/>
              <a:gd name="connsiteX61" fmla="*/ 1944046 w 4527226"/>
              <a:gd name="connsiteY61" fmla="*/ 4248 h 6046908"/>
              <a:gd name="connsiteX62" fmla="*/ 2172646 w 4527226"/>
              <a:gd name="connsiteY62" fmla="*/ 4248 h 6046908"/>
              <a:gd name="connsiteX63" fmla="*/ 2393626 w 4527226"/>
              <a:gd name="connsiteY63" fmla="*/ 57588 h 6046908"/>
              <a:gd name="connsiteX64" fmla="*/ 2667946 w 4527226"/>
              <a:gd name="connsiteY64" fmla="*/ 133788 h 6046908"/>
              <a:gd name="connsiteX65" fmla="*/ 2820346 w 4527226"/>
              <a:gd name="connsiteY65" fmla="*/ 202368 h 6046908"/>
              <a:gd name="connsiteX66" fmla="*/ 3102286 w 4527226"/>
              <a:gd name="connsiteY66" fmla="*/ 400488 h 6046908"/>
              <a:gd name="connsiteX67" fmla="*/ 3285166 w 4527226"/>
              <a:gd name="connsiteY67" fmla="*/ 651948 h 6046908"/>
              <a:gd name="connsiteX68" fmla="*/ 3407086 w 4527226"/>
              <a:gd name="connsiteY68" fmla="*/ 918648 h 6046908"/>
              <a:gd name="connsiteX69" fmla="*/ 3475666 w 4527226"/>
              <a:gd name="connsiteY69" fmla="*/ 1238688 h 6046908"/>
              <a:gd name="connsiteX70" fmla="*/ 3506146 w 4527226"/>
              <a:gd name="connsiteY70" fmla="*/ 1543488 h 6046908"/>
              <a:gd name="connsiteX71" fmla="*/ 3506146 w 4527226"/>
              <a:gd name="connsiteY71" fmla="*/ 1962588 h 6046908"/>
              <a:gd name="connsiteX72" fmla="*/ 3338506 w 4527226"/>
              <a:gd name="connsiteY72" fmla="*/ 2305488 h 6046908"/>
              <a:gd name="connsiteX73" fmla="*/ 3254686 w 4527226"/>
              <a:gd name="connsiteY73" fmla="*/ 2473128 h 6046908"/>
              <a:gd name="connsiteX74" fmla="*/ 3132766 w 4527226"/>
              <a:gd name="connsiteY74" fmla="*/ 2663628 h 6046908"/>
              <a:gd name="connsiteX75" fmla="*/ 3071806 w 4527226"/>
              <a:gd name="connsiteY75" fmla="*/ 2838888 h 6046908"/>
              <a:gd name="connsiteX76" fmla="*/ 3064186 w 4527226"/>
              <a:gd name="connsiteY76" fmla="*/ 2915088 h 6046908"/>
              <a:gd name="connsiteX77" fmla="*/ 3018466 w 4527226"/>
              <a:gd name="connsiteY77" fmla="*/ 3014148 h 6046908"/>
              <a:gd name="connsiteX78" fmla="*/ 2980366 w 4527226"/>
              <a:gd name="connsiteY78" fmla="*/ 3082728 h 6046908"/>
              <a:gd name="connsiteX79" fmla="*/ 2957506 w 4527226"/>
              <a:gd name="connsiteY79" fmla="*/ 3120828 h 6046908"/>
              <a:gd name="connsiteX80" fmla="*/ 2957506 w 4527226"/>
              <a:gd name="connsiteY80" fmla="*/ 3555168 h 6046908"/>
              <a:gd name="connsiteX81" fmla="*/ 3010846 w 4527226"/>
              <a:gd name="connsiteY81" fmla="*/ 3539928 h 6046908"/>
              <a:gd name="connsiteX82" fmla="*/ 3109906 w 4527226"/>
              <a:gd name="connsiteY82" fmla="*/ 3570408 h 6046908"/>
              <a:gd name="connsiteX83" fmla="*/ 3140386 w 4527226"/>
              <a:gd name="connsiteY83" fmla="*/ 3631368 h 6046908"/>
              <a:gd name="connsiteX84" fmla="*/ 3117526 w 4527226"/>
              <a:gd name="connsiteY84" fmla="*/ 3738048 h 6046908"/>
              <a:gd name="connsiteX85" fmla="*/ 3125146 w 4527226"/>
              <a:gd name="connsiteY85" fmla="*/ 4103808 h 6046908"/>
              <a:gd name="connsiteX86" fmla="*/ 3163246 w 4527226"/>
              <a:gd name="connsiteY86" fmla="*/ 4157148 h 6046908"/>
              <a:gd name="connsiteX87" fmla="*/ 3201346 w 4527226"/>
              <a:gd name="connsiteY87" fmla="*/ 4164768 h 6046908"/>
              <a:gd name="connsiteX88" fmla="*/ 3231826 w 4527226"/>
              <a:gd name="connsiteY88" fmla="*/ 4172388 h 6046908"/>
              <a:gd name="connsiteX89" fmla="*/ 3285166 w 4527226"/>
              <a:gd name="connsiteY89" fmla="*/ 4294308 h 6046908"/>
              <a:gd name="connsiteX90" fmla="*/ 3300406 w 4527226"/>
              <a:gd name="connsiteY90" fmla="*/ 4347648 h 6046908"/>
              <a:gd name="connsiteX91" fmla="*/ 3330886 w 4527226"/>
              <a:gd name="connsiteY91" fmla="*/ 4408608 h 6046908"/>
              <a:gd name="connsiteX92" fmla="*/ 3551866 w 4527226"/>
              <a:gd name="connsiteY92" fmla="*/ 4644828 h 6046908"/>
              <a:gd name="connsiteX93" fmla="*/ 3887146 w 4527226"/>
              <a:gd name="connsiteY93" fmla="*/ 5025828 h 6046908"/>
              <a:gd name="connsiteX94" fmla="*/ 4100506 w 4527226"/>
              <a:gd name="connsiteY94" fmla="*/ 5300148 h 6046908"/>
              <a:gd name="connsiteX95" fmla="*/ 4367206 w 4527226"/>
              <a:gd name="connsiteY95" fmla="*/ 5726868 h 6046908"/>
              <a:gd name="connsiteX96" fmla="*/ 4527226 w 4527226"/>
              <a:gd name="connsiteY96" fmla="*/ 6046908 h 6046908"/>
              <a:gd name="connsiteX0" fmla="*/ 701986 w 4527226"/>
              <a:gd name="connsiteY0" fmla="*/ 5071548 h 6046908"/>
              <a:gd name="connsiteX1" fmla="*/ 717226 w 4527226"/>
              <a:gd name="connsiteY1" fmla="*/ 5063928 h 6046908"/>
              <a:gd name="connsiteX2" fmla="*/ 709606 w 4527226"/>
              <a:gd name="connsiteY2" fmla="*/ 5025828 h 6046908"/>
              <a:gd name="connsiteX3" fmla="*/ 701986 w 4527226"/>
              <a:gd name="connsiteY3" fmla="*/ 5002968 h 6046908"/>
              <a:gd name="connsiteX4" fmla="*/ 968686 w 4527226"/>
              <a:gd name="connsiteY4" fmla="*/ 4682928 h 6046908"/>
              <a:gd name="connsiteX5" fmla="*/ 961066 w 4527226"/>
              <a:gd name="connsiteY5" fmla="*/ 4644828 h 6046908"/>
              <a:gd name="connsiteX6" fmla="*/ 1342066 w 4527226"/>
              <a:gd name="connsiteY6" fmla="*/ 4172388 h 6046908"/>
              <a:gd name="connsiteX7" fmla="*/ 1258246 w 4527226"/>
              <a:gd name="connsiteY7" fmla="*/ 4012368 h 6046908"/>
              <a:gd name="connsiteX8" fmla="*/ 1204906 w 4527226"/>
              <a:gd name="connsiteY8" fmla="*/ 3928548 h 6046908"/>
              <a:gd name="connsiteX9" fmla="*/ 1174426 w 4527226"/>
              <a:gd name="connsiteY9" fmla="*/ 3768528 h 6046908"/>
              <a:gd name="connsiteX10" fmla="*/ 1151566 w 4527226"/>
              <a:gd name="connsiteY10" fmla="*/ 3699948 h 6046908"/>
              <a:gd name="connsiteX11" fmla="*/ 1143946 w 4527226"/>
              <a:gd name="connsiteY11" fmla="*/ 3669468 h 6046908"/>
              <a:gd name="connsiteX12" fmla="*/ 1067746 w 4527226"/>
              <a:gd name="connsiteY12" fmla="*/ 3661848 h 6046908"/>
              <a:gd name="connsiteX13" fmla="*/ 938206 w 4527226"/>
              <a:gd name="connsiteY13" fmla="*/ 3669468 h 6046908"/>
              <a:gd name="connsiteX14" fmla="*/ 831526 w 4527226"/>
              <a:gd name="connsiteY14" fmla="*/ 3692328 h 6046908"/>
              <a:gd name="connsiteX15" fmla="*/ 610546 w 4527226"/>
              <a:gd name="connsiteY15" fmla="*/ 3738048 h 6046908"/>
              <a:gd name="connsiteX16" fmla="*/ 389566 w 4527226"/>
              <a:gd name="connsiteY16" fmla="*/ 3638988 h 6046908"/>
              <a:gd name="connsiteX17" fmla="*/ 381946 w 4527226"/>
              <a:gd name="connsiteY17" fmla="*/ 3326568 h 6046908"/>
              <a:gd name="connsiteX18" fmla="*/ 420046 w 4527226"/>
              <a:gd name="connsiteY18" fmla="*/ 3227508 h 6046908"/>
              <a:gd name="connsiteX19" fmla="*/ 389566 w 4527226"/>
              <a:gd name="connsiteY19" fmla="*/ 3166548 h 6046908"/>
              <a:gd name="connsiteX20" fmla="*/ 351466 w 4527226"/>
              <a:gd name="connsiteY20" fmla="*/ 3105588 h 6046908"/>
              <a:gd name="connsiteX21" fmla="*/ 397186 w 4527226"/>
              <a:gd name="connsiteY21" fmla="*/ 3021768 h 6046908"/>
              <a:gd name="connsiteX22" fmla="*/ 488626 w 4527226"/>
              <a:gd name="connsiteY22" fmla="*/ 2998908 h 6046908"/>
              <a:gd name="connsiteX23" fmla="*/ 471956 w 4527226"/>
              <a:gd name="connsiteY23" fmla="*/ 2942709 h 6046908"/>
              <a:gd name="connsiteX24" fmla="*/ 435286 w 4527226"/>
              <a:gd name="connsiteY24" fmla="*/ 2930328 h 6046908"/>
              <a:gd name="connsiteX25" fmla="*/ 389566 w 4527226"/>
              <a:gd name="connsiteY25" fmla="*/ 2930328 h 6046908"/>
              <a:gd name="connsiteX26" fmla="*/ 314000 w 4527226"/>
              <a:gd name="connsiteY26" fmla="*/ 2893495 h 6046908"/>
              <a:gd name="connsiteX27" fmla="*/ 320986 w 4527226"/>
              <a:gd name="connsiteY27" fmla="*/ 2846508 h 6046908"/>
              <a:gd name="connsiteX28" fmla="*/ 328606 w 4527226"/>
              <a:gd name="connsiteY28" fmla="*/ 2793168 h 6046908"/>
              <a:gd name="connsiteX29" fmla="*/ 313366 w 4527226"/>
              <a:gd name="connsiteY29" fmla="*/ 2732208 h 6046908"/>
              <a:gd name="connsiteX30" fmla="*/ 267646 w 4527226"/>
              <a:gd name="connsiteY30" fmla="*/ 2671248 h 6046908"/>
              <a:gd name="connsiteX31" fmla="*/ 176206 w 4527226"/>
              <a:gd name="connsiteY31" fmla="*/ 2656008 h 6046908"/>
              <a:gd name="connsiteX32" fmla="*/ 54286 w 4527226"/>
              <a:gd name="connsiteY32" fmla="*/ 2610288 h 6046908"/>
              <a:gd name="connsiteX33" fmla="*/ 7931 w 4527226"/>
              <a:gd name="connsiteY33" fmla="*/ 2563298 h 6046908"/>
              <a:gd name="connsiteX34" fmla="*/ 8566 w 4527226"/>
              <a:gd name="connsiteY34" fmla="*/ 2488368 h 6046908"/>
              <a:gd name="connsiteX35" fmla="*/ 92386 w 4527226"/>
              <a:gd name="connsiteY35" fmla="*/ 2335968 h 6046908"/>
              <a:gd name="connsiteX36" fmla="*/ 221926 w 4527226"/>
              <a:gd name="connsiteY36" fmla="*/ 2175948 h 6046908"/>
              <a:gd name="connsiteX37" fmla="*/ 282886 w 4527226"/>
              <a:gd name="connsiteY37" fmla="*/ 2084508 h 6046908"/>
              <a:gd name="connsiteX38" fmla="*/ 328606 w 4527226"/>
              <a:gd name="connsiteY38" fmla="*/ 1977828 h 6046908"/>
              <a:gd name="connsiteX39" fmla="*/ 359086 w 4527226"/>
              <a:gd name="connsiteY39" fmla="*/ 1871148 h 6046908"/>
              <a:gd name="connsiteX40" fmla="*/ 374326 w 4527226"/>
              <a:gd name="connsiteY40" fmla="*/ 1810188 h 6046908"/>
              <a:gd name="connsiteX41" fmla="*/ 343846 w 4527226"/>
              <a:gd name="connsiteY41" fmla="*/ 1756848 h 6046908"/>
              <a:gd name="connsiteX42" fmla="*/ 328606 w 4527226"/>
              <a:gd name="connsiteY42" fmla="*/ 1680648 h 6046908"/>
              <a:gd name="connsiteX43" fmla="*/ 412426 w 4527226"/>
              <a:gd name="connsiteY43" fmla="*/ 1474908 h 6046908"/>
              <a:gd name="connsiteX44" fmla="*/ 442906 w 4527226"/>
              <a:gd name="connsiteY44" fmla="*/ 1307268 h 6046908"/>
              <a:gd name="connsiteX45" fmla="*/ 465766 w 4527226"/>
              <a:gd name="connsiteY45" fmla="*/ 1192968 h 6046908"/>
              <a:gd name="connsiteX46" fmla="*/ 503866 w 4527226"/>
              <a:gd name="connsiteY46" fmla="*/ 1055808 h 6046908"/>
              <a:gd name="connsiteX47" fmla="*/ 557206 w 4527226"/>
              <a:gd name="connsiteY47" fmla="*/ 888168 h 6046908"/>
              <a:gd name="connsiteX48" fmla="*/ 503866 w 4527226"/>
              <a:gd name="connsiteY48" fmla="*/ 888168 h 6046908"/>
              <a:gd name="connsiteX49" fmla="*/ 412426 w 4527226"/>
              <a:gd name="connsiteY49" fmla="*/ 834828 h 6046908"/>
              <a:gd name="connsiteX50" fmla="*/ 328606 w 4527226"/>
              <a:gd name="connsiteY50" fmla="*/ 789108 h 6046908"/>
              <a:gd name="connsiteX51" fmla="*/ 260026 w 4527226"/>
              <a:gd name="connsiteY51" fmla="*/ 773868 h 6046908"/>
              <a:gd name="connsiteX52" fmla="*/ 214306 w 4527226"/>
              <a:gd name="connsiteY52" fmla="*/ 751008 h 6046908"/>
              <a:gd name="connsiteX53" fmla="*/ 260026 w 4527226"/>
              <a:gd name="connsiteY53" fmla="*/ 674808 h 6046908"/>
              <a:gd name="connsiteX54" fmla="*/ 374326 w 4527226"/>
              <a:gd name="connsiteY54" fmla="*/ 606228 h 6046908"/>
              <a:gd name="connsiteX55" fmla="*/ 557206 w 4527226"/>
              <a:gd name="connsiteY55" fmla="*/ 507168 h 6046908"/>
              <a:gd name="connsiteX56" fmla="*/ 656266 w 4527226"/>
              <a:gd name="connsiteY56" fmla="*/ 423348 h 6046908"/>
              <a:gd name="connsiteX57" fmla="*/ 892486 w 4527226"/>
              <a:gd name="connsiteY57" fmla="*/ 232848 h 6046908"/>
              <a:gd name="connsiteX58" fmla="*/ 1174426 w 4527226"/>
              <a:gd name="connsiteY58" fmla="*/ 80448 h 6046908"/>
              <a:gd name="connsiteX59" fmla="*/ 1593526 w 4527226"/>
              <a:gd name="connsiteY59" fmla="*/ 11868 h 6046908"/>
              <a:gd name="connsiteX60" fmla="*/ 1944046 w 4527226"/>
              <a:gd name="connsiteY60" fmla="*/ 4248 h 6046908"/>
              <a:gd name="connsiteX61" fmla="*/ 2172646 w 4527226"/>
              <a:gd name="connsiteY61" fmla="*/ 4248 h 6046908"/>
              <a:gd name="connsiteX62" fmla="*/ 2393626 w 4527226"/>
              <a:gd name="connsiteY62" fmla="*/ 57588 h 6046908"/>
              <a:gd name="connsiteX63" fmla="*/ 2667946 w 4527226"/>
              <a:gd name="connsiteY63" fmla="*/ 133788 h 6046908"/>
              <a:gd name="connsiteX64" fmla="*/ 2820346 w 4527226"/>
              <a:gd name="connsiteY64" fmla="*/ 202368 h 6046908"/>
              <a:gd name="connsiteX65" fmla="*/ 3102286 w 4527226"/>
              <a:gd name="connsiteY65" fmla="*/ 400488 h 6046908"/>
              <a:gd name="connsiteX66" fmla="*/ 3285166 w 4527226"/>
              <a:gd name="connsiteY66" fmla="*/ 651948 h 6046908"/>
              <a:gd name="connsiteX67" fmla="*/ 3407086 w 4527226"/>
              <a:gd name="connsiteY67" fmla="*/ 918648 h 6046908"/>
              <a:gd name="connsiteX68" fmla="*/ 3475666 w 4527226"/>
              <a:gd name="connsiteY68" fmla="*/ 1238688 h 6046908"/>
              <a:gd name="connsiteX69" fmla="*/ 3506146 w 4527226"/>
              <a:gd name="connsiteY69" fmla="*/ 1543488 h 6046908"/>
              <a:gd name="connsiteX70" fmla="*/ 3506146 w 4527226"/>
              <a:gd name="connsiteY70" fmla="*/ 1962588 h 6046908"/>
              <a:gd name="connsiteX71" fmla="*/ 3338506 w 4527226"/>
              <a:gd name="connsiteY71" fmla="*/ 2305488 h 6046908"/>
              <a:gd name="connsiteX72" fmla="*/ 3254686 w 4527226"/>
              <a:gd name="connsiteY72" fmla="*/ 2473128 h 6046908"/>
              <a:gd name="connsiteX73" fmla="*/ 3132766 w 4527226"/>
              <a:gd name="connsiteY73" fmla="*/ 2663628 h 6046908"/>
              <a:gd name="connsiteX74" fmla="*/ 3071806 w 4527226"/>
              <a:gd name="connsiteY74" fmla="*/ 2838888 h 6046908"/>
              <a:gd name="connsiteX75" fmla="*/ 3064186 w 4527226"/>
              <a:gd name="connsiteY75" fmla="*/ 2915088 h 6046908"/>
              <a:gd name="connsiteX76" fmla="*/ 3018466 w 4527226"/>
              <a:gd name="connsiteY76" fmla="*/ 3014148 h 6046908"/>
              <a:gd name="connsiteX77" fmla="*/ 2980366 w 4527226"/>
              <a:gd name="connsiteY77" fmla="*/ 3082728 h 6046908"/>
              <a:gd name="connsiteX78" fmla="*/ 2957506 w 4527226"/>
              <a:gd name="connsiteY78" fmla="*/ 3120828 h 6046908"/>
              <a:gd name="connsiteX79" fmla="*/ 2957506 w 4527226"/>
              <a:gd name="connsiteY79" fmla="*/ 3555168 h 6046908"/>
              <a:gd name="connsiteX80" fmla="*/ 3010846 w 4527226"/>
              <a:gd name="connsiteY80" fmla="*/ 3539928 h 6046908"/>
              <a:gd name="connsiteX81" fmla="*/ 3109906 w 4527226"/>
              <a:gd name="connsiteY81" fmla="*/ 3570408 h 6046908"/>
              <a:gd name="connsiteX82" fmla="*/ 3140386 w 4527226"/>
              <a:gd name="connsiteY82" fmla="*/ 3631368 h 6046908"/>
              <a:gd name="connsiteX83" fmla="*/ 3117526 w 4527226"/>
              <a:gd name="connsiteY83" fmla="*/ 3738048 h 6046908"/>
              <a:gd name="connsiteX84" fmla="*/ 3125146 w 4527226"/>
              <a:gd name="connsiteY84" fmla="*/ 4103808 h 6046908"/>
              <a:gd name="connsiteX85" fmla="*/ 3163246 w 4527226"/>
              <a:gd name="connsiteY85" fmla="*/ 4157148 h 6046908"/>
              <a:gd name="connsiteX86" fmla="*/ 3201346 w 4527226"/>
              <a:gd name="connsiteY86" fmla="*/ 4164768 h 6046908"/>
              <a:gd name="connsiteX87" fmla="*/ 3231826 w 4527226"/>
              <a:gd name="connsiteY87" fmla="*/ 4172388 h 6046908"/>
              <a:gd name="connsiteX88" fmla="*/ 3285166 w 4527226"/>
              <a:gd name="connsiteY88" fmla="*/ 4294308 h 6046908"/>
              <a:gd name="connsiteX89" fmla="*/ 3300406 w 4527226"/>
              <a:gd name="connsiteY89" fmla="*/ 4347648 h 6046908"/>
              <a:gd name="connsiteX90" fmla="*/ 3330886 w 4527226"/>
              <a:gd name="connsiteY90" fmla="*/ 4408608 h 6046908"/>
              <a:gd name="connsiteX91" fmla="*/ 3551866 w 4527226"/>
              <a:gd name="connsiteY91" fmla="*/ 4644828 h 6046908"/>
              <a:gd name="connsiteX92" fmla="*/ 3887146 w 4527226"/>
              <a:gd name="connsiteY92" fmla="*/ 5025828 h 6046908"/>
              <a:gd name="connsiteX93" fmla="*/ 4100506 w 4527226"/>
              <a:gd name="connsiteY93" fmla="*/ 5300148 h 6046908"/>
              <a:gd name="connsiteX94" fmla="*/ 4367206 w 4527226"/>
              <a:gd name="connsiteY94" fmla="*/ 5726868 h 6046908"/>
              <a:gd name="connsiteX95" fmla="*/ 4527226 w 4527226"/>
              <a:gd name="connsiteY95" fmla="*/ 6046908 h 6046908"/>
              <a:gd name="connsiteX0" fmla="*/ 717226 w 4527226"/>
              <a:gd name="connsiteY0" fmla="*/ 5063928 h 6046908"/>
              <a:gd name="connsiteX1" fmla="*/ 709606 w 4527226"/>
              <a:gd name="connsiteY1" fmla="*/ 5025828 h 6046908"/>
              <a:gd name="connsiteX2" fmla="*/ 701986 w 4527226"/>
              <a:gd name="connsiteY2" fmla="*/ 5002968 h 6046908"/>
              <a:gd name="connsiteX3" fmla="*/ 968686 w 4527226"/>
              <a:gd name="connsiteY3" fmla="*/ 4682928 h 6046908"/>
              <a:gd name="connsiteX4" fmla="*/ 961066 w 4527226"/>
              <a:gd name="connsiteY4" fmla="*/ 4644828 h 6046908"/>
              <a:gd name="connsiteX5" fmla="*/ 1342066 w 4527226"/>
              <a:gd name="connsiteY5" fmla="*/ 4172388 h 6046908"/>
              <a:gd name="connsiteX6" fmla="*/ 1258246 w 4527226"/>
              <a:gd name="connsiteY6" fmla="*/ 4012368 h 6046908"/>
              <a:gd name="connsiteX7" fmla="*/ 1204906 w 4527226"/>
              <a:gd name="connsiteY7" fmla="*/ 3928548 h 6046908"/>
              <a:gd name="connsiteX8" fmla="*/ 1174426 w 4527226"/>
              <a:gd name="connsiteY8" fmla="*/ 3768528 h 6046908"/>
              <a:gd name="connsiteX9" fmla="*/ 1151566 w 4527226"/>
              <a:gd name="connsiteY9" fmla="*/ 3699948 h 6046908"/>
              <a:gd name="connsiteX10" fmla="*/ 1143946 w 4527226"/>
              <a:gd name="connsiteY10" fmla="*/ 3669468 h 6046908"/>
              <a:gd name="connsiteX11" fmla="*/ 1067746 w 4527226"/>
              <a:gd name="connsiteY11" fmla="*/ 3661848 h 6046908"/>
              <a:gd name="connsiteX12" fmla="*/ 938206 w 4527226"/>
              <a:gd name="connsiteY12" fmla="*/ 3669468 h 6046908"/>
              <a:gd name="connsiteX13" fmla="*/ 831526 w 4527226"/>
              <a:gd name="connsiteY13" fmla="*/ 3692328 h 6046908"/>
              <a:gd name="connsiteX14" fmla="*/ 610546 w 4527226"/>
              <a:gd name="connsiteY14" fmla="*/ 3738048 h 6046908"/>
              <a:gd name="connsiteX15" fmla="*/ 389566 w 4527226"/>
              <a:gd name="connsiteY15" fmla="*/ 3638988 h 6046908"/>
              <a:gd name="connsiteX16" fmla="*/ 381946 w 4527226"/>
              <a:gd name="connsiteY16" fmla="*/ 3326568 h 6046908"/>
              <a:gd name="connsiteX17" fmla="*/ 420046 w 4527226"/>
              <a:gd name="connsiteY17" fmla="*/ 3227508 h 6046908"/>
              <a:gd name="connsiteX18" fmla="*/ 389566 w 4527226"/>
              <a:gd name="connsiteY18" fmla="*/ 3166548 h 6046908"/>
              <a:gd name="connsiteX19" fmla="*/ 351466 w 4527226"/>
              <a:gd name="connsiteY19" fmla="*/ 3105588 h 6046908"/>
              <a:gd name="connsiteX20" fmla="*/ 397186 w 4527226"/>
              <a:gd name="connsiteY20" fmla="*/ 3021768 h 6046908"/>
              <a:gd name="connsiteX21" fmla="*/ 488626 w 4527226"/>
              <a:gd name="connsiteY21" fmla="*/ 2998908 h 6046908"/>
              <a:gd name="connsiteX22" fmla="*/ 471956 w 4527226"/>
              <a:gd name="connsiteY22" fmla="*/ 2942709 h 6046908"/>
              <a:gd name="connsiteX23" fmla="*/ 435286 w 4527226"/>
              <a:gd name="connsiteY23" fmla="*/ 2930328 h 6046908"/>
              <a:gd name="connsiteX24" fmla="*/ 389566 w 4527226"/>
              <a:gd name="connsiteY24" fmla="*/ 2930328 h 6046908"/>
              <a:gd name="connsiteX25" fmla="*/ 314000 w 4527226"/>
              <a:gd name="connsiteY25" fmla="*/ 2893495 h 6046908"/>
              <a:gd name="connsiteX26" fmla="*/ 320986 w 4527226"/>
              <a:gd name="connsiteY26" fmla="*/ 2846508 h 6046908"/>
              <a:gd name="connsiteX27" fmla="*/ 328606 w 4527226"/>
              <a:gd name="connsiteY27" fmla="*/ 2793168 h 6046908"/>
              <a:gd name="connsiteX28" fmla="*/ 313366 w 4527226"/>
              <a:gd name="connsiteY28" fmla="*/ 2732208 h 6046908"/>
              <a:gd name="connsiteX29" fmla="*/ 267646 w 4527226"/>
              <a:gd name="connsiteY29" fmla="*/ 2671248 h 6046908"/>
              <a:gd name="connsiteX30" fmla="*/ 176206 w 4527226"/>
              <a:gd name="connsiteY30" fmla="*/ 2656008 h 6046908"/>
              <a:gd name="connsiteX31" fmla="*/ 54286 w 4527226"/>
              <a:gd name="connsiteY31" fmla="*/ 2610288 h 6046908"/>
              <a:gd name="connsiteX32" fmla="*/ 7931 w 4527226"/>
              <a:gd name="connsiteY32" fmla="*/ 2563298 h 6046908"/>
              <a:gd name="connsiteX33" fmla="*/ 8566 w 4527226"/>
              <a:gd name="connsiteY33" fmla="*/ 2488368 h 6046908"/>
              <a:gd name="connsiteX34" fmla="*/ 92386 w 4527226"/>
              <a:gd name="connsiteY34" fmla="*/ 2335968 h 6046908"/>
              <a:gd name="connsiteX35" fmla="*/ 221926 w 4527226"/>
              <a:gd name="connsiteY35" fmla="*/ 2175948 h 6046908"/>
              <a:gd name="connsiteX36" fmla="*/ 282886 w 4527226"/>
              <a:gd name="connsiteY36" fmla="*/ 2084508 h 6046908"/>
              <a:gd name="connsiteX37" fmla="*/ 328606 w 4527226"/>
              <a:gd name="connsiteY37" fmla="*/ 1977828 h 6046908"/>
              <a:gd name="connsiteX38" fmla="*/ 359086 w 4527226"/>
              <a:gd name="connsiteY38" fmla="*/ 1871148 h 6046908"/>
              <a:gd name="connsiteX39" fmla="*/ 374326 w 4527226"/>
              <a:gd name="connsiteY39" fmla="*/ 1810188 h 6046908"/>
              <a:gd name="connsiteX40" fmla="*/ 343846 w 4527226"/>
              <a:gd name="connsiteY40" fmla="*/ 1756848 h 6046908"/>
              <a:gd name="connsiteX41" fmla="*/ 328606 w 4527226"/>
              <a:gd name="connsiteY41" fmla="*/ 1680648 h 6046908"/>
              <a:gd name="connsiteX42" fmla="*/ 412426 w 4527226"/>
              <a:gd name="connsiteY42" fmla="*/ 1474908 h 6046908"/>
              <a:gd name="connsiteX43" fmla="*/ 442906 w 4527226"/>
              <a:gd name="connsiteY43" fmla="*/ 1307268 h 6046908"/>
              <a:gd name="connsiteX44" fmla="*/ 465766 w 4527226"/>
              <a:gd name="connsiteY44" fmla="*/ 1192968 h 6046908"/>
              <a:gd name="connsiteX45" fmla="*/ 503866 w 4527226"/>
              <a:gd name="connsiteY45" fmla="*/ 1055808 h 6046908"/>
              <a:gd name="connsiteX46" fmla="*/ 557206 w 4527226"/>
              <a:gd name="connsiteY46" fmla="*/ 888168 h 6046908"/>
              <a:gd name="connsiteX47" fmla="*/ 503866 w 4527226"/>
              <a:gd name="connsiteY47" fmla="*/ 888168 h 6046908"/>
              <a:gd name="connsiteX48" fmla="*/ 412426 w 4527226"/>
              <a:gd name="connsiteY48" fmla="*/ 834828 h 6046908"/>
              <a:gd name="connsiteX49" fmla="*/ 328606 w 4527226"/>
              <a:gd name="connsiteY49" fmla="*/ 789108 h 6046908"/>
              <a:gd name="connsiteX50" fmla="*/ 260026 w 4527226"/>
              <a:gd name="connsiteY50" fmla="*/ 773868 h 6046908"/>
              <a:gd name="connsiteX51" fmla="*/ 214306 w 4527226"/>
              <a:gd name="connsiteY51" fmla="*/ 751008 h 6046908"/>
              <a:gd name="connsiteX52" fmla="*/ 260026 w 4527226"/>
              <a:gd name="connsiteY52" fmla="*/ 674808 h 6046908"/>
              <a:gd name="connsiteX53" fmla="*/ 374326 w 4527226"/>
              <a:gd name="connsiteY53" fmla="*/ 606228 h 6046908"/>
              <a:gd name="connsiteX54" fmla="*/ 557206 w 4527226"/>
              <a:gd name="connsiteY54" fmla="*/ 507168 h 6046908"/>
              <a:gd name="connsiteX55" fmla="*/ 656266 w 4527226"/>
              <a:gd name="connsiteY55" fmla="*/ 423348 h 6046908"/>
              <a:gd name="connsiteX56" fmla="*/ 892486 w 4527226"/>
              <a:gd name="connsiteY56" fmla="*/ 232848 h 6046908"/>
              <a:gd name="connsiteX57" fmla="*/ 1174426 w 4527226"/>
              <a:gd name="connsiteY57" fmla="*/ 80448 h 6046908"/>
              <a:gd name="connsiteX58" fmla="*/ 1593526 w 4527226"/>
              <a:gd name="connsiteY58" fmla="*/ 11868 h 6046908"/>
              <a:gd name="connsiteX59" fmla="*/ 1944046 w 4527226"/>
              <a:gd name="connsiteY59" fmla="*/ 4248 h 6046908"/>
              <a:gd name="connsiteX60" fmla="*/ 2172646 w 4527226"/>
              <a:gd name="connsiteY60" fmla="*/ 4248 h 6046908"/>
              <a:gd name="connsiteX61" fmla="*/ 2393626 w 4527226"/>
              <a:gd name="connsiteY61" fmla="*/ 57588 h 6046908"/>
              <a:gd name="connsiteX62" fmla="*/ 2667946 w 4527226"/>
              <a:gd name="connsiteY62" fmla="*/ 133788 h 6046908"/>
              <a:gd name="connsiteX63" fmla="*/ 2820346 w 4527226"/>
              <a:gd name="connsiteY63" fmla="*/ 202368 h 6046908"/>
              <a:gd name="connsiteX64" fmla="*/ 3102286 w 4527226"/>
              <a:gd name="connsiteY64" fmla="*/ 400488 h 6046908"/>
              <a:gd name="connsiteX65" fmla="*/ 3285166 w 4527226"/>
              <a:gd name="connsiteY65" fmla="*/ 651948 h 6046908"/>
              <a:gd name="connsiteX66" fmla="*/ 3407086 w 4527226"/>
              <a:gd name="connsiteY66" fmla="*/ 918648 h 6046908"/>
              <a:gd name="connsiteX67" fmla="*/ 3475666 w 4527226"/>
              <a:gd name="connsiteY67" fmla="*/ 1238688 h 6046908"/>
              <a:gd name="connsiteX68" fmla="*/ 3506146 w 4527226"/>
              <a:gd name="connsiteY68" fmla="*/ 1543488 h 6046908"/>
              <a:gd name="connsiteX69" fmla="*/ 3506146 w 4527226"/>
              <a:gd name="connsiteY69" fmla="*/ 1962588 h 6046908"/>
              <a:gd name="connsiteX70" fmla="*/ 3338506 w 4527226"/>
              <a:gd name="connsiteY70" fmla="*/ 2305488 h 6046908"/>
              <a:gd name="connsiteX71" fmla="*/ 3254686 w 4527226"/>
              <a:gd name="connsiteY71" fmla="*/ 2473128 h 6046908"/>
              <a:gd name="connsiteX72" fmla="*/ 3132766 w 4527226"/>
              <a:gd name="connsiteY72" fmla="*/ 2663628 h 6046908"/>
              <a:gd name="connsiteX73" fmla="*/ 3071806 w 4527226"/>
              <a:gd name="connsiteY73" fmla="*/ 2838888 h 6046908"/>
              <a:gd name="connsiteX74" fmla="*/ 3064186 w 4527226"/>
              <a:gd name="connsiteY74" fmla="*/ 2915088 h 6046908"/>
              <a:gd name="connsiteX75" fmla="*/ 3018466 w 4527226"/>
              <a:gd name="connsiteY75" fmla="*/ 3014148 h 6046908"/>
              <a:gd name="connsiteX76" fmla="*/ 2980366 w 4527226"/>
              <a:gd name="connsiteY76" fmla="*/ 3082728 h 6046908"/>
              <a:gd name="connsiteX77" fmla="*/ 2957506 w 4527226"/>
              <a:gd name="connsiteY77" fmla="*/ 3120828 h 6046908"/>
              <a:gd name="connsiteX78" fmla="*/ 2957506 w 4527226"/>
              <a:gd name="connsiteY78" fmla="*/ 3555168 h 6046908"/>
              <a:gd name="connsiteX79" fmla="*/ 3010846 w 4527226"/>
              <a:gd name="connsiteY79" fmla="*/ 3539928 h 6046908"/>
              <a:gd name="connsiteX80" fmla="*/ 3109906 w 4527226"/>
              <a:gd name="connsiteY80" fmla="*/ 3570408 h 6046908"/>
              <a:gd name="connsiteX81" fmla="*/ 3140386 w 4527226"/>
              <a:gd name="connsiteY81" fmla="*/ 3631368 h 6046908"/>
              <a:gd name="connsiteX82" fmla="*/ 3117526 w 4527226"/>
              <a:gd name="connsiteY82" fmla="*/ 3738048 h 6046908"/>
              <a:gd name="connsiteX83" fmla="*/ 3125146 w 4527226"/>
              <a:gd name="connsiteY83" fmla="*/ 4103808 h 6046908"/>
              <a:gd name="connsiteX84" fmla="*/ 3163246 w 4527226"/>
              <a:gd name="connsiteY84" fmla="*/ 4157148 h 6046908"/>
              <a:gd name="connsiteX85" fmla="*/ 3201346 w 4527226"/>
              <a:gd name="connsiteY85" fmla="*/ 4164768 h 6046908"/>
              <a:gd name="connsiteX86" fmla="*/ 3231826 w 4527226"/>
              <a:gd name="connsiteY86" fmla="*/ 4172388 h 6046908"/>
              <a:gd name="connsiteX87" fmla="*/ 3285166 w 4527226"/>
              <a:gd name="connsiteY87" fmla="*/ 4294308 h 6046908"/>
              <a:gd name="connsiteX88" fmla="*/ 3300406 w 4527226"/>
              <a:gd name="connsiteY88" fmla="*/ 4347648 h 6046908"/>
              <a:gd name="connsiteX89" fmla="*/ 3330886 w 4527226"/>
              <a:gd name="connsiteY89" fmla="*/ 4408608 h 6046908"/>
              <a:gd name="connsiteX90" fmla="*/ 3551866 w 4527226"/>
              <a:gd name="connsiteY90" fmla="*/ 4644828 h 6046908"/>
              <a:gd name="connsiteX91" fmla="*/ 3887146 w 4527226"/>
              <a:gd name="connsiteY91" fmla="*/ 5025828 h 6046908"/>
              <a:gd name="connsiteX92" fmla="*/ 4100506 w 4527226"/>
              <a:gd name="connsiteY92" fmla="*/ 5300148 h 6046908"/>
              <a:gd name="connsiteX93" fmla="*/ 4367206 w 4527226"/>
              <a:gd name="connsiteY93" fmla="*/ 5726868 h 6046908"/>
              <a:gd name="connsiteX94" fmla="*/ 4527226 w 4527226"/>
              <a:gd name="connsiteY94" fmla="*/ 6046908 h 6046908"/>
              <a:gd name="connsiteX0" fmla="*/ 709606 w 4527226"/>
              <a:gd name="connsiteY0" fmla="*/ 5025828 h 6046908"/>
              <a:gd name="connsiteX1" fmla="*/ 701986 w 4527226"/>
              <a:gd name="connsiteY1" fmla="*/ 5002968 h 6046908"/>
              <a:gd name="connsiteX2" fmla="*/ 968686 w 4527226"/>
              <a:gd name="connsiteY2" fmla="*/ 4682928 h 6046908"/>
              <a:gd name="connsiteX3" fmla="*/ 961066 w 4527226"/>
              <a:gd name="connsiteY3" fmla="*/ 4644828 h 6046908"/>
              <a:gd name="connsiteX4" fmla="*/ 1342066 w 4527226"/>
              <a:gd name="connsiteY4" fmla="*/ 4172388 h 6046908"/>
              <a:gd name="connsiteX5" fmla="*/ 1258246 w 4527226"/>
              <a:gd name="connsiteY5" fmla="*/ 4012368 h 6046908"/>
              <a:gd name="connsiteX6" fmla="*/ 1204906 w 4527226"/>
              <a:gd name="connsiteY6" fmla="*/ 3928548 h 6046908"/>
              <a:gd name="connsiteX7" fmla="*/ 1174426 w 4527226"/>
              <a:gd name="connsiteY7" fmla="*/ 3768528 h 6046908"/>
              <a:gd name="connsiteX8" fmla="*/ 1151566 w 4527226"/>
              <a:gd name="connsiteY8" fmla="*/ 3699948 h 6046908"/>
              <a:gd name="connsiteX9" fmla="*/ 1143946 w 4527226"/>
              <a:gd name="connsiteY9" fmla="*/ 3669468 h 6046908"/>
              <a:gd name="connsiteX10" fmla="*/ 1067746 w 4527226"/>
              <a:gd name="connsiteY10" fmla="*/ 3661848 h 6046908"/>
              <a:gd name="connsiteX11" fmla="*/ 938206 w 4527226"/>
              <a:gd name="connsiteY11" fmla="*/ 3669468 h 6046908"/>
              <a:gd name="connsiteX12" fmla="*/ 831526 w 4527226"/>
              <a:gd name="connsiteY12" fmla="*/ 3692328 h 6046908"/>
              <a:gd name="connsiteX13" fmla="*/ 610546 w 4527226"/>
              <a:gd name="connsiteY13" fmla="*/ 3738048 h 6046908"/>
              <a:gd name="connsiteX14" fmla="*/ 389566 w 4527226"/>
              <a:gd name="connsiteY14" fmla="*/ 3638988 h 6046908"/>
              <a:gd name="connsiteX15" fmla="*/ 381946 w 4527226"/>
              <a:gd name="connsiteY15" fmla="*/ 3326568 h 6046908"/>
              <a:gd name="connsiteX16" fmla="*/ 420046 w 4527226"/>
              <a:gd name="connsiteY16" fmla="*/ 3227508 h 6046908"/>
              <a:gd name="connsiteX17" fmla="*/ 389566 w 4527226"/>
              <a:gd name="connsiteY17" fmla="*/ 3166548 h 6046908"/>
              <a:gd name="connsiteX18" fmla="*/ 351466 w 4527226"/>
              <a:gd name="connsiteY18" fmla="*/ 3105588 h 6046908"/>
              <a:gd name="connsiteX19" fmla="*/ 397186 w 4527226"/>
              <a:gd name="connsiteY19" fmla="*/ 3021768 h 6046908"/>
              <a:gd name="connsiteX20" fmla="*/ 488626 w 4527226"/>
              <a:gd name="connsiteY20" fmla="*/ 2998908 h 6046908"/>
              <a:gd name="connsiteX21" fmla="*/ 471956 w 4527226"/>
              <a:gd name="connsiteY21" fmla="*/ 2942709 h 6046908"/>
              <a:gd name="connsiteX22" fmla="*/ 435286 w 4527226"/>
              <a:gd name="connsiteY22" fmla="*/ 2930328 h 6046908"/>
              <a:gd name="connsiteX23" fmla="*/ 389566 w 4527226"/>
              <a:gd name="connsiteY23" fmla="*/ 2930328 h 6046908"/>
              <a:gd name="connsiteX24" fmla="*/ 314000 w 4527226"/>
              <a:gd name="connsiteY24" fmla="*/ 2893495 h 6046908"/>
              <a:gd name="connsiteX25" fmla="*/ 320986 w 4527226"/>
              <a:gd name="connsiteY25" fmla="*/ 2846508 h 6046908"/>
              <a:gd name="connsiteX26" fmla="*/ 328606 w 4527226"/>
              <a:gd name="connsiteY26" fmla="*/ 2793168 h 6046908"/>
              <a:gd name="connsiteX27" fmla="*/ 313366 w 4527226"/>
              <a:gd name="connsiteY27" fmla="*/ 2732208 h 6046908"/>
              <a:gd name="connsiteX28" fmla="*/ 267646 w 4527226"/>
              <a:gd name="connsiteY28" fmla="*/ 2671248 h 6046908"/>
              <a:gd name="connsiteX29" fmla="*/ 176206 w 4527226"/>
              <a:gd name="connsiteY29" fmla="*/ 2656008 h 6046908"/>
              <a:gd name="connsiteX30" fmla="*/ 54286 w 4527226"/>
              <a:gd name="connsiteY30" fmla="*/ 2610288 h 6046908"/>
              <a:gd name="connsiteX31" fmla="*/ 7931 w 4527226"/>
              <a:gd name="connsiteY31" fmla="*/ 2563298 h 6046908"/>
              <a:gd name="connsiteX32" fmla="*/ 8566 w 4527226"/>
              <a:gd name="connsiteY32" fmla="*/ 2488368 h 6046908"/>
              <a:gd name="connsiteX33" fmla="*/ 92386 w 4527226"/>
              <a:gd name="connsiteY33" fmla="*/ 2335968 h 6046908"/>
              <a:gd name="connsiteX34" fmla="*/ 221926 w 4527226"/>
              <a:gd name="connsiteY34" fmla="*/ 2175948 h 6046908"/>
              <a:gd name="connsiteX35" fmla="*/ 282886 w 4527226"/>
              <a:gd name="connsiteY35" fmla="*/ 2084508 h 6046908"/>
              <a:gd name="connsiteX36" fmla="*/ 328606 w 4527226"/>
              <a:gd name="connsiteY36" fmla="*/ 1977828 h 6046908"/>
              <a:gd name="connsiteX37" fmla="*/ 359086 w 4527226"/>
              <a:gd name="connsiteY37" fmla="*/ 1871148 h 6046908"/>
              <a:gd name="connsiteX38" fmla="*/ 374326 w 4527226"/>
              <a:gd name="connsiteY38" fmla="*/ 1810188 h 6046908"/>
              <a:gd name="connsiteX39" fmla="*/ 343846 w 4527226"/>
              <a:gd name="connsiteY39" fmla="*/ 1756848 h 6046908"/>
              <a:gd name="connsiteX40" fmla="*/ 328606 w 4527226"/>
              <a:gd name="connsiteY40" fmla="*/ 1680648 h 6046908"/>
              <a:gd name="connsiteX41" fmla="*/ 412426 w 4527226"/>
              <a:gd name="connsiteY41" fmla="*/ 1474908 h 6046908"/>
              <a:gd name="connsiteX42" fmla="*/ 442906 w 4527226"/>
              <a:gd name="connsiteY42" fmla="*/ 1307268 h 6046908"/>
              <a:gd name="connsiteX43" fmla="*/ 465766 w 4527226"/>
              <a:gd name="connsiteY43" fmla="*/ 1192968 h 6046908"/>
              <a:gd name="connsiteX44" fmla="*/ 503866 w 4527226"/>
              <a:gd name="connsiteY44" fmla="*/ 1055808 h 6046908"/>
              <a:gd name="connsiteX45" fmla="*/ 557206 w 4527226"/>
              <a:gd name="connsiteY45" fmla="*/ 888168 h 6046908"/>
              <a:gd name="connsiteX46" fmla="*/ 503866 w 4527226"/>
              <a:gd name="connsiteY46" fmla="*/ 888168 h 6046908"/>
              <a:gd name="connsiteX47" fmla="*/ 412426 w 4527226"/>
              <a:gd name="connsiteY47" fmla="*/ 834828 h 6046908"/>
              <a:gd name="connsiteX48" fmla="*/ 328606 w 4527226"/>
              <a:gd name="connsiteY48" fmla="*/ 789108 h 6046908"/>
              <a:gd name="connsiteX49" fmla="*/ 260026 w 4527226"/>
              <a:gd name="connsiteY49" fmla="*/ 773868 h 6046908"/>
              <a:gd name="connsiteX50" fmla="*/ 214306 w 4527226"/>
              <a:gd name="connsiteY50" fmla="*/ 751008 h 6046908"/>
              <a:gd name="connsiteX51" fmla="*/ 260026 w 4527226"/>
              <a:gd name="connsiteY51" fmla="*/ 674808 h 6046908"/>
              <a:gd name="connsiteX52" fmla="*/ 374326 w 4527226"/>
              <a:gd name="connsiteY52" fmla="*/ 606228 h 6046908"/>
              <a:gd name="connsiteX53" fmla="*/ 557206 w 4527226"/>
              <a:gd name="connsiteY53" fmla="*/ 507168 h 6046908"/>
              <a:gd name="connsiteX54" fmla="*/ 656266 w 4527226"/>
              <a:gd name="connsiteY54" fmla="*/ 423348 h 6046908"/>
              <a:gd name="connsiteX55" fmla="*/ 892486 w 4527226"/>
              <a:gd name="connsiteY55" fmla="*/ 232848 h 6046908"/>
              <a:gd name="connsiteX56" fmla="*/ 1174426 w 4527226"/>
              <a:gd name="connsiteY56" fmla="*/ 80448 h 6046908"/>
              <a:gd name="connsiteX57" fmla="*/ 1593526 w 4527226"/>
              <a:gd name="connsiteY57" fmla="*/ 11868 h 6046908"/>
              <a:gd name="connsiteX58" fmla="*/ 1944046 w 4527226"/>
              <a:gd name="connsiteY58" fmla="*/ 4248 h 6046908"/>
              <a:gd name="connsiteX59" fmla="*/ 2172646 w 4527226"/>
              <a:gd name="connsiteY59" fmla="*/ 4248 h 6046908"/>
              <a:gd name="connsiteX60" fmla="*/ 2393626 w 4527226"/>
              <a:gd name="connsiteY60" fmla="*/ 57588 h 6046908"/>
              <a:gd name="connsiteX61" fmla="*/ 2667946 w 4527226"/>
              <a:gd name="connsiteY61" fmla="*/ 133788 h 6046908"/>
              <a:gd name="connsiteX62" fmla="*/ 2820346 w 4527226"/>
              <a:gd name="connsiteY62" fmla="*/ 202368 h 6046908"/>
              <a:gd name="connsiteX63" fmla="*/ 3102286 w 4527226"/>
              <a:gd name="connsiteY63" fmla="*/ 400488 h 6046908"/>
              <a:gd name="connsiteX64" fmla="*/ 3285166 w 4527226"/>
              <a:gd name="connsiteY64" fmla="*/ 651948 h 6046908"/>
              <a:gd name="connsiteX65" fmla="*/ 3407086 w 4527226"/>
              <a:gd name="connsiteY65" fmla="*/ 918648 h 6046908"/>
              <a:gd name="connsiteX66" fmla="*/ 3475666 w 4527226"/>
              <a:gd name="connsiteY66" fmla="*/ 1238688 h 6046908"/>
              <a:gd name="connsiteX67" fmla="*/ 3506146 w 4527226"/>
              <a:gd name="connsiteY67" fmla="*/ 1543488 h 6046908"/>
              <a:gd name="connsiteX68" fmla="*/ 3506146 w 4527226"/>
              <a:gd name="connsiteY68" fmla="*/ 1962588 h 6046908"/>
              <a:gd name="connsiteX69" fmla="*/ 3338506 w 4527226"/>
              <a:gd name="connsiteY69" fmla="*/ 2305488 h 6046908"/>
              <a:gd name="connsiteX70" fmla="*/ 3254686 w 4527226"/>
              <a:gd name="connsiteY70" fmla="*/ 2473128 h 6046908"/>
              <a:gd name="connsiteX71" fmla="*/ 3132766 w 4527226"/>
              <a:gd name="connsiteY71" fmla="*/ 2663628 h 6046908"/>
              <a:gd name="connsiteX72" fmla="*/ 3071806 w 4527226"/>
              <a:gd name="connsiteY72" fmla="*/ 2838888 h 6046908"/>
              <a:gd name="connsiteX73" fmla="*/ 3064186 w 4527226"/>
              <a:gd name="connsiteY73" fmla="*/ 2915088 h 6046908"/>
              <a:gd name="connsiteX74" fmla="*/ 3018466 w 4527226"/>
              <a:gd name="connsiteY74" fmla="*/ 3014148 h 6046908"/>
              <a:gd name="connsiteX75" fmla="*/ 2980366 w 4527226"/>
              <a:gd name="connsiteY75" fmla="*/ 3082728 h 6046908"/>
              <a:gd name="connsiteX76" fmla="*/ 2957506 w 4527226"/>
              <a:gd name="connsiteY76" fmla="*/ 3120828 h 6046908"/>
              <a:gd name="connsiteX77" fmla="*/ 2957506 w 4527226"/>
              <a:gd name="connsiteY77" fmla="*/ 3555168 h 6046908"/>
              <a:gd name="connsiteX78" fmla="*/ 3010846 w 4527226"/>
              <a:gd name="connsiteY78" fmla="*/ 3539928 h 6046908"/>
              <a:gd name="connsiteX79" fmla="*/ 3109906 w 4527226"/>
              <a:gd name="connsiteY79" fmla="*/ 3570408 h 6046908"/>
              <a:gd name="connsiteX80" fmla="*/ 3140386 w 4527226"/>
              <a:gd name="connsiteY80" fmla="*/ 3631368 h 6046908"/>
              <a:gd name="connsiteX81" fmla="*/ 3117526 w 4527226"/>
              <a:gd name="connsiteY81" fmla="*/ 3738048 h 6046908"/>
              <a:gd name="connsiteX82" fmla="*/ 3125146 w 4527226"/>
              <a:gd name="connsiteY82" fmla="*/ 4103808 h 6046908"/>
              <a:gd name="connsiteX83" fmla="*/ 3163246 w 4527226"/>
              <a:gd name="connsiteY83" fmla="*/ 4157148 h 6046908"/>
              <a:gd name="connsiteX84" fmla="*/ 3201346 w 4527226"/>
              <a:gd name="connsiteY84" fmla="*/ 4164768 h 6046908"/>
              <a:gd name="connsiteX85" fmla="*/ 3231826 w 4527226"/>
              <a:gd name="connsiteY85" fmla="*/ 4172388 h 6046908"/>
              <a:gd name="connsiteX86" fmla="*/ 3285166 w 4527226"/>
              <a:gd name="connsiteY86" fmla="*/ 4294308 h 6046908"/>
              <a:gd name="connsiteX87" fmla="*/ 3300406 w 4527226"/>
              <a:gd name="connsiteY87" fmla="*/ 4347648 h 6046908"/>
              <a:gd name="connsiteX88" fmla="*/ 3330886 w 4527226"/>
              <a:gd name="connsiteY88" fmla="*/ 4408608 h 6046908"/>
              <a:gd name="connsiteX89" fmla="*/ 3551866 w 4527226"/>
              <a:gd name="connsiteY89" fmla="*/ 4644828 h 6046908"/>
              <a:gd name="connsiteX90" fmla="*/ 3887146 w 4527226"/>
              <a:gd name="connsiteY90" fmla="*/ 5025828 h 6046908"/>
              <a:gd name="connsiteX91" fmla="*/ 4100506 w 4527226"/>
              <a:gd name="connsiteY91" fmla="*/ 5300148 h 6046908"/>
              <a:gd name="connsiteX92" fmla="*/ 4367206 w 4527226"/>
              <a:gd name="connsiteY92" fmla="*/ 5726868 h 6046908"/>
              <a:gd name="connsiteX93" fmla="*/ 4527226 w 4527226"/>
              <a:gd name="connsiteY93" fmla="*/ 6046908 h 6046908"/>
              <a:gd name="connsiteX0" fmla="*/ 701986 w 4527226"/>
              <a:gd name="connsiteY0" fmla="*/ 5002968 h 6046908"/>
              <a:gd name="connsiteX1" fmla="*/ 968686 w 4527226"/>
              <a:gd name="connsiteY1" fmla="*/ 4682928 h 6046908"/>
              <a:gd name="connsiteX2" fmla="*/ 961066 w 4527226"/>
              <a:gd name="connsiteY2" fmla="*/ 4644828 h 6046908"/>
              <a:gd name="connsiteX3" fmla="*/ 1342066 w 4527226"/>
              <a:gd name="connsiteY3" fmla="*/ 4172388 h 6046908"/>
              <a:gd name="connsiteX4" fmla="*/ 1258246 w 4527226"/>
              <a:gd name="connsiteY4" fmla="*/ 4012368 h 6046908"/>
              <a:gd name="connsiteX5" fmla="*/ 1204906 w 4527226"/>
              <a:gd name="connsiteY5" fmla="*/ 3928548 h 6046908"/>
              <a:gd name="connsiteX6" fmla="*/ 1174426 w 4527226"/>
              <a:gd name="connsiteY6" fmla="*/ 3768528 h 6046908"/>
              <a:gd name="connsiteX7" fmla="*/ 1151566 w 4527226"/>
              <a:gd name="connsiteY7" fmla="*/ 3699948 h 6046908"/>
              <a:gd name="connsiteX8" fmla="*/ 1143946 w 4527226"/>
              <a:gd name="connsiteY8" fmla="*/ 3669468 h 6046908"/>
              <a:gd name="connsiteX9" fmla="*/ 1067746 w 4527226"/>
              <a:gd name="connsiteY9" fmla="*/ 3661848 h 6046908"/>
              <a:gd name="connsiteX10" fmla="*/ 938206 w 4527226"/>
              <a:gd name="connsiteY10" fmla="*/ 3669468 h 6046908"/>
              <a:gd name="connsiteX11" fmla="*/ 831526 w 4527226"/>
              <a:gd name="connsiteY11" fmla="*/ 3692328 h 6046908"/>
              <a:gd name="connsiteX12" fmla="*/ 610546 w 4527226"/>
              <a:gd name="connsiteY12" fmla="*/ 3738048 h 6046908"/>
              <a:gd name="connsiteX13" fmla="*/ 389566 w 4527226"/>
              <a:gd name="connsiteY13" fmla="*/ 3638988 h 6046908"/>
              <a:gd name="connsiteX14" fmla="*/ 381946 w 4527226"/>
              <a:gd name="connsiteY14" fmla="*/ 3326568 h 6046908"/>
              <a:gd name="connsiteX15" fmla="*/ 420046 w 4527226"/>
              <a:gd name="connsiteY15" fmla="*/ 3227508 h 6046908"/>
              <a:gd name="connsiteX16" fmla="*/ 389566 w 4527226"/>
              <a:gd name="connsiteY16" fmla="*/ 3166548 h 6046908"/>
              <a:gd name="connsiteX17" fmla="*/ 351466 w 4527226"/>
              <a:gd name="connsiteY17" fmla="*/ 3105588 h 6046908"/>
              <a:gd name="connsiteX18" fmla="*/ 397186 w 4527226"/>
              <a:gd name="connsiteY18" fmla="*/ 3021768 h 6046908"/>
              <a:gd name="connsiteX19" fmla="*/ 488626 w 4527226"/>
              <a:gd name="connsiteY19" fmla="*/ 2998908 h 6046908"/>
              <a:gd name="connsiteX20" fmla="*/ 471956 w 4527226"/>
              <a:gd name="connsiteY20" fmla="*/ 2942709 h 6046908"/>
              <a:gd name="connsiteX21" fmla="*/ 435286 w 4527226"/>
              <a:gd name="connsiteY21" fmla="*/ 2930328 h 6046908"/>
              <a:gd name="connsiteX22" fmla="*/ 389566 w 4527226"/>
              <a:gd name="connsiteY22" fmla="*/ 2930328 h 6046908"/>
              <a:gd name="connsiteX23" fmla="*/ 314000 w 4527226"/>
              <a:gd name="connsiteY23" fmla="*/ 2893495 h 6046908"/>
              <a:gd name="connsiteX24" fmla="*/ 320986 w 4527226"/>
              <a:gd name="connsiteY24" fmla="*/ 2846508 h 6046908"/>
              <a:gd name="connsiteX25" fmla="*/ 328606 w 4527226"/>
              <a:gd name="connsiteY25" fmla="*/ 2793168 h 6046908"/>
              <a:gd name="connsiteX26" fmla="*/ 313366 w 4527226"/>
              <a:gd name="connsiteY26" fmla="*/ 2732208 h 6046908"/>
              <a:gd name="connsiteX27" fmla="*/ 267646 w 4527226"/>
              <a:gd name="connsiteY27" fmla="*/ 2671248 h 6046908"/>
              <a:gd name="connsiteX28" fmla="*/ 176206 w 4527226"/>
              <a:gd name="connsiteY28" fmla="*/ 2656008 h 6046908"/>
              <a:gd name="connsiteX29" fmla="*/ 54286 w 4527226"/>
              <a:gd name="connsiteY29" fmla="*/ 2610288 h 6046908"/>
              <a:gd name="connsiteX30" fmla="*/ 7931 w 4527226"/>
              <a:gd name="connsiteY30" fmla="*/ 2563298 h 6046908"/>
              <a:gd name="connsiteX31" fmla="*/ 8566 w 4527226"/>
              <a:gd name="connsiteY31" fmla="*/ 2488368 h 6046908"/>
              <a:gd name="connsiteX32" fmla="*/ 92386 w 4527226"/>
              <a:gd name="connsiteY32" fmla="*/ 2335968 h 6046908"/>
              <a:gd name="connsiteX33" fmla="*/ 221926 w 4527226"/>
              <a:gd name="connsiteY33" fmla="*/ 2175948 h 6046908"/>
              <a:gd name="connsiteX34" fmla="*/ 282886 w 4527226"/>
              <a:gd name="connsiteY34" fmla="*/ 2084508 h 6046908"/>
              <a:gd name="connsiteX35" fmla="*/ 328606 w 4527226"/>
              <a:gd name="connsiteY35" fmla="*/ 1977828 h 6046908"/>
              <a:gd name="connsiteX36" fmla="*/ 359086 w 4527226"/>
              <a:gd name="connsiteY36" fmla="*/ 1871148 h 6046908"/>
              <a:gd name="connsiteX37" fmla="*/ 374326 w 4527226"/>
              <a:gd name="connsiteY37" fmla="*/ 1810188 h 6046908"/>
              <a:gd name="connsiteX38" fmla="*/ 343846 w 4527226"/>
              <a:gd name="connsiteY38" fmla="*/ 1756848 h 6046908"/>
              <a:gd name="connsiteX39" fmla="*/ 328606 w 4527226"/>
              <a:gd name="connsiteY39" fmla="*/ 1680648 h 6046908"/>
              <a:gd name="connsiteX40" fmla="*/ 412426 w 4527226"/>
              <a:gd name="connsiteY40" fmla="*/ 1474908 h 6046908"/>
              <a:gd name="connsiteX41" fmla="*/ 442906 w 4527226"/>
              <a:gd name="connsiteY41" fmla="*/ 1307268 h 6046908"/>
              <a:gd name="connsiteX42" fmla="*/ 465766 w 4527226"/>
              <a:gd name="connsiteY42" fmla="*/ 1192968 h 6046908"/>
              <a:gd name="connsiteX43" fmla="*/ 503866 w 4527226"/>
              <a:gd name="connsiteY43" fmla="*/ 1055808 h 6046908"/>
              <a:gd name="connsiteX44" fmla="*/ 557206 w 4527226"/>
              <a:gd name="connsiteY44" fmla="*/ 888168 h 6046908"/>
              <a:gd name="connsiteX45" fmla="*/ 503866 w 4527226"/>
              <a:gd name="connsiteY45" fmla="*/ 888168 h 6046908"/>
              <a:gd name="connsiteX46" fmla="*/ 412426 w 4527226"/>
              <a:gd name="connsiteY46" fmla="*/ 834828 h 6046908"/>
              <a:gd name="connsiteX47" fmla="*/ 328606 w 4527226"/>
              <a:gd name="connsiteY47" fmla="*/ 789108 h 6046908"/>
              <a:gd name="connsiteX48" fmla="*/ 260026 w 4527226"/>
              <a:gd name="connsiteY48" fmla="*/ 773868 h 6046908"/>
              <a:gd name="connsiteX49" fmla="*/ 214306 w 4527226"/>
              <a:gd name="connsiteY49" fmla="*/ 751008 h 6046908"/>
              <a:gd name="connsiteX50" fmla="*/ 260026 w 4527226"/>
              <a:gd name="connsiteY50" fmla="*/ 674808 h 6046908"/>
              <a:gd name="connsiteX51" fmla="*/ 374326 w 4527226"/>
              <a:gd name="connsiteY51" fmla="*/ 606228 h 6046908"/>
              <a:gd name="connsiteX52" fmla="*/ 557206 w 4527226"/>
              <a:gd name="connsiteY52" fmla="*/ 507168 h 6046908"/>
              <a:gd name="connsiteX53" fmla="*/ 656266 w 4527226"/>
              <a:gd name="connsiteY53" fmla="*/ 423348 h 6046908"/>
              <a:gd name="connsiteX54" fmla="*/ 892486 w 4527226"/>
              <a:gd name="connsiteY54" fmla="*/ 232848 h 6046908"/>
              <a:gd name="connsiteX55" fmla="*/ 1174426 w 4527226"/>
              <a:gd name="connsiteY55" fmla="*/ 80448 h 6046908"/>
              <a:gd name="connsiteX56" fmla="*/ 1593526 w 4527226"/>
              <a:gd name="connsiteY56" fmla="*/ 11868 h 6046908"/>
              <a:gd name="connsiteX57" fmla="*/ 1944046 w 4527226"/>
              <a:gd name="connsiteY57" fmla="*/ 4248 h 6046908"/>
              <a:gd name="connsiteX58" fmla="*/ 2172646 w 4527226"/>
              <a:gd name="connsiteY58" fmla="*/ 4248 h 6046908"/>
              <a:gd name="connsiteX59" fmla="*/ 2393626 w 4527226"/>
              <a:gd name="connsiteY59" fmla="*/ 57588 h 6046908"/>
              <a:gd name="connsiteX60" fmla="*/ 2667946 w 4527226"/>
              <a:gd name="connsiteY60" fmla="*/ 133788 h 6046908"/>
              <a:gd name="connsiteX61" fmla="*/ 2820346 w 4527226"/>
              <a:gd name="connsiteY61" fmla="*/ 202368 h 6046908"/>
              <a:gd name="connsiteX62" fmla="*/ 3102286 w 4527226"/>
              <a:gd name="connsiteY62" fmla="*/ 400488 h 6046908"/>
              <a:gd name="connsiteX63" fmla="*/ 3285166 w 4527226"/>
              <a:gd name="connsiteY63" fmla="*/ 651948 h 6046908"/>
              <a:gd name="connsiteX64" fmla="*/ 3407086 w 4527226"/>
              <a:gd name="connsiteY64" fmla="*/ 918648 h 6046908"/>
              <a:gd name="connsiteX65" fmla="*/ 3475666 w 4527226"/>
              <a:gd name="connsiteY65" fmla="*/ 1238688 h 6046908"/>
              <a:gd name="connsiteX66" fmla="*/ 3506146 w 4527226"/>
              <a:gd name="connsiteY66" fmla="*/ 1543488 h 6046908"/>
              <a:gd name="connsiteX67" fmla="*/ 3506146 w 4527226"/>
              <a:gd name="connsiteY67" fmla="*/ 1962588 h 6046908"/>
              <a:gd name="connsiteX68" fmla="*/ 3338506 w 4527226"/>
              <a:gd name="connsiteY68" fmla="*/ 2305488 h 6046908"/>
              <a:gd name="connsiteX69" fmla="*/ 3254686 w 4527226"/>
              <a:gd name="connsiteY69" fmla="*/ 2473128 h 6046908"/>
              <a:gd name="connsiteX70" fmla="*/ 3132766 w 4527226"/>
              <a:gd name="connsiteY70" fmla="*/ 2663628 h 6046908"/>
              <a:gd name="connsiteX71" fmla="*/ 3071806 w 4527226"/>
              <a:gd name="connsiteY71" fmla="*/ 2838888 h 6046908"/>
              <a:gd name="connsiteX72" fmla="*/ 3064186 w 4527226"/>
              <a:gd name="connsiteY72" fmla="*/ 2915088 h 6046908"/>
              <a:gd name="connsiteX73" fmla="*/ 3018466 w 4527226"/>
              <a:gd name="connsiteY73" fmla="*/ 3014148 h 6046908"/>
              <a:gd name="connsiteX74" fmla="*/ 2980366 w 4527226"/>
              <a:gd name="connsiteY74" fmla="*/ 3082728 h 6046908"/>
              <a:gd name="connsiteX75" fmla="*/ 2957506 w 4527226"/>
              <a:gd name="connsiteY75" fmla="*/ 3120828 h 6046908"/>
              <a:gd name="connsiteX76" fmla="*/ 2957506 w 4527226"/>
              <a:gd name="connsiteY76" fmla="*/ 3555168 h 6046908"/>
              <a:gd name="connsiteX77" fmla="*/ 3010846 w 4527226"/>
              <a:gd name="connsiteY77" fmla="*/ 3539928 h 6046908"/>
              <a:gd name="connsiteX78" fmla="*/ 3109906 w 4527226"/>
              <a:gd name="connsiteY78" fmla="*/ 3570408 h 6046908"/>
              <a:gd name="connsiteX79" fmla="*/ 3140386 w 4527226"/>
              <a:gd name="connsiteY79" fmla="*/ 3631368 h 6046908"/>
              <a:gd name="connsiteX80" fmla="*/ 3117526 w 4527226"/>
              <a:gd name="connsiteY80" fmla="*/ 3738048 h 6046908"/>
              <a:gd name="connsiteX81" fmla="*/ 3125146 w 4527226"/>
              <a:gd name="connsiteY81" fmla="*/ 4103808 h 6046908"/>
              <a:gd name="connsiteX82" fmla="*/ 3163246 w 4527226"/>
              <a:gd name="connsiteY82" fmla="*/ 4157148 h 6046908"/>
              <a:gd name="connsiteX83" fmla="*/ 3201346 w 4527226"/>
              <a:gd name="connsiteY83" fmla="*/ 4164768 h 6046908"/>
              <a:gd name="connsiteX84" fmla="*/ 3231826 w 4527226"/>
              <a:gd name="connsiteY84" fmla="*/ 4172388 h 6046908"/>
              <a:gd name="connsiteX85" fmla="*/ 3285166 w 4527226"/>
              <a:gd name="connsiteY85" fmla="*/ 4294308 h 6046908"/>
              <a:gd name="connsiteX86" fmla="*/ 3300406 w 4527226"/>
              <a:gd name="connsiteY86" fmla="*/ 4347648 h 6046908"/>
              <a:gd name="connsiteX87" fmla="*/ 3330886 w 4527226"/>
              <a:gd name="connsiteY87" fmla="*/ 4408608 h 6046908"/>
              <a:gd name="connsiteX88" fmla="*/ 3551866 w 4527226"/>
              <a:gd name="connsiteY88" fmla="*/ 4644828 h 6046908"/>
              <a:gd name="connsiteX89" fmla="*/ 3887146 w 4527226"/>
              <a:gd name="connsiteY89" fmla="*/ 5025828 h 6046908"/>
              <a:gd name="connsiteX90" fmla="*/ 4100506 w 4527226"/>
              <a:gd name="connsiteY90" fmla="*/ 5300148 h 6046908"/>
              <a:gd name="connsiteX91" fmla="*/ 4367206 w 4527226"/>
              <a:gd name="connsiteY91" fmla="*/ 5726868 h 6046908"/>
              <a:gd name="connsiteX92" fmla="*/ 4527226 w 4527226"/>
              <a:gd name="connsiteY92" fmla="*/ 6046908 h 6046908"/>
              <a:gd name="connsiteX0" fmla="*/ 701986 w 4527226"/>
              <a:gd name="connsiteY0" fmla="*/ 5002968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527226"/>
              <a:gd name="connsiteY0" fmla="*/ 5008470 h 6046908"/>
              <a:gd name="connsiteX1" fmla="*/ 961066 w 4527226"/>
              <a:gd name="connsiteY1" fmla="*/ 4644828 h 6046908"/>
              <a:gd name="connsiteX2" fmla="*/ 1342066 w 4527226"/>
              <a:gd name="connsiteY2" fmla="*/ 4172388 h 6046908"/>
              <a:gd name="connsiteX3" fmla="*/ 1258246 w 4527226"/>
              <a:gd name="connsiteY3" fmla="*/ 4012368 h 6046908"/>
              <a:gd name="connsiteX4" fmla="*/ 1204906 w 4527226"/>
              <a:gd name="connsiteY4" fmla="*/ 3928548 h 6046908"/>
              <a:gd name="connsiteX5" fmla="*/ 1174426 w 4527226"/>
              <a:gd name="connsiteY5" fmla="*/ 3768528 h 6046908"/>
              <a:gd name="connsiteX6" fmla="*/ 1151566 w 4527226"/>
              <a:gd name="connsiteY6" fmla="*/ 3699948 h 6046908"/>
              <a:gd name="connsiteX7" fmla="*/ 1143946 w 4527226"/>
              <a:gd name="connsiteY7" fmla="*/ 3669468 h 6046908"/>
              <a:gd name="connsiteX8" fmla="*/ 1067746 w 4527226"/>
              <a:gd name="connsiteY8" fmla="*/ 3661848 h 6046908"/>
              <a:gd name="connsiteX9" fmla="*/ 938206 w 4527226"/>
              <a:gd name="connsiteY9" fmla="*/ 3669468 h 6046908"/>
              <a:gd name="connsiteX10" fmla="*/ 831526 w 4527226"/>
              <a:gd name="connsiteY10" fmla="*/ 3692328 h 6046908"/>
              <a:gd name="connsiteX11" fmla="*/ 610546 w 4527226"/>
              <a:gd name="connsiteY11" fmla="*/ 3738048 h 6046908"/>
              <a:gd name="connsiteX12" fmla="*/ 389566 w 4527226"/>
              <a:gd name="connsiteY12" fmla="*/ 3638988 h 6046908"/>
              <a:gd name="connsiteX13" fmla="*/ 381946 w 4527226"/>
              <a:gd name="connsiteY13" fmla="*/ 3326568 h 6046908"/>
              <a:gd name="connsiteX14" fmla="*/ 420046 w 4527226"/>
              <a:gd name="connsiteY14" fmla="*/ 3227508 h 6046908"/>
              <a:gd name="connsiteX15" fmla="*/ 389566 w 4527226"/>
              <a:gd name="connsiteY15" fmla="*/ 3166548 h 6046908"/>
              <a:gd name="connsiteX16" fmla="*/ 351466 w 4527226"/>
              <a:gd name="connsiteY16" fmla="*/ 3105588 h 6046908"/>
              <a:gd name="connsiteX17" fmla="*/ 397186 w 4527226"/>
              <a:gd name="connsiteY17" fmla="*/ 3021768 h 6046908"/>
              <a:gd name="connsiteX18" fmla="*/ 488626 w 4527226"/>
              <a:gd name="connsiteY18" fmla="*/ 2998908 h 6046908"/>
              <a:gd name="connsiteX19" fmla="*/ 471956 w 4527226"/>
              <a:gd name="connsiteY19" fmla="*/ 2942709 h 6046908"/>
              <a:gd name="connsiteX20" fmla="*/ 435286 w 4527226"/>
              <a:gd name="connsiteY20" fmla="*/ 2930328 h 6046908"/>
              <a:gd name="connsiteX21" fmla="*/ 389566 w 4527226"/>
              <a:gd name="connsiteY21" fmla="*/ 2930328 h 6046908"/>
              <a:gd name="connsiteX22" fmla="*/ 314000 w 4527226"/>
              <a:gd name="connsiteY22" fmla="*/ 2893495 h 6046908"/>
              <a:gd name="connsiteX23" fmla="*/ 320986 w 4527226"/>
              <a:gd name="connsiteY23" fmla="*/ 2846508 h 6046908"/>
              <a:gd name="connsiteX24" fmla="*/ 328606 w 4527226"/>
              <a:gd name="connsiteY24" fmla="*/ 2793168 h 6046908"/>
              <a:gd name="connsiteX25" fmla="*/ 313366 w 4527226"/>
              <a:gd name="connsiteY25" fmla="*/ 2732208 h 6046908"/>
              <a:gd name="connsiteX26" fmla="*/ 267646 w 4527226"/>
              <a:gd name="connsiteY26" fmla="*/ 2671248 h 6046908"/>
              <a:gd name="connsiteX27" fmla="*/ 176206 w 4527226"/>
              <a:gd name="connsiteY27" fmla="*/ 2656008 h 6046908"/>
              <a:gd name="connsiteX28" fmla="*/ 54286 w 4527226"/>
              <a:gd name="connsiteY28" fmla="*/ 2610288 h 6046908"/>
              <a:gd name="connsiteX29" fmla="*/ 7931 w 4527226"/>
              <a:gd name="connsiteY29" fmla="*/ 2563298 h 6046908"/>
              <a:gd name="connsiteX30" fmla="*/ 8566 w 4527226"/>
              <a:gd name="connsiteY30" fmla="*/ 2488368 h 6046908"/>
              <a:gd name="connsiteX31" fmla="*/ 92386 w 4527226"/>
              <a:gd name="connsiteY31" fmla="*/ 2335968 h 6046908"/>
              <a:gd name="connsiteX32" fmla="*/ 221926 w 4527226"/>
              <a:gd name="connsiteY32" fmla="*/ 2175948 h 6046908"/>
              <a:gd name="connsiteX33" fmla="*/ 282886 w 4527226"/>
              <a:gd name="connsiteY33" fmla="*/ 2084508 h 6046908"/>
              <a:gd name="connsiteX34" fmla="*/ 328606 w 4527226"/>
              <a:gd name="connsiteY34" fmla="*/ 1977828 h 6046908"/>
              <a:gd name="connsiteX35" fmla="*/ 359086 w 4527226"/>
              <a:gd name="connsiteY35" fmla="*/ 1871148 h 6046908"/>
              <a:gd name="connsiteX36" fmla="*/ 374326 w 4527226"/>
              <a:gd name="connsiteY36" fmla="*/ 1810188 h 6046908"/>
              <a:gd name="connsiteX37" fmla="*/ 343846 w 4527226"/>
              <a:gd name="connsiteY37" fmla="*/ 1756848 h 6046908"/>
              <a:gd name="connsiteX38" fmla="*/ 328606 w 4527226"/>
              <a:gd name="connsiteY38" fmla="*/ 1680648 h 6046908"/>
              <a:gd name="connsiteX39" fmla="*/ 412426 w 4527226"/>
              <a:gd name="connsiteY39" fmla="*/ 1474908 h 6046908"/>
              <a:gd name="connsiteX40" fmla="*/ 442906 w 4527226"/>
              <a:gd name="connsiteY40" fmla="*/ 1307268 h 6046908"/>
              <a:gd name="connsiteX41" fmla="*/ 465766 w 4527226"/>
              <a:gd name="connsiteY41" fmla="*/ 1192968 h 6046908"/>
              <a:gd name="connsiteX42" fmla="*/ 503866 w 4527226"/>
              <a:gd name="connsiteY42" fmla="*/ 1055808 h 6046908"/>
              <a:gd name="connsiteX43" fmla="*/ 557206 w 4527226"/>
              <a:gd name="connsiteY43" fmla="*/ 888168 h 6046908"/>
              <a:gd name="connsiteX44" fmla="*/ 503866 w 4527226"/>
              <a:gd name="connsiteY44" fmla="*/ 888168 h 6046908"/>
              <a:gd name="connsiteX45" fmla="*/ 412426 w 4527226"/>
              <a:gd name="connsiteY45" fmla="*/ 834828 h 6046908"/>
              <a:gd name="connsiteX46" fmla="*/ 328606 w 4527226"/>
              <a:gd name="connsiteY46" fmla="*/ 789108 h 6046908"/>
              <a:gd name="connsiteX47" fmla="*/ 260026 w 4527226"/>
              <a:gd name="connsiteY47" fmla="*/ 773868 h 6046908"/>
              <a:gd name="connsiteX48" fmla="*/ 214306 w 4527226"/>
              <a:gd name="connsiteY48" fmla="*/ 751008 h 6046908"/>
              <a:gd name="connsiteX49" fmla="*/ 260026 w 4527226"/>
              <a:gd name="connsiteY49" fmla="*/ 674808 h 6046908"/>
              <a:gd name="connsiteX50" fmla="*/ 374326 w 4527226"/>
              <a:gd name="connsiteY50" fmla="*/ 606228 h 6046908"/>
              <a:gd name="connsiteX51" fmla="*/ 557206 w 4527226"/>
              <a:gd name="connsiteY51" fmla="*/ 507168 h 6046908"/>
              <a:gd name="connsiteX52" fmla="*/ 656266 w 4527226"/>
              <a:gd name="connsiteY52" fmla="*/ 423348 h 6046908"/>
              <a:gd name="connsiteX53" fmla="*/ 892486 w 4527226"/>
              <a:gd name="connsiteY53" fmla="*/ 232848 h 6046908"/>
              <a:gd name="connsiteX54" fmla="*/ 1174426 w 4527226"/>
              <a:gd name="connsiteY54" fmla="*/ 80448 h 6046908"/>
              <a:gd name="connsiteX55" fmla="*/ 1593526 w 4527226"/>
              <a:gd name="connsiteY55" fmla="*/ 11868 h 6046908"/>
              <a:gd name="connsiteX56" fmla="*/ 1944046 w 4527226"/>
              <a:gd name="connsiteY56" fmla="*/ 4248 h 6046908"/>
              <a:gd name="connsiteX57" fmla="*/ 2172646 w 4527226"/>
              <a:gd name="connsiteY57" fmla="*/ 4248 h 6046908"/>
              <a:gd name="connsiteX58" fmla="*/ 2393626 w 4527226"/>
              <a:gd name="connsiteY58" fmla="*/ 57588 h 6046908"/>
              <a:gd name="connsiteX59" fmla="*/ 2667946 w 4527226"/>
              <a:gd name="connsiteY59" fmla="*/ 133788 h 6046908"/>
              <a:gd name="connsiteX60" fmla="*/ 2820346 w 4527226"/>
              <a:gd name="connsiteY60" fmla="*/ 202368 h 6046908"/>
              <a:gd name="connsiteX61" fmla="*/ 3102286 w 4527226"/>
              <a:gd name="connsiteY61" fmla="*/ 400488 h 6046908"/>
              <a:gd name="connsiteX62" fmla="*/ 3285166 w 4527226"/>
              <a:gd name="connsiteY62" fmla="*/ 651948 h 6046908"/>
              <a:gd name="connsiteX63" fmla="*/ 3407086 w 4527226"/>
              <a:gd name="connsiteY63" fmla="*/ 918648 h 6046908"/>
              <a:gd name="connsiteX64" fmla="*/ 3475666 w 4527226"/>
              <a:gd name="connsiteY64" fmla="*/ 1238688 h 6046908"/>
              <a:gd name="connsiteX65" fmla="*/ 3506146 w 4527226"/>
              <a:gd name="connsiteY65" fmla="*/ 1543488 h 6046908"/>
              <a:gd name="connsiteX66" fmla="*/ 3506146 w 4527226"/>
              <a:gd name="connsiteY66" fmla="*/ 1962588 h 6046908"/>
              <a:gd name="connsiteX67" fmla="*/ 3338506 w 4527226"/>
              <a:gd name="connsiteY67" fmla="*/ 2305488 h 6046908"/>
              <a:gd name="connsiteX68" fmla="*/ 3254686 w 4527226"/>
              <a:gd name="connsiteY68" fmla="*/ 2473128 h 6046908"/>
              <a:gd name="connsiteX69" fmla="*/ 3132766 w 4527226"/>
              <a:gd name="connsiteY69" fmla="*/ 2663628 h 6046908"/>
              <a:gd name="connsiteX70" fmla="*/ 3071806 w 4527226"/>
              <a:gd name="connsiteY70" fmla="*/ 2838888 h 6046908"/>
              <a:gd name="connsiteX71" fmla="*/ 3064186 w 4527226"/>
              <a:gd name="connsiteY71" fmla="*/ 2915088 h 6046908"/>
              <a:gd name="connsiteX72" fmla="*/ 3018466 w 4527226"/>
              <a:gd name="connsiteY72" fmla="*/ 3014148 h 6046908"/>
              <a:gd name="connsiteX73" fmla="*/ 2980366 w 4527226"/>
              <a:gd name="connsiteY73" fmla="*/ 3082728 h 6046908"/>
              <a:gd name="connsiteX74" fmla="*/ 2957506 w 4527226"/>
              <a:gd name="connsiteY74" fmla="*/ 3120828 h 6046908"/>
              <a:gd name="connsiteX75" fmla="*/ 2957506 w 4527226"/>
              <a:gd name="connsiteY75" fmla="*/ 3555168 h 6046908"/>
              <a:gd name="connsiteX76" fmla="*/ 3010846 w 4527226"/>
              <a:gd name="connsiteY76" fmla="*/ 3539928 h 6046908"/>
              <a:gd name="connsiteX77" fmla="*/ 3109906 w 4527226"/>
              <a:gd name="connsiteY77" fmla="*/ 3570408 h 6046908"/>
              <a:gd name="connsiteX78" fmla="*/ 3140386 w 4527226"/>
              <a:gd name="connsiteY78" fmla="*/ 3631368 h 6046908"/>
              <a:gd name="connsiteX79" fmla="*/ 3117526 w 4527226"/>
              <a:gd name="connsiteY79" fmla="*/ 3738048 h 6046908"/>
              <a:gd name="connsiteX80" fmla="*/ 3125146 w 4527226"/>
              <a:gd name="connsiteY80" fmla="*/ 4103808 h 6046908"/>
              <a:gd name="connsiteX81" fmla="*/ 3163246 w 4527226"/>
              <a:gd name="connsiteY81" fmla="*/ 4157148 h 6046908"/>
              <a:gd name="connsiteX82" fmla="*/ 3201346 w 4527226"/>
              <a:gd name="connsiteY82" fmla="*/ 4164768 h 6046908"/>
              <a:gd name="connsiteX83" fmla="*/ 3231826 w 4527226"/>
              <a:gd name="connsiteY83" fmla="*/ 4172388 h 6046908"/>
              <a:gd name="connsiteX84" fmla="*/ 3285166 w 4527226"/>
              <a:gd name="connsiteY84" fmla="*/ 4294308 h 6046908"/>
              <a:gd name="connsiteX85" fmla="*/ 3300406 w 4527226"/>
              <a:gd name="connsiteY85" fmla="*/ 4347648 h 6046908"/>
              <a:gd name="connsiteX86" fmla="*/ 3330886 w 4527226"/>
              <a:gd name="connsiteY86" fmla="*/ 4408608 h 6046908"/>
              <a:gd name="connsiteX87" fmla="*/ 3551866 w 4527226"/>
              <a:gd name="connsiteY87" fmla="*/ 4644828 h 6046908"/>
              <a:gd name="connsiteX88" fmla="*/ 3887146 w 4527226"/>
              <a:gd name="connsiteY88" fmla="*/ 5025828 h 6046908"/>
              <a:gd name="connsiteX89" fmla="*/ 4100506 w 4527226"/>
              <a:gd name="connsiteY89" fmla="*/ 5300148 h 6046908"/>
              <a:gd name="connsiteX90" fmla="*/ 4367206 w 4527226"/>
              <a:gd name="connsiteY90" fmla="*/ 5726868 h 6046908"/>
              <a:gd name="connsiteX91" fmla="*/ 4527226 w 4527226"/>
              <a:gd name="connsiteY91" fmla="*/ 6046908 h 6046908"/>
              <a:gd name="connsiteX0" fmla="*/ 707488 w 4367206"/>
              <a:gd name="connsiteY0" fmla="*/ 5008470 h 5726868"/>
              <a:gd name="connsiteX1" fmla="*/ 961066 w 4367206"/>
              <a:gd name="connsiteY1" fmla="*/ 4644828 h 5726868"/>
              <a:gd name="connsiteX2" fmla="*/ 1342066 w 4367206"/>
              <a:gd name="connsiteY2" fmla="*/ 4172388 h 5726868"/>
              <a:gd name="connsiteX3" fmla="*/ 1258246 w 4367206"/>
              <a:gd name="connsiteY3" fmla="*/ 4012368 h 5726868"/>
              <a:gd name="connsiteX4" fmla="*/ 1204906 w 4367206"/>
              <a:gd name="connsiteY4" fmla="*/ 3928548 h 5726868"/>
              <a:gd name="connsiteX5" fmla="*/ 1174426 w 4367206"/>
              <a:gd name="connsiteY5" fmla="*/ 3768528 h 5726868"/>
              <a:gd name="connsiteX6" fmla="*/ 1151566 w 4367206"/>
              <a:gd name="connsiteY6" fmla="*/ 3699948 h 5726868"/>
              <a:gd name="connsiteX7" fmla="*/ 1143946 w 4367206"/>
              <a:gd name="connsiteY7" fmla="*/ 3669468 h 5726868"/>
              <a:gd name="connsiteX8" fmla="*/ 1067746 w 4367206"/>
              <a:gd name="connsiteY8" fmla="*/ 3661848 h 5726868"/>
              <a:gd name="connsiteX9" fmla="*/ 938206 w 4367206"/>
              <a:gd name="connsiteY9" fmla="*/ 3669468 h 5726868"/>
              <a:gd name="connsiteX10" fmla="*/ 831526 w 4367206"/>
              <a:gd name="connsiteY10" fmla="*/ 3692328 h 5726868"/>
              <a:gd name="connsiteX11" fmla="*/ 610546 w 4367206"/>
              <a:gd name="connsiteY11" fmla="*/ 3738048 h 5726868"/>
              <a:gd name="connsiteX12" fmla="*/ 389566 w 4367206"/>
              <a:gd name="connsiteY12" fmla="*/ 3638988 h 5726868"/>
              <a:gd name="connsiteX13" fmla="*/ 381946 w 4367206"/>
              <a:gd name="connsiteY13" fmla="*/ 3326568 h 5726868"/>
              <a:gd name="connsiteX14" fmla="*/ 420046 w 4367206"/>
              <a:gd name="connsiteY14" fmla="*/ 3227508 h 5726868"/>
              <a:gd name="connsiteX15" fmla="*/ 389566 w 4367206"/>
              <a:gd name="connsiteY15" fmla="*/ 3166548 h 5726868"/>
              <a:gd name="connsiteX16" fmla="*/ 351466 w 4367206"/>
              <a:gd name="connsiteY16" fmla="*/ 3105588 h 5726868"/>
              <a:gd name="connsiteX17" fmla="*/ 397186 w 4367206"/>
              <a:gd name="connsiteY17" fmla="*/ 3021768 h 5726868"/>
              <a:gd name="connsiteX18" fmla="*/ 488626 w 4367206"/>
              <a:gd name="connsiteY18" fmla="*/ 2998908 h 5726868"/>
              <a:gd name="connsiteX19" fmla="*/ 471956 w 4367206"/>
              <a:gd name="connsiteY19" fmla="*/ 2942709 h 5726868"/>
              <a:gd name="connsiteX20" fmla="*/ 435286 w 4367206"/>
              <a:gd name="connsiteY20" fmla="*/ 2930328 h 5726868"/>
              <a:gd name="connsiteX21" fmla="*/ 389566 w 4367206"/>
              <a:gd name="connsiteY21" fmla="*/ 2930328 h 5726868"/>
              <a:gd name="connsiteX22" fmla="*/ 314000 w 4367206"/>
              <a:gd name="connsiteY22" fmla="*/ 2893495 h 5726868"/>
              <a:gd name="connsiteX23" fmla="*/ 320986 w 4367206"/>
              <a:gd name="connsiteY23" fmla="*/ 2846508 h 5726868"/>
              <a:gd name="connsiteX24" fmla="*/ 328606 w 4367206"/>
              <a:gd name="connsiteY24" fmla="*/ 2793168 h 5726868"/>
              <a:gd name="connsiteX25" fmla="*/ 313366 w 4367206"/>
              <a:gd name="connsiteY25" fmla="*/ 2732208 h 5726868"/>
              <a:gd name="connsiteX26" fmla="*/ 267646 w 4367206"/>
              <a:gd name="connsiteY26" fmla="*/ 2671248 h 5726868"/>
              <a:gd name="connsiteX27" fmla="*/ 176206 w 4367206"/>
              <a:gd name="connsiteY27" fmla="*/ 2656008 h 5726868"/>
              <a:gd name="connsiteX28" fmla="*/ 54286 w 4367206"/>
              <a:gd name="connsiteY28" fmla="*/ 2610288 h 5726868"/>
              <a:gd name="connsiteX29" fmla="*/ 7931 w 4367206"/>
              <a:gd name="connsiteY29" fmla="*/ 2563298 h 5726868"/>
              <a:gd name="connsiteX30" fmla="*/ 8566 w 4367206"/>
              <a:gd name="connsiteY30" fmla="*/ 2488368 h 5726868"/>
              <a:gd name="connsiteX31" fmla="*/ 92386 w 4367206"/>
              <a:gd name="connsiteY31" fmla="*/ 2335968 h 5726868"/>
              <a:gd name="connsiteX32" fmla="*/ 221926 w 4367206"/>
              <a:gd name="connsiteY32" fmla="*/ 2175948 h 5726868"/>
              <a:gd name="connsiteX33" fmla="*/ 282886 w 4367206"/>
              <a:gd name="connsiteY33" fmla="*/ 2084508 h 5726868"/>
              <a:gd name="connsiteX34" fmla="*/ 328606 w 4367206"/>
              <a:gd name="connsiteY34" fmla="*/ 1977828 h 5726868"/>
              <a:gd name="connsiteX35" fmla="*/ 359086 w 4367206"/>
              <a:gd name="connsiteY35" fmla="*/ 1871148 h 5726868"/>
              <a:gd name="connsiteX36" fmla="*/ 374326 w 4367206"/>
              <a:gd name="connsiteY36" fmla="*/ 1810188 h 5726868"/>
              <a:gd name="connsiteX37" fmla="*/ 343846 w 4367206"/>
              <a:gd name="connsiteY37" fmla="*/ 1756848 h 5726868"/>
              <a:gd name="connsiteX38" fmla="*/ 328606 w 4367206"/>
              <a:gd name="connsiteY38" fmla="*/ 1680648 h 5726868"/>
              <a:gd name="connsiteX39" fmla="*/ 412426 w 4367206"/>
              <a:gd name="connsiteY39" fmla="*/ 1474908 h 5726868"/>
              <a:gd name="connsiteX40" fmla="*/ 442906 w 4367206"/>
              <a:gd name="connsiteY40" fmla="*/ 1307268 h 5726868"/>
              <a:gd name="connsiteX41" fmla="*/ 465766 w 4367206"/>
              <a:gd name="connsiteY41" fmla="*/ 1192968 h 5726868"/>
              <a:gd name="connsiteX42" fmla="*/ 503866 w 4367206"/>
              <a:gd name="connsiteY42" fmla="*/ 1055808 h 5726868"/>
              <a:gd name="connsiteX43" fmla="*/ 557206 w 4367206"/>
              <a:gd name="connsiteY43" fmla="*/ 888168 h 5726868"/>
              <a:gd name="connsiteX44" fmla="*/ 503866 w 4367206"/>
              <a:gd name="connsiteY44" fmla="*/ 888168 h 5726868"/>
              <a:gd name="connsiteX45" fmla="*/ 412426 w 4367206"/>
              <a:gd name="connsiteY45" fmla="*/ 834828 h 5726868"/>
              <a:gd name="connsiteX46" fmla="*/ 328606 w 4367206"/>
              <a:gd name="connsiteY46" fmla="*/ 789108 h 5726868"/>
              <a:gd name="connsiteX47" fmla="*/ 260026 w 4367206"/>
              <a:gd name="connsiteY47" fmla="*/ 773868 h 5726868"/>
              <a:gd name="connsiteX48" fmla="*/ 214306 w 4367206"/>
              <a:gd name="connsiteY48" fmla="*/ 751008 h 5726868"/>
              <a:gd name="connsiteX49" fmla="*/ 260026 w 4367206"/>
              <a:gd name="connsiteY49" fmla="*/ 674808 h 5726868"/>
              <a:gd name="connsiteX50" fmla="*/ 374326 w 4367206"/>
              <a:gd name="connsiteY50" fmla="*/ 606228 h 5726868"/>
              <a:gd name="connsiteX51" fmla="*/ 557206 w 4367206"/>
              <a:gd name="connsiteY51" fmla="*/ 507168 h 5726868"/>
              <a:gd name="connsiteX52" fmla="*/ 656266 w 4367206"/>
              <a:gd name="connsiteY52" fmla="*/ 423348 h 5726868"/>
              <a:gd name="connsiteX53" fmla="*/ 892486 w 4367206"/>
              <a:gd name="connsiteY53" fmla="*/ 232848 h 5726868"/>
              <a:gd name="connsiteX54" fmla="*/ 1174426 w 4367206"/>
              <a:gd name="connsiteY54" fmla="*/ 80448 h 5726868"/>
              <a:gd name="connsiteX55" fmla="*/ 1593526 w 4367206"/>
              <a:gd name="connsiteY55" fmla="*/ 11868 h 5726868"/>
              <a:gd name="connsiteX56" fmla="*/ 1944046 w 4367206"/>
              <a:gd name="connsiteY56" fmla="*/ 4248 h 5726868"/>
              <a:gd name="connsiteX57" fmla="*/ 2172646 w 4367206"/>
              <a:gd name="connsiteY57" fmla="*/ 4248 h 5726868"/>
              <a:gd name="connsiteX58" fmla="*/ 2393626 w 4367206"/>
              <a:gd name="connsiteY58" fmla="*/ 57588 h 5726868"/>
              <a:gd name="connsiteX59" fmla="*/ 2667946 w 4367206"/>
              <a:gd name="connsiteY59" fmla="*/ 133788 h 5726868"/>
              <a:gd name="connsiteX60" fmla="*/ 2820346 w 4367206"/>
              <a:gd name="connsiteY60" fmla="*/ 202368 h 5726868"/>
              <a:gd name="connsiteX61" fmla="*/ 3102286 w 4367206"/>
              <a:gd name="connsiteY61" fmla="*/ 400488 h 5726868"/>
              <a:gd name="connsiteX62" fmla="*/ 3285166 w 4367206"/>
              <a:gd name="connsiteY62" fmla="*/ 651948 h 5726868"/>
              <a:gd name="connsiteX63" fmla="*/ 3407086 w 4367206"/>
              <a:gd name="connsiteY63" fmla="*/ 918648 h 5726868"/>
              <a:gd name="connsiteX64" fmla="*/ 3475666 w 4367206"/>
              <a:gd name="connsiteY64" fmla="*/ 1238688 h 5726868"/>
              <a:gd name="connsiteX65" fmla="*/ 3506146 w 4367206"/>
              <a:gd name="connsiteY65" fmla="*/ 1543488 h 5726868"/>
              <a:gd name="connsiteX66" fmla="*/ 3506146 w 4367206"/>
              <a:gd name="connsiteY66" fmla="*/ 1962588 h 5726868"/>
              <a:gd name="connsiteX67" fmla="*/ 3338506 w 4367206"/>
              <a:gd name="connsiteY67" fmla="*/ 2305488 h 5726868"/>
              <a:gd name="connsiteX68" fmla="*/ 3254686 w 4367206"/>
              <a:gd name="connsiteY68" fmla="*/ 2473128 h 5726868"/>
              <a:gd name="connsiteX69" fmla="*/ 3132766 w 4367206"/>
              <a:gd name="connsiteY69" fmla="*/ 2663628 h 5726868"/>
              <a:gd name="connsiteX70" fmla="*/ 3071806 w 4367206"/>
              <a:gd name="connsiteY70" fmla="*/ 2838888 h 5726868"/>
              <a:gd name="connsiteX71" fmla="*/ 3064186 w 4367206"/>
              <a:gd name="connsiteY71" fmla="*/ 2915088 h 5726868"/>
              <a:gd name="connsiteX72" fmla="*/ 3018466 w 4367206"/>
              <a:gd name="connsiteY72" fmla="*/ 3014148 h 5726868"/>
              <a:gd name="connsiteX73" fmla="*/ 2980366 w 4367206"/>
              <a:gd name="connsiteY73" fmla="*/ 3082728 h 5726868"/>
              <a:gd name="connsiteX74" fmla="*/ 2957506 w 4367206"/>
              <a:gd name="connsiteY74" fmla="*/ 3120828 h 5726868"/>
              <a:gd name="connsiteX75" fmla="*/ 2957506 w 4367206"/>
              <a:gd name="connsiteY75" fmla="*/ 3555168 h 5726868"/>
              <a:gd name="connsiteX76" fmla="*/ 3010846 w 4367206"/>
              <a:gd name="connsiteY76" fmla="*/ 3539928 h 5726868"/>
              <a:gd name="connsiteX77" fmla="*/ 3109906 w 4367206"/>
              <a:gd name="connsiteY77" fmla="*/ 3570408 h 5726868"/>
              <a:gd name="connsiteX78" fmla="*/ 3140386 w 4367206"/>
              <a:gd name="connsiteY78" fmla="*/ 3631368 h 5726868"/>
              <a:gd name="connsiteX79" fmla="*/ 3117526 w 4367206"/>
              <a:gd name="connsiteY79" fmla="*/ 3738048 h 5726868"/>
              <a:gd name="connsiteX80" fmla="*/ 3125146 w 4367206"/>
              <a:gd name="connsiteY80" fmla="*/ 4103808 h 5726868"/>
              <a:gd name="connsiteX81" fmla="*/ 3163246 w 4367206"/>
              <a:gd name="connsiteY81" fmla="*/ 4157148 h 5726868"/>
              <a:gd name="connsiteX82" fmla="*/ 3201346 w 4367206"/>
              <a:gd name="connsiteY82" fmla="*/ 4164768 h 5726868"/>
              <a:gd name="connsiteX83" fmla="*/ 3231826 w 4367206"/>
              <a:gd name="connsiteY83" fmla="*/ 4172388 h 5726868"/>
              <a:gd name="connsiteX84" fmla="*/ 3285166 w 4367206"/>
              <a:gd name="connsiteY84" fmla="*/ 4294308 h 5726868"/>
              <a:gd name="connsiteX85" fmla="*/ 3300406 w 4367206"/>
              <a:gd name="connsiteY85" fmla="*/ 4347648 h 5726868"/>
              <a:gd name="connsiteX86" fmla="*/ 3330886 w 4367206"/>
              <a:gd name="connsiteY86" fmla="*/ 4408608 h 5726868"/>
              <a:gd name="connsiteX87" fmla="*/ 3551866 w 4367206"/>
              <a:gd name="connsiteY87" fmla="*/ 4644828 h 5726868"/>
              <a:gd name="connsiteX88" fmla="*/ 3887146 w 4367206"/>
              <a:gd name="connsiteY88" fmla="*/ 5025828 h 5726868"/>
              <a:gd name="connsiteX89" fmla="*/ 4100506 w 4367206"/>
              <a:gd name="connsiteY89" fmla="*/ 5300148 h 5726868"/>
              <a:gd name="connsiteX90" fmla="*/ 4367206 w 4367206"/>
              <a:gd name="connsiteY90" fmla="*/ 5726868 h 5726868"/>
              <a:gd name="connsiteX0" fmla="*/ 707488 w 4100506"/>
              <a:gd name="connsiteY0" fmla="*/ 5008470 h 5300148"/>
              <a:gd name="connsiteX1" fmla="*/ 961066 w 4100506"/>
              <a:gd name="connsiteY1" fmla="*/ 4644828 h 5300148"/>
              <a:gd name="connsiteX2" fmla="*/ 1342066 w 4100506"/>
              <a:gd name="connsiteY2" fmla="*/ 4172388 h 5300148"/>
              <a:gd name="connsiteX3" fmla="*/ 1258246 w 4100506"/>
              <a:gd name="connsiteY3" fmla="*/ 4012368 h 5300148"/>
              <a:gd name="connsiteX4" fmla="*/ 1204906 w 4100506"/>
              <a:gd name="connsiteY4" fmla="*/ 3928548 h 5300148"/>
              <a:gd name="connsiteX5" fmla="*/ 1174426 w 4100506"/>
              <a:gd name="connsiteY5" fmla="*/ 3768528 h 5300148"/>
              <a:gd name="connsiteX6" fmla="*/ 1151566 w 4100506"/>
              <a:gd name="connsiteY6" fmla="*/ 3699948 h 5300148"/>
              <a:gd name="connsiteX7" fmla="*/ 1143946 w 4100506"/>
              <a:gd name="connsiteY7" fmla="*/ 3669468 h 5300148"/>
              <a:gd name="connsiteX8" fmla="*/ 1067746 w 4100506"/>
              <a:gd name="connsiteY8" fmla="*/ 3661848 h 5300148"/>
              <a:gd name="connsiteX9" fmla="*/ 938206 w 4100506"/>
              <a:gd name="connsiteY9" fmla="*/ 3669468 h 5300148"/>
              <a:gd name="connsiteX10" fmla="*/ 831526 w 4100506"/>
              <a:gd name="connsiteY10" fmla="*/ 3692328 h 5300148"/>
              <a:gd name="connsiteX11" fmla="*/ 610546 w 4100506"/>
              <a:gd name="connsiteY11" fmla="*/ 3738048 h 5300148"/>
              <a:gd name="connsiteX12" fmla="*/ 389566 w 4100506"/>
              <a:gd name="connsiteY12" fmla="*/ 3638988 h 5300148"/>
              <a:gd name="connsiteX13" fmla="*/ 381946 w 4100506"/>
              <a:gd name="connsiteY13" fmla="*/ 3326568 h 5300148"/>
              <a:gd name="connsiteX14" fmla="*/ 420046 w 4100506"/>
              <a:gd name="connsiteY14" fmla="*/ 3227508 h 5300148"/>
              <a:gd name="connsiteX15" fmla="*/ 389566 w 4100506"/>
              <a:gd name="connsiteY15" fmla="*/ 3166548 h 5300148"/>
              <a:gd name="connsiteX16" fmla="*/ 351466 w 4100506"/>
              <a:gd name="connsiteY16" fmla="*/ 3105588 h 5300148"/>
              <a:gd name="connsiteX17" fmla="*/ 397186 w 4100506"/>
              <a:gd name="connsiteY17" fmla="*/ 3021768 h 5300148"/>
              <a:gd name="connsiteX18" fmla="*/ 488626 w 4100506"/>
              <a:gd name="connsiteY18" fmla="*/ 2998908 h 5300148"/>
              <a:gd name="connsiteX19" fmla="*/ 471956 w 4100506"/>
              <a:gd name="connsiteY19" fmla="*/ 2942709 h 5300148"/>
              <a:gd name="connsiteX20" fmla="*/ 435286 w 4100506"/>
              <a:gd name="connsiteY20" fmla="*/ 2930328 h 5300148"/>
              <a:gd name="connsiteX21" fmla="*/ 389566 w 4100506"/>
              <a:gd name="connsiteY21" fmla="*/ 2930328 h 5300148"/>
              <a:gd name="connsiteX22" fmla="*/ 314000 w 4100506"/>
              <a:gd name="connsiteY22" fmla="*/ 2893495 h 5300148"/>
              <a:gd name="connsiteX23" fmla="*/ 320986 w 4100506"/>
              <a:gd name="connsiteY23" fmla="*/ 2846508 h 5300148"/>
              <a:gd name="connsiteX24" fmla="*/ 328606 w 4100506"/>
              <a:gd name="connsiteY24" fmla="*/ 2793168 h 5300148"/>
              <a:gd name="connsiteX25" fmla="*/ 313366 w 4100506"/>
              <a:gd name="connsiteY25" fmla="*/ 2732208 h 5300148"/>
              <a:gd name="connsiteX26" fmla="*/ 267646 w 4100506"/>
              <a:gd name="connsiteY26" fmla="*/ 2671248 h 5300148"/>
              <a:gd name="connsiteX27" fmla="*/ 176206 w 4100506"/>
              <a:gd name="connsiteY27" fmla="*/ 2656008 h 5300148"/>
              <a:gd name="connsiteX28" fmla="*/ 54286 w 4100506"/>
              <a:gd name="connsiteY28" fmla="*/ 2610288 h 5300148"/>
              <a:gd name="connsiteX29" fmla="*/ 7931 w 4100506"/>
              <a:gd name="connsiteY29" fmla="*/ 2563298 h 5300148"/>
              <a:gd name="connsiteX30" fmla="*/ 8566 w 4100506"/>
              <a:gd name="connsiteY30" fmla="*/ 2488368 h 5300148"/>
              <a:gd name="connsiteX31" fmla="*/ 92386 w 4100506"/>
              <a:gd name="connsiteY31" fmla="*/ 2335968 h 5300148"/>
              <a:gd name="connsiteX32" fmla="*/ 221926 w 4100506"/>
              <a:gd name="connsiteY32" fmla="*/ 2175948 h 5300148"/>
              <a:gd name="connsiteX33" fmla="*/ 282886 w 4100506"/>
              <a:gd name="connsiteY33" fmla="*/ 2084508 h 5300148"/>
              <a:gd name="connsiteX34" fmla="*/ 328606 w 4100506"/>
              <a:gd name="connsiteY34" fmla="*/ 1977828 h 5300148"/>
              <a:gd name="connsiteX35" fmla="*/ 359086 w 4100506"/>
              <a:gd name="connsiteY35" fmla="*/ 1871148 h 5300148"/>
              <a:gd name="connsiteX36" fmla="*/ 374326 w 4100506"/>
              <a:gd name="connsiteY36" fmla="*/ 1810188 h 5300148"/>
              <a:gd name="connsiteX37" fmla="*/ 343846 w 4100506"/>
              <a:gd name="connsiteY37" fmla="*/ 1756848 h 5300148"/>
              <a:gd name="connsiteX38" fmla="*/ 328606 w 4100506"/>
              <a:gd name="connsiteY38" fmla="*/ 1680648 h 5300148"/>
              <a:gd name="connsiteX39" fmla="*/ 412426 w 4100506"/>
              <a:gd name="connsiteY39" fmla="*/ 1474908 h 5300148"/>
              <a:gd name="connsiteX40" fmla="*/ 442906 w 4100506"/>
              <a:gd name="connsiteY40" fmla="*/ 1307268 h 5300148"/>
              <a:gd name="connsiteX41" fmla="*/ 465766 w 4100506"/>
              <a:gd name="connsiteY41" fmla="*/ 1192968 h 5300148"/>
              <a:gd name="connsiteX42" fmla="*/ 503866 w 4100506"/>
              <a:gd name="connsiteY42" fmla="*/ 1055808 h 5300148"/>
              <a:gd name="connsiteX43" fmla="*/ 557206 w 4100506"/>
              <a:gd name="connsiteY43" fmla="*/ 888168 h 5300148"/>
              <a:gd name="connsiteX44" fmla="*/ 503866 w 4100506"/>
              <a:gd name="connsiteY44" fmla="*/ 888168 h 5300148"/>
              <a:gd name="connsiteX45" fmla="*/ 412426 w 4100506"/>
              <a:gd name="connsiteY45" fmla="*/ 834828 h 5300148"/>
              <a:gd name="connsiteX46" fmla="*/ 328606 w 4100506"/>
              <a:gd name="connsiteY46" fmla="*/ 789108 h 5300148"/>
              <a:gd name="connsiteX47" fmla="*/ 260026 w 4100506"/>
              <a:gd name="connsiteY47" fmla="*/ 773868 h 5300148"/>
              <a:gd name="connsiteX48" fmla="*/ 214306 w 4100506"/>
              <a:gd name="connsiteY48" fmla="*/ 751008 h 5300148"/>
              <a:gd name="connsiteX49" fmla="*/ 260026 w 4100506"/>
              <a:gd name="connsiteY49" fmla="*/ 674808 h 5300148"/>
              <a:gd name="connsiteX50" fmla="*/ 374326 w 4100506"/>
              <a:gd name="connsiteY50" fmla="*/ 606228 h 5300148"/>
              <a:gd name="connsiteX51" fmla="*/ 557206 w 4100506"/>
              <a:gd name="connsiteY51" fmla="*/ 507168 h 5300148"/>
              <a:gd name="connsiteX52" fmla="*/ 656266 w 4100506"/>
              <a:gd name="connsiteY52" fmla="*/ 423348 h 5300148"/>
              <a:gd name="connsiteX53" fmla="*/ 892486 w 4100506"/>
              <a:gd name="connsiteY53" fmla="*/ 232848 h 5300148"/>
              <a:gd name="connsiteX54" fmla="*/ 1174426 w 4100506"/>
              <a:gd name="connsiteY54" fmla="*/ 80448 h 5300148"/>
              <a:gd name="connsiteX55" fmla="*/ 1593526 w 4100506"/>
              <a:gd name="connsiteY55" fmla="*/ 11868 h 5300148"/>
              <a:gd name="connsiteX56" fmla="*/ 1944046 w 4100506"/>
              <a:gd name="connsiteY56" fmla="*/ 4248 h 5300148"/>
              <a:gd name="connsiteX57" fmla="*/ 2172646 w 4100506"/>
              <a:gd name="connsiteY57" fmla="*/ 4248 h 5300148"/>
              <a:gd name="connsiteX58" fmla="*/ 2393626 w 4100506"/>
              <a:gd name="connsiteY58" fmla="*/ 57588 h 5300148"/>
              <a:gd name="connsiteX59" fmla="*/ 2667946 w 4100506"/>
              <a:gd name="connsiteY59" fmla="*/ 133788 h 5300148"/>
              <a:gd name="connsiteX60" fmla="*/ 2820346 w 4100506"/>
              <a:gd name="connsiteY60" fmla="*/ 202368 h 5300148"/>
              <a:gd name="connsiteX61" fmla="*/ 3102286 w 4100506"/>
              <a:gd name="connsiteY61" fmla="*/ 400488 h 5300148"/>
              <a:gd name="connsiteX62" fmla="*/ 3285166 w 4100506"/>
              <a:gd name="connsiteY62" fmla="*/ 651948 h 5300148"/>
              <a:gd name="connsiteX63" fmla="*/ 3407086 w 4100506"/>
              <a:gd name="connsiteY63" fmla="*/ 918648 h 5300148"/>
              <a:gd name="connsiteX64" fmla="*/ 3475666 w 4100506"/>
              <a:gd name="connsiteY64" fmla="*/ 1238688 h 5300148"/>
              <a:gd name="connsiteX65" fmla="*/ 3506146 w 4100506"/>
              <a:gd name="connsiteY65" fmla="*/ 1543488 h 5300148"/>
              <a:gd name="connsiteX66" fmla="*/ 3506146 w 4100506"/>
              <a:gd name="connsiteY66" fmla="*/ 1962588 h 5300148"/>
              <a:gd name="connsiteX67" fmla="*/ 3338506 w 4100506"/>
              <a:gd name="connsiteY67" fmla="*/ 2305488 h 5300148"/>
              <a:gd name="connsiteX68" fmla="*/ 3254686 w 4100506"/>
              <a:gd name="connsiteY68" fmla="*/ 2473128 h 5300148"/>
              <a:gd name="connsiteX69" fmla="*/ 3132766 w 4100506"/>
              <a:gd name="connsiteY69" fmla="*/ 2663628 h 5300148"/>
              <a:gd name="connsiteX70" fmla="*/ 3071806 w 4100506"/>
              <a:gd name="connsiteY70" fmla="*/ 2838888 h 5300148"/>
              <a:gd name="connsiteX71" fmla="*/ 3064186 w 4100506"/>
              <a:gd name="connsiteY71" fmla="*/ 2915088 h 5300148"/>
              <a:gd name="connsiteX72" fmla="*/ 3018466 w 4100506"/>
              <a:gd name="connsiteY72" fmla="*/ 3014148 h 5300148"/>
              <a:gd name="connsiteX73" fmla="*/ 2980366 w 4100506"/>
              <a:gd name="connsiteY73" fmla="*/ 3082728 h 5300148"/>
              <a:gd name="connsiteX74" fmla="*/ 2957506 w 4100506"/>
              <a:gd name="connsiteY74" fmla="*/ 3120828 h 5300148"/>
              <a:gd name="connsiteX75" fmla="*/ 2957506 w 4100506"/>
              <a:gd name="connsiteY75" fmla="*/ 3555168 h 5300148"/>
              <a:gd name="connsiteX76" fmla="*/ 3010846 w 4100506"/>
              <a:gd name="connsiteY76" fmla="*/ 3539928 h 5300148"/>
              <a:gd name="connsiteX77" fmla="*/ 3109906 w 4100506"/>
              <a:gd name="connsiteY77" fmla="*/ 3570408 h 5300148"/>
              <a:gd name="connsiteX78" fmla="*/ 3140386 w 4100506"/>
              <a:gd name="connsiteY78" fmla="*/ 3631368 h 5300148"/>
              <a:gd name="connsiteX79" fmla="*/ 3117526 w 4100506"/>
              <a:gd name="connsiteY79" fmla="*/ 3738048 h 5300148"/>
              <a:gd name="connsiteX80" fmla="*/ 3125146 w 4100506"/>
              <a:gd name="connsiteY80" fmla="*/ 4103808 h 5300148"/>
              <a:gd name="connsiteX81" fmla="*/ 3163246 w 4100506"/>
              <a:gd name="connsiteY81" fmla="*/ 4157148 h 5300148"/>
              <a:gd name="connsiteX82" fmla="*/ 3201346 w 4100506"/>
              <a:gd name="connsiteY82" fmla="*/ 4164768 h 5300148"/>
              <a:gd name="connsiteX83" fmla="*/ 3231826 w 4100506"/>
              <a:gd name="connsiteY83" fmla="*/ 4172388 h 5300148"/>
              <a:gd name="connsiteX84" fmla="*/ 3285166 w 4100506"/>
              <a:gd name="connsiteY84" fmla="*/ 4294308 h 5300148"/>
              <a:gd name="connsiteX85" fmla="*/ 3300406 w 4100506"/>
              <a:gd name="connsiteY85" fmla="*/ 4347648 h 5300148"/>
              <a:gd name="connsiteX86" fmla="*/ 3330886 w 4100506"/>
              <a:gd name="connsiteY86" fmla="*/ 4408608 h 5300148"/>
              <a:gd name="connsiteX87" fmla="*/ 3551866 w 4100506"/>
              <a:gd name="connsiteY87" fmla="*/ 4644828 h 5300148"/>
              <a:gd name="connsiteX88" fmla="*/ 3887146 w 4100506"/>
              <a:gd name="connsiteY88" fmla="*/ 5025828 h 5300148"/>
              <a:gd name="connsiteX89" fmla="*/ 4100506 w 4100506"/>
              <a:gd name="connsiteY89" fmla="*/ 5300148 h 5300148"/>
              <a:gd name="connsiteX0" fmla="*/ 707488 w 3887146"/>
              <a:gd name="connsiteY0" fmla="*/ 5008470 h 5025828"/>
              <a:gd name="connsiteX1" fmla="*/ 961066 w 3887146"/>
              <a:gd name="connsiteY1" fmla="*/ 4644828 h 5025828"/>
              <a:gd name="connsiteX2" fmla="*/ 1342066 w 3887146"/>
              <a:gd name="connsiteY2" fmla="*/ 4172388 h 5025828"/>
              <a:gd name="connsiteX3" fmla="*/ 1258246 w 3887146"/>
              <a:gd name="connsiteY3" fmla="*/ 4012368 h 5025828"/>
              <a:gd name="connsiteX4" fmla="*/ 1204906 w 3887146"/>
              <a:gd name="connsiteY4" fmla="*/ 3928548 h 5025828"/>
              <a:gd name="connsiteX5" fmla="*/ 1174426 w 3887146"/>
              <a:gd name="connsiteY5" fmla="*/ 3768528 h 5025828"/>
              <a:gd name="connsiteX6" fmla="*/ 1151566 w 3887146"/>
              <a:gd name="connsiteY6" fmla="*/ 3699948 h 5025828"/>
              <a:gd name="connsiteX7" fmla="*/ 1143946 w 3887146"/>
              <a:gd name="connsiteY7" fmla="*/ 3669468 h 5025828"/>
              <a:gd name="connsiteX8" fmla="*/ 1067746 w 3887146"/>
              <a:gd name="connsiteY8" fmla="*/ 3661848 h 5025828"/>
              <a:gd name="connsiteX9" fmla="*/ 938206 w 3887146"/>
              <a:gd name="connsiteY9" fmla="*/ 3669468 h 5025828"/>
              <a:gd name="connsiteX10" fmla="*/ 831526 w 3887146"/>
              <a:gd name="connsiteY10" fmla="*/ 3692328 h 5025828"/>
              <a:gd name="connsiteX11" fmla="*/ 610546 w 3887146"/>
              <a:gd name="connsiteY11" fmla="*/ 3738048 h 5025828"/>
              <a:gd name="connsiteX12" fmla="*/ 389566 w 3887146"/>
              <a:gd name="connsiteY12" fmla="*/ 3638988 h 5025828"/>
              <a:gd name="connsiteX13" fmla="*/ 381946 w 3887146"/>
              <a:gd name="connsiteY13" fmla="*/ 3326568 h 5025828"/>
              <a:gd name="connsiteX14" fmla="*/ 420046 w 3887146"/>
              <a:gd name="connsiteY14" fmla="*/ 3227508 h 5025828"/>
              <a:gd name="connsiteX15" fmla="*/ 389566 w 3887146"/>
              <a:gd name="connsiteY15" fmla="*/ 3166548 h 5025828"/>
              <a:gd name="connsiteX16" fmla="*/ 351466 w 3887146"/>
              <a:gd name="connsiteY16" fmla="*/ 3105588 h 5025828"/>
              <a:gd name="connsiteX17" fmla="*/ 397186 w 3887146"/>
              <a:gd name="connsiteY17" fmla="*/ 3021768 h 5025828"/>
              <a:gd name="connsiteX18" fmla="*/ 488626 w 3887146"/>
              <a:gd name="connsiteY18" fmla="*/ 2998908 h 5025828"/>
              <a:gd name="connsiteX19" fmla="*/ 471956 w 3887146"/>
              <a:gd name="connsiteY19" fmla="*/ 2942709 h 5025828"/>
              <a:gd name="connsiteX20" fmla="*/ 435286 w 3887146"/>
              <a:gd name="connsiteY20" fmla="*/ 2930328 h 5025828"/>
              <a:gd name="connsiteX21" fmla="*/ 389566 w 3887146"/>
              <a:gd name="connsiteY21" fmla="*/ 2930328 h 5025828"/>
              <a:gd name="connsiteX22" fmla="*/ 314000 w 3887146"/>
              <a:gd name="connsiteY22" fmla="*/ 2893495 h 5025828"/>
              <a:gd name="connsiteX23" fmla="*/ 320986 w 3887146"/>
              <a:gd name="connsiteY23" fmla="*/ 2846508 h 5025828"/>
              <a:gd name="connsiteX24" fmla="*/ 328606 w 3887146"/>
              <a:gd name="connsiteY24" fmla="*/ 2793168 h 5025828"/>
              <a:gd name="connsiteX25" fmla="*/ 313366 w 3887146"/>
              <a:gd name="connsiteY25" fmla="*/ 2732208 h 5025828"/>
              <a:gd name="connsiteX26" fmla="*/ 267646 w 3887146"/>
              <a:gd name="connsiteY26" fmla="*/ 2671248 h 5025828"/>
              <a:gd name="connsiteX27" fmla="*/ 176206 w 3887146"/>
              <a:gd name="connsiteY27" fmla="*/ 2656008 h 5025828"/>
              <a:gd name="connsiteX28" fmla="*/ 54286 w 3887146"/>
              <a:gd name="connsiteY28" fmla="*/ 2610288 h 5025828"/>
              <a:gd name="connsiteX29" fmla="*/ 7931 w 3887146"/>
              <a:gd name="connsiteY29" fmla="*/ 2563298 h 5025828"/>
              <a:gd name="connsiteX30" fmla="*/ 8566 w 3887146"/>
              <a:gd name="connsiteY30" fmla="*/ 2488368 h 5025828"/>
              <a:gd name="connsiteX31" fmla="*/ 92386 w 3887146"/>
              <a:gd name="connsiteY31" fmla="*/ 2335968 h 5025828"/>
              <a:gd name="connsiteX32" fmla="*/ 221926 w 3887146"/>
              <a:gd name="connsiteY32" fmla="*/ 2175948 h 5025828"/>
              <a:gd name="connsiteX33" fmla="*/ 282886 w 3887146"/>
              <a:gd name="connsiteY33" fmla="*/ 2084508 h 5025828"/>
              <a:gd name="connsiteX34" fmla="*/ 328606 w 3887146"/>
              <a:gd name="connsiteY34" fmla="*/ 1977828 h 5025828"/>
              <a:gd name="connsiteX35" fmla="*/ 359086 w 3887146"/>
              <a:gd name="connsiteY35" fmla="*/ 1871148 h 5025828"/>
              <a:gd name="connsiteX36" fmla="*/ 374326 w 3887146"/>
              <a:gd name="connsiteY36" fmla="*/ 1810188 h 5025828"/>
              <a:gd name="connsiteX37" fmla="*/ 343846 w 3887146"/>
              <a:gd name="connsiteY37" fmla="*/ 1756848 h 5025828"/>
              <a:gd name="connsiteX38" fmla="*/ 328606 w 3887146"/>
              <a:gd name="connsiteY38" fmla="*/ 1680648 h 5025828"/>
              <a:gd name="connsiteX39" fmla="*/ 412426 w 3887146"/>
              <a:gd name="connsiteY39" fmla="*/ 1474908 h 5025828"/>
              <a:gd name="connsiteX40" fmla="*/ 442906 w 3887146"/>
              <a:gd name="connsiteY40" fmla="*/ 1307268 h 5025828"/>
              <a:gd name="connsiteX41" fmla="*/ 465766 w 3887146"/>
              <a:gd name="connsiteY41" fmla="*/ 1192968 h 5025828"/>
              <a:gd name="connsiteX42" fmla="*/ 503866 w 3887146"/>
              <a:gd name="connsiteY42" fmla="*/ 1055808 h 5025828"/>
              <a:gd name="connsiteX43" fmla="*/ 557206 w 3887146"/>
              <a:gd name="connsiteY43" fmla="*/ 888168 h 5025828"/>
              <a:gd name="connsiteX44" fmla="*/ 503866 w 3887146"/>
              <a:gd name="connsiteY44" fmla="*/ 888168 h 5025828"/>
              <a:gd name="connsiteX45" fmla="*/ 412426 w 3887146"/>
              <a:gd name="connsiteY45" fmla="*/ 834828 h 5025828"/>
              <a:gd name="connsiteX46" fmla="*/ 328606 w 3887146"/>
              <a:gd name="connsiteY46" fmla="*/ 789108 h 5025828"/>
              <a:gd name="connsiteX47" fmla="*/ 260026 w 3887146"/>
              <a:gd name="connsiteY47" fmla="*/ 773868 h 5025828"/>
              <a:gd name="connsiteX48" fmla="*/ 214306 w 3887146"/>
              <a:gd name="connsiteY48" fmla="*/ 751008 h 5025828"/>
              <a:gd name="connsiteX49" fmla="*/ 260026 w 3887146"/>
              <a:gd name="connsiteY49" fmla="*/ 674808 h 5025828"/>
              <a:gd name="connsiteX50" fmla="*/ 374326 w 3887146"/>
              <a:gd name="connsiteY50" fmla="*/ 606228 h 5025828"/>
              <a:gd name="connsiteX51" fmla="*/ 557206 w 3887146"/>
              <a:gd name="connsiteY51" fmla="*/ 507168 h 5025828"/>
              <a:gd name="connsiteX52" fmla="*/ 656266 w 3887146"/>
              <a:gd name="connsiteY52" fmla="*/ 423348 h 5025828"/>
              <a:gd name="connsiteX53" fmla="*/ 892486 w 3887146"/>
              <a:gd name="connsiteY53" fmla="*/ 232848 h 5025828"/>
              <a:gd name="connsiteX54" fmla="*/ 1174426 w 3887146"/>
              <a:gd name="connsiteY54" fmla="*/ 80448 h 5025828"/>
              <a:gd name="connsiteX55" fmla="*/ 1593526 w 3887146"/>
              <a:gd name="connsiteY55" fmla="*/ 11868 h 5025828"/>
              <a:gd name="connsiteX56" fmla="*/ 1944046 w 3887146"/>
              <a:gd name="connsiteY56" fmla="*/ 4248 h 5025828"/>
              <a:gd name="connsiteX57" fmla="*/ 2172646 w 3887146"/>
              <a:gd name="connsiteY57" fmla="*/ 4248 h 5025828"/>
              <a:gd name="connsiteX58" fmla="*/ 2393626 w 3887146"/>
              <a:gd name="connsiteY58" fmla="*/ 57588 h 5025828"/>
              <a:gd name="connsiteX59" fmla="*/ 2667946 w 3887146"/>
              <a:gd name="connsiteY59" fmla="*/ 133788 h 5025828"/>
              <a:gd name="connsiteX60" fmla="*/ 2820346 w 3887146"/>
              <a:gd name="connsiteY60" fmla="*/ 202368 h 5025828"/>
              <a:gd name="connsiteX61" fmla="*/ 3102286 w 3887146"/>
              <a:gd name="connsiteY61" fmla="*/ 400488 h 5025828"/>
              <a:gd name="connsiteX62" fmla="*/ 3285166 w 3887146"/>
              <a:gd name="connsiteY62" fmla="*/ 651948 h 5025828"/>
              <a:gd name="connsiteX63" fmla="*/ 3407086 w 3887146"/>
              <a:gd name="connsiteY63" fmla="*/ 918648 h 5025828"/>
              <a:gd name="connsiteX64" fmla="*/ 3475666 w 3887146"/>
              <a:gd name="connsiteY64" fmla="*/ 1238688 h 5025828"/>
              <a:gd name="connsiteX65" fmla="*/ 3506146 w 3887146"/>
              <a:gd name="connsiteY65" fmla="*/ 1543488 h 5025828"/>
              <a:gd name="connsiteX66" fmla="*/ 3506146 w 3887146"/>
              <a:gd name="connsiteY66" fmla="*/ 1962588 h 5025828"/>
              <a:gd name="connsiteX67" fmla="*/ 3338506 w 3887146"/>
              <a:gd name="connsiteY67" fmla="*/ 2305488 h 5025828"/>
              <a:gd name="connsiteX68" fmla="*/ 3254686 w 3887146"/>
              <a:gd name="connsiteY68" fmla="*/ 2473128 h 5025828"/>
              <a:gd name="connsiteX69" fmla="*/ 3132766 w 3887146"/>
              <a:gd name="connsiteY69" fmla="*/ 2663628 h 5025828"/>
              <a:gd name="connsiteX70" fmla="*/ 3071806 w 3887146"/>
              <a:gd name="connsiteY70" fmla="*/ 2838888 h 5025828"/>
              <a:gd name="connsiteX71" fmla="*/ 3064186 w 3887146"/>
              <a:gd name="connsiteY71" fmla="*/ 2915088 h 5025828"/>
              <a:gd name="connsiteX72" fmla="*/ 3018466 w 3887146"/>
              <a:gd name="connsiteY72" fmla="*/ 3014148 h 5025828"/>
              <a:gd name="connsiteX73" fmla="*/ 2980366 w 3887146"/>
              <a:gd name="connsiteY73" fmla="*/ 3082728 h 5025828"/>
              <a:gd name="connsiteX74" fmla="*/ 2957506 w 3887146"/>
              <a:gd name="connsiteY74" fmla="*/ 3120828 h 5025828"/>
              <a:gd name="connsiteX75" fmla="*/ 2957506 w 3887146"/>
              <a:gd name="connsiteY75" fmla="*/ 3555168 h 5025828"/>
              <a:gd name="connsiteX76" fmla="*/ 3010846 w 3887146"/>
              <a:gd name="connsiteY76" fmla="*/ 3539928 h 5025828"/>
              <a:gd name="connsiteX77" fmla="*/ 3109906 w 3887146"/>
              <a:gd name="connsiteY77" fmla="*/ 3570408 h 5025828"/>
              <a:gd name="connsiteX78" fmla="*/ 3140386 w 3887146"/>
              <a:gd name="connsiteY78" fmla="*/ 3631368 h 5025828"/>
              <a:gd name="connsiteX79" fmla="*/ 3117526 w 3887146"/>
              <a:gd name="connsiteY79" fmla="*/ 3738048 h 5025828"/>
              <a:gd name="connsiteX80" fmla="*/ 3125146 w 3887146"/>
              <a:gd name="connsiteY80" fmla="*/ 4103808 h 5025828"/>
              <a:gd name="connsiteX81" fmla="*/ 3163246 w 3887146"/>
              <a:gd name="connsiteY81" fmla="*/ 4157148 h 5025828"/>
              <a:gd name="connsiteX82" fmla="*/ 3201346 w 3887146"/>
              <a:gd name="connsiteY82" fmla="*/ 4164768 h 5025828"/>
              <a:gd name="connsiteX83" fmla="*/ 3231826 w 3887146"/>
              <a:gd name="connsiteY83" fmla="*/ 4172388 h 5025828"/>
              <a:gd name="connsiteX84" fmla="*/ 3285166 w 3887146"/>
              <a:gd name="connsiteY84" fmla="*/ 4294308 h 5025828"/>
              <a:gd name="connsiteX85" fmla="*/ 3300406 w 3887146"/>
              <a:gd name="connsiteY85" fmla="*/ 4347648 h 5025828"/>
              <a:gd name="connsiteX86" fmla="*/ 3330886 w 3887146"/>
              <a:gd name="connsiteY86" fmla="*/ 4408608 h 5025828"/>
              <a:gd name="connsiteX87" fmla="*/ 3551866 w 3887146"/>
              <a:gd name="connsiteY87" fmla="*/ 4644828 h 5025828"/>
              <a:gd name="connsiteX88" fmla="*/ 3887146 w 3887146"/>
              <a:gd name="connsiteY88" fmla="*/ 5025828 h 5025828"/>
              <a:gd name="connsiteX0" fmla="*/ 707488 w 3884395"/>
              <a:gd name="connsiteY0" fmla="*/ 5008470 h 5017575"/>
              <a:gd name="connsiteX1" fmla="*/ 961066 w 3884395"/>
              <a:gd name="connsiteY1" fmla="*/ 4644828 h 5017575"/>
              <a:gd name="connsiteX2" fmla="*/ 1342066 w 3884395"/>
              <a:gd name="connsiteY2" fmla="*/ 4172388 h 5017575"/>
              <a:gd name="connsiteX3" fmla="*/ 1258246 w 3884395"/>
              <a:gd name="connsiteY3" fmla="*/ 4012368 h 5017575"/>
              <a:gd name="connsiteX4" fmla="*/ 1204906 w 3884395"/>
              <a:gd name="connsiteY4" fmla="*/ 3928548 h 5017575"/>
              <a:gd name="connsiteX5" fmla="*/ 1174426 w 3884395"/>
              <a:gd name="connsiteY5" fmla="*/ 3768528 h 5017575"/>
              <a:gd name="connsiteX6" fmla="*/ 1151566 w 3884395"/>
              <a:gd name="connsiteY6" fmla="*/ 3699948 h 5017575"/>
              <a:gd name="connsiteX7" fmla="*/ 1143946 w 3884395"/>
              <a:gd name="connsiteY7" fmla="*/ 3669468 h 5017575"/>
              <a:gd name="connsiteX8" fmla="*/ 1067746 w 3884395"/>
              <a:gd name="connsiteY8" fmla="*/ 3661848 h 5017575"/>
              <a:gd name="connsiteX9" fmla="*/ 938206 w 3884395"/>
              <a:gd name="connsiteY9" fmla="*/ 3669468 h 5017575"/>
              <a:gd name="connsiteX10" fmla="*/ 831526 w 3884395"/>
              <a:gd name="connsiteY10" fmla="*/ 3692328 h 5017575"/>
              <a:gd name="connsiteX11" fmla="*/ 610546 w 3884395"/>
              <a:gd name="connsiteY11" fmla="*/ 3738048 h 5017575"/>
              <a:gd name="connsiteX12" fmla="*/ 389566 w 3884395"/>
              <a:gd name="connsiteY12" fmla="*/ 3638988 h 5017575"/>
              <a:gd name="connsiteX13" fmla="*/ 381946 w 3884395"/>
              <a:gd name="connsiteY13" fmla="*/ 3326568 h 5017575"/>
              <a:gd name="connsiteX14" fmla="*/ 420046 w 3884395"/>
              <a:gd name="connsiteY14" fmla="*/ 3227508 h 5017575"/>
              <a:gd name="connsiteX15" fmla="*/ 389566 w 3884395"/>
              <a:gd name="connsiteY15" fmla="*/ 3166548 h 5017575"/>
              <a:gd name="connsiteX16" fmla="*/ 351466 w 3884395"/>
              <a:gd name="connsiteY16" fmla="*/ 3105588 h 5017575"/>
              <a:gd name="connsiteX17" fmla="*/ 397186 w 3884395"/>
              <a:gd name="connsiteY17" fmla="*/ 3021768 h 5017575"/>
              <a:gd name="connsiteX18" fmla="*/ 488626 w 3884395"/>
              <a:gd name="connsiteY18" fmla="*/ 2998908 h 5017575"/>
              <a:gd name="connsiteX19" fmla="*/ 471956 w 3884395"/>
              <a:gd name="connsiteY19" fmla="*/ 2942709 h 5017575"/>
              <a:gd name="connsiteX20" fmla="*/ 435286 w 3884395"/>
              <a:gd name="connsiteY20" fmla="*/ 2930328 h 5017575"/>
              <a:gd name="connsiteX21" fmla="*/ 389566 w 3884395"/>
              <a:gd name="connsiteY21" fmla="*/ 2930328 h 5017575"/>
              <a:gd name="connsiteX22" fmla="*/ 314000 w 3884395"/>
              <a:gd name="connsiteY22" fmla="*/ 2893495 h 5017575"/>
              <a:gd name="connsiteX23" fmla="*/ 320986 w 3884395"/>
              <a:gd name="connsiteY23" fmla="*/ 2846508 h 5017575"/>
              <a:gd name="connsiteX24" fmla="*/ 328606 w 3884395"/>
              <a:gd name="connsiteY24" fmla="*/ 2793168 h 5017575"/>
              <a:gd name="connsiteX25" fmla="*/ 313366 w 3884395"/>
              <a:gd name="connsiteY25" fmla="*/ 2732208 h 5017575"/>
              <a:gd name="connsiteX26" fmla="*/ 267646 w 3884395"/>
              <a:gd name="connsiteY26" fmla="*/ 2671248 h 5017575"/>
              <a:gd name="connsiteX27" fmla="*/ 176206 w 3884395"/>
              <a:gd name="connsiteY27" fmla="*/ 2656008 h 5017575"/>
              <a:gd name="connsiteX28" fmla="*/ 54286 w 3884395"/>
              <a:gd name="connsiteY28" fmla="*/ 2610288 h 5017575"/>
              <a:gd name="connsiteX29" fmla="*/ 7931 w 3884395"/>
              <a:gd name="connsiteY29" fmla="*/ 2563298 h 5017575"/>
              <a:gd name="connsiteX30" fmla="*/ 8566 w 3884395"/>
              <a:gd name="connsiteY30" fmla="*/ 2488368 h 5017575"/>
              <a:gd name="connsiteX31" fmla="*/ 92386 w 3884395"/>
              <a:gd name="connsiteY31" fmla="*/ 2335968 h 5017575"/>
              <a:gd name="connsiteX32" fmla="*/ 221926 w 3884395"/>
              <a:gd name="connsiteY32" fmla="*/ 2175948 h 5017575"/>
              <a:gd name="connsiteX33" fmla="*/ 282886 w 3884395"/>
              <a:gd name="connsiteY33" fmla="*/ 2084508 h 5017575"/>
              <a:gd name="connsiteX34" fmla="*/ 328606 w 3884395"/>
              <a:gd name="connsiteY34" fmla="*/ 1977828 h 5017575"/>
              <a:gd name="connsiteX35" fmla="*/ 359086 w 3884395"/>
              <a:gd name="connsiteY35" fmla="*/ 1871148 h 5017575"/>
              <a:gd name="connsiteX36" fmla="*/ 374326 w 3884395"/>
              <a:gd name="connsiteY36" fmla="*/ 1810188 h 5017575"/>
              <a:gd name="connsiteX37" fmla="*/ 343846 w 3884395"/>
              <a:gd name="connsiteY37" fmla="*/ 1756848 h 5017575"/>
              <a:gd name="connsiteX38" fmla="*/ 328606 w 3884395"/>
              <a:gd name="connsiteY38" fmla="*/ 1680648 h 5017575"/>
              <a:gd name="connsiteX39" fmla="*/ 412426 w 3884395"/>
              <a:gd name="connsiteY39" fmla="*/ 1474908 h 5017575"/>
              <a:gd name="connsiteX40" fmla="*/ 442906 w 3884395"/>
              <a:gd name="connsiteY40" fmla="*/ 1307268 h 5017575"/>
              <a:gd name="connsiteX41" fmla="*/ 465766 w 3884395"/>
              <a:gd name="connsiteY41" fmla="*/ 1192968 h 5017575"/>
              <a:gd name="connsiteX42" fmla="*/ 503866 w 3884395"/>
              <a:gd name="connsiteY42" fmla="*/ 1055808 h 5017575"/>
              <a:gd name="connsiteX43" fmla="*/ 557206 w 3884395"/>
              <a:gd name="connsiteY43" fmla="*/ 888168 h 5017575"/>
              <a:gd name="connsiteX44" fmla="*/ 503866 w 3884395"/>
              <a:gd name="connsiteY44" fmla="*/ 888168 h 5017575"/>
              <a:gd name="connsiteX45" fmla="*/ 412426 w 3884395"/>
              <a:gd name="connsiteY45" fmla="*/ 834828 h 5017575"/>
              <a:gd name="connsiteX46" fmla="*/ 328606 w 3884395"/>
              <a:gd name="connsiteY46" fmla="*/ 789108 h 5017575"/>
              <a:gd name="connsiteX47" fmla="*/ 260026 w 3884395"/>
              <a:gd name="connsiteY47" fmla="*/ 773868 h 5017575"/>
              <a:gd name="connsiteX48" fmla="*/ 214306 w 3884395"/>
              <a:gd name="connsiteY48" fmla="*/ 751008 h 5017575"/>
              <a:gd name="connsiteX49" fmla="*/ 260026 w 3884395"/>
              <a:gd name="connsiteY49" fmla="*/ 674808 h 5017575"/>
              <a:gd name="connsiteX50" fmla="*/ 374326 w 3884395"/>
              <a:gd name="connsiteY50" fmla="*/ 606228 h 5017575"/>
              <a:gd name="connsiteX51" fmla="*/ 557206 w 3884395"/>
              <a:gd name="connsiteY51" fmla="*/ 507168 h 5017575"/>
              <a:gd name="connsiteX52" fmla="*/ 656266 w 3884395"/>
              <a:gd name="connsiteY52" fmla="*/ 423348 h 5017575"/>
              <a:gd name="connsiteX53" fmla="*/ 892486 w 3884395"/>
              <a:gd name="connsiteY53" fmla="*/ 232848 h 5017575"/>
              <a:gd name="connsiteX54" fmla="*/ 1174426 w 3884395"/>
              <a:gd name="connsiteY54" fmla="*/ 80448 h 5017575"/>
              <a:gd name="connsiteX55" fmla="*/ 1593526 w 3884395"/>
              <a:gd name="connsiteY55" fmla="*/ 11868 h 5017575"/>
              <a:gd name="connsiteX56" fmla="*/ 1944046 w 3884395"/>
              <a:gd name="connsiteY56" fmla="*/ 4248 h 5017575"/>
              <a:gd name="connsiteX57" fmla="*/ 2172646 w 3884395"/>
              <a:gd name="connsiteY57" fmla="*/ 4248 h 5017575"/>
              <a:gd name="connsiteX58" fmla="*/ 2393626 w 3884395"/>
              <a:gd name="connsiteY58" fmla="*/ 57588 h 5017575"/>
              <a:gd name="connsiteX59" fmla="*/ 2667946 w 3884395"/>
              <a:gd name="connsiteY59" fmla="*/ 133788 h 5017575"/>
              <a:gd name="connsiteX60" fmla="*/ 2820346 w 3884395"/>
              <a:gd name="connsiteY60" fmla="*/ 202368 h 5017575"/>
              <a:gd name="connsiteX61" fmla="*/ 3102286 w 3884395"/>
              <a:gd name="connsiteY61" fmla="*/ 400488 h 5017575"/>
              <a:gd name="connsiteX62" fmla="*/ 3285166 w 3884395"/>
              <a:gd name="connsiteY62" fmla="*/ 651948 h 5017575"/>
              <a:gd name="connsiteX63" fmla="*/ 3407086 w 3884395"/>
              <a:gd name="connsiteY63" fmla="*/ 918648 h 5017575"/>
              <a:gd name="connsiteX64" fmla="*/ 3475666 w 3884395"/>
              <a:gd name="connsiteY64" fmla="*/ 1238688 h 5017575"/>
              <a:gd name="connsiteX65" fmla="*/ 3506146 w 3884395"/>
              <a:gd name="connsiteY65" fmla="*/ 1543488 h 5017575"/>
              <a:gd name="connsiteX66" fmla="*/ 3506146 w 3884395"/>
              <a:gd name="connsiteY66" fmla="*/ 1962588 h 5017575"/>
              <a:gd name="connsiteX67" fmla="*/ 3338506 w 3884395"/>
              <a:gd name="connsiteY67" fmla="*/ 2305488 h 5017575"/>
              <a:gd name="connsiteX68" fmla="*/ 3254686 w 3884395"/>
              <a:gd name="connsiteY68" fmla="*/ 2473128 h 5017575"/>
              <a:gd name="connsiteX69" fmla="*/ 3132766 w 3884395"/>
              <a:gd name="connsiteY69" fmla="*/ 2663628 h 5017575"/>
              <a:gd name="connsiteX70" fmla="*/ 3071806 w 3884395"/>
              <a:gd name="connsiteY70" fmla="*/ 2838888 h 5017575"/>
              <a:gd name="connsiteX71" fmla="*/ 3064186 w 3884395"/>
              <a:gd name="connsiteY71" fmla="*/ 2915088 h 5017575"/>
              <a:gd name="connsiteX72" fmla="*/ 3018466 w 3884395"/>
              <a:gd name="connsiteY72" fmla="*/ 3014148 h 5017575"/>
              <a:gd name="connsiteX73" fmla="*/ 2980366 w 3884395"/>
              <a:gd name="connsiteY73" fmla="*/ 3082728 h 5017575"/>
              <a:gd name="connsiteX74" fmla="*/ 2957506 w 3884395"/>
              <a:gd name="connsiteY74" fmla="*/ 3120828 h 5017575"/>
              <a:gd name="connsiteX75" fmla="*/ 2957506 w 3884395"/>
              <a:gd name="connsiteY75" fmla="*/ 3555168 h 5017575"/>
              <a:gd name="connsiteX76" fmla="*/ 3010846 w 3884395"/>
              <a:gd name="connsiteY76" fmla="*/ 3539928 h 5017575"/>
              <a:gd name="connsiteX77" fmla="*/ 3109906 w 3884395"/>
              <a:gd name="connsiteY77" fmla="*/ 3570408 h 5017575"/>
              <a:gd name="connsiteX78" fmla="*/ 3140386 w 3884395"/>
              <a:gd name="connsiteY78" fmla="*/ 3631368 h 5017575"/>
              <a:gd name="connsiteX79" fmla="*/ 3117526 w 3884395"/>
              <a:gd name="connsiteY79" fmla="*/ 3738048 h 5017575"/>
              <a:gd name="connsiteX80" fmla="*/ 3125146 w 3884395"/>
              <a:gd name="connsiteY80" fmla="*/ 4103808 h 5017575"/>
              <a:gd name="connsiteX81" fmla="*/ 3163246 w 3884395"/>
              <a:gd name="connsiteY81" fmla="*/ 4157148 h 5017575"/>
              <a:gd name="connsiteX82" fmla="*/ 3201346 w 3884395"/>
              <a:gd name="connsiteY82" fmla="*/ 4164768 h 5017575"/>
              <a:gd name="connsiteX83" fmla="*/ 3231826 w 3884395"/>
              <a:gd name="connsiteY83" fmla="*/ 4172388 h 5017575"/>
              <a:gd name="connsiteX84" fmla="*/ 3285166 w 3884395"/>
              <a:gd name="connsiteY84" fmla="*/ 4294308 h 5017575"/>
              <a:gd name="connsiteX85" fmla="*/ 3300406 w 3884395"/>
              <a:gd name="connsiteY85" fmla="*/ 4347648 h 5017575"/>
              <a:gd name="connsiteX86" fmla="*/ 3330886 w 3884395"/>
              <a:gd name="connsiteY86" fmla="*/ 4408608 h 5017575"/>
              <a:gd name="connsiteX87" fmla="*/ 3551866 w 3884395"/>
              <a:gd name="connsiteY87" fmla="*/ 4644828 h 5017575"/>
              <a:gd name="connsiteX88" fmla="*/ 3884395 w 3884395"/>
              <a:gd name="connsiteY88" fmla="*/ 5017575 h 5017575"/>
              <a:gd name="connsiteX0" fmla="*/ 707488 w 3889897"/>
              <a:gd name="connsiteY0" fmla="*/ 5008470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04737 w 3889897"/>
              <a:gd name="connsiteY0" fmla="*/ 5016723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0239 w 3889897"/>
              <a:gd name="connsiteY0" fmla="*/ 5024991 h 5024991"/>
              <a:gd name="connsiteX1" fmla="*/ 961066 w 3889897"/>
              <a:gd name="connsiteY1" fmla="*/ 4644828 h 5024991"/>
              <a:gd name="connsiteX2" fmla="*/ 1342066 w 3889897"/>
              <a:gd name="connsiteY2" fmla="*/ 4172388 h 5024991"/>
              <a:gd name="connsiteX3" fmla="*/ 1258246 w 3889897"/>
              <a:gd name="connsiteY3" fmla="*/ 4012368 h 5024991"/>
              <a:gd name="connsiteX4" fmla="*/ 1204906 w 3889897"/>
              <a:gd name="connsiteY4" fmla="*/ 3928548 h 5024991"/>
              <a:gd name="connsiteX5" fmla="*/ 1174426 w 3889897"/>
              <a:gd name="connsiteY5" fmla="*/ 3768528 h 5024991"/>
              <a:gd name="connsiteX6" fmla="*/ 1151566 w 3889897"/>
              <a:gd name="connsiteY6" fmla="*/ 3699948 h 5024991"/>
              <a:gd name="connsiteX7" fmla="*/ 1143946 w 3889897"/>
              <a:gd name="connsiteY7" fmla="*/ 3669468 h 5024991"/>
              <a:gd name="connsiteX8" fmla="*/ 1067746 w 3889897"/>
              <a:gd name="connsiteY8" fmla="*/ 3661848 h 5024991"/>
              <a:gd name="connsiteX9" fmla="*/ 938206 w 3889897"/>
              <a:gd name="connsiteY9" fmla="*/ 3669468 h 5024991"/>
              <a:gd name="connsiteX10" fmla="*/ 831526 w 3889897"/>
              <a:gd name="connsiteY10" fmla="*/ 3692328 h 5024991"/>
              <a:gd name="connsiteX11" fmla="*/ 610546 w 3889897"/>
              <a:gd name="connsiteY11" fmla="*/ 3738048 h 5024991"/>
              <a:gd name="connsiteX12" fmla="*/ 389566 w 3889897"/>
              <a:gd name="connsiteY12" fmla="*/ 3638988 h 5024991"/>
              <a:gd name="connsiteX13" fmla="*/ 381946 w 3889897"/>
              <a:gd name="connsiteY13" fmla="*/ 3326568 h 5024991"/>
              <a:gd name="connsiteX14" fmla="*/ 420046 w 3889897"/>
              <a:gd name="connsiteY14" fmla="*/ 3227508 h 5024991"/>
              <a:gd name="connsiteX15" fmla="*/ 389566 w 3889897"/>
              <a:gd name="connsiteY15" fmla="*/ 3166548 h 5024991"/>
              <a:gd name="connsiteX16" fmla="*/ 351466 w 3889897"/>
              <a:gd name="connsiteY16" fmla="*/ 3105588 h 5024991"/>
              <a:gd name="connsiteX17" fmla="*/ 397186 w 3889897"/>
              <a:gd name="connsiteY17" fmla="*/ 3021768 h 5024991"/>
              <a:gd name="connsiteX18" fmla="*/ 488626 w 3889897"/>
              <a:gd name="connsiteY18" fmla="*/ 2998908 h 5024991"/>
              <a:gd name="connsiteX19" fmla="*/ 471956 w 3889897"/>
              <a:gd name="connsiteY19" fmla="*/ 2942709 h 5024991"/>
              <a:gd name="connsiteX20" fmla="*/ 435286 w 3889897"/>
              <a:gd name="connsiteY20" fmla="*/ 2930328 h 5024991"/>
              <a:gd name="connsiteX21" fmla="*/ 389566 w 3889897"/>
              <a:gd name="connsiteY21" fmla="*/ 2930328 h 5024991"/>
              <a:gd name="connsiteX22" fmla="*/ 314000 w 3889897"/>
              <a:gd name="connsiteY22" fmla="*/ 2893495 h 5024991"/>
              <a:gd name="connsiteX23" fmla="*/ 320986 w 3889897"/>
              <a:gd name="connsiteY23" fmla="*/ 2846508 h 5024991"/>
              <a:gd name="connsiteX24" fmla="*/ 328606 w 3889897"/>
              <a:gd name="connsiteY24" fmla="*/ 2793168 h 5024991"/>
              <a:gd name="connsiteX25" fmla="*/ 313366 w 3889897"/>
              <a:gd name="connsiteY25" fmla="*/ 2732208 h 5024991"/>
              <a:gd name="connsiteX26" fmla="*/ 267646 w 3889897"/>
              <a:gd name="connsiteY26" fmla="*/ 2671248 h 5024991"/>
              <a:gd name="connsiteX27" fmla="*/ 176206 w 3889897"/>
              <a:gd name="connsiteY27" fmla="*/ 2656008 h 5024991"/>
              <a:gd name="connsiteX28" fmla="*/ 54286 w 3889897"/>
              <a:gd name="connsiteY28" fmla="*/ 2610288 h 5024991"/>
              <a:gd name="connsiteX29" fmla="*/ 7931 w 3889897"/>
              <a:gd name="connsiteY29" fmla="*/ 2563298 h 5024991"/>
              <a:gd name="connsiteX30" fmla="*/ 8566 w 3889897"/>
              <a:gd name="connsiteY30" fmla="*/ 2488368 h 5024991"/>
              <a:gd name="connsiteX31" fmla="*/ 92386 w 3889897"/>
              <a:gd name="connsiteY31" fmla="*/ 2335968 h 5024991"/>
              <a:gd name="connsiteX32" fmla="*/ 221926 w 3889897"/>
              <a:gd name="connsiteY32" fmla="*/ 2175948 h 5024991"/>
              <a:gd name="connsiteX33" fmla="*/ 282886 w 3889897"/>
              <a:gd name="connsiteY33" fmla="*/ 2084508 h 5024991"/>
              <a:gd name="connsiteX34" fmla="*/ 328606 w 3889897"/>
              <a:gd name="connsiteY34" fmla="*/ 1977828 h 5024991"/>
              <a:gd name="connsiteX35" fmla="*/ 359086 w 3889897"/>
              <a:gd name="connsiteY35" fmla="*/ 1871148 h 5024991"/>
              <a:gd name="connsiteX36" fmla="*/ 374326 w 3889897"/>
              <a:gd name="connsiteY36" fmla="*/ 1810188 h 5024991"/>
              <a:gd name="connsiteX37" fmla="*/ 343846 w 3889897"/>
              <a:gd name="connsiteY37" fmla="*/ 1756848 h 5024991"/>
              <a:gd name="connsiteX38" fmla="*/ 328606 w 3889897"/>
              <a:gd name="connsiteY38" fmla="*/ 1680648 h 5024991"/>
              <a:gd name="connsiteX39" fmla="*/ 412426 w 3889897"/>
              <a:gd name="connsiteY39" fmla="*/ 1474908 h 5024991"/>
              <a:gd name="connsiteX40" fmla="*/ 442906 w 3889897"/>
              <a:gd name="connsiteY40" fmla="*/ 1307268 h 5024991"/>
              <a:gd name="connsiteX41" fmla="*/ 465766 w 3889897"/>
              <a:gd name="connsiteY41" fmla="*/ 1192968 h 5024991"/>
              <a:gd name="connsiteX42" fmla="*/ 503866 w 3889897"/>
              <a:gd name="connsiteY42" fmla="*/ 1055808 h 5024991"/>
              <a:gd name="connsiteX43" fmla="*/ 557206 w 3889897"/>
              <a:gd name="connsiteY43" fmla="*/ 888168 h 5024991"/>
              <a:gd name="connsiteX44" fmla="*/ 503866 w 3889897"/>
              <a:gd name="connsiteY44" fmla="*/ 888168 h 5024991"/>
              <a:gd name="connsiteX45" fmla="*/ 412426 w 3889897"/>
              <a:gd name="connsiteY45" fmla="*/ 834828 h 5024991"/>
              <a:gd name="connsiteX46" fmla="*/ 328606 w 3889897"/>
              <a:gd name="connsiteY46" fmla="*/ 789108 h 5024991"/>
              <a:gd name="connsiteX47" fmla="*/ 260026 w 3889897"/>
              <a:gd name="connsiteY47" fmla="*/ 773868 h 5024991"/>
              <a:gd name="connsiteX48" fmla="*/ 214306 w 3889897"/>
              <a:gd name="connsiteY48" fmla="*/ 751008 h 5024991"/>
              <a:gd name="connsiteX49" fmla="*/ 260026 w 3889897"/>
              <a:gd name="connsiteY49" fmla="*/ 674808 h 5024991"/>
              <a:gd name="connsiteX50" fmla="*/ 374326 w 3889897"/>
              <a:gd name="connsiteY50" fmla="*/ 606228 h 5024991"/>
              <a:gd name="connsiteX51" fmla="*/ 557206 w 3889897"/>
              <a:gd name="connsiteY51" fmla="*/ 507168 h 5024991"/>
              <a:gd name="connsiteX52" fmla="*/ 656266 w 3889897"/>
              <a:gd name="connsiteY52" fmla="*/ 423348 h 5024991"/>
              <a:gd name="connsiteX53" fmla="*/ 892486 w 3889897"/>
              <a:gd name="connsiteY53" fmla="*/ 232848 h 5024991"/>
              <a:gd name="connsiteX54" fmla="*/ 1174426 w 3889897"/>
              <a:gd name="connsiteY54" fmla="*/ 80448 h 5024991"/>
              <a:gd name="connsiteX55" fmla="*/ 1593526 w 3889897"/>
              <a:gd name="connsiteY55" fmla="*/ 11868 h 5024991"/>
              <a:gd name="connsiteX56" fmla="*/ 1944046 w 3889897"/>
              <a:gd name="connsiteY56" fmla="*/ 4248 h 5024991"/>
              <a:gd name="connsiteX57" fmla="*/ 2172646 w 3889897"/>
              <a:gd name="connsiteY57" fmla="*/ 4248 h 5024991"/>
              <a:gd name="connsiteX58" fmla="*/ 2393626 w 3889897"/>
              <a:gd name="connsiteY58" fmla="*/ 57588 h 5024991"/>
              <a:gd name="connsiteX59" fmla="*/ 2667946 w 3889897"/>
              <a:gd name="connsiteY59" fmla="*/ 133788 h 5024991"/>
              <a:gd name="connsiteX60" fmla="*/ 2820346 w 3889897"/>
              <a:gd name="connsiteY60" fmla="*/ 202368 h 5024991"/>
              <a:gd name="connsiteX61" fmla="*/ 3102286 w 3889897"/>
              <a:gd name="connsiteY61" fmla="*/ 400488 h 5024991"/>
              <a:gd name="connsiteX62" fmla="*/ 3285166 w 3889897"/>
              <a:gd name="connsiteY62" fmla="*/ 651948 h 5024991"/>
              <a:gd name="connsiteX63" fmla="*/ 3407086 w 3889897"/>
              <a:gd name="connsiteY63" fmla="*/ 918648 h 5024991"/>
              <a:gd name="connsiteX64" fmla="*/ 3475666 w 3889897"/>
              <a:gd name="connsiteY64" fmla="*/ 1238688 h 5024991"/>
              <a:gd name="connsiteX65" fmla="*/ 3506146 w 3889897"/>
              <a:gd name="connsiteY65" fmla="*/ 1543488 h 5024991"/>
              <a:gd name="connsiteX66" fmla="*/ 3506146 w 3889897"/>
              <a:gd name="connsiteY66" fmla="*/ 1962588 h 5024991"/>
              <a:gd name="connsiteX67" fmla="*/ 3338506 w 3889897"/>
              <a:gd name="connsiteY67" fmla="*/ 2305488 h 5024991"/>
              <a:gd name="connsiteX68" fmla="*/ 3254686 w 3889897"/>
              <a:gd name="connsiteY68" fmla="*/ 2473128 h 5024991"/>
              <a:gd name="connsiteX69" fmla="*/ 3132766 w 3889897"/>
              <a:gd name="connsiteY69" fmla="*/ 2663628 h 5024991"/>
              <a:gd name="connsiteX70" fmla="*/ 3071806 w 3889897"/>
              <a:gd name="connsiteY70" fmla="*/ 2838888 h 5024991"/>
              <a:gd name="connsiteX71" fmla="*/ 3064186 w 3889897"/>
              <a:gd name="connsiteY71" fmla="*/ 2915088 h 5024991"/>
              <a:gd name="connsiteX72" fmla="*/ 3018466 w 3889897"/>
              <a:gd name="connsiteY72" fmla="*/ 3014148 h 5024991"/>
              <a:gd name="connsiteX73" fmla="*/ 2980366 w 3889897"/>
              <a:gd name="connsiteY73" fmla="*/ 3082728 h 5024991"/>
              <a:gd name="connsiteX74" fmla="*/ 2957506 w 3889897"/>
              <a:gd name="connsiteY74" fmla="*/ 3120828 h 5024991"/>
              <a:gd name="connsiteX75" fmla="*/ 2957506 w 3889897"/>
              <a:gd name="connsiteY75" fmla="*/ 3555168 h 5024991"/>
              <a:gd name="connsiteX76" fmla="*/ 3010846 w 3889897"/>
              <a:gd name="connsiteY76" fmla="*/ 3539928 h 5024991"/>
              <a:gd name="connsiteX77" fmla="*/ 3109906 w 3889897"/>
              <a:gd name="connsiteY77" fmla="*/ 3570408 h 5024991"/>
              <a:gd name="connsiteX78" fmla="*/ 3140386 w 3889897"/>
              <a:gd name="connsiteY78" fmla="*/ 3631368 h 5024991"/>
              <a:gd name="connsiteX79" fmla="*/ 3117526 w 3889897"/>
              <a:gd name="connsiteY79" fmla="*/ 3738048 h 5024991"/>
              <a:gd name="connsiteX80" fmla="*/ 3125146 w 3889897"/>
              <a:gd name="connsiteY80" fmla="*/ 4103808 h 5024991"/>
              <a:gd name="connsiteX81" fmla="*/ 3163246 w 3889897"/>
              <a:gd name="connsiteY81" fmla="*/ 4157148 h 5024991"/>
              <a:gd name="connsiteX82" fmla="*/ 3201346 w 3889897"/>
              <a:gd name="connsiteY82" fmla="*/ 4164768 h 5024991"/>
              <a:gd name="connsiteX83" fmla="*/ 3231826 w 3889897"/>
              <a:gd name="connsiteY83" fmla="*/ 4172388 h 5024991"/>
              <a:gd name="connsiteX84" fmla="*/ 3285166 w 3889897"/>
              <a:gd name="connsiteY84" fmla="*/ 4294308 h 5024991"/>
              <a:gd name="connsiteX85" fmla="*/ 3300406 w 3889897"/>
              <a:gd name="connsiteY85" fmla="*/ 4347648 h 5024991"/>
              <a:gd name="connsiteX86" fmla="*/ 3330886 w 3889897"/>
              <a:gd name="connsiteY86" fmla="*/ 4408608 h 5024991"/>
              <a:gd name="connsiteX87" fmla="*/ 3551866 w 3889897"/>
              <a:gd name="connsiteY87" fmla="*/ 4644828 h 5024991"/>
              <a:gd name="connsiteX88" fmla="*/ 3889897 w 3889897"/>
              <a:gd name="connsiteY88" fmla="*/ 5020326 h 5024991"/>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163246 w 3889897"/>
              <a:gd name="connsiteY81" fmla="*/ 4157148 h 5020326"/>
              <a:gd name="connsiteX82" fmla="*/ 3201346 w 3889897"/>
              <a:gd name="connsiteY82" fmla="*/ 4164768 h 5020326"/>
              <a:gd name="connsiteX83" fmla="*/ 3231826 w 3889897"/>
              <a:gd name="connsiteY83" fmla="*/ 4172388 h 5020326"/>
              <a:gd name="connsiteX84" fmla="*/ 3285166 w 3889897"/>
              <a:gd name="connsiteY84" fmla="*/ 4294308 h 5020326"/>
              <a:gd name="connsiteX85" fmla="*/ 3300406 w 3889897"/>
              <a:gd name="connsiteY85" fmla="*/ 4347648 h 5020326"/>
              <a:gd name="connsiteX86" fmla="*/ 3330886 w 3889897"/>
              <a:gd name="connsiteY86" fmla="*/ 4408608 h 5020326"/>
              <a:gd name="connsiteX87" fmla="*/ 3551866 w 3889897"/>
              <a:gd name="connsiteY87" fmla="*/ 4644828 h 5020326"/>
              <a:gd name="connsiteX88" fmla="*/ 3889897 w 3889897"/>
              <a:gd name="connsiteY88"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01346 w 3889897"/>
              <a:gd name="connsiteY81" fmla="*/ 4164768 h 5020326"/>
              <a:gd name="connsiteX82" fmla="*/ 3231826 w 3889897"/>
              <a:gd name="connsiteY82" fmla="*/ 4172388 h 5020326"/>
              <a:gd name="connsiteX83" fmla="*/ 3285166 w 3889897"/>
              <a:gd name="connsiteY83" fmla="*/ 4294308 h 5020326"/>
              <a:gd name="connsiteX84" fmla="*/ 3300406 w 3889897"/>
              <a:gd name="connsiteY84" fmla="*/ 4347648 h 5020326"/>
              <a:gd name="connsiteX85" fmla="*/ 3330886 w 3889897"/>
              <a:gd name="connsiteY85" fmla="*/ 4408608 h 5020326"/>
              <a:gd name="connsiteX86" fmla="*/ 3551866 w 3889897"/>
              <a:gd name="connsiteY86" fmla="*/ 4644828 h 5020326"/>
              <a:gd name="connsiteX87" fmla="*/ 3889897 w 3889897"/>
              <a:gd name="connsiteY87"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51566 w 3889897"/>
              <a:gd name="connsiteY6" fmla="*/ 3699948 h 5020326"/>
              <a:gd name="connsiteX7" fmla="*/ 1143946 w 3889897"/>
              <a:gd name="connsiteY7" fmla="*/ 3669468 h 5020326"/>
              <a:gd name="connsiteX8" fmla="*/ 1067746 w 3889897"/>
              <a:gd name="connsiteY8" fmla="*/ 3661848 h 5020326"/>
              <a:gd name="connsiteX9" fmla="*/ 938206 w 3889897"/>
              <a:gd name="connsiteY9" fmla="*/ 3669468 h 5020326"/>
              <a:gd name="connsiteX10" fmla="*/ 831526 w 3889897"/>
              <a:gd name="connsiteY10" fmla="*/ 3692328 h 5020326"/>
              <a:gd name="connsiteX11" fmla="*/ 610546 w 3889897"/>
              <a:gd name="connsiteY11" fmla="*/ 3738048 h 5020326"/>
              <a:gd name="connsiteX12" fmla="*/ 389566 w 3889897"/>
              <a:gd name="connsiteY12" fmla="*/ 3638988 h 5020326"/>
              <a:gd name="connsiteX13" fmla="*/ 381946 w 3889897"/>
              <a:gd name="connsiteY13" fmla="*/ 3326568 h 5020326"/>
              <a:gd name="connsiteX14" fmla="*/ 420046 w 3889897"/>
              <a:gd name="connsiteY14" fmla="*/ 3227508 h 5020326"/>
              <a:gd name="connsiteX15" fmla="*/ 389566 w 3889897"/>
              <a:gd name="connsiteY15" fmla="*/ 3166548 h 5020326"/>
              <a:gd name="connsiteX16" fmla="*/ 351466 w 3889897"/>
              <a:gd name="connsiteY16" fmla="*/ 3105588 h 5020326"/>
              <a:gd name="connsiteX17" fmla="*/ 397186 w 3889897"/>
              <a:gd name="connsiteY17" fmla="*/ 3021768 h 5020326"/>
              <a:gd name="connsiteX18" fmla="*/ 488626 w 3889897"/>
              <a:gd name="connsiteY18" fmla="*/ 2998908 h 5020326"/>
              <a:gd name="connsiteX19" fmla="*/ 471956 w 3889897"/>
              <a:gd name="connsiteY19" fmla="*/ 2942709 h 5020326"/>
              <a:gd name="connsiteX20" fmla="*/ 435286 w 3889897"/>
              <a:gd name="connsiteY20" fmla="*/ 2930328 h 5020326"/>
              <a:gd name="connsiteX21" fmla="*/ 389566 w 3889897"/>
              <a:gd name="connsiteY21" fmla="*/ 2930328 h 5020326"/>
              <a:gd name="connsiteX22" fmla="*/ 314000 w 3889897"/>
              <a:gd name="connsiteY22" fmla="*/ 2893495 h 5020326"/>
              <a:gd name="connsiteX23" fmla="*/ 320986 w 3889897"/>
              <a:gd name="connsiteY23" fmla="*/ 2846508 h 5020326"/>
              <a:gd name="connsiteX24" fmla="*/ 328606 w 3889897"/>
              <a:gd name="connsiteY24" fmla="*/ 2793168 h 5020326"/>
              <a:gd name="connsiteX25" fmla="*/ 313366 w 3889897"/>
              <a:gd name="connsiteY25" fmla="*/ 2732208 h 5020326"/>
              <a:gd name="connsiteX26" fmla="*/ 267646 w 3889897"/>
              <a:gd name="connsiteY26" fmla="*/ 2671248 h 5020326"/>
              <a:gd name="connsiteX27" fmla="*/ 176206 w 3889897"/>
              <a:gd name="connsiteY27" fmla="*/ 2656008 h 5020326"/>
              <a:gd name="connsiteX28" fmla="*/ 54286 w 3889897"/>
              <a:gd name="connsiteY28" fmla="*/ 2610288 h 5020326"/>
              <a:gd name="connsiteX29" fmla="*/ 7931 w 3889897"/>
              <a:gd name="connsiteY29" fmla="*/ 2563298 h 5020326"/>
              <a:gd name="connsiteX30" fmla="*/ 8566 w 3889897"/>
              <a:gd name="connsiteY30" fmla="*/ 2488368 h 5020326"/>
              <a:gd name="connsiteX31" fmla="*/ 92386 w 3889897"/>
              <a:gd name="connsiteY31" fmla="*/ 2335968 h 5020326"/>
              <a:gd name="connsiteX32" fmla="*/ 221926 w 3889897"/>
              <a:gd name="connsiteY32" fmla="*/ 2175948 h 5020326"/>
              <a:gd name="connsiteX33" fmla="*/ 282886 w 3889897"/>
              <a:gd name="connsiteY33" fmla="*/ 2084508 h 5020326"/>
              <a:gd name="connsiteX34" fmla="*/ 328606 w 3889897"/>
              <a:gd name="connsiteY34" fmla="*/ 1977828 h 5020326"/>
              <a:gd name="connsiteX35" fmla="*/ 359086 w 3889897"/>
              <a:gd name="connsiteY35" fmla="*/ 1871148 h 5020326"/>
              <a:gd name="connsiteX36" fmla="*/ 374326 w 3889897"/>
              <a:gd name="connsiteY36" fmla="*/ 1810188 h 5020326"/>
              <a:gd name="connsiteX37" fmla="*/ 343846 w 3889897"/>
              <a:gd name="connsiteY37" fmla="*/ 1756848 h 5020326"/>
              <a:gd name="connsiteX38" fmla="*/ 328606 w 3889897"/>
              <a:gd name="connsiteY38" fmla="*/ 1680648 h 5020326"/>
              <a:gd name="connsiteX39" fmla="*/ 412426 w 3889897"/>
              <a:gd name="connsiteY39" fmla="*/ 1474908 h 5020326"/>
              <a:gd name="connsiteX40" fmla="*/ 442906 w 3889897"/>
              <a:gd name="connsiteY40" fmla="*/ 1307268 h 5020326"/>
              <a:gd name="connsiteX41" fmla="*/ 465766 w 3889897"/>
              <a:gd name="connsiteY41" fmla="*/ 1192968 h 5020326"/>
              <a:gd name="connsiteX42" fmla="*/ 503866 w 3889897"/>
              <a:gd name="connsiteY42" fmla="*/ 1055808 h 5020326"/>
              <a:gd name="connsiteX43" fmla="*/ 557206 w 3889897"/>
              <a:gd name="connsiteY43" fmla="*/ 888168 h 5020326"/>
              <a:gd name="connsiteX44" fmla="*/ 503866 w 3889897"/>
              <a:gd name="connsiteY44" fmla="*/ 888168 h 5020326"/>
              <a:gd name="connsiteX45" fmla="*/ 412426 w 3889897"/>
              <a:gd name="connsiteY45" fmla="*/ 834828 h 5020326"/>
              <a:gd name="connsiteX46" fmla="*/ 328606 w 3889897"/>
              <a:gd name="connsiteY46" fmla="*/ 789108 h 5020326"/>
              <a:gd name="connsiteX47" fmla="*/ 260026 w 3889897"/>
              <a:gd name="connsiteY47" fmla="*/ 773868 h 5020326"/>
              <a:gd name="connsiteX48" fmla="*/ 214306 w 3889897"/>
              <a:gd name="connsiteY48" fmla="*/ 751008 h 5020326"/>
              <a:gd name="connsiteX49" fmla="*/ 260026 w 3889897"/>
              <a:gd name="connsiteY49" fmla="*/ 674808 h 5020326"/>
              <a:gd name="connsiteX50" fmla="*/ 374326 w 3889897"/>
              <a:gd name="connsiteY50" fmla="*/ 606228 h 5020326"/>
              <a:gd name="connsiteX51" fmla="*/ 557206 w 3889897"/>
              <a:gd name="connsiteY51" fmla="*/ 507168 h 5020326"/>
              <a:gd name="connsiteX52" fmla="*/ 656266 w 3889897"/>
              <a:gd name="connsiteY52" fmla="*/ 423348 h 5020326"/>
              <a:gd name="connsiteX53" fmla="*/ 892486 w 3889897"/>
              <a:gd name="connsiteY53" fmla="*/ 232848 h 5020326"/>
              <a:gd name="connsiteX54" fmla="*/ 1174426 w 3889897"/>
              <a:gd name="connsiteY54" fmla="*/ 80448 h 5020326"/>
              <a:gd name="connsiteX55" fmla="*/ 1593526 w 3889897"/>
              <a:gd name="connsiteY55" fmla="*/ 11868 h 5020326"/>
              <a:gd name="connsiteX56" fmla="*/ 1944046 w 3889897"/>
              <a:gd name="connsiteY56" fmla="*/ 4248 h 5020326"/>
              <a:gd name="connsiteX57" fmla="*/ 2172646 w 3889897"/>
              <a:gd name="connsiteY57" fmla="*/ 4248 h 5020326"/>
              <a:gd name="connsiteX58" fmla="*/ 2393626 w 3889897"/>
              <a:gd name="connsiteY58" fmla="*/ 57588 h 5020326"/>
              <a:gd name="connsiteX59" fmla="*/ 2667946 w 3889897"/>
              <a:gd name="connsiteY59" fmla="*/ 133788 h 5020326"/>
              <a:gd name="connsiteX60" fmla="*/ 2820346 w 3889897"/>
              <a:gd name="connsiteY60" fmla="*/ 202368 h 5020326"/>
              <a:gd name="connsiteX61" fmla="*/ 3102286 w 3889897"/>
              <a:gd name="connsiteY61" fmla="*/ 400488 h 5020326"/>
              <a:gd name="connsiteX62" fmla="*/ 3285166 w 3889897"/>
              <a:gd name="connsiteY62" fmla="*/ 651948 h 5020326"/>
              <a:gd name="connsiteX63" fmla="*/ 3407086 w 3889897"/>
              <a:gd name="connsiteY63" fmla="*/ 918648 h 5020326"/>
              <a:gd name="connsiteX64" fmla="*/ 3475666 w 3889897"/>
              <a:gd name="connsiteY64" fmla="*/ 1238688 h 5020326"/>
              <a:gd name="connsiteX65" fmla="*/ 3506146 w 3889897"/>
              <a:gd name="connsiteY65" fmla="*/ 1543488 h 5020326"/>
              <a:gd name="connsiteX66" fmla="*/ 3506146 w 3889897"/>
              <a:gd name="connsiteY66" fmla="*/ 1962588 h 5020326"/>
              <a:gd name="connsiteX67" fmla="*/ 3338506 w 3889897"/>
              <a:gd name="connsiteY67" fmla="*/ 2305488 h 5020326"/>
              <a:gd name="connsiteX68" fmla="*/ 3254686 w 3889897"/>
              <a:gd name="connsiteY68" fmla="*/ 2473128 h 5020326"/>
              <a:gd name="connsiteX69" fmla="*/ 3132766 w 3889897"/>
              <a:gd name="connsiteY69" fmla="*/ 2663628 h 5020326"/>
              <a:gd name="connsiteX70" fmla="*/ 3071806 w 3889897"/>
              <a:gd name="connsiteY70" fmla="*/ 2838888 h 5020326"/>
              <a:gd name="connsiteX71" fmla="*/ 3064186 w 3889897"/>
              <a:gd name="connsiteY71" fmla="*/ 2915088 h 5020326"/>
              <a:gd name="connsiteX72" fmla="*/ 3018466 w 3889897"/>
              <a:gd name="connsiteY72" fmla="*/ 3014148 h 5020326"/>
              <a:gd name="connsiteX73" fmla="*/ 2980366 w 3889897"/>
              <a:gd name="connsiteY73" fmla="*/ 3082728 h 5020326"/>
              <a:gd name="connsiteX74" fmla="*/ 2957506 w 3889897"/>
              <a:gd name="connsiteY74" fmla="*/ 3120828 h 5020326"/>
              <a:gd name="connsiteX75" fmla="*/ 2957506 w 3889897"/>
              <a:gd name="connsiteY75" fmla="*/ 3555168 h 5020326"/>
              <a:gd name="connsiteX76" fmla="*/ 3010846 w 3889897"/>
              <a:gd name="connsiteY76" fmla="*/ 3539928 h 5020326"/>
              <a:gd name="connsiteX77" fmla="*/ 3109906 w 3889897"/>
              <a:gd name="connsiteY77" fmla="*/ 3570408 h 5020326"/>
              <a:gd name="connsiteX78" fmla="*/ 3140386 w 3889897"/>
              <a:gd name="connsiteY78" fmla="*/ 3631368 h 5020326"/>
              <a:gd name="connsiteX79" fmla="*/ 3117526 w 3889897"/>
              <a:gd name="connsiteY79" fmla="*/ 3738048 h 5020326"/>
              <a:gd name="connsiteX80" fmla="*/ 3125146 w 3889897"/>
              <a:gd name="connsiteY80" fmla="*/ 4103808 h 5020326"/>
              <a:gd name="connsiteX81" fmla="*/ 3231826 w 3889897"/>
              <a:gd name="connsiteY81" fmla="*/ 4172388 h 5020326"/>
              <a:gd name="connsiteX82" fmla="*/ 3285166 w 3889897"/>
              <a:gd name="connsiteY82" fmla="*/ 4294308 h 5020326"/>
              <a:gd name="connsiteX83" fmla="*/ 3300406 w 3889897"/>
              <a:gd name="connsiteY83" fmla="*/ 4347648 h 5020326"/>
              <a:gd name="connsiteX84" fmla="*/ 3330886 w 3889897"/>
              <a:gd name="connsiteY84" fmla="*/ 4408608 h 5020326"/>
              <a:gd name="connsiteX85" fmla="*/ 3551866 w 3889897"/>
              <a:gd name="connsiteY85" fmla="*/ 4644828 h 5020326"/>
              <a:gd name="connsiteX86" fmla="*/ 3889897 w 3889897"/>
              <a:gd name="connsiteY86"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00406 w 3889897"/>
              <a:gd name="connsiteY82" fmla="*/ 4347648 h 5020326"/>
              <a:gd name="connsiteX83" fmla="*/ 3330886 w 3889897"/>
              <a:gd name="connsiteY83" fmla="*/ 4408608 h 5020326"/>
              <a:gd name="connsiteX84" fmla="*/ 3551866 w 3889897"/>
              <a:gd name="connsiteY84" fmla="*/ 4644828 h 5020326"/>
              <a:gd name="connsiteX85" fmla="*/ 3889897 w 3889897"/>
              <a:gd name="connsiteY85" fmla="*/ 5020326 h 5020326"/>
              <a:gd name="connsiteX0" fmla="*/ 712990 w 3889897"/>
              <a:gd name="connsiteY0" fmla="*/ 5019479 h 5020326"/>
              <a:gd name="connsiteX1" fmla="*/ 961066 w 3889897"/>
              <a:gd name="connsiteY1" fmla="*/ 4644828 h 5020326"/>
              <a:gd name="connsiteX2" fmla="*/ 1342066 w 3889897"/>
              <a:gd name="connsiteY2" fmla="*/ 4172388 h 5020326"/>
              <a:gd name="connsiteX3" fmla="*/ 1258246 w 3889897"/>
              <a:gd name="connsiteY3" fmla="*/ 4012368 h 5020326"/>
              <a:gd name="connsiteX4" fmla="*/ 1204906 w 3889897"/>
              <a:gd name="connsiteY4" fmla="*/ 3928548 h 5020326"/>
              <a:gd name="connsiteX5" fmla="*/ 1174426 w 3889897"/>
              <a:gd name="connsiteY5" fmla="*/ 3768528 h 5020326"/>
              <a:gd name="connsiteX6" fmla="*/ 1143946 w 3889897"/>
              <a:gd name="connsiteY6" fmla="*/ 3669468 h 5020326"/>
              <a:gd name="connsiteX7" fmla="*/ 1067746 w 3889897"/>
              <a:gd name="connsiteY7" fmla="*/ 3661848 h 5020326"/>
              <a:gd name="connsiteX8" fmla="*/ 938206 w 3889897"/>
              <a:gd name="connsiteY8" fmla="*/ 3669468 h 5020326"/>
              <a:gd name="connsiteX9" fmla="*/ 831526 w 3889897"/>
              <a:gd name="connsiteY9" fmla="*/ 3692328 h 5020326"/>
              <a:gd name="connsiteX10" fmla="*/ 610546 w 3889897"/>
              <a:gd name="connsiteY10" fmla="*/ 3738048 h 5020326"/>
              <a:gd name="connsiteX11" fmla="*/ 389566 w 3889897"/>
              <a:gd name="connsiteY11" fmla="*/ 3638988 h 5020326"/>
              <a:gd name="connsiteX12" fmla="*/ 381946 w 3889897"/>
              <a:gd name="connsiteY12" fmla="*/ 3326568 h 5020326"/>
              <a:gd name="connsiteX13" fmla="*/ 420046 w 3889897"/>
              <a:gd name="connsiteY13" fmla="*/ 3227508 h 5020326"/>
              <a:gd name="connsiteX14" fmla="*/ 389566 w 3889897"/>
              <a:gd name="connsiteY14" fmla="*/ 3166548 h 5020326"/>
              <a:gd name="connsiteX15" fmla="*/ 351466 w 3889897"/>
              <a:gd name="connsiteY15" fmla="*/ 3105588 h 5020326"/>
              <a:gd name="connsiteX16" fmla="*/ 397186 w 3889897"/>
              <a:gd name="connsiteY16" fmla="*/ 3021768 h 5020326"/>
              <a:gd name="connsiteX17" fmla="*/ 488626 w 3889897"/>
              <a:gd name="connsiteY17" fmla="*/ 2998908 h 5020326"/>
              <a:gd name="connsiteX18" fmla="*/ 471956 w 3889897"/>
              <a:gd name="connsiteY18" fmla="*/ 2942709 h 5020326"/>
              <a:gd name="connsiteX19" fmla="*/ 435286 w 3889897"/>
              <a:gd name="connsiteY19" fmla="*/ 2930328 h 5020326"/>
              <a:gd name="connsiteX20" fmla="*/ 389566 w 3889897"/>
              <a:gd name="connsiteY20" fmla="*/ 2930328 h 5020326"/>
              <a:gd name="connsiteX21" fmla="*/ 314000 w 3889897"/>
              <a:gd name="connsiteY21" fmla="*/ 2893495 h 5020326"/>
              <a:gd name="connsiteX22" fmla="*/ 320986 w 3889897"/>
              <a:gd name="connsiteY22" fmla="*/ 2846508 h 5020326"/>
              <a:gd name="connsiteX23" fmla="*/ 328606 w 3889897"/>
              <a:gd name="connsiteY23" fmla="*/ 2793168 h 5020326"/>
              <a:gd name="connsiteX24" fmla="*/ 313366 w 3889897"/>
              <a:gd name="connsiteY24" fmla="*/ 2732208 h 5020326"/>
              <a:gd name="connsiteX25" fmla="*/ 267646 w 3889897"/>
              <a:gd name="connsiteY25" fmla="*/ 2671248 h 5020326"/>
              <a:gd name="connsiteX26" fmla="*/ 176206 w 3889897"/>
              <a:gd name="connsiteY26" fmla="*/ 2656008 h 5020326"/>
              <a:gd name="connsiteX27" fmla="*/ 54286 w 3889897"/>
              <a:gd name="connsiteY27" fmla="*/ 2610288 h 5020326"/>
              <a:gd name="connsiteX28" fmla="*/ 7931 w 3889897"/>
              <a:gd name="connsiteY28" fmla="*/ 2563298 h 5020326"/>
              <a:gd name="connsiteX29" fmla="*/ 8566 w 3889897"/>
              <a:gd name="connsiteY29" fmla="*/ 2488368 h 5020326"/>
              <a:gd name="connsiteX30" fmla="*/ 92386 w 3889897"/>
              <a:gd name="connsiteY30" fmla="*/ 2335968 h 5020326"/>
              <a:gd name="connsiteX31" fmla="*/ 221926 w 3889897"/>
              <a:gd name="connsiteY31" fmla="*/ 2175948 h 5020326"/>
              <a:gd name="connsiteX32" fmla="*/ 282886 w 3889897"/>
              <a:gd name="connsiteY32" fmla="*/ 2084508 h 5020326"/>
              <a:gd name="connsiteX33" fmla="*/ 328606 w 3889897"/>
              <a:gd name="connsiteY33" fmla="*/ 1977828 h 5020326"/>
              <a:gd name="connsiteX34" fmla="*/ 359086 w 3889897"/>
              <a:gd name="connsiteY34" fmla="*/ 1871148 h 5020326"/>
              <a:gd name="connsiteX35" fmla="*/ 374326 w 3889897"/>
              <a:gd name="connsiteY35" fmla="*/ 1810188 h 5020326"/>
              <a:gd name="connsiteX36" fmla="*/ 343846 w 3889897"/>
              <a:gd name="connsiteY36" fmla="*/ 1756848 h 5020326"/>
              <a:gd name="connsiteX37" fmla="*/ 328606 w 3889897"/>
              <a:gd name="connsiteY37" fmla="*/ 1680648 h 5020326"/>
              <a:gd name="connsiteX38" fmla="*/ 412426 w 3889897"/>
              <a:gd name="connsiteY38" fmla="*/ 1474908 h 5020326"/>
              <a:gd name="connsiteX39" fmla="*/ 442906 w 3889897"/>
              <a:gd name="connsiteY39" fmla="*/ 1307268 h 5020326"/>
              <a:gd name="connsiteX40" fmla="*/ 465766 w 3889897"/>
              <a:gd name="connsiteY40" fmla="*/ 1192968 h 5020326"/>
              <a:gd name="connsiteX41" fmla="*/ 503866 w 3889897"/>
              <a:gd name="connsiteY41" fmla="*/ 1055808 h 5020326"/>
              <a:gd name="connsiteX42" fmla="*/ 557206 w 3889897"/>
              <a:gd name="connsiteY42" fmla="*/ 888168 h 5020326"/>
              <a:gd name="connsiteX43" fmla="*/ 503866 w 3889897"/>
              <a:gd name="connsiteY43" fmla="*/ 888168 h 5020326"/>
              <a:gd name="connsiteX44" fmla="*/ 412426 w 3889897"/>
              <a:gd name="connsiteY44" fmla="*/ 834828 h 5020326"/>
              <a:gd name="connsiteX45" fmla="*/ 328606 w 3889897"/>
              <a:gd name="connsiteY45" fmla="*/ 789108 h 5020326"/>
              <a:gd name="connsiteX46" fmla="*/ 260026 w 3889897"/>
              <a:gd name="connsiteY46" fmla="*/ 773868 h 5020326"/>
              <a:gd name="connsiteX47" fmla="*/ 214306 w 3889897"/>
              <a:gd name="connsiteY47" fmla="*/ 751008 h 5020326"/>
              <a:gd name="connsiteX48" fmla="*/ 260026 w 3889897"/>
              <a:gd name="connsiteY48" fmla="*/ 674808 h 5020326"/>
              <a:gd name="connsiteX49" fmla="*/ 374326 w 3889897"/>
              <a:gd name="connsiteY49" fmla="*/ 606228 h 5020326"/>
              <a:gd name="connsiteX50" fmla="*/ 557206 w 3889897"/>
              <a:gd name="connsiteY50" fmla="*/ 507168 h 5020326"/>
              <a:gd name="connsiteX51" fmla="*/ 656266 w 3889897"/>
              <a:gd name="connsiteY51" fmla="*/ 423348 h 5020326"/>
              <a:gd name="connsiteX52" fmla="*/ 892486 w 3889897"/>
              <a:gd name="connsiteY52" fmla="*/ 232848 h 5020326"/>
              <a:gd name="connsiteX53" fmla="*/ 1174426 w 3889897"/>
              <a:gd name="connsiteY53" fmla="*/ 80448 h 5020326"/>
              <a:gd name="connsiteX54" fmla="*/ 1593526 w 3889897"/>
              <a:gd name="connsiteY54" fmla="*/ 11868 h 5020326"/>
              <a:gd name="connsiteX55" fmla="*/ 1944046 w 3889897"/>
              <a:gd name="connsiteY55" fmla="*/ 4248 h 5020326"/>
              <a:gd name="connsiteX56" fmla="*/ 2172646 w 3889897"/>
              <a:gd name="connsiteY56" fmla="*/ 4248 h 5020326"/>
              <a:gd name="connsiteX57" fmla="*/ 2393626 w 3889897"/>
              <a:gd name="connsiteY57" fmla="*/ 57588 h 5020326"/>
              <a:gd name="connsiteX58" fmla="*/ 2667946 w 3889897"/>
              <a:gd name="connsiteY58" fmla="*/ 133788 h 5020326"/>
              <a:gd name="connsiteX59" fmla="*/ 2820346 w 3889897"/>
              <a:gd name="connsiteY59" fmla="*/ 202368 h 5020326"/>
              <a:gd name="connsiteX60" fmla="*/ 3102286 w 3889897"/>
              <a:gd name="connsiteY60" fmla="*/ 400488 h 5020326"/>
              <a:gd name="connsiteX61" fmla="*/ 3285166 w 3889897"/>
              <a:gd name="connsiteY61" fmla="*/ 651948 h 5020326"/>
              <a:gd name="connsiteX62" fmla="*/ 3407086 w 3889897"/>
              <a:gd name="connsiteY62" fmla="*/ 918648 h 5020326"/>
              <a:gd name="connsiteX63" fmla="*/ 3475666 w 3889897"/>
              <a:gd name="connsiteY63" fmla="*/ 1238688 h 5020326"/>
              <a:gd name="connsiteX64" fmla="*/ 3506146 w 3889897"/>
              <a:gd name="connsiteY64" fmla="*/ 1543488 h 5020326"/>
              <a:gd name="connsiteX65" fmla="*/ 3506146 w 3889897"/>
              <a:gd name="connsiteY65" fmla="*/ 1962588 h 5020326"/>
              <a:gd name="connsiteX66" fmla="*/ 3338506 w 3889897"/>
              <a:gd name="connsiteY66" fmla="*/ 2305488 h 5020326"/>
              <a:gd name="connsiteX67" fmla="*/ 3254686 w 3889897"/>
              <a:gd name="connsiteY67" fmla="*/ 2473128 h 5020326"/>
              <a:gd name="connsiteX68" fmla="*/ 3132766 w 3889897"/>
              <a:gd name="connsiteY68" fmla="*/ 2663628 h 5020326"/>
              <a:gd name="connsiteX69" fmla="*/ 3071806 w 3889897"/>
              <a:gd name="connsiteY69" fmla="*/ 2838888 h 5020326"/>
              <a:gd name="connsiteX70" fmla="*/ 3064186 w 3889897"/>
              <a:gd name="connsiteY70" fmla="*/ 2915088 h 5020326"/>
              <a:gd name="connsiteX71" fmla="*/ 3018466 w 3889897"/>
              <a:gd name="connsiteY71" fmla="*/ 3014148 h 5020326"/>
              <a:gd name="connsiteX72" fmla="*/ 2980366 w 3889897"/>
              <a:gd name="connsiteY72" fmla="*/ 3082728 h 5020326"/>
              <a:gd name="connsiteX73" fmla="*/ 2957506 w 3889897"/>
              <a:gd name="connsiteY73" fmla="*/ 3120828 h 5020326"/>
              <a:gd name="connsiteX74" fmla="*/ 2957506 w 3889897"/>
              <a:gd name="connsiteY74" fmla="*/ 3555168 h 5020326"/>
              <a:gd name="connsiteX75" fmla="*/ 3010846 w 3889897"/>
              <a:gd name="connsiteY75" fmla="*/ 3539928 h 5020326"/>
              <a:gd name="connsiteX76" fmla="*/ 3109906 w 3889897"/>
              <a:gd name="connsiteY76" fmla="*/ 3570408 h 5020326"/>
              <a:gd name="connsiteX77" fmla="*/ 3140386 w 3889897"/>
              <a:gd name="connsiteY77" fmla="*/ 3631368 h 5020326"/>
              <a:gd name="connsiteX78" fmla="*/ 3117526 w 3889897"/>
              <a:gd name="connsiteY78" fmla="*/ 3738048 h 5020326"/>
              <a:gd name="connsiteX79" fmla="*/ 3125146 w 3889897"/>
              <a:gd name="connsiteY79" fmla="*/ 4103808 h 5020326"/>
              <a:gd name="connsiteX80" fmla="*/ 3231826 w 3889897"/>
              <a:gd name="connsiteY80" fmla="*/ 4172388 h 5020326"/>
              <a:gd name="connsiteX81" fmla="*/ 3285166 w 3889897"/>
              <a:gd name="connsiteY81" fmla="*/ 4294308 h 5020326"/>
              <a:gd name="connsiteX82" fmla="*/ 3330886 w 3889897"/>
              <a:gd name="connsiteY82" fmla="*/ 4408608 h 5020326"/>
              <a:gd name="connsiteX83" fmla="*/ 3551866 w 3889897"/>
              <a:gd name="connsiteY83" fmla="*/ 4644828 h 5020326"/>
              <a:gd name="connsiteX84" fmla="*/ 3889897 w 3889897"/>
              <a:gd name="connsiteY84" fmla="*/ 5020326 h 502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chemeClr val="bg1">
              <a:lumMod val="50000"/>
            </a:schemeClr>
          </a:solidFill>
          <a:ln>
            <a:noFill/>
          </a:ln>
          <a:effectLst>
            <a:outerShdw blurRad="1016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5" name="Freeform 5"/>
          <p:cNvSpPr/>
          <p:nvPr/>
        </p:nvSpPr>
        <p:spPr>
          <a:xfrm>
            <a:off x="1794613" y="2659931"/>
            <a:ext cx="1090425" cy="922942"/>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6"/>
          <p:cNvSpPr/>
          <p:nvPr/>
        </p:nvSpPr>
        <p:spPr>
          <a:xfrm>
            <a:off x="2485851" y="3335345"/>
            <a:ext cx="1223633" cy="1035691"/>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7"/>
          <p:cNvSpPr/>
          <p:nvPr/>
        </p:nvSpPr>
        <p:spPr>
          <a:xfrm>
            <a:off x="2928200" y="2763716"/>
            <a:ext cx="693744" cy="646964"/>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53D7C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8"/>
          <p:cNvSpPr/>
          <p:nvPr/>
        </p:nvSpPr>
        <p:spPr>
          <a:xfrm rot="20700000">
            <a:off x="1667365" y="3489427"/>
            <a:ext cx="768745" cy="716909"/>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9"/>
          <p:cNvSpPr/>
          <p:nvPr/>
        </p:nvSpPr>
        <p:spPr>
          <a:xfrm>
            <a:off x="1317436" y="3183286"/>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D3D2D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10"/>
          <p:cNvSpPr/>
          <p:nvPr/>
        </p:nvSpPr>
        <p:spPr>
          <a:xfrm>
            <a:off x="3548612" y="3296979"/>
            <a:ext cx="428489" cy="399597"/>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E6E7E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1"/>
          <p:cNvSpPr/>
          <p:nvPr/>
        </p:nvSpPr>
        <p:spPr>
          <a:xfrm rot="20700000">
            <a:off x="2822980" y="3625703"/>
            <a:ext cx="475061" cy="443027"/>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rgbClr val="F5C3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2"/>
          <p:cNvSpPr/>
          <p:nvPr/>
        </p:nvSpPr>
        <p:spPr>
          <a:xfrm>
            <a:off x="2068104" y="2890708"/>
            <a:ext cx="494770" cy="461407"/>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rgbClr val="84DF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3"/>
          <p:cNvSpPr/>
          <p:nvPr/>
        </p:nvSpPr>
        <p:spPr>
          <a:xfrm>
            <a:off x="1324749" y="2659931"/>
            <a:ext cx="481104" cy="407210"/>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4"/>
          <p:cNvSpPr/>
          <p:nvPr/>
        </p:nvSpPr>
        <p:spPr>
          <a:xfrm>
            <a:off x="1860508" y="3709851"/>
            <a:ext cx="343700" cy="295397"/>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5" name="Freeform 15"/>
          <p:cNvSpPr/>
          <p:nvPr/>
        </p:nvSpPr>
        <p:spPr>
          <a:xfrm>
            <a:off x="3118761" y="2966922"/>
            <a:ext cx="282841" cy="243092"/>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rgbClr val="53D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6" name="Line Callout 2 3"/>
          <p:cNvSpPr/>
          <p:nvPr/>
        </p:nvSpPr>
        <p:spPr>
          <a:xfrm>
            <a:off x="6768076" y="444852"/>
            <a:ext cx="4792629" cy="2370905"/>
          </a:xfrm>
          <a:prstGeom prst="borderCallout2">
            <a:avLst>
              <a:gd name="adj1" fmla="val 52340"/>
              <a:gd name="adj2" fmla="val -246"/>
              <a:gd name="adj3" fmla="val 52332"/>
              <a:gd name="adj4" fmla="val -19899"/>
              <a:gd name="adj5" fmla="val 104110"/>
              <a:gd name="adj6" fmla="val -66165"/>
            </a:avLst>
          </a:prstGeom>
          <a:solidFill>
            <a:srgbClr val="0D4711"/>
          </a:solidFill>
          <a:ln w="3175">
            <a:solidFill>
              <a:srgbClr val="2B733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rPr>
              <a:t>How can we build questions to raise ideas and issues about our capacity of understanding and satisfying consumers?</a:t>
            </a:r>
          </a:p>
        </p:txBody>
      </p:sp>
    </p:spTree>
    <p:extLst>
      <p:ext uri="{BB962C8B-B14F-4D97-AF65-F5344CB8AC3E}">
        <p14:creationId xmlns:p14="http://schemas.microsoft.com/office/powerpoint/2010/main" val="49643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p:cNvCxnSpPr/>
          <p:nvPr/>
        </p:nvCxnSpPr>
        <p:spPr>
          <a:xfrm>
            <a:off x="1228076" y="623554"/>
            <a:ext cx="1005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488989" y="623554"/>
            <a:ext cx="6411114" cy="535531"/>
          </a:xfrm>
          <a:prstGeom prst="rect">
            <a:avLst/>
          </a:prstGeom>
        </p:spPr>
        <p:txBody>
          <a:bodyPr vert="horz" wrap="none" lIns="91440" tIns="45720" rIns="91440" bIns="45720" rtlCol="0" anchor="ctr">
            <a:spAutoFit/>
          </a:bodyPr>
          <a:lstStyle>
            <a:lvl1pPr>
              <a:lnSpc>
                <a:spcPct val="90000"/>
              </a:lnSpc>
              <a:spcBef>
                <a:spcPct val="0"/>
              </a:spcBef>
              <a:buNone/>
              <a:defRPr sz="3200" b="1">
                <a:solidFill>
                  <a:srgbClr val="00382E"/>
                </a:solidFill>
                <a:ea typeface="+mj-ea"/>
                <a:cs typeface="+mj-cs"/>
              </a:defRPr>
            </a:lvl1pPr>
          </a:lstStyle>
          <a:p>
            <a:r>
              <a:rPr lang="en-US" dirty="0"/>
              <a:t>Consumer´s Kingdom 14 Questions…</a:t>
            </a:r>
            <a:endParaRPr lang="pt-BR" dirty="0"/>
          </a:p>
        </p:txBody>
      </p:sp>
      <p:sp>
        <p:nvSpPr>
          <p:cNvPr id="10" name="TextBox 4"/>
          <p:cNvSpPr txBox="1"/>
          <p:nvPr/>
        </p:nvSpPr>
        <p:spPr>
          <a:xfrm>
            <a:off x="617326" y="1223234"/>
            <a:ext cx="11189663" cy="4727448"/>
          </a:xfrm>
          <a:prstGeom prst="rect">
            <a:avLst/>
          </a:prstGeom>
          <a:noFill/>
        </p:spPr>
        <p:txBody>
          <a:bodyPr vert="horz" wrap="square" lIns="0" tIns="0" rIns="0" bIns="0" rtlCol="0">
            <a:spAutoFit/>
          </a:bodyPr>
          <a:lstStyle/>
          <a:p>
            <a:pPr>
              <a:lnSpc>
                <a:spcPct val="120000"/>
              </a:lnSpc>
            </a:pPr>
            <a:r>
              <a:rPr lang="en-US" sz="3600" b="1" dirty="0">
                <a:solidFill>
                  <a:srgbClr val="2B733C"/>
                </a:solidFill>
                <a:cs typeface="Arial"/>
              </a:rPr>
              <a:t>1</a:t>
            </a:r>
            <a:r>
              <a:rPr lang="en-US" sz="3600" dirty="0">
                <a:solidFill>
                  <a:srgbClr val="2B733C"/>
                </a:solidFill>
                <a:cs typeface="Arial"/>
              </a:rPr>
              <a:t>. </a:t>
            </a:r>
            <a:r>
              <a:rPr lang="en-US" sz="2400" dirty="0">
                <a:solidFill>
                  <a:sysClr val="windowText" lastClr="000000"/>
                </a:solidFill>
                <a:cs typeface="Arial"/>
              </a:rPr>
              <a:t>How to pay attention and collect information about the consumers?</a:t>
            </a:r>
          </a:p>
          <a:p>
            <a:pPr>
              <a:lnSpc>
                <a:spcPct val="120000"/>
              </a:lnSpc>
            </a:pPr>
            <a:r>
              <a:rPr lang="en-US" sz="3600" dirty="0">
                <a:solidFill>
                  <a:srgbClr val="2B733C"/>
                </a:solidFill>
                <a:cs typeface="Arial"/>
              </a:rPr>
              <a:t>2. </a:t>
            </a:r>
            <a:r>
              <a:rPr lang="en-US" sz="2400" dirty="0">
                <a:solidFill>
                  <a:sysClr val="windowText" lastClr="000000"/>
                </a:solidFill>
                <a:cs typeface="Arial"/>
              </a:rPr>
              <a:t>How to pay attention and collect information about the competitors?</a:t>
            </a:r>
          </a:p>
          <a:p>
            <a:pPr>
              <a:lnSpc>
                <a:spcPct val="120000"/>
              </a:lnSpc>
            </a:pPr>
            <a:r>
              <a:rPr lang="en-US" sz="3600" dirty="0">
                <a:solidFill>
                  <a:srgbClr val="2B733C"/>
                </a:solidFill>
                <a:cs typeface="Arial"/>
              </a:rPr>
              <a:t>3. </a:t>
            </a:r>
            <a:r>
              <a:rPr lang="en-US" sz="2400" dirty="0">
                <a:solidFill>
                  <a:sysClr val="windowText" lastClr="000000"/>
                </a:solidFill>
                <a:cs typeface="Arial"/>
              </a:rPr>
              <a:t>How to pay attention and collect information about the environment?</a:t>
            </a:r>
          </a:p>
          <a:p>
            <a:pPr>
              <a:lnSpc>
                <a:spcPct val="120000"/>
              </a:lnSpc>
            </a:pPr>
            <a:r>
              <a:rPr lang="en-US" sz="3600" dirty="0">
                <a:solidFill>
                  <a:srgbClr val="2B733C"/>
                </a:solidFill>
                <a:cs typeface="Arial"/>
              </a:rPr>
              <a:t>4. </a:t>
            </a:r>
            <a:r>
              <a:rPr lang="en-US" sz="2400" dirty="0">
                <a:solidFill>
                  <a:sysClr val="windowText" lastClr="000000"/>
                </a:solidFill>
                <a:cs typeface="Arial"/>
              </a:rPr>
              <a:t>How to have a deep analysis and quick reaction of environmental changes?</a:t>
            </a:r>
          </a:p>
          <a:p>
            <a:pPr>
              <a:lnSpc>
                <a:spcPct val="120000"/>
              </a:lnSpc>
            </a:pPr>
            <a:r>
              <a:rPr lang="en-US" sz="3600" dirty="0">
                <a:solidFill>
                  <a:srgbClr val="2B733C"/>
                </a:solidFill>
                <a:cs typeface="Arial"/>
              </a:rPr>
              <a:t>5. </a:t>
            </a:r>
            <a:r>
              <a:rPr lang="en-US" sz="2400" dirty="0">
                <a:solidFill>
                  <a:sysClr val="windowText" lastClr="000000"/>
                </a:solidFill>
                <a:cs typeface="Arial"/>
              </a:rPr>
              <a:t>How to do a long-range approach valuing satisfaction and well being of buyers?</a:t>
            </a:r>
          </a:p>
          <a:p>
            <a:pPr>
              <a:lnSpc>
                <a:spcPct val="120000"/>
              </a:lnSpc>
            </a:pPr>
            <a:r>
              <a:rPr lang="en-US" sz="4000" dirty="0">
                <a:solidFill>
                  <a:srgbClr val="2B733C"/>
                </a:solidFill>
                <a:cs typeface="Arial"/>
              </a:rPr>
              <a:t>6. </a:t>
            </a:r>
            <a:r>
              <a:rPr lang="en-US" sz="2400" dirty="0">
                <a:solidFill>
                  <a:sysClr val="windowText" lastClr="000000"/>
                </a:solidFill>
                <a:cs typeface="Arial"/>
              </a:rPr>
              <a:t>How to build an integrated organization, dynamic and decentralized?</a:t>
            </a:r>
          </a:p>
          <a:p>
            <a:pPr>
              <a:lnSpc>
                <a:spcPct val="120000"/>
              </a:lnSpc>
            </a:pPr>
            <a:r>
              <a:rPr lang="en-US" sz="3600" dirty="0">
                <a:solidFill>
                  <a:srgbClr val="2B733C"/>
                </a:solidFill>
                <a:cs typeface="Arial"/>
              </a:rPr>
              <a:t>7. </a:t>
            </a:r>
            <a:r>
              <a:rPr lang="en-US" sz="2400" dirty="0">
                <a:solidFill>
                  <a:sysClr val="windowText" lastClr="000000"/>
                </a:solidFill>
                <a:cs typeface="Arial"/>
              </a:rPr>
              <a:t>How to move using a problem-solution-based approach?</a:t>
            </a:r>
          </a:p>
        </p:txBody>
      </p:sp>
      <p:pic>
        <p:nvPicPr>
          <p:cNvPr id="6" name="Picture 5" descr="Screen Shot 2013-10-30 at 4.12.19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2168" y="44624"/>
            <a:ext cx="1459835" cy="578930"/>
          </a:xfrm>
          <a:prstGeom prst="rect">
            <a:avLst/>
          </a:prstGeom>
        </p:spPr>
      </p:pic>
    </p:spTree>
    <p:extLst>
      <p:ext uri="{BB962C8B-B14F-4D97-AF65-F5344CB8AC3E}">
        <p14:creationId xmlns:p14="http://schemas.microsoft.com/office/powerpoint/2010/main" val="392028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p:cNvCxnSpPr/>
          <p:nvPr/>
        </p:nvCxnSpPr>
        <p:spPr>
          <a:xfrm>
            <a:off x="1228076" y="623554"/>
            <a:ext cx="1005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617326" y="426976"/>
            <a:ext cx="6411114" cy="535531"/>
          </a:xfrm>
          <a:prstGeom prst="rect">
            <a:avLst/>
          </a:prstGeom>
        </p:spPr>
        <p:txBody>
          <a:bodyPr vert="horz" wrap="none" lIns="91440" tIns="45720" rIns="91440" bIns="45720" rtlCol="0" anchor="ctr">
            <a:spAutoFit/>
          </a:bodyPr>
          <a:lstStyle>
            <a:lvl1pPr>
              <a:lnSpc>
                <a:spcPct val="90000"/>
              </a:lnSpc>
              <a:spcBef>
                <a:spcPct val="0"/>
              </a:spcBef>
              <a:buNone/>
              <a:defRPr sz="3200" b="1">
                <a:solidFill>
                  <a:srgbClr val="00382E"/>
                </a:solidFill>
                <a:ea typeface="+mj-ea"/>
                <a:cs typeface="+mj-cs"/>
              </a:defRPr>
            </a:lvl1pPr>
          </a:lstStyle>
          <a:p>
            <a:r>
              <a:rPr lang="en-US" dirty="0"/>
              <a:t>Consumer´s Kingdom 14 Questions…</a:t>
            </a:r>
            <a:endParaRPr lang="pt-BR" dirty="0"/>
          </a:p>
        </p:txBody>
      </p:sp>
      <p:sp>
        <p:nvSpPr>
          <p:cNvPr id="10" name="TextBox 4"/>
          <p:cNvSpPr txBox="1"/>
          <p:nvPr/>
        </p:nvSpPr>
        <p:spPr>
          <a:xfrm>
            <a:off x="617326" y="1202484"/>
            <a:ext cx="11593288" cy="4653582"/>
          </a:xfrm>
          <a:prstGeom prst="rect">
            <a:avLst/>
          </a:prstGeom>
          <a:noFill/>
        </p:spPr>
        <p:txBody>
          <a:bodyPr vert="horz" wrap="square" lIns="0" tIns="0" rIns="0" bIns="0" rtlCol="0">
            <a:spAutoFit/>
          </a:bodyPr>
          <a:lstStyle/>
          <a:p>
            <a:pPr>
              <a:lnSpc>
                <a:spcPct val="120000"/>
              </a:lnSpc>
            </a:pPr>
            <a:r>
              <a:rPr lang="en-US" sz="3600" b="1" dirty="0">
                <a:solidFill>
                  <a:srgbClr val="2B733C"/>
                </a:solidFill>
                <a:cs typeface="Arial"/>
              </a:rPr>
              <a:t>8. </a:t>
            </a:r>
            <a:r>
              <a:rPr lang="en-US" sz="2400" dirty="0">
                <a:solidFill>
                  <a:sysClr val="windowText" lastClr="000000"/>
                </a:solidFill>
                <a:cs typeface="Arial"/>
              </a:rPr>
              <a:t>How to continuously search for new ways to solve existing needs?</a:t>
            </a:r>
          </a:p>
          <a:p>
            <a:pPr>
              <a:lnSpc>
                <a:spcPct val="120000"/>
              </a:lnSpc>
            </a:pPr>
            <a:r>
              <a:rPr lang="en-US" sz="3600" b="1" dirty="0">
                <a:solidFill>
                  <a:srgbClr val="2B733C"/>
                </a:solidFill>
                <a:cs typeface="Arial"/>
              </a:rPr>
              <a:t>9. </a:t>
            </a:r>
            <a:r>
              <a:rPr lang="en-US" sz="2400" dirty="0">
                <a:solidFill>
                  <a:sysClr val="windowText" lastClr="000000"/>
                </a:solidFill>
                <a:cs typeface="Arial"/>
              </a:rPr>
              <a:t>How to build a corporate social responsibility method?</a:t>
            </a:r>
          </a:p>
          <a:p>
            <a:pPr>
              <a:lnSpc>
                <a:spcPct val="120000"/>
              </a:lnSpc>
            </a:pPr>
            <a:r>
              <a:rPr lang="en-US" sz="3600" b="1" dirty="0">
                <a:solidFill>
                  <a:srgbClr val="2B733C"/>
                </a:solidFill>
                <a:cs typeface="Arial"/>
              </a:rPr>
              <a:t>10. </a:t>
            </a:r>
            <a:r>
              <a:rPr lang="en-US" sz="2400" dirty="0">
                <a:solidFill>
                  <a:sysClr val="windowText" lastClr="000000"/>
                </a:solidFill>
                <a:cs typeface="Arial"/>
              </a:rPr>
              <a:t>How to have a collaborative network with suppliers, distributors and service providers?</a:t>
            </a:r>
          </a:p>
          <a:p>
            <a:pPr>
              <a:lnSpc>
                <a:spcPct val="120000"/>
              </a:lnSpc>
            </a:pPr>
            <a:r>
              <a:rPr lang="en-US" sz="3600" b="1" dirty="0">
                <a:solidFill>
                  <a:srgbClr val="2B733C"/>
                </a:solidFill>
                <a:cs typeface="Arial"/>
              </a:rPr>
              <a:t>11. </a:t>
            </a:r>
            <a:r>
              <a:rPr lang="en-US" sz="2400" dirty="0">
                <a:solidFill>
                  <a:sysClr val="windowText" lastClr="000000"/>
                </a:solidFill>
                <a:cs typeface="Arial"/>
              </a:rPr>
              <a:t>How to have a strong focus on market segmentation?</a:t>
            </a:r>
          </a:p>
          <a:p>
            <a:pPr>
              <a:lnSpc>
                <a:spcPct val="120000"/>
              </a:lnSpc>
            </a:pPr>
            <a:r>
              <a:rPr lang="en-US" sz="3600" b="1" dirty="0">
                <a:solidFill>
                  <a:srgbClr val="2B733C"/>
                </a:solidFill>
                <a:cs typeface="Arial"/>
              </a:rPr>
              <a:t>12. </a:t>
            </a:r>
            <a:r>
              <a:rPr lang="en-US" sz="2400" dirty="0">
                <a:solidFill>
                  <a:sysClr val="windowText" lastClr="000000"/>
                </a:solidFill>
                <a:cs typeface="Arial"/>
              </a:rPr>
              <a:t>How to induce knowledge generation and dissemination?</a:t>
            </a:r>
          </a:p>
          <a:p>
            <a:pPr>
              <a:lnSpc>
                <a:spcPct val="120000"/>
              </a:lnSpc>
            </a:pPr>
            <a:r>
              <a:rPr lang="en-US" sz="3600" b="1" dirty="0">
                <a:solidFill>
                  <a:srgbClr val="2B733C"/>
                </a:solidFill>
                <a:cs typeface="Arial"/>
              </a:rPr>
              <a:t>13. </a:t>
            </a:r>
            <a:r>
              <a:rPr lang="en-US" sz="2400" dirty="0">
                <a:solidFill>
                  <a:sysClr val="windowText" lastClr="000000"/>
                </a:solidFill>
                <a:cs typeface="Arial"/>
              </a:rPr>
              <a:t>How to measure marketing activities ?</a:t>
            </a:r>
          </a:p>
          <a:p>
            <a:pPr>
              <a:lnSpc>
                <a:spcPct val="120000"/>
              </a:lnSpc>
            </a:pPr>
            <a:r>
              <a:rPr lang="en-US" sz="3600" b="1" dirty="0">
                <a:solidFill>
                  <a:srgbClr val="2B733C"/>
                </a:solidFill>
                <a:cs typeface="Arial"/>
              </a:rPr>
              <a:t>14. </a:t>
            </a:r>
            <a:r>
              <a:rPr lang="en-US" sz="2400" dirty="0">
                <a:solidFill>
                  <a:sysClr val="windowText" lastClr="000000"/>
                </a:solidFill>
                <a:cs typeface="Arial"/>
              </a:rPr>
              <a:t>How to do the “lock in” strategy (loyalty of consumers?</a:t>
            </a:r>
            <a:endParaRPr lang="en-CA" sz="2400" dirty="0">
              <a:solidFill>
                <a:sysClr val="windowText" lastClr="000000"/>
              </a:solidFill>
            </a:endParaRPr>
          </a:p>
        </p:txBody>
      </p:sp>
      <p:pic>
        <p:nvPicPr>
          <p:cNvPr id="6" name="Picture 5" descr="Screen Shot 2013-10-30 at 4.12.19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2168" y="44624"/>
            <a:ext cx="1459835" cy="578930"/>
          </a:xfrm>
          <a:prstGeom prst="rect">
            <a:avLst/>
          </a:prstGeom>
        </p:spPr>
      </p:pic>
    </p:spTree>
    <p:extLst>
      <p:ext uri="{BB962C8B-B14F-4D97-AF65-F5344CB8AC3E}">
        <p14:creationId xmlns:p14="http://schemas.microsoft.com/office/powerpoint/2010/main" val="366804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960120" y="5212080"/>
            <a:ext cx="5875020" cy="2308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descr="IMG_0408"/>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0701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60624" y="6492305"/>
            <a:ext cx="7200800" cy="307777"/>
          </a:xfrm>
          <a:prstGeom prst="rect">
            <a:avLst/>
          </a:prstGeom>
        </p:spPr>
        <p:txBody>
          <a:bodyPr wrap="square">
            <a:spAutoFit/>
          </a:bodyPr>
          <a:lstStyle/>
          <a:p>
            <a:pPr algn="ctr"/>
            <a:r>
              <a:rPr lang="pt-BR" sz="1400" dirty="0" err="1">
                <a:latin typeface="+mj-lt"/>
              </a:rPr>
              <a:t>Source</a:t>
            </a:r>
            <a:r>
              <a:rPr lang="pt-BR" sz="1400" dirty="0">
                <a:latin typeface="+mj-lt"/>
              </a:rPr>
              <a:t>: Kotler</a:t>
            </a:r>
          </a:p>
        </p:txBody>
      </p:sp>
      <p:sp>
        <p:nvSpPr>
          <p:cNvPr id="8" name="Retângulo de cantos arredondados 7"/>
          <p:cNvSpPr/>
          <p:nvPr/>
        </p:nvSpPr>
        <p:spPr>
          <a:xfrm>
            <a:off x="335361" y="1587983"/>
            <a:ext cx="1632418" cy="3929249"/>
          </a:xfrm>
          <a:prstGeom prst="roundRect">
            <a:avLst/>
          </a:prstGeom>
          <a:solidFill>
            <a:srgbClr val="2B73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mj-lt"/>
            </a:endParaRPr>
          </a:p>
        </p:txBody>
      </p:sp>
      <p:sp>
        <p:nvSpPr>
          <p:cNvPr id="9" name="Retângulo de cantos arredondados 8"/>
          <p:cNvSpPr/>
          <p:nvPr/>
        </p:nvSpPr>
        <p:spPr>
          <a:xfrm>
            <a:off x="2460624" y="1587983"/>
            <a:ext cx="1632418" cy="3929249"/>
          </a:xfrm>
          <a:prstGeom prst="roundRect">
            <a:avLst/>
          </a:prstGeom>
          <a:solidFill>
            <a:srgbClr val="2B73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mj-lt"/>
            </a:endParaRPr>
          </a:p>
        </p:txBody>
      </p:sp>
      <p:sp>
        <p:nvSpPr>
          <p:cNvPr id="10" name="Retângulo de cantos arredondados 9"/>
          <p:cNvSpPr/>
          <p:nvPr/>
        </p:nvSpPr>
        <p:spPr>
          <a:xfrm>
            <a:off x="4592806" y="1587983"/>
            <a:ext cx="1632418" cy="3929249"/>
          </a:xfrm>
          <a:prstGeom prst="roundRect">
            <a:avLst/>
          </a:prstGeom>
          <a:solidFill>
            <a:srgbClr val="2B73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mj-lt"/>
            </a:endParaRPr>
          </a:p>
        </p:txBody>
      </p:sp>
      <p:sp>
        <p:nvSpPr>
          <p:cNvPr id="11" name="Retângulo de cantos arredondados 10"/>
          <p:cNvSpPr/>
          <p:nvPr/>
        </p:nvSpPr>
        <p:spPr>
          <a:xfrm>
            <a:off x="6725362" y="1572435"/>
            <a:ext cx="2522055" cy="3929249"/>
          </a:xfrm>
          <a:prstGeom prst="roundRect">
            <a:avLst/>
          </a:prstGeom>
          <a:solidFill>
            <a:srgbClr val="2B73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mj-lt"/>
            </a:endParaRPr>
          </a:p>
        </p:txBody>
      </p:sp>
      <p:sp>
        <p:nvSpPr>
          <p:cNvPr id="12" name="Retângulo de cantos arredondados 11"/>
          <p:cNvSpPr/>
          <p:nvPr/>
        </p:nvSpPr>
        <p:spPr>
          <a:xfrm>
            <a:off x="9763932" y="1573542"/>
            <a:ext cx="2092709" cy="3929249"/>
          </a:xfrm>
          <a:prstGeom prst="roundRect">
            <a:avLst/>
          </a:prstGeom>
          <a:solidFill>
            <a:srgbClr val="2B73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mj-lt"/>
            </a:endParaRPr>
          </a:p>
        </p:txBody>
      </p:sp>
      <p:pic>
        <p:nvPicPr>
          <p:cNvPr id="14" name="Imagem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028129" y="1878854"/>
            <a:ext cx="382365" cy="299881"/>
          </a:xfrm>
          <a:prstGeom prst="rect">
            <a:avLst/>
          </a:prstGeom>
        </p:spPr>
      </p:pic>
      <p:pic>
        <p:nvPicPr>
          <p:cNvPr id="19" name="Imagem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6293721" y="1862013"/>
            <a:ext cx="382365" cy="299881"/>
          </a:xfrm>
          <a:prstGeom prst="rect">
            <a:avLst/>
          </a:prstGeom>
        </p:spPr>
      </p:pic>
      <p:cxnSp>
        <p:nvCxnSpPr>
          <p:cNvPr id="5" name="Conector reto 4"/>
          <p:cNvCxnSpPr/>
          <p:nvPr/>
        </p:nvCxnSpPr>
        <p:spPr>
          <a:xfrm>
            <a:off x="577078" y="2607788"/>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567047" y="1653549"/>
            <a:ext cx="1169039" cy="646331"/>
          </a:xfrm>
          <a:prstGeom prst="rect">
            <a:avLst/>
          </a:prstGeom>
          <a:noFill/>
        </p:spPr>
        <p:txBody>
          <a:bodyPr wrap="none" rtlCol="0">
            <a:spAutoFit/>
          </a:bodyPr>
          <a:lstStyle/>
          <a:p>
            <a:pPr algn="ctr"/>
            <a:r>
              <a:rPr lang="pt-BR" b="1" dirty="0">
                <a:solidFill>
                  <a:schemeClr val="bg1"/>
                </a:solidFill>
              </a:rPr>
              <a:t>Marketing</a:t>
            </a:r>
          </a:p>
          <a:p>
            <a:pPr algn="ctr"/>
            <a:r>
              <a:rPr lang="pt-BR" b="1" dirty="0" err="1">
                <a:solidFill>
                  <a:schemeClr val="bg1"/>
                </a:solidFill>
              </a:rPr>
              <a:t>Stimulus</a:t>
            </a:r>
            <a:endParaRPr lang="pt-BR" b="1" dirty="0">
              <a:solidFill>
                <a:schemeClr val="bg1"/>
              </a:solidFill>
            </a:endParaRPr>
          </a:p>
        </p:txBody>
      </p:sp>
      <p:cxnSp>
        <p:nvCxnSpPr>
          <p:cNvPr id="25" name="Conector reto 24"/>
          <p:cNvCxnSpPr/>
          <p:nvPr/>
        </p:nvCxnSpPr>
        <p:spPr>
          <a:xfrm>
            <a:off x="577078" y="3028779"/>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622131" y="2652905"/>
            <a:ext cx="1057854" cy="338554"/>
          </a:xfrm>
          <a:prstGeom prst="rect">
            <a:avLst/>
          </a:prstGeom>
          <a:noFill/>
        </p:spPr>
        <p:txBody>
          <a:bodyPr wrap="none" rtlCol="0">
            <a:spAutoFit/>
          </a:bodyPr>
          <a:lstStyle/>
          <a:p>
            <a:r>
              <a:rPr lang="pt-BR" sz="1600" dirty="0" err="1">
                <a:solidFill>
                  <a:schemeClr val="bg1"/>
                </a:solidFill>
              </a:rPr>
              <a:t>Controlled</a:t>
            </a:r>
            <a:endParaRPr lang="pt-BR" sz="1600" dirty="0">
              <a:solidFill>
                <a:schemeClr val="bg1"/>
              </a:solidFill>
            </a:endParaRPr>
          </a:p>
        </p:txBody>
      </p:sp>
      <p:sp>
        <p:nvSpPr>
          <p:cNvPr id="22" name="CaixaDeTexto 21"/>
          <p:cNvSpPr txBox="1"/>
          <p:nvPr/>
        </p:nvSpPr>
        <p:spPr>
          <a:xfrm>
            <a:off x="559133" y="3175751"/>
            <a:ext cx="1183851" cy="1200328"/>
          </a:xfrm>
          <a:prstGeom prst="rect">
            <a:avLst/>
          </a:prstGeom>
          <a:noFill/>
        </p:spPr>
        <p:txBody>
          <a:bodyPr wrap="none" rtlCol="0">
            <a:spAutoFit/>
          </a:bodyPr>
          <a:lstStyle/>
          <a:p>
            <a:pPr algn="ctr"/>
            <a:r>
              <a:rPr lang="pt-BR" dirty="0" err="1">
                <a:solidFill>
                  <a:schemeClr val="bg1"/>
                </a:solidFill>
              </a:rPr>
              <a:t>Product</a:t>
            </a:r>
            <a:endParaRPr lang="pt-BR" dirty="0">
              <a:solidFill>
                <a:schemeClr val="bg1"/>
              </a:solidFill>
            </a:endParaRPr>
          </a:p>
          <a:p>
            <a:pPr algn="ctr"/>
            <a:r>
              <a:rPr lang="pt-BR" dirty="0" err="1">
                <a:solidFill>
                  <a:schemeClr val="bg1"/>
                </a:solidFill>
              </a:rPr>
              <a:t>Price</a:t>
            </a:r>
            <a:endParaRPr lang="pt-BR" dirty="0">
              <a:solidFill>
                <a:schemeClr val="bg1"/>
              </a:solidFill>
            </a:endParaRPr>
          </a:p>
          <a:p>
            <a:pPr algn="ctr"/>
            <a:r>
              <a:rPr lang="pt-BR" dirty="0" err="1">
                <a:solidFill>
                  <a:schemeClr val="bg1"/>
                </a:solidFill>
              </a:rPr>
              <a:t>Place</a:t>
            </a:r>
            <a:endParaRPr lang="pt-BR" dirty="0">
              <a:solidFill>
                <a:schemeClr val="bg1"/>
              </a:solidFill>
            </a:endParaRPr>
          </a:p>
          <a:p>
            <a:pPr algn="ctr"/>
            <a:r>
              <a:rPr lang="pt-BR" dirty="0" err="1">
                <a:solidFill>
                  <a:schemeClr val="bg1"/>
                </a:solidFill>
              </a:rPr>
              <a:t>Promotion</a:t>
            </a:r>
            <a:endParaRPr lang="pt-BR" dirty="0">
              <a:solidFill>
                <a:schemeClr val="bg1"/>
              </a:solidFill>
            </a:endParaRPr>
          </a:p>
        </p:txBody>
      </p:sp>
      <p:cxnSp>
        <p:nvCxnSpPr>
          <p:cNvPr id="28" name="Conector reto 27"/>
          <p:cNvCxnSpPr/>
          <p:nvPr/>
        </p:nvCxnSpPr>
        <p:spPr>
          <a:xfrm>
            <a:off x="2702341" y="2682553"/>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2770924" y="1728313"/>
            <a:ext cx="1011816" cy="646331"/>
          </a:xfrm>
          <a:prstGeom prst="rect">
            <a:avLst/>
          </a:prstGeom>
          <a:noFill/>
        </p:spPr>
        <p:txBody>
          <a:bodyPr wrap="none" rtlCol="0">
            <a:spAutoFit/>
          </a:bodyPr>
          <a:lstStyle/>
          <a:p>
            <a:pPr algn="ctr"/>
            <a:r>
              <a:rPr lang="pt-BR" b="1" dirty="0" err="1">
                <a:solidFill>
                  <a:schemeClr val="bg1"/>
                </a:solidFill>
              </a:rPr>
              <a:t>Other</a:t>
            </a:r>
            <a:endParaRPr lang="pt-BR" b="1" dirty="0">
              <a:solidFill>
                <a:schemeClr val="bg1"/>
              </a:solidFill>
            </a:endParaRPr>
          </a:p>
          <a:p>
            <a:pPr algn="ctr"/>
            <a:r>
              <a:rPr lang="pt-BR" b="1" dirty="0" err="1">
                <a:solidFill>
                  <a:schemeClr val="bg1"/>
                </a:solidFill>
              </a:rPr>
              <a:t>Stimulus</a:t>
            </a:r>
            <a:endParaRPr lang="pt-BR" b="1" dirty="0">
              <a:solidFill>
                <a:schemeClr val="bg1"/>
              </a:solidFill>
            </a:endParaRPr>
          </a:p>
        </p:txBody>
      </p:sp>
      <p:cxnSp>
        <p:nvCxnSpPr>
          <p:cNvPr id="30" name="Conector reto 29"/>
          <p:cNvCxnSpPr/>
          <p:nvPr/>
        </p:nvCxnSpPr>
        <p:spPr>
          <a:xfrm>
            <a:off x="2702341" y="3103544"/>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2653517" y="2693545"/>
            <a:ext cx="1272528" cy="338554"/>
          </a:xfrm>
          <a:prstGeom prst="rect">
            <a:avLst/>
          </a:prstGeom>
          <a:noFill/>
        </p:spPr>
        <p:txBody>
          <a:bodyPr wrap="none" rtlCol="0">
            <a:spAutoFit/>
          </a:bodyPr>
          <a:lstStyle/>
          <a:p>
            <a:r>
              <a:rPr lang="pt-BR" sz="1600" dirty="0" err="1">
                <a:solidFill>
                  <a:schemeClr val="bg1"/>
                </a:solidFill>
              </a:rPr>
              <a:t>Uncontrolled</a:t>
            </a:r>
            <a:endParaRPr lang="pt-BR" sz="1600" dirty="0">
              <a:solidFill>
                <a:schemeClr val="bg1"/>
              </a:solidFill>
            </a:endParaRPr>
          </a:p>
        </p:txBody>
      </p:sp>
      <p:sp>
        <p:nvSpPr>
          <p:cNvPr id="32" name="CaixaDeTexto 31"/>
          <p:cNvSpPr txBox="1"/>
          <p:nvPr/>
        </p:nvSpPr>
        <p:spPr>
          <a:xfrm>
            <a:off x="2516275" y="3250516"/>
            <a:ext cx="1471376" cy="1200328"/>
          </a:xfrm>
          <a:prstGeom prst="rect">
            <a:avLst/>
          </a:prstGeom>
          <a:noFill/>
        </p:spPr>
        <p:txBody>
          <a:bodyPr wrap="none" rtlCol="0">
            <a:spAutoFit/>
          </a:bodyPr>
          <a:lstStyle/>
          <a:p>
            <a:pPr algn="ctr"/>
            <a:r>
              <a:rPr lang="pt-BR" dirty="0" err="1">
                <a:solidFill>
                  <a:schemeClr val="bg1"/>
                </a:solidFill>
              </a:rPr>
              <a:t>Political</a:t>
            </a:r>
            <a:endParaRPr lang="pt-BR" dirty="0">
              <a:solidFill>
                <a:schemeClr val="bg1"/>
              </a:solidFill>
            </a:endParaRPr>
          </a:p>
          <a:p>
            <a:pPr algn="ctr"/>
            <a:r>
              <a:rPr lang="pt-BR" dirty="0" err="1">
                <a:solidFill>
                  <a:schemeClr val="bg1"/>
                </a:solidFill>
              </a:rPr>
              <a:t>Economical</a:t>
            </a:r>
            <a:endParaRPr lang="bg-BG" dirty="0">
              <a:solidFill>
                <a:schemeClr val="bg1"/>
              </a:solidFill>
            </a:endParaRPr>
          </a:p>
          <a:p>
            <a:pPr algn="ctr"/>
            <a:r>
              <a:rPr lang="pt-BR" dirty="0" err="1">
                <a:solidFill>
                  <a:schemeClr val="bg1"/>
                </a:solidFill>
              </a:rPr>
              <a:t>Socio-cultural</a:t>
            </a:r>
            <a:endParaRPr lang="pt-BR" dirty="0">
              <a:solidFill>
                <a:schemeClr val="bg1"/>
              </a:solidFill>
            </a:endParaRPr>
          </a:p>
          <a:p>
            <a:pPr algn="ctr"/>
            <a:r>
              <a:rPr lang="pt-BR" dirty="0" err="1">
                <a:solidFill>
                  <a:schemeClr val="bg1"/>
                </a:solidFill>
              </a:rPr>
              <a:t>Technological</a:t>
            </a:r>
            <a:endParaRPr lang="pt-BR" dirty="0">
              <a:solidFill>
                <a:schemeClr val="bg1"/>
              </a:solidFill>
            </a:endParaRPr>
          </a:p>
        </p:txBody>
      </p:sp>
      <p:cxnSp>
        <p:nvCxnSpPr>
          <p:cNvPr id="33" name="Conector reto 32"/>
          <p:cNvCxnSpPr/>
          <p:nvPr/>
        </p:nvCxnSpPr>
        <p:spPr>
          <a:xfrm>
            <a:off x="4834523" y="2682553"/>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4628694" y="1728313"/>
            <a:ext cx="1560645" cy="646331"/>
          </a:xfrm>
          <a:prstGeom prst="rect">
            <a:avLst/>
          </a:prstGeom>
          <a:noFill/>
        </p:spPr>
        <p:txBody>
          <a:bodyPr wrap="none" rtlCol="0">
            <a:spAutoFit/>
          </a:bodyPr>
          <a:lstStyle/>
          <a:p>
            <a:pPr algn="ctr"/>
            <a:r>
              <a:rPr lang="pt-BR" b="1" dirty="0" err="1">
                <a:solidFill>
                  <a:schemeClr val="bg1"/>
                </a:solidFill>
              </a:rPr>
              <a:t>Buyer</a:t>
            </a:r>
            <a:endParaRPr lang="pt-BR" b="1" dirty="0">
              <a:solidFill>
                <a:schemeClr val="bg1"/>
              </a:solidFill>
            </a:endParaRPr>
          </a:p>
          <a:p>
            <a:pPr algn="ctr"/>
            <a:r>
              <a:rPr lang="pt-BR" b="1" dirty="0" err="1">
                <a:solidFill>
                  <a:schemeClr val="bg1"/>
                </a:solidFill>
              </a:rPr>
              <a:t>Characteristics</a:t>
            </a:r>
            <a:endParaRPr lang="pt-BR" b="1" dirty="0">
              <a:solidFill>
                <a:schemeClr val="bg1"/>
              </a:solidFill>
            </a:endParaRPr>
          </a:p>
        </p:txBody>
      </p:sp>
      <p:cxnSp>
        <p:nvCxnSpPr>
          <p:cNvPr id="35" name="Conector reto 34"/>
          <p:cNvCxnSpPr/>
          <p:nvPr/>
        </p:nvCxnSpPr>
        <p:spPr>
          <a:xfrm>
            <a:off x="4834523" y="3103544"/>
            <a:ext cx="11084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aixaDeTexto 35"/>
          <p:cNvSpPr txBox="1"/>
          <p:nvPr/>
        </p:nvSpPr>
        <p:spPr>
          <a:xfrm>
            <a:off x="4891272" y="2719052"/>
            <a:ext cx="1035861" cy="338554"/>
          </a:xfrm>
          <a:prstGeom prst="rect">
            <a:avLst/>
          </a:prstGeom>
          <a:noFill/>
        </p:spPr>
        <p:txBody>
          <a:bodyPr wrap="none" rtlCol="0">
            <a:spAutoFit/>
          </a:bodyPr>
          <a:lstStyle/>
          <a:p>
            <a:r>
              <a:rPr lang="pt-BR" sz="1600" dirty="0" err="1">
                <a:solidFill>
                  <a:schemeClr val="bg1"/>
                </a:solidFill>
              </a:rPr>
              <a:t>Consumer</a:t>
            </a:r>
            <a:endParaRPr lang="pt-BR" sz="1600" dirty="0">
              <a:solidFill>
                <a:schemeClr val="bg1"/>
              </a:solidFill>
            </a:endParaRPr>
          </a:p>
        </p:txBody>
      </p:sp>
      <p:sp>
        <p:nvSpPr>
          <p:cNvPr id="37" name="CaixaDeTexto 36"/>
          <p:cNvSpPr txBox="1"/>
          <p:nvPr/>
        </p:nvSpPr>
        <p:spPr>
          <a:xfrm>
            <a:off x="4682568" y="3250516"/>
            <a:ext cx="1436774" cy="1200328"/>
          </a:xfrm>
          <a:prstGeom prst="rect">
            <a:avLst/>
          </a:prstGeom>
          <a:noFill/>
        </p:spPr>
        <p:txBody>
          <a:bodyPr wrap="none" rtlCol="0">
            <a:spAutoFit/>
          </a:bodyPr>
          <a:lstStyle/>
          <a:p>
            <a:pPr algn="ctr"/>
            <a:r>
              <a:rPr lang="pt-BR" dirty="0">
                <a:solidFill>
                  <a:schemeClr val="bg1"/>
                </a:solidFill>
              </a:rPr>
              <a:t>Cultural</a:t>
            </a:r>
          </a:p>
          <a:p>
            <a:pPr algn="ctr"/>
            <a:r>
              <a:rPr lang="pt-BR" dirty="0">
                <a:solidFill>
                  <a:schemeClr val="bg1"/>
                </a:solidFill>
              </a:rPr>
              <a:t>Social</a:t>
            </a:r>
          </a:p>
          <a:p>
            <a:pPr algn="ctr"/>
            <a:r>
              <a:rPr lang="en-US" dirty="0">
                <a:solidFill>
                  <a:schemeClr val="bg1"/>
                </a:solidFill>
              </a:rPr>
              <a:t>Personal</a:t>
            </a:r>
          </a:p>
          <a:p>
            <a:pPr algn="ctr"/>
            <a:r>
              <a:rPr lang="en-US" dirty="0">
                <a:solidFill>
                  <a:schemeClr val="bg1"/>
                </a:solidFill>
              </a:rPr>
              <a:t>Psychological</a:t>
            </a:r>
          </a:p>
        </p:txBody>
      </p:sp>
      <p:sp>
        <p:nvSpPr>
          <p:cNvPr id="40" name="CaixaDeTexto 39"/>
          <p:cNvSpPr txBox="1"/>
          <p:nvPr/>
        </p:nvSpPr>
        <p:spPr>
          <a:xfrm>
            <a:off x="7111788" y="1728313"/>
            <a:ext cx="1749198" cy="646331"/>
          </a:xfrm>
          <a:prstGeom prst="rect">
            <a:avLst/>
          </a:prstGeom>
          <a:noFill/>
        </p:spPr>
        <p:txBody>
          <a:bodyPr wrap="none" rtlCol="0">
            <a:spAutoFit/>
          </a:bodyPr>
          <a:lstStyle/>
          <a:p>
            <a:pPr algn="ctr"/>
            <a:r>
              <a:rPr lang="pt-BR" b="1" dirty="0">
                <a:solidFill>
                  <a:schemeClr val="bg1"/>
                </a:solidFill>
              </a:rPr>
              <a:t>The </a:t>
            </a:r>
            <a:r>
              <a:rPr lang="pt-BR" b="1" dirty="0" err="1">
                <a:solidFill>
                  <a:schemeClr val="bg1"/>
                </a:solidFill>
              </a:rPr>
              <a:t>Buying</a:t>
            </a:r>
            <a:endParaRPr lang="pt-BR" b="1" dirty="0">
              <a:solidFill>
                <a:schemeClr val="bg1"/>
              </a:solidFill>
            </a:endParaRPr>
          </a:p>
          <a:p>
            <a:pPr algn="ctr"/>
            <a:r>
              <a:rPr lang="pt-BR" b="1" dirty="0" err="1">
                <a:solidFill>
                  <a:schemeClr val="bg1"/>
                </a:solidFill>
              </a:rPr>
              <a:t>Decision</a:t>
            </a:r>
            <a:r>
              <a:rPr lang="pt-BR" b="1" dirty="0">
                <a:solidFill>
                  <a:schemeClr val="bg1"/>
                </a:solidFill>
              </a:rPr>
              <a:t> </a:t>
            </a:r>
            <a:r>
              <a:rPr lang="pt-BR" b="1" dirty="0" err="1">
                <a:solidFill>
                  <a:schemeClr val="bg1"/>
                </a:solidFill>
              </a:rPr>
              <a:t>Process</a:t>
            </a:r>
            <a:endParaRPr lang="pt-BR" b="1" dirty="0">
              <a:solidFill>
                <a:schemeClr val="bg1"/>
              </a:solidFill>
            </a:endParaRPr>
          </a:p>
        </p:txBody>
      </p:sp>
      <p:sp>
        <p:nvSpPr>
          <p:cNvPr id="43" name="CaixaDeTexto 42"/>
          <p:cNvSpPr txBox="1"/>
          <p:nvPr/>
        </p:nvSpPr>
        <p:spPr>
          <a:xfrm>
            <a:off x="6840355" y="3060785"/>
            <a:ext cx="2351989" cy="1477327"/>
          </a:xfrm>
          <a:prstGeom prst="rect">
            <a:avLst/>
          </a:prstGeom>
          <a:noFill/>
        </p:spPr>
        <p:txBody>
          <a:bodyPr wrap="none" rtlCol="0">
            <a:spAutoFit/>
          </a:bodyPr>
          <a:lstStyle/>
          <a:p>
            <a:pPr algn="ctr"/>
            <a:r>
              <a:rPr lang="en-US" dirty="0">
                <a:solidFill>
                  <a:schemeClr val="bg1"/>
                </a:solidFill>
              </a:rPr>
              <a:t>Identify the problem </a:t>
            </a:r>
          </a:p>
          <a:p>
            <a:pPr algn="ctr"/>
            <a:r>
              <a:rPr lang="en-US" dirty="0">
                <a:solidFill>
                  <a:schemeClr val="bg1"/>
                </a:solidFill>
              </a:rPr>
              <a:t>Search for information</a:t>
            </a:r>
          </a:p>
          <a:p>
            <a:pPr algn="ctr"/>
            <a:r>
              <a:rPr lang="en-US" dirty="0">
                <a:solidFill>
                  <a:schemeClr val="bg1"/>
                </a:solidFill>
              </a:rPr>
              <a:t>Alternatives evaluation</a:t>
            </a:r>
          </a:p>
          <a:p>
            <a:pPr algn="ctr"/>
            <a:r>
              <a:rPr lang="en-US" dirty="0">
                <a:solidFill>
                  <a:schemeClr val="bg1"/>
                </a:solidFill>
              </a:rPr>
              <a:t>Buying decision</a:t>
            </a:r>
          </a:p>
          <a:p>
            <a:pPr algn="ctr"/>
            <a:r>
              <a:rPr lang="en-US" dirty="0">
                <a:solidFill>
                  <a:schemeClr val="bg1"/>
                </a:solidFill>
              </a:rPr>
              <a:t>After-buying behavior</a:t>
            </a:r>
            <a:endParaRPr lang="pt-BR" dirty="0">
              <a:solidFill>
                <a:schemeClr val="bg1"/>
              </a:solidFill>
            </a:endParaRPr>
          </a:p>
        </p:txBody>
      </p:sp>
      <p:sp>
        <p:nvSpPr>
          <p:cNvPr id="46" name="CaixaDeTexto 45"/>
          <p:cNvSpPr txBox="1"/>
          <p:nvPr/>
        </p:nvSpPr>
        <p:spPr>
          <a:xfrm>
            <a:off x="10211626" y="1728313"/>
            <a:ext cx="1241045" cy="646331"/>
          </a:xfrm>
          <a:prstGeom prst="rect">
            <a:avLst/>
          </a:prstGeom>
          <a:noFill/>
        </p:spPr>
        <p:txBody>
          <a:bodyPr wrap="none" rtlCol="0">
            <a:spAutoFit/>
          </a:bodyPr>
          <a:lstStyle/>
          <a:p>
            <a:pPr algn="ctr"/>
            <a:r>
              <a:rPr lang="pt-BR" b="1" dirty="0">
                <a:solidFill>
                  <a:schemeClr val="bg1"/>
                </a:solidFill>
              </a:rPr>
              <a:t>The </a:t>
            </a:r>
            <a:r>
              <a:rPr lang="pt-BR" b="1" dirty="0" err="1">
                <a:solidFill>
                  <a:schemeClr val="bg1"/>
                </a:solidFill>
              </a:rPr>
              <a:t>Buying</a:t>
            </a:r>
            <a:endParaRPr lang="pt-BR" b="1" dirty="0">
              <a:solidFill>
                <a:schemeClr val="bg1"/>
              </a:solidFill>
            </a:endParaRPr>
          </a:p>
          <a:p>
            <a:pPr algn="ctr"/>
            <a:r>
              <a:rPr lang="pt-BR" b="1" dirty="0" err="1">
                <a:solidFill>
                  <a:schemeClr val="bg1"/>
                </a:solidFill>
              </a:rPr>
              <a:t>Decisions</a:t>
            </a:r>
            <a:endParaRPr lang="pt-BR" b="1" dirty="0">
              <a:solidFill>
                <a:schemeClr val="bg1"/>
              </a:solidFill>
            </a:endParaRPr>
          </a:p>
        </p:txBody>
      </p:sp>
      <p:sp>
        <p:nvSpPr>
          <p:cNvPr id="49" name="CaixaDeTexto 48"/>
          <p:cNvSpPr txBox="1"/>
          <p:nvPr/>
        </p:nvSpPr>
        <p:spPr>
          <a:xfrm>
            <a:off x="9832753" y="3178365"/>
            <a:ext cx="2023886" cy="1477327"/>
          </a:xfrm>
          <a:prstGeom prst="rect">
            <a:avLst/>
          </a:prstGeom>
          <a:noFill/>
        </p:spPr>
        <p:txBody>
          <a:bodyPr wrap="none" rtlCol="0">
            <a:spAutoFit/>
          </a:bodyPr>
          <a:lstStyle/>
          <a:p>
            <a:pPr algn="ctr"/>
            <a:r>
              <a:rPr lang="en-US" dirty="0">
                <a:solidFill>
                  <a:schemeClr val="bg1"/>
                </a:solidFill>
              </a:rPr>
              <a:t>Product Choice</a:t>
            </a:r>
          </a:p>
          <a:p>
            <a:pPr algn="ctr"/>
            <a:r>
              <a:rPr lang="en-US" dirty="0">
                <a:solidFill>
                  <a:schemeClr val="bg1"/>
                </a:solidFill>
              </a:rPr>
              <a:t>Brand Choice</a:t>
            </a:r>
          </a:p>
          <a:p>
            <a:pPr algn="ctr"/>
            <a:r>
              <a:rPr lang="en-US" dirty="0">
                <a:solidFill>
                  <a:schemeClr val="bg1"/>
                </a:solidFill>
              </a:rPr>
              <a:t>Salesman Choice</a:t>
            </a:r>
          </a:p>
          <a:p>
            <a:pPr algn="ctr"/>
            <a:r>
              <a:rPr lang="en-US" dirty="0">
                <a:solidFill>
                  <a:schemeClr val="bg1"/>
                </a:solidFill>
              </a:rPr>
              <a:t>Time of Buying</a:t>
            </a:r>
          </a:p>
          <a:p>
            <a:pPr algn="ctr"/>
            <a:r>
              <a:rPr lang="en-US" dirty="0">
                <a:solidFill>
                  <a:schemeClr val="bg1"/>
                </a:solidFill>
              </a:rPr>
              <a:t>Capital Expenditure</a:t>
            </a:r>
          </a:p>
        </p:txBody>
      </p:sp>
      <p:pic>
        <p:nvPicPr>
          <p:cNvPr id="4" name="Picture 3" descr="Screen Shot 2013-10-30 at 2.57.07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2136" y="78438"/>
            <a:ext cx="1341069" cy="564976"/>
          </a:xfrm>
          <a:prstGeom prst="rect">
            <a:avLst/>
          </a:prstGeom>
        </p:spPr>
      </p:pic>
      <p:sp>
        <p:nvSpPr>
          <p:cNvPr id="38" name="CaixaDeTexto 37"/>
          <p:cNvSpPr txBox="1"/>
          <p:nvPr/>
        </p:nvSpPr>
        <p:spPr>
          <a:xfrm>
            <a:off x="617326" y="426976"/>
            <a:ext cx="4245649" cy="535531"/>
          </a:xfrm>
          <a:prstGeom prst="rect">
            <a:avLst/>
          </a:prstGeom>
        </p:spPr>
        <p:txBody>
          <a:bodyPr vert="horz" wrap="none" lIns="91440" tIns="45720" rIns="91440" bIns="45720" rtlCol="0" anchor="ctr">
            <a:spAutoFit/>
          </a:bodyPr>
          <a:lstStyle>
            <a:lvl1pPr>
              <a:lnSpc>
                <a:spcPct val="90000"/>
              </a:lnSpc>
              <a:spcBef>
                <a:spcPct val="0"/>
              </a:spcBef>
              <a:buNone/>
              <a:defRPr sz="3200" b="1">
                <a:solidFill>
                  <a:srgbClr val="00382E"/>
                </a:solidFill>
                <a:ea typeface="+mj-ea"/>
                <a:cs typeface="+mj-cs"/>
              </a:defRPr>
            </a:lvl1pPr>
          </a:lstStyle>
          <a:p>
            <a:r>
              <a:rPr lang="en-US" dirty="0"/>
              <a:t>Buying Behavior Model </a:t>
            </a:r>
            <a:endParaRPr lang="pt-BR" dirty="0"/>
          </a:p>
        </p:txBody>
      </p:sp>
      <p:sp>
        <p:nvSpPr>
          <p:cNvPr id="3" name="Seta para a Direita 2"/>
          <p:cNvSpPr/>
          <p:nvPr/>
        </p:nvSpPr>
        <p:spPr>
          <a:xfrm>
            <a:off x="2069371" y="1887752"/>
            <a:ext cx="299881" cy="2484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41" name="Seta para a Direita 40"/>
          <p:cNvSpPr/>
          <p:nvPr/>
        </p:nvSpPr>
        <p:spPr>
          <a:xfrm>
            <a:off x="9336125" y="1852513"/>
            <a:ext cx="299881" cy="2484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42" name="Seta para a Direita 41"/>
          <p:cNvSpPr/>
          <p:nvPr/>
        </p:nvSpPr>
        <p:spPr>
          <a:xfrm>
            <a:off x="6311769" y="1837611"/>
            <a:ext cx="299881" cy="2484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
        <p:nvSpPr>
          <p:cNvPr id="44" name="Seta para a Direita 43"/>
          <p:cNvSpPr/>
          <p:nvPr/>
        </p:nvSpPr>
        <p:spPr>
          <a:xfrm>
            <a:off x="4202407" y="1837611"/>
            <a:ext cx="299881" cy="2484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97991082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4858</TotalTime>
  <Words>2167</Words>
  <Application>Microsoft Macintosh PowerPoint</Application>
  <PresentationFormat>Widescreen</PresentationFormat>
  <Paragraphs>219</Paragraphs>
  <Slides>34</Slides>
  <Notes>7</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34</vt:i4>
      </vt:variant>
    </vt:vector>
  </HeadingPairs>
  <TitlesOfParts>
    <vt:vector size="40" baseType="lpstr">
      <vt:lpstr>Arial</vt:lpstr>
      <vt:lpstr>Calibri</vt:lpstr>
      <vt:lpstr>Calibri Light</vt:lpstr>
      <vt:lpstr>Wingdings</vt:lpstr>
      <vt:lpstr>Tema do Office</vt:lpstr>
      <vt:lpstr>1_Tema do Office</vt:lpstr>
      <vt:lpstr>The Food Consumer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Karen C.</dc:creator>
  <cp:lastModifiedBy>Marcos Neves</cp:lastModifiedBy>
  <cp:revision>157</cp:revision>
  <dcterms:created xsi:type="dcterms:W3CDTF">2019-02-13T23:53:46Z</dcterms:created>
  <dcterms:modified xsi:type="dcterms:W3CDTF">2020-08-31T22:59:11Z</dcterms:modified>
</cp:coreProperties>
</file>