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9" r:id="rId2"/>
    <p:sldId id="320" r:id="rId3"/>
    <p:sldId id="321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99FFCC"/>
    <a:srgbClr val="00FFCC"/>
    <a:srgbClr val="FFCCFF"/>
    <a:srgbClr val="66FFFF"/>
    <a:srgbClr val="FF99CC"/>
    <a:srgbClr val="CC0000"/>
    <a:srgbClr val="FF9999"/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>
      <p:cViewPr>
        <p:scale>
          <a:sx n="80" d="100"/>
          <a:sy n="80" d="100"/>
        </p:scale>
        <p:origin x="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22/08/2020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22/08/2020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22/08/2020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22/08/2020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22/08/2020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22/08/2020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22/08/2020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22/08/2020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22/08/2020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22/08/2020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22/08/2020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F6589-9362-4294-8072-328A12ADE786}" type="datetimeFigureOut">
              <a:rPr lang="pt-BR" smtClean="0"/>
              <a:pPr/>
              <a:t>22/08/2020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EBBA7BA-219A-4010-A60E-EEB8C82991E3}"/>
              </a:ext>
            </a:extLst>
          </p:cNvPr>
          <p:cNvSpPr txBox="1"/>
          <p:nvPr/>
        </p:nvSpPr>
        <p:spPr>
          <a:xfrm>
            <a:off x="933512" y="1345509"/>
            <a:ext cx="7176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RAD1304 - Administração Financeira II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CDC86D3-88C2-4F76-9876-9FA5AFB90579}"/>
              </a:ext>
            </a:extLst>
          </p:cNvPr>
          <p:cNvSpPr txBox="1"/>
          <p:nvPr/>
        </p:nvSpPr>
        <p:spPr>
          <a:xfrm>
            <a:off x="1693408" y="2650169"/>
            <a:ext cx="57571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Custo do Capital</a:t>
            </a:r>
          </a:p>
          <a:p>
            <a:pPr algn="ctr"/>
            <a:endParaRPr lang="pt-BR" sz="5400" dirty="0">
              <a:solidFill>
                <a:srgbClr val="002060"/>
              </a:solidFill>
            </a:endParaRPr>
          </a:p>
          <a:p>
            <a:pPr algn="ctr"/>
            <a:endParaRPr lang="pt-BR" sz="5400" dirty="0">
              <a:solidFill>
                <a:srgbClr val="002060"/>
              </a:solidFill>
            </a:endParaRPr>
          </a:p>
          <a:p>
            <a:pPr algn="ctr"/>
            <a:r>
              <a:rPr lang="pt-BR" dirty="0"/>
              <a:t>Prof. Dr. Tabajara Pimenta Junior</a:t>
            </a:r>
          </a:p>
          <a:p>
            <a:pPr algn="ctr"/>
            <a:r>
              <a:rPr lang="pt-BR" dirty="0"/>
              <a:t>FEA-RP/USP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074970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44459C7-16F7-4B3B-9D49-E4C6F8AEAD4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A313B41-4595-42B7-8955-324FFA2FD9C3}"/>
              </a:ext>
            </a:extLst>
          </p:cNvPr>
          <p:cNvSpPr txBox="1"/>
          <p:nvPr/>
        </p:nvSpPr>
        <p:spPr>
          <a:xfrm>
            <a:off x="2123728" y="359078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Custo do Capital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9F1D17A-B4AD-4CE9-9A33-84573AF49C80}"/>
              </a:ext>
            </a:extLst>
          </p:cNvPr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3</a:t>
            </a:r>
          </a:p>
        </p:txBody>
      </p:sp>
      <p:grpSp>
        <p:nvGrpSpPr>
          <p:cNvPr id="5" name="Grupo 43">
            <a:extLst>
              <a:ext uri="{FF2B5EF4-FFF2-40B4-BE49-F238E27FC236}">
                <a16:creationId xmlns:a16="http://schemas.microsoft.com/office/drawing/2014/main" id="{15BE5B8A-7955-4F4C-8A62-10BF514E5B0A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>
              <a:extLst>
                <a:ext uri="{FF2B5EF4-FFF2-40B4-BE49-F238E27FC236}">
                  <a16:creationId xmlns:a16="http://schemas.microsoft.com/office/drawing/2014/main" id="{BD42D6EB-8FAC-402B-BC42-19FD1A7FFEF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6675D66-7546-4984-AB8B-9BB894A729CF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A3F81584-82EF-48B6-BAA2-349B53129B08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>
              <a:extLst>
                <a:ext uri="{FF2B5EF4-FFF2-40B4-BE49-F238E27FC236}">
                  <a16:creationId xmlns:a16="http://schemas.microsoft.com/office/drawing/2014/main" id="{D1BCC9A7-9D30-4554-93EE-23CBDD69BCF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CE2D6626-6722-4FFA-A728-47CC7F680FC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AF902A9-3486-4B1D-9D67-222D1CF8A0C1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5" name="Text Box 22">
            <a:extLst>
              <a:ext uri="{FF2B5EF4-FFF2-40B4-BE49-F238E27FC236}">
                <a16:creationId xmlns:a16="http://schemas.microsoft.com/office/drawing/2014/main" id="{8AE3190C-D39A-490C-B893-18E05F3C2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5755" y="1638481"/>
            <a:ext cx="16224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400" b="1" dirty="0"/>
              <a:t>Empresa</a:t>
            </a:r>
          </a:p>
        </p:txBody>
      </p:sp>
      <p:grpSp>
        <p:nvGrpSpPr>
          <p:cNvPr id="25" name="Agrupar 24">
            <a:extLst>
              <a:ext uri="{FF2B5EF4-FFF2-40B4-BE49-F238E27FC236}">
                <a16:creationId xmlns:a16="http://schemas.microsoft.com/office/drawing/2014/main" id="{50B5E669-6E7C-4E7F-836F-CCC8093D492C}"/>
              </a:ext>
            </a:extLst>
          </p:cNvPr>
          <p:cNvGrpSpPr/>
          <p:nvPr/>
        </p:nvGrpSpPr>
        <p:grpSpPr>
          <a:xfrm>
            <a:off x="1138152" y="2235279"/>
            <a:ext cx="2857784" cy="3381567"/>
            <a:chOff x="1613124" y="3243455"/>
            <a:chExt cx="1981200" cy="1828791"/>
          </a:xfrm>
        </p:grpSpPr>
        <p:sp>
          <p:nvSpPr>
            <p:cNvPr id="13" name="Rectangle 20">
              <a:extLst>
                <a:ext uri="{FF2B5EF4-FFF2-40B4-BE49-F238E27FC236}">
                  <a16:creationId xmlns:a16="http://schemas.microsoft.com/office/drawing/2014/main" id="{D836C24E-C8B9-4133-9279-BB9BD10F58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3124" y="3243455"/>
              <a:ext cx="990600" cy="182879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14" name="Rectangle 21">
              <a:extLst>
                <a:ext uri="{FF2B5EF4-FFF2-40B4-BE49-F238E27FC236}">
                  <a16:creationId xmlns:a16="http://schemas.microsoft.com/office/drawing/2014/main" id="{A7CE5E1A-1FE5-4F15-830C-EC1E519F2C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3724" y="3243455"/>
              <a:ext cx="990600" cy="609597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6" name="Rectangle 23">
              <a:extLst>
                <a:ext uri="{FF2B5EF4-FFF2-40B4-BE49-F238E27FC236}">
                  <a16:creationId xmlns:a16="http://schemas.microsoft.com/office/drawing/2014/main" id="{248FF1A4-1570-401C-A17F-9A5B2CB312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3724" y="3624453"/>
              <a:ext cx="990600" cy="609597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7" name="Rectangle 24">
              <a:extLst>
                <a:ext uri="{FF2B5EF4-FFF2-40B4-BE49-F238E27FC236}">
                  <a16:creationId xmlns:a16="http://schemas.microsoft.com/office/drawing/2014/main" id="{6CA39BBF-87BF-4CD3-B0C1-D2B464ED8E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3724" y="4157850"/>
              <a:ext cx="990600" cy="914395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</p:grpSp>
      <p:sp>
        <p:nvSpPr>
          <p:cNvPr id="18" name="Text Box 25">
            <a:extLst>
              <a:ext uri="{FF2B5EF4-FFF2-40B4-BE49-F238E27FC236}">
                <a16:creationId xmlns:a16="http://schemas.microsoft.com/office/drawing/2014/main" id="{181FEDC4-3AB3-4ADC-9908-6C03840F0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6982" y="2235278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>
                <a:solidFill>
                  <a:sysClr val="windowText" lastClr="000000"/>
                </a:solidFill>
              </a:rPr>
              <a:t>PC</a:t>
            </a:r>
          </a:p>
        </p:txBody>
      </p:sp>
      <p:sp>
        <p:nvSpPr>
          <p:cNvPr id="19" name="Text Box 26">
            <a:extLst>
              <a:ext uri="{FF2B5EF4-FFF2-40B4-BE49-F238E27FC236}">
                <a16:creationId xmlns:a16="http://schemas.microsoft.com/office/drawing/2014/main" id="{37FFC010-7CC9-4495-8774-D1CEB087A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7299" y="2934247"/>
            <a:ext cx="9196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>
                <a:solidFill>
                  <a:sysClr val="windowText" lastClr="000000"/>
                </a:solidFill>
              </a:rPr>
              <a:t>PNC</a:t>
            </a:r>
          </a:p>
        </p:txBody>
      </p:sp>
      <p:sp>
        <p:nvSpPr>
          <p:cNvPr id="20" name="Text Box 28">
            <a:extLst>
              <a:ext uri="{FF2B5EF4-FFF2-40B4-BE49-F238E27FC236}">
                <a16:creationId xmlns:a16="http://schemas.microsoft.com/office/drawing/2014/main" id="{F4B89DFE-B1C4-4664-840E-CFB52EE2B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7298" y="3660359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>
                <a:solidFill>
                  <a:sysClr val="windowText" lastClr="000000"/>
                </a:solidFill>
              </a:rPr>
              <a:t>ATIVOS</a:t>
            </a:r>
          </a:p>
        </p:txBody>
      </p:sp>
      <p:sp>
        <p:nvSpPr>
          <p:cNvPr id="21" name="Text Box 26">
            <a:extLst>
              <a:ext uri="{FF2B5EF4-FFF2-40B4-BE49-F238E27FC236}">
                <a16:creationId xmlns:a16="http://schemas.microsoft.com/office/drawing/2014/main" id="{28E55442-FAF9-43C2-A48D-ADCA5E040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7044" y="3977592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>
                <a:solidFill>
                  <a:sysClr val="windowText" lastClr="000000"/>
                </a:solidFill>
              </a:rPr>
              <a:t>PL</a:t>
            </a: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6BDDBF01-B3D3-40AD-8A1C-71553A3295CF}"/>
              </a:ext>
            </a:extLst>
          </p:cNvPr>
          <p:cNvSpPr/>
          <p:nvPr/>
        </p:nvSpPr>
        <p:spPr>
          <a:xfrm>
            <a:off x="5076056" y="2913325"/>
            <a:ext cx="32447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pt-BR" sz="2000" b="1" dirty="0"/>
              <a:t>Custo do Capital de Terceiros</a:t>
            </a:r>
          </a:p>
          <a:p>
            <a:pPr algn="ctr" eaLnBrk="0" hangingPunct="0"/>
            <a:r>
              <a:rPr lang="pt-BR" sz="2000" b="1" dirty="0"/>
              <a:t>“Credores”</a:t>
            </a:r>
          </a:p>
        </p:txBody>
      </p:sp>
      <p:sp>
        <p:nvSpPr>
          <p:cNvPr id="26" name="Chave Direita 25">
            <a:extLst>
              <a:ext uri="{FF2B5EF4-FFF2-40B4-BE49-F238E27FC236}">
                <a16:creationId xmlns:a16="http://schemas.microsoft.com/office/drawing/2014/main" id="{F70B49BC-A72E-4500-A41A-535E8349DEA9}"/>
              </a:ext>
            </a:extLst>
          </p:cNvPr>
          <p:cNvSpPr/>
          <p:nvPr/>
        </p:nvSpPr>
        <p:spPr>
          <a:xfrm>
            <a:off x="4427984" y="2235279"/>
            <a:ext cx="387876" cy="166191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Chave Direita 27">
            <a:extLst>
              <a:ext uri="{FF2B5EF4-FFF2-40B4-BE49-F238E27FC236}">
                <a16:creationId xmlns:a16="http://schemas.microsoft.com/office/drawing/2014/main" id="{0F949E62-FB19-45F4-9928-27531C7A7B30}"/>
              </a:ext>
            </a:extLst>
          </p:cNvPr>
          <p:cNvSpPr/>
          <p:nvPr/>
        </p:nvSpPr>
        <p:spPr>
          <a:xfrm>
            <a:off x="4427984" y="3977592"/>
            <a:ext cx="387876" cy="1661917"/>
          </a:xfrm>
          <a:prstGeom prst="rightBrace">
            <a:avLst/>
          </a:prstGeom>
          <a:ln w="38100">
            <a:solidFill>
              <a:srgbClr val="99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3DFBB5DA-C23E-43E2-B4A8-3FC2250DCA2D}"/>
              </a:ext>
            </a:extLst>
          </p:cNvPr>
          <p:cNvSpPr/>
          <p:nvPr/>
        </p:nvSpPr>
        <p:spPr>
          <a:xfrm>
            <a:off x="5324765" y="4571398"/>
            <a:ext cx="27608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pt-BR" sz="2000" b="1" dirty="0">
                <a:solidFill>
                  <a:srgbClr val="99CCFF"/>
                </a:solidFill>
              </a:rPr>
              <a:t>Custo do Capital Próprio</a:t>
            </a:r>
          </a:p>
          <a:p>
            <a:pPr algn="ctr" eaLnBrk="0" hangingPunct="0"/>
            <a:r>
              <a:rPr lang="pt-BR" sz="2000" b="1" dirty="0">
                <a:solidFill>
                  <a:srgbClr val="99CCFF"/>
                </a:solidFill>
              </a:rPr>
              <a:t>“Donos”</a:t>
            </a:r>
          </a:p>
        </p:txBody>
      </p:sp>
    </p:spTree>
    <p:extLst>
      <p:ext uri="{BB962C8B-B14F-4D97-AF65-F5344CB8AC3E}">
        <p14:creationId xmlns:p14="http://schemas.microsoft.com/office/powerpoint/2010/main" val="1872572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46042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6066</TotalTime>
  <Words>60</Words>
  <Application>Microsoft Office PowerPoint</Application>
  <PresentationFormat>Apresentação na tela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Broadway</vt:lpstr>
      <vt:lpstr>Calibri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Tabajara Pimenta Junior</dc:creator>
  <cp:lastModifiedBy>Tabajara Pimenta Junior</cp:lastModifiedBy>
  <cp:revision>333</cp:revision>
  <dcterms:created xsi:type="dcterms:W3CDTF">2015-07-10T23:11:11Z</dcterms:created>
  <dcterms:modified xsi:type="dcterms:W3CDTF">2020-08-23T21:37:31Z</dcterms:modified>
</cp:coreProperties>
</file>