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97" r:id="rId4"/>
    <p:sldId id="421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16" r:id="rId14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0686" autoAdjust="0"/>
  </p:normalViewPr>
  <p:slideViewPr>
    <p:cSldViewPr snapToGrid="0">
      <p:cViewPr varScale="1">
        <p:scale>
          <a:sx n="49" d="100"/>
          <a:sy n="49" d="100"/>
        </p:scale>
        <p:origin x="135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B9D3ADE-A0DF-4E14-B96F-513F7DB41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02B1E05-8682-4DC9-A098-F577A598B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BE37B-1B0D-48FC-9BFA-BBC43ABFE4B0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863178C-59FC-4E09-9303-4658C0AA4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B190E3B-F053-4C42-A35E-05DA0A7A2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385B4FA6-80B6-4DDB-935E-70949CCEF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702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1B0D63DA-FEC6-4783-91AA-40B73D731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0C51039-92CC-4449-B2E0-78ABF45273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C8FE68-AB1C-4A1B-8CBA-F58CF4623972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B0C5672E-20BD-4B62-B9B4-13D09DA8C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4DAE9F05-521C-4DC6-A28D-A26BF7804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0AD4ED-974A-45DA-AC50-FD3F52D99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B75A562-09B5-4678-A20A-CAD3E865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E0CBED6C-A841-44D2-AF1B-2BFD621DB2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5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xmlns="" id="{93F56D30-0C63-4D7F-B3C6-A9197D2AF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xmlns="" id="{54493C19-C756-41F1-87DE-9CA51A6E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xmlns="" id="{CAC888C2-13E6-4F23-8A0E-759EF180B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06A6934-835B-45FE-92E6-BCC5080B7A91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742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10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8078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95B26656-4AFC-417B-A5BC-BA93A3C96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6EB86696-694D-4B4B-9A04-E3D70DBBD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8A57FC9-FE33-4D42-ABAC-C2F6A077F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88530DE1-F11E-4CFB-8638-3C1F38A78738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13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/>
              <a:t>For </a:t>
            </a:r>
            <a:r>
              <a:rPr lang="pt-BR" sz="1800" dirty="0" err="1"/>
              <a:t>the</a:t>
            </a:r>
            <a:r>
              <a:rPr lang="pt-BR" sz="1800" dirty="0"/>
              <a:t> </a:t>
            </a:r>
            <a:r>
              <a:rPr lang="pt-BR" sz="1800" b="1" dirty="0" err="1"/>
              <a:t>vast</a:t>
            </a:r>
            <a:r>
              <a:rPr lang="pt-BR" sz="1800" b="1" dirty="0"/>
              <a:t> </a:t>
            </a:r>
            <a:r>
              <a:rPr lang="pt-BR" sz="1800" b="1" dirty="0" err="1"/>
              <a:t>majority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human</a:t>
            </a:r>
            <a:r>
              <a:rPr lang="pt-BR" sz="1800" b="1" dirty="0"/>
              <a:t> </a:t>
            </a:r>
            <a:r>
              <a:rPr lang="pt-BR" sz="1800" b="1" dirty="0" err="1"/>
              <a:t>existence</a:t>
            </a:r>
            <a:r>
              <a:rPr lang="pt-BR" sz="1800" dirty="0"/>
              <a:t>, </a:t>
            </a:r>
            <a:r>
              <a:rPr lang="pt-BR" sz="1800" dirty="0" err="1"/>
              <a:t>the</a:t>
            </a:r>
            <a:r>
              <a:rPr lang="pt-BR" sz="1800" dirty="0"/>
              <a:t> output </a:t>
            </a:r>
            <a:r>
              <a:rPr lang="pt-BR" sz="1800" dirty="0" err="1"/>
              <a:t>of</a:t>
            </a:r>
            <a:r>
              <a:rPr lang="pt-BR" sz="1800" dirty="0"/>
              <a:t> </a:t>
            </a:r>
            <a:r>
              <a:rPr lang="pt-BR" sz="1800" dirty="0" err="1"/>
              <a:t>production</a:t>
            </a:r>
            <a:r>
              <a:rPr lang="pt-BR" sz="1800" dirty="0"/>
              <a:t> </a:t>
            </a:r>
            <a:r>
              <a:rPr lang="pt-BR" sz="1800" b="1" dirty="0" err="1"/>
              <a:t>was</a:t>
            </a:r>
            <a:r>
              <a:rPr lang="pt-BR" sz="1800" b="1" dirty="0"/>
              <a:t> </a:t>
            </a:r>
            <a:r>
              <a:rPr lang="pt-BR" sz="1800" b="1" dirty="0" err="1"/>
              <a:t>limited</a:t>
            </a:r>
            <a:r>
              <a:rPr lang="pt-BR" sz="1800" b="1" dirty="0"/>
              <a:t> </a:t>
            </a:r>
            <a:r>
              <a:rPr lang="pt-BR" sz="1800" b="1" dirty="0" err="1"/>
              <a:t>to</a:t>
            </a:r>
            <a:r>
              <a:rPr lang="pt-BR" sz="1800" b="1" dirty="0"/>
              <a:t> </a:t>
            </a:r>
            <a:r>
              <a:rPr lang="pt-BR" sz="1800" b="1" dirty="0" err="1"/>
              <a:t>the</a:t>
            </a:r>
            <a:r>
              <a:rPr lang="pt-BR" sz="1800" b="1" dirty="0"/>
              <a:t> </a:t>
            </a:r>
            <a:r>
              <a:rPr lang="pt-BR" sz="1800" b="1" dirty="0" err="1"/>
              <a:t>fixed</a:t>
            </a:r>
            <a:r>
              <a:rPr lang="pt-BR" sz="1800" b="1" dirty="0"/>
              <a:t> </a:t>
            </a:r>
            <a:r>
              <a:rPr lang="pt-BR" sz="1800" b="1" dirty="0" err="1"/>
              <a:t>size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the</a:t>
            </a:r>
            <a:r>
              <a:rPr lang="pt-BR" sz="1800" b="1" dirty="0"/>
              <a:t> </a:t>
            </a:r>
            <a:r>
              <a:rPr lang="pt-BR" sz="1800" b="1" dirty="0" err="1"/>
              <a:t>land</a:t>
            </a:r>
            <a:r>
              <a:rPr lang="pt-BR" sz="1800" b="1" dirty="0"/>
              <a:t>, </a:t>
            </a:r>
            <a:r>
              <a:rPr lang="pt-BR" sz="1800" b="1" dirty="0" err="1"/>
              <a:t>the</a:t>
            </a:r>
            <a:r>
              <a:rPr lang="pt-BR" sz="1800" b="1" dirty="0"/>
              <a:t> total output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the</a:t>
            </a:r>
            <a:r>
              <a:rPr lang="pt-BR" sz="1800" b="1" dirty="0"/>
              <a:t> </a:t>
            </a:r>
            <a:r>
              <a:rPr lang="pt-BR" sz="1800" b="1" dirty="0" err="1"/>
              <a:t>economy</a:t>
            </a:r>
            <a:r>
              <a:rPr lang="pt-BR" sz="1800" b="1" dirty="0"/>
              <a:t> </a:t>
            </a:r>
            <a:r>
              <a:rPr lang="pt-BR" sz="1800" b="1" dirty="0" err="1"/>
              <a:t>grew</a:t>
            </a:r>
            <a:r>
              <a:rPr lang="pt-BR" sz="1800" b="1" dirty="0"/>
              <a:t> </a:t>
            </a:r>
            <a:r>
              <a:rPr lang="pt-BR" sz="1800" b="1" dirty="0" err="1"/>
              <a:t>almost</a:t>
            </a:r>
            <a:r>
              <a:rPr lang="pt-BR" sz="1800" b="1" dirty="0"/>
              <a:t> </a:t>
            </a:r>
            <a:r>
              <a:rPr lang="pt-BR" sz="1800" b="1" dirty="0" err="1"/>
              <a:t>nothing</a:t>
            </a:r>
            <a:r>
              <a:rPr lang="pt-BR" sz="1800" b="1" dirty="0"/>
              <a:t> </a:t>
            </a:r>
            <a:r>
              <a:rPr lang="pt-BR" sz="1800" dirty="0" err="1"/>
              <a:t>year</a:t>
            </a:r>
            <a:r>
              <a:rPr lang="pt-BR" sz="1800" dirty="0"/>
              <a:t> </a:t>
            </a:r>
            <a:r>
              <a:rPr lang="pt-BR" sz="1800" b="1" dirty="0" err="1"/>
              <a:t>by</a:t>
            </a:r>
            <a:r>
              <a:rPr lang="pt-BR" sz="1800" b="1" dirty="0"/>
              <a:t> </a:t>
            </a:r>
            <a:r>
              <a:rPr lang="pt-BR" sz="1800" b="1" dirty="0" err="1"/>
              <a:t>year</a:t>
            </a:r>
            <a:endParaRPr lang="pt-BR" sz="1800" b="1" dirty="0"/>
          </a:p>
          <a:p>
            <a:r>
              <a:rPr lang="pt-BR" sz="1800" b="1" dirty="0"/>
              <a:t>The </a:t>
            </a:r>
            <a:r>
              <a:rPr lang="pt-BR" sz="1800" b="1" dirty="0" err="1"/>
              <a:t>size</a:t>
            </a:r>
            <a:r>
              <a:rPr lang="pt-BR" sz="1800" b="1" dirty="0"/>
              <a:t> </a:t>
            </a:r>
            <a:r>
              <a:rPr lang="pt-BR" sz="1800" b="1" dirty="0" err="1"/>
              <a:t>of</a:t>
            </a:r>
            <a:r>
              <a:rPr lang="pt-BR" sz="1800" b="1" dirty="0"/>
              <a:t> </a:t>
            </a:r>
            <a:r>
              <a:rPr lang="pt-BR" sz="1800" b="1" dirty="0" err="1"/>
              <a:t>the</a:t>
            </a:r>
            <a:r>
              <a:rPr lang="pt-BR" sz="1800" b="1" dirty="0"/>
              <a:t> pie </a:t>
            </a:r>
            <a:r>
              <a:rPr lang="pt-BR" sz="1800" b="1" dirty="0" err="1"/>
              <a:t>was</a:t>
            </a:r>
            <a:r>
              <a:rPr lang="pt-BR" sz="1800" b="1" dirty="0"/>
              <a:t> fixes, </a:t>
            </a: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/>
              <a:t>could</a:t>
            </a:r>
            <a:r>
              <a:rPr lang="pt-BR" sz="1800" b="1" dirty="0"/>
              <a:t> </a:t>
            </a:r>
            <a:r>
              <a:rPr lang="pt-BR" sz="1800" b="1" dirty="0" err="1"/>
              <a:t>get</a:t>
            </a:r>
            <a:r>
              <a:rPr lang="pt-BR" sz="1800" b="1" dirty="0"/>
              <a:t> more </a:t>
            </a:r>
            <a:r>
              <a:rPr lang="pt-BR" sz="1800" b="1" dirty="0" err="1"/>
              <a:t>only</a:t>
            </a:r>
            <a:r>
              <a:rPr lang="pt-BR" sz="1800" b="1" dirty="0"/>
              <a:t> </a:t>
            </a:r>
            <a:r>
              <a:rPr lang="pt-BR" sz="1800" b="1" dirty="0" err="1"/>
              <a:t>by</a:t>
            </a:r>
            <a:r>
              <a:rPr lang="pt-BR" sz="1800" b="1" dirty="0"/>
              <a:t> </a:t>
            </a:r>
            <a:r>
              <a:rPr lang="pt-BR" sz="1800" b="1" dirty="0" err="1"/>
              <a:t>war</a:t>
            </a:r>
            <a:r>
              <a:rPr lang="pt-BR" sz="1800" b="1" dirty="0"/>
              <a:t>, </a:t>
            </a:r>
            <a:r>
              <a:rPr lang="pt-BR" sz="1800" dirty="0" err="1"/>
              <a:t>if</a:t>
            </a:r>
            <a:r>
              <a:rPr lang="pt-BR" sz="1800" dirty="0"/>
              <a:t> </a:t>
            </a:r>
            <a:r>
              <a:rPr lang="pt-BR" sz="1800" dirty="0" err="1"/>
              <a:t>someone</a:t>
            </a:r>
            <a:r>
              <a:rPr lang="pt-BR" sz="1800" dirty="0"/>
              <a:t> </a:t>
            </a:r>
            <a:r>
              <a:rPr lang="pt-BR" sz="1800" dirty="0" err="1"/>
              <a:t>else</a:t>
            </a:r>
            <a:r>
              <a:rPr lang="pt-BR" sz="1800" dirty="0"/>
              <a:t> </a:t>
            </a:r>
            <a:r>
              <a:rPr lang="pt-BR" sz="1800" dirty="0" err="1"/>
              <a:t>get</a:t>
            </a:r>
            <a:r>
              <a:rPr lang="pt-BR" sz="1800" dirty="0"/>
              <a:t> </a:t>
            </a:r>
            <a:r>
              <a:rPr lang="pt-BR" sz="1800" dirty="0" err="1"/>
              <a:t>less</a:t>
            </a:r>
            <a:r>
              <a:rPr lang="pt-BR" sz="1800" dirty="0"/>
              <a:t>; </a:t>
            </a:r>
            <a:r>
              <a:rPr lang="pt-BR" sz="1800" dirty="0" err="1"/>
              <a:t>economic</a:t>
            </a:r>
            <a:r>
              <a:rPr lang="pt-BR" sz="1800" dirty="0"/>
              <a:t> </a:t>
            </a:r>
            <a:r>
              <a:rPr lang="pt-BR" sz="1800" dirty="0" err="1"/>
              <a:t>inequality</a:t>
            </a:r>
            <a:r>
              <a:rPr lang="pt-BR" sz="1800" dirty="0"/>
              <a:t> </a:t>
            </a:r>
            <a:r>
              <a:rPr lang="pt-BR" sz="1800" dirty="0" err="1"/>
              <a:t>was</a:t>
            </a:r>
            <a:r>
              <a:rPr lang="pt-BR" sz="1800" dirty="0"/>
              <a:t> extreme; </a:t>
            </a:r>
            <a:r>
              <a:rPr lang="pt-BR" sz="1800" b="1" dirty="0" err="1"/>
              <a:t>then</a:t>
            </a:r>
            <a:r>
              <a:rPr lang="pt-BR" sz="1800" b="1" dirty="0"/>
              <a:t> </a:t>
            </a:r>
            <a:r>
              <a:rPr lang="pt-BR" sz="1800" b="1" dirty="0" err="1"/>
              <a:t>the</a:t>
            </a:r>
            <a:r>
              <a:rPr lang="pt-BR" sz="1800" b="1" dirty="0"/>
              <a:t> industrial Revolution </a:t>
            </a:r>
            <a:r>
              <a:rPr lang="pt-BR" sz="1800" b="1" dirty="0" err="1"/>
              <a:t>took</a:t>
            </a:r>
            <a:r>
              <a:rPr lang="pt-BR" sz="1800" b="1" dirty="0"/>
              <a:t> </a:t>
            </a:r>
            <a:r>
              <a:rPr lang="pt-BR" sz="1800" b="1" dirty="0" err="1"/>
              <a:t>place</a:t>
            </a:r>
            <a:r>
              <a:rPr lang="pt-BR" sz="1800" b="1" dirty="0"/>
              <a:t> (</a:t>
            </a: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/>
              <a:t>developed</a:t>
            </a:r>
            <a:r>
              <a:rPr lang="pt-BR" sz="1800" b="1" dirty="0"/>
              <a:t> </a:t>
            </a:r>
            <a:r>
              <a:rPr lang="pt-BR" sz="1800" b="1" dirty="0" err="1"/>
              <a:t>better</a:t>
            </a:r>
            <a:r>
              <a:rPr lang="pt-BR" sz="1800" b="1" dirty="0"/>
              <a:t> </a:t>
            </a:r>
            <a:r>
              <a:rPr lang="pt-BR" sz="1800" b="1" dirty="0" err="1"/>
              <a:t>machinery</a:t>
            </a:r>
            <a:r>
              <a:rPr lang="pt-BR" sz="1800" b="1" dirty="0"/>
              <a:t>, </a:t>
            </a:r>
            <a:r>
              <a:rPr lang="pt-BR" sz="1800" b="1" dirty="0" err="1"/>
              <a:t>better</a:t>
            </a:r>
            <a:r>
              <a:rPr lang="pt-BR" sz="1800" b="1" dirty="0"/>
              <a:t> </a:t>
            </a:r>
            <a:r>
              <a:rPr lang="pt-BR" sz="1800" b="1" dirty="0" err="1"/>
              <a:t>crops</a:t>
            </a:r>
            <a:r>
              <a:rPr lang="pt-BR" sz="1800" b="1" dirty="0"/>
              <a:t>, </a:t>
            </a:r>
            <a:r>
              <a:rPr lang="pt-BR" sz="1800" b="1" dirty="0" err="1"/>
              <a:t>better</a:t>
            </a:r>
            <a:r>
              <a:rPr lang="pt-BR" sz="1800" b="1" dirty="0"/>
              <a:t> </a:t>
            </a:r>
            <a:r>
              <a:rPr lang="pt-BR" sz="1800" b="1" dirty="0" err="1"/>
              <a:t>fertilizer</a:t>
            </a:r>
            <a:r>
              <a:rPr lang="pt-BR" sz="1800" dirty="0"/>
              <a:t>, </a:t>
            </a:r>
            <a:r>
              <a:rPr lang="pt-BR" sz="1800" b="1" dirty="0"/>
              <a:t>more food, </a:t>
            </a:r>
            <a:r>
              <a:rPr lang="pt-BR" sz="1800" b="1" dirty="0" err="1"/>
              <a:t>iron</a:t>
            </a:r>
            <a:r>
              <a:rPr lang="pt-BR" sz="1800" dirty="0"/>
              <a:t>) </a:t>
            </a:r>
            <a:r>
              <a:rPr lang="pt-BR" sz="1800" b="1" dirty="0" err="1">
                <a:solidFill>
                  <a:srgbClr val="FF0000"/>
                </a:solidFill>
              </a:rPr>
              <a:t>trought</a:t>
            </a: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innovation</a:t>
            </a: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the</a:t>
            </a:r>
            <a:r>
              <a:rPr lang="pt-BR" sz="1800" b="1" dirty="0">
                <a:solidFill>
                  <a:srgbClr val="FF0000"/>
                </a:solidFill>
              </a:rPr>
              <a:t> total output </a:t>
            </a:r>
            <a:r>
              <a:rPr lang="pt-BR" sz="1800" b="1" dirty="0" err="1">
                <a:solidFill>
                  <a:srgbClr val="FF0000"/>
                </a:solidFill>
              </a:rPr>
              <a:t>could</a:t>
            </a: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be</a:t>
            </a: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bigger</a:t>
            </a:r>
            <a:endParaRPr lang="pt-BR" sz="1800" b="1" dirty="0">
              <a:solidFill>
                <a:srgbClr val="FF0000"/>
              </a:solidFill>
            </a:endParaRPr>
          </a:p>
          <a:p>
            <a:r>
              <a:rPr lang="pt-BR" sz="1800" dirty="0"/>
              <a:t>*</a:t>
            </a:r>
            <a:r>
              <a:rPr lang="pt-BR" sz="1800" dirty="0" err="1"/>
              <a:t>darkess</a:t>
            </a:r>
            <a:r>
              <a:rPr lang="pt-BR" sz="1800" dirty="0"/>
              <a:t> </a:t>
            </a:r>
            <a:r>
              <a:rPr lang="pt-BR" sz="1800" dirty="0" err="1"/>
              <a:t>was</a:t>
            </a:r>
            <a:r>
              <a:rPr lang="pt-BR" sz="1800" dirty="0"/>
              <a:t> </a:t>
            </a:r>
            <a:r>
              <a:rPr lang="pt-BR" sz="1800" dirty="0" err="1"/>
              <a:t>replaced</a:t>
            </a:r>
            <a:r>
              <a:rPr lang="pt-BR" sz="1800" dirty="0"/>
              <a:t> </a:t>
            </a:r>
            <a:r>
              <a:rPr lang="pt-BR" sz="1800" dirty="0" err="1"/>
              <a:t>by</a:t>
            </a:r>
            <a:r>
              <a:rPr lang="pt-BR" sz="1800" dirty="0"/>
              <a:t> light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450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The book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;</a:t>
            </a:r>
          </a:p>
          <a:p>
            <a:r>
              <a:rPr lang="pt-BR" dirty="0" err="1"/>
              <a:t>There</a:t>
            </a:r>
            <a:r>
              <a:rPr lang="pt-BR" dirty="0"/>
              <a:t> are </a:t>
            </a:r>
            <a:r>
              <a:rPr lang="pt-BR" dirty="0" err="1"/>
              <a:t>factories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industrial Revolution, </a:t>
            </a:r>
            <a:r>
              <a:rPr lang="pt-BR" dirty="0" err="1"/>
              <a:t>the</a:t>
            </a:r>
            <a:r>
              <a:rPr lang="pt-BR" dirty="0"/>
              <a:t> big capitalista </a:t>
            </a:r>
            <a:r>
              <a:rPr lang="pt-BR" dirty="0" err="1"/>
              <a:t>companies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big </a:t>
            </a:r>
            <a:r>
              <a:rPr lang="pt-BR" dirty="0" err="1"/>
              <a:t>cities</a:t>
            </a:r>
            <a:endParaRPr lang="pt-BR" dirty="0"/>
          </a:p>
          <a:p>
            <a:r>
              <a:rPr lang="pt-BR" dirty="0" err="1"/>
              <a:t>Steamship</a:t>
            </a:r>
            <a:r>
              <a:rPr lang="pt-BR" dirty="0"/>
              <a:t>, </a:t>
            </a:r>
            <a:r>
              <a:rPr lang="pt-BR" dirty="0" err="1"/>
              <a:t>railroad</a:t>
            </a:r>
            <a:r>
              <a:rPr lang="pt-BR" dirty="0"/>
              <a:t>, </a:t>
            </a:r>
            <a:r>
              <a:rPr lang="pt-BR" dirty="0" err="1"/>
              <a:t>telegraph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5282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1214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The book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based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197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This</a:t>
            </a:r>
            <a:r>
              <a:rPr lang="pt-BR" dirty="0"/>
              <a:t> book </a:t>
            </a:r>
            <a:r>
              <a:rPr lang="pt-BR" dirty="0" err="1"/>
              <a:t>adoths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special</a:t>
            </a:r>
            <a:r>
              <a:rPr lang="pt-BR" dirty="0"/>
              <a:t> </a:t>
            </a:r>
            <a:r>
              <a:rPr lang="pt-BR" dirty="0" err="1"/>
              <a:t>century</a:t>
            </a:r>
            <a:r>
              <a:rPr lang="pt-BR" dirty="0"/>
              <a:t> approach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because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tha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repeated</a:t>
            </a:r>
            <a:endParaRPr lang="pt-BR" dirty="0"/>
          </a:p>
          <a:p>
            <a:r>
              <a:rPr lang="pt-BR" dirty="0" err="1"/>
              <a:t>Progress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medicine </a:t>
            </a:r>
            <a:r>
              <a:rPr lang="pt-BR" dirty="0" err="1"/>
              <a:t>slow</a:t>
            </a:r>
            <a:r>
              <a:rPr lang="pt-BR" dirty="0"/>
              <a:t> </a:t>
            </a:r>
            <a:r>
              <a:rPr lang="pt-BR" dirty="0" err="1"/>
              <a:t>down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9757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Time: </a:t>
            </a:r>
            <a:r>
              <a:rPr lang="pt-BR" dirty="0" err="1"/>
              <a:t>equals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life</a:t>
            </a:r>
            <a:r>
              <a:rPr lang="pt-BR" dirty="0"/>
              <a:t>, more time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tv; </a:t>
            </a:r>
            <a:r>
              <a:rPr lang="pt-BR" dirty="0" err="1"/>
              <a:t>tecnology</a:t>
            </a:r>
            <a:r>
              <a:rPr lang="pt-BR" dirty="0"/>
              <a:t> helps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eletronic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do </a:t>
            </a:r>
            <a:r>
              <a:rPr lang="pt-BR" dirty="0" err="1"/>
              <a:t>everithing</a:t>
            </a:r>
            <a:r>
              <a:rPr lang="pt-BR" dirty="0"/>
              <a:t> </a:t>
            </a:r>
            <a:r>
              <a:rPr lang="pt-BR" dirty="0" err="1"/>
              <a:t>washing</a:t>
            </a:r>
            <a:r>
              <a:rPr lang="pt-BR" dirty="0"/>
              <a:t> </a:t>
            </a:r>
            <a:r>
              <a:rPr lang="pt-BR" dirty="0" err="1"/>
              <a:t>machines</a:t>
            </a:r>
            <a:r>
              <a:rPr lang="pt-BR" dirty="0"/>
              <a:t>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13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first</a:t>
            </a:r>
            <a:r>
              <a:rPr lang="pt-BR" dirty="0"/>
              <a:t> and </a:t>
            </a:r>
            <a:r>
              <a:rPr lang="pt-BR" dirty="0" err="1"/>
              <a:t>last</a:t>
            </a:r>
            <a:r>
              <a:rPr lang="pt-BR" dirty="0"/>
              <a:t> </a:t>
            </a:r>
            <a:r>
              <a:rPr lang="pt-BR" dirty="0" err="1"/>
              <a:t>period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almost</a:t>
            </a:r>
            <a:r>
              <a:rPr lang="pt-BR" dirty="0"/>
              <a:t> </a:t>
            </a:r>
            <a:r>
              <a:rPr lang="pt-BR" dirty="0" err="1"/>
              <a:t>identical</a:t>
            </a:r>
            <a:r>
              <a:rPr lang="pt-BR" dirty="0"/>
              <a:t> ; and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middle</a:t>
            </a:r>
            <a:r>
              <a:rPr lang="pt-BR" dirty="0"/>
              <a:t> </a:t>
            </a:r>
            <a:r>
              <a:rPr lang="pt-BR" dirty="0" err="1"/>
              <a:t>theres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special</a:t>
            </a:r>
            <a:r>
              <a:rPr lang="pt-BR" dirty="0"/>
              <a:t> </a:t>
            </a:r>
            <a:r>
              <a:rPr lang="pt-BR" dirty="0" err="1"/>
              <a:t>century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7895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Capital input: more </a:t>
            </a:r>
            <a:r>
              <a:rPr lang="pt-BR" dirty="0" err="1"/>
              <a:t>equipmente</a:t>
            </a:r>
            <a:r>
              <a:rPr lang="pt-BR" dirty="0"/>
              <a:t>, </a:t>
            </a:r>
            <a:r>
              <a:rPr lang="pt-BR" dirty="0" err="1"/>
              <a:t>technology</a:t>
            </a:r>
            <a:r>
              <a:rPr lang="pt-BR" dirty="0"/>
              <a:t> and tools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better</a:t>
            </a:r>
            <a:r>
              <a:rPr lang="pt-BR" dirty="0"/>
              <a:t> </a:t>
            </a:r>
            <a:r>
              <a:rPr lang="pt-BR" dirty="0" err="1"/>
              <a:t>quality</a:t>
            </a:r>
            <a:endParaRPr lang="pt-BR" dirty="0"/>
          </a:p>
          <a:p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called</a:t>
            </a:r>
            <a:r>
              <a:rPr lang="pt-BR" dirty="0"/>
              <a:t> </a:t>
            </a:r>
            <a:r>
              <a:rPr lang="pt-BR" dirty="0" err="1"/>
              <a:t>sollows</a:t>
            </a:r>
            <a:r>
              <a:rPr lang="pt-BR" dirty="0"/>
              <a:t> </a:t>
            </a:r>
            <a:r>
              <a:rPr lang="pt-BR" dirty="0" err="1"/>
              <a:t>residuals</a:t>
            </a:r>
            <a:r>
              <a:rPr lang="pt-BR" dirty="0"/>
              <a:t> </a:t>
            </a:r>
          </a:p>
          <a:p>
            <a:r>
              <a:rPr lang="pt-BR" dirty="0"/>
              <a:t>The </a:t>
            </a:r>
            <a:r>
              <a:rPr lang="pt-BR" dirty="0" err="1"/>
              <a:t>faster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en-US" sz="1200" i="1" dirty="0"/>
              <a:t>the effect of innovation and technological change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656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E31E057-BF2D-4DFE-B7AF-336C88B3706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37FAED-CFD8-43FB-9D1A-C1226D066725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49505C4-A470-403C-9A76-13025E43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A44F2F5E-19D8-40E6-936F-70AF2A48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C3079-047E-4379-8A77-D8C1E5060141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44508477-B733-4C37-BE47-93F5BCE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98ACAD2F-6107-4269-8095-15479080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F916A-1BFF-47C2-9483-BB5D6CC428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4607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88FBE18F-336C-4546-B826-269066D0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A1D2-820A-445E-8187-099A9E4EB010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C5BCF0B-4E2E-4234-898B-F1070A41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664FFEC-FE08-43C1-961A-BBF1AE51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0666C-6C12-400B-898C-AC0FC31235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6699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2ADD40-4BB0-4C34-8029-3FCB9314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4F4-2DDA-40A4-AA7D-36A5334E3900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FFB846-AA5C-4FA3-96BE-923B206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D52BBF-0B76-4E5C-8A40-9A8D2CA6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583-91C8-4A8D-ADEE-573EAF7E55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1674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B105D86-EDE7-4746-B427-825F815C27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Reto 7">
              <a:extLst>
                <a:ext uri="{FF2B5EF4-FFF2-40B4-BE49-F238E27FC236}">
                  <a16:creationId xmlns:a16="http://schemas.microsoft.com/office/drawing/2014/main" xmlns="" id="{6E64F55C-E2A2-4E5D-AA8C-4EE77B4BF118}"/>
                </a:ext>
              </a:extLst>
            </p:cNvPr>
            <p:cNvCxnSpPr/>
            <p:nvPr/>
          </p:nvCxnSpPr>
          <p:spPr>
            <a:xfrm rot="10800000">
              <a:off x="1073151" y="121801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8">
              <a:extLst>
                <a:ext uri="{FF2B5EF4-FFF2-40B4-BE49-F238E27FC236}">
                  <a16:creationId xmlns:a16="http://schemas.microsoft.com/office/drawing/2014/main" xmlns="" id="{6A4EC237-C661-4BA6-88CF-A9BBAA2A2E50}"/>
                </a:ext>
              </a:extLst>
            </p:cNvPr>
            <p:cNvCxnSpPr/>
            <p:nvPr/>
          </p:nvCxnSpPr>
          <p:spPr>
            <a:xfrm rot="10800000">
              <a:off x="1073151" y="128113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CEDFD284-C698-4393-8207-11AD9E8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7B34D-8EEA-42B2-9DC3-DA458EB78D30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0D52F952-DD50-44E9-9A56-CA6E5C65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F7681B57-A592-4266-A79B-AF96A64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C4993-A6ED-4E6F-994E-116CC9432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0674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5A62F4-FE1C-455C-8546-B815549B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A040-0449-4364-8F50-B8D7B63906EE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936401-5E7C-4DFA-8A32-00B4CE30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53855F-BFF4-4EE8-A6CD-60DCD3E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346E-09EB-4420-AD4C-97DBA22CA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76602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xmlns="" id="{A7F8B439-A5EA-41EE-9646-599574306C0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Reto 16">
              <a:extLst>
                <a:ext uri="{FF2B5EF4-FFF2-40B4-BE49-F238E27FC236}">
                  <a16:creationId xmlns:a16="http://schemas.microsoft.com/office/drawing/2014/main" xmlns="" id="{615A0AB5-240A-448E-AAF5-C3300A2D7731}"/>
                </a:ext>
              </a:extLst>
            </p:cNvPr>
            <p:cNvCxnSpPr/>
            <p:nvPr/>
          </p:nvCxnSpPr>
          <p:spPr>
            <a:xfrm>
              <a:off x="508550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7">
              <a:extLst>
                <a:ext uri="{FF2B5EF4-FFF2-40B4-BE49-F238E27FC236}">
                  <a16:creationId xmlns:a16="http://schemas.microsoft.com/office/drawing/2014/main" xmlns="" id="{FDD40B79-0F29-479F-ABD2-A53B6EDEA177}"/>
                </a:ext>
              </a:extLst>
            </p:cNvPr>
            <p:cNvCxnSpPr/>
            <p:nvPr/>
          </p:nvCxnSpPr>
          <p:spPr>
            <a:xfrm>
              <a:off x="508550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xmlns="" id="{DF246A74-BA5E-4351-802A-97839D96BABF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Reto 14">
              <a:extLst>
                <a:ext uri="{FF2B5EF4-FFF2-40B4-BE49-F238E27FC236}">
                  <a16:creationId xmlns:a16="http://schemas.microsoft.com/office/drawing/2014/main" xmlns="" id="{5609D637-54F9-44EA-BE08-2B3127F81AB2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5">
              <a:extLst>
                <a:ext uri="{FF2B5EF4-FFF2-40B4-BE49-F238E27FC236}">
                  <a16:creationId xmlns:a16="http://schemas.microsoft.com/office/drawing/2014/main" xmlns="" id="{EB95B8EF-9C82-4457-9209-E2BC172525F0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BAD0D61-93C3-4D89-A921-B044A7CB81E4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5F3D544-83A0-4A9F-8BFD-CB304363D57D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A65712A-F19B-47AD-A1D6-86E657CE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Texto de Instrução">
            <a:extLst>
              <a:ext uri="{FF2B5EF4-FFF2-40B4-BE49-F238E27FC236}">
                <a16:creationId xmlns:a16="http://schemas.microsoft.com/office/drawing/2014/main" xmlns="" id="{3ED8775A-B032-408C-8F38-CB11D331925A}"/>
              </a:ext>
            </a:extLst>
          </p:cNvPr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dirty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58061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0BF793B-8487-46A3-B957-40F665D51EFB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12192000" cy="3194050"/>
            <a:chOff x="647402" y="2514600"/>
            <a:chExt cx="10838688" cy="3194035"/>
          </a:xfrm>
        </p:grpSpPr>
        <p:grpSp>
          <p:nvGrpSpPr>
            <p:cNvPr id="5" name="Grupo 10">
              <a:extLst>
                <a:ext uri="{FF2B5EF4-FFF2-40B4-BE49-F238E27FC236}">
                  <a16:creationId xmlns:a16="http://schemas.microsoft.com/office/drawing/2014/main" xmlns="" id="{E841F2E6-2367-480D-8B6C-844FC9792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Conector Reto 13">
                <a:extLst>
                  <a:ext uri="{FF2B5EF4-FFF2-40B4-BE49-F238E27FC236}">
                    <a16:creationId xmlns:a16="http://schemas.microsoft.com/office/drawing/2014/main" xmlns="" id="{4B297C77-F6AE-4475-BACB-C399CF380EF6}"/>
                  </a:ext>
                </a:extLst>
              </p:cNvPr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4">
                <a:extLst>
                  <a:ext uri="{FF2B5EF4-FFF2-40B4-BE49-F238E27FC236}">
                    <a16:creationId xmlns:a16="http://schemas.microsoft.com/office/drawing/2014/main" xmlns="" id="{3F923DDC-EACD-48F2-931B-843C1751769A}"/>
                  </a:ext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52956701-1680-4723-A08C-2F689E2ABB97}"/>
                </a:ext>
              </a:extLst>
            </p:cNvPr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14">
              <a:extLst>
                <a:ext uri="{FF2B5EF4-FFF2-40B4-BE49-F238E27FC236}">
                  <a16:creationId xmlns:a16="http://schemas.microsoft.com/office/drawing/2014/main" xmlns="" id="{56F1A797-FF8E-40B6-9977-CA6225FD37C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Conector Reto 11">
                <a:extLst>
                  <a:ext uri="{FF2B5EF4-FFF2-40B4-BE49-F238E27FC236}">
                    <a16:creationId xmlns:a16="http://schemas.microsoft.com/office/drawing/2014/main" xmlns="" id="{27A6AFD1-FE6F-4F8F-A213-20D62B67E8CC}"/>
                  </a:ext>
                </a:extLst>
              </p:cNvPr>
              <p:cNvCxnSpPr/>
              <p:nvPr/>
            </p:nvCxnSpPr>
            <p:spPr>
              <a:xfrm>
                <a:off x="508550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2">
                <a:extLst>
                  <a:ext uri="{FF2B5EF4-FFF2-40B4-BE49-F238E27FC236}">
                    <a16:creationId xmlns:a16="http://schemas.microsoft.com/office/drawing/2014/main" xmlns="" id="{5D6CD7E3-43A4-4FB4-94FE-9CCE0E12FFF4}"/>
                  </a:ext>
                </a:extLst>
              </p:cNvPr>
              <p:cNvCxnSpPr/>
              <p:nvPr/>
            </p:nvCxnSpPr>
            <p:spPr>
              <a:xfrm>
                <a:off x="508550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7BC9EF2-BD56-4DC8-B414-64A98509D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xmlns="" id="{FA79C741-F0C7-4977-BA75-5B1AF33E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0ED23-9498-413D-BEFD-B79B392BAA05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D5439A1D-C059-4542-AA5C-91AFF7C9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F6C92BF0-9D97-4905-B01C-A7DCF5EC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2182-A6AA-47CF-A16E-823B9C7E5F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1904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0969305C-F6CA-4CE6-B218-6F023B5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2E37-EF1D-4297-ADAE-52171BDAF8AA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FFC424A1-B37C-42FF-AD9F-04E515CE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67675BB6-0831-4FC0-89E5-55D17ACE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599B-A0C9-41D4-9099-EFFE62106D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34304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5DFC2149-6A16-4606-B0B0-A950F717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23D9-B698-4343-B4C9-F7CF36622A7F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BEECF0CC-3205-4BF9-A8A4-CDE712DD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0313BAE6-BBC4-4154-BDB7-EE229361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D2A6-39E8-4730-A915-30520A9812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3413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0E975C79-C84E-446E-8933-91863CC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6266-A3FB-4AE6-BBC2-7FEC6AAFD056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14DC4B44-0212-422B-B091-AA137D18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D8BEA813-B317-45A0-BB77-D617563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B05B-CABE-42D8-BE0F-EBCC2A3B43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4687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1DB530E-7A19-4FC8-B761-C34F5B88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48B13-906C-4062-B71F-2EB38ECA9612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DB99568-34CD-40B3-88DE-18CDA8F6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C266CAB-793B-4121-927E-C1017A84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D37A1-AECF-4941-A3F0-E9180D5618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0955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C9EB704-BA35-4EC8-9C9D-CDE2583F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9C68-E90D-41F8-98C4-D3082985E614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3F9599E7-B48E-403F-A131-E322BAED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70AE95-C26F-4C1C-83C9-33F92A20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27DE-4749-4D69-BA89-4FCED0A4AA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84368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12EEE67C-60B8-4A02-AD98-5C26981D72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0461060-46D1-48AF-A79D-90099DC0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  <a:p>
            <a:pPr lvl="5"/>
            <a:r>
              <a:rPr lang="pt-BR" noProof="0" dirty="0"/>
              <a:t>Sexto nível</a:t>
            </a:r>
          </a:p>
          <a:p>
            <a:pPr lvl="6"/>
            <a:r>
              <a:rPr lang="pt-BR" noProof="0" dirty="0"/>
              <a:t>Sétimo nível</a:t>
            </a:r>
          </a:p>
          <a:p>
            <a:pPr lvl="7"/>
            <a:r>
              <a:rPr lang="pt-BR" noProof="0" dirty="0"/>
              <a:t>Oito nível</a:t>
            </a:r>
          </a:p>
          <a:p>
            <a:pPr lvl="8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3B48C6-E0EB-4853-BA7F-6B9FE7E90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79310-89E9-45EC-8541-F5E10B2A3C30}" type="datetime1">
              <a:rPr lang="pt-BR"/>
              <a:pPr>
                <a:defRPr/>
              </a:pPr>
              <a:t>01/04/2019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33B0E4-10A5-47C0-8F36-45A572E2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6533F2-F154-4BA5-9FAE-5552C32B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fld id="{44427FE2-95C7-4C6E-ADD4-C892FFBAD1FB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xmlns="" id="{6BFDB988-C32B-46AF-A835-91DA9912830B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97740066-9374-426D-8DF1-9F34C78C4664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3673BF08-D455-48AA-9859-133C3D6C2F76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74" r:id="rId3"/>
    <p:sldLayoutId id="2147483675" r:id="rId4"/>
    <p:sldLayoutId id="2147483667" r:id="rId5"/>
    <p:sldLayoutId id="2147483668" r:id="rId6"/>
    <p:sldLayoutId id="2147483669" r:id="rId7"/>
    <p:sldLayoutId id="2147483676" r:id="rId8"/>
    <p:sldLayoutId id="2147483670" r:id="rId9"/>
    <p:sldLayoutId id="2147483671" r:id="rId10"/>
    <p:sldLayoutId id="2147483672" r:id="rId11"/>
    <p:sldLayoutId id="2147483677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3">
            <a:extLst>
              <a:ext uri="{FF2B5EF4-FFF2-40B4-BE49-F238E27FC236}">
                <a16:creationId xmlns:a16="http://schemas.microsoft.com/office/drawing/2014/main" xmlns="" id="{43EC032D-AA94-424E-810C-F719447C5111}"/>
              </a:ext>
            </a:extLst>
          </p:cNvPr>
          <p:cNvSpPr txBox="1">
            <a:spLocks/>
          </p:cNvSpPr>
          <p:nvPr/>
        </p:nvSpPr>
        <p:spPr bwMode="auto">
          <a:xfrm>
            <a:off x="434976" y="1622322"/>
            <a:ext cx="109537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 sz="2000" b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60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DEF086EC-59D8-4369-B456-49C5B6EB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66" y="5676900"/>
            <a:ext cx="6039977" cy="881062"/>
          </a:xfrm>
        </p:spPr>
        <p:txBody>
          <a:bodyPr>
            <a:normAutofit/>
          </a:bodyPr>
          <a:lstStyle/>
          <a:p>
            <a:pPr indent="-216000" algn="ctr" fontAlgn="auto">
              <a:spcAft>
                <a:spcPts val="0"/>
              </a:spcAft>
              <a:defRPr/>
            </a:pPr>
            <a:r>
              <a:rPr lang="pt-PT" sz="4000" b="1" i="1" dirty="0"/>
              <a:t>FABIO E. FARAGO</a:t>
            </a:r>
          </a:p>
        </p:txBody>
      </p:sp>
      <p:pic>
        <p:nvPicPr>
          <p:cNvPr id="8198" name="Imagem 9">
            <a:extLst>
              <a:ext uri="{FF2B5EF4-FFF2-40B4-BE49-F238E27FC236}">
                <a16:creationId xmlns:a16="http://schemas.microsoft.com/office/drawing/2014/main" xmlns="" id="{E4BEDD05-2B4A-43FA-B856-74F49FBF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81100"/>
            <a:ext cx="104743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61DE6A44-9EC0-480B-A65C-2E350190D537}"/>
              </a:ext>
            </a:extLst>
          </p:cNvPr>
          <p:cNvSpPr txBox="1">
            <a:spLocks/>
          </p:cNvSpPr>
          <p:nvPr/>
        </p:nvSpPr>
        <p:spPr>
          <a:xfrm>
            <a:off x="364708" y="80962"/>
            <a:ext cx="11462583" cy="239676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THE RISE AND FALL OF AMERICAN GROWTH: THE U.S. STANDARD OF LIVING SINCE THE CIVIL WAR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D19236-7410-4448-8F96-CC6234EA99EC}"/>
              </a:ext>
            </a:extLst>
          </p:cNvPr>
          <p:cNvSpPr txBox="1">
            <a:spLocks/>
          </p:cNvSpPr>
          <p:nvPr/>
        </p:nvSpPr>
        <p:spPr>
          <a:xfrm>
            <a:off x="66259" y="2786955"/>
            <a:ext cx="7234193" cy="22299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 algn="ctr" fontAlgn="auto">
              <a:spcAft>
                <a:spcPts val="0"/>
              </a:spcAft>
              <a:defRPr/>
            </a:pPr>
            <a:r>
              <a:rPr lang="pt-PT" sz="3600" b="1" i="1" dirty="0"/>
              <a:t>ROBERT J. GORDON (2016)</a:t>
            </a:r>
          </a:p>
          <a:p>
            <a:pPr indent="-216000" algn="ctr" fontAlgn="auto">
              <a:spcAft>
                <a:spcPts val="0"/>
              </a:spcAft>
              <a:defRPr/>
            </a:pPr>
            <a:r>
              <a:rPr lang="pt-PT" sz="3600" b="1" i="1" dirty="0"/>
              <a:t>INTRODUCTION: THE ASCENT AND DESCENT OF GROWTH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EA6E01E-4B4F-41E7-87C8-00EA3290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187" y="2786955"/>
            <a:ext cx="4758814" cy="4071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QUESTIONS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marL="469800" lvl="1" indent="0" algn="just">
              <a:buNone/>
            </a:pPr>
            <a:endParaRPr lang="en-US" sz="3600" i="1" dirty="0"/>
          </a:p>
          <a:p>
            <a:pPr lvl="1" indent="-216000" algn="ctr"/>
            <a:r>
              <a:rPr lang="en-US" sz="3200" i="1" dirty="0"/>
              <a:t>WHY THE TFP GROWTH WAS SO MORE RAPID IN THE PERIOD 1920-1970 THEN BEFORE OR SINCE?  WHAT SET OF MIRACLE JUST CREATED IT? (16)</a:t>
            </a:r>
          </a:p>
          <a:p>
            <a:pPr lvl="1" indent="-216000" algn="ctr"/>
            <a:endParaRPr lang="en-US" sz="3200" i="1" dirty="0"/>
          </a:p>
          <a:p>
            <a:pPr lvl="1" indent="-216000" algn="ctr"/>
            <a:r>
              <a:rPr lang="en-US" sz="3200" i="1" dirty="0"/>
              <a:t>CAN THE FUTURE MATCH THE GREAT INVENTIONS OF THE PAST? (17)</a:t>
            </a:r>
          </a:p>
          <a:p>
            <a:pPr indent="-216000" algn="ctr"/>
            <a:endParaRPr lang="pt-BR" sz="2400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2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23659F19-8DAE-40F8-8CEF-DF50C8CF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44650"/>
            <a:ext cx="11176000" cy="4267200"/>
          </a:xfrm>
        </p:spPr>
        <p:txBody>
          <a:bodyPr/>
          <a:lstStyle/>
          <a:p>
            <a:pPr indent="-216000" algn="just" fontAlgn="auto">
              <a:spcAft>
                <a:spcPts val="0"/>
              </a:spcAft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F4EEC36-F564-454E-9EA9-40CF1792BF70}"/>
              </a:ext>
            </a:extLst>
          </p:cNvPr>
          <p:cNvSpPr txBox="1">
            <a:spLocks/>
          </p:cNvSpPr>
          <p:nvPr/>
        </p:nvSpPr>
        <p:spPr>
          <a:xfrm>
            <a:off x="706187" y="1797050"/>
            <a:ext cx="11176000" cy="42672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AB3FBD7-46E7-4E7F-94B3-600B32D4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69" y="1192448"/>
            <a:ext cx="10143560" cy="1614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099937E-2C73-4193-BA40-C058E0C6F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4EA78AC-7F14-4D13-97C8-67C363945F68}"/>
              </a:ext>
            </a:extLst>
          </p:cNvPr>
          <p:cNvSpPr txBox="1">
            <a:spLocks/>
          </p:cNvSpPr>
          <p:nvPr/>
        </p:nvSpPr>
        <p:spPr>
          <a:xfrm>
            <a:off x="576224" y="31571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V Boli" panose="02000500030200090000" pitchFamily="2" charset="0"/>
                <a:ea typeface="Gungsuh" panose="02030600000101010101" pitchFamily="18" charset="-127"/>
                <a:cs typeface="MV Boli" panose="02000500030200090000" pitchFamily="2" charset="0"/>
              </a:rPr>
              <a:t>THANKS FOR THE ATTENTION!!</a:t>
            </a:r>
            <a:endParaRPr lang="pt-BR" sz="80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62749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654F024-F22B-4F78-B913-5E435FAFF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21" b="5614"/>
          <a:stretch/>
        </p:blipFill>
        <p:spPr>
          <a:xfrm>
            <a:off x="6812860" y="4424468"/>
            <a:ext cx="5379140" cy="2399561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AN INTRODUCTION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800" i="1" dirty="0"/>
              <a:t>The U.S. Before and After the Civil War (1861-1865)</a:t>
            </a:r>
          </a:p>
          <a:p>
            <a:pPr lvl="1" indent="-216000" algn="just"/>
            <a:endParaRPr lang="en-US" sz="3200" i="1" dirty="0"/>
          </a:p>
          <a:p>
            <a:pPr lvl="1" indent="-216000" algn="ctr"/>
            <a:r>
              <a:rPr lang="en-US" sz="2800" b="1" i="1" dirty="0"/>
              <a:t>THE SPECIAL CENTURY (1870-1970)</a:t>
            </a:r>
          </a:p>
          <a:p>
            <a:pPr lvl="1" indent="-216000" algn="just"/>
            <a:endParaRPr lang="en-US" sz="3200" i="1" dirty="0">
              <a:solidFill>
                <a:srgbClr val="514843"/>
              </a:solidFill>
            </a:endParaRPr>
          </a:p>
          <a:p>
            <a:pPr lvl="1" indent="-216000" algn="just"/>
            <a:r>
              <a:rPr lang="en-US" sz="2800" i="1" dirty="0">
                <a:solidFill>
                  <a:srgbClr val="514843"/>
                </a:solidFill>
              </a:rPr>
              <a:t>The “AGE OF REVOLUTION”</a:t>
            </a:r>
            <a:r>
              <a:rPr lang="en-US" sz="1400" i="1" dirty="0">
                <a:solidFill>
                  <a:srgbClr val="514843"/>
                </a:solidFill>
              </a:rPr>
              <a:t>(wars; little noticed revolutions; at homes, farms and factories)</a:t>
            </a:r>
            <a:r>
              <a:rPr lang="en-US" sz="3600" i="1" dirty="0">
                <a:solidFill>
                  <a:srgbClr val="514843"/>
                </a:solidFill>
              </a:rPr>
              <a:t> </a:t>
            </a:r>
            <a:endParaRPr lang="en-US" sz="3200" i="1" dirty="0">
              <a:solidFill>
                <a:srgbClr val="514843"/>
              </a:solidFill>
            </a:endParaRPr>
          </a:p>
          <a:p>
            <a:pPr lvl="1" indent="-216000" algn="just"/>
            <a:r>
              <a:rPr lang="en-US" sz="2800" i="1" dirty="0"/>
              <a:t>Economic: </a:t>
            </a:r>
            <a:r>
              <a:rPr lang="en-US" sz="1800" i="1" dirty="0"/>
              <a:t>end of manual labor and early death (from 45 to an average 72)</a:t>
            </a:r>
            <a:endParaRPr lang="en-US" sz="3200" i="1" dirty="0"/>
          </a:p>
          <a:p>
            <a:pPr lvl="1" indent="-216000" algn="just"/>
            <a:r>
              <a:rPr lang="en-US" sz="2800" i="1" dirty="0"/>
              <a:t>In 100 years: </a:t>
            </a:r>
            <a:r>
              <a:rPr lang="en-US" i="1" dirty="0"/>
              <a:t>light, outdoor replaced by air conditioned</a:t>
            </a:r>
          </a:p>
          <a:p>
            <a:pPr marL="469800" lvl="1" indent="0" algn="just">
              <a:buNone/>
            </a:pPr>
            <a:r>
              <a:rPr lang="en-US" sz="1400" i="1" dirty="0"/>
              <a:t>Colored television</a:t>
            </a:r>
          </a:p>
          <a:p>
            <a:pPr lvl="1" indent="-216000" algn="just"/>
            <a:r>
              <a:rPr lang="en-US" sz="3200" i="1" dirty="0"/>
              <a:t>Unique in human history: </a:t>
            </a:r>
          </a:p>
          <a:p>
            <a:pPr marL="469800" lvl="1" indent="0" algn="just">
              <a:buNone/>
            </a:pPr>
            <a:r>
              <a:rPr lang="en-US" i="1" dirty="0" err="1"/>
              <a:t>unrepeteable</a:t>
            </a:r>
            <a:r>
              <a:rPr lang="en-US" i="1" dirty="0"/>
              <a:t> because its achievements can be done only once</a:t>
            </a:r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THE THREE BIG IDEAS: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59CE3A63-DBD8-49DC-9E8B-40ED3B3A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indent="-216000" algn="ctr"/>
            <a:r>
              <a:rPr lang="en-US" sz="3200" b="1" i="1" dirty="0"/>
              <a:t>1. ECONOMIC GROWTH IS NOT A STEADY PROCESS THAT CREATES ADVANCE AT A REGULAR PACE</a:t>
            </a:r>
          </a:p>
          <a:p>
            <a:pPr marL="469800" lvl="1" indent="0" algn="ctr">
              <a:buNone/>
            </a:pPr>
            <a:r>
              <a:rPr lang="en-US" sz="600" i="1" dirty="0">
                <a:solidFill>
                  <a:schemeClr val="bg2"/>
                </a:solidFill>
              </a:rPr>
              <a:t>k</a:t>
            </a:r>
          </a:p>
          <a:p>
            <a:pPr lvl="1" indent="-216000" algn="ctr"/>
            <a:r>
              <a:rPr lang="en-US" sz="2400" i="1" dirty="0">
                <a:solidFill>
                  <a:srgbClr val="514843"/>
                </a:solidFill>
              </a:rPr>
              <a:t>Progress is faster in some periods: no growth until 1770; slow growth until 1870; super rapid growth until 1970; slower since then</a:t>
            </a:r>
          </a:p>
          <a:p>
            <a:pPr marL="469800" lvl="1" indent="0" algn="ctr">
              <a:buNone/>
            </a:pPr>
            <a:r>
              <a:rPr lang="en-US" sz="1100" i="1" dirty="0">
                <a:solidFill>
                  <a:schemeClr val="bg2"/>
                </a:solidFill>
              </a:rPr>
              <a:t>k</a:t>
            </a:r>
          </a:p>
          <a:p>
            <a:pPr lvl="1" indent="-216000" algn="ctr"/>
            <a:r>
              <a:rPr lang="en-US" sz="3200" i="1" dirty="0"/>
              <a:t>THE CENTRAL THESIS IS: some inventions are more important than other: the “</a:t>
            </a:r>
            <a:r>
              <a:rPr lang="en-US" sz="3200" b="1" i="1" dirty="0"/>
              <a:t>Great Inventions</a:t>
            </a:r>
            <a:r>
              <a:rPr lang="en-US" sz="3200" i="1" dirty="0"/>
              <a:t>”</a:t>
            </a: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EB004AC-0C97-48EA-96BC-E24FC2C0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56" y="4578468"/>
            <a:ext cx="6108688" cy="21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A80FF6C-17BE-4E20-9645-619BB41D2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38"/>
          <a:stretch/>
        </p:blipFill>
        <p:spPr>
          <a:xfrm>
            <a:off x="6433626" y="4079019"/>
            <a:ext cx="5444635" cy="2763228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THE THREE BIG IDEAS: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59CE3A63-DBD8-49DC-9E8B-40ED3B3A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indent="-216000" algn="ctr"/>
            <a:r>
              <a:rPr lang="en-US" sz="3200" b="1" i="1" dirty="0"/>
              <a:t>2. THE ECONOMIC GROWTH SINCE 1970 HAS BEEN DAZZLING AND DISAPPOINTING</a:t>
            </a:r>
          </a:p>
          <a:p>
            <a:pPr marL="12600" indent="0" algn="ctr">
              <a:buNone/>
            </a:pPr>
            <a:r>
              <a:rPr lang="en-US" sz="200" b="1" i="1" dirty="0">
                <a:solidFill>
                  <a:schemeClr val="bg2"/>
                </a:solidFill>
              </a:rPr>
              <a:t>K</a:t>
            </a:r>
          </a:p>
          <a:p>
            <a:pPr marL="469800" lvl="1" indent="0" algn="ctr">
              <a:buNone/>
            </a:pPr>
            <a:r>
              <a:rPr lang="en-US" sz="1200" i="1" dirty="0">
                <a:solidFill>
                  <a:schemeClr val="bg2"/>
                </a:solidFill>
              </a:rPr>
              <a:t>K</a:t>
            </a:r>
            <a:r>
              <a:rPr lang="en-US" sz="2800" i="1" dirty="0"/>
              <a:t>THE CENTRAL THESIS IS: the advances since 1970 has to do with entertainment, communications and processing information</a:t>
            </a:r>
          </a:p>
          <a:p>
            <a:pPr marL="469800" lvl="1" indent="0" algn="ctr">
              <a:buNone/>
            </a:pPr>
            <a:r>
              <a:rPr lang="en-US" sz="700" i="1" dirty="0">
                <a:solidFill>
                  <a:schemeClr val="bg2"/>
                </a:solidFill>
              </a:rPr>
              <a:t>k</a:t>
            </a:r>
          </a:p>
          <a:p>
            <a:pPr lvl="1" indent="-216000" algn="ctr"/>
            <a:r>
              <a:rPr lang="en-US" sz="2400" i="1" dirty="0">
                <a:solidFill>
                  <a:srgbClr val="514843"/>
                </a:solidFill>
              </a:rPr>
              <a:t>No major progress in food, clothing, shelter, transportation, health or work condition</a:t>
            </a:r>
          </a:p>
          <a:p>
            <a:pPr lvl="1" indent="-216000" algn="ctr"/>
            <a:endParaRPr lang="en-US" sz="3200" i="1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D314F48-F562-4948-AE00-C03AE5595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33" t="1126" r="7900" b="-1126"/>
          <a:stretch/>
        </p:blipFill>
        <p:spPr>
          <a:xfrm>
            <a:off x="-1" y="4563204"/>
            <a:ext cx="3569111" cy="23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A868EFE-7921-481A-915E-A280CB9C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16" y="4455560"/>
            <a:ext cx="3646058" cy="2402440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THE THREE BIG IDEAS: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59CE3A63-DBD8-49DC-9E8B-40ED3B3A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indent="-216000" algn="ctr"/>
            <a:r>
              <a:rPr lang="en-US" sz="3200" b="1" i="1" dirty="0"/>
              <a:t>3. THE RISE OF THE AMERICAN STANDARD OF LIVING IS DUE TO INNOVATIONS, GREAT AND SMALLS ALIKE</a:t>
            </a:r>
          </a:p>
          <a:p>
            <a:pPr marL="12600" indent="0" algn="ctr">
              <a:buNone/>
            </a:pPr>
            <a:r>
              <a:rPr lang="en-US" sz="200" b="1" i="1" dirty="0">
                <a:solidFill>
                  <a:schemeClr val="bg2"/>
                </a:solidFill>
              </a:rPr>
              <a:t>K</a:t>
            </a:r>
          </a:p>
          <a:p>
            <a:pPr marL="469800" lvl="1" indent="0" algn="ctr">
              <a:buNone/>
            </a:pPr>
            <a:r>
              <a:rPr lang="en-US" sz="1200" i="1" dirty="0">
                <a:solidFill>
                  <a:schemeClr val="bg2"/>
                </a:solidFill>
              </a:rPr>
              <a:t>K</a:t>
            </a:r>
            <a:r>
              <a:rPr lang="en-US" sz="2800" i="1" dirty="0"/>
              <a:t>THE CENTRAL THESIS IS: the economic theory models suggest that growth has an “steady state”; but these models don’t apply to most of human existence; the “special century” was more important than all other centuries combined</a:t>
            </a:r>
          </a:p>
          <a:p>
            <a:pPr marL="469800" lvl="1" indent="0" algn="ctr">
              <a:buNone/>
            </a:pPr>
            <a:r>
              <a:rPr lang="en-US" sz="700" i="1" dirty="0">
                <a:solidFill>
                  <a:schemeClr val="bg2"/>
                </a:solidFill>
              </a:rPr>
              <a:t>k</a:t>
            </a:r>
          </a:p>
          <a:p>
            <a:pPr lvl="1" indent="-216000" algn="just"/>
            <a:r>
              <a:rPr lang="en-US" sz="2200" i="1" dirty="0">
                <a:solidFill>
                  <a:srgbClr val="514843"/>
                </a:solidFill>
              </a:rPr>
              <a:t>The annual rate of growth in the western world </a:t>
            </a:r>
          </a:p>
          <a:p>
            <a:pPr marL="469800" lvl="1" indent="0" algn="just">
              <a:buNone/>
            </a:pPr>
            <a:r>
              <a:rPr lang="en-US" sz="2200" i="1" dirty="0">
                <a:solidFill>
                  <a:srgbClr val="514843"/>
                </a:solidFill>
              </a:rPr>
              <a:t>AD 1 to AD 1820 was of 0.06%/year or 6%/century</a:t>
            </a:r>
          </a:p>
          <a:p>
            <a:pPr lvl="1" indent="-216000" algn="just"/>
            <a:r>
              <a:rPr lang="en-US" sz="2200" i="1" dirty="0">
                <a:solidFill>
                  <a:srgbClr val="514843"/>
                </a:solidFill>
              </a:rPr>
              <a:t>Rise of inequality since 1970 shares the pie with </a:t>
            </a:r>
          </a:p>
          <a:p>
            <a:pPr marL="469800" lvl="1" indent="0" algn="just">
              <a:buNone/>
            </a:pPr>
            <a:r>
              <a:rPr lang="en-US" sz="2200" i="1" dirty="0">
                <a:solidFill>
                  <a:srgbClr val="514843"/>
                </a:solidFill>
              </a:rPr>
              <a:t>the top of income only</a:t>
            </a:r>
          </a:p>
          <a:p>
            <a:pPr lvl="1" indent="-216000" algn="ctr"/>
            <a:endParaRPr lang="en-US" sz="3200" i="1" dirty="0"/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B291AEC3-717E-4B31-A9BF-D7FB122F5F37}"/>
              </a:ext>
            </a:extLst>
          </p:cNvPr>
          <p:cNvCxnSpPr>
            <a:cxnSpLocks/>
          </p:cNvCxnSpPr>
          <p:nvPr/>
        </p:nvCxnSpPr>
        <p:spPr>
          <a:xfrm>
            <a:off x="4026310" y="5869858"/>
            <a:ext cx="324464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F7FD598-F964-4006-B551-DCDC7FD5A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220" y="4926148"/>
            <a:ext cx="3590847" cy="1882373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07450" y="144270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BEFORE &lt; 1970 &gt;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D7D66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AFTER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771" y="1502191"/>
            <a:ext cx="11950383" cy="5179942"/>
          </a:xfrm>
        </p:spPr>
        <p:txBody>
          <a:bodyPr>
            <a:normAutofit lnSpcReduction="10000"/>
          </a:bodyPr>
          <a:lstStyle/>
          <a:p>
            <a:pPr lvl="1" indent="-216000" algn="just"/>
            <a:r>
              <a:rPr lang="en-US" sz="2800" b="1" i="1" dirty="0"/>
              <a:t>BEFORE:</a:t>
            </a:r>
          </a:p>
          <a:p>
            <a:pPr lvl="2" indent="-216000" algn="just"/>
            <a:r>
              <a:rPr lang="en-US" sz="2600" i="1" dirty="0"/>
              <a:t>An interval of rapid growth that will not be repeated</a:t>
            </a:r>
          </a:p>
          <a:p>
            <a:pPr lvl="2" indent="-216000" algn="just"/>
            <a:r>
              <a:rPr lang="en-US" sz="2600" i="1" dirty="0"/>
              <a:t>Invention of railroad, steamship, telegraph, electricity, freezing food, gas heating, sewer, infant mortality, end of child </a:t>
            </a:r>
            <a:r>
              <a:rPr lang="en-US" sz="2600" i="1" dirty="0" err="1"/>
              <a:t>labour</a:t>
            </a:r>
            <a:r>
              <a:rPr lang="en-US" sz="2600" i="1" dirty="0"/>
              <a:t>, medicine, public health, development of anesthetics and antibiotics, x-rays and most modern treatments</a:t>
            </a:r>
          </a:p>
          <a:p>
            <a:pPr lvl="2" indent="-216000" algn="just"/>
            <a:r>
              <a:rPr lang="en-US" sz="2600" i="1" dirty="0"/>
              <a:t>&gt; rapid progress</a:t>
            </a:r>
          </a:p>
          <a:p>
            <a:pPr lvl="1" indent="-216000" algn="just"/>
            <a:r>
              <a:rPr lang="en-US" sz="2800" b="1" i="1" dirty="0"/>
              <a:t>AFTER:</a:t>
            </a:r>
          </a:p>
          <a:p>
            <a:pPr lvl="2" indent="-216000" algn="just"/>
            <a:r>
              <a:rPr lang="en-US" sz="2600" i="1" dirty="0"/>
              <a:t>Technological slow down, with few exceptions</a:t>
            </a:r>
          </a:p>
          <a:p>
            <a:pPr lvl="2" indent="-216000" algn="just"/>
            <a:r>
              <a:rPr lang="en-US" sz="2600" i="1" dirty="0"/>
              <a:t>PC and smartphone relevant only to a limited sphere of human experience</a:t>
            </a:r>
          </a:p>
          <a:p>
            <a:pPr lvl="2" indent="-216000" algn="just"/>
            <a:r>
              <a:rPr lang="en-US" sz="2600" i="1" dirty="0"/>
              <a:t>Catchup strategy: U.S. matched by China, Japan and Europe</a:t>
            </a:r>
          </a:p>
          <a:p>
            <a:pPr lvl="2" indent="-216000" algn="just"/>
            <a:r>
              <a:rPr lang="en-US" sz="2600" i="1" dirty="0"/>
              <a:t>&gt; progress slowdown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3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0" y="144270"/>
            <a:ext cx="1200518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STANDARD OF LIVING MEASUREMENT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FFE02AAD-1F7D-4C0E-AB79-F3F0FC8F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800" i="1" u="sng" dirty="0"/>
              <a:t>The most used method is the ratio of real GDP </a:t>
            </a:r>
            <a:r>
              <a:rPr lang="en-US" sz="2800" i="1" dirty="0"/>
              <a:t>(the total production of goods) </a:t>
            </a:r>
            <a:r>
              <a:rPr lang="en-US" sz="2800" i="1" u="sng" dirty="0"/>
              <a:t>per member of the population</a:t>
            </a:r>
          </a:p>
          <a:p>
            <a:pPr lvl="1" indent="-216000" algn="just"/>
            <a:r>
              <a:rPr lang="en-US" sz="2800" i="1" u="sng" dirty="0"/>
              <a:t>This book presents critics to this measure</a:t>
            </a:r>
            <a:r>
              <a:rPr lang="en-US" sz="2800" i="1" dirty="0"/>
              <a:t>: </a:t>
            </a:r>
            <a:r>
              <a:rPr lang="en-US" sz="2400" i="1" dirty="0"/>
              <a:t>it understates the improvement in the standard of living for any country; it omits many dimensions of quality of life that matters to people</a:t>
            </a:r>
            <a:endParaRPr lang="en-US" sz="2800" i="1" dirty="0"/>
          </a:p>
          <a:p>
            <a:pPr lvl="1" indent="-216000" algn="just"/>
            <a:r>
              <a:rPr lang="en-US" sz="2800" i="1" u="sng" dirty="0"/>
              <a:t>The author wants to broad this concept beyond real GDP: </a:t>
            </a:r>
            <a:r>
              <a:rPr lang="en-US" sz="2400" i="1" dirty="0"/>
              <a:t>the quality of living goes beyond changes in the quantity and quality of goods </a:t>
            </a:r>
            <a:r>
              <a:rPr lang="en-US" sz="2000" i="1" dirty="0"/>
              <a:t>(antibiotic penicillin saved millions of lives, but the GDP only records the expenses in labor and equipment used in it)</a:t>
            </a:r>
          </a:p>
          <a:p>
            <a:pPr lvl="1" indent="-216000" algn="just"/>
            <a:r>
              <a:rPr lang="en-US" sz="2800" i="1" u="sng" dirty="0"/>
              <a:t>The standard of living according to Gary Becker Theory of time allocation</a:t>
            </a:r>
            <a:r>
              <a:rPr lang="en-US" sz="2800" i="1" dirty="0"/>
              <a:t>: </a:t>
            </a:r>
            <a:r>
              <a:rPr lang="en-US" sz="2400" i="1" dirty="0"/>
              <a:t>utility is created by combining goods and services with time; and by decreasing the amount of time to acquire the goods</a:t>
            </a:r>
            <a:endParaRPr lang="en-US" sz="28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3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0AEDA66-9AAE-4D13-8FEC-436A4555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57" y="1314982"/>
            <a:ext cx="8123444" cy="524313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0" y="144270"/>
            <a:ext cx="1200518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STANDARD OF LIVING MEASUREMENT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FFE02AAD-1F7D-4C0E-AB79-F3F0FC8F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09" y="1533787"/>
            <a:ext cx="3674620" cy="4837515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200" i="1" dirty="0"/>
              <a:t>White: real GDP per capita Growth;</a:t>
            </a:r>
          </a:p>
          <a:p>
            <a:pPr lvl="1" indent="-216000" algn="just"/>
            <a:r>
              <a:rPr lang="en-US" sz="2200" i="1" dirty="0"/>
              <a:t>Black: real GDP per hour (labor productivity)</a:t>
            </a:r>
          </a:p>
          <a:p>
            <a:pPr lvl="1" indent="-216000" algn="just"/>
            <a:r>
              <a:rPr lang="en-US" sz="2200" i="1" dirty="0"/>
              <a:t>Gray: growth in hours worked per capita</a:t>
            </a:r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70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72B2B9E-C1BA-4EE7-8E00-FDEA059D2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517" y="1413614"/>
            <a:ext cx="8451483" cy="530011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0" y="144270"/>
            <a:ext cx="1200518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STANDARD OF LIVING MEASUREMENT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FFE02AAD-1F7D-4C0E-AB79-F3F0FC8F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9471" y="1396634"/>
            <a:ext cx="4441536" cy="5317096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200" i="1" dirty="0"/>
              <a:t>White: contribution of productivity growth of rising education;</a:t>
            </a:r>
          </a:p>
          <a:p>
            <a:pPr lvl="1" indent="-216000" algn="just"/>
            <a:r>
              <a:rPr lang="en-US" sz="2200" i="1" dirty="0"/>
              <a:t>Grey: rising amount of capital input per worker hour</a:t>
            </a:r>
          </a:p>
          <a:p>
            <a:pPr lvl="1" indent="-216000" algn="just"/>
            <a:r>
              <a:rPr lang="en-US" sz="2200" i="1" dirty="0"/>
              <a:t>Black: growth of Total Factor Productivity (TFP) – It’s a measure of the effect of innovation and technological change on economic growth</a:t>
            </a:r>
          </a:p>
          <a:p>
            <a:pPr marL="469800" lvl="1" indent="0" algn="just">
              <a:buNone/>
            </a:pPr>
            <a:r>
              <a:rPr lang="en-US" sz="2200" i="1" dirty="0"/>
              <a:t> </a:t>
            </a:r>
            <a:r>
              <a:rPr lang="en-US" sz="2200" i="1" dirty="0">
                <a:solidFill>
                  <a:schemeClr val="bg2"/>
                </a:solidFill>
              </a:rPr>
              <a:t>k</a:t>
            </a:r>
            <a:endParaRPr lang="en-US" sz="22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1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 com design de faixa listrado (widescreen)</Template>
  <TotalTime>0</TotalTime>
  <Words>954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Aharoni</vt:lpstr>
      <vt:lpstr>Arial</vt:lpstr>
      <vt:lpstr>Euphemia</vt:lpstr>
      <vt:lpstr>Georgia</vt:lpstr>
      <vt:lpstr>Gungsuh</vt:lpstr>
      <vt:lpstr>MV Boli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2017-04-06T10:27:24Z</dcterms:created>
  <dcterms:modified xsi:type="dcterms:W3CDTF">2019-04-01T18:43:31Z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PDescription">
    <vt:lpwstr/>
  </property>
  <property fmtid="{D5CDD505-2E9C-101B-9397-08002B2CF9AE}" pid="9" name="AssetExpire">
    <vt:lpwstr/>
  </property>
  <property fmtid="{D5CDD505-2E9C-101B-9397-08002B2CF9AE}" pid="10" name="CampaignTagsTaxHTField0">
    <vt:lpwstr/>
  </property>
  <property fmtid="{D5CDD505-2E9C-101B-9397-08002B2CF9AE}" pid="11" name="IntlLangReviewDate">
    <vt:lpwstr/>
  </property>
  <property fmtid="{D5CDD505-2E9C-101B-9397-08002B2CF9AE}" pid="12" name="TPFriendlyName">
    <vt:lpwstr/>
  </property>
  <property fmtid="{D5CDD505-2E9C-101B-9397-08002B2CF9AE}" pid="13" name="IntlLangReview">
    <vt:lpwstr/>
  </property>
  <property fmtid="{D5CDD505-2E9C-101B-9397-08002B2CF9AE}" pid="14" name="LocLastLocAttemptVersionLookup">
    <vt:lpwstr/>
  </property>
  <property fmtid="{D5CDD505-2E9C-101B-9397-08002B2CF9AE}" pid="15" name="PolicheckWords">
    <vt:lpwstr/>
  </property>
  <property fmtid="{D5CDD505-2E9C-101B-9397-08002B2CF9AE}" pid="16" name="SubmitterId">
    <vt:lpwstr/>
  </property>
  <property fmtid="{D5CDD505-2E9C-101B-9397-08002B2CF9AE}" pid="17" name="AcquiredFrom">
    <vt:lpwstr/>
  </property>
  <property fmtid="{D5CDD505-2E9C-101B-9397-08002B2CF9AE}" pid="18" name="EditorialStatus">
    <vt:lpwstr/>
  </property>
  <property fmtid="{D5CDD505-2E9C-101B-9397-08002B2CF9AE}" pid="19" name="Markets">
    <vt:lpwstr/>
  </property>
  <property fmtid="{D5CDD505-2E9C-101B-9397-08002B2CF9AE}" pid="20" name="OriginAsset">
    <vt:lpwstr/>
  </property>
  <property fmtid="{D5CDD505-2E9C-101B-9397-08002B2CF9AE}" pid="21" name="AssetStart">
    <vt:lpwstr/>
  </property>
  <property fmtid="{D5CDD505-2E9C-101B-9397-08002B2CF9AE}" pid="22" name="FriendlyTitle">
    <vt:lpwstr/>
  </property>
  <property fmtid="{D5CDD505-2E9C-101B-9397-08002B2CF9AE}" pid="23" name="MarketSpecific">
    <vt:lpwstr/>
  </property>
  <property fmtid="{D5CDD505-2E9C-101B-9397-08002B2CF9AE}" pid="24" name="TPNamespace">
    <vt:lpwstr/>
  </property>
  <property fmtid="{D5CDD505-2E9C-101B-9397-08002B2CF9AE}" pid="25" name="PublishStatusLookup">
    <vt:lpwstr/>
  </property>
  <property fmtid="{D5CDD505-2E9C-101B-9397-08002B2CF9AE}" pid="26" name="APAuthor">
    <vt:lpwstr/>
  </property>
  <property fmtid="{D5CDD505-2E9C-101B-9397-08002B2CF9AE}" pid="27" name="TPCommandLine">
    <vt:lpwstr/>
  </property>
  <property fmtid="{D5CDD505-2E9C-101B-9397-08002B2CF9AE}" pid="28" name="IntlLangReviewer">
    <vt:lpwstr/>
  </property>
  <property fmtid="{D5CDD505-2E9C-101B-9397-08002B2CF9AE}" pid="29" name="OpenTemplate">
    <vt:lpwstr/>
  </property>
  <property fmtid="{D5CDD505-2E9C-101B-9397-08002B2CF9AE}" pid="30" name="CSXSubmissionDate">
    <vt:lpwstr/>
  </property>
  <property fmtid="{D5CDD505-2E9C-101B-9397-08002B2CF9AE}" pid="31" name="TaxCatchAll">
    <vt:lpwstr/>
  </property>
  <property fmtid="{D5CDD505-2E9C-101B-9397-08002B2CF9AE}" pid="32" name="Manager">
    <vt:lpwstr/>
  </property>
  <property fmtid="{D5CDD505-2E9C-101B-9397-08002B2CF9AE}" pid="33" name="NumericId">
    <vt:lpwstr/>
  </property>
  <property fmtid="{D5CDD505-2E9C-101B-9397-08002B2CF9AE}" pid="34" name="ParentAssetId">
    <vt:lpwstr/>
  </property>
  <property fmtid="{D5CDD505-2E9C-101B-9397-08002B2CF9AE}" pid="35" name="OriginalSourceMarket">
    <vt:lpwstr/>
  </property>
  <property fmtid="{D5CDD505-2E9C-101B-9397-08002B2CF9AE}" pid="36" name="ApprovalStatus">
    <vt:lpwstr/>
  </property>
  <property fmtid="{D5CDD505-2E9C-101B-9397-08002B2CF9AE}" pid="37" name="TPComponent">
    <vt:lpwstr/>
  </property>
  <property fmtid="{D5CDD505-2E9C-101B-9397-08002B2CF9AE}" pid="38" name="EditorialTags">
    <vt:lpwstr/>
  </property>
  <property fmtid="{D5CDD505-2E9C-101B-9397-08002B2CF9AE}" pid="39" name="TPExecutable">
    <vt:lpwstr/>
  </property>
  <property fmtid="{D5CDD505-2E9C-101B-9397-08002B2CF9AE}" pid="40" name="TPLaunchHelpLink">
    <vt:lpwstr/>
  </property>
  <property fmtid="{D5CDD505-2E9C-101B-9397-08002B2CF9AE}" pid="41" name="LocComments">
    <vt:lpwstr/>
  </property>
  <property fmtid="{D5CDD505-2E9C-101B-9397-08002B2CF9AE}" pid="42" name="LocRecommendedHandoff">
    <vt:lpwstr/>
  </property>
  <property fmtid="{D5CDD505-2E9C-101B-9397-08002B2CF9AE}" pid="43" name="SourceTitle">
    <vt:lpwstr/>
  </property>
  <property fmtid="{D5CDD505-2E9C-101B-9397-08002B2CF9AE}" pid="44" name="CSXUpdate">
    <vt:lpwstr/>
  </property>
  <property fmtid="{D5CDD505-2E9C-101B-9397-08002B2CF9AE}" pid="45" name="IntlLocPriority">
    <vt:lpwstr/>
  </property>
  <property fmtid="{D5CDD505-2E9C-101B-9397-08002B2CF9AE}" pid="46" name="UAProjectedTotalWords">
    <vt:lpwstr/>
  </property>
  <property fmtid="{D5CDD505-2E9C-101B-9397-08002B2CF9AE}" pid="47" name="AssetType">
    <vt:lpwstr/>
  </property>
  <property fmtid="{D5CDD505-2E9C-101B-9397-08002B2CF9AE}" pid="48" name="MachineTranslated">
    <vt:lpwstr/>
  </property>
  <property fmtid="{D5CDD505-2E9C-101B-9397-08002B2CF9AE}" pid="49" name="OutputCachingOn">
    <vt:lpwstr/>
  </property>
  <property fmtid="{D5CDD505-2E9C-101B-9397-08002B2CF9AE}" pid="50" name="TemplateStatus">
    <vt:lpwstr/>
  </property>
  <property fmtid="{D5CDD505-2E9C-101B-9397-08002B2CF9AE}" pid="51" name="IsSearchable">
    <vt:lpwstr/>
  </property>
  <property fmtid="{D5CDD505-2E9C-101B-9397-08002B2CF9AE}" pid="52" name="ContentItem">
    <vt:lpwstr/>
  </property>
  <property fmtid="{D5CDD505-2E9C-101B-9397-08002B2CF9AE}" pid="53" name="HandoffToMSDN">
    <vt:lpwstr/>
  </property>
  <property fmtid="{D5CDD505-2E9C-101B-9397-08002B2CF9AE}" pid="54" name="ShowIn">
    <vt:lpwstr/>
  </property>
  <property fmtid="{D5CDD505-2E9C-101B-9397-08002B2CF9AE}" pid="55" name="ThumbnailAssetId">
    <vt:lpwstr/>
  </property>
  <property fmtid="{D5CDD505-2E9C-101B-9397-08002B2CF9AE}" pid="56" name="UALocComments">
    <vt:lpwstr/>
  </property>
  <property fmtid="{D5CDD505-2E9C-101B-9397-08002B2CF9AE}" pid="57" name="UALocRecommendation">
    <vt:lpwstr/>
  </property>
  <property fmtid="{D5CDD505-2E9C-101B-9397-08002B2CF9AE}" pid="58" name="LastModifiedDateTime">
    <vt:lpwstr/>
  </property>
  <property fmtid="{D5CDD505-2E9C-101B-9397-08002B2CF9AE}" pid="59" name="LegacyData">
    <vt:lpwstr/>
  </property>
  <property fmtid="{D5CDD505-2E9C-101B-9397-08002B2CF9AE}" pid="60" name="LocManualTestRequired">
    <vt:lpwstr/>
  </property>
  <property fmtid="{D5CDD505-2E9C-101B-9397-08002B2CF9AE}" pid="61" name="LocMarketGroupTiers2">
    <vt:lpwstr/>
  </property>
  <property fmtid="{D5CDD505-2E9C-101B-9397-08002B2CF9AE}" pid="62" name="ClipArtFilename">
    <vt:lpwstr/>
  </property>
  <property fmtid="{D5CDD505-2E9C-101B-9397-08002B2CF9AE}" pid="63" name="TPApplication">
    <vt:lpwstr/>
  </property>
  <property fmtid="{D5CDD505-2E9C-101B-9397-08002B2CF9AE}" pid="64" name="CSXHash">
    <vt:lpwstr/>
  </property>
  <property fmtid="{D5CDD505-2E9C-101B-9397-08002B2CF9AE}" pid="65" name="DirectSourceMarket">
    <vt:lpwstr/>
  </property>
  <property fmtid="{D5CDD505-2E9C-101B-9397-08002B2CF9AE}" pid="66" name="PrimaryImageGen">
    <vt:lpwstr/>
  </property>
  <property fmtid="{D5CDD505-2E9C-101B-9397-08002B2CF9AE}" pid="67" name="PlannedPubDate">
    <vt:lpwstr/>
  </property>
  <property fmtid="{D5CDD505-2E9C-101B-9397-08002B2CF9AE}" pid="68" name="CSXSubmissionMarket">
    <vt:lpwstr/>
  </property>
  <property fmtid="{D5CDD505-2E9C-101B-9397-08002B2CF9AE}" pid="69" name="Downloads">
    <vt:lpwstr/>
  </property>
  <property fmtid="{D5CDD505-2E9C-101B-9397-08002B2CF9AE}" pid="70" name="ArtSampleDocs">
    <vt:lpwstr/>
  </property>
  <property fmtid="{D5CDD505-2E9C-101B-9397-08002B2CF9AE}" pid="71" name="TrustLevel">
    <vt:lpwstr/>
  </property>
  <property fmtid="{D5CDD505-2E9C-101B-9397-08002B2CF9AE}" pid="72" name="BlockPublish">
    <vt:lpwstr/>
  </property>
  <property fmtid="{D5CDD505-2E9C-101B-9397-08002B2CF9AE}" pid="73" name="TPLaunchHelpLinkType">
    <vt:lpwstr/>
  </property>
  <property fmtid="{D5CDD505-2E9C-101B-9397-08002B2CF9AE}" pid="74" name="LocalizationTagsTaxHTField0">
    <vt:lpwstr/>
  </property>
  <property fmtid="{D5CDD505-2E9C-101B-9397-08002B2CF9AE}" pid="75" name="BusinessGroup">
    <vt:lpwstr/>
  </property>
  <property fmtid="{D5CDD505-2E9C-101B-9397-08002B2CF9AE}" pid="76" name="Providers">
    <vt:lpwstr/>
  </property>
  <property fmtid="{D5CDD505-2E9C-101B-9397-08002B2CF9AE}" pid="77" name="TemplateTemplateType">
    <vt:lpwstr/>
  </property>
  <property fmtid="{D5CDD505-2E9C-101B-9397-08002B2CF9AE}" pid="78" name="TimesCloned">
    <vt:lpwstr/>
  </property>
  <property fmtid="{D5CDD505-2E9C-101B-9397-08002B2CF9AE}" pid="79" name="TPAppVersion">
    <vt:lpwstr/>
  </property>
  <property fmtid="{D5CDD505-2E9C-101B-9397-08002B2CF9AE}" pid="80" name="VoteCount">
    <vt:lpwstr/>
  </property>
  <property fmtid="{D5CDD505-2E9C-101B-9397-08002B2CF9AE}" pid="81" name="AverageRating">
    <vt:lpwstr/>
  </property>
  <property fmtid="{D5CDD505-2E9C-101B-9397-08002B2CF9AE}" pid="82" name="FeatureTagsTaxHTField0">
    <vt:lpwstr/>
  </property>
  <property fmtid="{D5CDD505-2E9C-101B-9397-08002B2CF9AE}" pid="83" name="Provider">
    <vt:lpwstr/>
  </property>
  <property fmtid="{D5CDD505-2E9C-101B-9397-08002B2CF9AE}" pid="84" name="UACurrentWords">
    <vt:lpwstr/>
  </property>
  <property fmtid="{D5CDD505-2E9C-101B-9397-08002B2CF9AE}" pid="85" name="AssetId">
    <vt:lpwstr/>
  </property>
  <property fmtid="{D5CDD505-2E9C-101B-9397-08002B2CF9AE}" pid="86" name="TPClientViewer">
    <vt:lpwstr/>
  </property>
  <property fmtid="{D5CDD505-2E9C-101B-9397-08002B2CF9AE}" pid="87" name="DSATActionTaken">
    <vt:lpwstr/>
  </property>
  <property fmtid="{D5CDD505-2E9C-101B-9397-08002B2CF9AE}" pid="88" name="APEditor">
    <vt:lpwstr/>
  </property>
  <property fmtid="{D5CDD505-2E9C-101B-9397-08002B2CF9AE}" pid="89" name="TPInstallLocation">
    <vt:lpwstr/>
  </property>
  <property fmtid="{D5CDD505-2E9C-101B-9397-08002B2CF9AE}" pid="90" name="OOCacheId">
    <vt:lpwstr/>
  </property>
  <property fmtid="{D5CDD505-2E9C-101B-9397-08002B2CF9AE}" pid="91" name="IsDeleted">
    <vt:lpwstr/>
  </property>
  <property fmtid="{D5CDD505-2E9C-101B-9397-08002B2CF9AE}" pid="92" name="PublishTargets">
    <vt:lpwstr/>
  </property>
  <property fmtid="{D5CDD505-2E9C-101B-9397-08002B2CF9AE}" pid="93" name="ApprovalLog">
    <vt:lpwstr/>
  </property>
  <property fmtid="{D5CDD505-2E9C-101B-9397-08002B2CF9AE}" pid="94" name="BugNumber">
    <vt:lpwstr/>
  </property>
  <property fmtid="{D5CDD505-2E9C-101B-9397-08002B2CF9AE}" pid="95" name="CrawlForDependencies">
    <vt:lpwstr/>
  </property>
  <property fmtid="{D5CDD505-2E9C-101B-9397-08002B2CF9AE}" pid="96" name="InternalTagsTaxHTField0">
    <vt:lpwstr/>
  </property>
  <property fmtid="{D5CDD505-2E9C-101B-9397-08002B2CF9AE}" pid="97" name="LastHandOff">
    <vt:lpwstr/>
  </property>
  <property fmtid="{D5CDD505-2E9C-101B-9397-08002B2CF9AE}" pid="98" name="Milestone">
    <vt:lpwstr/>
  </property>
  <property fmtid="{D5CDD505-2E9C-101B-9397-08002B2CF9AE}" pid="99" name="OriginalRelease">
    <vt:lpwstr/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UANotes">
    <vt:lpwstr/>
  </property>
</Properties>
</file>