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84" r:id="rId3"/>
    <p:sldId id="257" r:id="rId4"/>
    <p:sldId id="272" r:id="rId5"/>
    <p:sldId id="270" r:id="rId6"/>
    <p:sldId id="269" r:id="rId7"/>
    <p:sldId id="296" r:id="rId8"/>
    <p:sldId id="271" r:id="rId9"/>
    <p:sldId id="281" r:id="rId10"/>
    <p:sldId id="297" r:id="rId11"/>
    <p:sldId id="273" r:id="rId12"/>
    <p:sldId id="278" r:id="rId13"/>
    <p:sldId id="280" r:id="rId14"/>
    <p:sldId id="274" r:id="rId15"/>
    <p:sldId id="279" r:id="rId16"/>
    <p:sldId id="275" r:id="rId17"/>
    <p:sldId id="276" r:id="rId18"/>
    <p:sldId id="277" r:id="rId19"/>
    <p:sldId id="258" r:id="rId20"/>
    <p:sldId id="263" r:id="rId21"/>
    <p:sldId id="264" r:id="rId22"/>
    <p:sldId id="285" r:id="rId23"/>
    <p:sldId id="265" r:id="rId24"/>
    <p:sldId id="282" r:id="rId25"/>
    <p:sldId id="266" r:id="rId26"/>
    <p:sldId id="287" r:id="rId27"/>
    <p:sldId id="290" r:id="rId28"/>
    <p:sldId id="294" r:id="rId29"/>
    <p:sldId id="295" r:id="rId30"/>
    <p:sldId id="291" r:id="rId31"/>
    <p:sldId id="288" r:id="rId32"/>
    <p:sldId id="286" r:id="rId33"/>
    <p:sldId id="267" r:id="rId34"/>
    <p:sldId id="299" r:id="rId35"/>
    <p:sldId id="302" r:id="rId36"/>
    <p:sldId id="310" r:id="rId37"/>
    <p:sldId id="300" r:id="rId38"/>
    <p:sldId id="268" r:id="rId39"/>
    <p:sldId id="303" r:id="rId40"/>
    <p:sldId id="304" r:id="rId41"/>
    <p:sldId id="306" r:id="rId42"/>
    <p:sldId id="308" r:id="rId43"/>
    <p:sldId id="305" r:id="rId44"/>
    <p:sldId id="307" r:id="rId45"/>
    <p:sldId id="309" r:id="rId46"/>
    <p:sldId id="311" r:id="rId47"/>
    <p:sldId id="312" r:id="rId48"/>
    <p:sldId id="313" r:id="rId49"/>
    <p:sldId id="314" r:id="rId50"/>
    <p:sldId id="262" r:id="rId51"/>
    <p:sldId id="283" r:id="rId5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66FF"/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74" autoAdjust="0"/>
  </p:normalViewPr>
  <p:slideViewPr>
    <p:cSldViewPr>
      <p:cViewPr varScale="1">
        <p:scale>
          <a:sx n="72" d="100"/>
          <a:sy n="72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580DD-C7DD-4314-8FBE-01ABD5668CCC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DFE01-5774-43EE-9D8F-0908ABB418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38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DFE01-5774-43EE-9D8F-0908ABB4180A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58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30/05/2021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7" Type="http://schemas.openxmlformats.org/officeDocument/2006/relationships/image" Target="../media/image4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image" Target="../media/image1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2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2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4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01567134_Clima_do_Bioma_Cerrado/figures?lo=1" TargetMode="External"/><Relationship Id="rId2" Type="http://schemas.openxmlformats.org/officeDocument/2006/relationships/hyperlink" Target="https://g1.globo.com/sp/piracicaba-regiao/noticia/2019/11/06/apos-chuva-de-315-mm-nivel-e-vazao-do-rio-piracicaba-mais-que-dobram-e-ultrapassam-media-para-novembro.g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gritempo.gov.br/agritempo/produtos.jsp?siglaUF=SP" TargetMode="External"/><Relationship Id="rId4" Type="http://schemas.openxmlformats.org/officeDocument/2006/relationships/hyperlink" Target="http://g1.globo.com/sp/piracicaba-regiao/noticia/2014/05/baixa-recorde-na-vazao-transforma-rio-piracicaba-em-pista-de-bicicleta.html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wh-cZfWNI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418708" y="443530"/>
            <a:ext cx="9095856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b="1" dirty="0">
                <a:latin typeface="+mj-lt"/>
                <a:ea typeface="+mj-ea"/>
                <a:cs typeface="+mj-cs"/>
              </a:rPr>
              <a:t>ESCOLA SUPERIOR DE AGRICULTURA “LUIZ DE QUEIROZ” – ESALQ/USP</a:t>
            </a:r>
            <a:r>
              <a:rPr lang="pt-BR" sz="2400" dirty="0">
                <a:latin typeface="+mj-lt"/>
                <a:ea typeface="+mj-ea"/>
                <a:cs typeface="+mj-cs"/>
              </a:rPr>
              <a:t/>
            </a:r>
            <a:br>
              <a:rPr lang="pt-BR" sz="2400" dirty="0">
                <a:latin typeface="+mj-lt"/>
                <a:ea typeface="+mj-ea"/>
                <a:cs typeface="+mj-cs"/>
              </a:rPr>
            </a:br>
            <a:r>
              <a:rPr lang="pt-BR" sz="2400" b="1" dirty="0">
                <a:latin typeface="+mj-lt"/>
                <a:ea typeface="+mj-ea"/>
                <a:cs typeface="+mj-cs"/>
              </a:rPr>
              <a:t>LEB 1440 – HIDROLOGIA E DRENAGEM</a:t>
            </a:r>
            <a:endParaRPr lang="pt-BR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2423592" y="2492896"/>
            <a:ext cx="7160840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pt-BR" sz="20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11400" b="1" dirty="0"/>
              <a:t>EVENTOS EXTREMOS</a:t>
            </a:r>
            <a:endParaRPr lang="pt-BR" sz="11400" dirty="0"/>
          </a:p>
          <a:p>
            <a:pPr algn="ctr">
              <a:spcBef>
                <a:spcPct val="20000"/>
              </a:spcBef>
              <a:defRPr/>
            </a:pPr>
            <a:endParaRPr lang="pt-BR" sz="123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pt-BR" sz="20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pt-BR" sz="20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pt-BR" sz="20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pt-BR" sz="20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pt-BR" sz="4400" dirty="0"/>
              <a:t>Prof. Dr. Fernando Campos </a:t>
            </a:r>
            <a:r>
              <a:rPr lang="pt-BR" sz="4400" dirty="0" smtClean="0"/>
              <a:t>Mendonça</a:t>
            </a:r>
            <a:endParaRPr lang="pt-BR" sz="4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73296" cy="10761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116632"/>
            <a:ext cx="1463826" cy="13681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30622"/>
            <a:ext cx="9144000" cy="778098"/>
          </a:xfrm>
        </p:spPr>
        <p:txBody>
          <a:bodyPr>
            <a:normAutofit fontScale="90000"/>
          </a:bodyPr>
          <a:lstStyle/>
          <a:p>
            <a:r>
              <a:rPr lang="pt-BR" dirty="0"/>
              <a:t>Efeito da urbanização nas vazões dos rios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="" xmlns:a16="http://schemas.microsoft.com/office/drawing/2014/main" id="{BCAA42B8-4380-43F9-9162-274AF507A33D}"/>
              </a:ext>
            </a:extLst>
          </p:cNvPr>
          <p:cNvGrpSpPr/>
          <p:nvPr/>
        </p:nvGrpSpPr>
        <p:grpSpPr>
          <a:xfrm>
            <a:off x="1127448" y="1052736"/>
            <a:ext cx="10441160" cy="5616624"/>
            <a:chOff x="107504" y="1417638"/>
            <a:chExt cx="8952142" cy="4819674"/>
          </a:xfrm>
        </p:grpSpPr>
        <p:grpSp>
          <p:nvGrpSpPr>
            <p:cNvPr id="17" name="Agrupar 16">
              <a:extLst>
                <a:ext uri="{FF2B5EF4-FFF2-40B4-BE49-F238E27FC236}">
                  <a16:creationId xmlns="" xmlns:a16="http://schemas.microsoft.com/office/drawing/2014/main" id="{6B612EA6-2336-4BD3-80B5-BBABF900E4E5}"/>
                </a:ext>
              </a:extLst>
            </p:cNvPr>
            <p:cNvGrpSpPr/>
            <p:nvPr/>
          </p:nvGrpSpPr>
          <p:grpSpPr>
            <a:xfrm>
              <a:off x="107504" y="1417638"/>
              <a:ext cx="8930918" cy="4819674"/>
              <a:chOff x="107504" y="1417638"/>
              <a:chExt cx="8930918" cy="4819674"/>
            </a:xfrm>
          </p:grpSpPr>
          <p:grpSp>
            <p:nvGrpSpPr>
              <p:cNvPr id="13" name="Agrupar 12">
                <a:extLst>
                  <a:ext uri="{FF2B5EF4-FFF2-40B4-BE49-F238E27FC236}">
                    <a16:creationId xmlns="" xmlns:a16="http://schemas.microsoft.com/office/drawing/2014/main" id="{6E37C9B0-6B0B-418B-969F-6A5A6F6002B6}"/>
                  </a:ext>
                </a:extLst>
              </p:cNvPr>
              <p:cNvGrpSpPr/>
              <p:nvPr/>
            </p:nvGrpSpPr>
            <p:grpSpPr>
              <a:xfrm>
                <a:off x="107504" y="1417638"/>
                <a:ext cx="8930918" cy="4819674"/>
                <a:chOff x="107504" y="1417638"/>
                <a:chExt cx="8930918" cy="4819674"/>
              </a:xfrm>
            </p:grpSpPr>
            <p:pic>
              <p:nvPicPr>
                <p:cNvPr id="2054" name="Picture 6" descr="ANÁLISE DE UM PROTÓTIPO DE TELHADO VERDE COMO TÉCNICA ...">
                  <a:extLst>
                    <a:ext uri="{FF2B5EF4-FFF2-40B4-BE49-F238E27FC236}">
                      <a16:creationId xmlns="" xmlns:a16="http://schemas.microsoft.com/office/drawing/2014/main" id="{A3B7E85E-9CA5-4377-8B74-F2EDC012C3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326" y="1417638"/>
                  <a:ext cx="8909096" cy="48196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" name="Agrupar 2">
                  <a:extLst>
                    <a:ext uri="{FF2B5EF4-FFF2-40B4-BE49-F238E27FC236}">
                      <a16:creationId xmlns="" xmlns:a16="http://schemas.microsoft.com/office/drawing/2014/main" id="{ED1F1FD5-A89C-4DCD-BBF9-FFC141228B89}"/>
                    </a:ext>
                  </a:extLst>
                </p:cNvPr>
                <p:cNvGrpSpPr/>
                <p:nvPr/>
              </p:nvGrpSpPr>
              <p:grpSpPr>
                <a:xfrm>
                  <a:off x="107504" y="1732427"/>
                  <a:ext cx="8352928" cy="4504885"/>
                  <a:chOff x="107504" y="1732427"/>
                  <a:chExt cx="8352928" cy="4504885"/>
                </a:xfrm>
              </p:grpSpPr>
              <p:sp>
                <p:nvSpPr>
                  <p:cNvPr id="4" name="Título 1">
                    <a:extLst>
                      <a:ext uri="{FF2B5EF4-FFF2-40B4-BE49-F238E27FC236}">
                        <a16:creationId xmlns="" xmlns:a16="http://schemas.microsoft.com/office/drawing/2014/main" id="{1BD4B9C2-E634-48A5-8FAB-43662BC130D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858103" y="1732427"/>
                    <a:ext cx="1300029" cy="63649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just"/>
                    <a:r>
                      <a:rPr lang="pt-BR" sz="1700" dirty="0">
                        <a:solidFill>
                          <a:srgbClr val="FF0000"/>
                        </a:solidFill>
                      </a:rPr>
                      <a:t>Pico maior e mais rápido</a:t>
                    </a:r>
                  </a:p>
                </p:txBody>
              </p:sp>
              <p:sp>
                <p:nvSpPr>
                  <p:cNvPr id="5" name="Título 1">
                    <a:extLst>
                      <a:ext uri="{FF2B5EF4-FFF2-40B4-BE49-F238E27FC236}">
                        <a16:creationId xmlns="" xmlns:a16="http://schemas.microsoft.com/office/drawing/2014/main" id="{271FFD23-87CA-4822-B965-41CBE042CAD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774952" y="2229772"/>
                    <a:ext cx="1728192" cy="4320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just"/>
                    <a:r>
                      <a:rPr lang="pt-BR" sz="1700" dirty="0">
                        <a:solidFill>
                          <a:srgbClr val="FF0000"/>
                        </a:solidFill>
                      </a:rPr>
                      <a:t>Grande enchente</a:t>
                    </a:r>
                  </a:p>
                </p:txBody>
              </p:sp>
              <p:sp>
                <p:nvSpPr>
                  <p:cNvPr id="6" name="Título 1">
                    <a:extLst>
                      <a:ext uri="{FF2B5EF4-FFF2-40B4-BE49-F238E27FC236}">
                        <a16:creationId xmlns="" xmlns:a16="http://schemas.microsoft.com/office/drawing/2014/main" id="{461D44DD-0233-431A-B5C3-A6D1451D9A2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516216" y="2819090"/>
                    <a:ext cx="1944216" cy="4320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just"/>
                    <a:r>
                      <a:rPr lang="pt-BR" sz="1700" dirty="0">
                        <a:solidFill>
                          <a:srgbClr val="FF0000"/>
                        </a:solidFill>
                      </a:rPr>
                      <a:t>Pequena enchente</a:t>
                    </a:r>
                  </a:p>
                </p:txBody>
              </p:sp>
              <p:sp>
                <p:nvSpPr>
                  <p:cNvPr id="7" name="Título 1">
                    <a:extLst>
                      <a:ext uri="{FF2B5EF4-FFF2-40B4-BE49-F238E27FC236}">
                        <a16:creationId xmlns="" xmlns:a16="http://schemas.microsoft.com/office/drawing/2014/main" id="{0DF97C5F-6179-456A-B8BE-53F54FB1CCB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099964" y="2834648"/>
                    <a:ext cx="1726265" cy="51077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just"/>
                    <a:r>
                      <a:rPr lang="pt-BR" sz="1700" dirty="0">
                        <a:solidFill>
                          <a:srgbClr val="FF0000"/>
                        </a:solidFill>
                      </a:rPr>
                      <a:t>Aumento de volume</a:t>
                    </a:r>
                  </a:p>
                </p:txBody>
              </p:sp>
              <p:sp>
                <p:nvSpPr>
                  <p:cNvPr id="8" name="Título 1">
                    <a:extLst>
                      <a:ext uri="{FF2B5EF4-FFF2-40B4-BE49-F238E27FC236}">
                        <a16:creationId xmlns="" xmlns:a16="http://schemas.microsoft.com/office/drawing/2014/main" id="{E8631241-C0A2-4C41-9EE8-578B5BBDB57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644008" y="3540594"/>
                    <a:ext cx="1393860" cy="51077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just"/>
                    <a:r>
                      <a:rPr lang="pt-BR" sz="1700" dirty="0">
                        <a:solidFill>
                          <a:srgbClr val="0000FF"/>
                        </a:solidFill>
                      </a:rPr>
                      <a:t>Pico menor e menos rápido</a:t>
                    </a:r>
                  </a:p>
                </p:txBody>
              </p:sp>
              <p:sp>
                <p:nvSpPr>
                  <p:cNvPr id="9" name="Título 1">
                    <a:extLst>
                      <a:ext uri="{FF2B5EF4-FFF2-40B4-BE49-F238E27FC236}">
                        <a16:creationId xmlns="" xmlns:a16="http://schemas.microsoft.com/office/drawing/2014/main" id="{EDDA72DE-7E5A-42B2-9D5B-534F29B270B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966716" y="4301476"/>
                    <a:ext cx="1008112" cy="51077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just"/>
                    <a:r>
                      <a:rPr lang="pt-BR" sz="1700" dirty="0">
                        <a:solidFill>
                          <a:srgbClr val="0000FF"/>
                        </a:solidFill>
                      </a:rPr>
                      <a:t>Recessão gradual</a:t>
                    </a:r>
                  </a:p>
                </p:txBody>
              </p:sp>
              <p:sp>
                <p:nvSpPr>
                  <p:cNvPr id="10" name="Título 1">
                    <a:extLst>
                      <a:ext uri="{FF2B5EF4-FFF2-40B4-BE49-F238E27FC236}">
                        <a16:creationId xmlns="" xmlns:a16="http://schemas.microsoft.com/office/drawing/2014/main" id="{F943ADDB-463E-4492-BF06-70779A4FDAA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19572" y="4341954"/>
                    <a:ext cx="1795749" cy="4320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just"/>
                    <a:r>
                      <a:rPr lang="pt-BR" sz="1700" dirty="0">
                        <a:solidFill>
                          <a:srgbClr val="0000FF"/>
                        </a:solidFill>
                      </a:rPr>
                      <a:t>Maior escoamento de base</a:t>
                    </a:r>
                  </a:p>
                </p:txBody>
              </p:sp>
              <p:sp>
                <p:nvSpPr>
                  <p:cNvPr id="11" name="Título 1">
                    <a:extLst>
                      <a:ext uri="{FF2B5EF4-FFF2-40B4-BE49-F238E27FC236}">
                        <a16:creationId xmlns="" xmlns:a16="http://schemas.microsoft.com/office/drawing/2014/main" id="{49B82A34-43D9-4046-AA05-7D0EC241F03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419872" y="5805264"/>
                    <a:ext cx="1296144" cy="4320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r>
                      <a:rPr lang="pt-BR" sz="1700" dirty="0"/>
                      <a:t>TEMPO</a:t>
                    </a:r>
                  </a:p>
                </p:txBody>
              </p:sp>
              <p:sp>
                <p:nvSpPr>
                  <p:cNvPr id="12" name="Título 1">
                    <a:extLst>
                      <a:ext uri="{FF2B5EF4-FFF2-40B4-BE49-F238E27FC236}">
                        <a16:creationId xmlns="" xmlns:a16="http://schemas.microsoft.com/office/drawing/2014/main" id="{25486F11-5602-4443-89AE-2D150DA73E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 rot="16200000">
                    <a:off x="-174101" y="4143932"/>
                    <a:ext cx="995258" cy="4320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algn="ctr" defTabSz="9144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r>
                      <a:rPr lang="pt-BR" sz="1700" dirty="0"/>
                      <a:t>VAZÃO</a:t>
                    </a:r>
                  </a:p>
                </p:txBody>
              </p:sp>
            </p:grpSp>
          </p:grpSp>
          <p:sp>
            <p:nvSpPr>
              <p:cNvPr id="14" name="Seta: para a Direita 13">
                <a:extLst>
                  <a:ext uri="{FF2B5EF4-FFF2-40B4-BE49-F238E27FC236}">
                    <a16:creationId xmlns="" xmlns:a16="http://schemas.microsoft.com/office/drawing/2014/main" id="{5831834C-922F-4407-9F88-431A7FEF9616}"/>
                  </a:ext>
                </a:extLst>
              </p:cNvPr>
              <p:cNvSpPr/>
              <p:nvPr/>
            </p:nvSpPr>
            <p:spPr>
              <a:xfrm>
                <a:off x="4716016" y="5926130"/>
                <a:ext cx="1152128" cy="288032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Seta: para a Direita 17">
                <a:extLst>
                  <a:ext uri="{FF2B5EF4-FFF2-40B4-BE49-F238E27FC236}">
                    <a16:creationId xmlns="" xmlns:a16="http://schemas.microsoft.com/office/drawing/2014/main" id="{82A6DE5D-8794-4CE8-B29A-9F01F42BD5E2}"/>
                  </a:ext>
                </a:extLst>
              </p:cNvPr>
              <p:cNvSpPr/>
              <p:nvPr/>
            </p:nvSpPr>
            <p:spPr>
              <a:xfrm rot="16200000">
                <a:off x="-229386" y="3201401"/>
                <a:ext cx="1152128" cy="288032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" name="Título 1">
              <a:extLst>
                <a:ext uri="{FF2B5EF4-FFF2-40B4-BE49-F238E27FC236}">
                  <a16:creationId xmlns="" xmlns:a16="http://schemas.microsoft.com/office/drawing/2014/main" id="{8441F319-98DF-46FC-B898-52FD0D28BB67}"/>
                </a:ext>
              </a:extLst>
            </p:cNvPr>
            <p:cNvSpPr txBox="1">
              <a:spLocks/>
            </p:cNvSpPr>
            <p:nvPr/>
          </p:nvSpPr>
          <p:spPr>
            <a:xfrm>
              <a:off x="6899406" y="1579942"/>
              <a:ext cx="2160240" cy="57606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spcAft>
                  <a:spcPts val="600"/>
                </a:spcAft>
              </a:pPr>
              <a:r>
                <a:rPr lang="pt-BR" sz="1700" dirty="0">
                  <a:solidFill>
                    <a:srgbClr val="0000FF"/>
                  </a:solidFill>
                </a:rPr>
                <a:t>Antes da urbanização</a:t>
              </a:r>
            </a:p>
            <a:p>
              <a:pPr algn="just"/>
              <a:r>
                <a:rPr lang="pt-BR" sz="1700" dirty="0">
                  <a:solidFill>
                    <a:srgbClr val="FF0000"/>
                  </a:solidFill>
                </a:rPr>
                <a:t>Depois da urbanização</a:t>
              </a:r>
            </a:p>
          </p:txBody>
        </p:sp>
      </p:grpSp>
      <p:pic>
        <p:nvPicPr>
          <p:cNvPr id="15" name="Urbanização 2">
            <a:hlinkClick r:id="" action="ppaction://media"/>
            <a:extLst>
              <a:ext uri="{FF2B5EF4-FFF2-40B4-BE49-F238E27FC236}">
                <a16:creationId xmlns="" xmlns:a16="http://schemas.microsoft.com/office/drawing/2014/main" id="{483CFCE6-1B85-41C4-BAF5-0FD237926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966" y="5716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Veranico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5440" y="1600201"/>
            <a:ext cx="10526960" cy="4525963"/>
          </a:xfrm>
        </p:spPr>
        <p:txBody>
          <a:bodyPr/>
          <a:lstStyle/>
          <a:p>
            <a:pPr>
              <a:buNone/>
            </a:pPr>
            <a:r>
              <a:rPr lang="pt-BR" dirty="0"/>
              <a:t>Período quente e seco, dentro da estação úmida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Importância agrícola: Perda de produtividade</a:t>
            </a:r>
          </a:p>
        </p:txBody>
      </p:sp>
      <p:pic>
        <p:nvPicPr>
          <p:cNvPr id="4" name="Veranicos">
            <a:hlinkClick r:id="" action="ppaction://media"/>
            <a:extLst>
              <a:ext uri="{FF2B5EF4-FFF2-40B4-BE49-F238E27FC236}">
                <a16:creationId xmlns="" xmlns:a16="http://schemas.microsoft.com/office/drawing/2014/main" id="{00E6AE0C-6092-491A-BFB5-94B290FBC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61261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3EF74BAE-34FC-40CE-ADE5-1B0BBADB3A29}"/>
              </a:ext>
            </a:extLst>
          </p:cNvPr>
          <p:cNvGrpSpPr/>
          <p:nvPr/>
        </p:nvGrpSpPr>
        <p:grpSpPr>
          <a:xfrm>
            <a:off x="1847528" y="11575"/>
            <a:ext cx="8352928" cy="6806654"/>
            <a:chOff x="323528" y="11575"/>
            <a:chExt cx="8352928" cy="6806654"/>
          </a:xfrm>
        </p:grpSpPr>
        <p:pic>
          <p:nvPicPr>
            <p:cNvPr id="3" name="Imagem 2">
              <a:extLst>
                <a:ext uri="{FF2B5EF4-FFF2-40B4-BE49-F238E27FC236}">
                  <a16:creationId xmlns="" xmlns:a16="http://schemas.microsoft.com/office/drawing/2014/main" id="{7F3679D6-11F7-4A09-9256-34DDD2224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14074"/>
              <a:ext cx="7992888" cy="6704155"/>
            </a:xfrm>
            <a:prstGeom prst="rect">
              <a:avLst/>
            </a:prstGeom>
          </p:spPr>
        </p:pic>
        <p:sp>
          <p:nvSpPr>
            <p:cNvPr id="4" name="Título 1">
              <a:extLst>
                <a:ext uri="{FF2B5EF4-FFF2-40B4-BE49-F238E27FC236}">
                  <a16:creationId xmlns="" xmlns:a16="http://schemas.microsoft.com/office/drawing/2014/main" id="{4DEF24EE-DD82-4F99-9888-7A5CBE0E5782}"/>
                </a:ext>
              </a:extLst>
            </p:cNvPr>
            <p:cNvSpPr txBox="1">
              <a:spLocks/>
            </p:cNvSpPr>
            <p:nvPr/>
          </p:nvSpPr>
          <p:spPr>
            <a:xfrm>
              <a:off x="323528" y="11575"/>
              <a:ext cx="6768752" cy="404664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pt-BR" sz="2000" dirty="0"/>
                <a:t>Frequência de veranicos de 15 dias – Fevereiro –Cerrado, Brasil</a:t>
              </a:r>
            </a:p>
          </p:txBody>
        </p:sp>
      </p:grpSp>
      <p:pic>
        <p:nvPicPr>
          <p:cNvPr id="5" name="Veranicos_Cerrado BR">
            <a:hlinkClick r:id="" action="ppaction://media"/>
            <a:extLst>
              <a:ext uri="{FF2B5EF4-FFF2-40B4-BE49-F238E27FC236}">
                <a16:creationId xmlns="" xmlns:a16="http://schemas.microsoft.com/office/drawing/2014/main" id="{FF9B14A3-6E98-4F0A-AE14-F112D77A0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Estiagens longas (secas)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Interferem na produção agrícola e no bem estar da população.</a:t>
            </a:r>
          </a:p>
          <a:p>
            <a:endParaRPr lang="pt-BR" dirty="0"/>
          </a:p>
          <a:p>
            <a:r>
              <a:rPr lang="pt-BR" dirty="0"/>
              <a:t>Mapa (próximo slide): índice de precipitação padrão - março de 2020</a:t>
            </a:r>
          </a:p>
          <a:p>
            <a:endParaRPr lang="pt-BR" dirty="0"/>
          </a:p>
          <a:p>
            <a:r>
              <a:rPr lang="pt-BR" dirty="0"/>
              <a:t>Comparação do mês com a média histórica </a:t>
            </a:r>
          </a:p>
        </p:txBody>
      </p:sp>
      <p:pic>
        <p:nvPicPr>
          <p:cNvPr id="4" name="Secas">
            <a:hlinkClick r:id="" action="ppaction://media"/>
            <a:extLst>
              <a:ext uri="{FF2B5EF4-FFF2-40B4-BE49-F238E27FC236}">
                <a16:creationId xmlns="" xmlns:a16="http://schemas.microsoft.com/office/drawing/2014/main" id="{0F1B2B47-C830-492F-892F-87DB08D73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60039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7">
            <a:extLst>
              <a:ext uri="{FF2B5EF4-FFF2-40B4-BE49-F238E27FC236}">
                <a16:creationId xmlns="" xmlns:a16="http://schemas.microsoft.com/office/drawing/2014/main" id="{2B6173C5-AC5E-42DC-80EE-4332E8CE6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0"/>
            <a:ext cx="8568952" cy="6426714"/>
          </a:xfrm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6D665DC-C562-48BA-9DA5-442D3F2F97C6}"/>
              </a:ext>
            </a:extLst>
          </p:cNvPr>
          <p:cNvSpPr/>
          <p:nvPr/>
        </p:nvSpPr>
        <p:spPr>
          <a:xfrm>
            <a:off x="2676128" y="6021289"/>
            <a:ext cx="615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Chuva </a:t>
            </a:r>
            <a:r>
              <a:rPr lang="pt-BR" sz="2400" b="1" u="sng" dirty="0">
                <a:solidFill>
                  <a:srgbClr val="FF0000"/>
                </a:solidFill>
              </a:rPr>
              <a:t>menor</a:t>
            </a:r>
            <a:r>
              <a:rPr lang="pt-BR" sz="2400" b="1" dirty="0"/>
              <a:t> que a média </a:t>
            </a:r>
            <a:r>
              <a:rPr lang="pt-BR" sz="2400" b="1" dirty="0">
                <a:sym typeface="Symbol" panose="05050102010706020507" pitchFamily="18" charset="2"/>
              </a:rPr>
              <a:t></a:t>
            </a:r>
            <a:r>
              <a:rPr lang="pt-BR" sz="2400" b="1" dirty="0"/>
              <a:t>  </a:t>
            </a:r>
            <a:r>
              <a:rPr lang="pt-BR" sz="2400" b="1" dirty="0">
                <a:solidFill>
                  <a:srgbClr val="FF0000"/>
                </a:solidFill>
              </a:rPr>
              <a:t>vermelho</a:t>
            </a:r>
          </a:p>
          <a:p>
            <a:r>
              <a:rPr lang="pt-BR" sz="2400" dirty="0"/>
              <a:t>Chuva </a:t>
            </a:r>
            <a:r>
              <a:rPr lang="pt-BR" sz="2400" b="1" u="sng" dirty="0">
                <a:solidFill>
                  <a:srgbClr val="0070C0"/>
                </a:solidFill>
              </a:rPr>
              <a:t>maior</a:t>
            </a:r>
            <a:r>
              <a:rPr lang="pt-BR" sz="2400" b="1" dirty="0"/>
              <a:t> que a média</a:t>
            </a:r>
            <a:r>
              <a:rPr lang="pt-BR" sz="2400" dirty="0"/>
              <a:t> </a:t>
            </a:r>
            <a:r>
              <a:rPr lang="pt-BR" sz="2400" b="1" dirty="0"/>
              <a:t> </a:t>
            </a:r>
            <a:r>
              <a:rPr lang="pt-BR" sz="2400" b="1" dirty="0">
                <a:sym typeface="Symbol" panose="05050102010706020507" pitchFamily="18" charset="2"/>
              </a:rPr>
              <a:t></a:t>
            </a:r>
            <a:r>
              <a:rPr lang="pt-BR" sz="2400" b="1" dirty="0"/>
              <a:t>  </a:t>
            </a:r>
            <a:r>
              <a:rPr lang="pt-BR" sz="2400" b="1" dirty="0">
                <a:solidFill>
                  <a:srgbClr val="0070C0"/>
                </a:solidFill>
              </a:rPr>
              <a:t>azul</a:t>
            </a:r>
            <a:r>
              <a:rPr lang="pt-BR" sz="2400" dirty="0"/>
              <a:t>.</a:t>
            </a:r>
          </a:p>
        </p:txBody>
      </p:sp>
      <p:pic>
        <p:nvPicPr>
          <p:cNvPr id="2" name="Índ_Ppt_Padronizado">
            <a:hlinkClick r:id="" action="ppaction://media"/>
            <a:extLst>
              <a:ext uri="{FF2B5EF4-FFF2-40B4-BE49-F238E27FC236}">
                <a16:creationId xmlns="" xmlns:a16="http://schemas.microsoft.com/office/drawing/2014/main" id="{3906BC2A-C581-498A-BDB4-A5CA09A9B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2401" y="60212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6715" y="323379"/>
            <a:ext cx="3563888" cy="1714488"/>
          </a:xfrm>
        </p:spPr>
        <p:txBody>
          <a:bodyPr>
            <a:normAutofit/>
          </a:bodyPr>
          <a:lstStyle/>
          <a:p>
            <a:r>
              <a:rPr lang="pt-BR" dirty="0"/>
              <a:t>Vazões Mínimas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6D2E17AB-09FC-408F-A517-35BA0922E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"/>
            <a:ext cx="5436096" cy="4077072"/>
          </a:xfrm>
          <a:prstGeom prst="rect">
            <a:avLst/>
          </a:prstGeom>
        </p:spPr>
      </p:pic>
      <p:pic>
        <p:nvPicPr>
          <p:cNvPr id="8" name="Espaço Reservado para Conteúdo 7">
            <a:extLst>
              <a:ext uri="{FF2B5EF4-FFF2-40B4-BE49-F238E27FC236}">
                <a16:creationId xmlns="" xmlns:a16="http://schemas.microsoft.com/office/drawing/2014/main" id="{5DCC23F2-9133-4EC8-A2CF-D8A976C7B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46" y="2863513"/>
            <a:ext cx="5329401" cy="3997051"/>
          </a:xfrm>
        </p:spPr>
      </p:pic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6E1348D2-0CE1-4FAC-9AB6-654C1E34C18F}"/>
              </a:ext>
            </a:extLst>
          </p:cNvPr>
          <p:cNvSpPr txBox="1">
            <a:spLocks/>
          </p:cNvSpPr>
          <p:nvPr/>
        </p:nvSpPr>
        <p:spPr>
          <a:xfrm>
            <a:off x="6996608" y="4522824"/>
            <a:ext cx="3563888" cy="1714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Rio Piracicaba</a:t>
            </a:r>
          </a:p>
        </p:txBody>
      </p:sp>
      <p:pic>
        <p:nvPicPr>
          <p:cNvPr id="3" name="Vazões mínimas">
            <a:hlinkClick r:id="" action="ppaction://media"/>
            <a:extLst>
              <a:ext uri="{FF2B5EF4-FFF2-40B4-BE49-F238E27FC236}">
                <a16:creationId xmlns="" xmlns:a16="http://schemas.microsoft.com/office/drawing/2014/main" id="{EF593B61-00E3-4315-9A0A-1C230C71B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59325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357298"/>
          </a:xfrm>
        </p:spPr>
        <p:txBody>
          <a:bodyPr>
            <a:normAutofit fontScale="90000"/>
          </a:bodyPr>
          <a:lstStyle/>
          <a:p>
            <a:pPr lvl="0"/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Probabilidade de Excedência (P) e Período de Retorno (T)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P – probabilidade de um evento de magnitude X exceder determinado limite (x)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T – período de retorno do evento de magnitude X	(T = 1/P)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P% e T(anos)">
            <a:hlinkClick r:id="" action="ppaction://media"/>
            <a:extLst>
              <a:ext uri="{FF2B5EF4-FFF2-40B4-BE49-F238E27FC236}">
                <a16:creationId xmlns="" xmlns:a16="http://schemas.microsoft.com/office/drawing/2014/main" id="{6E476B03-FC45-4C2F-80CC-54426636F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656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3512" y="357167"/>
            <a:ext cx="8712968" cy="5768997"/>
          </a:xfrm>
        </p:spPr>
        <p:txBody>
          <a:bodyPr>
            <a:normAutofit/>
          </a:bodyPr>
          <a:lstStyle/>
          <a:p>
            <a:pPr marL="1793875" indent="-1793875" algn="just">
              <a:buNone/>
            </a:pPr>
            <a:r>
              <a:rPr lang="pt-BR" sz="2800" u="sng" dirty="0"/>
              <a:t>Máximos</a:t>
            </a:r>
            <a:r>
              <a:rPr lang="pt-BR" sz="2800" dirty="0"/>
              <a:t>: </a:t>
            </a:r>
            <a:r>
              <a:rPr lang="pt-BR" sz="2600" dirty="0">
                <a:solidFill>
                  <a:srgbClr val="3366FF"/>
                </a:solidFill>
              </a:rPr>
              <a:t>magnitude</a:t>
            </a:r>
            <a:r>
              <a:rPr lang="pt-BR" sz="2600" dirty="0"/>
              <a:t> do evento </a:t>
            </a:r>
            <a:r>
              <a:rPr lang="pt-BR" sz="2600" dirty="0">
                <a:solidFill>
                  <a:srgbClr val="3366FF"/>
                </a:solidFill>
              </a:rPr>
              <a:t>diretamente</a:t>
            </a:r>
            <a:r>
              <a:rPr lang="pt-BR" sz="2600" dirty="0"/>
              <a:t> proporcional a T</a:t>
            </a:r>
            <a:r>
              <a:rPr lang="pt-BR" sz="2800" dirty="0"/>
              <a:t> 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>
              <a:buNone/>
            </a:pPr>
            <a:r>
              <a:rPr lang="pt-BR" sz="2800" dirty="0"/>
              <a:t>			P(X ≥ x)		</a:t>
            </a:r>
            <a:r>
              <a:rPr lang="pt-BR" sz="2800" dirty="0">
                <a:sym typeface="Symbol"/>
              </a:rPr>
              <a:t></a:t>
            </a:r>
            <a:r>
              <a:rPr lang="pt-BR" sz="2800" dirty="0"/>
              <a:t> T	</a:t>
            </a:r>
            <a:r>
              <a:rPr lang="pt-BR" sz="2800" dirty="0">
                <a:sym typeface="Symbol"/>
              </a:rPr>
              <a:t></a:t>
            </a:r>
            <a:r>
              <a:rPr lang="pt-BR" sz="2800" dirty="0"/>
              <a:t> X</a:t>
            </a:r>
          </a:p>
          <a:p>
            <a:pPr algn="just">
              <a:buNone/>
            </a:pPr>
            <a:endParaRPr lang="pt-BR" sz="2800" dirty="0"/>
          </a:p>
          <a:p>
            <a:pPr algn="just">
              <a:buNone/>
            </a:pPr>
            <a:endParaRPr lang="pt-BR" sz="2800" dirty="0"/>
          </a:p>
          <a:p>
            <a:pPr marL="1793875" indent="-1793875" algn="just">
              <a:buNone/>
            </a:pPr>
            <a:r>
              <a:rPr lang="pt-BR" sz="2800" u="sng" dirty="0"/>
              <a:t>Mínimos</a:t>
            </a:r>
            <a:r>
              <a:rPr lang="pt-BR" sz="2800" dirty="0"/>
              <a:t>: </a:t>
            </a:r>
            <a:r>
              <a:rPr lang="pt-BR" sz="2600" dirty="0">
                <a:solidFill>
                  <a:srgbClr val="FF0000"/>
                </a:solidFill>
              </a:rPr>
              <a:t>magnitude</a:t>
            </a:r>
            <a:r>
              <a:rPr lang="pt-BR" sz="2600" dirty="0"/>
              <a:t> do evento </a:t>
            </a:r>
            <a:r>
              <a:rPr lang="pt-BR" sz="2600" dirty="0">
                <a:solidFill>
                  <a:srgbClr val="FF0000"/>
                </a:solidFill>
              </a:rPr>
              <a:t>inversamente</a:t>
            </a:r>
            <a:r>
              <a:rPr lang="pt-BR" sz="2600" dirty="0"/>
              <a:t> proporcional a T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>
              <a:buNone/>
            </a:pPr>
            <a:r>
              <a:rPr lang="pt-BR" sz="2800" dirty="0"/>
              <a:t>			P (X ≤ x)		</a:t>
            </a:r>
            <a:r>
              <a:rPr lang="pt-BR" sz="2800" dirty="0">
                <a:sym typeface="Symbol"/>
              </a:rPr>
              <a:t></a:t>
            </a:r>
            <a:r>
              <a:rPr lang="pt-BR" sz="2800" dirty="0"/>
              <a:t> T	</a:t>
            </a:r>
            <a:r>
              <a:rPr lang="pt-BR" sz="2800" dirty="0">
                <a:sym typeface="Symbol"/>
              </a:rPr>
              <a:t></a:t>
            </a:r>
            <a:r>
              <a:rPr lang="pt-BR" sz="2800" dirty="0"/>
              <a:t> X</a:t>
            </a:r>
          </a:p>
          <a:p>
            <a:endParaRPr lang="pt-BR" sz="2800" dirty="0"/>
          </a:p>
        </p:txBody>
      </p:sp>
      <p:pic>
        <p:nvPicPr>
          <p:cNvPr id="2" name="P e T_Máx_Mín">
            <a:hlinkClick r:id="" action="ppaction://media"/>
            <a:extLst>
              <a:ext uri="{FF2B5EF4-FFF2-40B4-BE49-F238E27FC236}">
                <a16:creationId xmlns="" xmlns:a16="http://schemas.microsoft.com/office/drawing/2014/main" id="{85E5CB9C-5A9D-4605-A877-196061121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56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b="1"/>
              <a:t>Risco de falha (J)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É o risco de uma obra ou estrutura falhar ao longo de toda sua vida útil (N).</a:t>
            </a:r>
          </a:p>
          <a:p>
            <a:pPr algn="ctr">
              <a:spcBef>
                <a:spcPts val="0"/>
              </a:spcBef>
              <a:buNone/>
            </a:pPr>
            <a:endParaRPr lang="pt-BR" dirty="0"/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pt-BR" dirty="0"/>
              <a:t>J = 1 – ( 1 – </a:t>
            </a:r>
            <a:r>
              <a:rPr lang="pt-BR" dirty="0">
                <a:solidFill>
                  <a:srgbClr val="FF0000"/>
                </a:solidFill>
              </a:rPr>
              <a:t>P</a:t>
            </a:r>
            <a:r>
              <a:rPr lang="pt-BR" dirty="0"/>
              <a:t>)</a:t>
            </a:r>
            <a:r>
              <a:rPr lang="pt-BR" baseline="30000" dirty="0"/>
              <a:t>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/>
              <a:t>ou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pt-BR" dirty="0"/>
              <a:t>J = 1 – ( 1 – 1/</a:t>
            </a:r>
            <a:r>
              <a:rPr lang="pt-BR" dirty="0">
                <a:solidFill>
                  <a:srgbClr val="0000FF"/>
                </a:solidFill>
              </a:rPr>
              <a:t>T</a:t>
            </a:r>
            <a:r>
              <a:rPr lang="pt-BR" dirty="0"/>
              <a:t>)</a:t>
            </a:r>
            <a:r>
              <a:rPr lang="pt-BR" baseline="30000" dirty="0"/>
              <a:t>N</a:t>
            </a:r>
          </a:p>
        </p:txBody>
      </p:sp>
      <p:pic>
        <p:nvPicPr>
          <p:cNvPr id="4" name="Risco de falha 1">
            <a:hlinkClick r:id="" action="ppaction://media"/>
            <a:extLst>
              <a:ext uri="{FF2B5EF4-FFF2-40B4-BE49-F238E27FC236}">
                <a16:creationId xmlns="" xmlns:a16="http://schemas.microsoft.com/office/drawing/2014/main" id="{459F2C4F-D2AF-4554-88C5-6A4A7CCFB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60039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pt-BR" sz="4800" dirty="0"/>
              <a:t>Exemplo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3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115616"/>
                <a:ext cx="8507288" cy="5409728"/>
              </a:xfrm>
            </p:spPr>
            <p:txBody>
              <a:bodyPr>
                <a:normAutofit fontScale="92500"/>
              </a:bodyPr>
              <a:lstStyle/>
              <a:p>
                <a:pPr marL="531813" indent="-531813" algn="just">
                  <a:buAutoNum type="arabicParenR"/>
                </a:pPr>
                <a:r>
                  <a:rPr lang="pt-BR" dirty="0"/>
                  <a:t>Um conjunto de terraços agrícolas foi projetado com período de retorno T = 10 anos. </a:t>
                </a:r>
                <a:br>
                  <a:rPr lang="pt-BR" dirty="0"/>
                </a:br>
                <a:r>
                  <a:rPr lang="pt-BR" dirty="0"/>
                  <a:t/>
                </a:r>
                <a:br>
                  <a:rPr lang="pt-BR" dirty="0"/>
                </a:br>
                <a:r>
                  <a:rPr lang="pt-BR" dirty="0"/>
                  <a:t>Qual é o risco de falha desses terraços para vidas úteis de 1, 5, 10, 25 e 100 anos?</a:t>
                </a:r>
              </a:p>
              <a:p>
                <a:pPr marL="0" indent="0" algn="just">
                  <a:buNone/>
                </a:pPr>
                <a:endParaRPr lang="pt-BR" sz="2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>
                          <a:latin typeface="Cambria Math" panose="02040503050406030204" pitchFamily="18" charset="0"/>
                          <a:sym typeface="Symbol"/>
                        </a:rPr>
                        <m:t>J</m:t>
                      </m:r>
                      <m:r>
                        <a:rPr lang="pt-BR">
                          <a:latin typeface="Cambria Math" panose="02040503050406030204" pitchFamily="18" charset="0"/>
                          <a:sym typeface="Symbol"/>
                        </a:rPr>
                        <m:t>=1 −</m:t>
                      </m:r>
                      <m:sSup>
                        <m:sSupPr>
                          <m:ctrlPr>
                            <a:rPr lang="pt-BR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>
                                  <a:latin typeface="Cambria Math" panose="02040503050406030204" pitchFamily="18" charset="0"/>
                                  <a:sym typeface="Symbol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fPr>
                                <m:num>
                                  <m:r>
                                    <a:rPr lang="pt-BR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i="1">
                              <a:latin typeface="Cambria Math" panose="02040503050406030204" pitchFamily="18" charset="0"/>
                              <a:sym typeface="Symbol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:r>
                  <a:rPr lang="pt-BR" sz="4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/>
                  </a:rPr>
                  <a:t>J = ?</a:t>
                </a:r>
                <a:endParaRPr lang="pt-BR" sz="4000" dirty="0"/>
              </a:p>
              <a:p>
                <a:pPr marL="0" indent="0" algn="ctr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4" name="Espaço Reservado para Conteúd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15616"/>
                <a:ext cx="8507288" cy="5409728"/>
              </a:xfrm>
              <a:blipFill>
                <a:blip r:embed="rId4"/>
                <a:stretch>
                  <a:fillRect l="-1719" t="-1466" r="-15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isco de Falha_Exemplo1">
            <a:hlinkClick r:id="" action="ppaction://media"/>
            <a:extLst>
              <a:ext uri="{FF2B5EF4-FFF2-40B4-BE49-F238E27FC236}">
                <a16:creationId xmlns="" xmlns:a16="http://schemas.microsoft.com/office/drawing/2014/main" id="{ECC5C28E-E4BB-4521-AAA0-885473769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594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ADA7335-EDC2-49CD-BF42-496D096A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46646"/>
            <a:ext cx="8229600" cy="706090"/>
          </a:xfrm>
        </p:spPr>
        <p:txBody>
          <a:bodyPr>
            <a:normAutofit/>
          </a:bodyPr>
          <a:lstStyle/>
          <a:p>
            <a:r>
              <a:rPr lang="pt-BR" sz="3600" dirty="0"/>
              <a:t>Haikai Hidrológico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C2AA552-C8C7-4971-919C-D1C2EC4C7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16832"/>
            <a:ext cx="8229600" cy="1800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000" i="1" dirty="0"/>
              <a:t>Chuvas, enchentes, secas, veranicos, </a:t>
            </a:r>
          </a:p>
          <a:p>
            <a:pPr marL="0" indent="0" algn="ctr">
              <a:buNone/>
            </a:pPr>
            <a:r>
              <a:rPr lang="pt-BR" sz="3000" i="1" dirty="0"/>
              <a:t>já sabemos,</a:t>
            </a:r>
          </a:p>
          <a:p>
            <a:pPr marL="0" indent="0" algn="ctr">
              <a:buNone/>
            </a:pPr>
            <a:r>
              <a:rPr lang="pt-BR" sz="3000" i="1" dirty="0"/>
              <a:t>São eventos extremos.</a:t>
            </a:r>
          </a:p>
          <a:p>
            <a:pPr marL="0" indent="0" algn="ctr">
              <a:buNone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9824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Conteúdo 2">
            <a:extLst>
              <a:ext uri="{FF2B5EF4-FFF2-40B4-BE49-F238E27FC236}">
                <a16:creationId xmlns="" xmlns:a16="http://schemas.microsoft.com/office/drawing/2014/main" id="{6209D861-1A53-4EF7-ACA2-A6013ED741AF}"/>
              </a:ext>
            </a:extLst>
          </p:cNvPr>
          <p:cNvSpPr txBox="1">
            <a:spLocks/>
          </p:cNvSpPr>
          <p:nvPr/>
        </p:nvSpPr>
        <p:spPr>
          <a:xfrm>
            <a:off x="2653581" y="5589240"/>
            <a:ext cx="6884838" cy="958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T = 10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	      J = 1 – ( 1 – 1/10)</a:t>
            </a:r>
            <a:r>
              <a:rPr lang="pt-BR" sz="2000" baseline="30000" dirty="0"/>
              <a:t>100</a:t>
            </a:r>
            <a:r>
              <a:rPr lang="pt-BR" sz="2000" dirty="0"/>
              <a:t>    = 0,99997 ou 99,997%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N = 100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="" xmlns:a16="http://schemas.microsoft.com/office/drawing/2014/main" id="{B840C9D3-0CDA-4FC8-81B5-46948BC4EF41}"/>
              </a:ext>
            </a:extLst>
          </p:cNvPr>
          <p:cNvSpPr txBox="1">
            <a:spLocks/>
          </p:cNvSpPr>
          <p:nvPr/>
        </p:nvSpPr>
        <p:spPr>
          <a:xfrm>
            <a:off x="2653581" y="4077073"/>
            <a:ext cx="6884838" cy="1168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pt-BR" sz="1200" dirty="0"/>
              <a:t/>
            </a:r>
            <a:br>
              <a:rPr lang="pt-BR" sz="1200" dirty="0"/>
            </a:br>
            <a:r>
              <a:rPr lang="pt-BR" sz="2000" dirty="0"/>
              <a:t>T = 10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	       J = 1 – ( 1 – 1/10)</a:t>
            </a:r>
            <a:r>
              <a:rPr lang="pt-BR" sz="2000" baseline="30000" dirty="0"/>
              <a:t>25</a:t>
            </a:r>
            <a:r>
              <a:rPr lang="pt-BR" sz="2000" dirty="0"/>
              <a:t>  = 0,9282 ou 92,82%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N = 25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="" xmlns:a16="http://schemas.microsoft.com/office/drawing/2014/main" id="{8F8A630F-5F56-4F36-AF1D-5B0324429D1F}"/>
              </a:ext>
            </a:extLst>
          </p:cNvPr>
          <p:cNvSpPr txBox="1">
            <a:spLocks/>
          </p:cNvSpPr>
          <p:nvPr/>
        </p:nvSpPr>
        <p:spPr>
          <a:xfrm>
            <a:off x="2653581" y="2564905"/>
            <a:ext cx="6884838" cy="1387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pt-BR" sz="1200" dirty="0"/>
              <a:t/>
            </a:r>
            <a:br>
              <a:rPr lang="pt-BR" sz="1200" dirty="0"/>
            </a:br>
            <a:r>
              <a:rPr lang="pt-BR" sz="2600" dirty="0">
                <a:solidFill>
                  <a:srgbClr val="FF0000"/>
                </a:solidFill>
              </a:rPr>
              <a:t>T = 10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	       J = 1 – ( 1 – 1/10)</a:t>
            </a:r>
            <a:r>
              <a:rPr lang="pt-BR" sz="2000" baseline="30000" dirty="0"/>
              <a:t>10</a:t>
            </a:r>
            <a:r>
              <a:rPr lang="pt-BR" sz="2000" dirty="0"/>
              <a:t>    = 0,6013 ou </a:t>
            </a:r>
            <a:r>
              <a:rPr lang="pt-BR" sz="2600" dirty="0">
                <a:solidFill>
                  <a:srgbClr val="FF0000"/>
                </a:solidFill>
              </a:rPr>
              <a:t>65,13%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N = 10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53581" y="181938"/>
            <a:ext cx="6884838" cy="10868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000" dirty="0"/>
              <a:t>T = 10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	       J = 1 – ( 1 – 1/10)</a:t>
            </a:r>
            <a:r>
              <a:rPr lang="pt-BR" sz="2000" baseline="30000" dirty="0"/>
              <a:t>1   </a:t>
            </a:r>
            <a:r>
              <a:rPr lang="pt-BR" sz="2000" dirty="0"/>
              <a:t> = 0,1 ou 10%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N = 1 </a:t>
            </a:r>
          </a:p>
        </p:txBody>
      </p:sp>
      <p:sp>
        <p:nvSpPr>
          <p:cNvPr id="4" name="Chave direita 3"/>
          <p:cNvSpPr/>
          <p:nvPr/>
        </p:nvSpPr>
        <p:spPr>
          <a:xfrm>
            <a:off x="3434554" y="181938"/>
            <a:ext cx="357190" cy="10449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have direita 4"/>
          <p:cNvSpPr/>
          <p:nvPr/>
        </p:nvSpPr>
        <p:spPr>
          <a:xfrm>
            <a:off x="3434554" y="1547940"/>
            <a:ext cx="357190" cy="8907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have direita 5"/>
          <p:cNvSpPr/>
          <p:nvPr/>
        </p:nvSpPr>
        <p:spPr>
          <a:xfrm>
            <a:off x="3506562" y="2826852"/>
            <a:ext cx="357190" cy="10449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have direita 6"/>
          <p:cNvSpPr/>
          <p:nvPr/>
        </p:nvSpPr>
        <p:spPr>
          <a:xfrm>
            <a:off x="3434554" y="4337598"/>
            <a:ext cx="357190" cy="8907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direita 7"/>
          <p:cNvSpPr/>
          <p:nvPr/>
        </p:nvSpPr>
        <p:spPr>
          <a:xfrm>
            <a:off x="3466429" y="5656892"/>
            <a:ext cx="357190" cy="8907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="" xmlns:a16="http://schemas.microsoft.com/office/drawing/2014/main" id="{768D67BF-1E38-421B-85D1-958E997D3854}"/>
              </a:ext>
            </a:extLst>
          </p:cNvPr>
          <p:cNvSpPr txBox="1">
            <a:spLocks/>
          </p:cNvSpPr>
          <p:nvPr/>
        </p:nvSpPr>
        <p:spPr>
          <a:xfrm>
            <a:off x="2653581" y="1317619"/>
            <a:ext cx="6884838" cy="1228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pt-BR" sz="1200" dirty="0"/>
              <a:t/>
            </a:r>
            <a:br>
              <a:rPr lang="pt-BR" sz="1200" dirty="0"/>
            </a:br>
            <a:r>
              <a:rPr lang="pt-BR" sz="2000" dirty="0"/>
              <a:t>T = 10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	      J = 1 – ( 1 – 1/10)</a:t>
            </a:r>
            <a:r>
              <a:rPr lang="pt-BR" sz="2000" baseline="30000" dirty="0"/>
              <a:t>5</a:t>
            </a:r>
            <a:r>
              <a:rPr lang="pt-BR" sz="2000" dirty="0"/>
              <a:t> = 0,4095 ou 40,95%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/>
              <a:t>N = 5 </a:t>
            </a:r>
          </a:p>
        </p:txBody>
      </p:sp>
      <p:pic>
        <p:nvPicPr>
          <p:cNvPr id="2" name="Risco de falha 2">
            <a:hlinkClick r:id="" action="ppaction://media"/>
            <a:extLst>
              <a:ext uri="{FF2B5EF4-FFF2-40B4-BE49-F238E27FC236}">
                <a16:creationId xmlns="" xmlns:a16="http://schemas.microsoft.com/office/drawing/2014/main" id="{FE79D4A9-4A95-4D18-BA12-9E49B958D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568" y="59380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78098"/>
          </a:xfrm>
        </p:spPr>
        <p:txBody>
          <a:bodyPr/>
          <a:lstStyle/>
          <a:p>
            <a:r>
              <a:rPr lang="pt-BR" dirty="0"/>
              <a:t>Exemplo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124745"/>
                <a:ext cx="8229600" cy="5001419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dirty="0"/>
                  <a:t>2) Qual é o período de retorno que se deve considerar para que uma barragem com vida útil de 50 anos tenha risco de falha de 1%?</a:t>
                </a:r>
                <a:endParaRPr lang="pt-BR" b="0" i="0" dirty="0">
                  <a:latin typeface="Cambria Math" panose="02040503050406030204" pitchFamily="18" charset="0"/>
                  <a:sym typeface="Symbol"/>
                </a:endParaRPr>
              </a:p>
              <a:p>
                <a:pPr marL="0" indent="0" algn="just">
                  <a:buNone/>
                </a:pPr>
                <a:endParaRPr lang="pt-BR" sz="2000" dirty="0">
                  <a:latin typeface="Cambria Math" panose="02040503050406030204" pitchFamily="18" charset="0"/>
                  <a:sym typeface="Symbol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  <a:sym typeface="Symbol"/>
                        </a:rPr>
                        <m:t>J</m:t>
                      </m:r>
                      <m:r>
                        <a:rPr lang="pt-BR" b="0" i="0" smtClean="0">
                          <a:latin typeface="Cambria Math" panose="02040503050406030204" pitchFamily="18" charset="0"/>
                          <a:sym typeface="Symbol"/>
                        </a:rPr>
                        <m:t>=1 −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>
                                  <a:latin typeface="Cambria Math" panose="02040503050406030204" pitchFamily="18" charset="0"/>
                                  <a:sym typeface="Symbol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fPr>
                                <m:num>
                                  <m:r>
                                    <a:rPr lang="pt-BR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pt-BR" dirty="0">
                  <a:solidFill>
                    <a:srgbClr val="FF0000"/>
                  </a:solidFill>
                  <a:sym typeface="Symbol"/>
                </a:endParaRPr>
              </a:p>
              <a:p>
                <a:pPr marL="0" indent="0" algn="ctr">
                  <a:buNone/>
                </a:pPr>
                <a:endParaRPr lang="pt-BR" dirty="0">
                  <a:solidFill>
                    <a:srgbClr val="FF0000"/>
                  </a:solidFill>
                  <a:sym typeface="Symbol"/>
                </a:endParaRPr>
              </a:p>
              <a:p>
                <a:pPr marL="0" indent="0" algn="ctr">
                  <a:buNone/>
                </a:pPr>
                <a:r>
                  <a:rPr lang="pt-BR" sz="4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/>
                  </a:rPr>
                  <a:t>T = ?</a:t>
                </a:r>
              </a:p>
              <a:p>
                <a:pPr marL="0" indent="0" algn="ctr">
                  <a:buNone/>
                </a:pPr>
                <a:endParaRPr lang="pt-BR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29600" cy="5001419"/>
              </a:xfrm>
              <a:blipFill>
                <a:blip r:embed="rId4"/>
                <a:stretch>
                  <a:fillRect l="-1852" t="-1585" r="-18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isco de falha_Barragem">
            <a:hlinkClick r:id="" action="ppaction://media"/>
            <a:extLst>
              <a:ext uri="{FF2B5EF4-FFF2-40B4-BE49-F238E27FC236}">
                <a16:creationId xmlns="" xmlns:a16="http://schemas.microsoft.com/office/drawing/2014/main" id="{387EC50E-B322-4ADF-86B3-732149749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856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229600" cy="778098"/>
          </a:xfrm>
        </p:spPr>
        <p:txBody>
          <a:bodyPr/>
          <a:lstStyle/>
          <a:p>
            <a:r>
              <a:rPr lang="pt-BR" dirty="0"/>
              <a:t>Exemplo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919536" y="980728"/>
                <a:ext cx="8496944" cy="5760640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pt-BR" sz="2600" dirty="0"/>
                  <a:t>Solução: </a:t>
                </a:r>
                <a:r>
                  <a:rPr lang="pt-BR" sz="2600" dirty="0">
                    <a:sym typeface="Symbol"/>
                  </a:rPr>
                  <a:t>Evidenciar “T” na fórmula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>
                          <a:latin typeface="Cambria Math" panose="02040503050406030204" pitchFamily="18" charset="0"/>
                          <a:sym typeface="Symbol"/>
                        </a:rPr>
                        <m:t>J</m:t>
                      </m:r>
                      <m:r>
                        <a:rPr lang="pt-BR" sz="2800">
                          <a:latin typeface="Cambria Math" panose="02040503050406030204" pitchFamily="18" charset="0"/>
                          <a:sym typeface="Symbol"/>
                        </a:rPr>
                        <m:t>=1 −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 sz="2800">
                                  <a:latin typeface="Cambria Math" panose="02040503050406030204" pitchFamily="18" charset="0"/>
                                  <a:sym typeface="Symbol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  <a:sym typeface="Symbol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pt-BR" sz="2800" dirty="0">
                  <a:sym typeface="Symbol"/>
                </a:endParaRPr>
              </a:p>
              <a:p>
                <a:pPr marL="0" indent="0" algn="just">
                  <a:buNone/>
                </a:pPr>
                <a:r>
                  <a:rPr lang="pt-BR" sz="2600" dirty="0">
                    <a:sym typeface="Symbol"/>
                  </a:rPr>
                  <a:t>Passo-a-passo:</a:t>
                </a: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>
                          <a:latin typeface="Cambria Math" panose="02040503050406030204" pitchFamily="18" charset="0"/>
                          <a:sym typeface="Symbol"/>
                        </a:rPr>
                        <m:t>J</m:t>
                      </m:r>
                      <m:r>
                        <a:rPr lang="pt-BR" sz="2800">
                          <a:latin typeface="Cambria Math" panose="02040503050406030204" pitchFamily="18" charset="0"/>
                          <a:sym typeface="Symbol"/>
                        </a:rPr>
                        <m:t>=1 −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 sz="2800">
                                  <a:latin typeface="Cambria Math" panose="02040503050406030204" pitchFamily="18" charset="0"/>
                                  <a:sym typeface="Symbol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  <a:sym typeface="Symbol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  <a:p>
                <a:pPr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 sz="2800">
                                  <a:latin typeface="Cambria Math" panose="02040503050406030204" pitchFamily="18" charset="0"/>
                                  <a:sym typeface="Symbol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pt-BR" sz="28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fPr>
                                <m:num>
                                  <m:r>
                                    <a:rPr lang="pt-BR" sz="28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  <a:sym typeface="Symbol"/>
                            </a:rPr>
                            <m:t>𝑁</m:t>
                          </m:r>
                        </m:sup>
                      </m:sSup>
                      <m:r>
                        <a:rPr lang="pt-BR" sz="2800">
                          <a:latin typeface="Cambria Math" panose="02040503050406030204" pitchFamily="18" charset="0"/>
                          <a:sym typeface="Symbol"/>
                        </a:rPr>
                        <m:t>=1 −</m:t>
                      </m:r>
                      <m:r>
                        <m:rPr>
                          <m:sty m:val="p"/>
                        </m:rPr>
                        <a:rPr lang="pt-BR" sz="2800">
                          <a:latin typeface="Cambria Math" panose="02040503050406030204" pitchFamily="18" charset="0"/>
                          <a:sym typeface="Symbol"/>
                        </a:rPr>
                        <m:t>J</m:t>
                      </m:r>
                    </m:oMath>
                  </m:oMathPara>
                </a14:m>
                <a:endParaRPr lang="pt-BR" sz="28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pt-BR" sz="2800">
                              <a:latin typeface="Cambria Math" panose="02040503050406030204" pitchFamily="18" charset="0"/>
                              <a:sym typeface="Symbol"/>
                            </a:rPr>
                            <m:t>1−</m:t>
                          </m:r>
                          <m:f>
                            <m:fPr>
                              <m:ctrlP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pt-BR" sz="2800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pt-BR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T</m:t>
                              </m:r>
                            </m:den>
                          </m:f>
                          <m:r>
                            <a:rPr lang="pt-BR" sz="2800">
                              <a:latin typeface="Cambria Math" panose="02040503050406030204" pitchFamily="18" charset="0"/>
                              <a:sym typeface="Symbol"/>
                            </a:rPr>
                            <m:t>=</m:t>
                          </m:r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 sz="2800">
                                  <a:latin typeface="Cambria Math" panose="02040503050406030204" pitchFamily="18" charset="0"/>
                                  <a:sym typeface="Symbol"/>
                                </a:rPr>
                                <m:t>1 −</m:t>
                              </m:r>
                              <m:r>
                                <m:rPr>
                                  <m:sty m:val="p"/>
                                </m:rPr>
                                <a:rPr lang="pt-BR" sz="2800">
                                  <a:latin typeface="Cambria Math" panose="02040503050406030204" pitchFamily="18" charset="0"/>
                                  <a:sym typeface="Symbol"/>
                                </a:rPr>
                                <m:t>J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8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  <m:r>
                        <a:rPr lang="pt-BR" sz="2800" i="1">
                          <a:latin typeface="Cambria Math" panose="02040503050406030204" pitchFamily="18" charset="0"/>
                          <a:sym typeface="Symbol"/>
                        </a:rPr>
                        <m:t> </m:t>
                      </m:r>
                    </m:oMath>
                  </m:oMathPara>
                </a14:m>
                <a:endParaRPr lang="pt-BR" sz="2800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980728"/>
                <a:ext cx="8496944" cy="5760640"/>
              </a:xfrm>
              <a:blipFill>
                <a:blip r:embed="rId4"/>
                <a:stretch>
                  <a:fillRect l="-1291" t="-8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67E006CE-8AC7-4813-A6B0-0A71F3275488}"/>
              </a:ext>
            </a:extLst>
          </p:cNvPr>
          <p:cNvSpPr/>
          <p:nvPr/>
        </p:nvSpPr>
        <p:spPr>
          <a:xfrm>
            <a:off x="9552385" y="6309321"/>
            <a:ext cx="10701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dirty="0">
                <a:sym typeface="Symbol"/>
              </a:rPr>
              <a:t>(cont.)</a:t>
            </a:r>
            <a:endParaRPr lang="pt-BR" sz="2600" dirty="0"/>
          </a:p>
        </p:txBody>
      </p:sp>
      <p:pic>
        <p:nvPicPr>
          <p:cNvPr id="5" name="Risco de falha_Barragem2">
            <a:hlinkClick r:id="" action="ppaction://media"/>
            <a:extLst>
              <a:ext uri="{FF2B5EF4-FFF2-40B4-BE49-F238E27FC236}">
                <a16:creationId xmlns="" xmlns:a16="http://schemas.microsoft.com/office/drawing/2014/main" id="{8E8552D2-5C6B-422F-8F41-DF87F274C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56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340768"/>
                <a:ext cx="8229600" cy="489654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pt-BR" sz="3000">
                              <a:latin typeface="Cambria Math" panose="02040503050406030204" pitchFamily="18" charset="0"/>
                              <a:sym typeface="Symbol"/>
                            </a:rPr>
                            <m:t>1−</m:t>
                          </m:r>
                          <m:f>
                            <m:fPr>
                              <m:ctrlP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pt-BR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pt-BR" sz="3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T</m:t>
                              </m:r>
                            </m:den>
                          </m:f>
                          <m:r>
                            <a:rPr lang="pt-BR" sz="3000">
                              <a:latin typeface="Cambria Math" panose="02040503050406030204" pitchFamily="18" charset="0"/>
                              <a:sym typeface="Symbol"/>
                            </a:rPr>
                            <m:t>=</m:t>
                          </m:r>
                          <m:d>
                            <m:dPr>
                              <m:ctrlP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1 −</m:t>
                              </m:r>
                              <m:r>
                                <m:rPr>
                                  <m:sty m:val="p"/>
                                </m:rPr>
                                <a:rPr lang="pt-BR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J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  <m:r>
                        <a:rPr lang="pt-BR" sz="3000" i="1">
                          <a:latin typeface="Cambria Math" panose="02040503050406030204" pitchFamily="18" charset="0"/>
                          <a:sym typeface="Symbol"/>
                        </a:rPr>
                        <m:t> </m:t>
                      </m:r>
                    </m:oMath>
                  </m:oMathPara>
                </a14:m>
                <a:endParaRPr lang="pt-BR" sz="3000" dirty="0">
                  <a:sym typeface="Symbol"/>
                </a:endParaRPr>
              </a:p>
              <a:p>
                <a:pPr marL="0" indent="0" algn="ctr">
                  <a:buNone/>
                </a:pPr>
                <a:endParaRPr lang="pt-BR" sz="3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pt-BR" sz="3000">
                              <a:latin typeface="Cambria Math" panose="02040503050406030204" pitchFamily="18" charset="0"/>
                              <a:sym typeface="Symbol"/>
                            </a:rPr>
                            <m:t>1−</m:t>
                          </m:r>
                          <m:d>
                            <m:dPr>
                              <m:ctrlP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pt-BR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1 −</m:t>
                              </m:r>
                              <m:r>
                                <m:rPr>
                                  <m:sty m:val="p"/>
                                </m:rPr>
                                <a:rPr lang="pt-BR" sz="3000">
                                  <a:latin typeface="Cambria Math" panose="02040503050406030204" pitchFamily="18" charset="0"/>
                                  <a:sym typeface="Symbol"/>
                                </a:rPr>
                                <m:t>J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fPr>
                            <m:num>
                              <m: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  <m:r>
                        <a:rPr lang="pt-BR" sz="3000" i="1">
                          <a:latin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a:rPr lang="pt-BR" sz="300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pt-BR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pt-BR" sz="3000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3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pt-BR" sz="3000" dirty="0">
                  <a:sym typeface="Symbol"/>
                </a:endParaRPr>
              </a:p>
              <a:p>
                <a:pPr marL="0" indent="0" algn="just">
                  <a:buNone/>
                </a:pPr>
                <a:endParaRPr lang="pt-BR" sz="3000" dirty="0">
                  <a:sym typeface="Symbol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6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T</m:t>
                      </m:r>
                      <m:r>
                        <a:rPr lang="pt-BR" sz="360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pt-BR" sz="36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pt-BR" sz="3600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pt-BR" sz="36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36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r>
                                    <a:rPr lang="pt-BR" sz="360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1−</m:t>
                                  </m:r>
                                  <m:d>
                                    <m:dPr>
                                      <m:ctrlPr>
                                        <a:rPr lang="pt-BR" sz="3600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360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1 −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pt-BR" sz="360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J</m:t>
                                      </m:r>
                                    </m:e>
                                  </m:d>
                                </m:e>
                                <m:sup>
                                  <m:d>
                                    <m:dPr>
                                      <m:ctrlPr>
                                        <a:rPr lang="pt-BR" sz="3600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t-BR" sz="3600" i="1"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3600" i="1"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pt-BR" sz="3600" i="1"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  <m:t>𝑁</m:t>
                                          </m:r>
                                        </m:den>
                                      </m:f>
                                    </m:e>
                                  </m:d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pt-BR" sz="3600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229600" cy="4896544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29BB9DD4-17A3-4BCD-BF65-F0EDA19C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16632"/>
            <a:ext cx="8229600" cy="778098"/>
          </a:xfrm>
        </p:spPr>
        <p:txBody>
          <a:bodyPr/>
          <a:lstStyle/>
          <a:p>
            <a:r>
              <a:rPr lang="pt-BR" dirty="0"/>
              <a:t>Exemplo 2</a:t>
            </a:r>
          </a:p>
        </p:txBody>
      </p:sp>
      <p:pic>
        <p:nvPicPr>
          <p:cNvPr id="2" name="Risco de falha_Barragem3">
            <a:hlinkClick r:id="" action="ppaction://media"/>
            <a:extLst>
              <a:ext uri="{FF2B5EF4-FFF2-40B4-BE49-F238E27FC236}">
                <a16:creationId xmlns="" xmlns:a16="http://schemas.microsoft.com/office/drawing/2014/main" id="{6A80DE2C-1644-461E-B251-9CF1D813C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59325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556793"/>
                <a:ext cx="8229600" cy="4525963"/>
              </a:xfrm>
            </p:spPr>
            <p:txBody>
              <a:bodyPr>
                <a:normAutofit/>
              </a:bodyPr>
              <a:lstStyle/>
              <a:p>
                <a:pPr algn="just">
                  <a:buNone/>
                </a:pPr>
                <a:r>
                  <a:rPr lang="pt-BR" dirty="0"/>
                  <a:t>Substituindo os valores (Slide 19):</a:t>
                </a:r>
              </a:p>
              <a:p>
                <a:pPr algn="just">
                  <a:buNone/>
                </a:pPr>
                <a:r>
                  <a:rPr lang="pt-BR" dirty="0"/>
                  <a:t>J = 1% =  0,01	N = 50 anos</a:t>
                </a:r>
              </a:p>
              <a:p>
                <a:pPr algn="just">
                  <a:buNone/>
                </a:pPr>
                <a:r>
                  <a:rPr lang="pt-BR" sz="2000" dirty="0"/>
                  <a:t> </a:t>
                </a: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T</m:t>
                      </m:r>
                      <m:r>
                        <a:rPr lang="pt-BR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pt-B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r>
                                    <a:rPr lang="pt-BR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1−</m:t>
                                  </m:r>
                                  <m:d>
                                    <m:dPr>
                                      <m:ctrlP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1 −</m:t>
                                      </m:r>
                                      <m:r>
                                        <a:rPr lang="pt-BR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0,01</m:t>
                                      </m:r>
                                    </m:e>
                                  </m:d>
                                </m:e>
                                <m:sup>
                                  <m:d>
                                    <m:dPr>
                                      <m:ctrlP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t-B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pt-BR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sym typeface="Symbol"/>
                                            </a:rPr>
                                            <m:t>50</m:t>
                                          </m:r>
                                        </m:den>
                                      </m:f>
                                    </m:e>
                                  </m:d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pt-BR" dirty="0"/>
              </a:p>
              <a:p>
                <a:pPr algn="ctr">
                  <a:buNone/>
                </a:pPr>
                <a:endParaRPr lang="pt-BR" dirty="0"/>
              </a:p>
              <a:p>
                <a:pPr algn="ctr">
                  <a:buNone/>
                </a:pPr>
                <a:r>
                  <a:rPr lang="pt-BR" sz="4000" dirty="0"/>
                  <a:t>T </a:t>
                </a:r>
                <a:r>
                  <a:rPr lang="pt-BR" sz="4000" dirty="0">
                    <a:latin typeface="Calibri"/>
                  </a:rPr>
                  <a:t>≈ 4975 anos</a:t>
                </a:r>
                <a:endParaRPr lang="pt-BR" sz="40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  <a:blipFill>
                <a:blip r:embed="rId6"/>
                <a:stretch>
                  <a:fillRect l="-1852" t="-175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21D47743-A093-465D-81E4-08FC0A19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16632"/>
            <a:ext cx="8229600" cy="778098"/>
          </a:xfrm>
        </p:spPr>
        <p:txBody>
          <a:bodyPr/>
          <a:lstStyle/>
          <a:p>
            <a:r>
              <a:rPr lang="pt-BR" dirty="0"/>
              <a:t>Exemplo 2</a:t>
            </a:r>
          </a:p>
        </p:txBody>
      </p:sp>
      <p:pic>
        <p:nvPicPr>
          <p:cNvPr id="2" name="Risco de falha_Barragem4">
            <a:hlinkClick r:id="" action="ppaction://media"/>
            <a:extLst>
              <a:ext uri="{FF2B5EF4-FFF2-40B4-BE49-F238E27FC236}">
                <a16:creationId xmlns="" xmlns:a16="http://schemas.microsoft.com/office/drawing/2014/main" id="{CD6D4A9A-CB39-4D41-B274-DA0B64A5A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6560" y="5301208"/>
            <a:ext cx="609600" cy="609600"/>
          </a:xfrm>
          <a:prstGeom prst="rect">
            <a:avLst/>
          </a:prstGeom>
        </p:spPr>
      </p:pic>
      <p:pic>
        <p:nvPicPr>
          <p:cNvPr id="5" name="T = 4975. E daí?">
            <a:hlinkClick r:id="" action="ppaction://media"/>
            <a:extLst>
              <a:ext uri="{FF2B5EF4-FFF2-40B4-BE49-F238E27FC236}">
                <a16:creationId xmlns="" xmlns:a16="http://schemas.microsoft.com/office/drawing/2014/main" id="{DC43C855-5E54-4FA4-8C13-22EEFBF972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3622" y="60764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122926"/>
            <a:ext cx="8463884" cy="785794"/>
          </a:xfrm>
        </p:spPr>
        <p:txBody>
          <a:bodyPr>
            <a:normAutofit fontScale="90000"/>
          </a:bodyPr>
          <a:lstStyle/>
          <a:p>
            <a:pPr lvl="1" algn="ctr"/>
            <a:r>
              <a:rPr lang="pt-BR" sz="3600" dirty="0"/>
              <a:t>Modelos de Estimativa de Eventos Extremos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5520" y="1412776"/>
            <a:ext cx="8698168" cy="4968552"/>
          </a:xfrm>
        </p:spPr>
        <p:txBody>
          <a:bodyPr>
            <a:normAutofit/>
          </a:bodyPr>
          <a:lstStyle/>
          <a:p>
            <a:r>
              <a:rPr lang="pt-BR" dirty="0"/>
              <a:t>Estimativas</a:t>
            </a:r>
          </a:p>
          <a:p>
            <a:pPr lvl="1"/>
            <a:r>
              <a:rPr lang="pt-BR" dirty="0"/>
              <a:t> Intensidade de um evento (X) em função do período de retorno (T)</a:t>
            </a:r>
          </a:p>
          <a:p>
            <a:pPr marL="0" indent="0" algn="ctr">
              <a:buNone/>
            </a:pPr>
            <a:r>
              <a:rPr lang="pt-BR" dirty="0"/>
              <a:t>X = f(T)</a:t>
            </a:r>
          </a:p>
          <a:p>
            <a:pPr marL="0" indent="0" algn="ctr">
              <a:buNone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dirty="0"/>
              <a:t>Há vários modelos</a:t>
            </a:r>
          </a:p>
          <a:p>
            <a:r>
              <a:rPr lang="pt-BR" dirty="0"/>
              <a:t>Escolha do modelo: </a:t>
            </a:r>
          </a:p>
          <a:p>
            <a:pPr lvl="1"/>
            <a:r>
              <a:rPr lang="pt-BR" dirty="0"/>
              <a:t>Tipo de evento;</a:t>
            </a:r>
          </a:p>
          <a:p>
            <a:pPr lvl="1"/>
            <a:r>
              <a:rPr lang="pt-BR" dirty="0"/>
              <a:t>Características locais (clima, relevo, uso da terra etc.).</a:t>
            </a:r>
          </a:p>
        </p:txBody>
      </p:sp>
      <p:pic>
        <p:nvPicPr>
          <p:cNvPr id="4" name="Modelos_Event_extremos1">
            <a:hlinkClick r:id="" action="ppaction://media"/>
            <a:extLst>
              <a:ext uri="{FF2B5EF4-FFF2-40B4-BE49-F238E27FC236}">
                <a16:creationId xmlns="" xmlns:a16="http://schemas.microsoft.com/office/drawing/2014/main" id="{882F4C71-3041-4AE5-B0BC-8B175563E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57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44624"/>
            <a:ext cx="8229600" cy="785794"/>
          </a:xfrm>
        </p:spPr>
        <p:txBody>
          <a:bodyPr>
            <a:normAutofit/>
          </a:bodyPr>
          <a:lstStyle/>
          <a:p>
            <a:pPr lvl="1" algn="ctr"/>
            <a:r>
              <a:rPr lang="pt-BR" sz="3600" dirty="0"/>
              <a:t>Modelos - Qualidade do Ajuste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47528" y="1412776"/>
            <a:ext cx="8640960" cy="468640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3500" b="1" dirty="0"/>
              <a:t>Testes</a:t>
            </a:r>
            <a:r>
              <a:rPr lang="pt-BR" dirty="0"/>
              <a:t> </a:t>
            </a:r>
          </a:p>
          <a:p>
            <a:pPr marL="536575" indent="0">
              <a:buNone/>
            </a:pPr>
            <a:r>
              <a:rPr lang="pt-BR" dirty="0"/>
              <a:t>Comparação entre dados observados e estimados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- Kolmogorov-Smirnov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- Anderson-Darling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- Coeficiente de determinação (R</a:t>
            </a:r>
            <a:r>
              <a:rPr lang="pt-BR" baseline="30000" dirty="0"/>
              <a:t>2</a:t>
            </a:r>
            <a:r>
              <a:rPr lang="pt-BR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- Reta 1:1 (Dados observados x estimados)</a:t>
            </a:r>
          </a:p>
        </p:txBody>
      </p:sp>
      <p:pic>
        <p:nvPicPr>
          <p:cNvPr id="4" name="Modelos_Event_extremos2">
            <a:hlinkClick r:id="" action="ppaction://media"/>
            <a:extLst>
              <a:ext uri="{FF2B5EF4-FFF2-40B4-BE49-F238E27FC236}">
                <a16:creationId xmlns="" xmlns:a16="http://schemas.microsoft.com/office/drawing/2014/main" id="{403ADBDF-49CF-4352-B213-CBED10C00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5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8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44624"/>
            <a:ext cx="8229600" cy="785794"/>
          </a:xfrm>
        </p:spPr>
        <p:txBody>
          <a:bodyPr>
            <a:normAutofit/>
          </a:bodyPr>
          <a:lstStyle/>
          <a:p>
            <a:pPr lvl="1" algn="ctr"/>
            <a:r>
              <a:rPr lang="pt-BR" sz="3600" dirty="0"/>
              <a:t>Modelos - Qualidade do Ajuste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5520" y="1124744"/>
            <a:ext cx="8712968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/>
              <a:t>Testes:  </a:t>
            </a:r>
            <a:r>
              <a:rPr lang="pt-BR" sz="2600" b="1" dirty="0"/>
              <a:t>Kolmogorov-Smirnov (K-S) e Anderson-Darling (A-D)</a:t>
            </a:r>
          </a:p>
          <a:p>
            <a:pPr marL="536575" indent="-536575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Aplicação: </a:t>
            </a:r>
          </a:p>
          <a:p>
            <a:pPr marL="900113" lvl="1" indent="-442913" algn="just">
              <a:buFont typeface="Wingdings" panose="05000000000000000000" pitchFamily="2" charset="2"/>
              <a:buChar char="Ø"/>
            </a:pPr>
            <a:r>
              <a:rPr lang="pt-BR" dirty="0"/>
              <a:t>Dados quantitativos + distribuição contínua</a:t>
            </a:r>
          </a:p>
          <a:p>
            <a:pPr marL="900113" lvl="1" indent="-442913" algn="just">
              <a:buFont typeface="Wingdings" panose="05000000000000000000" pitchFamily="2" charset="2"/>
              <a:buChar char="Ø"/>
            </a:pPr>
            <a:r>
              <a:rPr lang="pt-BR" dirty="0"/>
              <a:t>Adequada para eventos extremos</a:t>
            </a:r>
          </a:p>
          <a:p>
            <a:pPr marL="500063" indent="-442913" algn="just">
              <a:buFont typeface="Wingdings" panose="05000000000000000000" pitchFamily="2" charset="2"/>
              <a:buChar char="Ø"/>
            </a:pPr>
            <a:r>
              <a:rPr lang="pt-BR" sz="2800" dirty="0"/>
              <a:t>Objetivo:</a:t>
            </a:r>
          </a:p>
          <a:p>
            <a:pPr marL="900113" lvl="1" indent="-442913" algn="just">
              <a:buFont typeface="Wingdings" panose="05000000000000000000" pitchFamily="2" charset="2"/>
              <a:buChar char="Ø"/>
            </a:pPr>
            <a:r>
              <a:rPr lang="pt-BR" dirty="0"/>
              <a:t>Verificar se uma distribuição empírica se ajusta à distribuição acumulada dos dados observados.</a:t>
            </a:r>
          </a:p>
          <a:p>
            <a:pPr marL="900113" lvl="1" indent="-442913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00FF"/>
                </a:solidFill>
              </a:rPr>
              <a:t>Dados estimados (</a:t>
            </a:r>
            <a:r>
              <a:rPr lang="pt-BR" dirty="0" err="1">
                <a:solidFill>
                  <a:srgbClr val="0000FF"/>
                </a:solidFill>
              </a:rPr>
              <a:t>S</a:t>
            </a:r>
            <a:r>
              <a:rPr lang="pt-BR" baseline="-25000" dirty="0" err="1">
                <a:solidFill>
                  <a:srgbClr val="0000FF"/>
                </a:solidFill>
              </a:rPr>
              <a:t>x</a:t>
            </a:r>
            <a:r>
              <a:rPr lang="pt-BR" dirty="0">
                <a:solidFill>
                  <a:srgbClr val="0000FF"/>
                </a:solidFill>
              </a:rPr>
              <a:t>) </a:t>
            </a:r>
            <a:r>
              <a:rPr lang="pt-BR" dirty="0">
                <a:solidFill>
                  <a:srgbClr val="0000FF"/>
                </a:solidFill>
                <a:sym typeface="Symbol" panose="05050102010706020507" pitchFamily="18" charset="2"/>
              </a:rPr>
              <a:t></a:t>
            </a:r>
            <a:r>
              <a:rPr lang="pt-BR" dirty="0">
                <a:solidFill>
                  <a:srgbClr val="0000FF"/>
                </a:solidFill>
              </a:rPr>
              <a:t> Dados observados (</a:t>
            </a:r>
            <a:r>
              <a:rPr lang="pt-BR" dirty="0" err="1">
                <a:solidFill>
                  <a:srgbClr val="0000FF"/>
                </a:solidFill>
              </a:rPr>
              <a:t>O</a:t>
            </a:r>
            <a:r>
              <a:rPr lang="pt-BR" baseline="-25000" dirty="0" err="1">
                <a:solidFill>
                  <a:srgbClr val="0000FF"/>
                </a:solidFill>
              </a:rPr>
              <a:t>x</a:t>
            </a:r>
            <a:r>
              <a:rPr lang="pt-BR" dirty="0">
                <a:solidFill>
                  <a:srgbClr val="0000FF"/>
                </a:solidFill>
              </a:rPr>
              <a:t>)?</a:t>
            </a:r>
          </a:p>
        </p:txBody>
      </p:sp>
      <p:pic>
        <p:nvPicPr>
          <p:cNvPr id="4" name="Teste K-S 1">
            <a:hlinkClick r:id="" action="ppaction://media"/>
            <a:extLst>
              <a:ext uri="{FF2B5EF4-FFF2-40B4-BE49-F238E27FC236}">
                <a16:creationId xmlns="" xmlns:a16="http://schemas.microsoft.com/office/drawing/2014/main" id="{55DFCE13-8A8E-4368-9D52-002E6781D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568" y="5915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44624"/>
            <a:ext cx="8229600" cy="785794"/>
          </a:xfrm>
        </p:spPr>
        <p:txBody>
          <a:bodyPr>
            <a:normAutofit/>
          </a:bodyPr>
          <a:lstStyle/>
          <a:p>
            <a:pPr lvl="1" algn="ctr"/>
            <a:r>
              <a:rPr lang="pt-BR" sz="3600" dirty="0"/>
              <a:t>Modelos - Qualidade do Ajuste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09804" y="980728"/>
            <a:ext cx="8229600" cy="568863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b="1" dirty="0"/>
              <a:t>Testes:  Kolmogorov-Smirnov (K-S)</a:t>
            </a:r>
          </a:p>
          <a:p>
            <a:pPr marL="500063" indent="-442913" algn="just">
              <a:buFont typeface="Wingdings" panose="05000000000000000000" pitchFamily="2" charset="2"/>
              <a:buChar char="Ø"/>
            </a:pPr>
            <a:r>
              <a:rPr lang="pt-BR" dirty="0"/>
              <a:t>Método:</a:t>
            </a:r>
          </a:p>
          <a:p>
            <a:pPr marL="900113" lvl="1" indent="-442913" algn="just">
              <a:buFont typeface="Wingdings" panose="05000000000000000000" pitchFamily="2" charset="2"/>
              <a:buChar char="Ø"/>
            </a:pPr>
            <a:r>
              <a:rPr lang="pt-BR" dirty="0"/>
              <a:t>Cálculo das diferenças entre dados estimados (S</a:t>
            </a:r>
            <a:r>
              <a:rPr lang="pt-BR" baseline="-25000" dirty="0"/>
              <a:t>X</a:t>
            </a:r>
            <a:r>
              <a:rPr lang="pt-BR" dirty="0"/>
              <a:t>) e observados (</a:t>
            </a:r>
            <a:r>
              <a:rPr lang="pt-BR" dirty="0" err="1"/>
              <a:t>O</a:t>
            </a:r>
            <a:r>
              <a:rPr lang="pt-BR" baseline="-25000" dirty="0" err="1"/>
              <a:t>x</a:t>
            </a:r>
            <a:r>
              <a:rPr lang="pt-BR" dirty="0"/>
              <a:t>)</a:t>
            </a:r>
          </a:p>
          <a:p>
            <a:pPr marL="457200" lvl="1" indent="0" algn="just">
              <a:lnSpc>
                <a:spcPct val="160000"/>
              </a:lnSpc>
              <a:buNone/>
            </a:pPr>
            <a:r>
              <a:rPr lang="pt-BR" dirty="0"/>
              <a:t>		</a:t>
            </a:r>
            <a:r>
              <a:rPr lang="pt-BR" sz="3200" dirty="0"/>
              <a:t>D</a:t>
            </a:r>
            <a:r>
              <a:rPr lang="pt-BR" sz="3200" baseline="30000" dirty="0"/>
              <a:t>+</a:t>
            </a:r>
            <a:r>
              <a:rPr lang="pt-BR" sz="3200" dirty="0"/>
              <a:t> = </a:t>
            </a:r>
            <a:r>
              <a:rPr lang="pt-BR" sz="3200" dirty="0">
                <a:sym typeface="Symbol" panose="05050102010706020507" pitchFamily="18" charset="2"/>
              </a:rPr>
              <a:t></a:t>
            </a:r>
            <a:r>
              <a:rPr lang="pt-BR" sz="3200" baseline="-25000" dirty="0">
                <a:sym typeface="Symbol" panose="05050102010706020507" pitchFamily="18" charset="2"/>
              </a:rPr>
              <a:t> </a:t>
            </a:r>
            <a:r>
              <a:rPr lang="pt-BR" sz="3200" dirty="0"/>
              <a:t>O</a:t>
            </a:r>
            <a:r>
              <a:rPr lang="pt-BR" sz="3200" baseline="-25000" dirty="0"/>
              <a:t>xi</a:t>
            </a:r>
            <a:r>
              <a:rPr lang="pt-BR" sz="3200" dirty="0"/>
              <a:t> – S</a:t>
            </a:r>
            <a:r>
              <a:rPr lang="pt-BR" sz="3200" baseline="-25000" dirty="0"/>
              <a:t>xi </a:t>
            </a:r>
            <a:r>
              <a:rPr lang="pt-BR" sz="3200" dirty="0">
                <a:sym typeface="Symbol" panose="05050102010706020507" pitchFamily="18" charset="2"/>
              </a:rPr>
              <a:t>    e    </a:t>
            </a:r>
            <a:r>
              <a:rPr lang="pt-BR" sz="3200" dirty="0"/>
              <a:t>D</a:t>
            </a:r>
            <a:r>
              <a:rPr lang="pt-BR" sz="3200" baseline="30000" dirty="0"/>
              <a:t>– </a:t>
            </a:r>
            <a:r>
              <a:rPr lang="pt-BR" sz="3200" dirty="0"/>
              <a:t>= </a:t>
            </a:r>
            <a:r>
              <a:rPr lang="pt-BR" sz="3200" dirty="0">
                <a:sym typeface="Symbol" panose="05050102010706020507" pitchFamily="18" charset="2"/>
              </a:rPr>
              <a:t></a:t>
            </a:r>
            <a:r>
              <a:rPr lang="pt-BR" sz="3200" baseline="-25000" dirty="0">
                <a:sym typeface="Symbol" panose="05050102010706020507" pitchFamily="18" charset="2"/>
              </a:rPr>
              <a:t> </a:t>
            </a:r>
            <a:r>
              <a:rPr lang="pt-BR" sz="3200" dirty="0"/>
              <a:t>O</a:t>
            </a:r>
            <a:r>
              <a:rPr lang="pt-BR" sz="3200" baseline="-25000" dirty="0"/>
              <a:t>xi-1 </a:t>
            </a:r>
            <a:r>
              <a:rPr lang="pt-BR" sz="3200" dirty="0"/>
              <a:t>– S</a:t>
            </a:r>
            <a:r>
              <a:rPr lang="pt-BR" sz="3200" baseline="-25000" dirty="0"/>
              <a:t>xi </a:t>
            </a:r>
            <a:r>
              <a:rPr lang="pt-BR" sz="3200" dirty="0">
                <a:sym typeface="Symbol" panose="05050102010706020507" pitchFamily="18" charset="2"/>
              </a:rPr>
              <a:t></a:t>
            </a:r>
            <a:endParaRPr lang="pt-BR" sz="3200" dirty="0"/>
          </a:p>
          <a:p>
            <a:pPr marL="900113" lvl="1" indent="-442913" algn="just">
              <a:lnSpc>
                <a:spcPct val="2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dirty="0"/>
              <a:t>Obtenção do valor de </a:t>
            </a:r>
            <a:r>
              <a:rPr lang="pt-BR" dirty="0">
                <a:sym typeface="Symbol" panose="05050102010706020507" pitchFamily="18" charset="2"/>
              </a:rPr>
              <a:t>D</a:t>
            </a:r>
            <a:r>
              <a:rPr lang="pt-BR" baseline="-25000" dirty="0">
                <a:sym typeface="Symbol" panose="05050102010706020507" pitchFamily="18" charset="2"/>
              </a:rPr>
              <a:t>n</a:t>
            </a:r>
            <a:r>
              <a:rPr lang="pt-BR" dirty="0">
                <a:sym typeface="Symbol" panose="05050102010706020507" pitchFamily="18" charset="2"/>
              </a:rPr>
              <a:t>:</a:t>
            </a:r>
          </a:p>
          <a:p>
            <a:pPr marL="457200" lvl="1" indent="0" algn="just">
              <a:buNone/>
            </a:pPr>
            <a:r>
              <a:rPr lang="pt-BR" dirty="0">
                <a:sym typeface="Symbol" panose="05050102010706020507" pitchFamily="18" charset="2"/>
              </a:rPr>
              <a:t>		D</a:t>
            </a:r>
            <a:r>
              <a:rPr lang="pt-BR" baseline="-25000" dirty="0">
                <a:sym typeface="Symbol" panose="05050102010706020507" pitchFamily="18" charset="2"/>
              </a:rPr>
              <a:t>n</a:t>
            </a:r>
            <a:r>
              <a:rPr lang="pt-BR" dirty="0">
                <a:sym typeface="Symbol" panose="05050102010706020507" pitchFamily="18" charset="2"/>
              </a:rPr>
              <a:t> = máx (D</a:t>
            </a:r>
            <a:r>
              <a:rPr lang="pt-BR" baseline="30000" dirty="0">
                <a:sym typeface="Symbol" panose="05050102010706020507" pitchFamily="18" charset="2"/>
              </a:rPr>
              <a:t>+</a:t>
            </a:r>
            <a:r>
              <a:rPr lang="pt-BR" dirty="0">
                <a:sym typeface="Symbol" panose="05050102010706020507" pitchFamily="18" charset="2"/>
              </a:rPr>
              <a:t>, D</a:t>
            </a:r>
            <a:r>
              <a:rPr lang="pt-BR" baseline="30000" dirty="0"/>
              <a:t>–</a:t>
            </a:r>
            <a:r>
              <a:rPr lang="pt-BR" dirty="0">
                <a:sym typeface="Symbol" panose="05050102010706020507" pitchFamily="18" charset="2"/>
              </a:rPr>
              <a:t>)</a:t>
            </a:r>
          </a:p>
          <a:p>
            <a:pPr marL="900113" lvl="1" indent="-442913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pt-BR" dirty="0"/>
              <a:t>Comparação com a tabela do teste K-S (D</a:t>
            </a:r>
            <a:r>
              <a:rPr lang="pt-BR" baseline="-25000" dirty="0"/>
              <a:t>n</a:t>
            </a:r>
            <a:r>
              <a:rPr lang="pt-BR" dirty="0"/>
              <a:t>)</a:t>
            </a:r>
          </a:p>
          <a:p>
            <a:pPr marL="457200" lvl="1" indent="0" algn="just">
              <a:buNone/>
            </a:pPr>
            <a:r>
              <a:rPr lang="pt-BR" dirty="0"/>
              <a:t>Hipóteses:</a:t>
            </a:r>
          </a:p>
          <a:p>
            <a:pPr marL="457200" lvl="1" indent="0" algn="just">
              <a:buNone/>
            </a:pPr>
            <a:r>
              <a:rPr lang="pt-BR" dirty="0"/>
              <a:t>	H</a:t>
            </a:r>
            <a:r>
              <a:rPr lang="pt-BR" baseline="-25000" dirty="0"/>
              <a:t>0</a:t>
            </a:r>
            <a:r>
              <a:rPr lang="pt-BR" dirty="0"/>
              <a:t>: os dados seguem a distribuição empírica</a:t>
            </a:r>
          </a:p>
          <a:p>
            <a:pPr marL="457200" lvl="1" indent="0" algn="just">
              <a:lnSpc>
                <a:spcPct val="170000"/>
              </a:lnSpc>
              <a:buNone/>
            </a:pPr>
            <a:r>
              <a:rPr lang="pt-BR" dirty="0"/>
              <a:t>	H</a:t>
            </a:r>
            <a:r>
              <a:rPr lang="pt-BR" baseline="-25000" dirty="0"/>
              <a:t>1</a:t>
            </a:r>
            <a:r>
              <a:rPr lang="pt-BR" dirty="0"/>
              <a:t>: os dados não seguem a distribuição empírica</a:t>
            </a:r>
          </a:p>
        </p:txBody>
      </p:sp>
      <p:pic>
        <p:nvPicPr>
          <p:cNvPr id="4" name="Teste K-S 2">
            <a:hlinkClick r:id="" action="ppaction://media"/>
            <a:extLst>
              <a:ext uri="{FF2B5EF4-FFF2-40B4-BE49-F238E27FC236}">
                <a16:creationId xmlns="" xmlns:a16="http://schemas.microsoft.com/office/drawing/2014/main" id="{F24C0F9C-461D-478F-8BBB-2DC45D217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56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44624"/>
            <a:ext cx="8229600" cy="785794"/>
          </a:xfrm>
        </p:spPr>
        <p:txBody>
          <a:bodyPr>
            <a:normAutofit/>
          </a:bodyPr>
          <a:lstStyle/>
          <a:p>
            <a:pPr lvl="1" algn="ctr"/>
            <a:r>
              <a:rPr lang="pt-BR" sz="3600" dirty="0"/>
              <a:t>Modelos - Qualidade do Ajuste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09804" y="908720"/>
            <a:ext cx="822960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/>
              <a:t>Testes:  Kolmogorov-Smirnov (K-S)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566572E-F671-470B-8C6C-83FDB55D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6" t="212" r="899" b="9246"/>
          <a:stretch/>
        </p:blipFill>
        <p:spPr>
          <a:xfrm>
            <a:off x="3004828" y="1534209"/>
            <a:ext cx="6182345" cy="5153844"/>
          </a:xfrm>
          <a:prstGeom prst="rect">
            <a:avLst/>
          </a:prstGeom>
        </p:spPr>
      </p:pic>
      <p:pic>
        <p:nvPicPr>
          <p:cNvPr id="4" name="Teste K-S 3">
            <a:hlinkClick r:id="" action="ppaction://media"/>
            <a:extLst>
              <a:ext uri="{FF2B5EF4-FFF2-40B4-BE49-F238E27FC236}">
                <a16:creationId xmlns="" xmlns:a16="http://schemas.microsoft.com/office/drawing/2014/main" id="{911FF25B-3321-4A75-B854-6675F34E7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856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51384" y="499457"/>
            <a:ext cx="4212468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Filme Parasita (2019)</a:t>
            </a:r>
          </a:p>
          <a:p>
            <a:pPr marL="173038" algn="just">
              <a:lnSpc>
                <a:spcPct val="150000"/>
              </a:lnSpc>
            </a:pPr>
            <a:endParaRPr lang="pt-BR" sz="1500" dirty="0"/>
          </a:p>
          <a:p>
            <a:pPr marL="173038" algn="just">
              <a:lnSpc>
                <a:spcPct val="150000"/>
              </a:lnSpc>
            </a:pPr>
            <a:r>
              <a:rPr lang="pt-BR" sz="2200" dirty="0"/>
              <a:t>Cenas sobre  chuva forte</a:t>
            </a:r>
          </a:p>
          <a:p>
            <a:pPr marL="173038" algn="just">
              <a:lnSpc>
                <a:spcPct val="150000"/>
              </a:lnSpc>
            </a:pPr>
            <a:r>
              <a:rPr lang="pt-BR" sz="2200" dirty="0"/>
              <a:t>Disparidade de efeitos </a:t>
            </a:r>
          </a:p>
          <a:p>
            <a:pPr marL="173038" algn="just">
              <a:lnSpc>
                <a:spcPct val="150000"/>
              </a:lnSpc>
            </a:pPr>
            <a:r>
              <a:rPr lang="pt-BR" sz="2200" dirty="0" smtClean="0"/>
              <a:t>Mesmo evento, efeitos diferentes</a:t>
            </a:r>
            <a:endParaRPr lang="pt-BR" sz="2200" dirty="0"/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Passageira:</a:t>
            </a:r>
            <a:endParaRPr lang="pt-BR" sz="2400" dirty="0"/>
          </a:p>
          <a:p>
            <a:pPr marL="173038" algn="just">
              <a:lnSpc>
                <a:spcPct val="150000"/>
              </a:lnSpc>
            </a:pPr>
            <a:r>
              <a:rPr lang="pt-BR" sz="2400" dirty="0"/>
              <a:t>Chuva forte = </a:t>
            </a:r>
            <a:r>
              <a:rPr lang="pt-BR" sz="2400" dirty="0" smtClean="0">
                <a:solidFill>
                  <a:srgbClr val="0000FF"/>
                </a:solidFill>
              </a:rPr>
              <a:t>AGRADÁVEL</a:t>
            </a:r>
            <a:endParaRPr lang="pt-BR" sz="2400" dirty="0"/>
          </a:p>
          <a:p>
            <a:pPr algn="just">
              <a:lnSpc>
                <a:spcPct val="200000"/>
              </a:lnSpc>
            </a:pPr>
            <a:r>
              <a:rPr lang="pt-BR" sz="2400" dirty="0" smtClean="0"/>
              <a:t>Motorista:</a:t>
            </a:r>
            <a:endParaRPr lang="pt-BR" sz="2400" dirty="0"/>
          </a:p>
          <a:p>
            <a:pPr marL="173038" algn="just">
              <a:lnSpc>
                <a:spcPct val="150000"/>
              </a:lnSpc>
            </a:pPr>
            <a:r>
              <a:rPr lang="pt-BR" sz="2400" dirty="0"/>
              <a:t>Chuva forte = </a:t>
            </a:r>
            <a:r>
              <a:rPr lang="pt-BR" sz="2400" dirty="0" smtClean="0">
                <a:solidFill>
                  <a:srgbClr val="FF0000"/>
                </a:solidFill>
              </a:rPr>
              <a:t>TRANSTORNO</a:t>
            </a:r>
            <a:endParaRPr lang="pt-BR" sz="2400" dirty="0"/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41710F62-F4F1-426D-A2D7-02E36CD75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880"/>
            <a:ext cx="5086111" cy="6858000"/>
          </a:xfrm>
          <a:prstGeom prst="rect">
            <a:avLst/>
          </a:prstGeom>
        </p:spPr>
      </p:pic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50"/>
    </mc:Choice>
    <mc:Fallback>
      <p:transition spd="slow" advTm="6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44624"/>
            <a:ext cx="8229600" cy="936104"/>
          </a:xfrm>
        </p:spPr>
        <p:txBody>
          <a:bodyPr>
            <a:normAutofit fontScale="90000"/>
          </a:bodyPr>
          <a:lstStyle/>
          <a:p>
            <a:pPr lvl="1" algn="ctr"/>
            <a:r>
              <a:rPr lang="pt-BR" sz="3100" b="1" dirty="0">
                <a:latin typeface="+mn-lt"/>
              </a:rPr>
              <a:t>Teste de Kolmogorov-Smirnov</a:t>
            </a:r>
            <a:br>
              <a:rPr lang="pt-BR" sz="3100" b="1" dirty="0">
                <a:latin typeface="+mn-lt"/>
              </a:rPr>
            </a:br>
            <a:r>
              <a:rPr lang="pt-BR" sz="3100" b="1" dirty="0">
                <a:latin typeface="+mn-lt"/>
              </a:rPr>
              <a:t>Valores críticos de D</a:t>
            </a:r>
            <a:r>
              <a:rPr lang="pt-BR" sz="3100" b="1" baseline="-25000" dirty="0">
                <a:latin typeface="+mn-lt"/>
              </a:rPr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a 4">
                <a:extLst>
                  <a:ext uri="{FF2B5EF4-FFF2-40B4-BE49-F238E27FC236}">
                    <a16:creationId xmlns="" xmlns:a16="http://schemas.microsoft.com/office/drawing/2014/main" id="{D97B587A-1280-4E41-8D5B-585B952631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8364595"/>
                  </p:ext>
                </p:extLst>
              </p:nvPr>
            </p:nvGraphicFramePr>
            <p:xfrm>
              <a:off x="1919537" y="1032708"/>
              <a:ext cx="8514153" cy="57626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4405">
                      <a:extLst>
                        <a:ext uri="{9D8B030D-6E8A-4147-A177-3AD203B41FA5}">
                          <a16:colId xmlns="" xmlns:a16="http://schemas.microsoft.com/office/drawing/2014/main" val="3804635258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="" xmlns:a16="http://schemas.microsoft.com/office/drawing/2014/main" val="1570194624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="" xmlns:a16="http://schemas.microsoft.com/office/drawing/2014/main" val="608885462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="" xmlns:a16="http://schemas.microsoft.com/office/drawing/2014/main" val="2905937909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="" xmlns:a16="http://schemas.microsoft.com/office/drawing/2014/main" val="185248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pt-BR" sz="2200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pt-BR" sz="2200" dirty="0"/>
                            <a:t>Nível de significância (</a:t>
                          </a:r>
                          <a:r>
                            <a:rPr lang="pt-BR" sz="2200" dirty="0">
                              <a:latin typeface="+mn-lt"/>
                              <a:ea typeface="Cambria Math" panose="02040503050406030204" pitchFamily="18" charset="0"/>
                            </a:rPr>
                            <a:t>p</a:t>
                          </a:r>
                          <a:r>
                            <a:rPr lang="pt-BR" sz="2200" dirty="0"/>
                            <a:t>)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t-B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t-B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984696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Nº de dados (n)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0,20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0,10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0,05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0,01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369724743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0,51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0,56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0,67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2491231495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10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0,32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0,49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1650333333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15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0,34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0,40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675448270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20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0,23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0,26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0,36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3568396849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25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0,24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0,32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2967096523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30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0,22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0,24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0,29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38025310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35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0,18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0,23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0,27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1414176126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40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0,25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2821610253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45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0,16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0,18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0,24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321399778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50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0,23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6420494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&gt; 50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1,07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pt-BR" sz="2100" b="0" dirty="0">
                            <a:effectLst/>
                            <a:latin typeface="+mn-lt"/>
                          </a:endParaRP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1,22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pt-BR" sz="2100" b="0" dirty="0">
                            <a:effectLst/>
                            <a:latin typeface="+mn-lt"/>
                          </a:endParaRP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1,36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pt-BR" sz="2100" b="0" dirty="0">
                            <a:effectLst/>
                            <a:latin typeface="+mn-lt"/>
                          </a:endParaRP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1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1,63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pt-BR" sz="21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pt-BR" sz="2100" b="0" dirty="0">
                            <a:effectLst/>
                            <a:latin typeface="+mn-lt"/>
                          </a:endParaRP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="" xmlns:a16="http://schemas.microsoft.com/office/drawing/2014/main" val="1750973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a 4">
                <a:extLst>
                  <a:ext uri="{FF2B5EF4-FFF2-40B4-BE49-F238E27FC236}">
                    <a16:creationId xmlns:a16="http://schemas.microsoft.com/office/drawing/2014/main" id="{D97B587A-1280-4E41-8D5B-585B952631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8364595"/>
                  </p:ext>
                </p:extLst>
              </p:nvPr>
            </p:nvGraphicFramePr>
            <p:xfrm>
              <a:off x="395536" y="1032707"/>
              <a:ext cx="8514153" cy="57626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4405">
                      <a:extLst>
                        <a:ext uri="{9D8B030D-6E8A-4147-A177-3AD203B41FA5}">
                          <a16:colId xmlns:a16="http://schemas.microsoft.com/office/drawing/2014/main" val="3804635258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:a16="http://schemas.microsoft.com/office/drawing/2014/main" val="1570194624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:a16="http://schemas.microsoft.com/office/drawing/2014/main" val="608885462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:a16="http://schemas.microsoft.com/office/drawing/2014/main" val="2905937909"/>
                        </a:ext>
                      </a:extLst>
                    </a:gridCol>
                    <a:gridCol w="1572437">
                      <a:extLst>
                        <a:ext uri="{9D8B030D-6E8A-4147-A177-3AD203B41FA5}">
                          <a16:colId xmlns:a16="http://schemas.microsoft.com/office/drawing/2014/main" val="18524804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pPr algn="ctr"/>
                          <a:endParaRPr lang="pt-BR" sz="2200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pt-BR" sz="2200" dirty="0"/>
                            <a:t>Nível de significância (</a:t>
                          </a:r>
                          <a:r>
                            <a:rPr lang="pt-BR" sz="2200" dirty="0">
                              <a:latin typeface="+mn-lt"/>
                              <a:ea typeface="Cambria Math" panose="02040503050406030204" pitchFamily="18" charset="0"/>
                            </a:rPr>
                            <a:t>p</a:t>
                          </a:r>
                          <a:r>
                            <a:rPr lang="pt-BR" sz="2200" dirty="0"/>
                            <a:t>)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t-B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t-B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pt-B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469652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Nº de dados (n)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0,20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0,10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0,05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1" dirty="0">
                              <a:solidFill>
                                <a:schemeClr val="bg1"/>
                              </a:solidFill>
                            </a:rPr>
                            <a:t>0,01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9724743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0,51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0,56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0,67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2491231495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10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0,32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0,49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1650333333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15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0,34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0,40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675448270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20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0,23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0,26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0,36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3568396849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25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0,24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0,32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2967096523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30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0,22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0,24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0,29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380253102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35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0,18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0,23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0,27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1414176126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40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0,21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0,25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2821610253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45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0,16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0,18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0,24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321399778"/>
                      </a:ext>
                    </a:extLst>
                  </a:tr>
                  <a:tr h="4152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50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0,15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>
                              <a:effectLst/>
                              <a:latin typeface="+mn-lt"/>
                            </a:rPr>
                            <a:t>0,17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0,19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0,23</a:t>
                          </a:r>
                        </a:p>
                      </a:txBody>
                      <a:tcPr marL="47625" marR="47625" marT="47625" marB="47625" anchor="ctr"/>
                    </a:tc>
                    <a:extLst>
                      <a:ext uri="{0D108BD9-81ED-4DB2-BD59-A6C34878D82A}">
                        <a16:rowId xmlns:a16="http://schemas.microsoft.com/office/drawing/2014/main" val="642049403"/>
                      </a:ext>
                    </a:extLst>
                  </a:tr>
                  <a:tr h="7563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100" b="0" dirty="0">
                              <a:effectLst/>
                              <a:latin typeface="+mn-lt"/>
                            </a:rPr>
                            <a:t>&gt; 50</a:t>
                          </a:r>
                        </a:p>
                      </a:txBody>
                      <a:tcPr marL="47625" marR="47625" marT="47625" marB="47625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47625" marR="47625" marT="47625" marB="47625" anchor="ctr">
                        <a:blipFill>
                          <a:blip r:embed="rId4"/>
                          <a:stretch>
                            <a:fillRect l="-141860" t="-667742" r="-301938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47625" marR="47625" marT="47625" marB="47625" anchor="ctr">
                        <a:blipFill>
                          <a:blip r:embed="rId4"/>
                          <a:stretch>
                            <a:fillRect l="-240927" t="-667742" r="-200772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47625" marR="47625" marT="47625" marB="47625" anchor="ctr">
                        <a:blipFill>
                          <a:blip r:embed="rId4"/>
                          <a:stretch>
                            <a:fillRect l="-342248" t="-667742" r="-10155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47625" marR="47625" marT="47625" marB="47625" anchor="ctr">
                        <a:blipFill>
                          <a:blip r:embed="rId4"/>
                          <a:stretch>
                            <a:fillRect l="-442248" t="-667742" r="-1550"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09739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Teste K-S 4">
            <a:hlinkClick r:id="" action="ppaction://media"/>
            <a:extLst>
              <a:ext uri="{FF2B5EF4-FFF2-40B4-BE49-F238E27FC236}">
                <a16:creationId xmlns="" xmlns:a16="http://schemas.microsoft.com/office/drawing/2014/main" id="{1CBB5F8B-187D-474D-9FBA-A707A9DA8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459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44624"/>
            <a:ext cx="8229600" cy="785794"/>
          </a:xfrm>
        </p:spPr>
        <p:txBody>
          <a:bodyPr>
            <a:normAutofit/>
          </a:bodyPr>
          <a:lstStyle/>
          <a:p>
            <a:pPr lvl="1" algn="ctr"/>
            <a:r>
              <a:rPr lang="pt-BR" sz="3600" dirty="0"/>
              <a:t>Modelos - Qualidade do Ajuste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980728"/>
                <a:ext cx="8964488" cy="583264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buNone/>
                </a:pPr>
                <a:r>
                  <a:rPr lang="pt-BR" sz="2800" b="1" dirty="0"/>
                  <a:t>Testes: Coeficiente de determinação ajustado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pt-BR" sz="2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800" b="1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  <m:sup>
                            <m:r>
                              <a:rPr lang="pt-BR" sz="2800" b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acc>
                  </m:oMath>
                </a14:m>
                <a:r>
                  <a:rPr lang="pt-BR" sz="2800" b="1" dirty="0"/>
                  <a:t>)</a:t>
                </a:r>
              </a:p>
              <a:p>
                <a:pPr marL="449263" indent="-449263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pt-BR" sz="2800" dirty="0"/>
                  <a:t>Ajuste de uma função empírica:   X = f(T)</a:t>
                </a:r>
              </a:p>
              <a:p>
                <a:pPr marL="449263" indent="-449263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pt-BR" sz="2800" dirty="0"/>
                  <a:t>Verificação do ajuste:</a:t>
                </a:r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pt-BR" sz="2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𝑆𝑄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pt-BR" sz="2800" dirty="0"/>
                  <a:t>  	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𝑆𝑄</m:t>
                            </m:r>
                          </m:e>
                          <m:sub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𝑆𝑄</m:t>
                            </m:r>
                          </m:e>
                          <m:sub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sz="3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pt-BR" sz="2800" dirty="0"/>
                  <a:t>	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𝑆𝑄</m:t>
                        </m:r>
                      </m:e>
                      <m:sub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  <m:r>
                      <a:rPr lang="pt-BR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pt-B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pt-BR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pt-BR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pt-BR" sz="2800" dirty="0"/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pt-BR" sz="2800" i="1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 −1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pt-BR" sz="2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:r>
                  <a:rPr lang="pt-BR" sz="2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X</a:t>
                </a:r>
                <a:r>
                  <a:rPr lang="pt-BR" sz="26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pt-BR" sz="2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– dado observado</a:t>
                </a:r>
                <a:r>
                  <a:rPr lang="pt-BR" sz="2600" dirty="0">
                    <a:ea typeface="Cambria Math" panose="02040503050406030204" pitchFamily="18" charset="0"/>
                  </a:rPr>
                  <a:t> 		    </a:t>
                </a:r>
                <a:r>
                  <a:rPr lang="pt-BR" sz="2600" dirty="0"/>
                  <a:t> k = nº variáveis</a:t>
                </a:r>
                <a:endParaRPr lang="pt-BR" sz="260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dado estimado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BR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média dos dados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80728"/>
                <a:ext cx="8964488" cy="5832648"/>
              </a:xfrm>
              <a:blipFill>
                <a:blip r:embed="rId4"/>
                <a:stretch>
                  <a:fillRect l="-1020" t="-8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E89C1B3B-CF50-4539-851B-E3CD1307047A}"/>
              </a:ext>
            </a:extLst>
          </p:cNvPr>
          <p:cNvSpPr/>
          <p:nvPr/>
        </p:nvSpPr>
        <p:spPr>
          <a:xfrm>
            <a:off x="6528048" y="2924944"/>
            <a:ext cx="3995936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4" name="Teste K-S 5">
            <a:hlinkClick r:id="" action="ppaction://media"/>
            <a:extLst>
              <a:ext uri="{FF2B5EF4-FFF2-40B4-BE49-F238E27FC236}">
                <a16:creationId xmlns="" xmlns:a16="http://schemas.microsoft.com/office/drawing/2014/main" id="{CBA46E46-8643-4C16-A09E-6AE61238B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52596" y="1040960"/>
            <a:ext cx="8535892" cy="534036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3500" b="1" dirty="0"/>
              <a:t>Testes: Método Gráfico</a:t>
            </a:r>
          </a:p>
          <a:p>
            <a:pPr marL="449263" indent="0">
              <a:lnSpc>
                <a:spcPct val="150000"/>
              </a:lnSpc>
              <a:buNone/>
            </a:pPr>
            <a:r>
              <a:rPr lang="pt-BR" dirty="0"/>
              <a:t>Dados em formato de logaritmo (facilita plotagem)</a:t>
            </a:r>
          </a:p>
          <a:p>
            <a:pPr marL="449263" indent="0">
              <a:lnSpc>
                <a:spcPct val="150000"/>
              </a:lnSpc>
              <a:buNone/>
            </a:pPr>
            <a:r>
              <a:rPr lang="pt-BR" dirty="0"/>
              <a:t>Reta feita a partir de três pontos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- X versus T	(magnitude x período de retorno)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- Valores de T: mínimo, médio e máximo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- Comparação de ajuste </a:t>
            </a:r>
          </a:p>
          <a:p>
            <a:pPr marL="0" indent="0">
              <a:buNone/>
            </a:pPr>
            <a:r>
              <a:rPr lang="pt-BR" sz="3000" dirty="0"/>
              <a:t>		Dados estimados x observados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1A62F01A-68D4-4415-933D-6D4ED754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596" y="44624"/>
            <a:ext cx="8229600" cy="785794"/>
          </a:xfrm>
        </p:spPr>
        <p:txBody>
          <a:bodyPr>
            <a:normAutofit/>
          </a:bodyPr>
          <a:lstStyle/>
          <a:p>
            <a:pPr lvl="1" algn="ctr"/>
            <a:r>
              <a:rPr lang="pt-BR" sz="3600" dirty="0"/>
              <a:t>Modelos - Qualidade do Ajuste</a:t>
            </a:r>
          </a:p>
        </p:txBody>
      </p:sp>
      <p:pic>
        <p:nvPicPr>
          <p:cNvPr id="2" name="Teste Gráfico">
            <a:hlinkClick r:id="" action="ppaction://media"/>
            <a:extLst>
              <a:ext uri="{FF2B5EF4-FFF2-40B4-BE49-F238E27FC236}">
                <a16:creationId xmlns="" xmlns:a16="http://schemas.microsoft.com/office/drawing/2014/main" id="{05DE5B7F-EDF2-46D7-84F9-ABB283A42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5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9462" y="332656"/>
            <a:ext cx="8229600" cy="936104"/>
          </a:xfrm>
        </p:spPr>
        <p:txBody>
          <a:bodyPr>
            <a:noAutofit/>
          </a:bodyPr>
          <a:lstStyle/>
          <a:p>
            <a:r>
              <a:rPr lang="pt-BR" sz="3600" dirty="0"/>
              <a:t>Exemplo</a:t>
            </a:r>
            <a:br>
              <a:rPr lang="pt-BR" sz="3600" dirty="0"/>
            </a:br>
            <a:r>
              <a:rPr lang="pt-BR" sz="3000" dirty="0"/>
              <a:t>Modelos de Gumbel (Máximos e Mínimos)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9462" y="1772816"/>
            <a:ext cx="8229600" cy="298092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O quadro a seguir mostra as vazões máximas anuais (Q</a:t>
            </a:r>
            <a:r>
              <a:rPr lang="pt-BR" sz="2800" baseline="-25000" dirty="0"/>
              <a:t>máx</a:t>
            </a:r>
            <a:r>
              <a:rPr lang="pt-BR" sz="2800" dirty="0"/>
              <a:t> – coluna 2) e as vazões mínimas de 7 dias consecutivos (Q</a:t>
            </a:r>
            <a:r>
              <a:rPr lang="pt-BR" sz="2800" baseline="-25000" dirty="0"/>
              <a:t>mín</a:t>
            </a:r>
            <a:r>
              <a:rPr lang="pt-BR" sz="2800" dirty="0"/>
              <a:t> – coluna 3), registradas em um posto fluviométrico durante um período de 15 anos.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-27384"/>
            <a:ext cx="8424936" cy="936104"/>
          </a:xfrm>
        </p:spPr>
        <p:txBody>
          <a:bodyPr>
            <a:noAutofit/>
          </a:bodyPr>
          <a:lstStyle/>
          <a:p>
            <a:r>
              <a:rPr lang="pt-BR" sz="3000" dirty="0"/>
              <a:t>Exemplo - Modelos de Gumbel (Máximos e Mínimos)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EFD5303D-C984-4333-943D-D9833E386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560308"/>
              </p:ext>
            </p:extLst>
          </p:nvPr>
        </p:nvGraphicFramePr>
        <p:xfrm>
          <a:off x="2053208" y="836712"/>
          <a:ext cx="8013576" cy="6164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625">
                  <a:extLst>
                    <a:ext uri="{9D8B030D-6E8A-4147-A177-3AD203B41FA5}">
                      <a16:colId xmlns="" xmlns:a16="http://schemas.microsoft.com/office/drawing/2014/main" val="3453691346"/>
                    </a:ext>
                  </a:extLst>
                </a:gridCol>
                <a:gridCol w="1037625">
                  <a:extLst>
                    <a:ext uri="{9D8B030D-6E8A-4147-A177-3AD203B41FA5}">
                      <a16:colId xmlns="" xmlns:a16="http://schemas.microsoft.com/office/drawing/2014/main" val="1259775601"/>
                    </a:ext>
                  </a:extLst>
                </a:gridCol>
                <a:gridCol w="1037625">
                  <a:extLst>
                    <a:ext uri="{9D8B030D-6E8A-4147-A177-3AD203B41FA5}">
                      <a16:colId xmlns="" xmlns:a16="http://schemas.microsoft.com/office/drawing/2014/main" val="2704025740"/>
                    </a:ext>
                  </a:extLst>
                </a:gridCol>
                <a:gridCol w="1192231">
                  <a:extLst>
                    <a:ext uri="{9D8B030D-6E8A-4147-A177-3AD203B41FA5}">
                      <a16:colId xmlns="" xmlns:a16="http://schemas.microsoft.com/office/drawing/2014/main" val="3190234581"/>
                    </a:ext>
                  </a:extLst>
                </a:gridCol>
                <a:gridCol w="1165252">
                  <a:extLst>
                    <a:ext uri="{9D8B030D-6E8A-4147-A177-3AD203B41FA5}">
                      <a16:colId xmlns="" xmlns:a16="http://schemas.microsoft.com/office/drawing/2014/main" val="286666147"/>
                    </a:ext>
                  </a:extLst>
                </a:gridCol>
                <a:gridCol w="1037625">
                  <a:extLst>
                    <a:ext uri="{9D8B030D-6E8A-4147-A177-3AD203B41FA5}">
                      <a16:colId xmlns="" xmlns:a16="http://schemas.microsoft.com/office/drawing/2014/main" val="2934832891"/>
                    </a:ext>
                  </a:extLst>
                </a:gridCol>
                <a:gridCol w="1505593">
                  <a:extLst>
                    <a:ext uri="{9D8B030D-6E8A-4147-A177-3AD203B41FA5}">
                      <a16:colId xmlns="" xmlns:a16="http://schemas.microsoft.com/office/drawing/2014/main" val="2499933925"/>
                    </a:ext>
                  </a:extLst>
                </a:gridCol>
              </a:tblGrid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(1)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(2)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(3)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(4)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(5)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(6)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(7)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9336530"/>
                  </a:ext>
                </a:extLst>
              </a:tr>
              <a:tr h="308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Ano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máx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mín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máx</a:t>
                      </a:r>
                      <a:r>
                        <a:rPr lang="pt-BR" sz="2100">
                          <a:effectLst/>
                        </a:rPr>
                        <a:t> ord.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mín</a:t>
                      </a:r>
                      <a:r>
                        <a:rPr lang="pt-BR" sz="2100">
                          <a:effectLst/>
                        </a:rPr>
                        <a:t> ord.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m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T = (n+1)/m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99456010"/>
                  </a:ext>
                </a:extLst>
              </a:tr>
              <a:tr h="27409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  ------------------ (m</a:t>
                      </a:r>
                      <a:r>
                        <a:rPr lang="pt-BR" sz="2100" baseline="30000" dirty="0">
                          <a:effectLst/>
                        </a:rPr>
                        <a:t>3</a:t>
                      </a:r>
                      <a:r>
                        <a:rPr lang="pt-BR" sz="2100" dirty="0">
                          <a:effectLst/>
                        </a:rPr>
                        <a:t> s</a:t>
                      </a:r>
                      <a:r>
                        <a:rPr lang="pt-BR" sz="2100" baseline="30000" dirty="0">
                          <a:effectLst/>
                        </a:rPr>
                        <a:t>-1</a:t>
                      </a:r>
                      <a:r>
                        <a:rPr lang="pt-BR" sz="2100" dirty="0">
                          <a:effectLst/>
                        </a:rPr>
                        <a:t>) ------------------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3507641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556,8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66,3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96647426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1951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370,4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68,5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510138991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305,4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70,3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228483928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102,1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49,6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961302665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219,5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45,9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235356507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174,5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72675467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122,4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64,0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251866386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1957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295,6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81,3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923117272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335,4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95,3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404101879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1959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258,8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67,7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069930603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376,8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61,4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631557211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1961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337,4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45,2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634578562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292,2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60,9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700794305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457,8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44,6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691025518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262,6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40,8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734640899"/>
                  </a:ext>
                </a:extLst>
              </a:tr>
            </a:tbl>
          </a:graphicData>
        </a:graphic>
      </p:graphicFrame>
      <p:pic>
        <p:nvPicPr>
          <p:cNvPr id="3" name="Gumbel_Qmáx_Qmín 1">
            <a:hlinkClick r:id="" action="ppaction://media"/>
            <a:extLst>
              <a:ext uri="{FF2B5EF4-FFF2-40B4-BE49-F238E27FC236}">
                <a16:creationId xmlns="" xmlns:a16="http://schemas.microsoft.com/office/drawing/2014/main" id="{B98B4AB8-35E6-4942-8011-89FE1823A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5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r>
              <a:rPr lang="pt-BR" sz="3000" dirty="0"/>
              <a:t>Exemplo - Modelos de Gumbel (Máximos e Mínimos)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3512" y="836712"/>
            <a:ext cx="8712968" cy="59046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sz="2200" dirty="0"/>
              <a:t>Pede-se:</a:t>
            </a:r>
          </a:p>
          <a:p>
            <a:pPr marL="358775" indent="-358775" algn="just">
              <a:buNone/>
            </a:pPr>
            <a:r>
              <a:rPr lang="pt-BR" sz="2200" dirty="0"/>
              <a:t>1) Completar o quadro colocando as vazões em ordem, considerando a raridade do dado:</a:t>
            </a:r>
          </a:p>
          <a:p>
            <a:pPr marL="0" indent="0" algn="just">
              <a:buNone/>
            </a:pPr>
            <a:r>
              <a:rPr lang="pt-BR" sz="2200" dirty="0"/>
              <a:t>	Q</a:t>
            </a:r>
            <a:r>
              <a:rPr lang="pt-BR" sz="2200" baseline="-25000" dirty="0"/>
              <a:t>máx</a:t>
            </a:r>
            <a:r>
              <a:rPr lang="pt-BR" sz="2200" dirty="0"/>
              <a:t> – ordem decrescente (o maior valor é o mais raro).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200" dirty="0"/>
              <a:t>	Q</a:t>
            </a:r>
            <a:r>
              <a:rPr lang="pt-BR" sz="2200" baseline="-25000" dirty="0"/>
              <a:t>mín</a:t>
            </a:r>
            <a:r>
              <a:rPr lang="pt-BR" sz="2200" dirty="0"/>
              <a:t> – ordem crescente (o menor valor é o mais raro).</a:t>
            </a:r>
          </a:p>
          <a:p>
            <a:pPr marL="358775" indent="-358775" algn="just">
              <a:spcBef>
                <a:spcPts val="600"/>
              </a:spcBef>
              <a:spcAft>
                <a:spcPts val="600"/>
              </a:spcAft>
              <a:buNone/>
            </a:pPr>
            <a:endParaRPr lang="pt-BR" sz="1300" dirty="0"/>
          </a:p>
          <a:p>
            <a:pPr marL="358775" indent="-358775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200" dirty="0"/>
              <a:t>2) Plotar valores de (Q</a:t>
            </a:r>
            <a:r>
              <a:rPr lang="pt-BR" sz="2200" baseline="-25000" dirty="0"/>
              <a:t>máx</a:t>
            </a:r>
            <a:r>
              <a:rPr lang="pt-BR" sz="2200" dirty="0"/>
              <a:t> x T) em um gráfico e os de (Qmín x T) em outro (folhas anexadas - Gráfico de Gumbel, escala de T logarítmica).</a:t>
            </a:r>
          </a:p>
          <a:p>
            <a:pPr marL="358775" indent="-358775" algn="just">
              <a:spcBef>
                <a:spcPts val="600"/>
              </a:spcBef>
              <a:spcAft>
                <a:spcPts val="600"/>
              </a:spcAft>
              <a:buAutoNum type="arabicParenR" startAt="3"/>
            </a:pPr>
            <a:endParaRPr lang="pt-BR" sz="1300" dirty="0"/>
          </a:p>
          <a:p>
            <a:pPr marL="358775" indent="-358775" algn="just">
              <a:spcBef>
                <a:spcPts val="600"/>
              </a:spcBef>
              <a:spcAft>
                <a:spcPts val="600"/>
              </a:spcAft>
              <a:buAutoNum type="arabicParenR" startAt="3"/>
            </a:pPr>
            <a:r>
              <a:rPr lang="pt-BR" sz="2200" dirty="0"/>
              <a:t>Obter as expressões analíticas (equações) para máximos e mínimos com os modelos de Gumbel.</a:t>
            </a:r>
          </a:p>
          <a:p>
            <a:pPr marL="358775" indent="-358775" algn="just">
              <a:spcBef>
                <a:spcPts val="600"/>
              </a:spcBef>
              <a:spcAft>
                <a:spcPts val="600"/>
              </a:spcAft>
              <a:buAutoNum type="arabicParenR" startAt="3"/>
            </a:pPr>
            <a:endParaRPr lang="pt-BR" sz="1300" dirty="0"/>
          </a:p>
          <a:p>
            <a:pPr marL="358775" indent="-358775" algn="just">
              <a:spcBef>
                <a:spcPts val="600"/>
              </a:spcBef>
              <a:spcAft>
                <a:spcPts val="600"/>
              </a:spcAft>
              <a:buAutoNum type="arabicParenR" startAt="3"/>
            </a:pPr>
            <a:r>
              <a:rPr lang="pt-BR" sz="2200" dirty="0"/>
              <a:t>Calcular Qmáx e Qmín com as expressões analíticas (Item 3), usando 3 valores de período de retorno (T):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200" dirty="0"/>
              <a:t>	T</a:t>
            </a:r>
            <a:r>
              <a:rPr lang="pt-BR" sz="2200" baseline="-25000" dirty="0"/>
              <a:t>1</a:t>
            </a:r>
            <a:r>
              <a:rPr lang="pt-BR" sz="2200" dirty="0"/>
              <a:t> = 1,1 (próximo do mínimo)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200" dirty="0"/>
              <a:t>	T</a:t>
            </a:r>
            <a:r>
              <a:rPr lang="pt-BR" sz="2200" baseline="-25000" dirty="0"/>
              <a:t>2</a:t>
            </a:r>
            <a:r>
              <a:rPr lang="pt-BR" sz="2200" dirty="0"/>
              <a:t> = 3,0 (valor central no eixo de T)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200" dirty="0"/>
              <a:t>	T</a:t>
            </a:r>
            <a:r>
              <a:rPr lang="pt-BR" sz="2200" baseline="-25000" dirty="0"/>
              <a:t>3</a:t>
            </a:r>
            <a:r>
              <a:rPr lang="pt-BR" sz="2200" dirty="0"/>
              <a:t> = 15 (próximo do máximo).</a:t>
            </a:r>
          </a:p>
        </p:txBody>
      </p:sp>
      <p:pic>
        <p:nvPicPr>
          <p:cNvPr id="4" name="Gumbel_Qmáx_Qmín2">
            <a:hlinkClick r:id="" action="ppaction://media"/>
            <a:extLst>
              <a:ext uri="{FF2B5EF4-FFF2-40B4-BE49-F238E27FC236}">
                <a16:creationId xmlns="" xmlns:a16="http://schemas.microsoft.com/office/drawing/2014/main" id="{C0A13BFE-B12D-4E71-AE08-FB778243E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56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2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r>
              <a:rPr lang="pt-BR" sz="3000" dirty="0"/>
              <a:t>Exemplo - Modelos de Gumbel (Máximos e Mínimos)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3512" y="836712"/>
            <a:ext cx="8712968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/>
              <a:t>Pede-se:</a:t>
            </a:r>
          </a:p>
          <a:p>
            <a:pPr marL="354013" indent="-354013" algn="just">
              <a:buAutoNum type="arabicParenR" startAt="5"/>
            </a:pPr>
            <a:r>
              <a:rPr lang="pt-BR" sz="2200" dirty="0"/>
              <a:t>Utilizar a expressão analítica de máximos para estimar Q</a:t>
            </a:r>
            <a:r>
              <a:rPr lang="pt-BR" sz="2200" baseline="-25000" dirty="0"/>
              <a:t>máx</a:t>
            </a:r>
            <a:r>
              <a:rPr lang="pt-BR" sz="2200" dirty="0"/>
              <a:t> para períodos de retorno (T) de 10, 25 e 100 anos.</a:t>
            </a:r>
            <a:endParaRPr lang="pt-BR" sz="1300" dirty="0"/>
          </a:p>
          <a:p>
            <a:pPr marL="0" indent="0" algn="just">
              <a:buNone/>
            </a:pPr>
            <a:endParaRPr lang="pt-BR" sz="1300" dirty="0"/>
          </a:p>
          <a:p>
            <a:pPr marL="354013" indent="-354013" algn="just">
              <a:buAutoNum type="arabicParenR" startAt="6"/>
            </a:pPr>
            <a:r>
              <a:rPr lang="pt-BR" sz="2200" dirty="0"/>
              <a:t>Utilizar a expressão analítica de mínimos para estimar Q</a:t>
            </a:r>
            <a:r>
              <a:rPr lang="pt-BR" sz="2200" baseline="-25000" dirty="0"/>
              <a:t>mín</a:t>
            </a:r>
            <a:r>
              <a:rPr lang="pt-BR" sz="2200" dirty="0"/>
              <a:t> de 7 dias consecutivos com período de retorno (T) de 10 anos (Q</a:t>
            </a:r>
            <a:r>
              <a:rPr lang="pt-BR" sz="2200" baseline="-25000" dirty="0"/>
              <a:t>7,10</a:t>
            </a:r>
            <a:r>
              <a:rPr lang="pt-BR" sz="2200" dirty="0"/>
              <a:t>).</a:t>
            </a:r>
          </a:p>
          <a:p>
            <a:pPr marL="0" indent="0" algn="just">
              <a:buNone/>
            </a:pPr>
            <a:endParaRPr lang="pt-BR" sz="2200" dirty="0"/>
          </a:p>
          <a:p>
            <a:pPr marL="354013" indent="-354013" algn="just">
              <a:buAutoNum type="arabicParenR" startAt="7"/>
            </a:pPr>
            <a:r>
              <a:rPr lang="pt-BR" sz="2200" dirty="0"/>
              <a:t>Considerando Q</a:t>
            </a:r>
            <a:r>
              <a:rPr lang="pt-BR" sz="2200" baseline="-25000" dirty="0"/>
              <a:t>máx</a:t>
            </a:r>
            <a:r>
              <a:rPr lang="pt-BR" sz="2200" dirty="0"/>
              <a:t> = 800 m</a:t>
            </a:r>
            <a:r>
              <a:rPr lang="pt-BR" sz="2200" baseline="30000" dirty="0"/>
              <a:t>3</a:t>
            </a:r>
            <a:r>
              <a:rPr lang="pt-BR" sz="2200" dirty="0"/>
              <a:t>/s como base para o dimensionamento de uma estrutura de controle (bueiro, terraço, canal, vertedor, etc.), calcule o risco de falha (J) da obra para uma vida útil (N) de 30 anos.</a:t>
            </a:r>
          </a:p>
          <a:p>
            <a:pPr marL="0" indent="0" algn="just">
              <a:buNone/>
            </a:pPr>
            <a:endParaRPr lang="pt-BR" sz="2200" dirty="0"/>
          </a:p>
          <a:p>
            <a:pPr marL="354013" indent="-354013" algn="just">
              <a:buAutoNum type="arabicParenR" startAt="8"/>
            </a:pPr>
            <a:r>
              <a:rPr lang="pt-BR" sz="2200" dirty="0"/>
              <a:t>Calcule a vazão mínima de 7 dias consecutivos (Q</a:t>
            </a:r>
            <a:r>
              <a:rPr lang="pt-BR" sz="2200" baseline="-25000" dirty="0"/>
              <a:t>7,T</a:t>
            </a:r>
            <a:r>
              <a:rPr lang="pt-BR" sz="2200" dirty="0"/>
              <a:t>) esperada nos próximos 20 anos (N = 20), com 20% de risco de falha (J = 0,2) </a:t>
            </a:r>
          </a:p>
          <a:p>
            <a:pPr marL="354013" indent="0" algn="just">
              <a:buNone/>
            </a:pPr>
            <a:r>
              <a:rPr lang="pt-BR" sz="2200" dirty="0"/>
              <a:t>(Risco de Q</a:t>
            </a:r>
            <a:r>
              <a:rPr lang="pt-BR" sz="2200" baseline="-25000" dirty="0"/>
              <a:t>mín</a:t>
            </a:r>
            <a:r>
              <a:rPr lang="pt-BR" sz="2200" dirty="0"/>
              <a:t> não estar disponível para captação).</a:t>
            </a:r>
          </a:p>
        </p:txBody>
      </p:sp>
      <p:pic>
        <p:nvPicPr>
          <p:cNvPr id="4" name="Gumbel_Qmáx_Qmín 3">
            <a:hlinkClick r:id="" action="ppaction://media"/>
            <a:extLst>
              <a:ext uri="{FF2B5EF4-FFF2-40B4-BE49-F238E27FC236}">
                <a16:creationId xmlns="" xmlns:a16="http://schemas.microsoft.com/office/drawing/2014/main" id="{6AA6B269-EE6E-4D6F-B638-058FBE732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9192" y="4868"/>
            <a:ext cx="8013576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1) Completando o quadro: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EFD5303D-C984-4333-943D-D9833E386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748029"/>
              </p:ext>
            </p:extLst>
          </p:nvPr>
        </p:nvGraphicFramePr>
        <p:xfrm>
          <a:off x="1909192" y="620688"/>
          <a:ext cx="8013576" cy="6164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625">
                  <a:extLst>
                    <a:ext uri="{9D8B030D-6E8A-4147-A177-3AD203B41FA5}">
                      <a16:colId xmlns="" xmlns:a16="http://schemas.microsoft.com/office/drawing/2014/main" val="3453691346"/>
                    </a:ext>
                  </a:extLst>
                </a:gridCol>
                <a:gridCol w="1037625">
                  <a:extLst>
                    <a:ext uri="{9D8B030D-6E8A-4147-A177-3AD203B41FA5}">
                      <a16:colId xmlns="" xmlns:a16="http://schemas.microsoft.com/office/drawing/2014/main" val="1259775601"/>
                    </a:ext>
                  </a:extLst>
                </a:gridCol>
                <a:gridCol w="1037625">
                  <a:extLst>
                    <a:ext uri="{9D8B030D-6E8A-4147-A177-3AD203B41FA5}">
                      <a16:colId xmlns="" xmlns:a16="http://schemas.microsoft.com/office/drawing/2014/main" val="2704025740"/>
                    </a:ext>
                  </a:extLst>
                </a:gridCol>
                <a:gridCol w="1192231">
                  <a:extLst>
                    <a:ext uri="{9D8B030D-6E8A-4147-A177-3AD203B41FA5}">
                      <a16:colId xmlns="" xmlns:a16="http://schemas.microsoft.com/office/drawing/2014/main" val="3190234581"/>
                    </a:ext>
                  </a:extLst>
                </a:gridCol>
                <a:gridCol w="1165252">
                  <a:extLst>
                    <a:ext uri="{9D8B030D-6E8A-4147-A177-3AD203B41FA5}">
                      <a16:colId xmlns="" xmlns:a16="http://schemas.microsoft.com/office/drawing/2014/main" val="286666147"/>
                    </a:ext>
                  </a:extLst>
                </a:gridCol>
                <a:gridCol w="1037625">
                  <a:extLst>
                    <a:ext uri="{9D8B030D-6E8A-4147-A177-3AD203B41FA5}">
                      <a16:colId xmlns="" xmlns:a16="http://schemas.microsoft.com/office/drawing/2014/main" val="2934832891"/>
                    </a:ext>
                  </a:extLst>
                </a:gridCol>
                <a:gridCol w="1505593">
                  <a:extLst>
                    <a:ext uri="{9D8B030D-6E8A-4147-A177-3AD203B41FA5}">
                      <a16:colId xmlns="" xmlns:a16="http://schemas.microsoft.com/office/drawing/2014/main" val="2499933925"/>
                    </a:ext>
                  </a:extLst>
                </a:gridCol>
              </a:tblGrid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(1)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(2)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(3)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(4)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(5)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(6)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(7)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9336530"/>
                  </a:ext>
                </a:extLst>
              </a:tr>
              <a:tr h="3089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Ano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máx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mín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máx</a:t>
                      </a:r>
                      <a:r>
                        <a:rPr lang="pt-BR" sz="2100">
                          <a:effectLst/>
                        </a:rPr>
                        <a:t> ord.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Q</a:t>
                      </a:r>
                      <a:r>
                        <a:rPr lang="pt-BR" sz="2100" baseline="-25000">
                          <a:effectLst/>
                        </a:rPr>
                        <a:t>mín</a:t>
                      </a:r>
                      <a:r>
                        <a:rPr lang="pt-BR" sz="2100">
                          <a:effectLst/>
                        </a:rPr>
                        <a:t> ord.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m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T = (n+1)/m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99456010"/>
                  </a:ext>
                </a:extLst>
              </a:tr>
              <a:tr h="27409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  ------------------ (m</a:t>
                      </a:r>
                      <a:r>
                        <a:rPr lang="pt-BR" sz="2100" baseline="30000" dirty="0">
                          <a:effectLst/>
                        </a:rPr>
                        <a:t>3</a:t>
                      </a:r>
                      <a:r>
                        <a:rPr lang="pt-BR" sz="2100" dirty="0">
                          <a:effectLst/>
                        </a:rPr>
                        <a:t> s</a:t>
                      </a:r>
                      <a:r>
                        <a:rPr lang="pt-BR" sz="2100" baseline="30000" dirty="0">
                          <a:effectLst/>
                        </a:rPr>
                        <a:t>-1</a:t>
                      </a:r>
                      <a:r>
                        <a:rPr lang="pt-BR" sz="2100" dirty="0">
                          <a:effectLst/>
                        </a:rPr>
                        <a:t>) ------------------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3507641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556,8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66,3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556,8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40,8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1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6647426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1951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370,4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68,5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457,8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44,6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10138991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305,4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70,3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376,8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45,2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28483928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102,1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49,6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370,4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45,5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61302665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219,5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45,9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337,4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45,9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235356507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174,5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335,4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49,6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6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72675467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122,4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64,0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305,4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60,9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7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51866386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1957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295,6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81,3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295,6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61,4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8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23117272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335,4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95,3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292,2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64,0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9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404101879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1959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258,8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67,7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262,6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66,3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69930603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1960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376,8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61,4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258,8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67,7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11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31557211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1961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337,4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45,2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219,5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68,5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34578562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292,2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60,9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174,5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70,3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700794305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457,8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44,6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122,4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81,3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91025518"/>
                  </a:ext>
                </a:extLst>
              </a:tr>
              <a:tr h="27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1964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262,6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40,8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102,1</a:t>
                      </a:r>
                      <a:endParaRPr lang="pt-BR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95,3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15</a:t>
                      </a:r>
                      <a:endParaRPr lang="pt-BR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34640899"/>
                  </a:ext>
                </a:extLst>
              </a:tr>
            </a:tbl>
          </a:graphicData>
        </a:graphic>
      </p:graphicFrame>
      <p:pic>
        <p:nvPicPr>
          <p:cNvPr id="3" name="Gumbel_Qmáx_Qmín 5">
            <a:hlinkClick r:id="" action="ppaction://media"/>
            <a:extLst>
              <a:ext uri="{FF2B5EF4-FFF2-40B4-BE49-F238E27FC236}">
                <a16:creationId xmlns="" xmlns:a16="http://schemas.microsoft.com/office/drawing/2014/main" id="{8BB9D7AB-EA38-4201-A6D0-02233405F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3" name="Estrela: 5 Pontas 22">
            <a:extLst>
              <a:ext uri="{FF2B5EF4-FFF2-40B4-BE49-F238E27FC236}">
                <a16:creationId xmlns="" xmlns:a16="http://schemas.microsoft.com/office/drawing/2014/main" id="{2AB2AB29-69FD-4F9F-9BD2-8A56688AEA03}"/>
              </a:ext>
            </a:extLst>
          </p:cNvPr>
          <p:cNvSpPr/>
          <p:nvPr/>
        </p:nvSpPr>
        <p:spPr>
          <a:xfrm>
            <a:off x="4460408" y="4050690"/>
            <a:ext cx="144016" cy="170399"/>
          </a:xfrm>
          <a:prstGeom prst="star5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="" xmlns:a16="http://schemas.microsoft.com/office/drawing/2014/main" id="{A67E7602-8D67-4E7D-A716-FEA7206C58FD}"/>
              </a:ext>
            </a:extLst>
          </p:cNvPr>
          <p:cNvGrpSpPr/>
          <p:nvPr/>
        </p:nvGrpSpPr>
        <p:grpSpPr>
          <a:xfrm>
            <a:off x="1767518" y="420820"/>
            <a:ext cx="8504946" cy="6536573"/>
            <a:chOff x="243518" y="321427"/>
            <a:chExt cx="8504946" cy="6536573"/>
          </a:xfrm>
        </p:grpSpPr>
        <p:grpSp>
          <p:nvGrpSpPr>
            <p:cNvPr id="14" name="Agrupar 13">
              <a:extLst>
                <a:ext uri="{FF2B5EF4-FFF2-40B4-BE49-F238E27FC236}">
                  <a16:creationId xmlns="" xmlns:a16="http://schemas.microsoft.com/office/drawing/2014/main" id="{97A4A1A7-219E-4ADC-963F-DA24E737BBDB}"/>
                </a:ext>
              </a:extLst>
            </p:cNvPr>
            <p:cNvGrpSpPr/>
            <p:nvPr/>
          </p:nvGrpSpPr>
          <p:grpSpPr>
            <a:xfrm>
              <a:off x="243518" y="321427"/>
              <a:ext cx="8504946" cy="6536573"/>
              <a:chOff x="243518" y="321427"/>
              <a:chExt cx="8504946" cy="6536573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="" xmlns:a16="http://schemas.microsoft.com/office/drawing/2014/main" id="{E6701357-F7BA-4D83-A506-D3C9170EBD33}"/>
                  </a:ext>
                </a:extLst>
              </p:cNvPr>
              <p:cNvGrpSpPr/>
              <p:nvPr/>
            </p:nvGrpSpPr>
            <p:grpSpPr>
              <a:xfrm>
                <a:off x="243518" y="321427"/>
                <a:ext cx="8504946" cy="6536573"/>
                <a:chOff x="0" y="321427"/>
                <a:chExt cx="8504946" cy="6536573"/>
              </a:xfrm>
            </p:grpSpPr>
            <p:pic>
              <p:nvPicPr>
                <p:cNvPr id="6" name="Picture 1">
                  <a:extLst>
                    <a:ext uri="{FF2B5EF4-FFF2-40B4-BE49-F238E27FC236}">
                      <a16:creationId xmlns="" xmlns:a16="http://schemas.microsoft.com/office/drawing/2014/main" id="{84A52BBD-49B9-4EE2-99E7-903033FC27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t="6989"/>
                <a:stretch/>
              </p:blipFill>
              <p:spPr bwMode="auto">
                <a:xfrm rot="5400000">
                  <a:off x="984186" y="-662759"/>
                  <a:ext cx="6536573" cy="850494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3" name="Agrupar 2">
                  <a:extLst>
                    <a:ext uri="{FF2B5EF4-FFF2-40B4-BE49-F238E27FC236}">
                      <a16:creationId xmlns="" xmlns:a16="http://schemas.microsoft.com/office/drawing/2014/main" id="{7C197FFA-78AE-441C-9615-368E1E871963}"/>
                    </a:ext>
                  </a:extLst>
                </p:cNvPr>
                <p:cNvGrpSpPr/>
                <p:nvPr/>
              </p:nvGrpSpPr>
              <p:grpSpPr>
                <a:xfrm>
                  <a:off x="395536" y="389856"/>
                  <a:ext cx="5904656" cy="5271392"/>
                  <a:chOff x="395536" y="389856"/>
                  <a:chExt cx="5904656" cy="5271392"/>
                </a:xfrm>
              </p:grpSpPr>
              <p:sp>
                <p:nvSpPr>
                  <p:cNvPr id="2" name="CaixaDeTexto 1">
                    <a:extLst>
                      <a:ext uri="{FF2B5EF4-FFF2-40B4-BE49-F238E27FC236}">
                        <a16:creationId xmlns="" xmlns:a16="http://schemas.microsoft.com/office/drawing/2014/main" id="{6854232A-6378-4048-9251-DF7F1D26849E}"/>
                      </a:ext>
                    </a:extLst>
                  </p:cNvPr>
                  <p:cNvSpPr txBox="1"/>
                  <p:nvPr/>
                </p:nvSpPr>
                <p:spPr>
                  <a:xfrm>
                    <a:off x="2123728" y="389856"/>
                    <a:ext cx="4176464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Distribuição de Gumbel – Série de máximos anuais</a:t>
                    </a:r>
                  </a:p>
                </p:txBody>
              </p:sp>
              <p:sp>
                <p:nvSpPr>
                  <p:cNvPr id="5" name="CaixaDeTexto 4">
                    <a:extLst>
                      <a:ext uri="{FF2B5EF4-FFF2-40B4-BE49-F238E27FC236}">
                        <a16:creationId xmlns="" xmlns:a16="http://schemas.microsoft.com/office/drawing/2014/main" id="{53432434-B1A4-4DD3-90BD-1F926BEB4BC3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543041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7" name="CaixaDeTexto 6">
                    <a:extLst>
                      <a:ext uri="{FF2B5EF4-FFF2-40B4-BE49-F238E27FC236}">
                        <a16:creationId xmlns="" xmlns:a16="http://schemas.microsoft.com/office/drawing/2014/main" id="{CEFF1C3B-BD8D-41DA-B310-FFCE4253FC7C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4725144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200</a:t>
                    </a:r>
                  </a:p>
                </p:txBody>
              </p:sp>
              <p:sp>
                <p:nvSpPr>
                  <p:cNvPr id="8" name="CaixaDeTexto 7">
                    <a:extLst>
                      <a:ext uri="{FF2B5EF4-FFF2-40B4-BE49-F238E27FC236}">
                        <a16:creationId xmlns="" xmlns:a16="http://schemas.microsoft.com/office/drawing/2014/main" id="{3B972B15-5FD5-4005-8A56-40AFC131FF64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4073839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300</a:t>
                    </a:r>
                  </a:p>
                </p:txBody>
              </p:sp>
              <p:sp>
                <p:nvSpPr>
                  <p:cNvPr id="9" name="CaixaDeTexto 8">
                    <a:extLst>
                      <a:ext uri="{FF2B5EF4-FFF2-40B4-BE49-F238E27FC236}">
                        <a16:creationId xmlns="" xmlns:a16="http://schemas.microsoft.com/office/drawing/2014/main" id="{678F4EB2-3397-4512-B858-487E499F758E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3368567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400</a:t>
                    </a:r>
                  </a:p>
                </p:txBody>
              </p:sp>
              <p:sp>
                <p:nvSpPr>
                  <p:cNvPr id="10" name="CaixaDeTexto 9">
                    <a:extLst>
                      <a:ext uri="{FF2B5EF4-FFF2-40B4-BE49-F238E27FC236}">
                        <a16:creationId xmlns="" xmlns:a16="http://schemas.microsoft.com/office/drawing/2014/main" id="{436400F4-5B45-4F62-9749-C3A62ED3CEC0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2754545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500</a:t>
                    </a:r>
                  </a:p>
                </p:txBody>
              </p:sp>
              <p:sp>
                <p:nvSpPr>
                  <p:cNvPr id="11" name="CaixaDeTexto 10">
                    <a:extLst>
                      <a:ext uri="{FF2B5EF4-FFF2-40B4-BE49-F238E27FC236}">
                        <a16:creationId xmlns="" xmlns:a16="http://schemas.microsoft.com/office/drawing/2014/main" id="{409F52F0-3565-4074-B3B9-DF3D4C9FEBEB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2106473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600</a:t>
                    </a:r>
                  </a:p>
                </p:txBody>
              </p:sp>
              <p:sp>
                <p:nvSpPr>
                  <p:cNvPr id="12" name="CaixaDeTexto 11">
                    <a:extLst>
                      <a:ext uri="{FF2B5EF4-FFF2-40B4-BE49-F238E27FC236}">
                        <a16:creationId xmlns="" xmlns:a16="http://schemas.microsoft.com/office/drawing/2014/main" id="{923A8DE7-D968-4996-8DD3-21022FA4E711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143592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700</a:t>
                    </a:r>
                  </a:p>
                </p:txBody>
              </p:sp>
              <p:sp>
                <p:nvSpPr>
                  <p:cNvPr id="13" name="CaixaDeTexto 12">
                    <a:extLst>
                      <a:ext uri="{FF2B5EF4-FFF2-40B4-BE49-F238E27FC236}">
                        <a16:creationId xmlns="" xmlns:a16="http://schemas.microsoft.com/office/drawing/2014/main" id="{1760332F-5D43-49DE-A8B8-96A13A237F01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761471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800</a:t>
                    </a:r>
                  </a:p>
                </p:txBody>
              </p:sp>
            </p:grpSp>
          </p:grpSp>
          <p:sp>
            <p:nvSpPr>
              <p:cNvPr id="15" name="CaixaDeTexto 14">
                <a:extLst>
                  <a:ext uri="{FF2B5EF4-FFF2-40B4-BE49-F238E27FC236}">
                    <a16:creationId xmlns="" xmlns:a16="http://schemas.microsoft.com/office/drawing/2014/main" id="{CD926EAF-C106-46A2-9667-75A6C3ABC730}"/>
                  </a:ext>
                </a:extLst>
              </p:cNvPr>
              <p:cNvSpPr txBox="1"/>
              <p:nvPr/>
            </p:nvSpPr>
            <p:spPr>
              <a:xfrm>
                <a:off x="634710" y="6078488"/>
                <a:ext cx="36004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1500" dirty="0">
                    <a:solidFill>
                      <a:srgbClr val="3366FF"/>
                    </a:solidFill>
                  </a:rPr>
                  <a:t>    0</a:t>
                </a:r>
              </a:p>
            </p:txBody>
          </p:sp>
        </p:grpSp>
        <p:sp>
          <p:nvSpPr>
            <p:cNvPr id="16" name="Estrela: 5 Pontas 15">
              <a:extLst>
                <a:ext uri="{FF2B5EF4-FFF2-40B4-BE49-F238E27FC236}">
                  <a16:creationId xmlns="" xmlns:a16="http://schemas.microsoft.com/office/drawing/2014/main" id="{948ED4C1-27B8-416D-A2E3-2F635B39476B}"/>
                </a:ext>
              </a:extLst>
            </p:cNvPr>
            <p:cNvSpPr/>
            <p:nvPr/>
          </p:nvSpPr>
          <p:spPr>
            <a:xfrm>
              <a:off x="5280505" y="2351438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strela: 5 Pontas 17">
              <a:extLst>
                <a:ext uri="{FF2B5EF4-FFF2-40B4-BE49-F238E27FC236}">
                  <a16:creationId xmlns="" xmlns:a16="http://schemas.microsoft.com/office/drawing/2014/main" id="{EC09233F-401D-436F-BF9C-715E4B80BA15}"/>
                </a:ext>
              </a:extLst>
            </p:cNvPr>
            <p:cNvSpPr/>
            <p:nvPr/>
          </p:nvSpPr>
          <p:spPr>
            <a:xfrm>
              <a:off x="4488417" y="3022660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strela: 5 Pontas 18">
              <a:extLst>
                <a:ext uri="{FF2B5EF4-FFF2-40B4-BE49-F238E27FC236}">
                  <a16:creationId xmlns="" xmlns:a16="http://schemas.microsoft.com/office/drawing/2014/main" id="{C562C7E8-4094-4632-B6DE-566B16EDDE7B}"/>
                </a:ext>
              </a:extLst>
            </p:cNvPr>
            <p:cNvSpPr/>
            <p:nvPr/>
          </p:nvSpPr>
          <p:spPr>
            <a:xfrm>
              <a:off x="4030661" y="3546633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strela: 5 Pontas 19">
              <a:extLst>
                <a:ext uri="{FF2B5EF4-FFF2-40B4-BE49-F238E27FC236}">
                  <a16:creationId xmlns="" xmlns:a16="http://schemas.microsoft.com/office/drawing/2014/main" id="{9E9C5FD5-C357-4032-AD15-823D65FD9405}"/>
                </a:ext>
              </a:extLst>
            </p:cNvPr>
            <p:cNvSpPr/>
            <p:nvPr/>
          </p:nvSpPr>
          <p:spPr>
            <a:xfrm>
              <a:off x="3707904" y="3696440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strela: 5 Pontas 20">
              <a:extLst>
                <a:ext uri="{FF2B5EF4-FFF2-40B4-BE49-F238E27FC236}">
                  <a16:creationId xmlns="" xmlns:a16="http://schemas.microsoft.com/office/drawing/2014/main" id="{3AE578D9-5A10-4093-B9C3-271EE9A2771F}"/>
                </a:ext>
              </a:extLst>
            </p:cNvPr>
            <p:cNvSpPr/>
            <p:nvPr/>
          </p:nvSpPr>
          <p:spPr>
            <a:xfrm>
              <a:off x="3468730" y="3861048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strela: 5 Pontas 21">
              <a:extLst>
                <a:ext uri="{FF2B5EF4-FFF2-40B4-BE49-F238E27FC236}">
                  <a16:creationId xmlns="" xmlns:a16="http://schemas.microsoft.com/office/drawing/2014/main" id="{045D4806-3166-4B74-9E29-F67F26313C29}"/>
                </a:ext>
              </a:extLst>
            </p:cNvPr>
            <p:cNvSpPr/>
            <p:nvPr/>
          </p:nvSpPr>
          <p:spPr>
            <a:xfrm>
              <a:off x="3203848" y="3933056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strela: 5 Pontas 23">
              <a:extLst>
                <a:ext uri="{FF2B5EF4-FFF2-40B4-BE49-F238E27FC236}">
                  <a16:creationId xmlns="" xmlns:a16="http://schemas.microsoft.com/office/drawing/2014/main" id="{64435FF7-C27C-4D46-9ACC-C064B930970F}"/>
                </a:ext>
              </a:extLst>
            </p:cNvPr>
            <p:cNvSpPr/>
            <p:nvPr/>
          </p:nvSpPr>
          <p:spPr>
            <a:xfrm>
              <a:off x="2843808" y="4183805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strela: 5 Pontas 24">
              <a:extLst>
                <a:ext uri="{FF2B5EF4-FFF2-40B4-BE49-F238E27FC236}">
                  <a16:creationId xmlns="" xmlns:a16="http://schemas.microsoft.com/office/drawing/2014/main" id="{E5A8C302-6561-48F2-A9D9-37E385472B39}"/>
                </a:ext>
              </a:extLst>
            </p:cNvPr>
            <p:cNvSpPr/>
            <p:nvPr/>
          </p:nvSpPr>
          <p:spPr>
            <a:xfrm>
              <a:off x="2627784" y="4239662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strela: 5 Pontas 25">
              <a:extLst>
                <a:ext uri="{FF2B5EF4-FFF2-40B4-BE49-F238E27FC236}">
                  <a16:creationId xmlns="" xmlns:a16="http://schemas.microsoft.com/office/drawing/2014/main" id="{4C0E2C91-6FA4-4E76-9A5B-89CFF2BD98EB}"/>
                </a:ext>
              </a:extLst>
            </p:cNvPr>
            <p:cNvSpPr/>
            <p:nvPr/>
          </p:nvSpPr>
          <p:spPr>
            <a:xfrm>
              <a:off x="2483768" y="4356087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strela: 5 Pontas 26">
              <a:extLst>
                <a:ext uri="{FF2B5EF4-FFF2-40B4-BE49-F238E27FC236}">
                  <a16:creationId xmlns="" xmlns:a16="http://schemas.microsoft.com/office/drawing/2014/main" id="{64EC9E10-CBBB-4498-B813-4D63FB0020C0}"/>
                </a:ext>
              </a:extLst>
            </p:cNvPr>
            <p:cNvSpPr/>
            <p:nvPr/>
          </p:nvSpPr>
          <p:spPr>
            <a:xfrm>
              <a:off x="2362902" y="4437112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strela: 5 Pontas 27">
              <a:extLst>
                <a:ext uri="{FF2B5EF4-FFF2-40B4-BE49-F238E27FC236}">
                  <a16:creationId xmlns="" xmlns:a16="http://schemas.microsoft.com/office/drawing/2014/main" id="{B949254A-DF00-4BD1-B847-3F269A4B5549}"/>
                </a:ext>
              </a:extLst>
            </p:cNvPr>
            <p:cNvSpPr/>
            <p:nvPr/>
          </p:nvSpPr>
          <p:spPr>
            <a:xfrm>
              <a:off x="2074870" y="4629986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strela: 5 Pontas 28">
              <a:extLst>
                <a:ext uri="{FF2B5EF4-FFF2-40B4-BE49-F238E27FC236}">
                  <a16:creationId xmlns="" xmlns:a16="http://schemas.microsoft.com/office/drawing/2014/main" id="{64D9813F-2F51-4163-A274-DA01435717D8}"/>
                </a:ext>
              </a:extLst>
            </p:cNvPr>
            <p:cNvSpPr/>
            <p:nvPr/>
          </p:nvSpPr>
          <p:spPr>
            <a:xfrm>
              <a:off x="1884554" y="4906443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strela: 5 Pontas 29">
              <a:extLst>
                <a:ext uri="{FF2B5EF4-FFF2-40B4-BE49-F238E27FC236}">
                  <a16:creationId xmlns="" xmlns:a16="http://schemas.microsoft.com/office/drawing/2014/main" id="{D840E5E8-17A8-4AA4-93EA-7B3C92C7261E}"/>
                </a:ext>
              </a:extLst>
            </p:cNvPr>
            <p:cNvSpPr/>
            <p:nvPr/>
          </p:nvSpPr>
          <p:spPr>
            <a:xfrm>
              <a:off x="1668530" y="5251675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strela: 5 Pontas 30">
              <a:extLst>
                <a:ext uri="{FF2B5EF4-FFF2-40B4-BE49-F238E27FC236}">
                  <a16:creationId xmlns="" xmlns:a16="http://schemas.microsoft.com/office/drawing/2014/main" id="{1374B4D8-20CE-48EC-8CF8-B1892983A70A}"/>
                </a:ext>
              </a:extLst>
            </p:cNvPr>
            <p:cNvSpPr/>
            <p:nvPr/>
          </p:nvSpPr>
          <p:spPr>
            <a:xfrm>
              <a:off x="1473098" y="5392500"/>
              <a:ext cx="144016" cy="17039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4" name="Título 1">
            <a:extLst>
              <a:ext uri="{FF2B5EF4-FFF2-40B4-BE49-F238E27FC236}">
                <a16:creationId xmlns="" xmlns:a16="http://schemas.microsoft.com/office/drawing/2014/main" id="{236D0011-6DFF-4B21-B01A-D782C9BEA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-28380"/>
            <a:ext cx="4752528" cy="433044"/>
          </a:xfrm>
        </p:spPr>
        <p:txBody>
          <a:bodyPr>
            <a:noAutofit/>
          </a:bodyPr>
          <a:lstStyle/>
          <a:p>
            <a:pPr algn="just"/>
            <a:r>
              <a:rPr lang="pt-BR" sz="2600" dirty="0"/>
              <a:t>2) Plotando valores (Q</a:t>
            </a:r>
            <a:r>
              <a:rPr lang="pt-BR" sz="2600" baseline="-25000" dirty="0"/>
              <a:t>máx</a:t>
            </a:r>
            <a:r>
              <a:rPr lang="pt-BR" sz="2600" dirty="0"/>
              <a:t>):</a:t>
            </a:r>
          </a:p>
        </p:txBody>
      </p:sp>
      <p:pic>
        <p:nvPicPr>
          <p:cNvPr id="17" name="Gumbel_Qmáx_Qmín 6">
            <a:hlinkClick r:id="" action="ppaction://media"/>
            <a:extLst>
              <a:ext uri="{FF2B5EF4-FFF2-40B4-BE49-F238E27FC236}">
                <a16:creationId xmlns="" xmlns:a16="http://schemas.microsoft.com/office/drawing/2014/main" id="{A87C064C-B0C3-42FA-8EA2-60F7E2545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5988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="" xmlns:a16="http://schemas.microsoft.com/office/drawing/2014/main" id="{06B06A8F-70B3-4494-A327-2550DD0E3660}"/>
              </a:ext>
            </a:extLst>
          </p:cNvPr>
          <p:cNvGrpSpPr/>
          <p:nvPr/>
        </p:nvGrpSpPr>
        <p:grpSpPr>
          <a:xfrm>
            <a:off x="1767518" y="420820"/>
            <a:ext cx="8504946" cy="6536573"/>
            <a:chOff x="243518" y="321427"/>
            <a:chExt cx="8504946" cy="6536573"/>
          </a:xfrm>
        </p:grpSpPr>
        <p:grpSp>
          <p:nvGrpSpPr>
            <p:cNvPr id="14" name="Agrupar 13">
              <a:extLst>
                <a:ext uri="{FF2B5EF4-FFF2-40B4-BE49-F238E27FC236}">
                  <a16:creationId xmlns="" xmlns:a16="http://schemas.microsoft.com/office/drawing/2014/main" id="{0EA63FC0-1F21-4373-A763-E84EDADB2D7F}"/>
                </a:ext>
              </a:extLst>
            </p:cNvPr>
            <p:cNvGrpSpPr/>
            <p:nvPr/>
          </p:nvGrpSpPr>
          <p:grpSpPr>
            <a:xfrm>
              <a:off x="243518" y="321427"/>
              <a:ext cx="8504946" cy="6536573"/>
              <a:chOff x="243518" y="321427"/>
              <a:chExt cx="8504946" cy="6536573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="" xmlns:a16="http://schemas.microsoft.com/office/drawing/2014/main" id="{E6701357-F7BA-4D83-A506-D3C9170EBD33}"/>
                  </a:ext>
                </a:extLst>
              </p:cNvPr>
              <p:cNvGrpSpPr/>
              <p:nvPr/>
            </p:nvGrpSpPr>
            <p:grpSpPr>
              <a:xfrm>
                <a:off x="243518" y="321427"/>
                <a:ext cx="8504946" cy="6536573"/>
                <a:chOff x="0" y="321427"/>
                <a:chExt cx="8504946" cy="6536573"/>
              </a:xfrm>
            </p:grpSpPr>
            <p:pic>
              <p:nvPicPr>
                <p:cNvPr id="6" name="Picture 1">
                  <a:extLst>
                    <a:ext uri="{FF2B5EF4-FFF2-40B4-BE49-F238E27FC236}">
                      <a16:creationId xmlns="" xmlns:a16="http://schemas.microsoft.com/office/drawing/2014/main" id="{84A52BBD-49B9-4EE2-99E7-903033FC27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t="6989"/>
                <a:stretch/>
              </p:blipFill>
              <p:spPr bwMode="auto">
                <a:xfrm rot="5400000">
                  <a:off x="984186" y="-662759"/>
                  <a:ext cx="6536573" cy="850494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3" name="Agrupar 2">
                  <a:extLst>
                    <a:ext uri="{FF2B5EF4-FFF2-40B4-BE49-F238E27FC236}">
                      <a16:creationId xmlns="" xmlns:a16="http://schemas.microsoft.com/office/drawing/2014/main" id="{7C197FFA-78AE-441C-9615-368E1E871963}"/>
                    </a:ext>
                  </a:extLst>
                </p:cNvPr>
                <p:cNvGrpSpPr/>
                <p:nvPr/>
              </p:nvGrpSpPr>
              <p:grpSpPr>
                <a:xfrm>
                  <a:off x="368042" y="389856"/>
                  <a:ext cx="5932150" cy="5574232"/>
                  <a:chOff x="368042" y="389856"/>
                  <a:chExt cx="5932150" cy="5574232"/>
                </a:xfrm>
              </p:grpSpPr>
              <p:sp>
                <p:nvSpPr>
                  <p:cNvPr id="2" name="CaixaDeTexto 1">
                    <a:extLst>
                      <a:ext uri="{FF2B5EF4-FFF2-40B4-BE49-F238E27FC236}">
                        <a16:creationId xmlns="" xmlns:a16="http://schemas.microsoft.com/office/drawing/2014/main" id="{6854232A-6378-4048-9251-DF7F1D26849E}"/>
                      </a:ext>
                    </a:extLst>
                  </p:cNvPr>
                  <p:cNvSpPr txBox="1"/>
                  <p:nvPr/>
                </p:nvSpPr>
                <p:spPr>
                  <a:xfrm>
                    <a:off x="2123728" y="389856"/>
                    <a:ext cx="4176464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Distribuição de Gumbel – Série de mínimos anuais</a:t>
                    </a:r>
                  </a:p>
                </p:txBody>
              </p:sp>
              <p:sp>
                <p:nvSpPr>
                  <p:cNvPr id="5" name="CaixaDeTexto 4">
                    <a:extLst>
                      <a:ext uri="{FF2B5EF4-FFF2-40B4-BE49-F238E27FC236}">
                        <a16:creationId xmlns="" xmlns:a16="http://schemas.microsoft.com/office/drawing/2014/main" id="{53432434-B1A4-4DD3-90BD-1F926BEB4BC3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573325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7" name="CaixaDeTexto 6">
                    <a:extLst>
                      <a:ext uri="{FF2B5EF4-FFF2-40B4-BE49-F238E27FC236}">
                        <a16:creationId xmlns="" xmlns:a16="http://schemas.microsoft.com/office/drawing/2014/main" id="{CEFF1C3B-BD8D-41DA-B310-FFCE4253FC7C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540726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20</a:t>
                    </a:r>
                  </a:p>
                </p:txBody>
              </p:sp>
              <p:sp>
                <p:nvSpPr>
                  <p:cNvPr id="8" name="CaixaDeTexto 7">
                    <a:extLst>
                      <a:ext uri="{FF2B5EF4-FFF2-40B4-BE49-F238E27FC236}">
                        <a16:creationId xmlns="" xmlns:a16="http://schemas.microsoft.com/office/drawing/2014/main" id="{3B972B15-5FD5-4005-8A56-40AFC131FF64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5058801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30</a:t>
                    </a:r>
                  </a:p>
                </p:txBody>
              </p:sp>
              <p:sp>
                <p:nvSpPr>
                  <p:cNvPr id="9" name="CaixaDeTexto 8">
                    <a:extLst>
                      <a:ext uri="{FF2B5EF4-FFF2-40B4-BE49-F238E27FC236}">
                        <a16:creationId xmlns="" xmlns:a16="http://schemas.microsoft.com/office/drawing/2014/main" id="{678F4EB2-3397-4512-B858-487E499F758E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471033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40</a:t>
                    </a:r>
                  </a:p>
                </p:txBody>
              </p:sp>
              <p:sp>
                <p:nvSpPr>
                  <p:cNvPr id="10" name="CaixaDeTexto 9">
                    <a:extLst>
                      <a:ext uri="{FF2B5EF4-FFF2-40B4-BE49-F238E27FC236}">
                        <a16:creationId xmlns="" xmlns:a16="http://schemas.microsoft.com/office/drawing/2014/main" id="{436400F4-5B45-4F62-9749-C3A62ED3CEC0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4422304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1" name="CaixaDeTexto 10">
                    <a:extLst>
                      <a:ext uri="{FF2B5EF4-FFF2-40B4-BE49-F238E27FC236}">
                        <a16:creationId xmlns="" xmlns:a16="http://schemas.microsoft.com/office/drawing/2014/main" id="{409F52F0-3565-4074-B3B9-DF3D4C9FEBEB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4077072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60</a:t>
                    </a:r>
                  </a:p>
                </p:txBody>
              </p:sp>
              <p:sp>
                <p:nvSpPr>
                  <p:cNvPr id="12" name="CaixaDeTexto 11">
                    <a:extLst>
                      <a:ext uri="{FF2B5EF4-FFF2-40B4-BE49-F238E27FC236}">
                        <a16:creationId xmlns="" xmlns:a16="http://schemas.microsoft.com/office/drawing/2014/main" id="{923A8DE7-D968-4996-8DD3-21022FA4E711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3757430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70</a:t>
                    </a:r>
                  </a:p>
                </p:txBody>
              </p:sp>
              <p:sp>
                <p:nvSpPr>
                  <p:cNvPr id="13" name="CaixaDeTexto 12">
                    <a:extLst>
                      <a:ext uri="{FF2B5EF4-FFF2-40B4-BE49-F238E27FC236}">
                        <a16:creationId xmlns="" xmlns:a16="http://schemas.microsoft.com/office/drawing/2014/main" id="{1760332F-5D43-49DE-A8B8-96A13A237F01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3412975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80</a:t>
                    </a:r>
                  </a:p>
                </p:txBody>
              </p:sp>
            </p:grpSp>
          </p:grpSp>
          <p:sp>
            <p:nvSpPr>
              <p:cNvPr id="17" name="CaixaDeTexto 16">
                <a:extLst>
                  <a:ext uri="{FF2B5EF4-FFF2-40B4-BE49-F238E27FC236}">
                    <a16:creationId xmlns="" xmlns:a16="http://schemas.microsoft.com/office/drawing/2014/main" id="{66E39B1D-8544-4617-B8F0-2B48E7B070E0}"/>
                  </a:ext>
                </a:extLst>
              </p:cNvPr>
              <p:cNvSpPr txBox="1"/>
              <p:nvPr/>
            </p:nvSpPr>
            <p:spPr>
              <a:xfrm>
                <a:off x="611560" y="6093296"/>
                <a:ext cx="36004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1500" dirty="0">
                    <a:solidFill>
                      <a:srgbClr val="FF0000"/>
                    </a:solidFill>
                  </a:rPr>
                  <a:t>  0</a:t>
                </a:r>
              </a:p>
            </p:txBody>
          </p:sp>
        </p:grpSp>
        <p:sp>
          <p:nvSpPr>
            <p:cNvPr id="15" name="CaixaDeTexto 14">
              <a:extLst>
                <a:ext uri="{FF2B5EF4-FFF2-40B4-BE49-F238E27FC236}">
                  <a16:creationId xmlns="" xmlns:a16="http://schemas.microsoft.com/office/drawing/2014/main" id="{D9055DF2-9A61-4BEF-98A5-E4D1B11F65E9}"/>
                </a:ext>
              </a:extLst>
            </p:cNvPr>
            <p:cNvSpPr txBox="1"/>
            <p:nvPr/>
          </p:nvSpPr>
          <p:spPr>
            <a:xfrm>
              <a:off x="611560" y="3067743"/>
              <a:ext cx="36004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90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="" xmlns:a16="http://schemas.microsoft.com/office/drawing/2014/main" id="{DFB20D51-4686-4FEC-9911-F6E730A4E54E}"/>
                </a:ext>
              </a:extLst>
            </p:cNvPr>
            <p:cNvSpPr txBox="1"/>
            <p:nvPr/>
          </p:nvSpPr>
          <p:spPr>
            <a:xfrm>
              <a:off x="539552" y="2723288"/>
              <a:ext cx="36004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4458A80F-BCC1-43F6-AF79-E974787F6421}"/>
              </a:ext>
            </a:extLst>
          </p:cNvPr>
          <p:cNvGrpSpPr/>
          <p:nvPr/>
        </p:nvGrpSpPr>
        <p:grpSpPr>
          <a:xfrm>
            <a:off x="3244255" y="3420616"/>
            <a:ext cx="3643832" cy="1410394"/>
            <a:chOff x="1720255" y="3420616"/>
            <a:chExt cx="3643832" cy="1410394"/>
          </a:xfrm>
        </p:grpSpPr>
        <p:sp>
          <p:nvSpPr>
            <p:cNvPr id="19" name="Triângulo isósceles 18">
              <a:extLst>
                <a:ext uri="{FF2B5EF4-FFF2-40B4-BE49-F238E27FC236}">
                  <a16:creationId xmlns="" xmlns:a16="http://schemas.microsoft.com/office/drawing/2014/main" id="{EB19EED5-7FCB-4B4C-B8F7-CBFF784AA750}"/>
                </a:ext>
              </a:extLst>
            </p:cNvPr>
            <p:cNvSpPr/>
            <p:nvPr/>
          </p:nvSpPr>
          <p:spPr>
            <a:xfrm flipH="1">
              <a:off x="5246360" y="4744194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Triângulo isósceles 20">
              <a:extLst>
                <a:ext uri="{FF2B5EF4-FFF2-40B4-BE49-F238E27FC236}">
                  <a16:creationId xmlns="" xmlns:a16="http://schemas.microsoft.com/office/drawing/2014/main" id="{E2614AD0-CDAE-471C-9FDE-D71BB2DDC4B8}"/>
                </a:ext>
              </a:extLst>
            </p:cNvPr>
            <p:cNvSpPr/>
            <p:nvPr/>
          </p:nvSpPr>
          <p:spPr>
            <a:xfrm flipH="1">
              <a:off x="4495800" y="4624561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Triângulo isósceles 21">
              <a:extLst>
                <a:ext uri="{FF2B5EF4-FFF2-40B4-BE49-F238E27FC236}">
                  <a16:creationId xmlns="" xmlns:a16="http://schemas.microsoft.com/office/drawing/2014/main" id="{67C82151-CBDA-4309-8F2B-497BC7A652E1}"/>
                </a:ext>
              </a:extLst>
            </p:cNvPr>
            <p:cNvSpPr/>
            <p:nvPr/>
          </p:nvSpPr>
          <p:spPr>
            <a:xfrm flipH="1">
              <a:off x="4067944" y="4619228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Triângulo isósceles 22">
              <a:extLst>
                <a:ext uri="{FF2B5EF4-FFF2-40B4-BE49-F238E27FC236}">
                  <a16:creationId xmlns="" xmlns:a16="http://schemas.microsoft.com/office/drawing/2014/main" id="{C4117643-7692-4C36-960D-7A482E48176A}"/>
                </a:ext>
              </a:extLst>
            </p:cNvPr>
            <p:cNvSpPr/>
            <p:nvPr/>
          </p:nvSpPr>
          <p:spPr>
            <a:xfrm flipH="1">
              <a:off x="3726954" y="4609703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>
              <a:extLst>
                <a:ext uri="{FF2B5EF4-FFF2-40B4-BE49-F238E27FC236}">
                  <a16:creationId xmlns="" xmlns:a16="http://schemas.microsoft.com/office/drawing/2014/main" id="{EFC9DABB-C536-4798-8ECA-8FB1FB672260}"/>
                </a:ext>
              </a:extLst>
            </p:cNvPr>
            <p:cNvSpPr/>
            <p:nvPr/>
          </p:nvSpPr>
          <p:spPr>
            <a:xfrm flipH="1">
              <a:off x="3446161" y="4590653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riângulo isósceles 24">
              <a:extLst>
                <a:ext uri="{FF2B5EF4-FFF2-40B4-BE49-F238E27FC236}">
                  <a16:creationId xmlns="" xmlns:a16="http://schemas.microsoft.com/office/drawing/2014/main" id="{E6634F5E-006A-43A9-86F9-BFA54ECE736D}"/>
                </a:ext>
              </a:extLst>
            </p:cNvPr>
            <p:cNvSpPr/>
            <p:nvPr/>
          </p:nvSpPr>
          <p:spPr>
            <a:xfrm flipH="1">
              <a:off x="3216424" y="4461495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>
              <a:extLst>
                <a:ext uri="{FF2B5EF4-FFF2-40B4-BE49-F238E27FC236}">
                  <a16:creationId xmlns="" xmlns:a16="http://schemas.microsoft.com/office/drawing/2014/main" id="{975A416B-CA99-42E1-8F5E-0181EC3C6B23}"/>
                </a:ext>
              </a:extLst>
            </p:cNvPr>
            <p:cNvSpPr/>
            <p:nvPr/>
          </p:nvSpPr>
          <p:spPr>
            <a:xfrm flipH="1">
              <a:off x="3059832" y="4110980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>
              <a:extLst>
                <a:ext uri="{FF2B5EF4-FFF2-40B4-BE49-F238E27FC236}">
                  <a16:creationId xmlns="" xmlns:a16="http://schemas.microsoft.com/office/drawing/2014/main" id="{2191FEDE-E116-4E0C-BE2F-F45E6A62214F}"/>
                </a:ext>
              </a:extLst>
            </p:cNvPr>
            <p:cNvSpPr/>
            <p:nvPr/>
          </p:nvSpPr>
          <p:spPr>
            <a:xfrm flipH="1">
              <a:off x="2843808" y="4067547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>
              <a:extLst>
                <a:ext uri="{FF2B5EF4-FFF2-40B4-BE49-F238E27FC236}">
                  <a16:creationId xmlns="" xmlns:a16="http://schemas.microsoft.com/office/drawing/2014/main" id="{B2E11FA4-5202-4EC4-BBBF-5DAD275A97F1}"/>
                </a:ext>
              </a:extLst>
            </p:cNvPr>
            <p:cNvSpPr/>
            <p:nvPr/>
          </p:nvSpPr>
          <p:spPr>
            <a:xfrm flipH="1">
              <a:off x="2690267" y="3986014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riângulo isósceles 28">
              <a:extLst>
                <a:ext uri="{FF2B5EF4-FFF2-40B4-BE49-F238E27FC236}">
                  <a16:creationId xmlns="" xmlns:a16="http://schemas.microsoft.com/office/drawing/2014/main" id="{67D53C98-0C80-4914-BEC9-AA625AD3F562}"/>
                </a:ext>
              </a:extLst>
            </p:cNvPr>
            <p:cNvSpPr/>
            <p:nvPr/>
          </p:nvSpPr>
          <p:spPr>
            <a:xfrm flipH="1">
              <a:off x="2491007" y="3933056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>
              <a:extLst>
                <a:ext uri="{FF2B5EF4-FFF2-40B4-BE49-F238E27FC236}">
                  <a16:creationId xmlns="" xmlns:a16="http://schemas.microsoft.com/office/drawing/2014/main" id="{03453428-36EF-4660-B0AC-A561D297FF9D}"/>
                </a:ext>
              </a:extLst>
            </p:cNvPr>
            <p:cNvSpPr/>
            <p:nvPr/>
          </p:nvSpPr>
          <p:spPr>
            <a:xfrm flipH="1">
              <a:off x="2324894" y="3847331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Triângulo isósceles 30">
              <a:extLst>
                <a:ext uri="{FF2B5EF4-FFF2-40B4-BE49-F238E27FC236}">
                  <a16:creationId xmlns="" xmlns:a16="http://schemas.microsoft.com/office/drawing/2014/main" id="{085EC6B1-D36D-44A8-8BA3-3EF83D71D610}"/>
                </a:ext>
              </a:extLst>
            </p:cNvPr>
            <p:cNvSpPr/>
            <p:nvPr/>
          </p:nvSpPr>
          <p:spPr>
            <a:xfrm flipH="1">
              <a:off x="2146970" y="3818756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Triângulo isósceles 31">
              <a:extLst>
                <a:ext uri="{FF2B5EF4-FFF2-40B4-BE49-F238E27FC236}">
                  <a16:creationId xmlns="" xmlns:a16="http://schemas.microsoft.com/office/drawing/2014/main" id="{65B1F06F-D0A9-4D1D-833E-3B01E765C418}"/>
                </a:ext>
              </a:extLst>
            </p:cNvPr>
            <p:cNvSpPr/>
            <p:nvPr/>
          </p:nvSpPr>
          <p:spPr>
            <a:xfrm flipH="1">
              <a:off x="1955329" y="3760465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Triângulo isósceles 32">
              <a:extLst>
                <a:ext uri="{FF2B5EF4-FFF2-40B4-BE49-F238E27FC236}">
                  <a16:creationId xmlns="" xmlns:a16="http://schemas.microsoft.com/office/drawing/2014/main" id="{8999DACE-6F09-4BFA-8B1E-1B21E841DF24}"/>
                </a:ext>
              </a:extLst>
            </p:cNvPr>
            <p:cNvSpPr/>
            <p:nvPr/>
          </p:nvSpPr>
          <p:spPr>
            <a:xfrm flipH="1">
              <a:off x="1720255" y="3420616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Título 1">
            <a:extLst>
              <a:ext uri="{FF2B5EF4-FFF2-40B4-BE49-F238E27FC236}">
                <a16:creationId xmlns="" xmlns:a16="http://schemas.microsoft.com/office/drawing/2014/main" id="{5ED4AFBD-36A3-4BD6-AC22-7CDB2AFE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-28380"/>
            <a:ext cx="4752528" cy="433044"/>
          </a:xfrm>
        </p:spPr>
        <p:txBody>
          <a:bodyPr>
            <a:noAutofit/>
          </a:bodyPr>
          <a:lstStyle/>
          <a:p>
            <a:pPr algn="just"/>
            <a:r>
              <a:rPr lang="pt-BR" sz="2600" dirty="0"/>
              <a:t>2) Plotando valores (Q</a:t>
            </a:r>
            <a:r>
              <a:rPr lang="pt-BR" sz="2600" baseline="-25000" dirty="0"/>
              <a:t>mín</a:t>
            </a:r>
            <a:r>
              <a:rPr lang="pt-BR" sz="2600" dirty="0"/>
              <a:t>):</a:t>
            </a:r>
          </a:p>
        </p:txBody>
      </p:sp>
      <p:pic>
        <p:nvPicPr>
          <p:cNvPr id="34" name="Gumbel_Qmáx_Qmín 7">
            <a:hlinkClick r:id="" action="ppaction://media"/>
            <a:extLst>
              <a:ext uri="{FF2B5EF4-FFF2-40B4-BE49-F238E27FC236}">
                <a16:creationId xmlns="" xmlns:a16="http://schemas.microsoft.com/office/drawing/2014/main" id="{8131C2C4-0C74-4795-99B0-C938A9535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5968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Conceitos</a:t>
            </a:r>
            <a:br>
              <a:rPr lang="pt-BR" dirty="0"/>
            </a:br>
            <a:r>
              <a:rPr lang="pt-BR" sz="3300" dirty="0"/>
              <a:t>Tipos de eventos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5440" y="1800125"/>
            <a:ext cx="10668000" cy="4525963"/>
          </a:xfrm>
        </p:spPr>
        <p:txBody>
          <a:bodyPr numCol="2"/>
          <a:lstStyle/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 smtClean="0"/>
              <a:t>	</a:t>
            </a:r>
            <a:r>
              <a:rPr lang="pt-BR" b="1" dirty="0" smtClean="0"/>
              <a:t>Máximos</a:t>
            </a:r>
            <a:r>
              <a:rPr lang="pt-BR" dirty="0" smtClean="0"/>
              <a:t>	</a:t>
            </a:r>
            <a:endParaRPr lang="pt-BR" dirty="0"/>
          </a:p>
          <a:p>
            <a:pPr marL="890588" lvl="1" indent="-433388">
              <a:buFont typeface="Wingdings" panose="05000000000000000000" pitchFamily="2" charset="2"/>
              <a:buChar char="Ø"/>
            </a:pPr>
            <a:r>
              <a:rPr lang="pt-BR" dirty="0"/>
              <a:t>Precipitações pluviais</a:t>
            </a:r>
          </a:p>
          <a:p>
            <a:pPr marL="890588" lvl="1" indent="-433388">
              <a:buFont typeface="Wingdings" panose="05000000000000000000" pitchFamily="2" charset="2"/>
              <a:buChar char="Ø"/>
            </a:pPr>
            <a:r>
              <a:rPr lang="pt-BR" dirty="0"/>
              <a:t>Vazões máximas</a:t>
            </a:r>
          </a:p>
          <a:p>
            <a:pPr marL="890588" lvl="1" indent="-433388">
              <a:buFont typeface="Wingdings" panose="05000000000000000000" pitchFamily="2" charset="2"/>
              <a:buChar char="Ø"/>
            </a:pPr>
            <a:r>
              <a:rPr lang="pt-BR" dirty="0"/>
              <a:t>Cotas de enchentes</a:t>
            </a:r>
          </a:p>
          <a:p>
            <a:pPr marL="890588" lvl="1" indent="-433388">
              <a:buFont typeface="Wingdings" panose="05000000000000000000" pitchFamily="2" charset="2"/>
              <a:buChar char="Ø"/>
            </a:pPr>
            <a:r>
              <a:rPr lang="pt-BR" dirty="0"/>
              <a:t>Duração de veranicos</a:t>
            </a:r>
          </a:p>
          <a:p>
            <a:pPr lvl="1">
              <a:buNone/>
            </a:pPr>
            <a:endParaRPr lang="pt-BR" dirty="0"/>
          </a:p>
          <a:p>
            <a:pPr lvl="1">
              <a:buNone/>
            </a:pPr>
            <a:endParaRPr lang="pt-BR" dirty="0"/>
          </a:p>
          <a:p>
            <a:pPr marL="0" lvl="1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pt-BR" dirty="0"/>
          </a:p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/>
              <a:t>	</a:t>
            </a:r>
            <a:r>
              <a:rPr lang="pt-BR" b="1" dirty="0" smtClean="0"/>
              <a:t>Mínimos</a:t>
            </a:r>
            <a:endParaRPr lang="pt-BR" b="1" dirty="0"/>
          </a:p>
          <a:p>
            <a:pPr marL="809625" lvl="1" indent="-352425" algn="just">
              <a:buFont typeface="Wingdings" panose="05000000000000000000" pitchFamily="2" charset="2"/>
              <a:buChar char="Ø"/>
            </a:pPr>
            <a:r>
              <a:rPr lang="pt-BR" dirty="0"/>
              <a:t>Vazões mínimas</a:t>
            </a:r>
          </a:p>
          <a:p>
            <a:pPr marL="809625" lvl="1" indent="-352425" algn="just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5" name="Conceitos">
            <a:hlinkClick r:id="" action="ppaction://media"/>
            <a:extLst>
              <a:ext uri="{FF2B5EF4-FFF2-40B4-BE49-F238E27FC236}">
                <a16:creationId xmlns="" xmlns:a16="http://schemas.microsoft.com/office/drawing/2014/main" id="{A88B3B6C-AC08-4388-BB5B-5BE0F61D8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3) Obtenção de expressão analítica (</a:t>
            </a:r>
            <a:r>
              <a:rPr lang="pt-BR" sz="3000" dirty="0">
                <a:solidFill>
                  <a:srgbClr val="3366FF"/>
                </a:solidFill>
              </a:rPr>
              <a:t>Q</a:t>
            </a:r>
            <a:r>
              <a:rPr lang="pt-BR" sz="3000" baseline="-25000" dirty="0">
                <a:solidFill>
                  <a:srgbClr val="3366FF"/>
                </a:solidFill>
              </a:rPr>
              <a:t>máx</a:t>
            </a:r>
            <a:r>
              <a:rPr lang="pt-BR" sz="3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135560" y="836712"/>
                <a:ext cx="8280920" cy="590465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pt-BR" sz="2400" dirty="0"/>
                  <a:t>Obtenção de expressões analíticas:</a:t>
                </a:r>
              </a:p>
              <a:p>
                <a:pPr marL="457200" indent="-457200" algn="just">
                  <a:spcAft>
                    <a:spcPts val="600"/>
                  </a:spcAft>
                  <a:buAutoNum type="arabicParenR"/>
                </a:pPr>
                <a:r>
                  <a:rPr lang="pt-BR" sz="2400" dirty="0">
                    <a:solidFill>
                      <a:srgbClr val="0000FF"/>
                    </a:solidFill>
                  </a:rPr>
                  <a:t>Q</a:t>
                </a:r>
                <a:r>
                  <a:rPr lang="pt-BR" sz="2400" baseline="-25000" dirty="0">
                    <a:solidFill>
                      <a:srgbClr val="0000FF"/>
                    </a:solidFill>
                  </a:rPr>
                  <a:t>máx</a:t>
                </a:r>
                <a:r>
                  <a:rPr lang="pt-BR" sz="2400" dirty="0">
                    <a:solidFill>
                      <a:srgbClr val="0000FF"/>
                    </a:solidFill>
                  </a:rPr>
                  <a:t>:</a:t>
                </a:r>
                <a:r>
                  <a:rPr lang="pt-BR" sz="24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 ∙ </m:t>
                    </m:r>
                    <m:d>
                      <m:dPr>
                        <m:begChr m:val="{"/>
                        <m:endChr m:val="}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pt-BR" sz="24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400" dirty="0"/>
                  <a:t>	X = Q</a:t>
                </a:r>
                <a:r>
                  <a:rPr lang="pt-BR" sz="2400" baseline="-25000" dirty="0"/>
                  <a:t>máx</a:t>
                </a:r>
                <a:r>
                  <a:rPr lang="pt-BR" sz="2400" dirty="0"/>
                  <a:t> (m</a:t>
                </a:r>
                <a:r>
                  <a:rPr lang="pt-BR" sz="2400" baseline="30000" dirty="0"/>
                  <a:t>3</a:t>
                </a:r>
                <a:r>
                  <a:rPr lang="pt-BR" sz="2400" dirty="0"/>
                  <a:t>/s)</a:t>
                </a:r>
              </a:p>
              <a:p>
                <a:pPr marL="0" indent="0" algn="just">
                  <a:buNone/>
                </a:pPr>
                <a:endParaRPr lang="pt-BR" sz="1200" dirty="0"/>
              </a:p>
              <a:p>
                <a:pPr marL="0" indent="0" algn="just">
                  <a:buNone/>
                </a:pPr>
                <a:r>
                  <a:rPr lang="pt-BR" sz="2400" dirty="0"/>
                  <a:t>	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400" dirty="0"/>
                  <a:t>	</a:t>
                </a:r>
              </a:p>
              <a:p>
                <a:pPr marL="0" indent="0" algn="just">
                  <a:buNone/>
                </a:pPr>
                <a:r>
                  <a:rPr lang="pt-BR" sz="2400" dirty="0">
                    <a:solidFill>
                      <a:prstClr val="black"/>
                    </a:solidFill>
                  </a:rPr>
                  <a:t>	</a:t>
                </a:r>
                <a:r>
                  <a:rPr lang="pt-BR" sz="2400" dirty="0" err="1">
                    <a:solidFill>
                      <a:prstClr val="black"/>
                    </a:solidFill>
                  </a:rPr>
                  <a:t>Mo</a:t>
                </a:r>
                <a:r>
                  <a:rPr lang="pt-BR" sz="2400" dirty="0">
                    <a:solidFill>
                      <a:prstClr val="black"/>
                    </a:solidFill>
                  </a:rPr>
                  <a:t> – moda dos dados	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𝑀𝑜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pt-BR" sz="24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4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4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3366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pt-BR" sz="24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 ∙ </m:t>
                    </m:r>
                    <m:sSub>
                      <m:sSubPr>
                        <m:ctrlP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pt-BR" sz="2400" baseline="-250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r>
                  <a:rPr lang="pt-BR" sz="2400" dirty="0"/>
                  <a:t>	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BR" sz="2400" dirty="0"/>
                  <a:t> - média dos dados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:r>
                  <a:rPr lang="pt-BR" sz="2400" dirty="0">
                    <a:latin typeface="Symbol" panose="05050102010706020507" pitchFamily="18" charset="2"/>
                  </a:rPr>
                  <a:t> </a:t>
                </a:r>
                <a:r>
                  <a:rPr lang="pt-BR" sz="2400" dirty="0" err="1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 err="1"/>
                  <a:t>x</a:t>
                </a:r>
                <a:r>
                  <a:rPr lang="pt-BR" sz="2400" dirty="0"/>
                  <a:t> – desvio padrão dos dados (amostra)</a:t>
                </a:r>
                <a:endParaRPr lang="pt-BR" sz="2400" baseline="-25000" dirty="0"/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:r>
                  <a:rPr lang="pt-BR" sz="2400" dirty="0">
                    <a:latin typeface="Symbol" panose="05050102010706020507" pitchFamily="18" charset="2"/>
                  </a:rPr>
                  <a:t> </a:t>
                </a:r>
                <a:r>
                  <a:rPr lang="pt-BR" sz="2400" dirty="0" err="1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– desvio padrão reduzido (Tabela)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:r>
                  <a:rPr lang="pt-BR" sz="2400" dirty="0">
                    <a:latin typeface="Symbol" panose="05050102010706020507" pitchFamily="18" charset="2"/>
                  </a:rPr>
                  <a:t> </a:t>
                </a:r>
                <a:r>
                  <a:rPr lang="pt-BR" sz="2400" dirty="0" err="1"/>
                  <a:t>Y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– média reduzida (Tabela)</a:t>
                </a:r>
              </a:p>
              <a:p>
                <a:pPr marL="0" indent="0" algn="just">
                  <a:buNone/>
                </a:pPr>
                <a:r>
                  <a:rPr lang="pt-BR" sz="2400" baseline="-25000" dirty="0"/>
                  <a:t>	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35560" y="836712"/>
                <a:ext cx="8280920" cy="5904656"/>
              </a:xfrm>
              <a:blipFill rotWithShape="0">
                <a:blip r:embed="rId6"/>
                <a:stretch>
                  <a:fillRect l="-1177" t="-8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umbel_Qmáx_Qmín 8">
            <a:hlinkClick r:id="" action="ppaction://media"/>
            <a:extLst>
              <a:ext uri="{FF2B5EF4-FFF2-40B4-BE49-F238E27FC236}">
                <a16:creationId xmlns="" xmlns:a16="http://schemas.microsoft.com/office/drawing/2014/main" id="{C026DE28-5AE2-47CC-965F-F71A7F941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5157192"/>
            <a:ext cx="609600" cy="609600"/>
          </a:xfrm>
          <a:prstGeom prst="rect">
            <a:avLst/>
          </a:prstGeom>
        </p:spPr>
      </p:pic>
      <p:pic>
        <p:nvPicPr>
          <p:cNvPr id="5" name="Desvio padrão da amostra">
            <a:hlinkClick r:id="" action="ppaction://media"/>
            <a:extLst>
              <a:ext uri="{FF2B5EF4-FFF2-40B4-BE49-F238E27FC236}">
                <a16:creationId xmlns="" xmlns:a16="http://schemas.microsoft.com/office/drawing/2014/main" id="{0498A437-542C-4716-9CC0-69C2BD90DF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6153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4) Cálculo de </a:t>
            </a:r>
            <a:r>
              <a:rPr lang="pt-BR" sz="3000" dirty="0">
                <a:solidFill>
                  <a:srgbClr val="3366FF"/>
                </a:solidFill>
              </a:rPr>
              <a:t>Q</a:t>
            </a:r>
            <a:r>
              <a:rPr lang="pt-BR" sz="3000" baseline="-25000" dirty="0">
                <a:solidFill>
                  <a:srgbClr val="3366FF"/>
                </a:solidFill>
              </a:rPr>
              <a:t>máx</a:t>
            </a:r>
            <a:r>
              <a:rPr lang="pt-BR" sz="3000" dirty="0"/>
              <a:t> para 3 valores de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836712"/>
                <a:ext cx="8712968" cy="590465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200" dirty="0"/>
                  <a:t>Obtenção de expressões analíticas:</a:t>
                </a:r>
              </a:p>
              <a:p>
                <a:pPr marL="457200" indent="-457200" algn="just">
                  <a:spcAft>
                    <a:spcPts val="600"/>
                  </a:spcAft>
                  <a:buAutoNum type="arabicParenR"/>
                </a:pPr>
                <a:r>
                  <a:rPr lang="pt-BR" sz="2200" dirty="0">
                    <a:solidFill>
                      <a:srgbClr val="0000FF"/>
                    </a:solidFill>
                  </a:rPr>
                  <a:t>Q</a:t>
                </a:r>
                <a:r>
                  <a:rPr lang="pt-BR" sz="2200" baseline="-25000" dirty="0">
                    <a:solidFill>
                      <a:srgbClr val="0000FF"/>
                    </a:solidFill>
                  </a:rPr>
                  <a:t>máx</a:t>
                </a:r>
                <a:r>
                  <a:rPr lang="pt-BR" sz="2200" dirty="0">
                    <a:solidFill>
                      <a:srgbClr val="0000FF"/>
                    </a:solidFill>
                  </a:rPr>
                  <a:t>:</a:t>
                </a:r>
                <a:r>
                  <a:rPr lang="pt-BR" sz="22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0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 ∙ </m:t>
                    </m:r>
                    <m:d>
                      <m:dPr>
                        <m:begChr m:val="{"/>
                        <m:endChr m:val="}"/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0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0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pt-BR" sz="20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000" baseline="-250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acc>
                    <m:r>
                      <a:rPr lang="pt-BR" sz="2000">
                        <a:latin typeface="Cambria Math" panose="02040503050406030204" pitchFamily="18" charset="0"/>
                      </a:rPr>
                      <m:t>=297,85 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2000" baseline="30000">
                        <a:latin typeface="Cambria Math" panose="02040503050406030204" pitchFamily="18" charset="0"/>
                      </a:rPr>
                      <m:t>3</m:t>
                    </m:r>
                    <m:r>
                      <a:rPr lang="pt-BR" sz="20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pt-BR" sz="2000" dirty="0"/>
                  <a:t> </a:t>
                </a:r>
                <a:endParaRPr lang="pt-BR" sz="2000" baseline="-250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000" dirty="0"/>
                  <a:t>	</a:t>
                </a:r>
                <a:r>
                  <a:rPr lang="pt-BR" sz="2000" dirty="0" err="1">
                    <a:latin typeface="Symbol" panose="05050102010706020507" pitchFamily="18" charset="2"/>
                  </a:rPr>
                  <a:t>s</a:t>
                </a:r>
                <a:r>
                  <a:rPr lang="pt-BR" sz="2000" baseline="-25000" dirty="0" err="1"/>
                  <a:t>x</a:t>
                </a:r>
                <a:r>
                  <a:rPr lang="pt-BR" sz="2000" dirty="0"/>
                  <a:t> = 119,65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  <a:p>
                <a:pPr marL="0" indent="0" algn="just">
                  <a:spcAft>
                    <a:spcPts val="1200"/>
                  </a:spcAft>
                  <a:buNone/>
                  <a:tabLst>
                    <a:tab pos="895350" algn="l"/>
                    <a:tab pos="2066925" algn="l"/>
                  </a:tabLst>
                </a:pPr>
                <a:r>
                  <a:rPr lang="pt-BR" sz="2000" dirty="0"/>
                  <a:t>	Tabelas:	</a:t>
                </a:r>
                <a:r>
                  <a:rPr lang="pt-BR" sz="2000" dirty="0" err="1">
                    <a:latin typeface="Symbol" panose="05050102010706020507" pitchFamily="18" charset="2"/>
                  </a:rPr>
                  <a:t>s</a:t>
                </a:r>
                <a:r>
                  <a:rPr lang="pt-BR" sz="2000" baseline="-25000" dirty="0" err="1"/>
                  <a:t>n</a:t>
                </a:r>
                <a:r>
                  <a:rPr lang="pt-BR" sz="2000" dirty="0"/>
                  <a:t> = 1,0206	</a:t>
                </a:r>
                <a:r>
                  <a:rPr lang="pt-BR" sz="2000" dirty="0" err="1"/>
                  <a:t>Y</a:t>
                </a:r>
                <a:r>
                  <a:rPr lang="pt-BR" sz="2000" baseline="-25000" dirty="0" err="1"/>
                  <a:t>n</a:t>
                </a:r>
                <a:r>
                  <a:rPr lang="pt-BR" sz="2000" dirty="0"/>
                  <a:t> = 0,5128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1,0206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119,65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=0,0085 </m:t>
                    </m:r>
                  </m:oMath>
                </a14:m>
                <a:r>
                  <a:rPr lang="pt-BR" sz="2000" dirty="0"/>
                  <a:t>	</a:t>
                </a:r>
              </a:p>
              <a:p>
                <a:pPr marL="0" indent="0" algn="just">
                  <a:buNone/>
                </a:pPr>
                <a:endParaRPr lang="pt-BR" sz="1200" dirty="0"/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000">
                        <a:latin typeface="Cambria Math" panose="02040503050406030204" pitchFamily="18" charset="0"/>
                      </a:rPr>
                      <m:t>=297,85 −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</a:rPr>
                          <m:t>0,5128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</a:rPr>
                          <m:t>1,0206</m:t>
                        </m:r>
                      </m:den>
                    </m:f>
                    <m:r>
                      <a:rPr lang="pt-BR" sz="2000">
                        <a:latin typeface="Cambria Math" panose="02040503050406030204" pitchFamily="18" charset="0"/>
                      </a:rPr>
                      <m:t> ∙119,65</m:t>
                    </m:r>
                  </m:oMath>
                </a14:m>
                <a:r>
                  <a:rPr lang="pt-BR" sz="2000" dirty="0"/>
                  <a:t>		</a:t>
                </a:r>
                <a:r>
                  <a:rPr lang="pt-BR" sz="2000" dirty="0" err="1"/>
                  <a:t>Mo</a:t>
                </a:r>
                <a:r>
                  <a:rPr lang="pt-BR" sz="2000" dirty="0"/>
                  <a:t> = 237,73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  <a:p>
                <a:pPr marL="0" indent="0" algn="just">
                  <a:buNone/>
                </a:pPr>
                <a:endParaRPr lang="pt-BR" sz="1200" dirty="0"/>
              </a:p>
              <a:p>
                <a:pPr marL="0" indent="0" algn="just">
                  <a:buNone/>
                </a:pPr>
                <a:r>
                  <a:rPr lang="pt-BR" sz="2000" dirty="0"/>
                  <a:t>	Estimativas de Q = f(T) com o modelo: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T</a:t>
                </a:r>
                <a:r>
                  <a:rPr lang="pt-BR" sz="2000" baseline="-25000" dirty="0"/>
                  <a:t>1</a:t>
                </a:r>
                <a:r>
                  <a:rPr lang="pt-BR" sz="2000" dirty="0"/>
                  <a:t> =   1,1 anos		Q</a:t>
                </a:r>
                <a:r>
                  <a:rPr lang="pt-BR" sz="2000" baseline="-25000" dirty="0"/>
                  <a:t>1</a:t>
                </a:r>
                <a:r>
                  <a:rPr lang="pt-BR" sz="2000" dirty="0"/>
                  <a:t> = 135,20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 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T</a:t>
                </a:r>
                <a:r>
                  <a:rPr lang="pt-BR" sz="2000" baseline="-25000" dirty="0"/>
                  <a:t>2</a:t>
                </a:r>
                <a:r>
                  <a:rPr lang="pt-BR" sz="2000" dirty="0"/>
                  <a:t> =   3,0	anos		Q</a:t>
                </a:r>
                <a:r>
                  <a:rPr lang="pt-BR" sz="2000" baseline="-25000" dirty="0"/>
                  <a:t>2</a:t>
                </a:r>
                <a:r>
                  <a:rPr lang="pt-BR" sz="2000" dirty="0"/>
                  <a:t> = 343,56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T</a:t>
                </a:r>
                <a:r>
                  <a:rPr lang="pt-BR" sz="2000" baseline="-25000" dirty="0"/>
                  <a:t>3</a:t>
                </a:r>
                <a:r>
                  <a:rPr lang="pt-BR" sz="2000" dirty="0"/>
                  <a:t> = 15,0	 anos		Q</a:t>
                </a:r>
                <a:r>
                  <a:rPr lang="pt-BR" sz="2000" baseline="-25000" dirty="0"/>
                  <a:t>3</a:t>
                </a:r>
                <a:r>
                  <a:rPr lang="pt-BR" sz="2000" dirty="0"/>
                  <a:t> = 551,19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836712"/>
                <a:ext cx="8712968" cy="5904656"/>
              </a:xfrm>
              <a:blipFill>
                <a:blip r:embed="rId4"/>
                <a:stretch>
                  <a:fillRect l="-909" t="-6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umbel_Qmáx_Qmín 10">
            <a:hlinkClick r:id="" action="ppaction://media"/>
            <a:extLst>
              <a:ext uri="{FF2B5EF4-FFF2-40B4-BE49-F238E27FC236}">
                <a16:creationId xmlns="" xmlns:a16="http://schemas.microsoft.com/office/drawing/2014/main" id="{1DFC45A8-9BE6-42A3-9D6D-0DD1C4A87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3" name="Estrela: 5 Pontas 22">
            <a:extLst>
              <a:ext uri="{FF2B5EF4-FFF2-40B4-BE49-F238E27FC236}">
                <a16:creationId xmlns="" xmlns:a16="http://schemas.microsoft.com/office/drawing/2014/main" id="{2AB2AB29-69FD-4F9F-9BD2-8A56688AEA03}"/>
              </a:ext>
            </a:extLst>
          </p:cNvPr>
          <p:cNvSpPr/>
          <p:nvPr/>
        </p:nvSpPr>
        <p:spPr>
          <a:xfrm>
            <a:off x="4460408" y="4050690"/>
            <a:ext cx="144016" cy="170399"/>
          </a:xfrm>
          <a:prstGeom prst="star5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="" xmlns:a16="http://schemas.microsoft.com/office/drawing/2014/main" id="{A67E7602-8D67-4E7D-A716-FEA7206C58FD}"/>
              </a:ext>
            </a:extLst>
          </p:cNvPr>
          <p:cNvGrpSpPr/>
          <p:nvPr/>
        </p:nvGrpSpPr>
        <p:grpSpPr>
          <a:xfrm>
            <a:off x="1767518" y="476673"/>
            <a:ext cx="8504946" cy="6536573"/>
            <a:chOff x="243518" y="321427"/>
            <a:chExt cx="8504946" cy="6536573"/>
          </a:xfrm>
        </p:grpSpPr>
        <p:grpSp>
          <p:nvGrpSpPr>
            <p:cNvPr id="14" name="Agrupar 13">
              <a:extLst>
                <a:ext uri="{FF2B5EF4-FFF2-40B4-BE49-F238E27FC236}">
                  <a16:creationId xmlns="" xmlns:a16="http://schemas.microsoft.com/office/drawing/2014/main" id="{97A4A1A7-219E-4ADC-963F-DA24E737BBDB}"/>
                </a:ext>
              </a:extLst>
            </p:cNvPr>
            <p:cNvGrpSpPr/>
            <p:nvPr/>
          </p:nvGrpSpPr>
          <p:grpSpPr>
            <a:xfrm>
              <a:off x="243518" y="321427"/>
              <a:ext cx="8504946" cy="6536573"/>
              <a:chOff x="243518" y="321427"/>
              <a:chExt cx="8504946" cy="6536573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="" xmlns:a16="http://schemas.microsoft.com/office/drawing/2014/main" id="{E6701357-F7BA-4D83-A506-D3C9170EBD33}"/>
                  </a:ext>
                </a:extLst>
              </p:cNvPr>
              <p:cNvGrpSpPr/>
              <p:nvPr/>
            </p:nvGrpSpPr>
            <p:grpSpPr>
              <a:xfrm>
                <a:off x="243518" y="321427"/>
                <a:ext cx="8504946" cy="6536573"/>
                <a:chOff x="0" y="321427"/>
                <a:chExt cx="8504946" cy="6536573"/>
              </a:xfrm>
            </p:grpSpPr>
            <p:pic>
              <p:nvPicPr>
                <p:cNvPr id="6" name="Picture 1">
                  <a:extLst>
                    <a:ext uri="{FF2B5EF4-FFF2-40B4-BE49-F238E27FC236}">
                      <a16:creationId xmlns="" xmlns:a16="http://schemas.microsoft.com/office/drawing/2014/main" id="{84A52BBD-49B9-4EE2-99E7-903033FC27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t="6989"/>
                <a:stretch/>
              </p:blipFill>
              <p:spPr bwMode="auto">
                <a:xfrm rot="5400000">
                  <a:off x="984186" y="-662759"/>
                  <a:ext cx="6536573" cy="850494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3" name="Agrupar 2">
                  <a:extLst>
                    <a:ext uri="{FF2B5EF4-FFF2-40B4-BE49-F238E27FC236}">
                      <a16:creationId xmlns="" xmlns:a16="http://schemas.microsoft.com/office/drawing/2014/main" id="{7C197FFA-78AE-441C-9615-368E1E871963}"/>
                    </a:ext>
                  </a:extLst>
                </p:cNvPr>
                <p:cNvGrpSpPr/>
                <p:nvPr/>
              </p:nvGrpSpPr>
              <p:grpSpPr>
                <a:xfrm>
                  <a:off x="395536" y="389856"/>
                  <a:ext cx="5904656" cy="5271392"/>
                  <a:chOff x="395536" y="389856"/>
                  <a:chExt cx="5904656" cy="5271392"/>
                </a:xfrm>
              </p:grpSpPr>
              <p:sp>
                <p:nvSpPr>
                  <p:cNvPr id="2" name="CaixaDeTexto 1">
                    <a:extLst>
                      <a:ext uri="{FF2B5EF4-FFF2-40B4-BE49-F238E27FC236}">
                        <a16:creationId xmlns="" xmlns:a16="http://schemas.microsoft.com/office/drawing/2014/main" id="{6854232A-6378-4048-9251-DF7F1D26849E}"/>
                      </a:ext>
                    </a:extLst>
                  </p:cNvPr>
                  <p:cNvSpPr txBox="1"/>
                  <p:nvPr/>
                </p:nvSpPr>
                <p:spPr>
                  <a:xfrm>
                    <a:off x="2123728" y="389856"/>
                    <a:ext cx="4176464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Distribuição de Gumbel – Série de máximos anuais</a:t>
                    </a:r>
                  </a:p>
                </p:txBody>
              </p:sp>
              <p:sp>
                <p:nvSpPr>
                  <p:cNvPr id="5" name="CaixaDeTexto 4">
                    <a:extLst>
                      <a:ext uri="{FF2B5EF4-FFF2-40B4-BE49-F238E27FC236}">
                        <a16:creationId xmlns="" xmlns:a16="http://schemas.microsoft.com/office/drawing/2014/main" id="{53432434-B1A4-4DD3-90BD-1F926BEB4BC3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543041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7" name="CaixaDeTexto 6">
                    <a:extLst>
                      <a:ext uri="{FF2B5EF4-FFF2-40B4-BE49-F238E27FC236}">
                        <a16:creationId xmlns="" xmlns:a16="http://schemas.microsoft.com/office/drawing/2014/main" id="{CEFF1C3B-BD8D-41DA-B310-FFCE4253FC7C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4725144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200</a:t>
                    </a:r>
                  </a:p>
                </p:txBody>
              </p:sp>
              <p:sp>
                <p:nvSpPr>
                  <p:cNvPr id="8" name="CaixaDeTexto 7">
                    <a:extLst>
                      <a:ext uri="{FF2B5EF4-FFF2-40B4-BE49-F238E27FC236}">
                        <a16:creationId xmlns="" xmlns:a16="http://schemas.microsoft.com/office/drawing/2014/main" id="{3B972B15-5FD5-4005-8A56-40AFC131FF64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4073839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300</a:t>
                    </a:r>
                  </a:p>
                </p:txBody>
              </p:sp>
              <p:sp>
                <p:nvSpPr>
                  <p:cNvPr id="9" name="CaixaDeTexto 8">
                    <a:extLst>
                      <a:ext uri="{FF2B5EF4-FFF2-40B4-BE49-F238E27FC236}">
                        <a16:creationId xmlns="" xmlns:a16="http://schemas.microsoft.com/office/drawing/2014/main" id="{678F4EB2-3397-4512-B858-487E499F758E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3368567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400</a:t>
                    </a:r>
                  </a:p>
                </p:txBody>
              </p:sp>
              <p:sp>
                <p:nvSpPr>
                  <p:cNvPr id="10" name="CaixaDeTexto 9">
                    <a:extLst>
                      <a:ext uri="{FF2B5EF4-FFF2-40B4-BE49-F238E27FC236}">
                        <a16:creationId xmlns="" xmlns:a16="http://schemas.microsoft.com/office/drawing/2014/main" id="{436400F4-5B45-4F62-9749-C3A62ED3CEC0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2754545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500</a:t>
                    </a:r>
                  </a:p>
                </p:txBody>
              </p:sp>
              <p:sp>
                <p:nvSpPr>
                  <p:cNvPr id="11" name="CaixaDeTexto 10">
                    <a:extLst>
                      <a:ext uri="{FF2B5EF4-FFF2-40B4-BE49-F238E27FC236}">
                        <a16:creationId xmlns="" xmlns:a16="http://schemas.microsoft.com/office/drawing/2014/main" id="{409F52F0-3565-4074-B3B9-DF3D4C9FEBEB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2106473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600</a:t>
                    </a:r>
                  </a:p>
                </p:txBody>
              </p:sp>
              <p:sp>
                <p:nvSpPr>
                  <p:cNvPr id="12" name="CaixaDeTexto 11">
                    <a:extLst>
                      <a:ext uri="{FF2B5EF4-FFF2-40B4-BE49-F238E27FC236}">
                        <a16:creationId xmlns="" xmlns:a16="http://schemas.microsoft.com/office/drawing/2014/main" id="{923A8DE7-D968-4996-8DD3-21022FA4E711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143592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700</a:t>
                    </a:r>
                  </a:p>
                </p:txBody>
              </p:sp>
              <p:sp>
                <p:nvSpPr>
                  <p:cNvPr id="13" name="CaixaDeTexto 12">
                    <a:extLst>
                      <a:ext uri="{FF2B5EF4-FFF2-40B4-BE49-F238E27FC236}">
                        <a16:creationId xmlns="" xmlns:a16="http://schemas.microsoft.com/office/drawing/2014/main" id="{1760332F-5D43-49DE-A8B8-96A13A237F01}"/>
                      </a:ext>
                    </a:extLst>
                  </p:cNvPr>
                  <p:cNvSpPr txBox="1"/>
                  <p:nvPr/>
                </p:nvSpPr>
                <p:spPr>
                  <a:xfrm>
                    <a:off x="395536" y="761471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3366FF"/>
                        </a:solidFill>
                      </a:rPr>
                      <a:t>800</a:t>
                    </a:r>
                  </a:p>
                </p:txBody>
              </p:sp>
            </p:grpSp>
          </p:grpSp>
          <p:sp>
            <p:nvSpPr>
              <p:cNvPr id="15" name="CaixaDeTexto 14">
                <a:extLst>
                  <a:ext uri="{FF2B5EF4-FFF2-40B4-BE49-F238E27FC236}">
                    <a16:creationId xmlns="" xmlns:a16="http://schemas.microsoft.com/office/drawing/2014/main" id="{CD926EAF-C106-46A2-9667-75A6C3ABC730}"/>
                  </a:ext>
                </a:extLst>
              </p:cNvPr>
              <p:cNvSpPr txBox="1"/>
              <p:nvPr/>
            </p:nvSpPr>
            <p:spPr>
              <a:xfrm>
                <a:off x="634710" y="6078488"/>
                <a:ext cx="36004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1500" dirty="0">
                    <a:solidFill>
                      <a:srgbClr val="3366FF"/>
                    </a:solidFill>
                  </a:rPr>
                  <a:t>    0</a:t>
                </a:r>
              </a:p>
            </p:txBody>
          </p:sp>
        </p:grpSp>
        <p:sp>
          <p:nvSpPr>
            <p:cNvPr id="16" name="Estrela: 5 Pontas 15">
              <a:extLst>
                <a:ext uri="{FF2B5EF4-FFF2-40B4-BE49-F238E27FC236}">
                  <a16:creationId xmlns="" xmlns:a16="http://schemas.microsoft.com/office/drawing/2014/main" id="{948ED4C1-27B8-416D-A2E3-2F635B39476B}"/>
                </a:ext>
              </a:extLst>
            </p:cNvPr>
            <p:cNvSpPr/>
            <p:nvPr/>
          </p:nvSpPr>
          <p:spPr>
            <a:xfrm>
              <a:off x="5280505" y="2351438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strela: 5 Pontas 17">
              <a:extLst>
                <a:ext uri="{FF2B5EF4-FFF2-40B4-BE49-F238E27FC236}">
                  <a16:creationId xmlns="" xmlns:a16="http://schemas.microsoft.com/office/drawing/2014/main" id="{EC09233F-401D-436F-BF9C-715E4B80BA15}"/>
                </a:ext>
              </a:extLst>
            </p:cNvPr>
            <p:cNvSpPr/>
            <p:nvPr/>
          </p:nvSpPr>
          <p:spPr>
            <a:xfrm>
              <a:off x="4488417" y="3022660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strela: 5 Pontas 18">
              <a:extLst>
                <a:ext uri="{FF2B5EF4-FFF2-40B4-BE49-F238E27FC236}">
                  <a16:creationId xmlns="" xmlns:a16="http://schemas.microsoft.com/office/drawing/2014/main" id="{C562C7E8-4094-4632-B6DE-566B16EDDE7B}"/>
                </a:ext>
              </a:extLst>
            </p:cNvPr>
            <p:cNvSpPr/>
            <p:nvPr/>
          </p:nvSpPr>
          <p:spPr>
            <a:xfrm>
              <a:off x="4030661" y="3546633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strela: 5 Pontas 19">
              <a:extLst>
                <a:ext uri="{FF2B5EF4-FFF2-40B4-BE49-F238E27FC236}">
                  <a16:creationId xmlns="" xmlns:a16="http://schemas.microsoft.com/office/drawing/2014/main" id="{9E9C5FD5-C357-4032-AD15-823D65FD9405}"/>
                </a:ext>
              </a:extLst>
            </p:cNvPr>
            <p:cNvSpPr/>
            <p:nvPr/>
          </p:nvSpPr>
          <p:spPr>
            <a:xfrm>
              <a:off x="3707904" y="3696440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strela: 5 Pontas 20">
              <a:extLst>
                <a:ext uri="{FF2B5EF4-FFF2-40B4-BE49-F238E27FC236}">
                  <a16:creationId xmlns="" xmlns:a16="http://schemas.microsoft.com/office/drawing/2014/main" id="{3AE578D9-5A10-4093-B9C3-271EE9A2771F}"/>
                </a:ext>
              </a:extLst>
            </p:cNvPr>
            <p:cNvSpPr/>
            <p:nvPr/>
          </p:nvSpPr>
          <p:spPr>
            <a:xfrm>
              <a:off x="3468730" y="3861048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strela: 5 Pontas 21">
              <a:extLst>
                <a:ext uri="{FF2B5EF4-FFF2-40B4-BE49-F238E27FC236}">
                  <a16:creationId xmlns="" xmlns:a16="http://schemas.microsoft.com/office/drawing/2014/main" id="{045D4806-3166-4B74-9E29-F67F26313C29}"/>
                </a:ext>
              </a:extLst>
            </p:cNvPr>
            <p:cNvSpPr/>
            <p:nvPr/>
          </p:nvSpPr>
          <p:spPr>
            <a:xfrm>
              <a:off x="3203848" y="3933056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strela: 5 Pontas 23">
              <a:extLst>
                <a:ext uri="{FF2B5EF4-FFF2-40B4-BE49-F238E27FC236}">
                  <a16:creationId xmlns="" xmlns:a16="http://schemas.microsoft.com/office/drawing/2014/main" id="{64435FF7-C27C-4D46-9ACC-C064B930970F}"/>
                </a:ext>
              </a:extLst>
            </p:cNvPr>
            <p:cNvSpPr/>
            <p:nvPr/>
          </p:nvSpPr>
          <p:spPr>
            <a:xfrm>
              <a:off x="2843808" y="4183805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strela: 5 Pontas 24">
              <a:extLst>
                <a:ext uri="{FF2B5EF4-FFF2-40B4-BE49-F238E27FC236}">
                  <a16:creationId xmlns="" xmlns:a16="http://schemas.microsoft.com/office/drawing/2014/main" id="{E5A8C302-6561-48F2-A9D9-37E385472B39}"/>
                </a:ext>
              </a:extLst>
            </p:cNvPr>
            <p:cNvSpPr/>
            <p:nvPr/>
          </p:nvSpPr>
          <p:spPr>
            <a:xfrm>
              <a:off x="2627784" y="4239662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strela: 5 Pontas 25">
              <a:extLst>
                <a:ext uri="{FF2B5EF4-FFF2-40B4-BE49-F238E27FC236}">
                  <a16:creationId xmlns="" xmlns:a16="http://schemas.microsoft.com/office/drawing/2014/main" id="{4C0E2C91-6FA4-4E76-9A5B-89CFF2BD98EB}"/>
                </a:ext>
              </a:extLst>
            </p:cNvPr>
            <p:cNvSpPr/>
            <p:nvPr/>
          </p:nvSpPr>
          <p:spPr>
            <a:xfrm>
              <a:off x="2483768" y="4356087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strela: 5 Pontas 26">
              <a:extLst>
                <a:ext uri="{FF2B5EF4-FFF2-40B4-BE49-F238E27FC236}">
                  <a16:creationId xmlns="" xmlns:a16="http://schemas.microsoft.com/office/drawing/2014/main" id="{64EC9E10-CBBB-4498-B813-4D63FB0020C0}"/>
                </a:ext>
              </a:extLst>
            </p:cNvPr>
            <p:cNvSpPr/>
            <p:nvPr/>
          </p:nvSpPr>
          <p:spPr>
            <a:xfrm>
              <a:off x="2362902" y="4437112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strela: 5 Pontas 27">
              <a:extLst>
                <a:ext uri="{FF2B5EF4-FFF2-40B4-BE49-F238E27FC236}">
                  <a16:creationId xmlns="" xmlns:a16="http://schemas.microsoft.com/office/drawing/2014/main" id="{B949254A-DF00-4BD1-B847-3F269A4B5549}"/>
                </a:ext>
              </a:extLst>
            </p:cNvPr>
            <p:cNvSpPr/>
            <p:nvPr/>
          </p:nvSpPr>
          <p:spPr>
            <a:xfrm>
              <a:off x="2074870" y="4629986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strela: 5 Pontas 28">
              <a:extLst>
                <a:ext uri="{FF2B5EF4-FFF2-40B4-BE49-F238E27FC236}">
                  <a16:creationId xmlns="" xmlns:a16="http://schemas.microsoft.com/office/drawing/2014/main" id="{64D9813F-2F51-4163-A274-DA01435717D8}"/>
                </a:ext>
              </a:extLst>
            </p:cNvPr>
            <p:cNvSpPr/>
            <p:nvPr/>
          </p:nvSpPr>
          <p:spPr>
            <a:xfrm>
              <a:off x="1884554" y="4906443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strela: 5 Pontas 29">
              <a:extLst>
                <a:ext uri="{FF2B5EF4-FFF2-40B4-BE49-F238E27FC236}">
                  <a16:creationId xmlns="" xmlns:a16="http://schemas.microsoft.com/office/drawing/2014/main" id="{D840E5E8-17A8-4AA4-93EA-7B3C92C7261E}"/>
                </a:ext>
              </a:extLst>
            </p:cNvPr>
            <p:cNvSpPr/>
            <p:nvPr/>
          </p:nvSpPr>
          <p:spPr>
            <a:xfrm>
              <a:off x="1668530" y="5251675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strela: 5 Pontas 30">
              <a:extLst>
                <a:ext uri="{FF2B5EF4-FFF2-40B4-BE49-F238E27FC236}">
                  <a16:creationId xmlns="" xmlns:a16="http://schemas.microsoft.com/office/drawing/2014/main" id="{1374B4D8-20CE-48EC-8CF8-B1892983A70A}"/>
                </a:ext>
              </a:extLst>
            </p:cNvPr>
            <p:cNvSpPr/>
            <p:nvPr/>
          </p:nvSpPr>
          <p:spPr>
            <a:xfrm>
              <a:off x="1473098" y="5392500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="" xmlns:a16="http://schemas.microsoft.com/office/drawing/2014/main" id="{1A2A0F1B-A735-4C93-A588-0150BD49F923}"/>
              </a:ext>
            </a:extLst>
          </p:cNvPr>
          <p:cNvGrpSpPr/>
          <p:nvPr/>
        </p:nvGrpSpPr>
        <p:grpSpPr>
          <a:xfrm>
            <a:off x="2518750" y="761472"/>
            <a:ext cx="6480720" cy="5043792"/>
            <a:chOff x="994750" y="761472"/>
            <a:chExt cx="6480720" cy="5043792"/>
          </a:xfrm>
          <a:solidFill>
            <a:srgbClr val="C00000"/>
          </a:solidFill>
        </p:grpSpPr>
        <p:sp>
          <p:nvSpPr>
            <p:cNvPr id="33" name="Estrela: 5 Pontas 32">
              <a:extLst>
                <a:ext uri="{FF2B5EF4-FFF2-40B4-BE49-F238E27FC236}">
                  <a16:creationId xmlns="" xmlns:a16="http://schemas.microsoft.com/office/drawing/2014/main" id="{0BA8B040-6EDE-423F-9BBA-C1CD46C2AAE7}"/>
                </a:ext>
              </a:extLst>
            </p:cNvPr>
            <p:cNvSpPr/>
            <p:nvPr/>
          </p:nvSpPr>
          <p:spPr>
            <a:xfrm>
              <a:off x="1596522" y="5211834"/>
              <a:ext cx="144016" cy="170399"/>
            </a:xfrm>
            <a:prstGeom prst="star5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strela: 5 Pontas 33">
              <a:extLst>
                <a:ext uri="{FF2B5EF4-FFF2-40B4-BE49-F238E27FC236}">
                  <a16:creationId xmlns="" xmlns:a16="http://schemas.microsoft.com/office/drawing/2014/main" id="{999E34A0-89B8-4269-8D51-DF4B1507ADC5}"/>
                </a:ext>
              </a:extLst>
            </p:cNvPr>
            <p:cNvSpPr/>
            <p:nvPr/>
          </p:nvSpPr>
          <p:spPr>
            <a:xfrm>
              <a:off x="3382589" y="3837898"/>
              <a:ext cx="144016" cy="170399"/>
            </a:xfrm>
            <a:prstGeom prst="star5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strela: 5 Pontas 34">
              <a:extLst>
                <a:ext uri="{FF2B5EF4-FFF2-40B4-BE49-F238E27FC236}">
                  <a16:creationId xmlns="" xmlns:a16="http://schemas.microsoft.com/office/drawing/2014/main" id="{06AD1ACB-E3B3-49AC-A560-3204052ADE6A}"/>
                </a:ext>
              </a:extLst>
            </p:cNvPr>
            <p:cNvSpPr/>
            <p:nvPr/>
          </p:nvSpPr>
          <p:spPr>
            <a:xfrm>
              <a:off x="5159639" y="2405412"/>
              <a:ext cx="144016" cy="170399"/>
            </a:xfrm>
            <a:prstGeom prst="star5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6" name="Conector reto 35">
              <a:extLst>
                <a:ext uri="{FF2B5EF4-FFF2-40B4-BE49-F238E27FC236}">
                  <a16:creationId xmlns="" xmlns:a16="http://schemas.microsoft.com/office/drawing/2014/main" id="{D16D2461-673D-4087-9F50-6AE8FAEFC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750" y="761472"/>
              <a:ext cx="6480720" cy="5043792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Agrupar 41">
            <a:extLst>
              <a:ext uri="{FF2B5EF4-FFF2-40B4-BE49-F238E27FC236}">
                <a16:creationId xmlns="" xmlns:a16="http://schemas.microsoft.com/office/drawing/2014/main" id="{243EBEDE-5E73-4606-A0B3-EED1D4BCA417}"/>
              </a:ext>
            </a:extLst>
          </p:cNvPr>
          <p:cNvGrpSpPr/>
          <p:nvPr/>
        </p:nvGrpSpPr>
        <p:grpSpPr>
          <a:xfrm>
            <a:off x="10517802" y="2189711"/>
            <a:ext cx="1191215" cy="720080"/>
            <a:chOff x="7912943" y="1306718"/>
            <a:chExt cx="1191215" cy="720080"/>
          </a:xfrm>
        </p:grpSpPr>
        <p:grpSp>
          <p:nvGrpSpPr>
            <p:cNvPr id="43" name="Agrupar 42">
              <a:extLst>
                <a:ext uri="{FF2B5EF4-FFF2-40B4-BE49-F238E27FC236}">
                  <a16:creationId xmlns="" xmlns:a16="http://schemas.microsoft.com/office/drawing/2014/main" id="{5D007E58-745F-495D-9A8D-F064A61600FA}"/>
                </a:ext>
              </a:extLst>
            </p:cNvPr>
            <p:cNvGrpSpPr/>
            <p:nvPr/>
          </p:nvGrpSpPr>
          <p:grpSpPr>
            <a:xfrm>
              <a:off x="8147098" y="1306718"/>
              <a:ext cx="957060" cy="720080"/>
              <a:chOff x="8136397" y="1196752"/>
              <a:chExt cx="903343" cy="720080"/>
            </a:xfrm>
          </p:grpSpPr>
          <p:sp>
            <p:nvSpPr>
              <p:cNvPr id="46" name="CaixaDeTexto 45">
                <a:extLst>
                  <a:ext uri="{FF2B5EF4-FFF2-40B4-BE49-F238E27FC236}">
                    <a16:creationId xmlns="" xmlns:a16="http://schemas.microsoft.com/office/drawing/2014/main" id="{5590BAF5-DCBF-4094-A9AE-7BB40C037247}"/>
                  </a:ext>
                </a:extLst>
              </p:cNvPr>
              <p:cNvSpPr txBox="1"/>
              <p:nvPr/>
            </p:nvSpPr>
            <p:spPr>
              <a:xfrm>
                <a:off x="8136397" y="1196752"/>
                <a:ext cx="903343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1500" dirty="0">
                    <a:solidFill>
                      <a:srgbClr val="0000FF"/>
                    </a:solidFill>
                  </a:rPr>
                  <a:t>Observados</a:t>
                </a:r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="" xmlns:a16="http://schemas.microsoft.com/office/drawing/2014/main" id="{AB669BD6-2BCD-48DA-B0FB-E9A8D9C4B5EF}"/>
                  </a:ext>
                </a:extLst>
              </p:cNvPr>
              <p:cNvSpPr txBox="1"/>
              <p:nvPr/>
            </p:nvSpPr>
            <p:spPr>
              <a:xfrm>
                <a:off x="8159700" y="1686000"/>
                <a:ext cx="880037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1500" dirty="0">
                    <a:solidFill>
                      <a:srgbClr val="C00000"/>
                    </a:solidFill>
                  </a:rPr>
                  <a:t>Estimados</a:t>
                </a:r>
              </a:p>
            </p:txBody>
          </p:sp>
        </p:grpSp>
        <p:sp>
          <p:nvSpPr>
            <p:cNvPr id="48" name="Estrela: 5 Pontas 47">
              <a:extLst>
                <a:ext uri="{FF2B5EF4-FFF2-40B4-BE49-F238E27FC236}">
                  <a16:creationId xmlns="" xmlns:a16="http://schemas.microsoft.com/office/drawing/2014/main" id="{6DD5F65A-68ED-4B88-A4F1-0C2A3D72F292}"/>
                </a:ext>
              </a:extLst>
            </p:cNvPr>
            <p:cNvSpPr/>
            <p:nvPr/>
          </p:nvSpPr>
          <p:spPr>
            <a:xfrm>
              <a:off x="7912943" y="1827966"/>
              <a:ext cx="144016" cy="17039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strela: 5 Pontas 48">
              <a:extLst>
                <a:ext uri="{FF2B5EF4-FFF2-40B4-BE49-F238E27FC236}">
                  <a16:creationId xmlns="" xmlns:a16="http://schemas.microsoft.com/office/drawing/2014/main" id="{3FDF25C6-4D1D-4370-BE8A-48C716A222EF}"/>
                </a:ext>
              </a:extLst>
            </p:cNvPr>
            <p:cNvSpPr/>
            <p:nvPr/>
          </p:nvSpPr>
          <p:spPr>
            <a:xfrm>
              <a:off x="7922468" y="1333435"/>
              <a:ext cx="144016" cy="170399"/>
            </a:xfrm>
            <a:prstGeom prst="star5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1" name="Título 1">
            <a:extLst>
              <a:ext uri="{FF2B5EF4-FFF2-40B4-BE49-F238E27FC236}">
                <a16:creationId xmlns="" xmlns:a16="http://schemas.microsoft.com/office/drawing/2014/main" id="{7C671D2A-6D8B-4626-B644-148EAE20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-28380"/>
            <a:ext cx="5184576" cy="433044"/>
          </a:xfrm>
        </p:spPr>
        <p:txBody>
          <a:bodyPr>
            <a:noAutofit/>
          </a:bodyPr>
          <a:lstStyle/>
          <a:p>
            <a:pPr algn="just"/>
            <a:r>
              <a:rPr lang="pt-BR" sz="2600" dirty="0"/>
              <a:t>4) Plotando valores (</a:t>
            </a:r>
            <a:r>
              <a:rPr lang="pt-BR" sz="2600" dirty="0">
                <a:solidFill>
                  <a:srgbClr val="C00000"/>
                </a:solidFill>
              </a:rPr>
              <a:t>Q</a:t>
            </a:r>
            <a:r>
              <a:rPr lang="pt-BR" sz="2600" baseline="-25000" dirty="0">
                <a:solidFill>
                  <a:srgbClr val="C00000"/>
                </a:solidFill>
              </a:rPr>
              <a:t>máx</a:t>
            </a:r>
            <a:r>
              <a:rPr lang="pt-BR" sz="2600" dirty="0">
                <a:solidFill>
                  <a:srgbClr val="C00000"/>
                </a:solidFill>
              </a:rPr>
              <a:t> estimada</a:t>
            </a:r>
            <a:r>
              <a:rPr lang="pt-BR" sz="2600" dirty="0"/>
              <a:t>):</a:t>
            </a:r>
          </a:p>
        </p:txBody>
      </p:sp>
      <p:pic>
        <p:nvPicPr>
          <p:cNvPr id="17" name="Gumbel_Qmáx_Qmín 11">
            <a:hlinkClick r:id="" action="ppaction://media"/>
            <a:extLst>
              <a:ext uri="{FF2B5EF4-FFF2-40B4-BE49-F238E27FC236}">
                <a16:creationId xmlns="" xmlns:a16="http://schemas.microsoft.com/office/drawing/2014/main" id="{3A91F284-B02B-4D94-8428-137E8C122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604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2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764704"/>
                <a:ext cx="8712968" cy="590465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pt-BR" sz="2400" dirty="0"/>
                  <a:t>Obtenção de expressões analíticas:</a:t>
                </a:r>
              </a:p>
              <a:p>
                <a:pPr marL="457200" indent="-457200" algn="just">
                  <a:spcAft>
                    <a:spcPts val="600"/>
                  </a:spcAft>
                  <a:buAutoNum type="arabicParenR"/>
                </a:pPr>
                <a:r>
                  <a:rPr lang="pt-BR" sz="2400" dirty="0">
                    <a:solidFill>
                      <a:srgbClr val="FF0000"/>
                    </a:solidFill>
                  </a:rPr>
                  <a:t>Q</a:t>
                </a:r>
                <a:r>
                  <a:rPr lang="pt-BR" sz="2400" baseline="-25000" dirty="0">
                    <a:solidFill>
                      <a:srgbClr val="FF0000"/>
                    </a:solidFill>
                  </a:rPr>
                  <a:t>mín</a:t>
                </a:r>
                <a:r>
                  <a:rPr lang="pt-BR" sz="2400" dirty="0">
                    <a:solidFill>
                      <a:srgbClr val="FF0000"/>
                    </a:solidFill>
                  </a:rPr>
                  <a:t>:</a:t>
                </a:r>
                <a:r>
                  <a:rPr lang="pt-BR" sz="24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 ∙ </m:t>
                    </m:r>
                    <m:d>
                      <m:dPr>
                        <m:begChr m:val="{"/>
                        <m:endChr m:val="}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pt-BR" sz="24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400" dirty="0"/>
                  <a:t>	X = Q</a:t>
                </a:r>
                <a:r>
                  <a:rPr lang="pt-BR" sz="2400" baseline="-25000" dirty="0"/>
                  <a:t>mín</a:t>
                </a:r>
                <a:r>
                  <a:rPr lang="pt-BR" sz="2400" dirty="0"/>
                  <a:t> (m</a:t>
                </a:r>
                <a:r>
                  <a:rPr lang="pt-BR" sz="2400" baseline="30000" dirty="0"/>
                  <a:t>3</a:t>
                </a:r>
                <a:r>
                  <a:rPr lang="pt-BR" sz="2400" dirty="0"/>
                  <a:t>/s)</a:t>
                </a:r>
              </a:p>
              <a:p>
                <a:pPr marL="0" indent="0" algn="just">
                  <a:buNone/>
                </a:pPr>
                <a:endParaRPr lang="pt-BR" sz="1200" dirty="0"/>
              </a:p>
              <a:p>
                <a:pPr marL="0" indent="0" algn="just">
                  <a:buNone/>
                </a:pPr>
                <a:r>
                  <a:rPr lang="pt-BR" sz="2400" dirty="0"/>
                  <a:t>	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400" dirty="0"/>
                  <a:t>	</a:t>
                </a:r>
              </a:p>
              <a:p>
                <a:pPr marL="0" indent="0" algn="just">
                  <a:buNone/>
                </a:pPr>
                <a:r>
                  <a:rPr lang="pt-BR" sz="2400" dirty="0">
                    <a:solidFill>
                      <a:prstClr val="black"/>
                    </a:solidFill>
                  </a:rPr>
                  <a:t>	</a:t>
                </a:r>
                <a:r>
                  <a:rPr lang="pt-BR" sz="2400" dirty="0" err="1">
                    <a:solidFill>
                      <a:prstClr val="black"/>
                    </a:solidFill>
                  </a:rPr>
                  <a:t>Mo</a:t>
                </a:r>
                <a:r>
                  <a:rPr lang="pt-BR" sz="2400" dirty="0">
                    <a:solidFill>
                      <a:prstClr val="black"/>
                    </a:solidFill>
                  </a:rPr>
                  <a:t> – moda dos dados	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𝑀𝑜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∙ </m:t>
                    </m:r>
                    <m:sSub>
                      <m:sSubPr>
                        <m:ctrlP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pt-BR" sz="2400" baseline="-250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r>
                  <a:rPr lang="pt-BR" sz="2400" dirty="0"/>
                  <a:t>	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pt-BR" sz="2400" dirty="0"/>
                  <a:t> - média dos dados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:r>
                  <a:rPr lang="pt-BR" sz="2400" dirty="0">
                    <a:latin typeface="Symbol" panose="05050102010706020507" pitchFamily="18" charset="2"/>
                  </a:rPr>
                  <a:t> </a:t>
                </a:r>
                <a:r>
                  <a:rPr lang="pt-BR" sz="2400" dirty="0" err="1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 err="1"/>
                  <a:t>x</a:t>
                </a:r>
                <a:r>
                  <a:rPr lang="pt-BR" sz="2400" dirty="0"/>
                  <a:t> – desvio padrão dos dados (amostra)</a:t>
                </a:r>
                <a:endParaRPr lang="pt-BR" sz="2400" baseline="-25000" dirty="0"/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:r>
                  <a:rPr lang="pt-BR" sz="2400" dirty="0">
                    <a:latin typeface="Symbol" panose="05050102010706020507" pitchFamily="18" charset="2"/>
                  </a:rPr>
                  <a:t> </a:t>
                </a:r>
                <a:r>
                  <a:rPr lang="pt-BR" sz="2400" dirty="0" err="1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– desvio padrão reduzido (Tabela)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:r>
                  <a:rPr lang="pt-BR" sz="2400" dirty="0">
                    <a:latin typeface="Symbol" panose="05050102010706020507" pitchFamily="18" charset="2"/>
                  </a:rPr>
                  <a:t> </a:t>
                </a:r>
                <a:r>
                  <a:rPr lang="pt-BR" sz="2400" dirty="0" err="1"/>
                  <a:t>Y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– média reduzida (Tabela)</a:t>
                </a:r>
              </a:p>
              <a:p>
                <a:pPr marL="0" indent="0" algn="just">
                  <a:buNone/>
                </a:pPr>
                <a:r>
                  <a:rPr lang="pt-BR" sz="2400" baseline="-25000" dirty="0"/>
                  <a:t>	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3512" y="764704"/>
                <a:ext cx="8712968" cy="5904656"/>
              </a:xfrm>
              <a:blipFill rotWithShape="0">
                <a:blip r:embed="rId4"/>
                <a:stretch>
                  <a:fillRect l="-1119" t="-8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28B126CA-DAF9-4267-9F9D-70744638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3) Obtenção de expressão analítica (</a:t>
            </a:r>
            <a:r>
              <a:rPr lang="pt-BR" sz="3000" dirty="0">
                <a:solidFill>
                  <a:srgbClr val="FF0000"/>
                </a:solidFill>
              </a:rPr>
              <a:t>Q</a:t>
            </a:r>
            <a:r>
              <a:rPr lang="pt-BR" sz="3000" baseline="-25000" dirty="0">
                <a:solidFill>
                  <a:srgbClr val="FF0000"/>
                </a:solidFill>
              </a:rPr>
              <a:t>mín</a:t>
            </a:r>
            <a:r>
              <a:rPr lang="pt-BR" sz="3000" dirty="0"/>
              <a:t>)</a:t>
            </a:r>
          </a:p>
        </p:txBody>
      </p:sp>
      <p:pic>
        <p:nvPicPr>
          <p:cNvPr id="2" name="Gumbel_Qmáx_Qmín12">
            <a:hlinkClick r:id="" action="ppaction://media"/>
            <a:extLst>
              <a:ext uri="{FF2B5EF4-FFF2-40B4-BE49-F238E27FC236}">
                <a16:creationId xmlns="" xmlns:a16="http://schemas.microsoft.com/office/drawing/2014/main" id="{F01D6D53-AC47-402A-A6DB-6C08C23A9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56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2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836712"/>
                <a:ext cx="8712968" cy="590465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200" dirty="0"/>
                  <a:t>Obtenção de expressões analíticas:</a:t>
                </a:r>
              </a:p>
              <a:p>
                <a:pPr marL="457200" indent="-457200" algn="just">
                  <a:spcAft>
                    <a:spcPts val="600"/>
                  </a:spcAft>
                  <a:buAutoNum type="arabicParenR"/>
                </a:pPr>
                <a:r>
                  <a:rPr lang="pt-BR" sz="2200" dirty="0">
                    <a:solidFill>
                      <a:srgbClr val="FF0000"/>
                    </a:solidFill>
                  </a:rPr>
                  <a:t>Q</a:t>
                </a:r>
                <a:r>
                  <a:rPr lang="pt-BR" sz="2200" baseline="-25000" dirty="0">
                    <a:solidFill>
                      <a:srgbClr val="FF0000"/>
                    </a:solidFill>
                  </a:rPr>
                  <a:t>mín</a:t>
                </a:r>
                <a:r>
                  <a:rPr lang="pt-BR" sz="2200" dirty="0">
                    <a:solidFill>
                      <a:srgbClr val="FF0000"/>
                    </a:solidFill>
                  </a:rPr>
                  <a:t>:</a:t>
                </a:r>
                <a:r>
                  <a:rPr lang="pt-BR" sz="22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0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 ∙ </m:t>
                    </m:r>
                    <m:d>
                      <m:dPr>
                        <m:begChr m:val="{"/>
                        <m:endChr m:val="}"/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pt-BR" sz="20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000" baseline="-250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20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acc>
                    <m:r>
                      <a:rPr lang="pt-BR" sz="2000">
                        <a:latin typeface="Cambria Math" panose="02040503050406030204" pitchFamily="18" charset="0"/>
                      </a:rPr>
                      <m:t>=60, 49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2000" baseline="30000">
                        <a:latin typeface="Cambria Math" panose="02040503050406030204" pitchFamily="18" charset="0"/>
                      </a:rPr>
                      <m:t>3</m:t>
                    </m:r>
                    <m:r>
                      <a:rPr lang="pt-BR" sz="20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pt-BR" sz="2000" dirty="0"/>
                  <a:t> </a:t>
                </a:r>
                <a:endParaRPr lang="pt-BR" sz="2000" baseline="-250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000" dirty="0"/>
                  <a:t>	</a:t>
                </a:r>
                <a:r>
                  <a:rPr lang="pt-BR" sz="2000" dirty="0" err="1">
                    <a:latin typeface="Symbol" panose="05050102010706020507" pitchFamily="18" charset="2"/>
                  </a:rPr>
                  <a:t>s</a:t>
                </a:r>
                <a:r>
                  <a:rPr lang="pt-BR" sz="2000" baseline="-25000" dirty="0" err="1"/>
                  <a:t>x</a:t>
                </a:r>
                <a:r>
                  <a:rPr lang="pt-BR" sz="2000" dirty="0"/>
                  <a:t> = 15,43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  <a:p>
                <a:pPr marL="0" indent="0" algn="just">
                  <a:spcAft>
                    <a:spcPts val="1200"/>
                  </a:spcAft>
                  <a:buNone/>
                  <a:tabLst>
                    <a:tab pos="895350" algn="l"/>
                    <a:tab pos="2066925" algn="l"/>
                  </a:tabLst>
                </a:pPr>
                <a:r>
                  <a:rPr lang="pt-BR" sz="2000" dirty="0"/>
                  <a:t>	Tabelas:	</a:t>
                </a:r>
                <a:r>
                  <a:rPr lang="pt-BR" sz="2000" dirty="0" err="1">
                    <a:latin typeface="Symbol" panose="05050102010706020507" pitchFamily="18" charset="2"/>
                  </a:rPr>
                  <a:t>s</a:t>
                </a:r>
                <a:r>
                  <a:rPr lang="pt-BR" sz="2000" baseline="-25000" dirty="0" err="1"/>
                  <a:t>n</a:t>
                </a:r>
                <a:r>
                  <a:rPr lang="pt-BR" sz="2000" dirty="0"/>
                  <a:t> = 1,0206	</a:t>
                </a:r>
                <a:r>
                  <a:rPr lang="pt-BR" sz="2000" dirty="0" err="1"/>
                  <a:t>Y</a:t>
                </a:r>
                <a:r>
                  <a:rPr lang="pt-BR" sz="2000" baseline="-25000" dirty="0" err="1"/>
                  <a:t>n</a:t>
                </a:r>
                <a:r>
                  <a:rPr lang="pt-BR" sz="2000" dirty="0"/>
                  <a:t> = 0,5128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1,0206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15,43</m:t>
                        </m:r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</a:rPr>
                      <m:t>=0,0661 </m:t>
                    </m:r>
                  </m:oMath>
                </a14:m>
                <a:r>
                  <a:rPr lang="pt-BR" sz="2000" dirty="0"/>
                  <a:t>	</a:t>
                </a:r>
              </a:p>
              <a:p>
                <a:pPr marL="0" indent="0" algn="just">
                  <a:buNone/>
                </a:pPr>
                <a:endParaRPr lang="pt-BR" sz="1200" dirty="0"/>
              </a:p>
              <a:p>
                <a:pPr marL="0" indent="0" algn="just">
                  <a:buNone/>
                </a:pPr>
                <a:r>
                  <a:rPr lang="pt-BR" sz="20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000">
                        <a:latin typeface="Cambria Math" panose="02040503050406030204" pitchFamily="18" charset="0"/>
                      </a:rPr>
                      <m:t>=60, 49+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>
                            <a:latin typeface="Cambria Math" panose="02040503050406030204" pitchFamily="18" charset="0"/>
                          </a:rPr>
                          <m:t>0,5128</m:t>
                        </m:r>
                      </m:num>
                      <m:den>
                        <m:r>
                          <a:rPr lang="pt-BR" sz="2000">
                            <a:latin typeface="Cambria Math" panose="02040503050406030204" pitchFamily="18" charset="0"/>
                          </a:rPr>
                          <m:t>1,0206</m:t>
                        </m:r>
                      </m:den>
                    </m:f>
                    <m:r>
                      <a:rPr lang="pt-BR" sz="2000">
                        <a:latin typeface="Cambria Math" panose="02040503050406030204" pitchFamily="18" charset="0"/>
                      </a:rPr>
                      <m:t> ∙15,43</m:t>
                    </m:r>
                  </m:oMath>
                </a14:m>
                <a:r>
                  <a:rPr lang="pt-BR" sz="2000" dirty="0"/>
                  <a:t>		</a:t>
                </a:r>
                <a:r>
                  <a:rPr lang="pt-BR" sz="2000" dirty="0" err="1"/>
                  <a:t>Mo</a:t>
                </a:r>
                <a:r>
                  <a:rPr lang="pt-BR" sz="2000" dirty="0"/>
                  <a:t> = 68,24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  <a:p>
                <a:pPr marL="0" indent="0" algn="just">
                  <a:buNone/>
                </a:pPr>
                <a:endParaRPr lang="pt-BR" sz="1200" dirty="0"/>
              </a:p>
              <a:p>
                <a:pPr marL="0" indent="0" algn="just">
                  <a:buNone/>
                </a:pPr>
                <a:r>
                  <a:rPr lang="pt-BR" sz="2000" dirty="0"/>
                  <a:t>	Estimativas de Q = f(T) com o modelo: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T</a:t>
                </a:r>
                <a:r>
                  <a:rPr lang="pt-BR" sz="2000" baseline="-25000" dirty="0"/>
                  <a:t>1</a:t>
                </a:r>
                <a:r>
                  <a:rPr lang="pt-BR" sz="2000" dirty="0"/>
                  <a:t> =   1,1 anos		Q</a:t>
                </a:r>
                <a:r>
                  <a:rPr lang="pt-BR" sz="2000" baseline="-25000" dirty="0"/>
                  <a:t>1</a:t>
                </a:r>
                <a:r>
                  <a:rPr lang="pt-BR" sz="2000" dirty="0"/>
                  <a:t> = 81,46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 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T</a:t>
                </a:r>
                <a:r>
                  <a:rPr lang="pt-BR" sz="2000" baseline="-25000" dirty="0"/>
                  <a:t>2</a:t>
                </a:r>
                <a:r>
                  <a:rPr lang="pt-BR" sz="2000" dirty="0"/>
                  <a:t> =   3,0 anos		Q</a:t>
                </a:r>
                <a:r>
                  <a:rPr lang="pt-BR" sz="2000" baseline="-25000" dirty="0"/>
                  <a:t>2</a:t>
                </a:r>
                <a:r>
                  <a:rPr lang="pt-BR" sz="2000" dirty="0"/>
                  <a:t> = 54,59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  <a:p>
                <a:pPr marL="0" indent="0" algn="just">
                  <a:buNone/>
                </a:pPr>
                <a:r>
                  <a:rPr lang="pt-BR" sz="2000" dirty="0"/>
                  <a:t>	T</a:t>
                </a:r>
                <a:r>
                  <a:rPr lang="pt-BR" sz="2000" baseline="-25000" dirty="0"/>
                  <a:t>3</a:t>
                </a:r>
                <a:r>
                  <a:rPr lang="pt-BR" sz="2000" dirty="0"/>
                  <a:t> = 15,0	 anos		Q</a:t>
                </a:r>
                <a:r>
                  <a:rPr lang="pt-BR" sz="2000" baseline="-25000" dirty="0"/>
                  <a:t>3</a:t>
                </a:r>
                <a:r>
                  <a:rPr lang="pt-BR" sz="2000" dirty="0"/>
                  <a:t> = 27,82 m</a:t>
                </a:r>
                <a:r>
                  <a:rPr lang="pt-BR" sz="2000" baseline="30000" dirty="0"/>
                  <a:t>3</a:t>
                </a:r>
                <a:r>
                  <a:rPr lang="pt-BR" sz="2000" dirty="0"/>
                  <a:t>/s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836712"/>
                <a:ext cx="8712968" cy="5904656"/>
              </a:xfrm>
              <a:blipFill>
                <a:blip r:embed="rId4"/>
                <a:stretch>
                  <a:fillRect l="-909" t="-6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492A0E40-16E4-40BB-A8BA-E68F710B0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4) Cálculo de </a:t>
            </a:r>
            <a:r>
              <a:rPr lang="pt-BR" sz="3000" dirty="0">
                <a:solidFill>
                  <a:srgbClr val="FF0000"/>
                </a:solidFill>
              </a:rPr>
              <a:t>Q</a:t>
            </a:r>
            <a:r>
              <a:rPr lang="pt-BR" sz="3000" baseline="-25000" dirty="0">
                <a:solidFill>
                  <a:srgbClr val="FF0000"/>
                </a:solidFill>
              </a:rPr>
              <a:t>mín</a:t>
            </a:r>
            <a:r>
              <a:rPr lang="pt-BR" sz="3000" dirty="0"/>
              <a:t> para 3 valores de T</a:t>
            </a:r>
          </a:p>
        </p:txBody>
      </p:sp>
      <p:pic>
        <p:nvPicPr>
          <p:cNvPr id="2" name="Gumbel_Qmáx_Qmín 13">
            <a:hlinkClick r:id="" action="ppaction://media"/>
            <a:extLst>
              <a:ext uri="{FF2B5EF4-FFF2-40B4-BE49-F238E27FC236}">
                <a16:creationId xmlns="" xmlns:a16="http://schemas.microsoft.com/office/drawing/2014/main" id="{D2EC0B15-99BC-4E57-8CAE-9BED86570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56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="" xmlns:a16="http://schemas.microsoft.com/office/drawing/2014/main" id="{06B06A8F-70B3-4494-A327-2550DD0E3660}"/>
              </a:ext>
            </a:extLst>
          </p:cNvPr>
          <p:cNvGrpSpPr/>
          <p:nvPr/>
        </p:nvGrpSpPr>
        <p:grpSpPr>
          <a:xfrm>
            <a:off x="1767518" y="476673"/>
            <a:ext cx="8504946" cy="6536573"/>
            <a:chOff x="243518" y="321427"/>
            <a:chExt cx="8504946" cy="6536573"/>
          </a:xfrm>
        </p:grpSpPr>
        <p:grpSp>
          <p:nvGrpSpPr>
            <p:cNvPr id="14" name="Agrupar 13">
              <a:extLst>
                <a:ext uri="{FF2B5EF4-FFF2-40B4-BE49-F238E27FC236}">
                  <a16:creationId xmlns="" xmlns:a16="http://schemas.microsoft.com/office/drawing/2014/main" id="{0EA63FC0-1F21-4373-A763-E84EDADB2D7F}"/>
                </a:ext>
              </a:extLst>
            </p:cNvPr>
            <p:cNvGrpSpPr/>
            <p:nvPr/>
          </p:nvGrpSpPr>
          <p:grpSpPr>
            <a:xfrm>
              <a:off x="243518" y="321427"/>
              <a:ext cx="8504946" cy="6536573"/>
              <a:chOff x="243518" y="321427"/>
              <a:chExt cx="8504946" cy="6536573"/>
            </a:xfrm>
          </p:grpSpPr>
          <p:grpSp>
            <p:nvGrpSpPr>
              <p:cNvPr id="4" name="Agrupar 3">
                <a:extLst>
                  <a:ext uri="{FF2B5EF4-FFF2-40B4-BE49-F238E27FC236}">
                    <a16:creationId xmlns="" xmlns:a16="http://schemas.microsoft.com/office/drawing/2014/main" id="{E6701357-F7BA-4D83-A506-D3C9170EBD33}"/>
                  </a:ext>
                </a:extLst>
              </p:cNvPr>
              <p:cNvGrpSpPr/>
              <p:nvPr/>
            </p:nvGrpSpPr>
            <p:grpSpPr>
              <a:xfrm>
                <a:off x="243518" y="321427"/>
                <a:ext cx="8504946" cy="6536573"/>
                <a:chOff x="0" y="321427"/>
                <a:chExt cx="8504946" cy="6536573"/>
              </a:xfrm>
            </p:grpSpPr>
            <p:pic>
              <p:nvPicPr>
                <p:cNvPr id="6" name="Picture 1">
                  <a:extLst>
                    <a:ext uri="{FF2B5EF4-FFF2-40B4-BE49-F238E27FC236}">
                      <a16:creationId xmlns="" xmlns:a16="http://schemas.microsoft.com/office/drawing/2014/main" id="{84A52BBD-49B9-4EE2-99E7-903033FC27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t="6989"/>
                <a:stretch/>
              </p:blipFill>
              <p:spPr bwMode="auto">
                <a:xfrm rot="5400000">
                  <a:off x="984186" y="-662759"/>
                  <a:ext cx="6536573" cy="8504946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3" name="Agrupar 2">
                  <a:extLst>
                    <a:ext uri="{FF2B5EF4-FFF2-40B4-BE49-F238E27FC236}">
                      <a16:creationId xmlns="" xmlns:a16="http://schemas.microsoft.com/office/drawing/2014/main" id="{7C197FFA-78AE-441C-9615-368E1E871963}"/>
                    </a:ext>
                  </a:extLst>
                </p:cNvPr>
                <p:cNvGrpSpPr/>
                <p:nvPr/>
              </p:nvGrpSpPr>
              <p:grpSpPr>
                <a:xfrm>
                  <a:off x="368042" y="389856"/>
                  <a:ext cx="5932150" cy="5574232"/>
                  <a:chOff x="368042" y="389856"/>
                  <a:chExt cx="5932150" cy="5574232"/>
                </a:xfrm>
              </p:grpSpPr>
              <p:sp>
                <p:nvSpPr>
                  <p:cNvPr id="2" name="CaixaDeTexto 1">
                    <a:extLst>
                      <a:ext uri="{FF2B5EF4-FFF2-40B4-BE49-F238E27FC236}">
                        <a16:creationId xmlns="" xmlns:a16="http://schemas.microsoft.com/office/drawing/2014/main" id="{6854232A-6378-4048-9251-DF7F1D26849E}"/>
                      </a:ext>
                    </a:extLst>
                  </p:cNvPr>
                  <p:cNvSpPr txBox="1"/>
                  <p:nvPr/>
                </p:nvSpPr>
                <p:spPr>
                  <a:xfrm>
                    <a:off x="2123728" y="389856"/>
                    <a:ext cx="4176464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Distribuição de Gumbel – Série de mínimos anuais</a:t>
                    </a:r>
                  </a:p>
                </p:txBody>
              </p:sp>
              <p:sp>
                <p:nvSpPr>
                  <p:cNvPr id="5" name="CaixaDeTexto 4">
                    <a:extLst>
                      <a:ext uri="{FF2B5EF4-FFF2-40B4-BE49-F238E27FC236}">
                        <a16:creationId xmlns="" xmlns:a16="http://schemas.microsoft.com/office/drawing/2014/main" id="{53432434-B1A4-4DD3-90BD-1F926BEB4BC3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573325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7" name="CaixaDeTexto 6">
                    <a:extLst>
                      <a:ext uri="{FF2B5EF4-FFF2-40B4-BE49-F238E27FC236}">
                        <a16:creationId xmlns="" xmlns:a16="http://schemas.microsoft.com/office/drawing/2014/main" id="{CEFF1C3B-BD8D-41DA-B310-FFCE4253FC7C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540726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20</a:t>
                    </a:r>
                  </a:p>
                </p:txBody>
              </p:sp>
              <p:sp>
                <p:nvSpPr>
                  <p:cNvPr id="8" name="CaixaDeTexto 7">
                    <a:extLst>
                      <a:ext uri="{FF2B5EF4-FFF2-40B4-BE49-F238E27FC236}">
                        <a16:creationId xmlns="" xmlns:a16="http://schemas.microsoft.com/office/drawing/2014/main" id="{3B972B15-5FD5-4005-8A56-40AFC131FF64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5058801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30</a:t>
                    </a:r>
                  </a:p>
                </p:txBody>
              </p:sp>
              <p:sp>
                <p:nvSpPr>
                  <p:cNvPr id="9" name="CaixaDeTexto 8">
                    <a:extLst>
                      <a:ext uri="{FF2B5EF4-FFF2-40B4-BE49-F238E27FC236}">
                        <a16:creationId xmlns="" xmlns:a16="http://schemas.microsoft.com/office/drawing/2014/main" id="{678F4EB2-3397-4512-B858-487E499F758E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4710336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40</a:t>
                    </a:r>
                  </a:p>
                </p:txBody>
              </p:sp>
              <p:sp>
                <p:nvSpPr>
                  <p:cNvPr id="10" name="CaixaDeTexto 9">
                    <a:extLst>
                      <a:ext uri="{FF2B5EF4-FFF2-40B4-BE49-F238E27FC236}">
                        <a16:creationId xmlns="" xmlns:a16="http://schemas.microsoft.com/office/drawing/2014/main" id="{436400F4-5B45-4F62-9749-C3A62ED3CEC0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4422304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1" name="CaixaDeTexto 10">
                    <a:extLst>
                      <a:ext uri="{FF2B5EF4-FFF2-40B4-BE49-F238E27FC236}">
                        <a16:creationId xmlns="" xmlns:a16="http://schemas.microsoft.com/office/drawing/2014/main" id="{409F52F0-3565-4074-B3B9-DF3D4C9FEBEB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4077072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60</a:t>
                    </a:r>
                  </a:p>
                </p:txBody>
              </p:sp>
              <p:sp>
                <p:nvSpPr>
                  <p:cNvPr id="12" name="CaixaDeTexto 11">
                    <a:extLst>
                      <a:ext uri="{FF2B5EF4-FFF2-40B4-BE49-F238E27FC236}">
                        <a16:creationId xmlns="" xmlns:a16="http://schemas.microsoft.com/office/drawing/2014/main" id="{923A8DE7-D968-4996-8DD3-21022FA4E711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3757430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70</a:t>
                    </a:r>
                  </a:p>
                </p:txBody>
              </p:sp>
              <p:sp>
                <p:nvSpPr>
                  <p:cNvPr id="13" name="CaixaDeTexto 12">
                    <a:extLst>
                      <a:ext uri="{FF2B5EF4-FFF2-40B4-BE49-F238E27FC236}">
                        <a16:creationId xmlns="" xmlns:a16="http://schemas.microsoft.com/office/drawing/2014/main" id="{1760332F-5D43-49DE-A8B8-96A13A237F01}"/>
                      </a:ext>
                    </a:extLst>
                  </p:cNvPr>
                  <p:cNvSpPr txBox="1"/>
                  <p:nvPr/>
                </p:nvSpPr>
                <p:spPr>
                  <a:xfrm>
                    <a:off x="368042" y="3412975"/>
                    <a:ext cx="360040" cy="2308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pt-BR" sz="1500" dirty="0">
                        <a:solidFill>
                          <a:srgbClr val="FF0000"/>
                        </a:solidFill>
                      </a:rPr>
                      <a:t>80</a:t>
                    </a:r>
                  </a:p>
                </p:txBody>
              </p:sp>
            </p:grpSp>
          </p:grpSp>
          <p:sp>
            <p:nvSpPr>
              <p:cNvPr id="17" name="CaixaDeTexto 16">
                <a:extLst>
                  <a:ext uri="{FF2B5EF4-FFF2-40B4-BE49-F238E27FC236}">
                    <a16:creationId xmlns="" xmlns:a16="http://schemas.microsoft.com/office/drawing/2014/main" id="{66E39B1D-8544-4617-B8F0-2B48E7B070E0}"/>
                  </a:ext>
                </a:extLst>
              </p:cNvPr>
              <p:cNvSpPr txBox="1"/>
              <p:nvPr/>
            </p:nvSpPr>
            <p:spPr>
              <a:xfrm>
                <a:off x="611560" y="6093296"/>
                <a:ext cx="36004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1500" dirty="0">
                    <a:solidFill>
                      <a:srgbClr val="FF0000"/>
                    </a:solidFill>
                  </a:rPr>
                  <a:t>  0</a:t>
                </a:r>
              </a:p>
            </p:txBody>
          </p:sp>
        </p:grpSp>
        <p:sp>
          <p:nvSpPr>
            <p:cNvPr id="15" name="CaixaDeTexto 14">
              <a:extLst>
                <a:ext uri="{FF2B5EF4-FFF2-40B4-BE49-F238E27FC236}">
                  <a16:creationId xmlns="" xmlns:a16="http://schemas.microsoft.com/office/drawing/2014/main" id="{D9055DF2-9A61-4BEF-98A5-E4D1B11F65E9}"/>
                </a:ext>
              </a:extLst>
            </p:cNvPr>
            <p:cNvSpPr txBox="1"/>
            <p:nvPr/>
          </p:nvSpPr>
          <p:spPr>
            <a:xfrm>
              <a:off x="611560" y="3067743"/>
              <a:ext cx="36004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90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="" xmlns:a16="http://schemas.microsoft.com/office/drawing/2014/main" id="{DFB20D51-4686-4FEC-9911-F6E730A4E54E}"/>
                </a:ext>
              </a:extLst>
            </p:cNvPr>
            <p:cNvSpPr txBox="1"/>
            <p:nvPr/>
          </p:nvSpPr>
          <p:spPr>
            <a:xfrm>
              <a:off x="539552" y="2723288"/>
              <a:ext cx="36004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="" xmlns:a16="http://schemas.microsoft.com/office/drawing/2014/main" id="{4458A80F-BCC1-43F6-AF79-E974787F6421}"/>
              </a:ext>
            </a:extLst>
          </p:cNvPr>
          <p:cNvGrpSpPr/>
          <p:nvPr/>
        </p:nvGrpSpPr>
        <p:grpSpPr>
          <a:xfrm>
            <a:off x="3244255" y="3420616"/>
            <a:ext cx="3643832" cy="1410394"/>
            <a:chOff x="1720255" y="3420616"/>
            <a:chExt cx="3643832" cy="1410394"/>
          </a:xfrm>
        </p:grpSpPr>
        <p:sp>
          <p:nvSpPr>
            <p:cNvPr id="19" name="Triângulo isósceles 18">
              <a:extLst>
                <a:ext uri="{FF2B5EF4-FFF2-40B4-BE49-F238E27FC236}">
                  <a16:creationId xmlns="" xmlns:a16="http://schemas.microsoft.com/office/drawing/2014/main" id="{EB19EED5-7FCB-4B4C-B8F7-CBFF784AA750}"/>
                </a:ext>
              </a:extLst>
            </p:cNvPr>
            <p:cNvSpPr/>
            <p:nvPr/>
          </p:nvSpPr>
          <p:spPr>
            <a:xfrm flipH="1">
              <a:off x="5246360" y="4744194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Triângulo isósceles 20">
              <a:extLst>
                <a:ext uri="{FF2B5EF4-FFF2-40B4-BE49-F238E27FC236}">
                  <a16:creationId xmlns="" xmlns:a16="http://schemas.microsoft.com/office/drawing/2014/main" id="{E2614AD0-CDAE-471C-9FDE-D71BB2DDC4B8}"/>
                </a:ext>
              </a:extLst>
            </p:cNvPr>
            <p:cNvSpPr/>
            <p:nvPr/>
          </p:nvSpPr>
          <p:spPr>
            <a:xfrm flipH="1">
              <a:off x="4495800" y="4624561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Triângulo isósceles 21">
              <a:extLst>
                <a:ext uri="{FF2B5EF4-FFF2-40B4-BE49-F238E27FC236}">
                  <a16:creationId xmlns="" xmlns:a16="http://schemas.microsoft.com/office/drawing/2014/main" id="{67C82151-CBDA-4309-8F2B-497BC7A652E1}"/>
                </a:ext>
              </a:extLst>
            </p:cNvPr>
            <p:cNvSpPr/>
            <p:nvPr/>
          </p:nvSpPr>
          <p:spPr>
            <a:xfrm flipH="1">
              <a:off x="4067944" y="4619228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Triângulo isósceles 22">
              <a:extLst>
                <a:ext uri="{FF2B5EF4-FFF2-40B4-BE49-F238E27FC236}">
                  <a16:creationId xmlns="" xmlns:a16="http://schemas.microsoft.com/office/drawing/2014/main" id="{C4117643-7692-4C36-960D-7A482E48176A}"/>
                </a:ext>
              </a:extLst>
            </p:cNvPr>
            <p:cNvSpPr/>
            <p:nvPr/>
          </p:nvSpPr>
          <p:spPr>
            <a:xfrm flipH="1">
              <a:off x="3726954" y="4609703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>
              <a:extLst>
                <a:ext uri="{FF2B5EF4-FFF2-40B4-BE49-F238E27FC236}">
                  <a16:creationId xmlns="" xmlns:a16="http://schemas.microsoft.com/office/drawing/2014/main" id="{EFC9DABB-C536-4798-8ECA-8FB1FB672260}"/>
                </a:ext>
              </a:extLst>
            </p:cNvPr>
            <p:cNvSpPr/>
            <p:nvPr/>
          </p:nvSpPr>
          <p:spPr>
            <a:xfrm flipH="1">
              <a:off x="3446161" y="4590653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riângulo isósceles 24">
              <a:extLst>
                <a:ext uri="{FF2B5EF4-FFF2-40B4-BE49-F238E27FC236}">
                  <a16:creationId xmlns="" xmlns:a16="http://schemas.microsoft.com/office/drawing/2014/main" id="{E6634F5E-006A-43A9-86F9-BFA54ECE736D}"/>
                </a:ext>
              </a:extLst>
            </p:cNvPr>
            <p:cNvSpPr/>
            <p:nvPr/>
          </p:nvSpPr>
          <p:spPr>
            <a:xfrm flipH="1">
              <a:off x="3216424" y="4461495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>
              <a:extLst>
                <a:ext uri="{FF2B5EF4-FFF2-40B4-BE49-F238E27FC236}">
                  <a16:creationId xmlns="" xmlns:a16="http://schemas.microsoft.com/office/drawing/2014/main" id="{975A416B-CA99-42E1-8F5E-0181EC3C6B23}"/>
                </a:ext>
              </a:extLst>
            </p:cNvPr>
            <p:cNvSpPr/>
            <p:nvPr/>
          </p:nvSpPr>
          <p:spPr>
            <a:xfrm flipH="1">
              <a:off x="3059832" y="4110980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>
              <a:extLst>
                <a:ext uri="{FF2B5EF4-FFF2-40B4-BE49-F238E27FC236}">
                  <a16:creationId xmlns="" xmlns:a16="http://schemas.microsoft.com/office/drawing/2014/main" id="{2191FEDE-E116-4E0C-BE2F-F45E6A62214F}"/>
                </a:ext>
              </a:extLst>
            </p:cNvPr>
            <p:cNvSpPr/>
            <p:nvPr/>
          </p:nvSpPr>
          <p:spPr>
            <a:xfrm flipH="1">
              <a:off x="2843808" y="4067547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>
              <a:extLst>
                <a:ext uri="{FF2B5EF4-FFF2-40B4-BE49-F238E27FC236}">
                  <a16:creationId xmlns="" xmlns:a16="http://schemas.microsoft.com/office/drawing/2014/main" id="{B2E11FA4-5202-4EC4-BBBF-5DAD275A97F1}"/>
                </a:ext>
              </a:extLst>
            </p:cNvPr>
            <p:cNvSpPr/>
            <p:nvPr/>
          </p:nvSpPr>
          <p:spPr>
            <a:xfrm flipH="1">
              <a:off x="2690267" y="3986014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riângulo isósceles 28">
              <a:extLst>
                <a:ext uri="{FF2B5EF4-FFF2-40B4-BE49-F238E27FC236}">
                  <a16:creationId xmlns="" xmlns:a16="http://schemas.microsoft.com/office/drawing/2014/main" id="{67D53C98-0C80-4914-BEC9-AA625AD3F562}"/>
                </a:ext>
              </a:extLst>
            </p:cNvPr>
            <p:cNvSpPr/>
            <p:nvPr/>
          </p:nvSpPr>
          <p:spPr>
            <a:xfrm flipH="1">
              <a:off x="2491007" y="3933056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>
              <a:extLst>
                <a:ext uri="{FF2B5EF4-FFF2-40B4-BE49-F238E27FC236}">
                  <a16:creationId xmlns="" xmlns:a16="http://schemas.microsoft.com/office/drawing/2014/main" id="{03453428-36EF-4660-B0AC-A561D297FF9D}"/>
                </a:ext>
              </a:extLst>
            </p:cNvPr>
            <p:cNvSpPr/>
            <p:nvPr/>
          </p:nvSpPr>
          <p:spPr>
            <a:xfrm flipH="1">
              <a:off x="2324894" y="3847331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Triângulo isósceles 30">
              <a:extLst>
                <a:ext uri="{FF2B5EF4-FFF2-40B4-BE49-F238E27FC236}">
                  <a16:creationId xmlns="" xmlns:a16="http://schemas.microsoft.com/office/drawing/2014/main" id="{085EC6B1-D36D-44A8-8BA3-3EF83D71D610}"/>
                </a:ext>
              </a:extLst>
            </p:cNvPr>
            <p:cNvSpPr/>
            <p:nvPr/>
          </p:nvSpPr>
          <p:spPr>
            <a:xfrm flipH="1">
              <a:off x="2146970" y="3818756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Triângulo isósceles 31">
              <a:extLst>
                <a:ext uri="{FF2B5EF4-FFF2-40B4-BE49-F238E27FC236}">
                  <a16:creationId xmlns="" xmlns:a16="http://schemas.microsoft.com/office/drawing/2014/main" id="{65B1F06F-D0A9-4D1D-833E-3B01E765C418}"/>
                </a:ext>
              </a:extLst>
            </p:cNvPr>
            <p:cNvSpPr/>
            <p:nvPr/>
          </p:nvSpPr>
          <p:spPr>
            <a:xfrm flipH="1">
              <a:off x="1955329" y="3760465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Triângulo isósceles 32">
              <a:extLst>
                <a:ext uri="{FF2B5EF4-FFF2-40B4-BE49-F238E27FC236}">
                  <a16:creationId xmlns="" xmlns:a16="http://schemas.microsoft.com/office/drawing/2014/main" id="{8999DACE-6F09-4BFA-8B1E-1B21E841DF24}"/>
                </a:ext>
              </a:extLst>
            </p:cNvPr>
            <p:cNvSpPr/>
            <p:nvPr/>
          </p:nvSpPr>
          <p:spPr>
            <a:xfrm flipH="1">
              <a:off x="1720255" y="3420616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Triângulo isósceles 34">
            <a:extLst>
              <a:ext uri="{FF2B5EF4-FFF2-40B4-BE49-F238E27FC236}">
                <a16:creationId xmlns="" xmlns:a16="http://schemas.microsoft.com/office/drawing/2014/main" id="{32253156-E033-477A-9148-CFB87D4A1900}"/>
              </a:ext>
            </a:extLst>
          </p:cNvPr>
          <p:cNvSpPr/>
          <p:nvPr/>
        </p:nvSpPr>
        <p:spPr>
          <a:xfrm flipH="1">
            <a:off x="3128433" y="3421380"/>
            <a:ext cx="117727" cy="86816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riângulo isósceles 35">
            <a:extLst>
              <a:ext uri="{FF2B5EF4-FFF2-40B4-BE49-F238E27FC236}">
                <a16:creationId xmlns="" xmlns:a16="http://schemas.microsoft.com/office/drawing/2014/main" id="{B1A8AE2C-6E07-44B9-9058-74670C7E5533}"/>
              </a:ext>
            </a:extLst>
          </p:cNvPr>
          <p:cNvSpPr/>
          <p:nvPr/>
        </p:nvSpPr>
        <p:spPr>
          <a:xfrm flipH="1">
            <a:off x="4921778" y="4319816"/>
            <a:ext cx="117727" cy="86816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riângulo isósceles 36">
            <a:extLst>
              <a:ext uri="{FF2B5EF4-FFF2-40B4-BE49-F238E27FC236}">
                <a16:creationId xmlns="" xmlns:a16="http://schemas.microsoft.com/office/drawing/2014/main" id="{0F06BCC4-C5DB-419C-A132-AF6BD25E2147}"/>
              </a:ext>
            </a:extLst>
          </p:cNvPr>
          <p:cNvSpPr/>
          <p:nvPr/>
        </p:nvSpPr>
        <p:spPr>
          <a:xfrm flipH="1">
            <a:off x="6690734" y="5217388"/>
            <a:ext cx="117727" cy="86816"/>
          </a:xfrm>
          <a:prstGeom prst="triangl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C41F14CE-646B-427E-B9B5-8D40490EC98B}"/>
              </a:ext>
            </a:extLst>
          </p:cNvPr>
          <p:cNvCxnSpPr>
            <a:cxnSpLocks/>
          </p:cNvCxnSpPr>
          <p:nvPr/>
        </p:nvCxnSpPr>
        <p:spPr>
          <a:xfrm flipH="1" flipV="1">
            <a:off x="2495600" y="3140968"/>
            <a:ext cx="6025430" cy="3024336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Agrupar 41">
            <a:extLst>
              <a:ext uri="{FF2B5EF4-FFF2-40B4-BE49-F238E27FC236}">
                <a16:creationId xmlns="" xmlns:a16="http://schemas.microsoft.com/office/drawing/2014/main" id="{F3B6848F-23CE-42A8-B95C-F978A0B618A7}"/>
              </a:ext>
            </a:extLst>
          </p:cNvPr>
          <p:cNvGrpSpPr/>
          <p:nvPr/>
        </p:nvGrpSpPr>
        <p:grpSpPr>
          <a:xfrm>
            <a:off x="10406454" y="3750915"/>
            <a:ext cx="1282936" cy="720080"/>
            <a:chOff x="7956376" y="1196752"/>
            <a:chExt cx="1210928" cy="720080"/>
          </a:xfrm>
        </p:grpSpPr>
        <p:sp>
          <p:nvSpPr>
            <p:cNvPr id="43" name="Triângulo isósceles 42">
              <a:extLst>
                <a:ext uri="{FF2B5EF4-FFF2-40B4-BE49-F238E27FC236}">
                  <a16:creationId xmlns="" xmlns:a16="http://schemas.microsoft.com/office/drawing/2014/main" id="{8428DF94-4F28-496A-BF67-AA70DCD02DC0}"/>
                </a:ext>
              </a:extLst>
            </p:cNvPr>
            <p:cNvSpPr/>
            <p:nvPr/>
          </p:nvSpPr>
          <p:spPr>
            <a:xfrm flipH="1">
              <a:off x="7956376" y="1268760"/>
              <a:ext cx="117727" cy="8681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Triângulo isósceles 43">
              <a:extLst>
                <a:ext uri="{FF2B5EF4-FFF2-40B4-BE49-F238E27FC236}">
                  <a16:creationId xmlns="" xmlns:a16="http://schemas.microsoft.com/office/drawing/2014/main" id="{54C13DC0-3307-4780-AE98-143D45988688}"/>
                </a:ext>
              </a:extLst>
            </p:cNvPr>
            <p:cNvSpPr/>
            <p:nvPr/>
          </p:nvSpPr>
          <p:spPr>
            <a:xfrm flipH="1">
              <a:off x="7956376" y="1772816"/>
              <a:ext cx="117727" cy="86816"/>
            </a:xfrm>
            <a:prstGeom prst="triangl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="" xmlns:a16="http://schemas.microsoft.com/office/drawing/2014/main" id="{9B5FAB34-D764-4CCC-B08C-4B17FE1D6346}"/>
                </a:ext>
              </a:extLst>
            </p:cNvPr>
            <p:cNvSpPr txBox="1"/>
            <p:nvPr/>
          </p:nvSpPr>
          <p:spPr>
            <a:xfrm>
              <a:off x="8136396" y="1196752"/>
              <a:ext cx="100760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Observados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="" xmlns:a16="http://schemas.microsoft.com/office/drawing/2014/main" id="{78C9FB12-8D66-4405-93FC-82DF6EB78CC4}"/>
                </a:ext>
              </a:extLst>
            </p:cNvPr>
            <p:cNvSpPr txBox="1"/>
            <p:nvPr/>
          </p:nvSpPr>
          <p:spPr>
            <a:xfrm>
              <a:off x="8159700" y="1686000"/>
              <a:ext cx="100760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500" dirty="0">
                  <a:solidFill>
                    <a:srgbClr val="009900"/>
                  </a:solidFill>
                </a:rPr>
                <a:t>Estimados</a:t>
              </a:r>
            </a:p>
          </p:txBody>
        </p:sp>
      </p:grpSp>
      <p:sp>
        <p:nvSpPr>
          <p:cNvPr id="48" name="Título 1">
            <a:extLst>
              <a:ext uri="{FF2B5EF4-FFF2-40B4-BE49-F238E27FC236}">
                <a16:creationId xmlns="" xmlns:a16="http://schemas.microsoft.com/office/drawing/2014/main" id="{DA83A844-66CB-43F2-9BDF-97FC18AF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-28380"/>
            <a:ext cx="5184576" cy="433044"/>
          </a:xfrm>
        </p:spPr>
        <p:txBody>
          <a:bodyPr>
            <a:noAutofit/>
          </a:bodyPr>
          <a:lstStyle/>
          <a:p>
            <a:pPr algn="just"/>
            <a:r>
              <a:rPr lang="pt-BR" sz="2600" dirty="0"/>
              <a:t>4) Plotando valores (</a:t>
            </a:r>
            <a:r>
              <a:rPr lang="pt-BR" sz="2600" dirty="0">
                <a:solidFill>
                  <a:srgbClr val="009900"/>
                </a:solidFill>
              </a:rPr>
              <a:t>Q</a:t>
            </a:r>
            <a:r>
              <a:rPr lang="pt-BR" sz="2600" baseline="-25000" dirty="0">
                <a:solidFill>
                  <a:srgbClr val="009900"/>
                </a:solidFill>
              </a:rPr>
              <a:t>mín</a:t>
            </a:r>
            <a:r>
              <a:rPr lang="pt-BR" sz="2600" dirty="0">
                <a:solidFill>
                  <a:srgbClr val="009900"/>
                </a:solidFill>
              </a:rPr>
              <a:t> estimada</a:t>
            </a:r>
            <a:r>
              <a:rPr lang="pt-BR" sz="2600" dirty="0"/>
              <a:t>):</a:t>
            </a:r>
          </a:p>
        </p:txBody>
      </p:sp>
      <p:pic>
        <p:nvPicPr>
          <p:cNvPr id="34" name="Gumbel_Qmáx_Qmín 14">
            <a:hlinkClick r:id="" action="ppaction://media"/>
            <a:extLst>
              <a:ext uri="{FF2B5EF4-FFF2-40B4-BE49-F238E27FC236}">
                <a16:creationId xmlns="" xmlns:a16="http://schemas.microsoft.com/office/drawing/2014/main" id="{26325AED-00EF-4A31-84A5-7624B8F67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9900" y="6059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5) Estimativa de Q</a:t>
            </a:r>
            <a:r>
              <a:rPr lang="pt-BR" sz="3000" baseline="-25000" dirty="0"/>
              <a:t>máx (T=10; T=25; T=100)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980728"/>
                <a:ext cx="8712968" cy="5616624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800" dirty="0">
                    <a:solidFill>
                      <a:srgbClr val="0000FF"/>
                    </a:solidFill>
                  </a:rPr>
                  <a:t>Q</a:t>
                </a:r>
                <a:r>
                  <a:rPr lang="pt-BR" sz="2800" baseline="-25000" dirty="0">
                    <a:solidFill>
                      <a:srgbClr val="0000FF"/>
                    </a:solidFill>
                  </a:rPr>
                  <a:t>máx</a:t>
                </a:r>
                <a:r>
                  <a:rPr lang="pt-BR" sz="2800" dirty="0">
                    <a:solidFill>
                      <a:srgbClr val="0000FF"/>
                    </a:solidFill>
                  </a:rPr>
                  <a:t>:</a:t>
                </a:r>
                <a:r>
                  <a:rPr lang="pt-BR" sz="28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 ∙ </m:t>
                    </m:r>
                    <m:d>
                      <m:dPr>
                        <m:begChr m:val="{"/>
                        <m:endChr m:val="}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pt-BR" sz="24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400" baseline="-250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acc>
                    <m:r>
                      <a:rPr lang="pt-BR" sz="2400">
                        <a:latin typeface="Cambria Math" panose="02040503050406030204" pitchFamily="18" charset="0"/>
                      </a:rPr>
                      <m:t>=297,85 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2400" baseline="30000">
                        <a:latin typeface="Cambria Math" panose="02040503050406030204" pitchFamily="18" charset="0"/>
                      </a:rPr>
                      <m:t>3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pt-BR" sz="2400" dirty="0"/>
                  <a:t> 		</a:t>
                </a:r>
                <a:r>
                  <a:rPr lang="pt-BR" sz="2400" dirty="0" err="1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 err="1"/>
                  <a:t>x</a:t>
                </a:r>
                <a:r>
                  <a:rPr lang="pt-BR" sz="2400" dirty="0"/>
                  <a:t> = 119,65 m</a:t>
                </a:r>
                <a:r>
                  <a:rPr lang="pt-BR" sz="2400" baseline="30000" dirty="0"/>
                  <a:t>3</a:t>
                </a:r>
                <a:r>
                  <a:rPr lang="pt-BR" sz="2400" dirty="0"/>
                  <a:t>/s</a:t>
                </a:r>
              </a:p>
              <a:p>
                <a:pPr marL="0" indent="0" algn="just">
                  <a:spcAft>
                    <a:spcPts val="1200"/>
                  </a:spcAft>
                  <a:buNone/>
                  <a:tabLst>
                    <a:tab pos="895350" algn="l"/>
                    <a:tab pos="2066925" algn="l"/>
                  </a:tabLst>
                </a:pPr>
                <a:r>
                  <a:rPr lang="pt-BR" sz="2400" dirty="0"/>
                  <a:t>	Tabelas:	</a:t>
                </a:r>
                <a:r>
                  <a:rPr lang="pt-BR" sz="2400" dirty="0" err="1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= 1,0206		</a:t>
                </a:r>
                <a:r>
                  <a:rPr lang="pt-BR" sz="2400" dirty="0" err="1"/>
                  <a:t>Y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= 0,5128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1,0206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119,65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=0,0085 </m:t>
                    </m:r>
                  </m:oMath>
                </a14:m>
                <a:r>
                  <a:rPr lang="pt-BR" sz="2400" dirty="0"/>
                  <a:t>		</a:t>
                </a:r>
                <a:r>
                  <a:rPr lang="pt-BR" sz="2400" dirty="0" err="1"/>
                  <a:t>Mo</a:t>
                </a:r>
                <a:r>
                  <a:rPr lang="pt-BR" sz="2400" dirty="0"/>
                  <a:t> = 237,73 m</a:t>
                </a:r>
                <a:r>
                  <a:rPr lang="pt-BR" sz="2400" baseline="30000" dirty="0"/>
                  <a:t>3</a:t>
                </a:r>
                <a:r>
                  <a:rPr lang="pt-BR" sz="2400" dirty="0"/>
                  <a:t>/s</a:t>
                </a:r>
              </a:p>
              <a:p>
                <a:pPr marL="0" indent="0" algn="just">
                  <a:buNone/>
                </a:pPr>
                <a:endParaRPr lang="pt-BR" sz="2400" dirty="0"/>
              </a:p>
              <a:p>
                <a:pPr marL="354013" indent="0" algn="just">
                  <a:buNone/>
                </a:pPr>
                <a:r>
                  <a:rPr lang="pt-BR" sz="2400" dirty="0"/>
                  <a:t>Estimativas de Q</a:t>
                </a:r>
                <a:r>
                  <a:rPr lang="pt-BR" sz="2400" baseline="-25000" dirty="0"/>
                  <a:t>máx</a:t>
                </a:r>
                <a:r>
                  <a:rPr lang="pt-BR" sz="2400" dirty="0"/>
                  <a:t> = f(T):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			Expr. Analítica		Gráfico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T</a:t>
                </a:r>
                <a:r>
                  <a:rPr lang="pt-BR" sz="2400" baseline="-25000" dirty="0"/>
                  <a:t>1</a:t>
                </a:r>
                <a:r>
                  <a:rPr lang="pt-BR" sz="2400" dirty="0"/>
                  <a:t> =   10 anos		Q</a:t>
                </a:r>
                <a:r>
                  <a:rPr lang="pt-BR" sz="2400" baseline="-25000" dirty="0"/>
                  <a:t>1</a:t>
                </a:r>
                <a:r>
                  <a:rPr lang="pt-BR" sz="2400" dirty="0"/>
                  <a:t> = 501,55	 	   500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T</a:t>
                </a:r>
                <a:r>
                  <a:rPr lang="pt-BR" sz="2400" baseline="-25000" dirty="0"/>
                  <a:t>2</a:t>
                </a:r>
                <a:r>
                  <a:rPr lang="pt-BR" sz="2400" dirty="0"/>
                  <a:t> =   25 anos		Q</a:t>
                </a:r>
                <a:r>
                  <a:rPr lang="pt-BR" sz="2400" baseline="-25000" dirty="0"/>
                  <a:t>2</a:t>
                </a:r>
                <a:r>
                  <a:rPr lang="pt-BR" sz="2400" dirty="0"/>
                  <a:t> = 612,71		   613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T</a:t>
                </a:r>
                <a:r>
                  <a:rPr lang="pt-BR" sz="2400" baseline="-25000" dirty="0"/>
                  <a:t>3</a:t>
                </a:r>
                <a:r>
                  <a:rPr lang="pt-BR" sz="2400" dirty="0"/>
                  <a:t> = 100 anos		Q</a:t>
                </a:r>
                <a:r>
                  <a:rPr lang="pt-BR" sz="2400" baseline="-25000" dirty="0"/>
                  <a:t>3</a:t>
                </a:r>
                <a:r>
                  <a:rPr lang="pt-BR" sz="2400" dirty="0"/>
                  <a:t> = 777,30		   775</a:t>
                </a:r>
              </a:p>
              <a:p>
                <a:pPr marL="0" indent="0" algn="just">
                  <a:buNone/>
                </a:pPr>
                <a:endParaRPr lang="pt-BR" sz="2200" dirty="0"/>
              </a:p>
              <a:p>
                <a:pPr marL="0" indent="0" algn="just">
                  <a:buNone/>
                </a:pPr>
                <a:r>
                  <a:rPr lang="pt-BR" sz="2200" dirty="0"/>
                  <a:t>Obs.: Também é possível estimar graficamente (</a:t>
                </a:r>
                <a:r>
                  <a:rPr lang="pt-BR" sz="2200" dirty="0">
                    <a:solidFill>
                      <a:srgbClr val="C00000"/>
                    </a:solidFill>
                  </a:rPr>
                  <a:t>reta de tendência</a:t>
                </a:r>
                <a:r>
                  <a:rPr lang="pt-BR" sz="2200" dirty="0"/>
                  <a:t>).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80728"/>
                <a:ext cx="8712968" cy="5616624"/>
              </a:xfrm>
              <a:blipFill>
                <a:blip r:embed="rId4"/>
                <a:stretch>
                  <a:fillRect l="-1399" t="-9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umbel_Qmáx_Qmín 15">
            <a:hlinkClick r:id="" action="ppaction://media"/>
            <a:extLst>
              <a:ext uri="{FF2B5EF4-FFF2-40B4-BE49-F238E27FC236}">
                <a16:creationId xmlns="" xmlns:a16="http://schemas.microsoft.com/office/drawing/2014/main" id="{B707CDFD-AE9E-4068-AA64-6FD802B45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6) Estimativa de Q</a:t>
            </a:r>
            <a:r>
              <a:rPr lang="pt-BR" sz="3000" baseline="-25000" dirty="0"/>
              <a:t>7,10</a:t>
            </a:r>
            <a:r>
              <a:rPr lang="pt-BR" sz="3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836712"/>
                <a:ext cx="8712968" cy="590465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800" dirty="0"/>
                  <a:t>Expressão analíticas:</a:t>
                </a:r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800" dirty="0">
                    <a:solidFill>
                      <a:srgbClr val="FF0000"/>
                    </a:solidFill>
                  </a:rPr>
                  <a:t>Q</a:t>
                </a:r>
                <a:r>
                  <a:rPr lang="pt-BR" sz="2800" baseline="-25000" dirty="0">
                    <a:solidFill>
                      <a:srgbClr val="FF0000"/>
                    </a:solidFill>
                  </a:rPr>
                  <a:t>mín</a:t>
                </a:r>
                <a:r>
                  <a:rPr lang="pt-BR" sz="2800" dirty="0">
                    <a:solidFill>
                      <a:srgbClr val="FF0000"/>
                    </a:solidFill>
                  </a:rPr>
                  <a:t>:</a:t>
                </a:r>
                <a:r>
                  <a:rPr lang="pt-BR" sz="28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 ∙ </m:t>
                    </m:r>
                    <m:d>
                      <m:dPr>
                        <m:begChr m:val="{"/>
                        <m:endChr m:val="}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pt-BR" sz="2400" dirty="0"/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pt-BR" sz="2400" baseline="-250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acc>
                    <m:r>
                      <a:rPr lang="pt-BR" sz="2400">
                        <a:latin typeface="Cambria Math" panose="02040503050406030204" pitchFamily="18" charset="0"/>
                      </a:rPr>
                      <m:t>=60, 49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2400" baseline="30000">
                        <a:latin typeface="Cambria Math" panose="02040503050406030204" pitchFamily="18" charset="0"/>
                      </a:rPr>
                      <m:t>3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pt-BR" sz="2400" dirty="0"/>
                  <a:t> 	</a:t>
                </a:r>
                <a:r>
                  <a:rPr lang="pt-BR" sz="2400" dirty="0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/>
                  <a:t>x</a:t>
                </a:r>
                <a:r>
                  <a:rPr lang="pt-BR" sz="2400" dirty="0"/>
                  <a:t> = 15,43 m</a:t>
                </a:r>
                <a:r>
                  <a:rPr lang="pt-BR" sz="2400" baseline="30000" dirty="0"/>
                  <a:t>3</a:t>
                </a:r>
                <a:r>
                  <a:rPr lang="pt-BR" sz="2400" dirty="0"/>
                  <a:t>/s</a:t>
                </a:r>
              </a:p>
              <a:p>
                <a:pPr marL="0" indent="0" algn="just">
                  <a:spcAft>
                    <a:spcPts val="1200"/>
                  </a:spcAft>
                  <a:buNone/>
                  <a:tabLst>
                    <a:tab pos="895350" algn="l"/>
                    <a:tab pos="2066925" algn="l"/>
                  </a:tabLst>
                </a:pPr>
                <a:r>
                  <a:rPr lang="pt-BR" sz="2400" dirty="0"/>
                  <a:t>	Tabelas:	</a:t>
                </a:r>
                <a:r>
                  <a:rPr lang="pt-BR" sz="2400" dirty="0" err="1">
                    <a:latin typeface="Symbol" panose="05050102010706020507" pitchFamily="18" charset="2"/>
                  </a:rPr>
                  <a:t>s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= 1,0206	</a:t>
                </a:r>
                <a:r>
                  <a:rPr lang="pt-BR" sz="2400" dirty="0" err="1"/>
                  <a:t>Y</a:t>
                </a:r>
                <a:r>
                  <a:rPr lang="pt-BR" sz="2400" baseline="-25000" dirty="0" err="1"/>
                  <a:t>n</a:t>
                </a:r>
                <a:r>
                  <a:rPr lang="pt-BR" sz="2400" dirty="0"/>
                  <a:t> = 0,5128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∝ 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1,0206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15,43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</a:rPr>
                      <m:t>=0,0661 </m:t>
                    </m:r>
                  </m:oMath>
                </a14:m>
                <a:r>
                  <a:rPr lang="pt-BR" sz="2400" dirty="0"/>
                  <a:t>		</a:t>
                </a:r>
                <a:r>
                  <a:rPr lang="pt-BR" sz="2400" dirty="0" err="1"/>
                  <a:t>Mo</a:t>
                </a:r>
                <a:r>
                  <a:rPr lang="pt-BR" sz="2400" dirty="0"/>
                  <a:t> = 68,24 m</a:t>
                </a:r>
                <a:r>
                  <a:rPr lang="pt-BR" sz="2400" baseline="30000" dirty="0"/>
                  <a:t>3</a:t>
                </a:r>
                <a:r>
                  <a:rPr lang="pt-BR" sz="2400" dirty="0"/>
                  <a:t>/s</a:t>
                </a:r>
              </a:p>
              <a:p>
                <a:pPr marL="0" indent="0" algn="just">
                  <a:buNone/>
                </a:pPr>
                <a:endParaRPr lang="pt-BR" sz="1400" dirty="0"/>
              </a:p>
              <a:p>
                <a:pPr marL="0" indent="0" algn="just">
                  <a:buNone/>
                </a:pPr>
                <a:endParaRPr lang="pt-BR" sz="1400" dirty="0"/>
              </a:p>
              <a:p>
                <a:pPr marL="182563" indent="0" algn="just">
                  <a:buNone/>
                </a:pPr>
                <a:r>
                  <a:rPr lang="pt-BR" sz="2400" dirty="0"/>
                  <a:t>Estimativas de Q</a:t>
                </a:r>
                <a:r>
                  <a:rPr lang="pt-BR" sz="2400" baseline="-25000" dirty="0"/>
                  <a:t>mín</a:t>
                </a:r>
                <a:r>
                  <a:rPr lang="pt-BR" sz="2400" dirty="0"/>
                  <a:t> = f(T):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			Expr. Analítica		Gráfico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T</a:t>
                </a:r>
                <a:r>
                  <a:rPr lang="pt-BR" sz="2400" baseline="-25000" dirty="0"/>
                  <a:t>1</a:t>
                </a:r>
                <a:r>
                  <a:rPr lang="pt-BR" sz="2400" dirty="0"/>
                  <a:t> =  10 anos		Q</a:t>
                </a:r>
                <a:r>
                  <a:rPr lang="pt-BR" sz="2400" baseline="-25000" dirty="0"/>
                  <a:t>7,10</a:t>
                </a:r>
                <a:r>
                  <a:rPr lang="pt-BR" sz="2400" dirty="0"/>
                  <a:t> = 34,1		   33</a:t>
                </a:r>
              </a:p>
              <a:p>
                <a:pPr marL="0" indent="0" algn="just">
                  <a:buNone/>
                </a:pPr>
                <a:endParaRPr lang="pt-BR" sz="2400" dirty="0"/>
              </a:p>
              <a:p>
                <a:pPr marL="0" indent="0" algn="just">
                  <a:buNone/>
                </a:pPr>
                <a:r>
                  <a:rPr lang="pt-BR" sz="2200" dirty="0"/>
                  <a:t>Obs.: Também é possível estimar graficamente (</a:t>
                </a:r>
                <a:r>
                  <a:rPr lang="pt-BR" sz="2200" dirty="0">
                    <a:solidFill>
                      <a:srgbClr val="009900"/>
                    </a:solidFill>
                  </a:rPr>
                  <a:t>reta de tendência</a:t>
                </a:r>
                <a:r>
                  <a:rPr lang="pt-BR" sz="2200" dirty="0"/>
                  <a:t>)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836712"/>
                <a:ext cx="8712968" cy="5904656"/>
              </a:xfrm>
              <a:blipFill>
                <a:blip r:embed="rId4"/>
                <a:stretch>
                  <a:fillRect l="-1399" t="-9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umbel_Qmáx_Qmín 16">
            <a:hlinkClick r:id="" action="ppaction://media"/>
            <a:extLst>
              <a:ext uri="{FF2B5EF4-FFF2-40B4-BE49-F238E27FC236}">
                <a16:creationId xmlns="" xmlns:a16="http://schemas.microsoft.com/office/drawing/2014/main" id="{F899DFA0-06B0-4556-9BA5-F0FEDEB71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54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0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7) Risco de falha c/ Q</a:t>
            </a:r>
            <a:r>
              <a:rPr lang="pt-BR" sz="3000" baseline="-25000" dirty="0"/>
              <a:t>máx</a:t>
            </a:r>
            <a:r>
              <a:rPr lang="pt-BR" sz="3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836712"/>
                <a:ext cx="8712968" cy="5904656"/>
              </a:xfrm>
            </p:spPr>
            <p:txBody>
              <a:bodyPr>
                <a:normAutofit/>
              </a:bodyPr>
              <a:lstStyle/>
              <a:p>
                <a:pPr marL="354013" indent="-354013" algn="just">
                  <a:buAutoNum type="arabicParenR" startAt="7"/>
                </a:pPr>
                <a:r>
                  <a:rPr lang="pt-BR" sz="2200" dirty="0"/>
                  <a:t>Considerando Q</a:t>
                </a:r>
                <a:r>
                  <a:rPr lang="pt-BR" sz="2200" baseline="-25000" dirty="0"/>
                  <a:t>máx</a:t>
                </a:r>
                <a:r>
                  <a:rPr lang="pt-BR" sz="2200" dirty="0"/>
                  <a:t> = 800 m</a:t>
                </a:r>
                <a:r>
                  <a:rPr lang="pt-BR" sz="2200" baseline="30000" dirty="0"/>
                  <a:t>3</a:t>
                </a:r>
                <a:r>
                  <a:rPr lang="pt-BR" sz="2200" dirty="0"/>
                  <a:t>/s como base para o dimensionamento de uma estrutura de controle (bueiro, terraço, canal, vertedor, etc.), calcule o risco de falha (J) da obra para uma vida útil (N) de 30 anos.</a:t>
                </a:r>
              </a:p>
              <a:p>
                <a:pPr marL="0" indent="0" algn="just">
                  <a:buNone/>
                </a:pPr>
                <a:endParaRPr lang="pt-BR" sz="2200" dirty="0"/>
              </a:p>
              <a:p>
                <a:pPr marL="0" indent="0" algn="just">
                  <a:buNone/>
                </a:pPr>
                <a:r>
                  <a:rPr lang="pt-BR" sz="2200" dirty="0"/>
                  <a:t>Resolução gráfica:	Q = 800 m</a:t>
                </a:r>
                <a:r>
                  <a:rPr lang="pt-BR" sz="2200" baseline="30000" dirty="0"/>
                  <a:t>3</a:t>
                </a:r>
                <a:r>
                  <a:rPr lang="pt-BR" sz="2200" dirty="0"/>
                  <a:t>/s 	  T = 130 anos	N = 30 anos</a:t>
                </a:r>
              </a:p>
              <a:p>
                <a:pPr marL="0" indent="0" algn="just">
                  <a:buNone/>
                </a:pPr>
                <a:r>
                  <a:rPr lang="pt-BR" sz="2200" dirty="0"/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>
                        <a:latin typeface="Cambria Math" panose="02040503050406030204" pitchFamily="18" charset="0"/>
                      </a:rPr>
                      <m:t>J</m:t>
                    </m:r>
                    <m:r>
                      <a:rPr lang="pt-BR" sz="2200">
                        <a:latin typeface="Cambria Math" panose="02040503050406030204" pitchFamily="18" charset="0"/>
                      </a:rPr>
                      <m:t> = 1</m:t>
                    </m:r>
                    <m:r>
                      <a:rPr lang="pt-BR" sz="2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2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2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2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pt-BR" sz="2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2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pt-BR" sz="22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pt-BR" sz="2000" dirty="0"/>
                  <a:t> </a:t>
                </a:r>
                <a:r>
                  <a:rPr lang="pt-BR" sz="2200" dirty="0"/>
                  <a:t>= 0,207 ou 20,7%</a:t>
                </a:r>
              </a:p>
              <a:p>
                <a:pPr marL="0" indent="0" algn="just">
                  <a:buNone/>
                </a:pPr>
                <a:endParaRPr lang="pt-BR" sz="2200" dirty="0"/>
              </a:p>
              <a:p>
                <a:pPr marL="0" indent="0" algn="just">
                  <a:buNone/>
                </a:pPr>
                <a:r>
                  <a:rPr lang="pt-BR" sz="2200" dirty="0"/>
                  <a:t>Resolução analítica:	X = 800 m</a:t>
                </a:r>
                <a:r>
                  <a:rPr lang="pt-BR" sz="2200" baseline="30000" dirty="0"/>
                  <a:t>3</a:t>
                </a:r>
                <a:r>
                  <a:rPr lang="pt-BR" sz="2200" dirty="0"/>
                  <a:t>/s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20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pt-BR" sz="2200">
                        <a:latin typeface="Cambria Math" panose="02040503050406030204" pitchFamily="18" charset="0"/>
                      </a:rPr>
                      <m:t>Mo</m:t>
                    </m:r>
                    <m:r>
                      <a:rPr lang="pt-BR" sz="22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200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20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pt-BR" sz="2200">
                            <a:latin typeface="Cambria Math" panose="02040503050406030204" pitchFamily="18" charset="0"/>
                          </a:rPr>
                          <m:t>ln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pt-B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pt-BR" sz="2200">
                                <a:latin typeface="Cambria Math" panose="02040503050406030204" pitchFamily="18" charset="0"/>
                              </a:rPr>
                              <m:t>ln</m:t>
                            </m:r>
                            <m:d>
                              <m:dPr>
                                <m:ctrlPr>
                                  <a:rPr lang="pt-BR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2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BR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pt-BR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22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pt-BR" sz="220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pt-BR" sz="2200" dirty="0"/>
              </a:p>
              <a:p>
                <a:pPr marL="0" indent="0" algn="just">
                  <a:buNone/>
                </a:pPr>
                <a:r>
                  <a:rPr lang="pt-BR" sz="2200" dirty="0"/>
                  <a:t>			X = 800		</a:t>
                </a:r>
                <a:r>
                  <a:rPr lang="pt-BR" sz="2200" dirty="0" err="1"/>
                  <a:t>Mo</a:t>
                </a:r>
                <a:r>
                  <a:rPr lang="pt-BR" sz="2200" dirty="0"/>
                  <a:t> = 237,73 	   T </a:t>
                </a:r>
                <a:r>
                  <a:rPr lang="pt-BR" sz="2200" dirty="0">
                    <a:sym typeface="Symbol" panose="05050102010706020507" pitchFamily="18" charset="2"/>
                  </a:rPr>
                  <a:t></a:t>
                </a:r>
                <a:r>
                  <a:rPr lang="pt-BR" sz="2200" dirty="0"/>
                  <a:t> 122 anos</a:t>
                </a:r>
              </a:p>
              <a:p>
                <a:pPr marL="0" indent="0" algn="just">
                  <a:buNone/>
                </a:pPr>
                <a:r>
                  <a:rPr lang="pt-BR" sz="2200" dirty="0"/>
                  <a:t>			</a:t>
                </a:r>
                <a:r>
                  <a:rPr lang="pt-BR" sz="2200" dirty="0">
                    <a:latin typeface="Symbol" panose="05050102010706020507" pitchFamily="18" charset="2"/>
                  </a:rPr>
                  <a:t>a</a:t>
                </a:r>
                <a:r>
                  <a:rPr lang="pt-BR" sz="2200" dirty="0"/>
                  <a:t> = 0,0085					</a:t>
                </a:r>
              </a:p>
              <a:p>
                <a:pPr marL="0" indent="0" algn="just">
                  <a:buNone/>
                </a:pPr>
                <a:r>
                  <a:rPr lang="pt-BR" sz="2200" dirty="0"/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>
                        <a:latin typeface="Cambria Math" panose="02040503050406030204" pitchFamily="18" charset="0"/>
                      </a:rPr>
                      <m:t>J</m:t>
                    </m:r>
                    <m:r>
                      <a:rPr lang="pt-BR" sz="2200">
                        <a:latin typeface="Cambria Math" panose="02040503050406030204" pitchFamily="18" charset="0"/>
                      </a:rPr>
                      <m:t> = 1</m:t>
                    </m:r>
                    <m:r>
                      <a:rPr lang="pt-BR" sz="2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2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2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2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pt-BR" sz="2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2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pt-BR" sz="22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pt-BR" sz="2000" dirty="0"/>
                  <a:t> </a:t>
                </a:r>
                <a:r>
                  <a:rPr lang="pt-BR" sz="2200" dirty="0"/>
                  <a:t>= 0,2195 ou 21,95%</a:t>
                </a:r>
              </a:p>
              <a:p>
                <a:pPr marL="0" indent="0" algn="just">
                  <a:buNone/>
                </a:pPr>
                <a:endParaRPr lang="pt-BR" sz="22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836712"/>
                <a:ext cx="8712968" cy="5904656"/>
              </a:xfrm>
              <a:blipFill>
                <a:blip r:embed="rId4"/>
                <a:stretch>
                  <a:fillRect l="-909" t="-826" r="-8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umbel_Qmáx_Qmín 17">
            <a:hlinkClick r:id="" action="ppaction://media"/>
            <a:extLst>
              <a:ext uri="{FF2B5EF4-FFF2-40B4-BE49-F238E27FC236}">
                <a16:creationId xmlns="" xmlns:a16="http://schemas.microsoft.com/office/drawing/2014/main" id="{F669BE0B-765C-4CCE-9EA6-ED094DB86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648072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8) Risco de falha c/ Q</a:t>
            </a:r>
            <a:r>
              <a:rPr lang="pt-BR" sz="3000" baseline="-25000" dirty="0"/>
              <a:t>mín</a:t>
            </a:r>
            <a:r>
              <a:rPr lang="pt-BR" sz="3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908720"/>
                <a:ext cx="8712968" cy="5832648"/>
              </a:xfrm>
            </p:spPr>
            <p:txBody>
              <a:bodyPr>
                <a:normAutofit/>
              </a:bodyPr>
              <a:lstStyle/>
              <a:p>
                <a:pPr marL="354013" indent="-354013" algn="just">
                  <a:buAutoNum type="arabicParenR" startAt="8"/>
                </a:pPr>
                <a:r>
                  <a:rPr lang="pt-BR" sz="2200" dirty="0"/>
                  <a:t>Calcule a Q</a:t>
                </a:r>
                <a:r>
                  <a:rPr lang="pt-BR" sz="2200" baseline="-25000" dirty="0"/>
                  <a:t>mín</a:t>
                </a:r>
                <a:r>
                  <a:rPr lang="pt-BR" sz="2200" dirty="0"/>
                  <a:t> (Q</a:t>
                </a:r>
                <a:r>
                  <a:rPr lang="pt-BR" sz="2200" baseline="-25000" dirty="0"/>
                  <a:t>7,T</a:t>
                </a:r>
                <a:r>
                  <a:rPr lang="pt-BR" sz="2200" dirty="0"/>
                  <a:t>) esperada nos próximos 20 anos (N = 20), com 20% de risco de falha (Risco de Q</a:t>
                </a:r>
                <a:r>
                  <a:rPr lang="pt-BR" sz="2200" baseline="-25000" dirty="0"/>
                  <a:t>mín</a:t>
                </a:r>
                <a:r>
                  <a:rPr lang="pt-BR" sz="2200" dirty="0"/>
                  <a:t> não estar disponível para captação).</a:t>
                </a:r>
              </a:p>
              <a:p>
                <a:pPr marL="354013" indent="0">
                  <a:buNone/>
                </a:pPr>
                <a:endParaRPr lang="pt-BR" sz="1200" dirty="0"/>
              </a:p>
              <a:p>
                <a:pPr marL="354013" indent="0">
                  <a:buNone/>
                </a:pPr>
                <a:r>
                  <a:rPr lang="pt-BR" sz="2400" dirty="0"/>
                  <a:t>N = 20 anos		J = 20% ou 0,20</a:t>
                </a:r>
              </a:p>
              <a:p>
                <a:pPr marL="354013" indent="0">
                  <a:buNone/>
                </a:pPr>
                <a:endParaRPr lang="pt-BR" sz="1200" dirty="0"/>
              </a:p>
              <a:p>
                <a:pPr marL="354013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J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= 1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pt-BR" sz="24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pt-BR" sz="240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pt-BR" sz="2400" dirty="0"/>
                  <a:t> </a:t>
                </a:r>
                <a:r>
                  <a:rPr lang="pt-BR" sz="2400" dirty="0">
                    <a:sym typeface="Symbol" panose="05050102010706020507" pitchFamily="18" charset="2"/>
                  </a:rPr>
                  <a:t></a:t>
                </a:r>
                <a:r>
                  <a:rPr lang="pt-BR" sz="2400" dirty="0"/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T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pt-BR" sz="2400"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pt-BR" sz="240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m:rPr>
                                    <m:sty m:val="p"/>
                                  </m:rPr>
                                  <a:rPr lang="pt-BR" sz="24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pt-BR" sz="2400" dirty="0"/>
                  <a:t>  </a:t>
                </a:r>
              </a:p>
              <a:p>
                <a:pPr marL="354013" indent="0">
                  <a:spcBef>
                    <a:spcPts val="0"/>
                  </a:spcBef>
                  <a:buNone/>
                </a:pPr>
                <a:endParaRPr lang="pt-BR" sz="1800" dirty="0"/>
              </a:p>
              <a:p>
                <a:pPr marL="354013" indent="0">
                  <a:buNone/>
                </a:pPr>
                <a:r>
                  <a:rPr lang="pt-BR" sz="24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T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240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pt-BR" sz="2400">
                                    <a:latin typeface="Cambria Math" panose="02040503050406030204" pitchFamily="18" charset="0"/>
                                  </a:rPr>
                                  <m:t>1/20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pt-BR" sz="2400" dirty="0"/>
                  <a:t>		T </a:t>
                </a:r>
                <a:r>
                  <a:rPr lang="pt-BR" sz="2400" dirty="0">
                    <a:sym typeface="Symbol" panose="05050102010706020507" pitchFamily="18" charset="2"/>
                  </a:rPr>
                  <a:t></a:t>
                </a:r>
                <a:r>
                  <a:rPr lang="pt-BR" sz="2400" dirty="0"/>
                  <a:t> 90 anos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pt-BR" sz="2400" dirty="0"/>
                  <a:t> </a:t>
                </a:r>
                <a:endParaRPr lang="pt-BR" sz="120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fr-FR" sz="2400" dirty="0"/>
                  <a:t>	Q</a:t>
                </a:r>
                <a:r>
                  <a:rPr lang="fr-FR" sz="2400" baseline="-25000" dirty="0"/>
                  <a:t>7,T</a:t>
                </a:r>
                <a:r>
                  <a:rPr lang="fr-FR" sz="2400" dirty="0"/>
                  <a:t> = Q</a:t>
                </a:r>
                <a:r>
                  <a:rPr lang="fr-FR" sz="2400" baseline="-25000" dirty="0"/>
                  <a:t>7, 90</a:t>
                </a:r>
                <a:r>
                  <a:rPr lang="fr-FR" sz="2400" dirty="0"/>
                  <a:t>  </a:t>
                </a:r>
                <a:endParaRPr lang="pt-BR" sz="2400" dirty="0"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pt-BR" sz="2400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2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7,   90</m:t>
                        </m:r>
                      </m:sub>
                    </m:sSub>
                    <m:r>
                      <a:rPr lang="fr-FR" sz="220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fr-FR" sz="2200">
                        <a:latin typeface="Cambria Math" panose="02040503050406030204" pitchFamily="18" charset="0"/>
                      </a:rPr>
                      <m:t>Mo</m:t>
                    </m:r>
                    <m:r>
                      <a:rPr lang="fr-FR" sz="2200">
                        <a:latin typeface="Cambria Math" panose="02040503050406030204" pitchFamily="18" charset="0"/>
                      </a:rPr>
                      <m:t> + </m:t>
                    </m:r>
                    <m:f>
                      <m:f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200">
                            <a:latin typeface="Cambria Math" panose="02040503050406030204" pitchFamily="18" charset="0"/>
                          </a:rPr>
                          <m:t>∝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pt-BR" sz="2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20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pt-BR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pt-BR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20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pt-BR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200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f>
                                          <m:fPr>
                                            <m:ctrlPr>
                                              <a:rPr lang="pt-BR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22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pt-BR" sz="22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pt-BR" sz="2200" i="1" dirty="0"/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pt-BR" sz="22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2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7,   90</m:t>
                        </m:r>
                      </m:sub>
                    </m:sSub>
                    <m:r>
                      <a:rPr lang="fr-FR" sz="220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200">
                        <a:latin typeface="Cambria Math" panose="02040503050406030204" pitchFamily="18" charset="0"/>
                      </a:rPr>
                      <m:t>68,24 + </m:t>
                    </m:r>
                    <m:f>
                      <m:f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200">
                            <a:latin typeface="Cambria Math" panose="02040503050406030204" pitchFamily="18" charset="0"/>
                          </a:rPr>
                          <m:t>0,0661</m:t>
                        </m:r>
                      </m:den>
                    </m:f>
                    <m:r>
                      <a:rPr lang="pt-BR" sz="22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pt-BR" sz="2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220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pt-BR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pt-BR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20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pt-BR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2200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f>
                                          <m:fPr>
                                            <m:ctrlPr>
                                              <a:rPr lang="pt-BR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pt-BR" sz="22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pt-BR" sz="2200" i="1">
                                                <a:latin typeface="Cambria Math" panose="02040503050406030204" pitchFamily="18" charset="0"/>
                                              </a:rPr>
                                              <m:t>90 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pt-BR" sz="2200" dirty="0"/>
                  <a:t>  = 0,23 m</a:t>
                </a:r>
                <a:r>
                  <a:rPr lang="pt-BR" sz="2200" baseline="30000" dirty="0"/>
                  <a:t>3</a:t>
                </a:r>
                <a:r>
                  <a:rPr lang="pt-BR" sz="2200" dirty="0"/>
                  <a:t>/s </a:t>
                </a:r>
              </a:p>
              <a:p>
                <a:pPr marL="0" indent="0" algn="just">
                  <a:buNone/>
                </a:pPr>
                <a:endParaRPr lang="pt-BR" sz="22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08720"/>
                <a:ext cx="8712968" cy="5832648"/>
              </a:xfrm>
              <a:blipFill>
                <a:blip r:embed="rId6"/>
                <a:stretch>
                  <a:fillRect l="-909" t="-836" r="-8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umbel_Qmáx_Qmín 18">
            <a:hlinkClick r:id="" action="ppaction://media"/>
            <a:extLst>
              <a:ext uri="{FF2B5EF4-FFF2-40B4-BE49-F238E27FC236}">
                <a16:creationId xmlns="" xmlns:a16="http://schemas.microsoft.com/office/drawing/2014/main" id="{E65B68C3-8B37-484C-B13B-385AAD26D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4552" y="5301208"/>
            <a:ext cx="609600" cy="609600"/>
          </a:xfrm>
          <a:prstGeom prst="rect">
            <a:avLst/>
          </a:prstGeom>
        </p:spPr>
      </p:pic>
      <p:pic>
        <p:nvPicPr>
          <p:cNvPr id="5" name="Final">
            <a:hlinkClick r:id="" action="ppaction://media"/>
            <a:extLst>
              <a:ext uri="{FF2B5EF4-FFF2-40B4-BE49-F238E27FC236}">
                <a16:creationId xmlns="" xmlns:a16="http://schemas.microsoft.com/office/drawing/2014/main" id="{BDE36453-2B43-4D99-9763-A77715B4DA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4552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pt-BR"/>
              <a:t>Precipitações Pluviais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="" xmlns:a16="http://schemas.microsoft.com/office/drawing/2014/main" id="{BE129A33-47E6-4995-9F58-F37DC7C52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1000865"/>
            <a:ext cx="7704855" cy="57786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1103024" cy="4853135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Filme: Parasita (2019). Diretor </a:t>
            </a:r>
            <a:r>
              <a:rPr lang="pt-BR" dirty="0" err="1"/>
              <a:t>Bong</a:t>
            </a:r>
            <a:r>
              <a:rPr lang="pt-BR" dirty="0"/>
              <a:t> </a:t>
            </a:r>
            <a:r>
              <a:rPr lang="pt-BR" dirty="0" err="1"/>
              <a:t>Joon-ho</a:t>
            </a:r>
            <a:endParaRPr lang="pt-B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Enchentes em Piracicaba: </a:t>
            </a:r>
            <a:r>
              <a:rPr lang="pt-BR" dirty="0">
                <a:hlinkClick r:id="rId2"/>
              </a:rPr>
              <a:t>https://g1.globo.com/sp/piracicaba-regiao/noticia/2019/11/06/apos-chuva-de-315-mm-nivel-e-vazao-do-rio-piracicaba-mais-que-dobram-e-ultrapassam-media-para-novembro.ghtml</a:t>
            </a:r>
            <a:endParaRPr lang="pt-B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Chuva: Ficheiro:22_Regen_ubt.jpeg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err="1"/>
              <a:t>Verânico</a:t>
            </a:r>
            <a:r>
              <a:rPr lang="pt-BR" dirty="0"/>
              <a:t>: Clima do bioma cerrado.</a:t>
            </a:r>
            <a:r>
              <a:rPr lang="pt-BR" dirty="0">
                <a:hlinkClick r:id="rId3"/>
              </a:rPr>
              <a:t> https://www.researchgate.net/publication/301567134_Clima_do_Bioma_Cerrado/figures?lo=1</a:t>
            </a:r>
            <a:endParaRPr lang="pt-B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Seca no rio </a:t>
            </a:r>
            <a:r>
              <a:rPr lang="pt-BR" dirty="0" err="1"/>
              <a:t>Piracicaba:</a:t>
            </a:r>
            <a:r>
              <a:rPr lang="pt-BR" dirty="0" err="1">
                <a:hlinkClick r:id="rId4"/>
              </a:rPr>
              <a:t>http</a:t>
            </a:r>
            <a:r>
              <a:rPr lang="pt-BR" dirty="0">
                <a:hlinkClick r:id="rId4"/>
              </a:rPr>
              <a:t>://g1.globo.com/</a:t>
            </a:r>
            <a:r>
              <a:rPr lang="pt-BR" dirty="0" err="1">
                <a:hlinkClick r:id="rId4"/>
              </a:rPr>
              <a:t>sp</a:t>
            </a:r>
            <a:r>
              <a:rPr lang="pt-BR" dirty="0">
                <a:hlinkClick r:id="rId4"/>
              </a:rPr>
              <a:t>/</a:t>
            </a:r>
            <a:r>
              <a:rPr lang="pt-BR" dirty="0" err="1">
                <a:hlinkClick r:id="rId4"/>
              </a:rPr>
              <a:t>piracicaba-regiao</a:t>
            </a:r>
            <a:r>
              <a:rPr lang="pt-BR" dirty="0">
                <a:hlinkClick r:id="rId4"/>
              </a:rPr>
              <a:t>/noticia/2014/05/baixa-recorde-na-vazao-transforma-rio-piracicaba-em-pista-de-bicicleta.html</a:t>
            </a:r>
            <a:endParaRPr lang="pt-BR" dirty="0"/>
          </a:p>
          <a:p>
            <a:pPr fontAlgn="t"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Efeitos da Urbanização no leito dos rios: NAGEM, Fernanda Raquel Maximiano. Avaliação econômica dos prejuízos causados pelas cheias urbanas. </a:t>
            </a:r>
            <a:r>
              <a:rPr lang="pt-BR" b="1" dirty="0"/>
              <a:t>Rio de Janeiro</a:t>
            </a:r>
            <a:r>
              <a:rPr lang="pt-BR" dirty="0"/>
              <a:t>, 2008.</a:t>
            </a:r>
          </a:p>
          <a:p>
            <a:pPr fontAlgn="t">
              <a:spcBef>
                <a:spcPts val="600"/>
              </a:spcBef>
              <a:spcAft>
                <a:spcPts val="600"/>
              </a:spcAft>
            </a:pPr>
            <a:r>
              <a:rPr lang="pt-BR" dirty="0" err="1"/>
              <a:t>Indice</a:t>
            </a:r>
            <a:r>
              <a:rPr lang="pt-BR" dirty="0"/>
              <a:t> de precipitação padrão: Agritempo </a:t>
            </a:r>
            <a:r>
              <a:rPr lang="pt-BR" dirty="0">
                <a:hlinkClick r:id="rId5"/>
              </a:rPr>
              <a:t>https://www.agritempo.gov.br/agritempo/produtos.jsp?siglaUF=SP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Sugestões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Documentário Entre Rios:</a:t>
            </a:r>
            <a:r>
              <a:rPr lang="pt-BR">
                <a:hlinkClick r:id="rId2"/>
              </a:rPr>
              <a:t> https://www.youtube.com/watch?v=Fwh-cZfWNIc</a:t>
            </a:r>
            <a:endParaRPr lang="pt-BR"/>
          </a:p>
          <a:p>
            <a:pPr>
              <a:buNone/>
            </a:pPr>
            <a:endParaRPr lang="pt-BR"/>
          </a:p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857232"/>
          </a:xfrm>
        </p:spPr>
        <p:txBody>
          <a:bodyPr/>
          <a:lstStyle/>
          <a:p>
            <a:r>
              <a:rPr lang="pt-BR"/>
              <a:t>Vazões máximas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="" xmlns:a16="http://schemas.microsoft.com/office/drawing/2014/main" id="{07F78443-573B-4B10-9D3D-9F9CDF5B7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36" y="1196752"/>
            <a:ext cx="9121764" cy="51356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/>
          <a:p>
            <a:r>
              <a:rPr lang="pt-BR" dirty="0"/>
              <a:t>Cotas de enchentes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="" xmlns:a16="http://schemas.microsoft.com/office/drawing/2014/main" id="{991C564B-B408-49A3-B24C-37996A0EA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24" y="1266447"/>
            <a:ext cx="3795297" cy="5520433"/>
          </a:xfr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FA1FFC4-9224-459D-85CD-A412F1E40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82" y="1266447"/>
            <a:ext cx="3901765" cy="26824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9E5696AD-B49A-40EE-8321-58BC624A3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81" y="4000555"/>
            <a:ext cx="3715100" cy="2786325"/>
          </a:xfrm>
          <a:prstGeom prst="rect">
            <a:avLst/>
          </a:prstGeom>
        </p:spPr>
      </p:pic>
      <p:pic>
        <p:nvPicPr>
          <p:cNvPr id="4" name="Cotas de enchente 2011">
            <a:hlinkClick r:id="" action="ppaction://media"/>
            <a:extLst>
              <a:ext uri="{FF2B5EF4-FFF2-40B4-BE49-F238E27FC236}">
                <a16:creationId xmlns="" xmlns:a16="http://schemas.microsoft.com/office/drawing/2014/main" id="{7F0522B6-CA91-4BD2-8632-45ED2CA09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618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Cotas de enchentes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Mapeamento de locais que alagam</a:t>
            </a:r>
          </a:p>
          <a:p>
            <a:endParaRPr lang="pt-BR" dirty="0" smtClean="0"/>
          </a:p>
          <a:p>
            <a:r>
              <a:rPr lang="pt-BR" dirty="0" smtClean="0"/>
              <a:t>Chuva </a:t>
            </a:r>
            <a:r>
              <a:rPr lang="pt-BR" dirty="0"/>
              <a:t>intensa de projeto (t = tc): maior cota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>
                <a:sym typeface="Symbol" panose="05050102010706020507" pitchFamily="18" charset="2"/>
              </a:rPr>
              <a:t>     </a:t>
            </a:r>
            <a:r>
              <a:rPr lang="pt-BR" dirty="0"/>
              <a:t> Período de retorno (T)	    </a:t>
            </a:r>
            <a:r>
              <a:rPr lang="pt-BR" dirty="0">
                <a:sym typeface="Symbol" panose="05050102010706020507" pitchFamily="18" charset="2"/>
              </a:rPr>
              <a:t> </a:t>
            </a:r>
            <a:r>
              <a:rPr lang="pt-BR" dirty="0"/>
              <a:t>Cota</a:t>
            </a:r>
          </a:p>
          <a:p>
            <a:endParaRPr lang="pt-BR" dirty="0" smtClean="0"/>
          </a:p>
          <a:p>
            <a:r>
              <a:rPr lang="pt-BR" dirty="0" smtClean="0"/>
              <a:t>Algumas </a:t>
            </a:r>
            <a:r>
              <a:rPr lang="pt-BR" dirty="0"/>
              <a:t>cidades da Região Sul do Brasil  disponibilizam tais mapas</a:t>
            </a:r>
          </a:p>
          <a:p>
            <a:endParaRPr lang="pt-BR" dirty="0"/>
          </a:p>
          <a:p>
            <a:pPr>
              <a:buNone/>
            </a:pPr>
            <a:endParaRPr lang="pt-BR" dirty="0"/>
          </a:p>
        </p:txBody>
      </p:sp>
      <p:pic>
        <p:nvPicPr>
          <p:cNvPr id="4" name="Cotas de enchente 2">
            <a:hlinkClick r:id="" action="ppaction://media"/>
            <a:extLst>
              <a:ext uri="{FF2B5EF4-FFF2-40B4-BE49-F238E27FC236}">
                <a16:creationId xmlns="" xmlns:a16="http://schemas.microsoft.com/office/drawing/2014/main" id="{C5B1CFBF-A1B8-4D03-AF22-837C6EFF5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56991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/>
              <a:t>Efeito da urbanização nas vazões dos rios</a:t>
            </a:r>
          </a:p>
        </p:txBody>
      </p:sp>
      <p:pic>
        <p:nvPicPr>
          <p:cNvPr id="1026" name="Picture 2" descr="Fonte Hídrica: Impactos da urbanização em bacias hidrográficas">
            <a:extLst>
              <a:ext uri="{FF2B5EF4-FFF2-40B4-BE49-F238E27FC236}">
                <a16:creationId xmlns="" xmlns:a16="http://schemas.microsoft.com/office/drawing/2014/main" id="{ABF88517-717B-43CE-8123-F0731D42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9" y="1309689"/>
            <a:ext cx="8696325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rbanização 1">
            <a:hlinkClick r:id="" action="ppaction://media"/>
            <a:extLst>
              <a:ext uri="{FF2B5EF4-FFF2-40B4-BE49-F238E27FC236}">
                <a16:creationId xmlns="" xmlns:a16="http://schemas.microsoft.com/office/drawing/2014/main" id="{8441B32B-64A5-419E-9455-D89FEB135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4392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3|39.6|3.5|4.3|1.5|2.1|1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1507</Words>
  <Application>Microsoft Office PowerPoint</Application>
  <PresentationFormat>Widescreen</PresentationFormat>
  <Paragraphs>630</Paragraphs>
  <Slides>51</Slides>
  <Notes>1</Notes>
  <HiddenSlides>0</HiddenSlides>
  <MMClips>47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 Math</vt:lpstr>
      <vt:lpstr>Symbol</vt:lpstr>
      <vt:lpstr>Times New Roman</vt:lpstr>
      <vt:lpstr>Wingdings</vt:lpstr>
      <vt:lpstr>Tema do Office</vt:lpstr>
      <vt:lpstr>Apresentação do PowerPoint</vt:lpstr>
      <vt:lpstr>Haikai Hidrológico</vt:lpstr>
      <vt:lpstr>Apresentação do PowerPoint</vt:lpstr>
      <vt:lpstr>Conceitos Tipos de eventos</vt:lpstr>
      <vt:lpstr>Precipitações Pluviais</vt:lpstr>
      <vt:lpstr>Vazões máximas</vt:lpstr>
      <vt:lpstr>Cotas de enchentes</vt:lpstr>
      <vt:lpstr>Cotas de enchentes</vt:lpstr>
      <vt:lpstr>Efeito da urbanização nas vazões dos rios</vt:lpstr>
      <vt:lpstr>Efeito da urbanização nas vazões dos rios</vt:lpstr>
      <vt:lpstr>Veranico</vt:lpstr>
      <vt:lpstr>Apresentação do PowerPoint</vt:lpstr>
      <vt:lpstr>Estiagens longas (secas)</vt:lpstr>
      <vt:lpstr>Apresentação do PowerPoint</vt:lpstr>
      <vt:lpstr>Vazões Mínimas</vt:lpstr>
      <vt:lpstr> Probabilidade de Excedência (P) e Período de Retorno (T) </vt:lpstr>
      <vt:lpstr>Apresentação do PowerPoint</vt:lpstr>
      <vt:lpstr>Risco de falha (J)</vt:lpstr>
      <vt:lpstr>Exemplo</vt:lpstr>
      <vt:lpstr>Apresentação do PowerPoint</vt:lpstr>
      <vt:lpstr>Exemplo</vt:lpstr>
      <vt:lpstr>Exemplo 2</vt:lpstr>
      <vt:lpstr>Exemplo 2</vt:lpstr>
      <vt:lpstr>Exemplo 2</vt:lpstr>
      <vt:lpstr>Modelos de Estimativa de Eventos Extremos</vt:lpstr>
      <vt:lpstr>Modelos - Qualidade do Ajuste</vt:lpstr>
      <vt:lpstr>Modelos - Qualidade do Ajuste</vt:lpstr>
      <vt:lpstr>Modelos - Qualidade do Ajuste</vt:lpstr>
      <vt:lpstr>Modelos - Qualidade do Ajuste</vt:lpstr>
      <vt:lpstr>Teste de Kolmogorov-Smirnov Valores críticos de Dn</vt:lpstr>
      <vt:lpstr>Modelos - Qualidade do Ajuste</vt:lpstr>
      <vt:lpstr>Modelos - Qualidade do Ajuste</vt:lpstr>
      <vt:lpstr>Exemplo Modelos de Gumbel (Máximos e Mínimos)</vt:lpstr>
      <vt:lpstr>Exemplo - Modelos de Gumbel (Máximos e Mínimos)</vt:lpstr>
      <vt:lpstr>Exemplo - Modelos de Gumbel (Máximos e Mínimos)</vt:lpstr>
      <vt:lpstr>Exemplo - Modelos de Gumbel (Máximos e Mínimos)</vt:lpstr>
      <vt:lpstr>1) Completando o quadro:</vt:lpstr>
      <vt:lpstr>2) Plotando valores (Qmáx):</vt:lpstr>
      <vt:lpstr>2) Plotando valores (Qmín):</vt:lpstr>
      <vt:lpstr>3) Obtenção de expressão analítica (Qmáx)</vt:lpstr>
      <vt:lpstr>4) Cálculo de Qmáx para 3 valores de T</vt:lpstr>
      <vt:lpstr>4) Plotando valores (Qmáx estimada):</vt:lpstr>
      <vt:lpstr>3) Obtenção de expressão analítica (Qmín)</vt:lpstr>
      <vt:lpstr>4) Cálculo de Qmín para 3 valores de T</vt:lpstr>
      <vt:lpstr>4) Plotando valores (Qmín estimada):</vt:lpstr>
      <vt:lpstr>5) Estimativa de Qmáx (T=10; T=25; T=100)</vt:lpstr>
      <vt:lpstr>6) Estimativa de Q7,10:</vt:lpstr>
      <vt:lpstr>7) Risco de falha c/ Qmáx:</vt:lpstr>
      <vt:lpstr>8) Risco de falha c/ Qmín:</vt:lpstr>
      <vt:lpstr>Referências</vt:lpstr>
      <vt:lpstr>Sugestões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</dc:creator>
  <cp:lastModifiedBy>Conta da Microsoft</cp:lastModifiedBy>
  <cp:revision>173</cp:revision>
  <dcterms:created xsi:type="dcterms:W3CDTF">2020-04-30T15:19:54Z</dcterms:created>
  <dcterms:modified xsi:type="dcterms:W3CDTF">2021-05-31T02:19:15Z</dcterms:modified>
</cp:coreProperties>
</file>