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517" r:id="rId3"/>
    <p:sldId id="518" r:id="rId4"/>
    <p:sldId id="581" r:id="rId5"/>
    <p:sldId id="519" r:id="rId6"/>
    <p:sldId id="520" r:id="rId7"/>
    <p:sldId id="521" r:id="rId8"/>
    <p:sldId id="531" r:id="rId9"/>
    <p:sldId id="543" r:id="rId10"/>
    <p:sldId id="532" r:id="rId11"/>
    <p:sldId id="533" r:id="rId12"/>
    <p:sldId id="534" r:id="rId13"/>
    <p:sldId id="535" r:id="rId14"/>
    <p:sldId id="583" r:id="rId15"/>
    <p:sldId id="544" r:id="rId16"/>
    <p:sldId id="545" r:id="rId17"/>
    <p:sldId id="546" r:id="rId18"/>
    <p:sldId id="547" r:id="rId19"/>
    <p:sldId id="553" r:id="rId20"/>
    <p:sldId id="554" r:id="rId21"/>
    <p:sldId id="555" r:id="rId22"/>
    <p:sldId id="556" r:id="rId23"/>
    <p:sldId id="557" r:id="rId24"/>
    <p:sldId id="548" r:id="rId25"/>
    <p:sldId id="550" r:id="rId26"/>
    <p:sldId id="551" r:id="rId27"/>
    <p:sldId id="552" r:id="rId28"/>
    <p:sldId id="584" r:id="rId29"/>
    <p:sldId id="536" r:id="rId30"/>
    <p:sldId id="585" r:id="rId31"/>
    <p:sldId id="537" r:id="rId32"/>
    <p:sldId id="538" r:id="rId33"/>
    <p:sldId id="541" r:id="rId34"/>
    <p:sldId id="558" r:id="rId35"/>
    <p:sldId id="586" r:id="rId36"/>
    <p:sldId id="522" r:id="rId37"/>
    <p:sldId id="523" r:id="rId38"/>
    <p:sldId id="559" r:id="rId39"/>
    <p:sldId id="560" r:id="rId40"/>
    <p:sldId id="524" r:id="rId41"/>
    <p:sldId id="525" r:id="rId42"/>
    <p:sldId id="526" r:id="rId43"/>
    <p:sldId id="527" r:id="rId44"/>
    <p:sldId id="528" r:id="rId45"/>
    <p:sldId id="530" r:id="rId46"/>
    <p:sldId id="561" r:id="rId47"/>
    <p:sldId id="562" r:id="rId48"/>
    <p:sldId id="563" r:id="rId49"/>
    <p:sldId id="588" r:id="rId50"/>
    <p:sldId id="564" r:id="rId51"/>
    <p:sldId id="589" r:id="rId52"/>
    <p:sldId id="565" r:id="rId53"/>
    <p:sldId id="566" r:id="rId54"/>
    <p:sldId id="590" r:id="rId55"/>
    <p:sldId id="567" r:id="rId56"/>
    <p:sldId id="568" r:id="rId57"/>
    <p:sldId id="571" r:id="rId58"/>
    <p:sldId id="582" r:id="rId59"/>
    <p:sldId id="574" r:id="rId60"/>
    <p:sldId id="575" r:id="rId61"/>
    <p:sldId id="578" r:id="rId62"/>
    <p:sldId id="579" r:id="rId63"/>
    <p:sldId id="580" r:id="rId64"/>
    <p:sldId id="573" r:id="rId6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4297"/>
    <a:srgbClr val="2A24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11B16-8059-427E-AEF1-60696DE60132}" type="datetimeFigureOut">
              <a:rPr lang="pt-BR" smtClean="0"/>
              <a:pPr/>
              <a:t>13/10/2020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2E55F-760C-49F2-83FB-91DD7A0717D0}"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A952E55F-760C-49F2-83FB-91DD7A0717D0}"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p14="http://schemas.microsoft.com/office/powerpoint/2010/main" val="195002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5586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636066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13/10/2020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val="85910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p14="http://schemas.microsoft.com/office/powerpoint/2010/main" val="262839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38002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422324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2353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0151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9430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50342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13/10/2020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42848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F1867-2457-4DEE-9916-EF3CCA99C7B6}" type="datetimeFigureOut">
              <a:rPr lang="pt-BR" smtClean="0"/>
              <a:pPr/>
              <a:t>13/10/2020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9C71-A6B2-4F1F-A639-08DEDC5E1743}" type="slidenum">
              <a:rPr lang="pt-BR" smtClean="0"/>
              <a:pPr/>
              <a:t>‹nº›</a:t>
            </a:fld>
            <a:endParaRPr lang="pt-BR"/>
          </a:p>
        </p:txBody>
      </p:sp>
    </p:spTree>
    <p:extLst>
      <p:ext uri="{BB962C8B-B14F-4D97-AF65-F5344CB8AC3E}">
        <p14:creationId xmlns:p14="http://schemas.microsoft.com/office/powerpoint/2010/main" val="1697628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85800" y="2130425"/>
            <a:ext cx="7772400" cy="1082551"/>
          </a:xfrm>
        </p:spPr>
        <p:txBody>
          <a:bodyPr/>
          <a:lstStyle/>
          <a:p>
            <a:r>
              <a:rPr lang="pt-BR" b="1" dirty="0">
                <a:solidFill>
                  <a:srgbClr val="002060"/>
                </a:solidFill>
              </a:rPr>
              <a:t>Gestão de Políticas Públicas</a:t>
            </a:r>
          </a:p>
        </p:txBody>
      </p:sp>
      <p:sp>
        <p:nvSpPr>
          <p:cNvPr id="3" name="Subtítulo 2"/>
          <p:cNvSpPr>
            <a:spLocks noGrp="1"/>
          </p:cNvSpPr>
          <p:nvPr>
            <p:ph type="subTitle" idx="4294967295"/>
          </p:nvPr>
        </p:nvSpPr>
        <p:spPr>
          <a:xfrm>
            <a:off x="685800" y="3933056"/>
            <a:ext cx="8064896" cy="2353816"/>
          </a:xfrm>
        </p:spPr>
        <p:txBody>
          <a:bodyPr>
            <a:normAutofit fontScale="85000" lnSpcReduction="10000"/>
          </a:bodyPr>
          <a:lstStyle/>
          <a:p>
            <a:pPr marL="0" indent="0" algn="ctr">
              <a:buNone/>
            </a:pPr>
            <a:r>
              <a:rPr lang="pt-BR" sz="3000" b="1" dirty="0">
                <a:solidFill>
                  <a:srgbClr val="FF0000"/>
                </a:solidFill>
              </a:rPr>
              <a:t>ACH 3628 – Direito e Organização Administrativa</a:t>
            </a:r>
          </a:p>
          <a:p>
            <a:pPr marL="0" indent="0" algn="ctr">
              <a:buNone/>
            </a:pPr>
            <a:endParaRPr lang="pt-BR" sz="2400" b="1" dirty="0"/>
          </a:p>
          <a:p>
            <a:pPr algn="ctr">
              <a:buNone/>
            </a:pPr>
            <a:r>
              <a:rPr lang="pt-BR" sz="3000" b="1" dirty="0">
                <a:solidFill>
                  <a:srgbClr val="394297"/>
                </a:solidFill>
              </a:rPr>
              <a:t>         Aulas 11 DA – RESPONSABILIDADE CIVIL DO ESTADO</a:t>
            </a:r>
          </a:p>
          <a:p>
            <a:pPr>
              <a:buNone/>
            </a:pPr>
            <a:endParaRPr lang="pt-BR" sz="2400" b="1" dirty="0">
              <a:solidFill>
                <a:srgbClr val="002060"/>
              </a:solidFill>
            </a:endParaRPr>
          </a:p>
          <a:p>
            <a:pPr algn="ctr">
              <a:buNone/>
            </a:pPr>
            <a:br>
              <a:rPr lang="pt-BR" sz="2400" b="1" dirty="0"/>
            </a:br>
            <a:r>
              <a:rPr lang="pt-BR" sz="2400" b="1" dirty="0"/>
              <a:t>         </a:t>
            </a:r>
            <a:r>
              <a:rPr lang="pt-BR" sz="2400" b="1" dirty="0" err="1"/>
              <a:t>Profa</a:t>
            </a:r>
            <a:r>
              <a:rPr lang="pt-BR" sz="2400" b="1" dirty="0"/>
              <a:t>. Dra. Ana Carla </a:t>
            </a:r>
            <a:r>
              <a:rPr lang="pt-BR" sz="2400" b="1" dirty="0" err="1"/>
              <a:t>Bliacheriene</a:t>
            </a:r>
            <a:endParaRPr lang="pt-BR" sz="2400" dirty="0"/>
          </a:p>
        </p:txBody>
      </p:sp>
    </p:spTree>
    <p:extLst>
      <p:ext uri="{BB962C8B-B14F-4D97-AF65-F5344CB8AC3E}">
        <p14:creationId xmlns:p14="http://schemas.microsoft.com/office/powerpoint/2010/main" val="134590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204631"/>
            <a:ext cx="8784976" cy="3808545"/>
          </a:xfrm>
        </p:spPr>
        <p:txBody>
          <a:bodyPr>
            <a:normAutofit/>
          </a:bodyPr>
          <a:lstStyle/>
          <a:p>
            <a:endParaRPr lang="pt-BR" sz="2800" dirty="0"/>
          </a:p>
          <a:p>
            <a:r>
              <a:rPr lang="pt-BR" sz="2800" dirty="0"/>
              <a:t>O dano material é aquele em que o fato causa efetiva lesão ao patrimônio do indivíduo atingido</a:t>
            </a:r>
          </a:p>
          <a:p>
            <a:pPr marL="0" indent="0">
              <a:buNone/>
            </a:pPr>
            <a:r>
              <a:rPr lang="pt-BR" sz="2800" dirty="0"/>
              <a:t> </a:t>
            </a:r>
          </a:p>
          <a:p>
            <a:r>
              <a:rPr lang="pt-BR" sz="2800" dirty="0"/>
              <a:t>Já o dano moral atingir a esfera interna, moral e subjetiva lesada, provocando-lhe um fundo sentimento de dor</a:t>
            </a:r>
          </a:p>
        </p:txBody>
      </p:sp>
      <p:sp>
        <p:nvSpPr>
          <p:cNvPr id="6" name="Título 2">
            <a:extLst>
              <a:ext uri="{FF2B5EF4-FFF2-40B4-BE49-F238E27FC236}">
                <a16:creationId xmlns:a16="http://schemas.microsoft.com/office/drawing/2014/main" id="{AD049483-74A7-487E-A379-7906CED12B7B}"/>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endParaRPr lang="pt-BR" sz="2800" dirty="0"/>
          </a:p>
          <a:p>
            <a:endParaRPr lang="pt-BR" sz="2800" dirty="0"/>
          </a:p>
          <a:p>
            <a:r>
              <a:rPr lang="pt-BR" sz="2800" dirty="0"/>
              <a:t>Responsabilidade enseja sanção, cuja natureza varia em função do tipo: </a:t>
            </a:r>
          </a:p>
          <a:p>
            <a:pPr lvl="1"/>
            <a:r>
              <a:rPr lang="pt-BR" sz="2400" dirty="0"/>
              <a:t>a responsabilidade penal importa na aplicação de sanção penal</a:t>
            </a:r>
          </a:p>
          <a:p>
            <a:pPr lvl="1"/>
            <a:r>
              <a:rPr lang="pt-BR" sz="2400" dirty="0"/>
              <a:t>a civil em penalização de caráter privado</a:t>
            </a:r>
          </a:p>
        </p:txBody>
      </p:sp>
      <p:sp>
        <p:nvSpPr>
          <p:cNvPr id="6" name="Título 2">
            <a:extLst>
              <a:ext uri="{FF2B5EF4-FFF2-40B4-BE49-F238E27FC236}">
                <a16:creationId xmlns:a16="http://schemas.microsoft.com/office/drawing/2014/main" id="{39FD3A5A-6124-4C3E-9C48-FD7E2D55CFDD}"/>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endParaRPr lang="pt-BR" sz="2800" i="1" dirty="0"/>
          </a:p>
          <a:p>
            <a:r>
              <a:rPr lang="pt-BR" sz="2800" i="1" dirty="0"/>
              <a:t>Responsabilidade contratual</a:t>
            </a:r>
            <a:r>
              <a:rPr lang="pt-BR" sz="2800" dirty="0"/>
              <a:t> - a que se dá a partir de ato que viola dever imposto por relação jurídica existente entre o agente e a vítima, ou seja, quando o dano é causado por violação de obrigação contratual</a:t>
            </a:r>
          </a:p>
          <a:p>
            <a:pPr marL="0" indent="0">
              <a:buNone/>
            </a:pPr>
            <a:endParaRPr lang="pt-BR" sz="2800" dirty="0"/>
          </a:p>
          <a:p>
            <a:r>
              <a:rPr lang="pt-BR" sz="2800" i="1" dirty="0"/>
              <a:t>Responsabilidade extracontratual</a:t>
            </a:r>
            <a:r>
              <a:rPr lang="pt-BR" sz="2800" dirty="0"/>
              <a:t> - a que surge de obrigação instituída em face de lei, não somente fundada na vontade dos indivíduos</a:t>
            </a:r>
          </a:p>
          <a:p>
            <a:pPr>
              <a:buNone/>
            </a:pPr>
            <a:endParaRPr lang="pt-BR" sz="2800" dirty="0"/>
          </a:p>
        </p:txBody>
      </p:sp>
      <p:sp>
        <p:nvSpPr>
          <p:cNvPr id="6" name="Título 2">
            <a:extLst>
              <a:ext uri="{FF2B5EF4-FFF2-40B4-BE49-F238E27FC236}">
                <a16:creationId xmlns:a16="http://schemas.microsoft.com/office/drawing/2014/main" id="{08D5295A-341F-4E96-A21C-23FCF29E0269}"/>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Autofit/>
          </a:bodyPr>
          <a:lstStyle/>
          <a:p>
            <a:r>
              <a:rPr lang="pt-BR" sz="2800" dirty="0"/>
              <a:t>A </a:t>
            </a:r>
            <a:r>
              <a:rPr lang="pt-BR" sz="2800" i="1" dirty="0"/>
              <a:t>responsabilidade extracontratual</a:t>
            </a:r>
            <a:r>
              <a:rPr lang="pt-BR" sz="2800" dirty="0"/>
              <a:t> é a regra prevista no art. 927 do CC e que configura a responsabilidade civil </a:t>
            </a:r>
          </a:p>
          <a:p>
            <a:endParaRPr lang="pt-BR" sz="2800" dirty="0"/>
          </a:p>
          <a:p>
            <a:r>
              <a:rPr lang="pt-BR" sz="2800" b="1" i="1" dirty="0"/>
              <a:t>Art. 927.</a:t>
            </a:r>
            <a:r>
              <a:rPr lang="pt-BR" sz="2800" i="1" dirty="0"/>
              <a:t> Aquele que, por ato ilícito (</a:t>
            </a:r>
            <a:r>
              <a:rPr lang="pt-BR" sz="2800" i="1" dirty="0" err="1"/>
              <a:t>arts</a:t>
            </a:r>
            <a:r>
              <a:rPr lang="pt-BR" sz="2800" i="1" dirty="0"/>
              <a:t>. 186 e 187), causar dano a outrem, fica obrigado a repará-lo.</a:t>
            </a:r>
          </a:p>
          <a:p>
            <a:r>
              <a:rPr lang="pt-BR" sz="2800" b="1" i="1" dirty="0"/>
              <a:t>Parágrafo único</a:t>
            </a:r>
            <a:r>
              <a:rPr lang="pt-BR" sz="2800" i="1" dirty="0"/>
              <a:t>. Haverá obrigação de reparar o dano, independentemente de culpa, nos casos especificados em lei, ou quando a atividade normalmente desenvolvida pelo autor do dano implicar, por sua natureza, risco para os direitos de outrem.</a:t>
            </a:r>
          </a:p>
          <a:p>
            <a:endParaRPr lang="pt-BR" sz="2800" dirty="0"/>
          </a:p>
          <a:p>
            <a:r>
              <a:rPr lang="pt-BR" sz="2800" dirty="0"/>
              <a:t>Perpetrado o dano ao lesado, tem este contra o responsável direito à reparação dos prejuízos, fazendo jus à indenização.</a:t>
            </a:r>
          </a:p>
        </p:txBody>
      </p:sp>
      <p:sp>
        <p:nvSpPr>
          <p:cNvPr id="6" name="Título 2">
            <a:extLst>
              <a:ext uri="{FF2B5EF4-FFF2-40B4-BE49-F238E27FC236}">
                <a16:creationId xmlns:a16="http://schemas.microsoft.com/office/drawing/2014/main" id="{6A454F07-0D9B-432C-8F3B-B906F324B195}"/>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Autofit/>
          </a:bodyPr>
          <a:lstStyle/>
          <a:p>
            <a:r>
              <a:rPr lang="pt-BR" sz="2800" dirty="0"/>
              <a:t>Perpetrado o dano ao lesado, tem este contra o responsável direito à reparação dos prejuízos, fazendo jus à indenização</a:t>
            </a:r>
          </a:p>
          <a:p>
            <a:r>
              <a:rPr lang="pt-BR" sz="2800" dirty="0"/>
              <a:t>Ressalta-se que o Código Civil, </a:t>
            </a:r>
            <a:r>
              <a:rPr lang="pt-BR" sz="2800" u="sng" dirty="0"/>
              <a:t>em duas hipóteses</a:t>
            </a:r>
            <a:r>
              <a:rPr lang="pt-BR" sz="2800" dirty="0"/>
              <a:t>, exclui a responsabilidade civil pelo fato de não considerar atos ilícitos:</a:t>
            </a:r>
          </a:p>
          <a:p>
            <a:r>
              <a:rPr lang="pt-BR" sz="2800" dirty="0"/>
              <a:t> “I – os praticados em legítima defesa ou no exercício regular de um direito reconhecido;</a:t>
            </a:r>
          </a:p>
          <a:p>
            <a:endParaRPr lang="pt-BR" sz="2800" dirty="0"/>
          </a:p>
        </p:txBody>
      </p:sp>
      <p:sp>
        <p:nvSpPr>
          <p:cNvPr id="6" name="Título 2">
            <a:extLst>
              <a:ext uri="{FF2B5EF4-FFF2-40B4-BE49-F238E27FC236}">
                <a16:creationId xmlns:a16="http://schemas.microsoft.com/office/drawing/2014/main" id="{6A454F07-0D9B-432C-8F3B-B906F324B195}"/>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extLst>
      <p:ext uri="{BB962C8B-B14F-4D97-AF65-F5344CB8AC3E}">
        <p14:creationId xmlns:p14="http://schemas.microsoft.com/office/powerpoint/2010/main" val="183418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endParaRPr lang="pt-BR" sz="2800" dirty="0"/>
          </a:p>
          <a:p>
            <a:r>
              <a:rPr lang="pt-BR" sz="2800" dirty="0"/>
              <a:t>II – a deterioração ou destruição da coisa alheia, ou a lesão à pessoa, a fim de remover perigo iminente”. (Art. 160, CC)</a:t>
            </a:r>
          </a:p>
          <a:p>
            <a:pPr marL="0" indent="0">
              <a:buNone/>
            </a:pPr>
            <a:endParaRPr lang="pt-BR" sz="2800" dirty="0"/>
          </a:p>
          <a:p>
            <a:r>
              <a:rPr lang="pt-BR" sz="2800" dirty="0"/>
              <a:t>Nessa segunda hipótese, o Código ressalva que o ato só será legítimo “quando as circunstâncias o tornarem absolutamente necessário, não excedendo os limites do indispensável para a remoção do perigo”</a:t>
            </a:r>
          </a:p>
          <a:p>
            <a:endParaRPr lang="pt-BR" sz="2800" dirty="0"/>
          </a:p>
        </p:txBody>
      </p:sp>
      <p:sp>
        <p:nvSpPr>
          <p:cNvPr id="8" name="Título 2">
            <a:extLst>
              <a:ext uri="{FF2B5EF4-FFF2-40B4-BE49-F238E27FC236}">
                <a16:creationId xmlns:a16="http://schemas.microsoft.com/office/drawing/2014/main" id="{EE55FFE2-1487-4916-BB49-4B62D0516DB7}"/>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628800"/>
            <a:ext cx="8784976" cy="4969362"/>
          </a:xfrm>
        </p:spPr>
        <p:txBody>
          <a:bodyPr>
            <a:normAutofit lnSpcReduction="10000"/>
          </a:bodyPr>
          <a:lstStyle/>
          <a:p>
            <a:r>
              <a:rPr lang="pt-BR" dirty="0"/>
              <a:t>A Responsabilidade Civil do Estado, como sujeito de Direitos e Deveres, decorre da sua obrigação de reparar os danos causados a terceiros no exercício de suas atividades</a:t>
            </a:r>
          </a:p>
          <a:p>
            <a:endParaRPr lang="pt-BR" b="1" dirty="0"/>
          </a:p>
          <a:p>
            <a:r>
              <a:rPr lang="pt-BR" dirty="0"/>
              <a:t>Os danos causados pelo Estado ou quem os representa – particulares em colaboração com o Estado ou agentes públicos – para serem passivos de indenização, devem ser dotados de pelo menos uma das características a seguir:</a:t>
            </a:r>
          </a:p>
          <a:p>
            <a:endParaRPr lang="pt-BR" b="1" dirty="0"/>
          </a:p>
        </p:txBody>
      </p:sp>
      <p:sp>
        <p:nvSpPr>
          <p:cNvPr id="6" name="Título 2">
            <a:extLst>
              <a:ext uri="{FF2B5EF4-FFF2-40B4-BE49-F238E27FC236}">
                <a16:creationId xmlns:a16="http://schemas.microsoft.com/office/drawing/2014/main" id="{D11C67AF-A72F-432E-8F48-ADAE56D53A33}"/>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 do Estado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189906"/>
            <a:ext cx="8784976" cy="5393531"/>
          </a:xfrm>
        </p:spPr>
        <p:txBody>
          <a:bodyPr>
            <a:normAutofit/>
          </a:bodyPr>
          <a:lstStyle/>
          <a:p>
            <a:r>
              <a:rPr lang="pt-BR" sz="2800" dirty="0"/>
              <a:t>a) </a:t>
            </a:r>
            <a:r>
              <a:rPr lang="pt-BR" sz="2800" b="1" u="sng" dirty="0"/>
              <a:t>Dano Certo</a:t>
            </a:r>
            <a:r>
              <a:rPr lang="pt-BR" sz="2800" dirty="0"/>
              <a:t>: é o dano real, quantificável. Danos futuros/virtuais não permitem a responsabilização</a:t>
            </a:r>
          </a:p>
          <a:p>
            <a:pPr marL="0" indent="0">
              <a:buNone/>
            </a:pPr>
            <a:r>
              <a:rPr lang="pt-BR" sz="2800" dirty="0"/>
              <a:t> </a:t>
            </a:r>
          </a:p>
          <a:p>
            <a:r>
              <a:rPr lang="pt-BR" sz="2800" dirty="0"/>
              <a:t>b) </a:t>
            </a:r>
            <a:r>
              <a:rPr lang="pt-BR" sz="2800" b="1" u="sng" dirty="0"/>
              <a:t>Dano Especial</a:t>
            </a:r>
            <a:r>
              <a:rPr lang="pt-BR" sz="2800" dirty="0"/>
              <a:t>: quando há a possibilidade de individualizar o dano</a:t>
            </a:r>
          </a:p>
          <a:p>
            <a:pPr marL="0" indent="0">
              <a:buNone/>
            </a:pPr>
            <a:endParaRPr lang="pt-BR" sz="2800" dirty="0"/>
          </a:p>
          <a:p>
            <a:r>
              <a:rPr lang="pt-BR" sz="2800" dirty="0"/>
              <a:t>c) </a:t>
            </a:r>
            <a:r>
              <a:rPr lang="pt-BR" sz="2800" b="1" dirty="0"/>
              <a:t>D</a:t>
            </a:r>
            <a:r>
              <a:rPr lang="pt-BR" sz="2800" b="1" u="sng" dirty="0"/>
              <a:t>ano Anormal</a:t>
            </a:r>
            <a:r>
              <a:rPr lang="pt-BR" sz="2800" dirty="0"/>
              <a:t>: é que causa prejuízos atípicos, extrapolando o que se considera problemas comuns de todas as sociedades </a:t>
            </a:r>
          </a:p>
          <a:p>
            <a:endParaRPr lang="pt-BR" sz="2800" dirty="0"/>
          </a:p>
        </p:txBody>
      </p:sp>
      <p:sp>
        <p:nvSpPr>
          <p:cNvPr id="6" name="Título 2">
            <a:extLst>
              <a:ext uri="{FF2B5EF4-FFF2-40B4-BE49-F238E27FC236}">
                <a16:creationId xmlns:a16="http://schemas.microsoft.com/office/drawing/2014/main" id="{E491C491-E4C3-4851-A26F-42EF85509B01}"/>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 do Estado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b="1" dirty="0"/>
              <a:t>A irresponsabilidade do Estado</a:t>
            </a:r>
            <a:endParaRPr lang="pt-BR" sz="2800" b="1" i="1" dirty="0"/>
          </a:p>
          <a:p>
            <a:endParaRPr lang="pt-BR" sz="2800" dirty="0"/>
          </a:p>
          <a:p>
            <a:r>
              <a:rPr lang="pt-BR" sz="2800" dirty="0"/>
              <a:t>Até a metade do século XIX, a ideia que prevaleceu no mundo ocidental era a de que o Estado não tinha qualquer responsabilidade pelos atos praticados por seus agentes</a:t>
            </a:r>
          </a:p>
          <a:p>
            <a:pPr marL="0" indent="0">
              <a:buNone/>
            </a:pPr>
            <a:r>
              <a:rPr lang="pt-BR" sz="2800" dirty="0"/>
              <a:t> </a:t>
            </a:r>
          </a:p>
          <a:p>
            <a:r>
              <a:rPr lang="pt-BR" sz="2800" i="1" dirty="0"/>
              <a:t>Época Primitiva</a:t>
            </a:r>
            <a:r>
              <a:rPr lang="pt-BR" sz="2800" dirty="0"/>
              <a:t>, que vai desde as origens da humanidade até Roma, o Estado nem era considerado ente personalizado, logo, não possuía responsabilidade</a:t>
            </a:r>
          </a:p>
        </p:txBody>
      </p:sp>
      <p:sp>
        <p:nvSpPr>
          <p:cNvPr id="6" name="Título 2">
            <a:extLst>
              <a:ext uri="{FF2B5EF4-FFF2-40B4-BE49-F238E27FC236}">
                <a16:creationId xmlns:a16="http://schemas.microsoft.com/office/drawing/2014/main" id="{125887A8-D44A-4C67-83B2-C49B6FD2DDF2}"/>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Evolução da Responsabilidade Civil do Estado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latin typeface="Berlin Sans FB" pitchFamily="34" charset="0"/>
              </a:rPr>
              <a:t>Teoria do Fisco</a:t>
            </a:r>
            <a:r>
              <a:rPr lang="pt-BR" sz="2800" dirty="0"/>
              <a:t>, criada em Roma e ampliada pelo Direito Germânico, e que entendia o Fisco como pessoa moral a que pertenciam os bens que o Estado utilizava no cumprimento de suas finalidades, este passa a responder pelos danos decorrentes de violações contratuais</a:t>
            </a:r>
          </a:p>
          <a:p>
            <a:pPr marL="0" indent="0">
              <a:buNone/>
            </a:pPr>
            <a:endParaRPr lang="pt-BR" sz="2800" dirty="0"/>
          </a:p>
          <a:p>
            <a:r>
              <a:rPr lang="pt-BR" sz="2800" dirty="0"/>
              <a:t>Dessa forma, somente se falava em responsabilidade decorrente de relações convencionadas (contratual)</a:t>
            </a:r>
          </a:p>
          <a:p>
            <a:pPr>
              <a:buNone/>
            </a:pPr>
            <a:endParaRPr lang="pt-BR" sz="2800" dirty="0"/>
          </a:p>
        </p:txBody>
      </p:sp>
      <p:sp>
        <p:nvSpPr>
          <p:cNvPr id="6" name="Título 2">
            <a:extLst>
              <a:ext uri="{FF2B5EF4-FFF2-40B4-BE49-F238E27FC236}">
                <a16:creationId xmlns:a16="http://schemas.microsoft.com/office/drawing/2014/main" id="{427E7506-AD18-41CD-AAE7-C7502E120F4D}"/>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Evolução da Responsabilidade Civil do Estado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412776"/>
            <a:ext cx="8784976" cy="5185386"/>
          </a:xfrm>
        </p:spPr>
        <p:txBody>
          <a:bodyPr>
            <a:normAutofit/>
          </a:bodyPr>
          <a:lstStyle/>
          <a:p>
            <a:r>
              <a:rPr lang="pt-BR" sz="2800" dirty="0"/>
              <a:t>A noção de responsabilidade implica a ideia de “resposta”, termo que, por sua vez, deriva do vocábulo verbal latino </a:t>
            </a:r>
            <a:r>
              <a:rPr lang="pt-BR" sz="2800" i="1" dirty="0" err="1"/>
              <a:t>respondere</a:t>
            </a:r>
            <a:r>
              <a:rPr lang="pt-BR" sz="2800" dirty="0"/>
              <a:t>, com o sentido de responder, replicar</a:t>
            </a:r>
          </a:p>
          <a:p>
            <a:endParaRPr lang="pt-BR" sz="2800" dirty="0"/>
          </a:p>
          <a:p>
            <a:r>
              <a:rPr lang="pt-BR" sz="2800" dirty="0"/>
              <a:t>De fato, quando o Direito trata da responsabilidade, induz de imediato à circunstância de que alguém, o responsável, deve responder perante a ordem jurídica em virtude de algum fato precedente</a:t>
            </a:r>
          </a:p>
          <a:p>
            <a:endParaRPr lang="pt-BR" sz="2800" dirty="0"/>
          </a:p>
        </p:txBody>
      </p:sp>
      <p:sp>
        <p:nvSpPr>
          <p:cNvPr id="3" name="Título 2"/>
          <p:cNvSpPr>
            <a:spLocks noGrp="1"/>
          </p:cNvSpPr>
          <p:nvPr>
            <p:ph type="title"/>
          </p:nvPr>
        </p:nvSpPr>
        <p:spPr/>
        <p:txBody>
          <a:bodyPr>
            <a:normAutofit/>
          </a:bodyPr>
          <a:lstStyle/>
          <a:p>
            <a:pPr algn="l"/>
            <a:r>
              <a:rPr lang="pt-BR" sz="2800" b="1" dirty="0">
                <a:solidFill>
                  <a:srgbClr val="0070C0"/>
                </a:solidFill>
                <a:latin typeface="+mn-lt"/>
              </a:rPr>
              <a:t>Responsabilidade: noção jurídica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sz="2800" dirty="0"/>
              <a:t>Alta Idade Média, mesmo se admitindo o Estado como unidade jurídico-política, a negação da sua responsabilidade persiste em virtude da concepção política-religiosa de soberania</a:t>
            </a:r>
          </a:p>
          <a:p>
            <a:pPr marL="0" indent="0">
              <a:buNone/>
            </a:pPr>
            <a:r>
              <a:rPr lang="pt-BR" sz="2800" dirty="0"/>
              <a:t> </a:t>
            </a:r>
          </a:p>
          <a:p>
            <a:r>
              <a:rPr lang="pt-BR" sz="2800" dirty="0"/>
              <a:t>Sob o domínio dos governos absolutistas, a responsabilidade estatal não era reconhecida, valendo a regra inglesa da infalibilidade real </a:t>
            </a:r>
            <a:r>
              <a:rPr lang="pt-BR" sz="2800" i="1" dirty="0"/>
              <a:t>“The king do no </a:t>
            </a:r>
            <a:r>
              <a:rPr lang="pt-BR" sz="2800" i="1" dirty="0" err="1"/>
              <a:t>wrong</a:t>
            </a:r>
            <a:r>
              <a:rPr lang="pt-BR" sz="2800" i="1" dirty="0"/>
              <a:t>”, </a:t>
            </a:r>
            <a:r>
              <a:rPr lang="pt-BR" sz="2800" dirty="0"/>
              <a:t>extensiva aos seus representantes</a:t>
            </a:r>
          </a:p>
          <a:p>
            <a:pPr marL="0" indent="0">
              <a:buNone/>
            </a:pPr>
            <a:r>
              <a:rPr lang="pt-BR" sz="2800" dirty="0"/>
              <a:t> </a:t>
            </a:r>
          </a:p>
          <a:p>
            <a:r>
              <a:rPr lang="pt-BR" sz="2800" dirty="0"/>
              <a:t>Na França, a expressão equivalente era “</a:t>
            </a:r>
            <a:r>
              <a:rPr lang="pt-BR" sz="2800" i="1" dirty="0" err="1"/>
              <a:t>le</a:t>
            </a:r>
            <a:r>
              <a:rPr lang="pt-BR" sz="2800" i="1" dirty="0"/>
              <a:t> </a:t>
            </a:r>
            <a:r>
              <a:rPr lang="pt-BR" sz="2800" i="1" dirty="0" err="1"/>
              <a:t>roi</a:t>
            </a:r>
            <a:r>
              <a:rPr lang="pt-BR" sz="2800" i="1" dirty="0"/>
              <a:t> </a:t>
            </a:r>
            <a:r>
              <a:rPr lang="pt-BR" sz="2800" i="1" dirty="0" err="1"/>
              <a:t>ne</a:t>
            </a:r>
            <a:r>
              <a:rPr lang="pt-BR" sz="2800" i="1" dirty="0"/>
              <a:t> </a:t>
            </a:r>
            <a:r>
              <a:rPr lang="pt-BR" sz="2800" i="1" dirty="0" err="1"/>
              <a:t>peut</a:t>
            </a:r>
            <a:r>
              <a:rPr lang="pt-BR" sz="2800" i="1" dirty="0"/>
              <a:t> mal </a:t>
            </a:r>
            <a:r>
              <a:rPr lang="pt-BR" sz="2800" i="1" dirty="0" err="1"/>
              <a:t>faire</a:t>
            </a:r>
            <a:r>
              <a:rPr lang="pt-BR" sz="2800" i="1" dirty="0"/>
              <a:t>”</a:t>
            </a:r>
            <a:endParaRPr lang="pt-BR" sz="2800" dirty="0"/>
          </a:p>
        </p:txBody>
      </p:sp>
      <p:sp>
        <p:nvSpPr>
          <p:cNvPr id="6" name="Título 2">
            <a:extLst>
              <a:ext uri="{FF2B5EF4-FFF2-40B4-BE49-F238E27FC236}">
                <a16:creationId xmlns:a16="http://schemas.microsoft.com/office/drawing/2014/main" id="{9D0F4483-65F9-4F4A-A169-5DB1C6A7DDD4}"/>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Evolução da Responsabilidade Civil do Estado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484784"/>
            <a:ext cx="8784976" cy="5113378"/>
          </a:xfrm>
        </p:spPr>
        <p:txBody>
          <a:bodyPr>
            <a:normAutofit/>
          </a:bodyPr>
          <a:lstStyle/>
          <a:p>
            <a:r>
              <a:rPr lang="pt-BR" sz="2800" dirty="0"/>
              <a:t>Essa teoria não prevaleceu por muito tempo</a:t>
            </a:r>
          </a:p>
          <a:p>
            <a:endParaRPr lang="pt-BR" sz="2800" dirty="0"/>
          </a:p>
          <a:p>
            <a:r>
              <a:rPr lang="pt-BR" sz="2800" dirty="0"/>
              <a:t>Adveio o </a:t>
            </a:r>
            <a:r>
              <a:rPr lang="pt-BR" sz="2800" b="1" dirty="0"/>
              <a:t>Estado de Direito</a:t>
            </a:r>
            <a:r>
              <a:rPr lang="pt-BR" sz="2800" dirty="0"/>
              <a:t>, segundo o qual deveriam ser a ele atribuídos os direitos e deveres comuns às pessoas jurídicas </a:t>
            </a:r>
          </a:p>
          <a:p>
            <a:endParaRPr lang="pt-BR" sz="2800" dirty="0"/>
          </a:p>
        </p:txBody>
      </p:sp>
      <p:sp>
        <p:nvSpPr>
          <p:cNvPr id="6" name="Título 2">
            <a:extLst>
              <a:ext uri="{FF2B5EF4-FFF2-40B4-BE49-F238E27FC236}">
                <a16:creationId xmlns:a16="http://schemas.microsoft.com/office/drawing/2014/main" id="{0ECEF75A-09B8-4C86-B207-6FCF1BBD136B}"/>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Evolução da Responsabilidade Civil do Estado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pPr>
              <a:buNone/>
            </a:pPr>
            <a:endParaRPr lang="pt-BR" sz="2800" dirty="0"/>
          </a:p>
          <a:p>
            <a:r>
              <a:rPr lang="pt-BR" sz="2800" dirty="0"/>
              <a:t>Se origina na Teoria da dupla personalidade do Estado, onde ele representaria uma pessoa de direito público (pessoa soberana) e outra pessoa de direito privado (pessoa patrimonial)</a:t>
            </a:r>
          </a:p>
          <a:p>
            <a:pPr marL="0" indent="0">
              <a:buNone/>
            </a:pPr>
            <a:r>
              <a:rPr lang="pt-BR" sz="2800" dirty="0"/>
              <a:t> </a:t>
            </a:r>
          </a:p>
          <a:p>
            <a:r>
              <a:rPr lang="pt-BR" sz="2800" dirty="0"/>
              <a:t>No primeiro caso, praticaria eles Atos de Império</a:t>
            </a:r>
          </a:p>
          <a:p>
            <a:pPr marL="0" indent="0">
              <a:buNone/>
            </a:pPr>
            <a:r>
              <a:rPr lang="pt-BR" sz="2800" dirty="0"/>
              <a:t> </a:t>
            </a:r>
          </a:p>
          <a:p>
            <a:r>
              <a:rPr lang="pt-BR" sz="2800" dirty="0"/>
              <a:t>Já como pessoa patrimonial, ele se apresentaria quando se colocasse a “</a:t>
            </a:r>
            <a:r>
              <a:rPr lang="pt-BR" sz="2800" i="1" dirty="0"/>
              <a:t>gerir os seus interesses e negócios</a:t>
            </a:r>
            <a:r>
              <a:rPr lang="pt-BR" sz="2800" dirty="0"/>
              <a:t>”</a:t>
            </a:r>
          </a:p>
        </p:txBody>
      </p:sp>
      <p:sp>
        <p:nvSpPr>
          <p:cNvPr id="6" name="Título 4">
            <a:extLst>
              <a:ext uri="{FF2B5EF4-FFF2-40B4-BE49-F238E27FC236}">
                <a16:creationId xmlns:a16="http://schemas.microsoft.com/office/drawing/2014/main" id="{D78BE6A7-0FDF-4639-9F39-75E62B696971}"/>
              </a:ext>
            </a:extLst>
          </p:cNvPr>
          <p:cNvSpPr>
            <a:spLocks noGrp="1"/>
          </p:cNvSpPr>
          <p:nvPr>
            <p:ph type="title"/>
          </p:nvPr>
        </p:nvSpPr>
        <p:spPr>
          <a:xfrm>
            <a:off x="179512" y="59748"/>
            <a:ext cx="8775396" cy="1070000"/>
          </a:xfrm>
        </p:spPr>
        <p:txBody>
          <a:bodyPr>
            <a:noAutofit/>
          </a:bodyPr>
          <a:lstStyle/>
          <a:p>
            <a:pPr algn="l"/>
            <a:r>
              <a:rPr lang="pt-BR" sz="2800" b="1" dirty="0">
                <a:solidFill>
                  <a:srgbClr val="0070C0"/>
                </a:solidFill>
              </a:rPr>
              <a:t>A Responsabilidade decorrente de Atos de Império e de Gestão: Teoria Civilista</a:t>
            </a:r>
            <a:br>
              <a:rPr lang="pt-BR" sz="2800" dirty="0">
                <a:solidFill>
                  <a:srgbClr val="0070C0"/>
                </a:solidFill>
              </a:rPr>
            </a:br>
            <a:endParaRPr lang="pt-B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Na prática a distinção entre uma e outra atividade se tornava insuperável em muitos casos</a:t>
            </a:r>
          </a:p>
          <a:p>
            <a:pPr marL="0" indent="0">
              <a:buNone/>
            </a:pPr>
            <a:endParaRPr lang="pt-BR" sz="2800" dirty="0"/>
          </a:p>
          <a:p>
            <a:r>
              <a:rPr lang="pt-BR" sz="2800" dirty="0"/>
              <a:t>Segundo </a:t>
            </a:r>
            <a:r>
              <a:rPr lang="pt-BR" sz="2800" dirty="0" err="1"/>
              <a:t>Weida</a:t>
            </a:r>
            <a:r>
              <a:rPr lang="pt-BR" sz="2800" dirty="0"/>
              <a:t> </a:t>
            </a:r>
            <a:r>
              <a:rPr lang="pt-BR" sz="2800" dirty="0" err="1"/>
              <a:t>Zancaner</a:t>
            </a:r>
            <a:r>
              <a:rPr lang="pt-BR" sz="2800" dirty="0"/>
              <a:t>, “a dificuldade de traçar uma linha indicadora do ponto onde terminavam os atos de gestão e se iniciavam os atos de império desestimulava o administrado a ingressar em juízo, pois o que era um flagrante ato de gestão na vida prática, poderia se tachado como ato de império pelos tribunais” (ZANCANER, </a:t>
            </a:r>
            <a:r>
              <a:rPr lang="pt-BR" sz="2800" dirty="0" err="1"/>
              <a:t>Weida</a:t>
            </a:r>
            <a:r>
              <a:rPr lang="pt-BR" sz="2800" dirty="0"/>
              <a:t>. </a:t>
            </a:r>
            <a:r>
              <a:rPr lang="pt-BR" sz="2800" i="1" dirty="0"/>
              <a:t>Responsabilidade Extracontratual da Administração Pública. </a:t>
            </a:r>
            <a:r>
              <a:rPr lang="pt-BR" sz="2800" dirty="0"/>
              <a:t>São Paulo: RT. 1981; p. 22).  </a:t>
            </a:r>
          </a:p>
          <a:p>
            <a:endParaRPr lang="pt-BR" sz="2800" dirty="0"/>
          </a:p>
        </p:txBody>
      </p:sp>
      <p:sp>
        <p:nvSpPr>
          <p:cNvPr id="6" name="Título 4">
            <a:extLst>
              <a:ext uri="{FF2B5EF4-FFF2-40B4-BE49-F238E27FC236}">
                <a16:creationId xmlns:a16="http://schemas.microsoft.com/office/drawing/2014/main" id="{099CED2C-3567-440F-ADB5-526E21918C05}"/>
              </a:ext>
            </a:extLst>
          </p:cNvPr>
          <p:cNvSpPr>
            <a:spLocks noGrp="1"/>
          </p:cNvSpPr>
          <p:nvPr>
            <p:ph type="title"/>
          </p:nvPr>
        </p:nvSpPr>
        <p:spPr>
          <a:xfrm>
            <a:off x="179512" y="59748"/>
            <a:ext cx="8775396" cy="1070000"/>
          </a:xfrm>
        </p:spPr>
        <p:txBody>
          <a:bodyPr>
            <a:noAutofit/>
          </a:bodyPr>
          <a:lstStyle/>
          <a:p>
            <a:pPr algn="l"/>
            <a:r>
              <a:rPr lang="pt-BR" sz="2800" b="1" dirty="0">
                <a:solidFill>
                  <a:srgbClr val="0070C0"/>
                </a:solidFill>
              </a:rPr>
              <a:t>A Responsabilidade decorrente de Atos de Império e de Gestão: Teoria Civilista</a:t>
            </a:r>
            <a:br>
              <a:rPr lang="pt-BR" sz="2800" dirty="0">
                <a:solidFill>
                  <a:srgbClr val="0070C0"/>
                </a:solidFill>
              </a:rPr>
            </a:br>
            <a:endParaRPr lang="pt-B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Surge a Responsabilidade do Estado com base em um elemento central: a ocorrência da culpa</a:t>
            </a:r>
          </a:p>
          <a:p>
            <a:endParaRPr lang="pt-BR" sz="2800" dirty="0"/>
          </a:p>
          <a:p>
            <a:r>
              <a:rPr lang="pt-BR" sz="2800" dirty="0"/>
              <a:t>Que deveria ser demonstrada pela vítima </a:t>
            </a:r>
          </a:p>
          <a:p>
            <a:endParaRPr lang="pt-BR" sz="2800" dirty="0"/>
          </a:p>
          <a:p>
            <a:r>
              <a:rPr lang="pt-BR" sz="2800" dirty="0"/>
              <a:t>A responsabilidade do Estado, ela ainda era frágil, pois, devido à necessidade da ocorrência de culpa e de individualização do agente culpado, restava dificultoso atribuir o ressarcimento ao lesado, principalmente quando este não dispunha de meios para localizar o culpado</a:t>
            </a:r>
          </a:p>
          <a:p>
            <a:endParaRPr lang="pt-BR" sz="2800" dirty="0"/>
          </a:p>
        </p:txBody>
      </p:sp>
      <p:sp>
        <p:nvSpPr>
          <p:cNvPr id="7" name="Título 4">
            <a:extLst>
              <a:ext uri="{FF2B5EF4-FFF2-40B4-BE49-F238E27FC236}">
                <a16:creationId xmlns:a16="http://schemas.microsoft.com/office/drawing/2014/main" id="{FF1F748C-1577-41DA-957F-DD2D25A53FB7}"/>
              </a:ext>
            </a:extLst>
          </p:cNvPr>
          <p:cNvSpPr>
            <a:spLocks noGrp="1"/>
          </p:cNvSpPr>
          <p:nvPr>
            <p:ph type="title"/>
          </p:nvPr>
        </p:nvSpPr>
        <p:spPr>
          <a:xfrm>
            <a:off x="179512" y="59748"/>
            <a:ext cx="8775396" cy="1070000"/>
          </a:xfrm>
        </p:spPr>
        <p:txBody>
          <a:bodyPr>
            <a:noAutofit/>
          </a:bodyPr>
          <a:lstStyle/>
          <a:p>
            <a:pPr algn="l"/>
            <a:r>
              <a:rPr lang="pt-BR" sz="2800" b="1" dirty="0">
                <a:solidFill>
                  <a:srgbClr val="0070C0"/>
                </a:solidFill>
              </a:rPr>
              <a:t>A Responsabilidade Subjetiva do Estado</a:t>
            </a:r>
            <a:endParaRPr lang="pt-B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484784"/>
            <a:ext cx="8784976" cy="5113378"/>
          </a:xfrm>
        </p:spPr>
        <p:txBody>
          <a:bodyPr>
            <a:noAutofit/>
          </a:bodyPr>
          <a:lstStyle/>
          <a:p>
            <a:r>
              <a:rPr lang="pt-BR" sz="2800" dirty="0"/>
              <a:t>Em 8 de fevereiro de 1873, na França, o Tribunal de Conflitos proferiria a decisão paradigmática que mudaria todo o conceito em torno da Responsabilidade Civil do Estado</a:t>
            </a:r>
          </a:p>
          <a:p>
            <a:r>
              <a:rPr lang="pt-BR" sz="2800" dirty="0"/>
              <a:t>Em 3 de novembro de 1871, </a:t>
            </a:r>
            <a:r>
              <a:rPr lang="pt-BR" sz="2800" dirty="0" err="1"/>
              <a:t>Agnès</a:t>
            </a:r>
            <a:r>
              <a:rPr lang="pt-BR" sz="2800" dirty="0"/>
              <a:t> Blanco, uma menina de 5 anos, ao passar em frente a uma fábrica de processamento de tabaco, foi atingida por um vagonete conduzido por quatro empregados, pertencente a uma Empresa Estatal de </a:t>
            </a:r>
            <a:r>
              <a:rPr lang="pt-BR" sz="2800" dirty="0" err="1"/>
              <a:t>Bourdeax</a:t>
            </a:r>
            <a:r>
              <a:rPr lang="pt-BR" sz="2800" dirty="0"/>
              <a:t>, que subitamente saiu do estabelecimento, o que levou a menina a sofrer graves ferimentos e a ter a perna amputada</a:t>
            </a:r>
          </a:p>
          <a:p>
            <a:endParaRPr lang="pt-BR" sz="2800" dirty="0"/>
          </a:p>
        </p:txBody>
      </p:sp>
      <p:sp>
        <p:nvSpPr>
          <p:cNvPr id="3" name="Título 2"/>
          <p:cNvSpPr>
            <a:spLocks noGrp="1"/>
          </p:cNvSpPr>
          <p:nvPr>
            <p:ph type="title"/>
          </p:nvPr>
        </p:nvSpPr>
        <p:spPr/>
        <p:txBody>
          <a:bodyPr>
            <a:normAutofit/>
          </a:bodyPr>
          <a:lstStyle/>
          <a:p>
            <a:pPr algn="l"/>
            <a:r>
              <a:rPr lang="pt-BR" sz="2800" b="1" i="1" dirty="0" err="1">
                <a:solidFill>
                  <a:srgbClr val="0070C0"/>
                </a:solidFill>
              </a:rPr>
              <a:t>Leading</a:t>
            </a:r>
            <a:r>
              <a:rPr lang="pt-BR" sz="2800" b="1" i="1" dirty="0">
                <a:solidFill>
                  <a:srgbClr val="0070C0"/>
                </a:solidFill>
              </a:rPr>
              <a:t> case </a:t>
            </a:r>
            <a:r>
              <a:rPr lang="pt-BR" sz="2800" b="1" dirty="0">
                <a:solidFill>
                  <a:srgbClr val="0070C0"/>
                </a:solidFill>
              </a:rPr>
              <a:t>da Responsabilidade do Estado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20000"/>
          </a:bodyPr>
          <a:lstStyle/>
          <a:p>
            <a:r>
              <a:rPr lang="pt-BR" dirty="0"/>
              <a:t>Seu pai, Jean Blanco, demandou, em 24 de janeiro de 1872, no Tribunal de Justiça (civil), com ação de indenização (reparação de danos) contra o Estado, alegando a responsabilidade civil (patrimonial) pela falta cometida por seus quatro empregados</a:t>
            </a:r>
          </a:p>
          <a:p>
            <a:pPr marL="0" indent="0">
              <a:buNone/>
            </a:pPr>
            <a:endParaRPr lang="pt-BR" dirty="0"/>
          </a:p>
          <a:p>
            <a:r>
              <a:rPr lang="pt-BR" dirty="0"/>
              <a:t>Trouxe, para sustentar sua tese, as seguintes disposições do Código Civil Francês: </a:t>
            </a:r>
          </a:p>
          <a:p>
            <a:pPr lvl="1"/>
            <a:r>
              <a:rPr lang="pt-BR" dirty="0"/>
              <a:t>Art. 1382º - consagra de forma genérica o dever de indenização baseado no prejuízo provocado por uma pessoa a outra </a:t>
            </a:r>
          </a:p>
          <a:p>
            <a:pPr lvl="1"/>
            <a:r>
              <a:rPr lang="pt-BR" dirty="0"/>
              <a:t>Art. 1383º - estende esse dever aos casos de negligência e imprudência</a:t>
            </a:r>
          </a:p>
          <a:p>
            <a:pPr lvl="1"/>
            <a:r>
              <a:rPr lang="pt-BR" dirty="0"/>
              <a:t>Art. 1384º - estipula o dever de indenização objetiva, quando o culpado é alguém pelo qual outrem deve responder</a:t>
            </a:r>
          </a:p>
        </p:txBody>
      </p:sp>
      <p:sp>
        <p:nvSpPr>
          <p:cNvPr id="6" name="Título 2">
            <a:extLst>
              <a:ext uri="{FF2B5EF4-FFF2-40B4-BE49-F238E27FC236}">
                <a16:creationId xmlns:a16="http://schemas.microsoft.com/office/drawing/2014/main" id="{B2BA66A5-A8F0-49C3-BF4E-F898016091AB}"/>
              </a:ext>
            </a:extLst>
          </p:cNvPr>
          <p:cNvSpPr>
            <a:spLocks noGrp="1"/>
          </p:cNvSpPr>
          <p:nvPr>
            <p:ph type="title"/>
          </p:nvPr>
        </p:nvSpPr>
        <p:spPr>
          <a:xfrm>
            <a:off x="179388" y="120650"/>
            <a:ext cx="8775700" cy="1069975"/>
          </a:xfrm>
        </p:spPr>
        <p:txBody>
          <a:bodyPr>
            <a:normAutofit/>
          </a:bodyPr>
          <a:lstStyle/>
          <a:p>
            <a:pPr algn="l"/>
            <a:r>
              <a:rPr lang="pt-BR" sz="2800" b="1" i="1" dirty="0" err="1">
                <a:solidFill>
                  <a:srgbClr val="0070C0"/>
                </a:solidFill>
              </a:rPr>
              <a:t>Leading</a:t>
            </a:r>
            <a:r>
              <a:rPr lang="pt-BR" sz="2800" b="1" i="1" dirty="0">
                <a:solidFill>
                  <a:srgbClr val="0070C0"/>
                </a:solidFill>
              </a:rPr>
              <a:t> case </a:t>
            </a:r>
            <a:r>
              <a:rPr lang="pt-BR" sz="2800" b="1" dirty="0">
                <a:solidFill>
                  <a:srgbClr val="0070C0"/>
                </a:solidFill>
              </a:rPr>
              <a:t>da Responsabilidade do Estado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endParaRPr lang="pt-BR" sz="2800" dirty="0"/>
          </a:p>
          <a:p>
            <a:r>
              <a:rPr lang="pt-BR" sz="2800" dirty="0"/>
              <a:t>Em primeira instância o Sr. Blanco obteve sucesso nos seus pedidos, o que levou o Estado a impetrar Recurso para o Tribunal de Conflitos, questionando que o caso era passível de jurisdição administrativa, e não civil</a:t>
            </a:r>
          </a:p>
          <a:p>
            <a:pPr marL="0" indent="0">
              <a:buNone/>
            </a:pPr>
            <a:r>
              <a:rPr lang="pt-BR" sz="2800" dirty="0"/>
              <a:t> </a:t>
            </a:r>
          </a:p>
          <a:p>
            <a:r>
              <a:rPr lang="pt-BR" sz="2800" dirty="0"/>
              <a:t>Instaurou-se então um conflito de jurisdição</a:t>
            </a:r>
          </a:p>
          <a:p>
            <a:pPr marL="0" indent="0">
              <a:buNone/>
            </a:pPr>
            <a:endParaRPr lang="pt-BR" sz="2800" dirty="0"/>
          </a:p>
        </p:txBody>
      </p:sp>
      <p:sp>
        <p:nvSpPr>
          <p:cNvPr id="6" name="Título 2">
            <a:extLst>
              <a:ext uri="{FF2B5EF4-FFF2-40B4-BE49-F238E27FC236}">
                <a16:creationId xmlns:a16="http://schemas.microsoft.com/office/drawing/2014/main" id="{F179D858-F501-431A-8BDE-CCD39AA3822D}"/>
              </a:ext>
            </a:extLst>
          </p:cNvPr>
          <p:cNvSpPr>
            <a:spLocks noGrp="1"/>
          </p:cNvSpPr>
          <p:nvPr>
            <p:ph type="title"/>
          </p:nvPr>
        </p:nvSpPr>
        <p:spPr>
          <a:xfrm>
            <a:off x="179512" y="119906"/>
            <a:ext cx="8775396" cy="1070000"/>
          </a:xfrm>
        </p:spPr>
        <p:txBody>
          <a:bodyPr>
            <a:normAutofit/>
          </a:bodyPr>
          <a:lstStyle/>
          <a:p>
            <a:pPr algn="l"/>
            <a:r>
              <a:rPr lang="pt-BR" sz="2800" b="1" i="1" dirty="0" err="1">
                <a:solidFill>
                  <a:srgbClr val="0070C0"/>
                </a:solidFill>
              </a:rPr>
              <a:t>Leading</a:t>
            </a:r>
            <a:r>
              <a:rPr lang="pt-BR" sz="2800" b="1" i="1" dirty="0">
                <a:solidFill>
                  <a:srgbClr val="0070C0"/>
                </a:solidFill>
              </a:rPr>
              <a:t> case </a:t>
            </a:r>
            <a:r>
              <a:rPr lang="pt-BR" sz="2800" b="1" dirty="0">
                <a:solidFill>
                  <a:srgbClr val="0070C0"/>
                </a:solidFill>
              </a:rPr>
              <a:t>da Responsabilidade do Estado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pPr marL="0" indent="0">
              <a:buNone/>
            </a:pPr>
            <a:endParaRPr lang="pt-BR" sz="2800" dirty="0"/>
          </a:p>
          <a:p>
            <a:r>
              <a:rPr lang="pt-BR" sz="2800" dirty="0"/>
              <a:t>Como a Corte de Conflitos era composta por quatro membros de cada jurisdição, restou empatada a suscitação</a:t>
            </a:r>
          </a:p>
          <a:p>
            <a:endParaRPr lang="pt-BR" sz="2800" dirty="0"/>
          </a:p>
          <a:p>
            <a:r>
              <a:rPr lang="pt-BR" sz="2800" dirty="0"/>
              <a:t>Coube o desempate ao Ministro da Justiça, que era o Presidente do Tribunal de Conflitos, que considerou o caso de competência administrativa pelo critério do Serviço Público como definidor da jurisdição </a:t>
            </a:r>
          </a:p>
        </p:txBody>
      </p:sp>
      <p:sp>
        <p:nvSpPr>
          <p:cNvPr id="6" name="Título 2">
            <a:extLst>
              <a:ext uri="{FF2B5EF4-FFF2-40B4-BE49-F238E27FC236}">
                <a16:creationId xmlns:a16="http://schemas.microsoft.com/office/drawing/2014/main" id="{F179D858-F501-431A-8BDE-CCD39AA3822D}"/>
              </a:ext>
            </a:extLst>
          </p:cNvPr>
          <p:cNvSpPr>
            <a:spLocks noGrp="1"/>
          </p:cNvSpPr>
          <p:nvPr>
            <p:ph type="title"/>
          </p:nvPr>
        </p:nvSpPr>
        <p:spPr>
          <a:xfrm>
            <a:off x="179512" y="119906"/>
            <a:ext cx="8775396" cy="1070000"/>
          </a:xfrm>
        </p:spPr>
        <p:txBody>
          <a:bodyPr>
            <a:normAutofit/>
          </a:bodyPr>
          <a:lstStyle/>
          <a:p>
            <a:pPr algn="l"/>
            <a:r>
              <a:rPr lang="pt-BR" sz="2800" b="1" i="1" dirty="0" err="1">
                <a:solidFill>
                  <a:srgbClr val="0070C0"/>
                </a:solidFill>
              </a:rPr>
              <a:t>Leading</a:t>
            </a:r>
            <a:r>
              <a:rPr lang="pt-BR" sz="2800" b="1" i="1" dirty="0">
                <a:solidFill>
                  <a:srgbClr val="0070C0"/>
                </a:solidFill>
              </a:rPr>
              <a:t> case </a:t>
            </a:r>
            <a:r>
              <a:rPr lang="pt-BR" sz="2800" b="1" dirty="0">
                <a:solidFill>
                  <a:srgbClr val="0070C0"/>
                </a:solidFill>
              </a:rPr>
              <a:t>da Responsabilidade do Estado</a:t>
            </a:r>
          </a:p>
        </p:txBody>
      </p:sp>
    </p:spTree>
    <p:extLst>
      <p:ext uri="{BB962C8B-B14F-4D97-AF65-F5344CB8AC3E}">
        <p14:creationId xmlns:p14="http://schemas.microsoft.com/office/powerpoint/2010/main" val="3213190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Autofit/>
          </a:bodyPr>
          <a:lstStyle/>
          <a:p>
            <a:r>
              <a:rPr lang="pt-BR" sz="2800" dirty="0"/>
              <a:t>O Conselho de Estado concedeu pensão vitalícia à vítima, e tornou essa decisão um </a:t>
            </a:r>
            <a:r>
              <a:rPr lang="pt-BR" sz="2800" i="1" dirty="0" err="1"/>
              <a:t>leading</a:t>
            </a:r>
            <a:r>
              <a:rPr lang="pt-BR" sz="2800" i="1" dirty="0"/>
              <a:t> case</a:t>
            </a:r>
            <a:r>
              <a:rPr lang="pt-BR" sz="2800" dirty="0"/>
              <a:t> por cinco motivos: </a:t>
            </a:r>
          </a:p>
          <a:p>
            <a:r>
              <a:rPr lang="pt-BR" sz="2800" dirty="0"/>
              <a:t>a) incumbiu ao Estado e suas Empresas a indenização pelos danos causados a particulares pela </a:t>
            </a:r>
            <a:r>
              <a:rPr lang="pt-BR" sz="2800" i="1" dirty="0"/>
              <a:t>falta do serviço</a:t>
            </a:r>
          </a:p>
          <a:p>
            <a:pPr marL="0" indent="0">
              <a:buNone/>
            </a:pPr>
            <a:endParaRPr lang="pt-BR" sz="2800" dirty="0"/>
          </a:p>
          <a:p>
            <a:r>
              <a:rPr lang="pt-BR" sz="2800" dirty="0"/>
              <a:t> b) observou que essas relações não poderiam ser regidas pelo direito civil</a:t>
            </a:r>
          </a:p>
          <a:p>
            <a:pPr marL="0" indent="0">
              <a:buNone/>
            </a:pPr>
            <a:endParaRPr lang="pt-BR" sz="2800" dirty="0"/>
          </a:p>
          <a:p>
            <a:r>
              <a:rPr lang="pt-BR" sz="2800" dirty="0"/>
              <a:t>c) que a responsabilidade não é integral (risco integral) </a:t>
            </a:r>
          </a:p>
        </p:txBody>
      </p:sp>
      <p:sp>
        <p:nvSpPr>
          <p:cNvPr id="6" name="Título 2">
            <a:extLst>
              <a:ext uri="{FF2B5EF4-FFF2-40B4-BE49-F238E27FC236}">
                <a16:creationId xmlns:a16="http://schemas.microsoft.com/office/drawing/2014/main" id="{86CD6B46-B7A0-403F-8DE4-B4212477DE57}"/>
              </a:ext>
            </a:extLst>
          </p:cNvPr>
          <p:cNvSpPr>
            <a:spLocks noGrp="1"/>
          </p:cNvSpPr>
          <p:nvPr>
            <p:ph type="title"/>
          </p:nvPr>
        </p:nvSpPr>
        <p:spPr>
          <a:xfrm>
            <a:off x="179512" y="119906"/>
            <a:ext cx="8775396" cy="1070000"/>
          </a:xfrm>
        </p:spPr>
        <p:txBody>
          <a:bodyPr>
            <a:normAutofit/>
          </a:bodyPr>
          <a:lstStyle/>
          <a:p>
            <a:pPr algn="l"/>
            <a:r>
              <a:rPr lang="pt-BR" sz="2800" b="1" i="1" dirty="0" err="1">
                <a:solidFill>
                  <a:srgbClr val="0070C0"/>
                </a:solidFill>
              </a:rPr>
              <a:t>Leading</a:t>
            </a:r>
            <a:r>
              <a:rPr lang="pt-BR" sz="2800" b="1" i="1" dirty="0">
                <a:solidFill>
                  <a:srgbClr val="0070C0"/>
                </a:solidFill>
              </a:rPr>
              <a:t> case </a:t>
            </a:r>
            <a:r>
              <a:rPr lang="pt-BR" sz="2800" b="1" dirty="0">
                <a:solidFill>
                  <a:srgbClr val="0070C0"/>
                </a:solidFill>
              </a:rPr>
              <a:t>da Responsabilidade do Estado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484784"/>
            <a:ext cx="8784976" cy="5113378"/>
          </a:xfrm>
        </p:spPr>
        <p:txBody>
          <a:bodyPr>
            <a:normAutofit/>
          </a:bodyPr>
          <a:lstStyle/>
          <a:p>
            <a:r>
              <a:rPr lang="pt-BR" sz="2800" dirty="0"/>
              <a:t>Esses dois pontos – o</a:t>
            </a:r>
            <a:r>
              <a:rPr lang="pt-BR" sz="2800" b="1" dirty="0"/>
              <a:t> fato </a:t>
            </a:r>
            <a:r>
              <a:rPr lang="pt-BR" sz="2800" dirty="0"/>
              <a:t>e sua </a:t>
            </a:r>
            <a:r>
              <a:rPr lang="pt-BR" sz="2800" b="1" dirty="0"/>
              <a:t>imputabilidade</a:t>
            </a:r>
            <a:r>
              <a:rPr lang="pt-BR" sz="2800" dirty="0"/>
              <a:t> a alguém – constituem pressupostos inafastáveis do instituto da responsabilidade</a:t>
            </a:r>
          </a:p>
          <a:p>
            <a:pPr marL="0" indent="0">
              <a:buNone/>
            </a:pPr>
            <a:endParaRPr lang="pt-BR" sz="2800" dirty="0"/>
          </a:p>
          <a:p>
            <a:r>
              <a:rPr lang="pt-BR" sz="2800" dirty="0"/>
              <a:t>A ocorrência do fato é indispensável, seja por comissão ou por omissão, e em particular, por ser o verdadeiro gerador dessa situação jurídica</a:t>
            </a:r>
          </a:p>
          <a:p>
            <a:pPr marL="0" indent="0">
              <a:buNone/>
            </a:pPr>
            <a:endParaRPr lang="pt-BR" sz="2800" dirty="0"/>
          </a:p>
        </p:txBody>
      </p:sp>
      <p:sp>
        <p:nvSpPr>
          <p:cNvPr id="6" name="Título 2">
            <a:extLst>
              <a:ext uri="{FF2B5EF4-FFF2-40B4-BE49-F238E27FC236}">
                <a16:creationId xmlns:a16="http://schemas.microsoft.com/office/drawing/2014/main" id="{30A42BFE-BB91-4A9E-9E11-79DC1D3FD181}"/>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latin typeface="+mn-lt"/>
              </a:rPr>
              <a:t>Responsabilidade: noção jurídica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Autofit/>
          </a:bodyPr>
          <a:lstStyle/>
          <a:p>
            <a:r>
              <a:rPr lang="pt-BR" sz="2800" dirty="0"/>
              <a:t>O Conselho de Estado concedeu pensão vitalícia à vítima, e tornou essa decisão um </a:t>
            </a:r>
            <a:r>
              <a:rPr lang="pt-BR" sz="2800" i="1" dirty="0" err="1"/>
              <a:t>leading</a:t>
            </a:r>
            <a:r>
              <a:rPr lang="pt-BR" sz="2800" i="1" dirty="0"/>
              <a:t> case</a:t>
            </a:r>
            <a:r>
              <a:rPr lang="pt-BR" sz="2800" dirty="0"/>
              <a:t> por cinco motivos: </a:t>
            </a:r>
          </a:p>
          <a:p>
            <a:endParaRPr lang="pt-BR" sz="2800" dirty="0"/>
          </a:p>
          <a:p>
            <a:r>
              <a:rPr lang="pt-BR" sz="2800" dirty="0"/>
              <a:t>d) que ela possui regras especiais variantes de acordo com as necessidades de cada serviço </a:t>
            </a:r>
          </a:p>
          <a:p>
            <a:endParaRPr lang="pt-BR" sz="2800" dirty="0"/>
          </a:p>
          <a:p>
            <a:r>
              <a:rPr lang="pt-BR" sz="2800" dirty="0"/>
              <a:t>e) lançou as bases da teoria do risco administrativo e a responsabilidade objetiva do Estado por danos causados pelos seus agentes  </a:t>
            </a:r>
          </a:p>
        </p:txBody>
      </p:sp>
      <p:sp>
        <p:nvSpPr>
          <p:cNvPr id="6" name="Título 2">
            <a:extLst>
              <a:ext uri="{FF2B5EF4-FFF2-40B4-BE49-F238E27FC236}">
                <a16:creationId xmlns:a16="http://schemas.microsoft.com/office/drawing/2014/main" id="{86CD6B46-B7A0-403F-8DE4-B4212477DE57}"/>
              </a:ext>
            </a:extLst>
          </p:cNvPr>
          <p:cNvSpPr>
            <a:spLocks noGrp="1"/>
          </p:cNvSpPr>
          <p:nvPr>
            <p:ph type="title"/>
          </p:nvPr>
        </p:nvSpPr>
        <p:spPr>
          <a:xfrm>
            <a:off x="179512" y="119906"/>
            <a:ext cx="8775396" cy="1070000"/>
          </a:xfrm>
        </p:spPr>
        <p:txBody>
          <a:bodyPr>
            <a:normAutofit/>
          </a:bodyPr>
          <a:lstStyle/>
          <a:p>
            <a:pPr algn="l"/>
            <a:r>
              <a:rPr lang="pt-BR" sz="2800" b="1" i="1" dirty="0" err="1">
                <a:solidFill>
                  <a:srgbClr val="0070C0"/>
                </a:solidFill>
              </a:rPr>
              <a:t>Leading</a:t>
            </a:r>
            <a:r>
              <a:rPr lang="pt-BR" sz="2800" b="1" i="1" dirty="0">
                <a:solidFill>
                  <a:srgbClr val="0070C0"/>
                </a:solidFill>
              </a:rPr>
              <a:t> case </a:t>
            </a:r>
            <a:r>
              <a:rPr lang="pt-BR" sz="2800" b="1" dirty="0">
                <a:solidFill>
                  <a:srgbClr val="0070C0"/>
                </a:solidFill>
              </a:rPr>
              <a:t>da Responsabilidade do Estado</a:t>
            </a:r>
          </a:p>
        </p:txBody>
      </p:sp>
    </p:spTree>
    <p:extLst>
      <p:ext uri="{BB962C8B-B14F-4D97-AF65-F5344CB8AC3E}">
        <p14:creationId xmlns:p14="http://schemas.microsoft.com/office/powerpoint/2010/main" val="3847826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556792"/>
            <a:ext cx="8784976" cy="5041370"/>
          </a:xfrm>
        </p:spPr>
        <p:txBody>
          <a:bodyPr>
            <a:normAutofit/>
          </a:bodyPr>
          <a:lstStyle/>
          <a:p>
            <a:r>
              <a:rPr lang="pt-BR" sz="2800" dirty="0"/>
              <a:t>Dessa forma, com a teoria da falta do serviço, restou ao lesado a possibilidade de, “</a:t>
            </a:r>
            <a:r>
              <a:rPr lang="pt-BR" sz="2800" i="1" dirty="0"/>
              <a:t>uma vez provada a anormalidade do funcionamento do serviço, ver sua pretensão acolhida pelos tribunais</a:t>
            </a:r>
            <a:r>
              <a:rPr lang="pt-BR" sz="2800" dirty="0"/>
              <a:t>”</a:t>
            </a:r>
          </a:p>
          <a:p>
            <a:pPr marL="0" indent="0">
              <a:buNone/>
            </a:pPr>
            <a:endParaRPr lang="pt-BR" sz="2800" dirty="0"/>
          </a:p>
          <a:p>
            <a:r>
              <a:rPr lang="pt-BR" sz="2800" dirty="0"/>
              <a:t> Caminhava-se, portanto, para a Responsabilidade Objetiva do Estado</a:t>
            </a:r>
          </a:p>
        </p:txBody>
      </p:sp>
      <p:sp>
        <p:nvSpPr>
          <p:cNvPr id="6" name="Título 2">
            <a:extLst>
              <a:ext uri="{FF2B5EF4-FFF2-40B4-BE49-F238E27FC236}">
                <a16:creationId xmlns:a16="http://schemas.microsoft.com/office/drawing/2014/main" id="{B0A87859-C855-49DB-8E0C-18DBAE888F94}"/>
              </a:ext>
            </a:extLst>
          </p:cNvPr>
          <p:cNvSpPr>
            <a:spLocks noGrp="1"/>
          </p:cNvSpPr>
          <p:nvPr>
            <p:ph type="title"/>
          </p:nvPr>
        </p:nvSpPr>
        <p:spPr>
          <a:xfrm>
            <a:off x="179512" y="119906"/>
            <a:ext cx="8775396" cy="1070000"/>
          </a:xfrm>
        </p:spPr>
        <p:txBody>
          <a:bodyPr>
            <a:normAutofit/>
          </a:bodyPr>
          <a:lstStyle/>
          <a:p>
            <a:pPr algn="l"/>
            <a:r>
              <a:rPr lang="pt-BR" sz="2800" b="1" i="1" dirty="0" err="1">
                <a:solidFill>
                  <a:srgbClr val="0070C0"/>
                </a:solidFill>
              </a:rPr>
              <a:t>Leading</a:t>
            </a:r>
            <a:r>
              <a:rPr lang="pt-BR" sz="2800" b="1" i="1" dirty="0">
                <a:solidFill>
                  <a:srgbClr val="0070C0"/>
                </a:solidFill>
              </a:rPr>
              <a:t> case </a:t>
            </a:r>
            <a:r>
              <a:rPr lang="pt-BR" sz="2800" b="1" dirty="0">
                <a:solidFill>
                  <a:srgbClr val="0070C0"/>
                </a:solidFill>
              </a:rPr>
              <a:t>da Responsabilidade do Estado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Em oposição à responsabilidade </a:t>
            </a:r>
            <a:r>
              <a:rPr lang="pt-BR" sz="2800" i="1" dirty="0"/>
              <a:t>subjetiva</a:t>
            </a:r>
            <a:r>
              <a:rPr lang="pt-BR" sz="2800" dirty="0"/>
              <a:t>, que necessita da conduta culposa, do nexo de causalidade e do dano, a responsabilidade objetiva ocorre quando não há, necessariamente, ocorrência de culpa, restando a comprovação do nexo de causalidade entre a conduta genérica e o dano</a:t>
            </a:r>
          </a:p>
          <a:p>
            <a:endParaRPr lang="pt-BR" sz="2800" dirty="0"/>
          </a:p>
          <a:p>
            <a:r>
              <a:rPr lang="pt-BR" sz="2800" dirty="0"/>
              <a:t>Responsabiliza-se alguém que tenha dever jurídico de indenizar, bastando a existência do dano, para que isso aconteça</a:t>
            </a:r>
          </a:p>
        </p:txBody>
      </p:sp>
      <p:sp>
        <p:nvSpPr>
          <p:cNvPr id="6" name="Título 2">
            <a:extLst>
              <a:ext uri="{FF2B5EF4-FFF2-40B4-BE49-F238E27FC236}">
                <a16:creationId xmlns:a16="http://schemas.microsoft.com/office/drawing/2014/main" id="{A415D384-E296-4A23-A734-86AEA0958B83}"/>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Objetiva do Estado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20000"/>
          </a:bodyPr>
          <a:lstStyle/>
          <a:p>
            <a:endParaRPr lang="pt-BR" dirty="0"/>
          </a:p>
          <a:p>
            <a:r>
              <a:rPr lang="pt-BR" dirty="0"/>
              <a:t>Para resolver a questão da responsabilidade do Estado por princípios objetivos, surgiram algumas teorias:</a:t>
            </a:r>
          </a:p>
          <a:p>
            <a:pPr>
              <a:buNone/>
            </a:pPr>
            <a:endParaRPr lang="pt-BR" dirty="0"/>
          </a:p>
          <a:p>
            <a:r>
              <a:rPr lang="pt-BR" dirty="0"/>
              <a:t>a)	</a:t>
            </a:r>
            <a:r>
              <a:rPr lang="pt-BR" b="1" dirty="0"/>
              <a:t>Teoria da Culpa Administrativa</a:t>
            </a:r>
            <a:r>
              <a:rPr lang="pt-BR" dirty="0"/>
              <a:t>: teoria intermediária que representa a transição entre a doutrina subjetiva da culpa civil e a objetiva do risco administrativo</a:t>
            </a:r>
          </a:p>
          <a:p>
            <a:pPr marL="0" indent="0">
              <a:buNone/>
            </a:pPr>
            <a:r>
              <a:rPr lang="pt-BR" dirty="0"/>
              <a:t> </a:t>
            </a:r>
          </a:p>
          <a:p>
            <a:r>
              <a:rPr lang="pt-BR" dirty="0"/>
              <a:t>A responsabilidade do Estado, segundo essa teoria, tem como ponto fundamental a verificação da falta do serviço, o seu mau funcionamento ou seu retardamento, cabendo ao lesado comprovar a culpa para obter a indenização</a:t>
            </a:r>
          </a:p>
          <a:p>
            <a:pPr>
              <a:buNone/>
            </a:pPr>
            <a:r>
              <a:rPr lang="pt-BR" dirty="0"/>
              <a:t> </a:t>
            </a:r>
          </a:p>
          <a:p>
            <a:endParaRPr lang="pt-BR" dirty="0"/>
          </a:p>
        </p:txBody>
      </p:sp>
      <p:sp>
        <p:nvSpPr>
          <p:cNvPr id="6" name="Título 2">
            <a:extLst>
              <a:ext uri="{FF2B5EF4-FFF2-40B4-BE49-F238E27FC236}">
                <a16:creationId xmlns:a16="http://schemas.microsoft.com/office/drawing/2014/main" id="{B915355F-A578-4DE3-87BC-FE8493E44C9C}"/>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Objetiva do Estado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Autofit/>
          </a:bodyPr>
          <a:lstStyle/>
          <a:p>
            <a:r>
              <a:rPr lang="pt-BR" sz="2800" dirty="0"/>
              <a:t>b)	</a:t>
            </a:r>
            <a:r>
              <a:rPr lang="pt-BR" sz="2800" b="1" u="sng" dirty="0"/>
              <a:t>Teoria do Risco Administrativo</a:t>
            </a:r>
            <a:r>
              <a:rPr lang="pt-BR" sz="2800" dirty="0"/>
              <a:t>: essa teoria não depende da demonstração da falta, do dolo ou culpa da vítima</a:t>
            </a:r>
          </a:p>
          <a:p>
            <a:endParaRPr lang="pt-BR" sz="2800" dirty="0"/>
          </a:p>
          <a:p>
            <a:r>
              <a:rPr lang="pt-BR" sz="2800" dirty="0"/>
              <a:t>Baseia-se no risco gerado pela atividade pública para os administrados e na possibilidade de causar dano a membros da comunidade, impondo-lhes um ônus não suportado pelos demais</a:t>
            </a:r>
          </a:p>
        </p:txBody>
      </p:sp>
      <p:sp>
        <p:nvSpPr>
          <p:cNvPr id="7" name="Título 2">
            <a:extLst>
              <a:ext uri="{FF2B5EF4-FFF2-40B4-BE49-F238E27FC236}">
                <a16:creationId xmlns:a16="http://schemas.microsoft.com/office/drawing/2014/main" id="{F857BD46-4ED3-4F8C-AF24-57D3FB911768}"/>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Objetiva do Estado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Autofit/>
          </a:bodyPr>
          <a:lstStyle/>
          <a:p>
            <a:r>
              <a:rPr lang="pt-BR" sz="2800" dirty="0"/>
              <a:t>b)	</a:t>
            </a:r>
            <a:r>
              <a:rPr lang="pt-BR" sz="2800" b="1" u="sng" dirty="0"/>
              <a:t>Teoria do Risco Administrativo</a:t>
            </a:r>
            <a:r>
              <a:rPr lang="pt-BR" sz="2800" dirty="0"/>
              <a:t>:</a:t>
            </a:r>
          </a:p>
          <a:p>
            <a:pPr marL="0" indent="0">
              <a:buNone/>
            </a:pPr>
            <a:endParaRPr lang="pt-BR" sz="2800" dirty="0"/>
          </a:p>
          <a:p>
            <a:r>
              <a:rPr lang="pt-BR" sz="2800" dirty="0"/>
              <a:t> Para compensar essa desigualdade, criada pela Administração, os outros membros da coletividade devem concorrer para a reparação do dano, por meio do erário</a:t>
            </a:r>
          </a:p>
          <a:p>
            <a:endParaRPr lang="pt-BR" sz="2800" dirty="0"/>
          </a:p>
          <a:p>
            <a:r>
              <a:rPr lang="pt-BR" sz="2800" dirty="0"/>
              <a:t>Comprovada a relação de causalidade entre o dano sofrido e a ação ou omissão estatal, é certo também que o Estado, comprovando a culpa, total ou parcial do lesado, ou a existência de força maior, exime-se, total ou parcialmente, da indenização cabível</a:t>
            </a:r>
          </a:p>
        </p:txBody>
      </p:sp>
      <p:sp>
        <p:nvSpPr>
          <p:cNvPr id="7" name="Título 2">
            <a:extLst>
              <a:ext uri="{FF2B5EF4-FFF2-40B4-BE49-F238E27FC236}">
                <a16:creationId xmlns:a16="http://schemas.microsoft.com/office/drawing/2014/main" id="{F857BD46-4ED3-4F8C-AF24-57D3FB911768}"/>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Objetiva do Estado</a:t>
            </a:r>
          </a:p>
        </p:txBody>
      </p:sp>
    </p:spTree>
    <p:extLst>
      <p:ext uri="{BB962C8B-B14F-4D97-AF65-F5344CB8AC3E}">
        <p14:creationId xmlns:p14="http://schemas.microsoft.com/office/powerpoint/2010/main" val="3017856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c)	</a:t>
            </a:r>
            <a:r>
              <a:rPr lang="pt-BR" sz="2800" b="1" u="sng" dirty="0"/>
              <a:t>Teoria do Risco Integral</a:t>
            </a:r>
            <a:r>
              <a:rPr lang="pt-BR" sz="2800" dirty="0"/>
              <a:t>: o Estado ficaria obrigado a indenizar todo e qualquer evento danoso suportado pelo particular, sem constatação alguma de dolo ou culpa da vítima</a:t>
            </a:r>
          </a:p>
          <a:p>
            <a:pPr marL="0" indent="0">
              <a:buNone/>
            </a:pPr>
            <a:endParaRPr lang="pt-BR" sz="2800" dirty="0"/>
          </a:p>
          <a:p>
            <a:r>
              <a:rPr lang="pt-BR" sz="2800" dirty="0"/>
              <a:t> Essa teoria conduz ao abuso e à iniquidade social e não foi acatada em nosso ordenamento jurídico e tampouco pela jurisprudência</a:t>
            </a:r>
          </a:p>
          <a:p>
            <a:endParaRPr lang="pt-BR" sz="2800" dirty="0"/>
          </a:p>
        </p:txBody>
      </p:sp>
      <p:sp>
        <p:nvSpPr>
          <p:cNvPr id="6" name="Título 2">
            <a:extLst>
              <a:ext uri="{FF2B5EF4-FFF2-40B4-BE49-F238E27FC236}">
                <a16:creationId xmlns:a16="http://schemas.microsoft.com/office/drawing/2014/main" id="{5E483CBF-0BF7-4B7B-862B-1E3A69D8EC7D}"/>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Objetiva do Estado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A Constituição de </a:t>
            </a:r>
            <a:r>
              <a:rPr lang="pt-BR" sz="2800" b="1" dirty="0"/>
              <a:t>1824</a:t>
            </a:r>
            <a:r>
              <a:rPr lang="pt-BR" sz="2800" dirty="0"/>
              <a:t> adotou a teoria da irresponsabilidade do Estado</a:t>
            </a:r>
          </a:p>
          <a:p>
            <a:endParaRPr lang="pt-BR" sz="2800" dirty="0"/>
          </a:p>
          <a:p>
            <a:r>
              <a:rPr lang="pt-BR" sz="2800" dirty="0"/>
              <a:t>O art. 99, estabeleceu a irresponsabilidade da figura do Imperador</a:t>
            </a:r>
          </a:p>
          <a:p>
            <a:endParaRPr lang="pt-BR" sz="2800" dirty="0"/>
          </a:p>
          <a:p>
            <a:r>
              <a:rPr lang="pt-BR" sz="2800" dirty="0"/>
              <a:t>Mas também estabeleceu a responsabilidade dos empregados públicos por abusos e omissões e por não fazerem efetivamente responsáveis seus subalternos, nos termos do art. 179, inciso XXIX</a:t>
            </a:r>
          </a:p>
        </p:txBody>
      </p:sp>
      <p:sp>
        <p:nvSpPr>
          <p:cNvPr id="7" name="Título 2">
            <a:extLst>
              <a:ext uri="{FF2B5EF4-FFF2-40B4-BE49-F238E27FC236}">
                <a16:creationId xmlns:a16="http://schemas.microsoft.com/office/drawing/2014/main" id="{BCB95B53-E693-40A3-9031-444AE34DCCDE}"/>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do Estado no Direito Brasileiro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A Constituição de </a:t>
            </a:r>
            <a:r>
              <a:rPr lang="pt-BR" sz="2800" b="1" dirty="0"/>
              <a:t>1934 </a:t>
            </a:r>
            <a:r>
              <a:rPr lang="pt-BR" sz="2800" dirty="0"/>
              <a:t>relativizou a responsabilidade dos funcionários públicos, colocando-a como solidária à Administração Pública, trabalhando, entretanto, com o conceito de Responsabilidade Subjetiva do Estado</a:t>
            </a:r>
          </a:p>
          <a:p>
            <a:endParaRPr lang="pt-BR" sz="2800" dirty="0"/>
          </a:p>
          <a:p>
            <a:r>
              <a:rPr lang="pt-BR" sz="2800" dirty="0"/>
              <a:t>Essa redação foi repetida na Constituição de </a:t>
            </a:r>
            <a:r>
              <a:rPr lang="pt-BR" sz="2800" b="1" dirty="0"/>
              <a:t>1937</a:t>
            </a:r>
            <a:r>
              <a:rPr lang="pt-BR" sz="2800" dirty="0"/>
              <a:t>, entretanto não se falava em ação de regresso contra o funcionário público culpado pelo dano </a:t>
            </a:r>
          </a:p>
        </p:txBody>
      </p:sp>
      <p:sp>
        <p:nvSpPr>
          <p:cNvPr id="6" name="Título 2">
            <a:extLst>
              <a:ext uri="{FF2B5EF4-FFF2-40B4-BE49-F238E27FC236}">
                <a16:creationId xmlns:a16="http://schemas.microsoft.com/office/drawing/2014/main" id="{EF0A8CA4-10C6-4FA3-88E3-5161F374D3E3}"/>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do Estado no Direito Brasileiro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Em 1916, o </a:t>
            </a:r>
            <a:r>
              <a:rPr lang="pt-BR" sz="2800" b="1" dirty="0"/>
              <a:t>Código Civil </a:t>
            </a:r>
            <a:r>
              <a:rPr lang="pt-BR" sz="2800" dirty="0"/>
              <a:t>acolhendo orientação de caráter subjetivo consoante as ideias dominantes à época, responsabilizava as pessoas jurídicas de direito público por atos de seus representantes, que nessa qualidade, causassem dano a outrem, subordinando o ressarcimento à constituição de provas de que esses servidores procederam de modo contrário ao direito ou faltando a dever prescrito em lei, nos termos do art. 15</a:t>
            </a:r>
          </a:p>
          <a:p>
            <a:endParaRPr lang="pt-BR" sz="2800" dirty="0"/>
          </a:p>
        </p:txBody>
      </p:sp>
      <p:sp>
        <p:nvSpPr>
          <p:cNvPr id="6" name="Título 2">
            <a:extLst>
              <a:ext uri="{FF2B5EF4-FFF2-40B4-BE49-F238E27FC236}">
                <a16:creationId xmlns:a16="http://schemas.microsoft.com/office/drawing/2014/main" id="{0D95D253-3953-4DCC-88FA-DA24112CC407}"/>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do Estado no Direito Brasileiro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endParaRPr lang="pt-BR" sz="2800" dirty="0"/>
          </a:p>
          <a:p>
            <a:endParaRPr lang="pt-BR" sz="2800" dirty="0"/>
          </a:p>
          <a:p>
            <a:r>
              <a:rPr lang="pt-BR" sz="2800" dirty="0"/>
              <a:t>Não pode haver responsabilidade sem que haja um elemento impulsionador prévio</a:t>
            </a:r>
          </a:p>
          <a:p>
            <a:endParaRPr lang="pt-BR" sz="2800" dirty="0"/>
          </a:p>
          <a:p>
            <a:r>
              <a:rPr lang="pt-BR" sz="2800" dirty="0"/>
              <a:t>De outro, é necessário que o indivíduo a que se impute responsabilidade tenha aptidão jurídica de efetivamente responder perante a ordem jurídica pela ocorrência do fato</a:t>
            </a:r>
          </a:p>
        </p:txBody>
      </p:sp>
      <p:sp>
        <p:nvSpPr>
          <p:cNvPr id="6" name="Título 2">
            <a:extLst>
              <a:ext uri="{FF2B5EF4-FFF2-40B4-BE49-F238E27FC236}">
                <a16:creationId xmlns:a16="http://schemas.microsoft.com/office/drawing/2014/main" id="{414BB0C6-5631-4D3B-901D-5656921D177C}"/>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latin typeface="+mn-lt"/>
              </a:rPr>
              <a:t>Responsabilidade: noção jurídica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Autofit/>
          </a:bodyPr>
          <a:lstStyle/>
          <a:p>
            <a:r>
              <a:rPr lang="pt-BR" sz="2800" dirty="0"/>
              <a:t>Com a Constituição de </a:t>
            </a:r>
            <a:r>
              <a:rPr lang="pt-BR" sz="2800" b="1" dirty="0"/>
              <a:t>1946</a:t>
            </a:r>
            <a:r>
              <a:rPr lang="pt-BR" sz="2800" dirty="0"/>
              <a:t>, o Direito Pátrio consagrou a teoria da </a:t>
            </a:r>
            <a:r>
              <a:rPr lang="pt-BR" sz="2800" b="1" dirty="0"/>
              <a:t>responsabilidade objetiva do Estado</a:t>
            </a:r>
            <a:r>
              <a:rPr lang="pt-BR" sz="2800" dirty="0"/>
              <a:t>, na qual não é exigida a prova do fator culpa</a:t>
            </a:r>
          </a:p>
          <a:p>
            <a:endParaRPr lang="pt-BR" sz="2800" dirty="0"/>
          </a:p>
          <a:p>
            <a:r>
              <a:rPr lang="pt-BR" sz="2800" dirty="0"/>
              <a:t>Na </a:t>
            </a:r>
            <a:r>
              <a:rPr lang="pt-BR" sz="2800" b="1" dirty="0"/>
              <a:t>Constituição de 1988</a:t>
            </a:r>
            <a:r>
              <a:rPr lang="pt-BR" sz="2800" dirty="0"/>
              <a:t>:</a:t>
            </a:r>
          </a:p>
          <a:p>
            <a:pPr algn="ctr"/>
            <a:endParaRPr lang="pt-BR" sz="2800" b="1" dirty="0">
              <a:solidFill>
                <a:srgbClr val="FF0000"/>
              </a:solidFill>
            </a:endParaRPr>
          </a:p>
          <a:p>
            <a:pPr algn="ctr"/>
            <a:r>
              <a:rPr lang="pt-BR" sz="2800" dirty="0">
                <a:solidFill>
                  <a:srgbClr val="FF0000"/>
                </a:solidFill>
              </a:rPr>
              <a:t>Art. 37, § 6º As pessoas jurídicas de direito público e as de direito privado prestadoras de serviços públicos responderão pelos danos que seus agentes, nessa qualidade, causarem a terceiros, assegurado o direito de regresso contra o responsável nos casos de dolo ou culpa</a:t>
            </a:r>
          </a:p>
          <a:p>
            <a:pPr algn="ctr"/>
            <a:endParaRPr lang="pt-BR" sz="2800" b="1" dirty="0">
              <a:solidFill>
                <a:srgbClr val="FF0000"/>
              </a:solidFill>
            </a:endParaRPr>
          </a:p>
          <a:p>
            <a:endParaRPr lang="pt-BR" sz="2800" dirty="0"/>
          </a:p>
          <a:p>
            <a:endParaRPr lang="pt-BR" sz="2800" dirty="0"/>
          </a:p>
        </p:txBody>
      </p:sp>
      <p:sp>
        <p:nvSpPr>
          <p:cNvPr id="6" name="Título 2">
            <a:extLst>
              <a:ext uri="{FF2B5EF4-FFF2-40B4-BE49-F238E27FC236}">
                <a16:creationId xmlns:a16="http://schemas.microsoft.com/office/drawing/2014/main" id="{C639772A-9696-45A0-94BE-A7B8674C4CF5}"/>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do Estado no Direito Brasileiro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A culpa da vítima e a força maior em face da responsabilidade estatal</a:t>
            </a:r>
          </a:p>
          <a:p>
            <a:pPr marL="0" indent="0">
              <a:buNone/>
            </a:pPr>
            <a:endParaRPr lang="pt-BR" sz="2800" b="1" dirty="0"/>
          </a:p>
          <a:p>
            <a:r>
              <a:rPr lang="pt-BR" sz="2800" dirty="0"/>
              <a:t>O fato de estar o Estado sujeito à teoria da responsabilidade objetiva não lhe atribui obrigação de ressarcir prejuízos em razão de qualquer acontecimento no âmbito social</a:t>
            </a:r>
          </a:p>
          <a:p>
            <a:endParaRPr lang="pt-BR" sz="2800" dirty="0"/>
          </a:p>
          <a:p>
            <a:r>
              <a:rPr lang="pt-BR" sz="2800" dirty="0"/>
              <a:t>Para configurarmos a responsabilidade do Estado, é necessária a averiguação do comportamento do lesado no evento danoso</a:t>
            </a:r>
          </a:p>
          <a:p>
            <a:endParaRPr lang="pt-BR" sz="2800" dirty="0"/>
          </a:p>
        </p:txBody>
      </p:sp>
      <p:sp>
        <p:nvSpPr>
          <p:cNvPr id="3" name="Título 2"/>
          <p:cNvSpPr>
            <a:spLocks noGrp="1"/>
          </p:cNvSpPr>
          <p:nvPr>
            <p:ph type="title"/>
          </p:nvPr>
        </p:nvSpPr>
        <p:spPr/>
        <p:txBody>
          <a:bodyPr>
            <a:normAutofit/>
          </a:bodyPr>
          <a:lstStyle/>
          <a:p>
            <a:pPr algn="l"/>
            <a:r>
              <a:rPr lang="pt-BR" sz="2800" b="1" dirty="0">
                <a:solidFill>
                  <a:schemeClr val="accent1"/>
                </a:solidFill>
              </a:rPr>
              <a:t>Culpa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pPr>
              <a:buNone/>
            </a:pPr>
            <a:endParaRPr lang="pt-BR" sz="2800" dirty="0"/>
          </a:p>
          <a:p>
            <a:r>
              <a:rPr lang="pt-BR" sz="2800" dirty="0"/>
              <a:t>Quando em nada contribuiu o lesado para o evento danoso, é ao Estado que caberá a responsabilidade integral de reparar o dano civilmente</a:t>
            </a:r>
          </a:p>
          <a:p>
            <a:endParaRPr lang="pt-BR" sz="2800" dirty="0"/>
          </a:p>
          <a:p>
            <a:r>
              <a:rPr lang="pt-BR" sz="2800" dirty="0"/>
              <a:t>Entretanto, a culpa da vítima na produção do evento danoso atenua ou exclui a responsabilidade estatal</a:t>
            </a:r>
          </a:p>
          <a:p>
            <a:pPr marL="0" indent="0">
              <a:buNone/>
            </a:pPr>
            <a:r>
              <a:rPr lang="pt-BR" sz="2800" dirty="0"/>
              <a:t> </a:t>
            </a:r>
          </a:p>
          <a:p>
            <a:r>
              <a:rPr lang="pt-BR" sz="2800" dirty="0"/>
              <a:t>Se houver concorrência de culpa entre a vítima e o Estado, a este caberá indenização apenas na medida de sua responsabilidade (proporcionalmente)</a:t>
            </a:r>
          </a:p>
        </p:txBody>
      </p:sp>
      <p:sp>
        <p:nvSpPr>
          <p:cNvPr id="3" name="Título 2"/>
          <p:cNvSpPr>
            <a:spLocks noGrp="1"/>
          </p:cNvSpPr>
          <p:nvPr>
            <p:ph type="title"/>
          </p:nvPr>
        </p:nvSpPr>
        <p:spPr/>
        <p:txBody>
          <a:bodyPr>
            <a:normAutofit/>
          </a:bodyPr>
          <a:lstStyle/>
          <a:p>
            <a:pPr algn="l"/>
            <a:r>
              <a:rPr lang="pt-BR" sz="2800" b="1" dirty="0">
                <a:solidFill>
                  <a:schemeClr val="accent1"/>
                </a:solidFill>
                <a:latin typeface="+mn-lt"/>
              </a:rPr>
              <a:t>Culpa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Quando o evento danoso tiver sido ocasionado por motivo de força maior ou por fatos imprevisíveis e irresistíveis da natureza (como uma grande inundação), ocorrerá a exclusão da responsabilidade estatal</a:t>
            </a:r>
          </a:p>
          <a:p>
            <a:endParaRPr lang="pt-BR" sz="2800" dirty="0"/>
          </a:p>
          <a:p>
            <a:r>
              <a:rPr lang="pt-BR" sz="2800" dirty="0"/>
              <a:t>Tal se justifica porque não haverá nexo de causalidade ligando o Estado ao dano</a:t>
            </a:r>
          </a:p>
        </p:txBody>
      </p:sp>
      <p:sp>
        <p:nvSpPr>
          <p:cNvPr id="3" name="Título 2"/>
          <p:cNvSpPr>
            <a:spLocks noGrp="1"/>
          </p:cNvSpPr>
          <p:nvPr>
            <p:ph type="title"/>
          </p:nvPr>
        </p:nvSpPr>
        <p:spPr/>
        <p:txBody>
          <a:bodyPr>
            <a:normAutofit/>
          </a:bodyPr>
          <a:lstStyle/>
          <a:p>
            <a:pPr algn="l"/>
            <a:r>
              <a:rPr lang="pt-BR" sz="2800" b="1" dirty="0">
                <a:solidFill>
                  <a:schemeClr val="accent1"/>
                </a:solidFill>
              </a:rPr>
              <a:t>Culpa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sz="2800" dirty="0"/>
              <a:t>Ressalte-se que poderão existir </a:t>
            </a:r>
            <a:r>
              <a:rPr lang="pt-BR" sz="2800" dirty="0" err="1"/>
              <a:t>concausas</a:t>
            </a:r>
            <a:r>
              <a:rPr lang="pt-BR" sz="2800" dirty="0"/>
              <a:t> determinantes do evento danoso</a:t>
            </a:r>
          </a:p>
          <a:p>
            <a:pPr marL="0" indent="0">
              <a:buNone/>
            </a:pPr>
            <a:endParaRPr lang="pt-BR" sz="2800" dirty="0"/>
          </a:p>
          <a:p>
            <a:r>
              <a:rPr lang="pt-BR" sz="2800" dirty="0"/>
              <a:t>É o que ocorre quando um evento de força maior, conjugado com a participação do Estado, por omissão, resulta em um evento danoso</a:t>
            </a:r>
          </a:p>
          <a:p>
            <a:pPr marL="0" indent="0">
              <a:buNone/>
            </a:pPr>
            <a:r>
              <a:rPr lang="pt-BR" sz="2800" dirty="0"/>
              <a:t> </a:t>
            </a:r>
          </a:p>
          <a:p>
            <a:r>
              <a:rPr lang="pt-BR" sz="2800" dirty="0"/>
              <a:t>Doutrina e a jurisprudência majoritária defende que configura a responsabilidade subjetiva, no qual, necessariamente, para que ocorra a obrigação de ressarcir o dano, deve restar configurada a culpa do Estado</a:t>
            </a:r>
          </a:p>
        </p:txBody>
      </p:sp>
      <p:sp>
        <p:nvSpPr>
          <p:cNvPr id="3" name="Título 2"/>
          <p:cNvSpPr>
            <a:spLocks noGrp="1"/>
          </p:cNvSpPr>
          <p:nvPr>
            <p:ph type="title"/>
          </p:nvPr>
        </p:nvSpPr>
        <p:spPr/>
        <p:txBody>
          <a:bodyPr>
            <a:normAutofit/>
          </a:bodyPr>
          <a:lstStyle/>
          <a:p>
            <a:pPr algn="l"/>
            <a:r>
              <a:rPr lang="pt-BR" sz="2800" b="1" dirty="0">
                <a:solidFill>
                  <a:schemeClr val="accent1"/>
                </a:solidFill>
              </a:rPr>
              <a:t>Culpa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978720"/>
            <a:ext cx="8784976" cy="4384609"/>
          </a:xfrm>
        </p:spPr>
        <p:txBody>
          <a:bodyPr>
            <a:normAutofit lnSpcReduction="10000"/>
          </a:bodyPr>
          <a:lstStyle/>
          <a:p>
            <a:endParaRPr lang="pt-BR" sz="2800" dirty="0"/>
          </a:p>
          <a:p>
            <a:r>
              <a:rPr lang="pt-BR" sz="2800" dirty="0"/>
              <a:t>Sendo a função legislativa criadora do próprio Direito, representa ela o espelho do exercício da soberania estatal</a:t>
            </a:r>
          </a:p>
          <a:p>
            <a:pPr marL="0" indent="0">
              <a:buNone/>
            </a:pPr>
            <a:endParaRPr lang="pt-BR" sz="2800" dirty="0"/>
          </a:p>
          <a:p>
            <a:r>
              <a:rPr lang="pt-BR" sz="2800" dirty="0"/>
              <a:t>Sabendo ainda que a lei, ato legislativo típico, dificilmente poderá causar prejuízos indenizáveis ao particular, quando produzida em conformidade com os mandamentos constitucionais, tem-se como regra geral a não atribuição de responsabilidade civil do Estado</a:t>
            </a:r>
          </a:p>
        </p:txBody>
      </p:sp>
      <p:sp>
        <p:nvSpPr>
          <p:cNvPr id="6" name="Título 2">
            <a:extLst>
              <a:ext uri="{FF2B5EF4-FFF2-40B4-BE49-F238E27FC236}">
                <a16:creationId xmlns:a16="http://schemas.microsoft.com/office/drawing/2014/main" id="{5316CE97-6441-4798-883B-8E00D2907922}"/>
              </a:ext>
            </a:extLst>
          </p:cNvPr>
          <p:cNvSpPr>
            <a:spLocks noGrp="1"/>
          </p:cNvSpPr>
          <p:nvPr>
            <p:ph type="title"/>
          </p:nvPr>
        </p:nvSpPr>
        <p:spPr>
          <a:xfrm>
            <a:off x="32371" y="908720"/>
            <a:ext cx="8775396" cy="1070000"/>
          </a:xfrm>
        </p:spPr>
        <p:txBody>
          <a:bodyPr>
            <a:normAutofit/>
          </a:bodyPr>
          <a:lstStyle/>
          <a:p>
            <a:pPr algn="l"/>
            <a:r>
              <a:rPr lang="pt-BR" sz="2800" b="1" dirty="0">
                <a:solidFill>
                  <a:srgbClr val="0070C0"/>
                </a:solidFill>
              </a:rPr>
              <a:t>Responsabilidade Civil do Estado por Atos Legislativos</a:t>
            </a:r>
            <a:endParaRPr lang="pt-BR"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84302" y="1673789"/>
            <a:ext cx="8784976" cy="4384609"/>
          </a:xfrm>
        </p:spPr>
        <p:txBody>
          <a:bodyPr>
            <a:normAutofit fontScale="92500" lnSpcReduction="10000"/>
          </a:bodyPr>
          <a:lstStyle/>
          <a:p>
            <a:r>
              <a:rPr lang="pt-BR" sz="2800" dirty="0"/>
              <a:t>Ocorre que leis inconstitucionais por vezes são criadas pelo Poder Legislativo, obviamente em desacordo com os ditames legais prescritos para sua elaboração</a:t>
            </a:r>
          </a:p>
          <a:p>
            <a:pPr marL="0" indent="0">
              <a:buNone/>
            </a:pPr>
            <a:r>
              <a:rPr lang="pt-BR" sz="2800" dirty="0"/>
              <a:t> </a:t>
            </a:r>
          </a:p>
          <a:p>
            <a:r>
              <a:rPr lang="pt-BR" sz="2800" dirty="0"/>
              <a:t>Nesses casos, é plenamente admissível ao administrado pleitear indenização ao Estado, se, devido à lei inconstitucional, houver sido lesado, configurando-se a responsabilidade civil do Estado</a:t>
            </a:r>
          </a:p>
          <a:p>
            <a:pPr marL="0" indent="0">
              <a:buNone/>
            </a:pPr>
            <a:endParaRPr lang="pt-BR" sz="2800" dirty="0"/>
          </a:p>
          <a:p>
            <a:r>
              <a:rPr lang="pt-BR" sz="2800" dirty="0"/>
              <a:t>Ressalte-se que a lei deverá ter sido declarada inconstitucional pelo judiciário </a:t>
            </a:r>
          </a:p>
        </p:txBody>
      </p:sp>
      <p:sp>
        <p:nvSpPr>
          <p:cNvPr id="6" name="Título 2">
            <a:extLst>
              <a:ext uri="{FF2B5EF4-FFF2-40B4-BE49-F238E27FC236}">
                <a16:creationId xmlns:a16="http://schemas.microsoft.com/office/drawing/2014/main" id="{3BF79F74-C4C3-4881-9ACA-EE93985736F1}"/>
              </a:ext>
            </a:extLst>
          </p:cNvPr>
          <p:cNvSpPr>
            <a:spLocks noGrp="1"/>
          </p:cNvSpPr>
          <p:nvPr>
            <p:ph type="title"/>
          </p:nvPr>
        </p:nvSpPr>
        <p:spPr>
          <a:xfrm>
            <a:off x="184302" y="620688"/>
            <a:ext cx="8775396" cy="1070000"/>
          </a:xfrm>
        </p:spPr>
        <p:txBody>
          <a:bodyPr>
            <a:normAutofit/>
          </a:bodyPr>
          <a:lstStyle/>
          <a:p>
            <a:pPr algn="l"/>
            <a:r>
              <a:rPr lang="pt-BR" sz="2800" b="1" dirty="0">
                <a:solidFill>
                  <a:srgbClr val="0070C0"/>
                </a:solidFill>
              </a:rPr>
              <a:t>Responsabilidade Civil do Estado por Atos Legislativos</a:t>
            </a:r>
            <a:endParaRPr lang="pt-B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205369" y="1556792"/>
            <a:ext cx="8784976" cy="4897354"/>
          </a:xfrm>
        </p:spPr>
        <p:txBody>
          <a:bodyPr>
            <a:normAutofit fontScale="85000" lnSpcReduction="10000"/>
          </a:bodyPr>
          <a:lstStyle/>
          <a:p>
            <a:r>
              <a:rPr lang="pt-BR" dirty="0"/>
              <a:t>O Supremo Tribunal Federal tem favorecido a irreparabilidade dos danos causados pelos atos do Poder Judiciário, salvo aqueles previstos em lei</a:t>
            </a:r>
          </a:p>
          <a:p>
            <a:endParaRPr lang="pt-BR" dirty="0"/>
          </a:p>
          <a:p>
            <a:r>
              <a:rPr lang="pt-BR" dirty="0"/>
              <a:t>Resultava tal posicionamento da Suprema Corte do fato de se “tratar de um Poder soberano, que goza de imunidades que não se enquadram no regime de responsabilidade por efeitos de seus atos quando no exercício de suas funções”</a:t>
            </a:r>
          </a:p>
          <a:p>
            <a:pPr marL="0" indent="0">
              <a:buNone/>
            </a:pPr>
            <a:r>
              <a:rPr lang="pt-BR" i="1" dirty="0"/>
              <a:t> </a:t>
            </a:r>
          </a:p>
          <a:p>
            <a:r>
              <a:rPr lang="pt-BR" dirty="0"/>
              <a:t>Argumentava-se, ainda, que o magistrado não se enquadrava na figura de funcionário público, porque é órgão do Estado, quando muito, um funcionário </a:t>
            </a:r>
            <a:r>
              <a:rPr lang="pt-BR" i="1" dirty="0"/>
              <a:t>sui generis</a:t>
            </a:r>
            <a:endParaRPr lang="pt-BR" dirty="0"/>
          </a:p>
          <a:p>
            <a:endParaRPr lang="pt-BR" dirty="0"/>
          </a:p>
          <a:p>
            <a:endParaRPr lang="pt-BR" dirty="0"/>
          </a:p>
        </p:txBody>
      </p:sp>
      <p:sp>
        <p:nvSpPr>
          <p:cNvPr id="6" name="Título 2">
            <a:extLst>
              <a:ext uri="{FF2B5EF4-FFF2-40B4-BE49-F238E27FC236}">
                <a16:creationId xmlns:a16="http://schemas.microsoft.com/office/drawing/2014/main" id="{FC4DCB56-948C-4C74-9A4A-F16E90181721}"/>
              </a:ext>
            </a:extLst>
          </p:cNvPr>
          <p:cNvSpPr>
            <a:spLocks noGrp="1"/>
          </p:cNvSpPr>
          <p:nvPr>
            <p:ph type="title"/>
          </p:nvPr>
        </p:nvSpPr>
        <p:spPr>
          <a:xfrm>
            <a:off x="189092" y="630808"/>
            <a:ext cx="8775396" cy="1070000"/>
          </a:xfrm>
        </p:spPr>
        <p:txBody>
          <a:bodyPr>
            <a:normAutofit/>
          </a:bodyPr>
          <a:lstStyle/>
          <a:p>
            <a:pPr algn="l"/>
            <a:r>
              <a:rPr lang="pt-BR" sz="2800" b="1" dirty="0">
                <a:solidFill>
                  <a:srgbClr val="0070C0"/>
                </a:solidFill>
              </a:rPr>
              <a:t>Responsabilidade Civil do Estado por Atos Judiciais</a:t>
            </a:r>
            <a:endParaRPr lang="pt-BR"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69932" y="1700808"/>
            <a:ext cx="8784976" cy="4384609"/>
          </a:xfrm>
        </p:spPr>
        <p:txBody>
          <a:bodyPr>
            <a:normAutofit/>
          </a:bodyPr>
          <a:lstStyle/>
          <a:p>
            <a:r>
              <a:rPr lang="pt-BR" sz="2800" dirty="0"/>
              <a:t>Pela Constituição Federal de 1988, tais argumentos foram prejudicados e perderam força</a:t>
            </a:r>
          </a:p>
          <a:p>
            <a:pPr marL="0" indent="0">
              <a:buNone/>
            </a:pPr>
            <a:endParaRPr lang="pt-BR" sz="2800" dirty="0"/>
          </a:p>
          <a:p>
            <a:r>
              <a:rPr lang="pt-BR" sz="2800" dirty="0"/>
              <a:t>O preceito que regula a responsabilidade estatal localiza-se em capítulo que versa sobre a Administração Pública em geral e diz respeito, conforme exposto no art. 37,</a:t>
            </a:r>
            <a:r>
              <a:rPr lang="pt-BR" sz="2800" i="1" dirty="0"/>
              <a:t> caput</a:t>
            </a:r>
            <a:r>
              <a:rPr lang="pt-BR" sz="2800" dirty="0"/>
              <a:t>, à “administração pública direta e indireta de qualquer dos Poderes da União, dos Estados, do Distrito Federal e dos Municípios"</a:t>
            </a:r>
          </a:p>
        </p:txBody>
      </p:sp>
      <p:sp>
        <p:nvSpPr>
          <p:cNvPr id="6" name="Título 2">
            <a:extLst>
              <a:ext uri="{FF2B5EF4-FFF2-40B4-BE49-F238E27FC236}">
                <a16:creationId xmlns:a16="http://schemas.microsoft.com/office/drawing/2014/main" id="{5BD68ED3-7B42-4C1E-A3F5-E347177AA959}"/>
              </a:ext>
            </a:extLst>
          </p:cNvPr>
          <p:cNvSpPr>
            <a:spLocks noGrp="1"/>
          </p:cNvSpPr>
          <p:nvPr>
            <p:ph type="title"/>
          </p:nvPr>
        </p:nvSpPr>
        <p:spPr>
          <a:xfrm>
            <a:off x="189092" y="630808"/>
            <a:ext cx="8775396" cy="1070000"/>
          </a:xfrm>
        </p:spPr>
        <p:txBody>
          <a:bodyPr>
            <a:normAutofit/>
          </a:bodyPr>
          <a:lstStyle/>
          <a:p>
            <a:pPr algn="l"/>
            <a:r>
              <a:rPr lang="pt-BR" sz="2800" b="1" dirty="0">
                <a:solidFill>
                  <a:srgbClr val="0070C0"/>
                </a:solidFill>
              </a:rPr>
              <a:t>Responsabilidade Civil do Estado por Atos Judiciais</a:t>
            </a:r>
            <a:endParaRPr lang="pt-BR"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69932" y="1660610"/>
            <a:ext cx="8784976" cy="4600633"/>
          </a:xfrm>
        </p:spPr>
        <p:txBody>
          <a:bodyPr>
            <a:normAutofit/>
          </a:bodyPr>
          <a:lstStyle/>
          <a:p>
            <a:r>
              <a:rPr lang="pt-BR" sz="2800" dirty="0"/>
              <a:t>Além disso, o § 6</a:t>
            </a:r>
            <a:r>
              <a:rPr lang="pt-BR" sz="2800" u="heavy" baseline="30000" dirty="0"/>
              <a:t>o</a:t>
            </a:r>
            <a:r>
              <a:rPr lang="pt-BR" sz="2800" dirty="0"/>
              <a:t> da norma constitucional em tela não trata de funcionário público, mas de agente público</a:t>
            </a:r>
          </a:p>
          <a:p>
            <a:pPr marL="0" indent="0">
              <a:buNone/>
            </a:pPr>
            <a:endParaRPr lang="pt-BR" sz="2800" dirty="0"/>
          </a:p>
          <a:p>
            <a:r>
              <a:rPr lang="pt-BR" sz="2800" dirty="0"/>
              <a:t> Quem quer que desempenhe funções estatais, enquanto as exercita, é agente público</a:t>
            </a:r>
          </a:p>
          <a:p>
            <a:pPr marL="0" indent="0">
              <a:buNone/>
            </a:pPr>
            <a:r>
              <a:rPr lang="pt-BR" sz="2800" dirty="0"/>
              <a:t> </a:t>
            </a:r>
          </a:p>
          <a:p>
            <a:r>
              <a:rPr lang="pt-BR" sz="2800" dirty="0"/>
              <a:t>Tal categoria abriga não apenas os membros do Poder Judiciário, mas agentes políticos, bem como os serventuários e auxiliares da justiça</a:t>
            </a:r>
          </a:p>
        </p:txBody>
      </p:sp>
      <p:sp>
        <p:nvSpPr>
          <p:cNvPr id="6" name="Título 2">
            <a:extLst>
              <a:ext uri="{FF2B5EF4-FFF2-40B4-BE49-F238E27FC236}">
                <a16:creationId xmlns:a16="http://schemas.microsoft.com/office/drawing/2014/main" id="{5BD68ED3-7B42-4C1E-A3F5-E347177AA959}"/>
              </a:ext>
            </a:extLst>
          </p:cNvPr>
          <p:cNvSpPr>
            <a:spLocks noGrp="1"/>
          </p:cNvSpPr>
          <p:nvPr>
            <p:ph type="title"/>
          </p:nvPr>
        </p:nvSpPr>
        <p:spPr>
          <a:xfrm>
            <a:off x="189092" y="630808"/>
            <a:ext cx="8775396" cy="1070000"/>
          </a:xfrm>
        </p:spPr>
        <p:txBody>
          <a:bodyPr>
            <a:normAutofit/>
          </a:bodyPr>
          <a:lstStyle/>
          <a:p>
            <a:pPr algn="l"/>
            <a:r>
              <a:rPr lang="pt-BR" sz="2800" b="1" dirty="0">
                <a:solidFill>
                  <a:srgbClr val="0070C0"/>
                </a:solidFill>
              </a:rPr>
              <a:t>Responsabilidade Civil do Estado por Atos Judiciais</a:t>
            </a:r>
            <a:endParaRPr lang="pt-BR" sz="2800" dirty="0"/>
          </a:p>
        </p:txBody>
      </p:sp>
    </p:spTree>
    <p:extLst>
      <p:ext uri="{BB962C8B-B14F-4D97-AF65-F5344CB8AC3E}">
        <p14:creationId xmlns:p14="http://schemas.microsoft.com/office/powerpoint/2010/main" val="419238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b="1" dirty="0"/>
              <a:t>O fato ilícito </a:t>
            </a:r>
            <a:r>
              <a:rPr lang="pt-BR" sz="2800" dirty="0"/>
              <a:t>acarreta a responsabilidade</a:t>
            </a:r>
          </a:p>
          <a:p>
            <a:endParaRPr lang="pt-BR" sz="2800" dirty="0"/>
          </a:p>
          <a:p>
            <a:r>
              <a:rPr lang="pt-BR" sz="2800" dirty="0"/>
              <a:t>Em certas ocasiões, a lei faz nascer a responsabilidade de fatos lícitos, estabelecendo os critérios de admissibilidade</a:t>
            </a:r>
          </a:p>
          <a:p>
            <a:pPr marL="0" indent="0">
              <a:buNone/>
            </a:pPr>
            <a:endParaRPr lang="pt-BR" sz="2800" dirty="0"/>
          </a:p>
          <a:p>
            <a:r>
              <a:rPr lang="pt-BR" sz="2800" dirty="0"/>
              <a:t>Nesse ponto, a caracterização do fato como gerador de responsabilidade obedece ao que lhe for estabelecido na lei</a:t>
            </a:r>
          </a:p>
        </p:txBody>
      </p:sp>
      <p:sp>
        <p:nvSpPr>
          <p:cNvPr id="6" name="Título 2">
            <a:extLst>
              <a:ext uri="{FF2B5EF4-FFF2-40B4-BE49-F238E27FC236}">
                <a16:creationId xmlns:a16="http://schemas.microsoft.com/office/drawing/2014/main" id="{ABC99D63-DA11-497B-90C3-A39999380CBD}"/>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latin typeface="+mn-lt"/>
              </a:rPr>
              <a:t>Responsabilidade: noção jurídica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0" y="2564904"/>
            <a:ext cx="8784976" cy="3304489"/>
          </a:xfrm>
        </p:spPr>
        <p:txBody>
          <a:bodyPr>
            <a:noAutofit/>
          </a:bodyPr>
          <a:lstStyle/>
          <a:p>
            <a:r>
              <a:rPr lang="pt-BR" sz="2800" dirty="0"/>
              <a:t>Para que haja dano decorrente da atividade judiciária, é imperativo nexo de causalidade entre o próprio dano e a conduta do membro do Poder Judiciário, enquanto agente público</a:t>
            </a:r>
          </a:p>
          <a:p>
            <a:pPr marL="0" indent="0">
              <a:buNone/>
            </a:pPr>
            <a:endParaRPr lang="pt-BR" sz="2800" dirty="0"/>
          </a:p>
          <a:p>
            <a:r>
              <a:rPr lang="pt-BR" sz="2800" dirty="0"/>
              <a:t>Uma vez estabelecido esse nexo, a atividade judiciária danosa resulta na responsabilidade civil do Estado</a:t>
            </a:r>
          </a:p>
          <a:p>
            <a:endParaRPr lang="pt-BR" sz="2800" dirty="0"/>
          </a:p>
          <a:p>
            <a:pPr marL="0" indent="0">
              <a:buNone/>
            </a:pPr>
            <a:endParaRPr lang="pt-BR" sz="2800" dirty="0"/>
          </a:p>
        </p:txBody>
      </p:sp>
      <p:sp>
        <p:nvSpPr>
          <p:cNvPr id="6" name="Título 2">
            <a:extLst>
              <a:ext uri="{FF2B5EF4-FFF2-40B4-BE49-F238E27FC236}">
                <a16:creationId xmlns:a16="http://schemas.microsoft.com/office/drawing/2014/main" id="{A102274C-1609-45A8-ACE5-07F0F604E0FF}"/>
              </a:ext>
            </a:extLst>
          </p:cNvPr>
          <p:cNvSpPr>
            <a:spLocks noGrp="1"/>
          </p:cNvSpPr>
          <p:nvPr>
            <p:ph type="title"/>
          </p:nvPr>
        </p:nvSpPr>
        <p:spPr>
          <a:xfrm>
            <a:off x="189092" y="630808"/>
            <a:ext cx="8775396" cy="1070000"/>
          </a:xfrm>
        </p:spPr>
        <p:txBody>
          <a:bodyPr>
            <a:normAutofit/>
          </a:bodyPr>
          <a:lstStyle/>
          <a:p>
            <a:pPr algn="l"/>
            <a:r>
              <a:rPr lang="pt-BR" sz="2800" b="1" dirty="0">
                <a:solidFill>
                  <a:srgbClr val="0070C0"/>
                </a:solidFill>
              </a:rPr>
              <a:t>Responsabilidade Civil do Estado por Atos Judiciais</a:t>
            </a:r>
            <a:endParaRPr lang="pt-BR"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916832"/>
            <a:ext cx="8784976" cy="4168585"/>
          </a:xfrm>
        </p:spPr>
        <p:txBody>
          <a:bodyPr>
            <a:noAutofit/>
          </a:bodyPr>
          <a:lstStyle/>
          <a:p>
            <a:pPr marL="0" indent="0">
              <a:buNone/>
            </a:pPr>
            <a:endParaRPr lang="pt-BR" sz="2800" dirty="0"/>
          </a:p>
          <a:p>
            <a:r>
              <a:rPr lang="pt-BR" sz="2800" dirty="0"/>
              <a:t>A atividade tipicamente judiciária é passível dos denominados erros judiciais </a:t>
            </a:r>
            <a:r>
              <a:rPr lang="pt-BR" sz="2800" i="1" dirty="0"/>
              <a:t>in </a:t>
            </a:r>
            <a:r>
              <a:rPr lang="pt-BR" sz="2800" i="1" dirty="0" err="1"/>
              <a:t>iudicando</a:t>
            </a:r>
            <a:r>
              <a:rPr lang="pt-BR" sz="2800" i="1" dirty="0"/>
              <a:t> </a:t>
            </a:r>
            <a:r>
              <a:rPr lang="pt-BR" sz="2800" dirty="0"/>
              <a:t>e </a:t>
            </a:r>
            <a:r>
              <a:rPr lang="pt-BR" sz="2800" i="1" dirty="0"/>
              <a:t>in procedendo</a:t>
            </a:r>
            <a:r>
              <a:rPr lang="pt-BR" sz="2800" dirty="0"/>
              <a:t> </a:t>
            </a:r>
          </a:p>
          <a:p>
            <a:pPr marL="0" indent="0">
              <a:buNone/>
            </a:pPr>
            <a:endParaRPr lang="pt-BR" sz="2800" dirty="0"/>
          </a:p>
          <a:p>
            <a:r>
              <a:rPr lang="pt-BR" sz="2800" dirty="0"/>
              <a:t>O magistrado, ser humano que é, está sujeito a equívocos de julgamento e de raciocínio, de direito e de fato</a:t>
            </a:r>
          </a:p>
          <a:p>
            <a:endParaRPr lang="pt-BR" sz="2800" dirty="0"/>
          </a:p>
        </p:txBody>
      </p:sp>
      <p:sp>
        <p:nvSpPr>
          <p:cNvPr id="6" name="Título 2">
            <a:extLst>
              <a:ext uri="{FF2B5EF4-FFF2-40B4-BE49-F238E27FC236}">
                <a16:creationId xmlns:a16="http://schemas.microsoft.com/office/drawing/2014/main" id="{A102274C-1609-45A8-ACE5-07F0F604E0FF}"/>
              </a:ext>
            </a:extLst>
          </p:cNvPr>
          <p:cNvSpPr>
            <a:spLocks noGrp="1"/>
          </p:cNvSpPr>
          <p:nvPr>
            <p:ph type="title"/>
          </p:nvPr>
        </p:nvSpPr>
        <p:spPr>
          <a:xfrm>
            <a:off x="189092" y="630808"/>
            <a:ext cx="8775396" cy="1070000"/>
          </a:xfrm>
        </p:spPr>
        <p:txBody>
          <a:bodyPr>
            <a:normAutofit/>
          </a:bodyPr>
          <a:lstStyle/>
          <a:p>
            <a:pPr algn="l"/>
            <a:r>
              <a:rPr lang="pt-BR" sz="2800" b="1" dirty="0">
                <a:solidFill>
                  <a:srgbClr val="0070C0"/>
                </a:solidFill>
              </a:rPr>
              <a:t>Responsabilidade Civil do Estado por Atos Judiciais</a:t>
            </a:r>
            <a:endParaRPr lang="pt-BR" sz="2800" dirty="0"/>
          </a:p>
        </p:txBody>
      </p:sp>
    </p:spTree>
    <p:extLst>
      <p:ext uri="{BB962C8B-B14F-4D97-AF65-F5344CB8AC3E}">
        <p14:creationId xmlns:p14="http://schemas.microsoft.com/office/powerpoint/2010/main" val="39053882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63494" y="2852936"/>
            <a:ext cx="8784976" cy="3088465"/>
          </a:xfrm>
        </p:spPr>
        <p:txBody>
          <a:bodyPr>
            <a:normAutofit/>
          </a:bodyPr>
          <a:lstStyle/>
          <a:p>
            <a:r>
              <a:rPr lang="pt-BR" sz="2800" dirty="0"/>
              <a:t>O entendimento doutrinário predominante, nesse sentido, é o de responsabilizar o Estado apenas por atos judiciais manchados pelo erro ou injustiças oriundas do dolo ou fraude do juiz, ou, ainda, nos casos expressamente previstos em lei</a:t>
            </a:r>
          </a:p>
          <a:p>
            <a:endParaRPr lang="pt-BR" sz="2800" dirty="0"/>
          </a:p>
        </p:txBody>
      </p:sp>
      <p:sp>
        <p:nvSpPr>
          <p:cNvPr id="6" name="Título 2">
            <a:extLst>
              <a:ext uri="{FF2B5EF4-FFF2-40B4-BE49-F238E27FC236}">
                <a16:creationId xmlns:a16="http://schemas.microsoft.com/office/drawing/2014/main" id="{09B5A8C6-F058-453C-A086-80BD1FBE6096}"/>
              </a:ext>
            </a:extLst>
          </p:cNvPr>
          <p:cNvSpPr>
            <a:spLocks noGrp="1"/>
          </p:cNvSpPr>
          <p:nvPr>
            <p:ph type="title"/>
          </p:nvPr>
        </p:nvSpPr>
        <p:spPr>
          <a:xfrm>
            <a:off x="189092" y="630808"/>
            <a:ext cx="8775396" cy="1070000"/>
          </a:xfrm>
        </p:spPr>
        <p:txBody>
          <a:bodyPr>
            <a:normAutofit/>
          </a:bodyPr>
          <a:lstStyle/>
          <a:p>
            <a:pPr algn="l"/>
            <a:r>
              <a:rPr lang="pt-BR" sz="2800" b="1" dirty="0">
                <a:solidFill>
                  <a:srgbClr val="0070C0"/>
                </a:solidFill>
              </a:rPr>
              <a:t>Responsabilidade Civil do Estado por Atos Judiciais</a:t>
            </a:r>
            <a:endParaRPr lang="pt-BR"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O particular poderá buscar o ressarcimento de seus prejuízos junto ao Estado por duas vias: a administrativa e a judicial</a:t>
            </a:r>
          </a:p>
          <a:p>
            <a:pPr marL="0" indent="0">
              <a:buNone/>
            </a:pPr>
            <a:endParaRPr lang="pt-BR" sz="2800" dirty="0"/>
          </a:p>
          <a:p>
            <a:r>
              <a:rPr lang="pt-BR" sz="2800" dirty="0"/>
              <a:t>Na administrativa, formulado o pedido indenizatório junto ao órgão competente, formar-se-á o processo administrativo</a:t>
            </a:r>
          </a:p>
          <a:p>
            <a:pPr marL="0" indent="0">
              <a:buNone/>
            </a:pPr>
            <a:endParaRPr lang="pt-BR" sz="2800" dirty="0"/>
          </a:p>
          <a:p>
            <a:r>
              <a:rPr lang="pt-BR" sz="2800" dirty="0"/>
              <a:t>Havendo acordo entre as partes, far-se-á a composição amigável dos danos auferidos pelo administrado na forma estabelecida com a Administração</a:t>
            </a:r>
          </a:p>
          <a:p>
            <a:pPr marL="0" indent="0">
              <a:buNone/>
            </a:pPr>
            <a:endParaRPr lang="pt-BR" sz="2800" dirty="0"/>
          </a:p>
          <a:p>
            <a:endParaRPr lang="pt-BR" sz="2800" dirty="0"/>
          </a:p>
        </p:txBody>
      </p:sp>
      <p:sp>
        <p:nvSpPr>
          <p:cNvPr id="4" name="Título 2">
            <a:extLst>
              <a:ext uri="{FF2B5EF4-FFF2-40B4-BE49-F238E27FC236}">
                <a16:creationId xmlns:a16="http://schemas.microsoft.com/office/drawing/2014/main" id="{8265B4C2-E56C-4DB5-908A-F54BD7D69841}"/>
              </a:ext>
            </a:extLst>
          </p:cNvPr>
          <p:cNvSpPr>
            <a:spLocks noGrp="1"/>
          </p:cNvSpPr>
          <p:nvPr>
            <p:ph type="title"/>
          </p:nvPr>
        </p:nvSpPr>
        <p:spPr>
          <a:xfrm>
            <a:off x="179512" y="0"/>
            <a:ext cx="8775396" cy="1070000"/>
          </a:xfrm>
        </p:spPr>
        <p:txBody>
          <a:bodyPr>
            <a:normAutofit/>
          </a:bodyPr>
          <a:lstStyle/>
          <a:p>
            <a:pPr algn="l"/>
            <a:r>
              <a:rPr lang="pt-BR" sz="2800" b="1" dirty="0">
                <a:solidFill>
                  <a:srgbClr val="0070C0"/>
                </a:solidFill>
              </a:rPr>
              <a:t>Reparação do dano</a:t>
            </a:r>
            <a:endParaRPr lang="pt-BR"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Do contrário, a indenização deverá ser pleiteada judicialmente, obedecendo aos trâmites legais</a:t>
            </a:r>
          </a:p>
          <a:p>
            <a:endParaRPr lang="pt-BR" sz="2800" dirty="0"/>
          </a:p>
          <a:p>
            <a:r>
              <a:rPr lang="pt-BR" sz="2800" dirty="0"/>
              <a:t>Caberá ao lesado comprovar os motivos ensejadores da indenização:</a:t>
            </a:r>
          </a:p>
          <a:p>
            <a:pPr marL="1528763"/>
            <a:r>
              <a:rPr lang="pt-BR" sz="2800" dirty="0"/>
              <a:t>nexo causal</a:t>
            </a:r>
          </a:p>
          <a:p>
            <a:pPr marL="1528763"/>
            <a:r>
              <a:rPr lang="pt-BR" sz="2800" dirty="0"/>
              <a:t>fato administrativo  </a:t>
            </a:r>
          </a:p>
          <a:p>
            <a:pPr marL="1528763"/>
            <a:r>
              <a:rPr lang="pt-BR" sz="2800" dirty="0"/>
              <a:t>dano e</a:t>
            </a:r>
          </a:p>
          <a:p>
            <a:pPr marL="1528763"/>
            <a:r>
              <a:rPr lang="pt-BR" sz="2800" dirty="0"/>
              <a:t>especificar os prejuízos a serem ressarcidos</a:t>
            </a:r>
          </a:p>
          <a:p>
            <a:pPr marL="0" indent="0">
              <a:buNone/>
            </a:pPr>
            <a:endParaRPr lang="pt-BR" sz="2800" dirty="0"/>
          </a:p>
        </p:txBody>
      </p:sp>
      <p:sp>
        <p:nvSpPr>
          <p:cNvPr id="4" name="Título 2">
            <a:extLst>
              <a:ext uri="{FF2B5EF4-FFF2-40B4-BE49-F238E27FC236}">
                <a16:creationId xmlns:a16="http://schemas.microsoft.com/office/drawing/2014/main" id="{8265B4C2-E56C-4DB5-908A-F54BD7D69841}"/>
              </a:ext>
            </a:extLst>
          </p:cNvPr>
          <p:cNvSpPr>
            <a:spLocks noGrp="1"/>
          </p:cNvSpPr>
          <p:nvPr>
            <p:ph type="title"/>
          </p:nvPr>
        </p:nvSpPr>
        <p:spPr>
          <a:xfrm>
            <a:off x="179512" y="0"/>
            <a:ext cx="8775396" cy="1070000"/>
          </a:xfrm>
        </p:spPr>
        <p:txBody>
          <a:bodyPr>
            <a:normAutofit/>
          </a:bodyPr>
          <a:lstStyle/>
          <a:p>
            <a:pPr algn="l"/>
            <a:r>
              <a:rPr lang="pt-BR" sz="2800" b="1" dirty="0">
                <a:solidFill>
                  <a:srgbClr val="0070C0"/>
                </a:solidFill>
              </a:rPr>
              <a:t>Reparação do dano</a:t>
            </a:r>
            <a:endParaRPr lang="pt-BR" sz="2800" dirty="0"/>
          </a:p>
        </p:txBody>
      </p:sp>
    </p:spTree>
    <p:extLst>
      <p:ext uri="{BB962C8B-B14F-4D97-AF65-F5344CB8AC3E}">
        <p14:creationId xmlns:p14="http://schemas.microsoft.com/office/powerpoint/2010/main" val="3836308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69932" y="2100791"/>
            <a:ext cx="8784976" cy="2656417"/>
          </a:xfrm>
        </p:spPr>
        <p:txBody>
          <a:bodyPr>
            <a:normAutofit/>
          </a:bodyPr>
          <a:lstStyle/>
          <a:p>
            <a:r>
              <a:rPr lang="pt-BR" sz="2800" dirty="0"/>
              <a:t>O direito de regresso conferido ao Estado contra seu agente que, culposa ou dolosamente, tenha dado causa ao evento danoso, obriga o Estado ao pagamento de indenização ao lesado, encontra-se instituído no § 6</a:t>
            </a:r>
            <a:r>
              <a:rPr lang="pt-BR" sz="2800" u="heavy" baseline="30000" dirty="0"/>
              <a:t>o</a:t>
            </a:r>
            <a:r>
              <a:rPr lang="pt-BR" sz="2800" dirty="0"/>
              <a:t> do art.</a:t>
            </a:r>
            <a:r>
              <a:rPr lang="en-US" sz="2800" dirty="0"/>
              <a:t> </a:t>
            </a:r>
            <a:r>
              <a:rPr lang="pt-BR" sz="2800" dirty="0"/>
              <a:t>37 da CF/1988</a:t>
            </a:r>
          </a:p>
          <a:p>
            <a:endParaRPr lang="pt-BR" sz="2800" dirty="0"/>
          </a:p>
        </p:txBody>
      </p:sp>
      <p:sp>
        <p:nvSpPr>
          <p:cNvPr id="8" name="Título 2">
            <a:extLst>
              <a:ext uri="{FF2B5EF4-FFF2-40B4-BE49-F238E27FC236}">
                <a16:creationId xmlns:a16="http://schemas.microsoft.com/office/drawing/2014/main" id="{6A97A412-0855-40DF-880C-6E7C71D746CE}"/>
              </a:ext>
            </a:extLst>
          </p:cNvPr>
          <p:cNvSpPr>
            <a:spLocks noGrp="1"/>
          </p:cNvSpPr>
          <p:nvPr>
            <p:ph type="title"/>
          </p:nvPr>
        </p:nvSpPr>
        <p:spPr>
          <a:xfrm>
            <a:off x="179512" y="0"/>
            <a:ext cx="8775396" cy="1070000"/>
          </a:xfrm>
        </p:spPr>
        <p:txBody>
          <a:bodyPr>
            <a:normAutofit/>
          </a:bodyPr>
          <a:lstStyle/>
          <a:p>
            <a:pPr algn="l"/>
            <a:r>
              <a:rPr lang="pt-BR" sz="2800" b="1" dirty="0">
                <a:solidFill>
                  <a:srgbClr val="0070C0"/>
                </a:solidFill>
              </a:rPr>
              <a:t>Ação de regresso</a:t>
            </a:r>
            <a:endParaRPr lang="pt-BR"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sz="2800" dirty="0"/>
              <a:t>Prescreve, em cinco anos, a ação de responsabilidade civil contra o Estado (prescrição quinquenal)</a:t>
            </a:r>
          </a:p>
          <a:p>
            <a:endParaRPr lang="pt-BR" sz="2800" dirty="0"/>
          </a:p>
          <a:p>
            <a:r>
              <a:rPr lang="pt-BR" sz="2800" dirty="0"/>
              <a:t>O termo inicial do prazo prescricional é a data em que se configurar a lesão ou aquela em que o legitimado para agir tiver conhecimento de quem seja o responsável, prevalecendo o fato que ocorrer por último</a:t>
            </a:r>
          </a:p>
          <a:p>
            <a:endParaRPr lang="pt-BR" sz="2800" dirty="0"/>
          </a:p>
          <a:p>
            <a:r>
              <a:rPr lang="pt-BR" sz="2800" dirty="0"/>
              <a:t>A prescrição das ações pessoais contra a Fazenda Pública e suas autarquias é quinquenal (5 anos), por força do Decreto n. 20.910/1932, do Decreto-lei n. 4.597/1942 e Lei n. 9.494/1997</a:t>
            </a:r>
          </a:p>
          <a:p>
            <a:endParaRPr lang="pt-BR" sz="2800" dirty="0"/>
          </a:p>
        </p:txBody>
      </p:sp>
      <p:sp>
        <p:nvSpPr>
          <p:cNvPr id="4" name="Título 2">
            <a:extLst>
              <a:ext uri="{FF2B5EF4-FFF2-40B4-BE49-F238E27FC236}">
                <a16:creationId xmlns:a16="http://schemas.microsoft.com/office/drawing/2014/main" id="{1FECE5AA-7574-4E01-B81E-4DA1024E3953}"/>
              </a:ext>
            </a:extLst>
          </p:cNvPr>
          <p:cNvSpPr>
            <a:spLocks noGrp="1"/>
          </p:cNvSpPr>
          <p:nvPr>
            <p:ph type="title"/>
          </p:nvPr>
        </p:nvSpPr>
        <p:spPr>
          <a:xfrm>
            <a:off x="179512" y="0"/>
            <a:ext cx="8775396" cy="1070000"/>
          </a:xfrm>
        </p:spPr>
        <p:txBody>
          <a:bodyPr>
            <a:normAutofit/>
          </a:bodyPr>
          <a:lstStyle/>
          <a:p>
            <a:pPr algn="l"/>
            <a:r>
              <a:rPr lang="pt-BR" sz="2800" b="1" dirty="0">
                <a:solidFill>
                  <a:srgbClr val="0070C0"/>
                </a:solidFill>
              </a:rPr>
              <a:t>Prescrição da propositura da ação indenizatória</a:t>
            </a:r>
            <a:endParaRPr lang="pt-BR"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35256"/>
            <a:ext cx="8784976" cy="5393531"/>
          </a:xfrm>
        </p:spPr>
        <p:txBody>
          <a:bodyPr>
            <a:noAutofit/>
          </a:bodyPr>
          <a:lstStyle/>
          <a:p>
            <a:endParaRPr lang="pt-BR" sz="2800" dirty="0"/>
          </a:p>
          <a:p>
            <a:r>
              <a:rPr lang="pt-BR" sz="2800" dirty="0"/>
              <a:t>Os débitos de indenizações decorrentes de decisões da responsabilização civil do Estado têm natureza alimentar e de dívida de valor</a:t>
            </a:r>
          </a:p>
          <a:p>
            <a:endParaRPr lang="pt-BR" sz="2800" dirty="0"/>
          </a:p>
          <a:p>
            <a:r>
              <a:rPr lang="pt-BR" sz="2800" dirty="0"/>
              <a:t> A sentença que fixa a indenização tem caráter mandamental no tocante à obtenção de recursos necessários à produção de capital correspondente aos débitos vincendos ou ao início do pagamento mensal destes, inclusive em consignação na folha de pagamento do devedor, devendo ser fixado um prazo para o seu cumprimento</a:t>
            </a:r>
          </a:p>
          <a:p>
            <a:endParaRPr lang="pt-BR" sz="2800" dirty="0"/>
          </a:p>
        </p:txBody>
      </p:sp>
      <p:sp>
        <p:nvSpPr>
          <p:cNvPr id="6" name="Título 2">
            <a:extLst>
              <a:ext uri="{FF2B5EF4-FFF2-40B4-BE49-F238E27FC236}">
                <a16:creationId xmlns:a16="http://schemas.microsoft.com/office/drawing/2014/main" id="{17F0701C-5982-4FB6-9A4D-D5EADE0B6E18}"/>
              </a:ext>
            </a:extLst>
          </p:cNvPr>
          <p:cNvSpPr>
            <a:spLocks noGrp="1"/>
          </p:cNvSpPr>
          <p:nvPr>
            <p:ph type="title"/>
          </p:nvPr>
        </p:nvSpPr>
        <p:spPr>
          <a:xfrm>
            <a:off x="179512" y="476672"/>
            <a:ext cx="8775396" cy="1070000"/>
          </a:xfrm>
        </p:spPr>
        <p:txBody>
          <a:bodyPr>
            <a:normAutofit/>
          </a:bodyPr>
          <a:lstStyle/>
          <a:p>
            <a:pPr algn="l"/>
            <a:r>
              <a:rPr lang="pt-BR" sz="2800" b="1" dirty="0">
                <a:solidFill>
                  <a:srgbClr val="0070C0"/>
                </a:solidFill>
              </a:rPr>
              <a:t>Responsabilidade Civil do Estado e Precatórios </a:t>
            </a:r>
            <a:endParaRPr lang="pt-BR"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60275" y="2132856"/>
            <a:ext cx="8784976" cy="3880553"/>
          </a:xfrm>
        </p:spPr>
        <p:txBody>
          <a:bodyPr>
            <a:normAutofit/>
          </a:bodyPr>
          <a:lstStyle/>
          <a:p>
            <a:endParaRPr lang="pt-BR" sz="2800" dirty="0"/>
          </a:p>
          <a:p>
            <a:r>
              <a:rPr lang="pt-BR" sz="2800" dirty="0"/>
              <a:t>Em se tratando de execução da Fazenda Pública, os precatórios correspondentes ao pagamento dos débitos serão pagos na ordem daqueles referentes aos débitos de natureza alimentar</a:t>
            </a:r>
          </a:p>
          <a:p>
            <a:pPr marL="0" indent="0">
              <a:buNone/>
            </a:pPr>
            <a:endParaRPr lang="pt-BR" sz="2800" dirty="0"/>
          </a:p>
          <a:p>
            <a:r>
              <a:rPr lang="pt-BR" sz="2800" dirty="0"/>
              <a:t>O art. 100 da CF/1988 disciplina o seu pagamento</a:t>
            </a:r>
          </a:p>
          <a:p>
            <a:endParaRPr lang="pt-BR" sz="2800" dirty="0"/>
          </a:p>
        </p:txBody>
      </p:sp>
      <p:sp>
        <p:nvSpPr>
          <p:cNvPr id="6" name="Título 2">
            <a:extLst>
              <a:ext uri="{FF2B5EF4-FFF2-40B4-BE49-F238E27FC236}">
                <a16:creationId xmlns:a16="http://schemas.microsoft.com/office/drawing/2014/main" id="{F7E391D7-37B9-436A-8146-5EED9749E722}"/>
              </a:ext>
            </a:extLst>
          </p:cNvPr>
          <p:cNvSpPr>
            <a:spLocks noGrp="1"/>
          </p:cNvSpPr>
          <p:nvPr>
            <p:ph type="title"/>
          </p:nvPr>
        </p:nvSpPr>
        <p:spPr>
          <a:xfrm>
            <a:off x="183741" y="620688"/>
            <a:ext cx="8775396" cy="1070000"/>
          </a:xfrm>
        </p:spPr>
        <p:txBody>
          <a:bodyPr>
            <a:normAutofit/>
          </a:bodyPr>
          <a:lstStyle/>
          <a:p>
            <a:pPr algn="l"/>
            <a:r>
              <a:rPr lang="pt-BR" sz="2800" b="1" dirty="0">
                <a:solidFill>
                  <a:srgbClr val="0070C0"/>
                </a:solidFill>
              </a:rPr>
              <a:t>Responsabilidade Civil do Estado e Precatórios </a:t>
            </a:r>
            <a:endParaRPr lang="pt-BR"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275829"/>
            <a:ext cx="8784976" cy="5393531"/>
          </a:xfrm>
        </p:spPr>
        <p:txBody>
          <a:bodyPr>
            <a:normAutofit/>
          </a:bodyPr>
          <a:lstStyle/>
          <a:p>
            <a:r>
              <a:rPr lang="pt-BR" sz="2800" dirty="0"/>
              <a:t>Encontra-se prevista na Constituição bem como nos respectivos regimes jurídicos (estatutos) dos servidores públicos civis de cada pessoa política : União, Estados, Distrito Federal e Municípios</a:t>
            </a:r>
          </a:p>
          <a:p>
            <a:endParaRPr lang="pt-BR" sz="2800" dirty="0"/>
          </a:p>
          <a:p>
            <a:r>
              <a:rPr lang="pt-BR" sz="2800" dirty="0"/>
              <a:t>No caso da União o assunto é previsto pela lei nº 8.112/90, em seus </a:t>
            </a:r>
            <a:r>
              <a:rPr lang="pt-BR" sz="2800" dirty="0" err="1"/>
              <a:t>arts</a:t>
            </a:r>
            <a:r>
              <a:rPr lang="pt-BR" sz="2800" dirty="0"/>
              <a:t>. 121 a 126</a:t>
            </a:r>
          </a:p>
        </p:txBody>
      </p:sp>
      <p:sp>
        <p:nvSpPr>
          <p:cNvPr id="6" name="Título 2">
            <a:extLst>
              <a:ext uri="{FF2B5EF4-FFF2-40B4-BE49-F238E27FC236}">
                <a16:creationId xmlns:a16="http://schemas.microsoft.com/office/drawing/2014/main" id="{57658C22-B3CD-4DD4-A8A9-5AEEE05384DA}"/>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Administrativa</a:t>
            </a:r>
            <a:endParaRPr lang="pt-B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endParaRPr lang="pt-BR" sz="2800" dirty="0"/>
          </a:p>
          <a:p>
            <a:r>
              <a:rPr lang="pt-BR" sz="2800" dirty="0"/>
              <a:t>Responsabilidade penal</a:t>
            </a:r>
          </a:p>
          <a:p>
            <a:pPr marL="0" indent="0">
              <a:buNone/>
            </a:pPr>
            <a:endParaRPr lang="pt-BR" sz="2800" dirty="0"/>
          </a:p>
          <a:p>
            <a:r>
              <a:rPr lang="pt-BR" sz="2800" dirty="0"/>
              <a:t>Responsabilidade civil</a:t>
            </a:r>
          </a:p>
          <a:p>
            <a:pPr marL="0" indent="0">
              <a:buNone/>
            </a:pPr>
            <a:endParaRPr lang="pt-BR" sz="2800" dirty="0"/>
          </a:p>
          <a:p>
            <a:r>
              <a:rPr lang="pt-BR" sz="2800" dirty="0"/>
              <a:t>Responsabilidade administrativa (no caso do servidor público estar envolvido)</a:t>
            </a:r>
          </a:p>
          <a:p>
            <a:endParaRPr lang="pt-BR" sz="2800" dirty="0"/>
          </a:p>
          <a:p>
            <a:r>
              <a:rPr lang="pt-BR" sz="2800" dirty="0"/>
              <a:t>Responsabilidade fiscal do Gestor</a:t>
            </a:r>
          </a:p>
        </p:txBody>
      </p:sp>
      <p:sp>
        <p:nvSpPr>
          <p:cNvPr id="3" name="Título 2"/>
          <p:cNvSpPr>
            <a:spLocks noGrp="1"/>
          </p:cNvSpPr>
          <p:nvPr>
            <p:ph type="title"/>
          </p:nvPr>
        </p:nvSpPr>
        <p:spPr/>
        <p:txBody>
          <a:bodyPr>
            <a:normAutofit/>
          </a:bodyPr>
          <a:lstStyle/>
          <a:p>
            <a:pPr algn="l"/>
            <a:r>
              <a:rPr lang="pt-BR" sz="2800" b="1" dirty="0">
                <a:solidFill>
                  <a:srgbClr val="0070C0"/>
                </a:solidFill>
                <a:latin typeface="+mn-lt"/>
              </a:rPr>
              <a:t>Formas de responsabilidade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O servidor responde civil, penal e administrativamente pelo exercício irregular das suas atribuições (art. 121, caput)</a:t>
            </a:r>
          </a:p>
          <a:p>
            <a:pPr marL="0" indent="0">
              <a:buNone/>
            </a:pPr>
            <a:endParaRPr lang="pt-BR" sz="2800" dirty="0"/>
          </a:p>
          <a:p>
            <a:pPr fontAlgn="base"/>
            <a:r>
              <a:rPr lang="pt-BR" sz="2800" dirty="0"/>
              <a:t>A responsabilidade civil decorre de ato omissivo ou comissivo, doloso ou culposo, que resulte prejuízo ao erário ou a terceiros (art. 122)</a:t>
            </a:r>
          </a:p>
          <a:p>
            <a:pPr marL="0" indent="0" fontAlgn="base">
              <a:buNone/>
            </a:pPr>
            <a:r>
              <a:rPr lang="pt-BR" sz="2800" dirty="0"/>
              <a:t> </a:t>
            </a:r>
          </a:p>
          <a:p>
            <a:pPr fontAlgn="base"/>
            <a:r>
              <a:rPr lang="pt-BR" sz="2800" dirty="0"/>
              <a:t>A obrigação de reparar o dano estende-se aos sucessores e contra eles será executada, até o limite do valor da herança recebida (art. 122, §3º)</a:t>
            </a:r>
          </a:p>
          <a:p>
            <a:endParaRPr lang="pt-BR" sz="2800" dirty="0"/>
          </a:p>
        </p:txBody>
      </p:sp>
      <p:sp>
        <p:nvSpPr>
          <p:cNvPr id="3" name="Título 2"/>
          <p:cNvSpPr>
            <a:spLocks noGrp="1"/>
          </p:cNvSpPr>
          <p:nvPr>
            <p:ph type="title"/>
          </p:nvPr>
        </p:nvSpPr>
        <p:spPr/>
        <p:txBody>
          <a:bodyPr>
            <a:normAutofit/>
          </a:bodyPr>
          <a:lstStyle/>
          <a:p>
            <a:pPr algn="l"/>
            <a:r>
              <a:rPr lang="pt-BR" sz="2800" b="1" dirty="0">
                <a:solidFill>
                  <a:srgbClr val="0070C0"/>
                </a:solidFill>
              </a:rPr>
              <a:t>Responsabilidade Administrativa</a:t>
            </a:r>
            <a:endParaRPr lang="pt-BR"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pPr fontAlgn="base">
              <a:buNone/>
            </a:pPr>
            <a:br>
              <a:rPr lang="pt-BR" sz="2800" dirty="0"/>
            </a:br>
            <a:r>
              <a:rPr lang="pt-BR" sz="2800" dirty="0"/>
              <a:t>-A responsabilidade penal (criminal) abrange crimes e contravenções imputadas ao servidor, nessa qualidade (art. 123)</a:t>
            </a:r>
          </a:p>
          <a:p>
            <a:pPr fontAlgn="base">
              <a:buNone/>
            </a:pPr>
            <a:endParaRPr lang="pt-BR" sz="2800" dirty="0"/>
          </a:p>
          <a:p>
            <a:pPr fontAlgn="base">
              <a:buNone/>
            </a:pPr>
            <a:r>
              <a:rPr lang="pt-BR" sz="2800" dirty="0"/>
              <a:t>	- Os prazos de prescrição previstos na lei penal aplicam-se às infrações disciplinares capituladas como crime (art. 142, §2º) </a:t>
            </a:r>
          </a:p>
          <a:p>
            <a:pPr fontAlgn="base">
              <a:buNone/>
            </a:pPr>
            <a:r>
              <a:rPr lang="pt-BR" sz="2800" dirty="0"/>
              <a:t>	</a:t>
            </a:r>
          </a:p>
        </p:txBody>
      </p:sp>
      <p:sp>
        <p:nvSpPr>
          <p:cNvPr id="6" name="Título 2">
            <a:extLst>
              <a:ext uri="{FF2B5EF4-FFF2-40B4-BE49-F238E27FC236}">
                <a16:creationId xmlns:a16="http://schemas.microsoft.com/office/drawing/2014/main" id="{0708B715-0104-49D8-9AEA-03ADA5A34C39}"/>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Penal</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 Se servidor cometer infração administrativa que configure também infração penal, não será punido administrativamente se ocorrer a prescrição penal, a exemplo do emprego irregular de dinheiros públicos, no estatuto é infração punível com demissão cujo prazo prescricional é de 5 anos (art. 132, VIII, c/cart. 142, I, do Estatuto)</a:t>
            </a:r>
          </a:p>
          <a:p>
            <a:pPr marL="0" indent="0">
              <a:buNone/>
            </a:pPr>
            <a:endParaRPr lang="pt-BR" sz="2800" dirty="0"/>
          </a:p>
          <a:p>
            <a:r>
              <a:rPr lang="pt-BR" sz="2800" dirty="0"/>
              <a:t> Se aplica o prazo de prescrição da lei penal </a:t>
            </a:r>
          </a:p>
        </p:txBody>
      </p:sp>
      <p:sp>
        <p:nvSpPr>
          <p:cNvPr id="6" name="Título 2">
            <a:extLst>
              <a:ext uri="{FF2B5EF4-FFF2-40B4-BE49-F238E27FC236}">
                <a16:creationId xmlns:a16="http://schemas.microsoft.com/office/drawing/2014/main" id="{93406587-7198-41EE-9543-50D2E9E214EB}"/>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Responsabilidade Penal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pPr fontAlgn="base"/>
            <a:r>
              <a:rPr lang="pt-BR" sz="2800" dirty="0"/>
              <a:t>A responsabilidade administrativa do servidor será afastada no caso de absolvição  penal que (art. 126) quando:</a:t>
            </a:r>
          </a:p>
          <a:p>
            <a:pPr lvl="1" fontAlgn="base"/>
            <a:r>
              <a:rPr lang="pt-BR" sz="2400" dirty="0"/>
              <a:t>  negue a existência do fato (o fato não existiu) </a:t>
            </a:r>
          </a:p>
          <a:p>
            <a:pPr lvl="1" fontAlgn="base"/>
            <a:r>
              <a:rPr lang="pt-BR" sz="2400" dirty="0"/>
              <a:t>  negue  sua autoria (não foi o servidor o  autor do fato) </a:t>
            </a:r>
          </a:p>
          <a:p>
            <a:pPr algn="ctr" fontAlgn="base">
              <a:buNone/>
            </a:pPr>
            <a:br>
              <a:rPr lang="pt-BR" sz="2800" dirty="0"/>
            </a:br>
            <a:r>
              <a:rPr lang="pt-BR" sz="2800" dirty="0">
                <a:solidFill>
                  <a:srgbClr val="FF0000"/>
                </a:solidFill>
              </a:rPr>
              <a:t>Observação : a absolvição penal por insuficiência de provas não afasta a responsabilidade administrativa do servidor. Assim, na hipótese de insuficiência de provas, mantém-se a punição administrativa</a:t>
            </a:r>
          </a:p>
          <a:p>
            <a:endParaRPr lang="pt-BR" sz="2800" dirty="0"/>
          </a:p>
        </p:txBody>
      </p:sp>
      <p:sp>
        <p:nvSpPr>
          <p:cNvPr id="3" name="Título 2">
            <a:extLst>
              <a:ext uri="{FF2B5EF4-FFF2-40B4-BE49-F238E27FC236}">
                <a16:creationId xmlns:a16="http://schemas.microsoft.com/office/drawing/2014/main" id="{5B46EC93-AEF3-4BC6-9343-87E3FA515B2C}"/>
              </a:ext>
            </a:extLst>
          </p:cNvPr>
          <p:cNvSpPr>
            <a:spLocks noGrp="1"/>
          </p:cNvSpPr>
          <p:nvPr>
            <p:ph type="title"/>
          </p:nvPr>
        </p:nvSpPr>
        <p:spPr>
          <a:xfrm>
            <a:off x="179512" y="134631"/>
            <a:ext cx="8775396" cy="1070000"/>
          </a:xfrm>
        </p:spPr>
        <p:txBody>
          <a:bodyPr>
            <a:normAutofit/>
          </a:bodyPr>
          <a:lstStyle/>
          <a:p>
            <a:pPr algn="l"/>
            <a:r>
              <a:rPr lang="pt-BR" sz="2800" b="1" dirty="0">
                <a:solidFill>
                  <a:srgbClr val="0070C0"/>
                </a:solidFill>
              </a:rPr>
              <a:t>Exclusão da Responsabilidade Administrativa</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714500" y="549277"/>
            <a:ext cx="5657850" cy="5472113"/>
          </a:xfrm>
        </p:spPr>
        <p:txBody>
          <a:bodyPr rtlCol="0">
            <a:normAutofit/>
          </a:bodyPr>
          <a:lstStyle/>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rgbClr val="002060"/>
              </a:solidFill>
              <a:cs typeface="Times New Roman" pitchFamily="18" charset="0"/>
            </a:endParaRPr>
          </a:p>
          <a:p>
            <a:pPr marL="0" indent="0" algn="just">
              <a:spcBef>
                <a:spcPct val="50000"/>
              </a:spcBef>
              <a:buNone/>
              <a:defRPr/>
            </a:pPr>
            <a:endParaRPr lang="pt-BR" i="1" dirty="0">
              <a:solidFill>
                <a:srgbClr val="002060"/>
              </a:solidFill>
              <a:cs typeface="Times New Roman" pitchFamily="18" charset="0"/>
            </a:endParaRPr>
          </a:p>
          <a:p>
            <a:pPr marL="274320" indent="-274320">
              <a:spcBef>
                <a:spcPct val="50000"/>
              </a:spcBef>
              <a:buNone/>
              <a:defRPr/>
            </a:pPr>
            <a:endParaRPr lang="pt-BR" sz="3600" i="1" dirty="0">
              <a:solidFill>
                <a:schemeClr val="accent1"/>
              </a:solidFill>
              <a:cs typeface="Times New Roman" pitchFamily="18" charset="0"/>
            </a:endParaRPr>
          </a:p>
        </p:txBody>
      </p:sp>
      <p:pic>
        <p:nvPicPr>
          <p:cNvPr id="19458" name="Picture 2" descr="C:\Users\Ana Carla\AppData\Local\Microsoft\Windows\Temporary Internet Files\Content.IE5\X184XJYH\charge ac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904" y="549276"/>
            <a:ext cx="3186113"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ixaDeTexto 1"/>
          <p:cNvSpPr txBox="1">
            <a:spLocks noChangeArrowheads="1"/>
          </p:cNvSpPr>
          <p:nvPr/>
        </p:nvSpPr>
        <p:spPr bwMode="auto">
          <a:xfrm>
            <a:off x="4932040" y="1125538"/>
            <a:ext cx="3024336" cy="286232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dirty="0">
                <a:solidFill>
                  <a:srgbClr val="990000"/>
                </a:solidFill>
                <a:latin typeface="Times New Roman" panose="02020603050405020304" pitchFamily="18" charset="0"/>
                <a:cs typeface="Times New Roman" panose="02020603050405020304" pitchFamily="18" charset="0"/>
              </a:rPr>
              <a:t>OBRIGADA!</a:t>
            </a: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algn="r" eaLnBrk="1" hangingPunct="1">
              <a:spcBef>
                <a:spcPct val="0"/>
              </a:spcBef>
              <a:buFontTx/>
              <a:buNone/>
            </a:pPr>
            <a:r>
              <a:rPr lang="pt-BR" altLang="pt-BR" dirty="0">
                <a:latin typeface="Times New Roman" panose="02020603050405020304" pitchFamily="18" charset="0"/>
                <a:cs typeface="Times New Roman" panose="02020603050405020304" pitchFamily="18" charset="0"/>
              </a:rPr>
              <a:t>acb@usp.br</a:t>
            </a:r>
          </a:p>
          <a:p>
            <a:pPr algn="r" eaLnBrk="1" hangingPunct="1">
              <a:spcBef>
                <a:spcPct val="0"/>
              </a:spcBef>
              <a:buFontTx/>
              <a:buNone/>
            </a:pPr>
            <a:endParaRPr lang="pt-BR" altLang="pt-BR" sz="2000" b="1" dirty="0"/>
          </a:p>
        </p:txBody>
      </p:sp>
      <p:pic>
        <p:nvPicPr>
          <p:cNvPr id="6" name="Imagem 5"/>
          <p:cNvPicPr>
            <a:picLocks noChangeAspect="1"/>
          </p:cNvPicPr>
          <p:nvPr/>
        </p:nvPicPr>
        <p:blipFill>
          <a:blip r:embed="rId3" cstate="print"/>
          <a:stretch>
            <a:fillRect/>
          </a:stretch>
        </p:blipFill>
        <p:spPr>
          <a:xfrm>
            <a:off x="7297668" y="6000751"/>
            <a:ext cx="1873122" cy="857250"/>
          </a:xfrm>
          <a:prstGeom prst="rect">
            <a:avLst/>
          </a:prstGeom>
        </p:spPr>
      </p:pic>
    </p:spTree>
    <p:extLst>
      <p:ext uri="{BB962C8B-B14F-4D97-AF65-F5344CB8AC3E}">
        <p14:creationId xmlns:p14="http://schemas.microsoft.com/office/powerpoint/2010/main" val="348231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80">
                                          <p:stCondLst>
                                            <p:cond delay="0"/>
                                          </p:stCondLst>
                                        </p:cTn>
                                        <p:tgtEl>
                                          <p:spTgt spid="2"/>
                                        </p:tgtEl>
                                      </p:cBhvr>
                                    </p:animEffect>
                                    <p:anim calcmode="lin" valueType="num">
                                      <p:cBhvr>
                                        <p:cTn id="1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6" dur="26">
                                          <p:stCondLst>
                                            <p:cond delay="650"/>
                                          </p:stCondLst>
                                        </p:cTn>
                                        <p:tgtEl>
                                          <p:spTgt spid="2"/>
                                        </p:tgtEl>
                                      </p:cBhvr>
                                      <p:to x="100000" y="60000"/>
                                    </p:animScale>
                                    <p:animScale>
                                      <p:cBhvr>
                                        <p:cTn id="17" dur="166" decel="50000">
                                          <p:stCondLst>
                                            <p:cond delay="676"/>
                                          </p:stCondLst>
                                        </p:cTn>
                                        <p:tgtEl>
                                          <p:spTgt spid="2"/>
                                        </p:tgtEl>
                                      </p:cBhvr>
                                      <p:to x="100000" y="100000"/>
                                    </p:animScale>
                                    <p:animScale>
                                      <p:cBhvr>
                                        <p:cTn id="18" dur="26">
                                          <p:stCondLst>
                                            <p:cond delay="1312"/>
                                          </p:stCondLst>
                                        </p:cTn>
                                        <p:tgtEl>
                                          <p:spTgt spid="2"/>
                                        </p:tgtEl>
                                      </p:cBhvr>
                                      <p:to x="100000" y="80000"/>
                                    </p:animScale>
                                    <p:animScale>
                                      <p:cBhvr>
                                        <p:cTn id="19" dur="166" decel="50000">
                                          <p:stCondLst>
                                            <p:cond delay="1338"/>
                                          </p:stCondLst>
                                        </p:cTn>
                                        <p:tgtEl>
                                          <p:spTgt spid="2"/>
                                        </p:tgtEl>
                                      </p:cBhvr>
                                      <p:to x="100000" y="100000"/>
                                    </p:animScale>
                                    <p:animScale>
                                      <p:cBhvr>
                                        <p:cTn id="20" dur="26">
                                          <p:stCondLst>
                                            <p:cond delay="1642"/>
                                          </p:stCondLst>
                                        </p:cTn>
                                        <p:tgtEl>
                                          <p:spTgt spid="2"/>
                                        </p:tgtEl>
                                      </p:cBhvr>
                                      <p:to x="100000" y="90000"/>
                                    </p:animScale>
                                    <p:animScale>
                                      <p:cBhvr>
                                        <p:cTn id="21" dur="166" decel="50000">
                                          <p:stCondLst>
                                            <p:cond delay="1668"/>
                                          </p:stCondLst>
                                        </p:cTn>
                                        <p:tgtEl>
                                          <p:spTgt spid="2"/>
                                        </p:tgtEl>
                                      </p:cBhvr>
                                      <p:to x="100000" y="100000"/>
                                    </p:animScale>
                                    <p:animScale>
                                      <p:cBhvr>
                                        <p:cTn id="22" dur="26">
                                          <p:stCondLst>
                                            <p:cond delay="1808"/>
                                          </p:stCondLst>
                                        </p:cTn>
                                        <p:tgtEl>
                                          <p:spTgt spid="2"/>
                                        </p:tgtEl>
                                      </p:cBhvr>
                                      <p:to x="100000" y="95000"/>
                                    </p:animScale>
                                    <p:animScale>
                                      <p:cBhvr>
                                        <p:cTn id="23"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A responsabilidade civil surge no Direito com uma função precípua:</a:t>
            </a:r>
            <a:r>
              <a:rPr lang="pt-BR" sz="2800" b="1" dirty="0"/>
              <a:t> reparar o dano</a:t>
            </a:r>
            <a:r>
              <a:rPr lang="pt-BR" sz="2800" dirty="0"/>
              <a:t>, recolocando o prejudicado no </a:t>
            </a:r>
            <a:r>
              <a:rPr lang="pt-BR" sz="2800" i="1" dirty="0"/>
              <a:t>status quo</a:t>
            </a:r>
            <a:r>
              <a:rPr lang="pt-BR" sz="2800" dirty="0"/>
              <a:t> anterior, buscando-se o equilíbrio socioeconômico, atingido por meio da indenização devida</a:t>
            </a:r>
          </a:p>
          <a:p>
            <a:pPr marL="0" indent="0">
              <a:buNone/>
            </a:pPr>
            <a:endParaRPr lang="pt-BR" sz="2800" dirty="0"/>
          </a:p>
          <a:p>
            <a:r>
              <a:rPr lang="pt-BR" sz="2800" dirty="0"/>
              <a:t>Trata-se de regra genérica e abrange </a:t>
            </a:r>
            <a:r>
              <a:rPr lang="pt-BR" sz="2800" b="1" dirty="0"/>
              <a:t>tanto a responsabilidade extracontratual como a contratual</a:t>
            </a:r>
          </a:p>
          <a:p>
            <a:endParaRPr lang="pt-BR" sz="2800" dirty="0"/>
          </a:p>
          <a:p>
            <a:pPr>
              <a:buNone/>
            </a:pPr>
            <a:endParaRPr lang="pt-BR" sz="2800" dirty="0"/>
          </a:p>
        </p:txBody>
      </p:sp>
      <p:sp>
        <p:nvSpPr>
          <p:cNvPr id="3" name="Título 2"/>
          <p:cNvSpPr>
            <a:spLocks noGrp="1"/>
          </p:cNvSpPr>
          <p:nvPr>
            <p:ph type="title"/>
          </p:nvPr>
        </p:nvSpPr>
        <p:spPr/>
        <p:txBody>
          <a:bodyPr>
            <a:normAutofit/>
          </a:bodyPr>
          <a:lstStyle/>
          <a:p>
            <a:pPr algn="l"/>
            <a:r>
              <a:rPr lang="pt-BR" sz="2800" b="1" dirty="0">
                <a:solidFill>
                  <a:srgbClr val="0070C0"/>
                </a:solidFill>
              </a:rPr>
              <a:t>Responsabilidade Civil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 A responsabilidade civil tem como pressuposto o </a:t>
            </a:r>
            <a:r>
              <a:rPr lang="pt-BR" sz="2800" b="1" dirty="0"/>
              <a:t>dano</a:t>
            </a:r>
            <a:r>
              <a:rPr lang="pt-BR" sz="2800" dirty="0"/>
              <a:t> (prejuízo)</a:t>
            </a:r>
          </a:p>
          <a:p>
            <a:endParaRPr lang="pt-BR" sz="2800" dirty="0"/>
          </a:p>
          <a:p>
            <a:r>
              <a:rPr lang="pt-BR" sz="2800" dirty="0"/>
              <a:t>Significa dizer que o sujeito só é civilmente responsável se sua conduta, ou outro fato, provocar dano a terceiro</a:t>
            </a:r>
          </a:p>
          <a:p>
            <a:pPr marL="0" indent="0">
              <a:buNone/>
            </a:pPr>
            <a:endParaRPr lang="pt-BR" sz="2800" dirty="0"/>
          </a:p>
          <a:p>
            <a:r>
              <a:rPr lang="pt-BR" sz="2800" dirty="0"/>
              <a:t>Sem dano, inexiste responsabilidade civil</a:t>
            </a:r>
          </a:p>
        </p:txBody>
      </p:sp>
      <p:sp>
        <p:nvSpPr>
          <p:cNvPr id="6" name="Título 2">
            <a:extLst>
              <a:ext uri="{FF2B5EF4-FFF2-40B4-BE49-F238E27FC236}">
                <a16:creationId xmlns:a16="http://schemas.microsoft.com/office/drawing/2014/main" id="{BCD6A85B-456A-418D-A9FE-46CD43448F4F}"/>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89092" y="2074907"/>
            <a:ext cx="8784976" cy="3880553"/>
          </a:xfrm>
        </p:spPr>
        <p:txBody>
          <a:bodyPr>
            <a:normAutofit/>
          </a:bodyPr>
          <a:lstStyle/>
          <a:p>
            <a:r>
              <a:rPr lang="pt-BR" sz="2800" dirty="0"/>
              <a:t>O dano nem sempre tem conotação patrimonial, como era concebido no passado</a:t>
            </a:r>
          </a:p>
          <a:p>
            <a:endParaRPr lang="pt-BR" sz="2800" dirty="0"/>
          </a:p>
          <a:p>
            <a:r>
              <a:rPr lang="pt-BR" sz="2800" dirty="0"/>
              <a:t>A evolução da responsabilidade culminou com o reconhecimento jurídico de duas formas de dano:</a:t>
            </a:r>
          </a:p>
          <a:p>
            <a:pPr lvl="1"/>
            <a:r>
              <a:rPr lang="pt-BR" sz="2400" dirty="0"/>
              <a:t>material (ou patrimonial) e </a:t>
            </a:r>
          </a:p>
          <a:p>
            <a:pPr lvl="1"/>
            <a:r>
              <a:rPr lang="pt-BR" sz="2400" dirty="0"/>
              <a:t>moral</a:t>
            </a:r>
          </a:p>
        </p:txBody>
      </p:sp>
      <p:sp>
        <p:nvSpPr>
          <p:cNvPr id="6" name="Título 2">
            <a:extLst>
              <a:ext uri="{FF2B5EF4-FFF2-40B4-BE49-F238E27FC236}">
                <a16:creationId xmlns:a16="http://schemas.microsoft.com/office/drawing/2014/main" id="{A994BDAB-95C1-4029-B350-7065317555F0}"/>
              </a:ext>
            </a:extLst>
          </p:cNvPr>
          <p:cNvSpPr>
            <a:spLocks noGrp="1"/>
          </p:cNvSpPr>
          <p:nvPr>
            <p:ph type="title"/>
          </p:nvPr>
        </p:nvSpPr>
        <p:spPr>
          <a:xfrm>
            <a:off x="179512" y="119906"/>
            <a:ext cx="8775396" cy="1070000"/>
          </a:xfrm>
        </p:spPr>
        <p:txBody>
          <a:bodyPr>
            <a:normAutofit/>
          </a:bodyPr>
          <a:lstStyle/>
          <a:p>
            <a:pPr algn="l"/>
            <a:r>
              <a:rPr lang="pt-BR" sz="2800" b="1" dirty="0">
                <a:solidFill>
                  <a:srgbClr val="0070C0"/>
                </a:solidFill>
              </a:rPr>
              <a:t>Responsabilidade Civil</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1627</TotalTime>
  <Words>4059</Words>
  <Application>Microsoft Office PowerPoint</Application>
  <PresentationFormat>Apresentação na tela (4:3)</PresentationFormat>
  <Paragraphs>338</Paragraphs>
  <Slides>64</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64</vt:i4>
      </vt:variant>
    </vt:vector>
  </HeadingPairs>
  <TitlesOfParts>
    <vt:vector size="69" baseType="lpstr">
      <vt:lpstr>Arial</vt:lpstr>
      <vt:lpstr>Berlin Sans FB</vt:lpstr>
      <vt:lpstr>Calibri</vt:lpstr>
      <vt:lpstr>Times New Roman</vt:lpstr>
      <vt:lpstr>Tema do Office</vt:lpstr>
      <vt:lpstr>Gestão de Políticas Públicas</vt:lpstr>
      <vt:lpstr>Responsabilidade: noção jurídica</vt:lpstr>
      <vt:lpstr>Responsabilidade: noção jurídica</vt:lpstr>
      <vt:lpstr>Responsabilidade: noção jurídica</vt:lpstr>
      <vt:lpstr>Responsabilidade: noção jurídica</vt:lpstr>
      <vt:lpstr>Formas de responsabilidade</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 do Estado</vt:lpstr>
      <vt:lpstr>Responsabilidade Civil do Estado</vt:lpstr>
      <vt:lpstr>Evolução da Responsabilidade Civil do Estado</vt:lpstr>
      <vt:lpstr>Evolução da Responsabilidade Civil do Estado</vt:lpstr>
      <vt:lpstr>Evolução da Responsabilidade Civil do Estado</vt:lpstr>
      <vt:lpstr>Evolução da Responsabilidade Civil do Estado</vt:lpstr>
      <vt:lpstr>A Responsabilidade decorrente de Atos de Império e de Gestão: Teoria Civilista </vt:lpstr>
      <vt:lpstr>A Responsabilidade decorrente de Atos de Império e de Gestão: Teoria Civilista </vt:lpstr>
      <vt:lpstr>A Responsabilidade Subjetiva do Estado</vt:lpstr>
      <vt:lpstr>Leading case da Responsabilidade do Estado</vt:lpstr>
      <vt:lpstr>Leading case da Responsabilidade do Estado</vt:lpstr>
      <vt:lpstr>Leading case da Responsabilidade do Estado</vt:lpstr>
      <vt:lpstr>Leading case da Responsabilidade do Estado</vt:lpstr>
      <vt:lpstr>Leading case da Responsabilidade do Estado</vt:lpstr>
      <vt:lpstr>Leading case da Responsabilidade do Estado</vt:lpstr>
      <vt:lpstr>Leading case da Responsabilidade do Estado</vt:lpstr>
      <vt:lpstr>Responsabilidade Objetiva do Estado</vt:lpstr>
      <vt:lpstr>Responsabilidade Objetiva do Estado</vt:lpstr>
      <vt:lpstr>Responsabilidade Objetiva do Estado</vt:lpstr>
      <vt:lpstr>Responsabilidade Objetiva do Estado</vt:lpstr>
      <vt:lpstr>Responsabilidade Objetiva do Estado</vt:lpstr>
      <vt:lpstr>Responsabilidade do Estado no Direito Brasileiro</vt:lpstr>
      <vt:lpstr>Responsabilidade do Estado no Direito Brasileiro</vt:lpstr>
      <vt:lpstr>Responsabilidade do Estado no Direito Brasileiro</vt:lpstr>
      <vt:lpstr>Responsabilidade do Estado no Direito Brasileiro</vt:lpstr>
      <vt:lpstr>Culpa</vt:lpstr>
      <vt:lpstr>Culpa</vt:lpstr>
      <vt:lpstr>Culpa</vt:lpstr>
      <vt:lpstr>Culpa</vt:lpstr>
      <vt:lpstr>Responsabilidade Civil do Estado por Atos Legislativos</vt:lpstr>
      <vt:lpstr>Responsabilidade Civil do Estado por Atos Legislativos</vt:lpstr>
      <vt:lpstr>Responsabilidade Civil do Estado por Atos Judiciais</vt:lpstr>
      <vt:lpstr>Responsabilidade Civil do Estado por Atos Judiciais</vt:lpstr>
      <vt:lpstr>Responsabilidade Civil do Estado por Atos Judiciais</vt:lpstr>
      <vt:lpstr>Responsabilidade Civil do Estado por Atos Judiciais</vt:lpstr>
      <vt:lpstr>Responsabilidade Civil do Estado por Atos Judiciais</vt:lpstr>
      <vt:lpstr>Responsabilidade Civil do Estado por Atos Judiciais</vt:lpstr>
      <vt:lpstr>Reparação do dano</vt:lpstr>
      <vt:lpstr>Reparação do dano</vt:lpstr>
      <vt:lpstr>Ação de regresso</vt:lpstr>
      <vt:lpstr>Prescrição da propositura da ação indenizatória</vt:lpstr>
      <vt:lpstr>Responsabilidade Civil do Estado e Precatórios </vt:lpstr>
      <vt:lpstr>Responsabilidade Civil do Estado e Precatórios </vt:lpstr>
      <vt:lpstr>Responsabilidade Administrativa</vt:lpstr>
      <vt:lpstr>Responsabilidade Administrativa</vt:lpstr>
      <vt:lpstr>Responsabilidade Penal</vt:lpstr>
      <vt:lpstr>Responsabilidade Penal</vt:lpstr>
      <vt:lpstr>Exclusão da Responsabilidade Administrativa</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acb acb</cp:lastModifiedBy>
  <cp:revision>135</cp:revision>
  <dcterms:created xsi:type="dcterms:W3CDTF">2017-08-07T14:10:04Z</dcterms:created>
  <dcterms:modified xsi:type="dcterms:W3CDTF">2020-10-13T16:22:19Z</dcterms:modified>
</cp:coreProperties>
</file>