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8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3B3B"/>
    <a:srgbClr val="009640"/>
    <a:srgbClr val="025026"/>
    <a:srgbClr val="F39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6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ntonio Catussi Paschoalotto" userId="c93bb9f179c5bc39" providerId="LiveId" clId="{4B1A2A58-0EF6-454B-A13E-3A091EDF3C9A}"/>
    <pc:docChg chg="custSel modSld">
      <pc:chgData name="Marco Antonio Catussi Paschoalotto" userId="c93bb9f179c5bc39" providerId="LiveId" clId="{4B1A2A58-0EF6-454B-A13E-3A091EDF3C9A}" dt="2019-09-05T22:52:00.340" v="12" actId="20577"/>
      <pc:docMkLst>
        <pc:docMk/>
      </pc:docMkLst>
      <pc:sldChg chg="modSp">
        <pc:chgData name="Marco Antonio Catussi Paschoalotto" userId="c93bb9f179c5bc39" providerId="LiveId" clId="{4B1A2A58-0EF6-454B-A13E-3A091EDF3C9A}" dt="2019-09-05T22:52:00.340" v="12" actId="20577"/>
        <pc:sldMkLst>
          <pc:docMk/>
          <pc:sldMk cId="91570462" sldId="257"/>
        </pc:sldMkLst>
        <pc:spChg chg="mod">
          <ac:chgData name="Marco Antonio Catussi Paschoalotto" userId="c93bb9f179c5bc39" providerId="LiveId" clId="{4B1A2A58-0EF6-454B-A13E-3A091EDF3C9A}" dt="2019-09-05T22:52:00.340" v="12" actId="20577"/>
          <ac:spMkLst>
            <pc:docMk/>
            <pc:sldMk cId="91570462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EDF1-930B-44B8-B252-4A798C5FDA95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A7BD-9950-4AEC-8990-DB754EA526A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Orçamento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Conceitos, tipos e principais aspectos.</a:t>
            </a:r>
          </a:p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Ciclo orçamentário.</a:t>
            </a:r>
          </a:p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 pública.</a:t>
            </a:r>
          </a:p>
          <a:p>
            <a:pPr algn="just"/>
            <a:r>
              <a:rPr lang="pt-BR" sz="44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Despesa pública.</a:t>
            </a:r>
          </a:p>
        </p:txBody>
      </p:sp>
    </p:spTree>
    <p:extLst>
      <p:ext uri="{BB962C8B-B14F-4D97-AF65-F5344CB8AC3E}">
        <p14:creationId xmlns:p14="http://schemas.microsoft.com/office/powerpoint/2010/main" xmlns="" val="9157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2331"/>
    </mc:Choice>
    <mc:Fallback>
      <p:transition spd="slow" advTm="923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Ciclo orçamentário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PPA – Plano Plurianual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Planejamento de médio e longo prazo (4 anos), em que consta as diretrizes, objetivos e metas dos projetos e programas.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Nenhuma obra de grande porte ou de execução mais longa que um exercício financeiro pode começar sem constar no PPA (apesar de aceitar emendas).</a:t>
            </a:r>
          </a:p>
        </p:txBody>
      </p:sp>
    </p:spTree>
    <p:extLst>
      <p:ext uri="{BB962C8B-B14F-4D97-AF65-F5344CB8AC3E}">
        <p14:creationId xmlns:p14="http://schemas.microsoft.com/office/powerpoint/2010/main" xmlns="" val="3167821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6050"/>
    </mc:Choice>
    <mc:Fallback>
      <p:transition spd="slow" advTm="3605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Ciclo orçamentário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LDO – Lei de diretrizes orçamentárias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Estabelece as prioridades e metas para o ano seguinte, orientando a elaboração da lei orçamentária anual.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Trânsito entre PPA e LOA.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Limites de gastos com pessoal, política fiscal, as transferências de recursos para entidades públicas e privadas, política monetária e o contingenciamento dos gastos (LRF – Lei de Responsabilidade Fiscal).</a:t>
            </a:r>
          </a:p>
        </p:txBody>
      </p:sp>
    </p:spTree>
    <p:extLst>
      <p:ext uri="{BB962C8B-B14F-4D97-AF65-F5344CB8AC3E}">
        <p14:creationId xmlns:p14="http://schemas.microsoft.com/office/powerpoint/2010/main" xmlns="" val="151767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5067"/>
    </mc:Choice>
    <mc:Fallback>
      <p:transition spd="slow" advTm="6506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Ciclo orçamentário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LOA – Lei orçamentária anual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Prevê a arrecadação de receitas e a definição das despesas que o governo estima realizar com esses recursos.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Deve concretizar os objetivos e metas que constam no PPA, de acordo com as diretrizes definidas pela LDO.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Composta por: Orçamento Fiscal, da Seguridade Social e de Investimentos.</a:t>
            </a:r>
          </a:p>
        </p:txBody>
      </p:sp>
    </p:spTree>
    <p:extLst>
      <p:ext uri="{BB962C8B-B14F-4D97-AF65-F5344CB8AC3E}">
        <p14:creationId xmlns:p14="http://schemas.microsoft.com/office/powerpoint/2010/main" xmlns="" val="125786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6803"/>
    </mc:Choice>
    <mc:Fallback>
      <p:transition spd="slow" advTm="4680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Ciclo orçamentário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14C83E3-DAFE-4B2D-960A-E51D34D6A23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5676" y="1340768"/>
            <a:ext cx="5832648" cy="452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433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7477"/>
    </mc:Choice>
    <mc:Fallback>
      <p:transition spd="slow" advTm="4747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São todos os ingressos de caráter não devolutivo auferidas pelo poder público, em qualquer esfera governamental, para alocação e cobertura das despesas públicas.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É a previsão da receita pública que dimensiona a capacidade governamental em fixar a despesa pública.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Receitas orçamentárias (IPVA, IPTU, etc...) e extra orçamentárias (de terceiros, para devolução, como casos judiciais).</a:t>
            </a:r>
          </a:p>
        </p:txBody>
      </p:sp>
    </p:spTree>
    <p:extLst>
      <p:ext uri="{BB962C8B-B14F-4D97-AF65-F5344CB8AC3E}">
        <p14:creationId xmlns:p14="http://schemas.microsoft.com/office/powerpoint/2010/main" xmlns="" val="344192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3708"/>
    </mc:Choice>
    <mc:Fallback>
      <p:transition spd="slow" advTm="7370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receita orçamentária é dividida em: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Receitas correntes: tributárias; de contribuições; patrimoniais; agropecuárias; industriais; de serviços; transferência corrente; outras receitas correntes.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Receitas de capital: operações de crédito; alienação de bens; amortização de empréstimos; transferências de capital; outras receitas de capital.</a:t>
            </a:r>
          </a:p>
        </p:txBody>
      </p:sp>
    </p:spTree>
    <p:extLst>
      <p:ext uri="{BB962C8B-B14F-4D97-AF65-F5344CB8AC3E}">
        <p14:creationId xmlns:p14="http://schemas.microsoft.com/office/powerpoint/2010/main" xmlns="" val="124757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2924"/>
    </mc:Choice>
    <mc:Fallback>
      <p:transition spd="slow" advTm="72924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Despesa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São decréscimos nos benefícios econômicos durante o período contábil, sob a forma da saída de recursos ou da redução de ativos ou assunção de passivos.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Diferentes tipos de despesas públicas.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despesa tem papel importante na Administração Pública porque está vinculada a situações singulares.</a:t>
            </a:r>
          </a:p>
        </p:txBody>
      </p:sp>
    </p:spTree>
    <p:extLst>
      <p:ext uri="{BB962C8B-B14F-4D97-AF65-F5344CB8AC3E}">
        <p14:creationId xmlns:p14="http://schemas.microsoft.com/office/powerpoint/2010/main" xmlns="" val="53756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9668"/>
    </mc:Choice>
    <mc:Fallback>
      <p:transition spd="slow" advTm="4966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Despesa Pública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54ABC05E-D46F-401C-8425-04B6E42C11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640" y="1417638"/>
            <a:ext cx="8195083" cy="431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12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7880"/>
    </mc:Choice>
    <mc:Fallback>
      <p:transition spd="slow" advTm="8788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Conclusão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E59ADCAB-E34E-4D1B-BD7D-17993F29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orçamento público é um processo fundamental para o bom planejamento da administração pública.</a:t>
            </a:r>
          </a:p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PPA, LDO e LOA.</a:t>
            </a:r>
          </a:p>
          <a:p>
            <a:pPr algn="just"/>
            <a:r>
              <a:rPr lang="pt-BR" sz="4000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Principal discussão: vinculação ou não das receitas públicas com as despesas públicas.</a:t>
            </a:r>
          </a:p>
        </p:txBody>
      </p:sp>
    </p:spTree>
    <p:extLst>
      <p:ext uri="{BB962C8B-B14F-4D97-AF65-F5344CB8AC3E}">
        <p14:creationId xmlns:p14="http://schemas.microsoft.com/office/powerpoint/2010/main" xmlns="" val="340799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3682"/>
    </mc:Choice>
    <mc:Fallback>
      <p:transition spd="slow" advTm="536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Orçamento público: Ato aprovado que prevê a execução das receitas e despesas de um ente federativo.</a:t>
            </a:r>
          </a:p>
        </p:txBody>
      </p:sp>
    </p:spTree>
    <p:extLst>
      <p:ext uri="{BB962C8B-B14F-4D97-AF65-F5344CB8AC3E}">
        <p14:creationId xmlns:p14="http://schemas.microsoft.com/office/powerpoint/2010/main" xmlns="" val="9598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3959"/>
    </mc:Choice>
    <mc:Fallback>
      <p:transition spd="slow" advTm="10395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Receitas públicas: “ingressos de caráter não devolutivo auferidas pelo poder público, em qualquer esfera governamental, para alocação e cobertura das despesas públicas.” (BRASIL, 2006).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Despesas públicas: o conjunto de gastos dos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entes públicos para oferecer e manter os serviços públicos necessários para a sociedade.</a:t>
            </a:r>
          </a:p>
        </p:txBody>
      </p:sp>
    </p:spTree>
    <p:extLst>
      <p:ext uri="{BB962C8B-B14F-4D97-AF65-F5344CB8AC3E}">
        <p14:creationId xmlns:p14="http://schemas.microsoft.com/office/powerpoint/2010/main" xmlns="" val="299213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5994"/>
    </mc:Choice>
    <mc:Fallback>
      <p:transition spd="slow" advTm="4599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Conceitos, tipos e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Orçamento público: orçamento do Estado é o ato contendo a aprovação prévia das receitas e despesas públicas.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Poder Legislativo autoriza o Executivo a concretizar a receita e despesa pública, utilizada para custear as despesas do Estado ou para seguir a política econômica do país.</a:t>
            </a:r>
          </a:p>
        </p:txBody>
      </p:sp>
    </p:spTree>
    <p:extLst>
      <p:ext uri="{BB962C8B-B14F-4D97-AF65-F5344CB8AC3E}">
        <p14:creationId xmlns:p14="http://schemas.microsoft.com/office/powerpoint/2010/main" xmlns="" val="387397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5866"/>
    </mc:Choice>
    <mc:Fallback>
      <p:transition spd="slow" advTm="658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Conceitos, tipos e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EVOLUÇÃO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Orçamento clássico: o maior problema do orçamento clássico era que ele não contemplava nenhum programa de trabalho nem estabelecia objetivos a alcançar.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Orçamento de desempenho: foi um avanço por estar ligado aos objetivos, mas ainda não tinha uma característica fundamental que era ter vínculo com o Sistema de Planejamento.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Orçamento-programa: prevê a realização de um conjunto de ações e identifica os recursos necessários para sua execução.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101233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9329"/>
    </mc:Choice>
    <mc:Fallback>
      <p:transition spd="slow" advTm="793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Conceitos, tipos e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ASPECTOS DE ESTUDO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Aspecto político: quais programas daquele partido são prestigiados.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Aspecto jurídico: é o que consta na LOA (Lei orçamentária Anual).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Aspecto econômico: equilibrar as finanças do estado a longo prazo.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Aspecto financeiro: entradas e saídas.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Aspecto técnico: classificação metódicas das despesas.</a:t>
            </a:r>
          </a:p>
        </p:txBody>
      </p:sp>
    </p:spTree>
    <p:extLst>
      <p:ext uri="{BB962C8B-B14F-4D97-AF65-F5344CB8AC3E}">
        <p14:creationId xmlns:p14="http://schemas.microsoft.com/office/powerpoint/2010/main" xmlns="" val="123542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8282"/>
    </mc:Choice>
    <mc:Fallback>
      <p:transition spd="slow" advTm="8828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Conceitos, tipos e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PRINCÍPIOS A SEREM SEGUIDOS: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Anualidade: orçamento limitado à vigência do exercício financeiro.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Unidade/Totalidade: deve existir apenas um orçamento durante o exercício.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Universalidade: todas as receitas e despesas devem constar no orçamento.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Pureza/exclusividade: nada deve ser acrescentado que está fora do orçamento.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Especialização: proíbe a utilização de despesas globais.</a:t>
            </a:r>
          </a:p>
        </p:txBody>
      </p:sp>
    </p:spTree>
    <p:extLst>
      <p:ext uri="{BB962C8B-B14F-4D97-AF65-F5344CB8AC3E}">
        <p14:creationId xmlns:p14="http://schemas.microsoft.com/office/powerpoint/2010/main" xmlns="" val="221677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1988"/>
    </mc:Choice>
    <mc:Fallback>
      <p:transition spd="slow" advTm="7198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Conceitos, tipos e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PRINCÍPIOS A SEREM SEGUIDOS: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Publicidade: deve ser </a:t>
            </a:r>
            <a:r>
              <a:rPr lang="pt-BR" dirty="0" err="1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publicizado</a:t>
            </a:r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as informações do orçamento.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Equilíbrio: despesas e receitas devem se equilibrar.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Orçamento bruto: deve ser elaborado com seus valores brutos, sem descontos.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Não afetação/vinculação das receitas: inviabiliza a vinculação de receitas com despesas, dando margem de espaço para o planejamento (existem exceções).</a:t>
            </a:r>
          </a:p>
        </p:txBody>
      </p:sp>
    </p:spTree>
    <p:extLst>
      <p:ext uri="{BB962C8B-B14F-4D97-AF65-F5344CB8AC3E}">
        <p14:creationId xmlns:p14="http://schemas.microsoft.com/office/powerpoint/2010/main" xmlns="" val="92052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8305"/>
    </mc:Choice>
    <mc:Fallback>
      <p:transition spd="slow" advTm="6830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0096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Ciclo orçamentário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É possível elaborar, aprovar, executar, controlar e avaliar a programação de despesas do setor público nos aspectos físico e financeiro (contínuo, dinâmico e flexível).</a:t>
            </a:r>
          </a:p>
          <a:p>
            <a:pPr algn="just"/>
            <a:r>
              <a:rPr lang="pt-BR" dirty="0">
                <a:solidFill>
                  <a:srgbClr val="3B3B3B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 Brasil, segue o ciclo: Plano Plurianual (PPA), a Lei de Diretrizes Orçamentárias (LDO) e a Lei Orçamentária Anual (LOA).</a:t>
            </a:r>
          </a:p>
          <a:p>
            <a:pPr algn="just"/>
            <a:endParaRPr lang="pt-BR" dirty="0">
              <a:solidFill>
                <a:srgbClr val="3B3B3B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96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1319"/>
    </mc:Choice>
    <mc:Fallback>
      <p:transition spd="slow" advTm="61319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872</Words>
  <Application>Microsoft Office PowerPoint</Application>
  <PresentationFormat>Apresentação na tela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Orçamento Público</vt:lpstr>
      <vt:lpstr>Introdução</vt:lpstr>
      <vt:lpstr>Introdução</vt:lpstr>
      <vt:lpstr>Conceitos, tipos e aspectos</vt:lpstr>
      <vt:lpstr>Conceitos, tipos e aspectos</vt:lpstr>
      <vt:lpstr>Conceitos, tipos e aspectos</vt:lpstr>
      <vt:lpstr>Conceitos, tipos e aspectos</vt:lpstr>
      <vt:lpstr>Conceitos, tipos e aspectos</vt:lpstr>
      <vt:lpstr>Ciclo orçamentário</vt:lpstr>
      <vt:lpstr>Ciclo orçamentário</vt:lpstr>
      <vt:lpstr>Ciclo orçamentário</vt:lpstr>
      <vt:lpstr>Ciclo orçamentário</vt:lpstr>
      <vt:lpstr>Ciclo orçamentário</vt:lpstr>
      <vt:lpstr>Receita Pública</vt:lpstr>
      <vt:lpstr>Receita Pública</vt:lpstr>
      <vt:lpstr>Despesa Pública</vt:lpstr>
      <vt:lpstr>Despesa Pública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fernandamello</dc:creator>
  <cp:lastModifiedBy>Matheus</cp:lastModifiedBy>
  <cp:revision>41</cp:revision>
  <dcterms:created xsi:type="dcterms:W3CDTF">2013-02-20T20:31:10Z</dcterms:created>
  <dcterms:modified xsi:type="dcterms:W3CDTF">2020-11-17T19:10:30Z</dcterms:modified>
</cp:coreProperties>
</file>