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2"/>
  </p:notesMasterIdLst>
  <p:sldIdLst>
    <p:sldId id="2243" r:id="rId3"/>
    <p:sldId id="2244" r:id="rId4"/>
    <p:sldId id="479" r:id="rId5"/>
    <p:sldId id="480" r:id="rId6"/>
    <p:sldId id="481" r:id="rId7"/>
    <p:sldId id="497" r:id="rId8"/>
    <p:sldId id="498" r:id="rId9"/>
    <p:sldId id="496" r:id="rId10"/>
    <p:sldId id="494"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82B"/>
    <a:srgbClr val="0D4711"/>
    <a:srgbClr val="C5E0B4"/>
    <a:srgbClr val="2B733C"/>
    <a:srgbClr val="16781D"/>
    <a:srgbClr val="548235"/>
    <a:srgbClr val="D8EBCD"/>
    <a:srgbClr val="AFABAB"/>
    <a:srgbClr val="D0CECE"/>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60"/>
  </p:normalViewPr>
  <p:slideViewPr>
    <p:cSldViewPr snapToGrid="0">
      <p:cViewPr varScale="1">
        <p:scale>
          <a:sx n="63" d="100"/>
          <a:sy n="63" d="100"/>
        </p:scale>
        <p:origin x="91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20/11/2020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‹nº›</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6D4FEC-ABF5-4A7C-9F4E-229F4D4E17D6}" type="datetimeFigureOut">
              <a:rPr lang="en-ZA" smtClean="0">
                <a:solidFill>
                  <a:prstClr val="black">
                    <a:tint val="75000"/>
                  </a:prstClr>
                </a:solidFill>
              </a:rPr>
              <a:pPr/>
              <a:t>2020/11/20</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e conteúdo - Modelo 2 Logos Markestrat">
    <p:spTree>
      <p:nvGrpSpPr>
        <p:cNvPr id="1" name=""/>
        <p:cNvGrpSpPr/>
        <p:nvPr/>
      </p:nvGrpSpPr>
      <p:grpSpPr>
        <a:xfrm>
          <a:off x="0" y="0"/>
          <a:ext cx="0" cy="0"/>
          <a:chOff x="0" y="0"/>
          <a:chExt cx="0" cy="0"/>
        </a:xfrm>
      </p:grpSpPr>
      <p:sp>
        <p:nvSpPr>
          <p:cNvPr id="10" name="Título 9"/>
          <p:cNvSpPr>
            <a:spLocks noGrp="1"/>
          </p:cNvSpPr>
          <p:nvPr>
            <p:ph type="title"/>
          </p:nvPr>
        </p:nvSpPr>
        <p:spPr>
          <a:xfrm>
            <a:off x="143339" y="116632"/>
            <a:ext cx="11010900" cy="582612"/>
          </a:xfrm>
        </p:spPr>
        <p:txBody>
          <a:bodyPr/>
          <a:lstStyle>
            <a:lvl1pPr algn="l">
              <a:defRPr>
                <a:latin typeface="+mn-lt"/>
              </a:defRPr>
            </a:lvl1pPr>
          </a:lstStyle>
          <a:p>
            <a:r>
              <a:rPr lang="pt-BR" dirty="0"/>
              <a:t>Clique para editar o estilo do título mestre</a:t>
            </a:r>
          </a:p>
        </p:txBody>
      </p:sp>
      <p:sp>
        <p:nvSpPr>
          <p:cNvPr id="4" name="Espaço Reservado para Data 3"/>
          <p:cNvSpPr>
            <a:spLocks noGrp="1"/>
          </p:cNvSpPr>
          <p:nvPr>
            <p:ph type="dt" sz="half" idx="14"/>
          </p:nvPr>
        </p:nvSpPr>
        <p:spPr>
          <a:xfrm>
            <a:off x="1047751" y="6072189"/>
            <a:ext cx="13970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pt-BR" sz="2400">
              <a:solidFill>
                <a:prstClr val="black"/>
              </a:solidFill>
            </a:endParaRPr>
          </a:p>
        </p:txBody>
      </p:sp>
      <p:sp>
        <p:nvSpPr>
          <p:cNvPr id="5" name="Espaço Reservado para Rodapé 4"/>
          <p:cNvSpPr>
            <a:spLocks noGrp="1"/>
          </p:cNvSpPr>
          <p:nvPr>
            <p:ph type="ftr" sz="quarter" idx="15"/>
          </p:nvPr>
        </p:nvSpPr>
        <p:spPr>
          <a:xfrm>
            <a:off x="2571751" y="6072189"/>
            <a:ext cx="1905000" cy="365125"/>
          </a:xfrm>
          <a:prstGeom prst="rect">
            <a:avLst/>
          </a:prstGeom>
        </p:spPr>
        <p:txBody>
          <a:bodyPr/>
          <a:lstStyle>
            <a:lvl1pPr>
              <a:defRPr>
                <a:latin typeface="Arial" pitchFamily="34" charset="0"/>
                <a:ea typeface="ＭＳ Ｐゴシック" pitchFamily="34" charset="-128"/>
                <a:cs typeface="+mn-cs"/>
              </a:defRPr>
            </a:lvl1pPr>
          </a:lstStyle>
          <a:p>
            <a:pPr fontAlgn="base">
              <a:spcBef>
                <a:spcPct val="0"/>
              </a:spcBef>
              <a:spcAft>
                <a:spcPct val="0"/>
              </a:spcAft>
              <a:defRPr/>
            </a:pPr>
            <a:endParaRPr lang="pt-BR" sz="2400">
              <a:solidFill>
                <a:prstClr val="black"/>
              </a:solidFill>
            </a:endParaRPr>
          </a:p>
        </p:txBody>
      </p:sp>
    </p:spTree>
    <p:extLst>
      <p:ext uri="{BB962C8B-B14F-4D97-AF65-F5344CB8AC3E}">
        <p14:creationId xmlns:p14="http://schemas.microsoft.com/office/powerpoint/2010/main" val="134731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0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20/11/2020</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pt-BR" dirty="0"/>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6520" y="6349589"/>
            <a:ext cx="1408561" cy="557212"/>
          </a:xfrm>
          <a:prstGeom prst="rect">
            <a:avLst/>
          </a:prstGeom>
        </p:spPr>
      </p:pic>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744131-89BD-439B-AE87-4ED05C57A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90ADA2-92DC-44BA-9FBD-4FAA5C355529}" type="datetimeFigureOut">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20/11/2020</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ço Reservado para Rodapé 4">
            <a:extLst>
              <a:ext uri="{FF2B5EF4-FFF2-40B4-BE49-F238E27FC236}">
                <a16:creationId xmlns:a16="http://schemas.microsoft.com/office/drawing/2014/main" id="{938A2E35-AE25-4330-9946-5F56F5CD6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ço Reservado para Número de Slide 5">
            <a:extLst>
              <a:ext uri="{FF2B5EF4-FFF2-40B4-BE49-F238E27FC236}">
                <a16:creationId xmlns:a16="http://schemas.microsoft.com/office/drawing/2014/main" id="{7970D959-C0C8-4E39-96EC-6B3D2794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DE2AD5-3DBE-447B-A232-B6BF712658A4}" type="slidenum">
              <a:rPr kumimoji="0" lang="pt-B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pt-B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963493"/>
      </p:ext>
    </p:extLst>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3E22F8AA-5799-4AA2-9671-AE018116D430}"/>
              </a:ext>
            </a:extLst>
          </p:cNvPr>
          <p:cNvSpPr/>
          <p:nvPr/>
        </p:nvSpPr>
        <p:spPr>
          <a:xfrm>
            <a:off x="-2" y="-13856"/>
            <a:ext cx="9216000" cy="6885711"/>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 name="connsiteX0" fmla="*/ 0 w 9216000"/>
              <a:gd name="connsiteY0" fmla="*/ 0 h 6858000"/>
              <a:gd name="connsiteX1" fmla="*/ 7595018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0 h 6858000"/>
              <a:gd name="connsiteX1" fmla="*/ 7982945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58000">
                <a:moveTo>
                  <a:pt x="0" y="0"/>
                </a:moveTo>
                <a:lnTo>
                  <a:pt x="7982945" y="0"/>
                </a:lnTo>
                <a:lnTo>
                  <a:pt x="9216000" y="6858000"/>
                </a:lnTo>
                <a:lnTo>
                  <a:pt x="0" y="685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4">
            <a:extLst>
              <a:ext uri="{FF2B5EF4-FFF2-40B4-BE49-F238E27FC236}">
                <a16:creationId xmlns:a16="http://schemas.microsoft.com/office/drawing/2014/main" id="{3E22F8AA-5799-4AA2-9671-AE018116D430}"/>
              </a:ext>
            </a:extLst>
          </p:cNvPr>
          <p:cNvSpPr/>
          <p:nvPr/>
        </p:nvSpPr>
        <p:spPr>
          <a:xfrm>
            <a:off x="0" y="-13856"/>
            <a:ext cx="9216000" cy="6871855"/>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 name="connsiteX0" fmla="*/ 0 w 9216000"/>
              <a:gd name="connsiteY0" fmla="*/ 0 h 6858000"/>
              <a:gd name="connsiteX1" fmla="*/ 7595018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0 h 6858000"/>
              <a:gd name="connsiteX1" fmla="*/ 7553454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58000">
                <a:moveTo>
                  <a:pt x="0" y="0"/>
                </a:moveTo>
                <a:lnTo>
                  <a:pt x="7553454" y="0"/>
                </a:lnTo>
                <a:lnTo>
                  <a:pt x="921600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4">
            <a:extLst>
              <a:ext uri="{FF2B5EF4-FFF2-40B4-BE49-F238E27FC236}">
                <a16:creationId xmlns:a16="http://schemas.microsoft.com/office/drawing/2014/main" id="{3E22F8AA-5799-4AA2-9671-AE018116D430}"/>
              </a:ext>
            </a:extLst>
          </p:cNvPr>
          <p:cNvSpPr/>
          <p:nvPr/>
        </p:nvSpPr>
        <p:spPr>
          <a:xfrm>
            <a:off x="-1" y="0"/>
            <a:ext cx="9216000" cy="6857999"/>
          </a:xfrm>
          <a:custGeom>
            <a:avLst/>
            <a:gdLst>
              <a:gd name="connsiteX0" fmla="*/ 0 w 9216000"/>
              <a:gd name="connsiteY0" fmla="*/ 0 h 6858000"/>
              <a:gd name="connsiteX1" fmla="*/ 9216000 w 9216000"/>
              <a:gd name="connsiteY1" fmla="*/ 0 h 6858000"/>
              <a:gd name="connsiteX2" fmla="*/ 9216000 w 9216000"/>
              <a:gd name="connsiteY2" fmla="*/ 6858000 h 6858000"/>
              <a:gd name="connsiteX3" fmla="*/ 0 w 9216000"/>
              <a:gd name="connsiteY3" fmla="*/ 6858000 h 6858000"/>
              <a:gd name="connsiteX4" fmla="*/ 0 w 9216000"/>
              <a:gd name="connsiteY4" fmla="*/ 0 h 6858000"/>
              <a:gd name="connsiteX0" fmla="*/ 0 w 9216000"/>
              <a:gd name="connsiteY0" fmla="*/ 13855 h 6871855"/>
              <a:gd name="connsiteX1" fmla="*/ 7082400 w 9216000"/>
              <a:gd name="connsiteY1" fmla="*/ 0 h 6871855"/>
              <a:gd name="connsiteX2" fmla="*/ 9216000 w 9216000"/>
              <a:gd name="connsiteY2" fmla="*/ 6871855 h 6871855"/>
              <a:gd name="connsiteX3" fmla="*/ 0 w 9216000"/>
              <a:gd name="connsiteY3" fmla="*/ 6871855 h 6871855"/>
              <a:gd name="connsiteX4" fmla="*/ 0 w 9216000"/>
              <a:gd name="connsiteY4" fmla="*/ 13855 h 687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000" h="6871855">
                <a:moveTo>
                  <a:pt x="0" y="13855"/>
                </a:moveTo>
                <a:lnTo>
                  <a:pt x="7082400" y="0"/>
                </a:lnTo>
                <a:lnTo>
                  <a:pt x="9216000" y="6871855"/>
                </a:lnTo>
                <a:lnTo>
                  <a:pt x="0" y="6871855"/>
                </a:lnTo>
                <a:lnTo>
                  <a:pt x="0" y="13855"/>
                </a:lnTo>
                <a:close/>
              </a:path>
            </a:pathLst>
          </a:cu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Box 8">
            <a:extLst>
              <a:ext uri="{FF2B5EF4-FFF2-40B4-BE49-F238E27FC236}">
                <a16:creationId xmlns:a16="http://schemas.microsoft.com/office/drawing/2014/main" id="{631825E7-5D23-4F6C-9990-736A3AF2295F}"/>
              </a:ext>
            </a:extLst>
          </p:cNvPr>
          <p:cNvSpPr txBox="1"/>
          <p:nvPr/>
        </p:nvSpPr>
        <p:spPr>
          <a:xfrm>
            <a:off x="459565" y="3182238"/>
            <a:ext cx="8296865" cy="3447098"/>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endParaRPr lang="pt-BR" sz="1400" b="1" dirty="0">
              <a:solidFill>
                <a:srgbClr val="FFFFFF"/>
              </a:solidFill>
            </a:endParaRPr>
          </a:p>
          <a:p>
            <a:pPr>
              <a:spcBef>
                <a:spcPts val="900"/>
              </a:spcBef>
            </a:pPr>
            <a:endParaRPr lang="en-ZA" sz="2400" dirty="0">
              <a:solidFill>
                <a:schemeClr val="bg1"/>
              </a:solidFill>
            </a:endParaRPr>
          </a:p>
        </p:txBody>
      </p:sp>
      <p:sp>
        <p:nvSpPr>
          <p:cNvPr id="10" name="Título 9">
            <a:extLst>
              <a:ext uri="{FF2B5EF4-FFF2-40B4-BE49-F238E27FC236}">
                <a16:creationId xmlns:a16="http://schemas.microsoft.com/office/drawing/2014/main" id="{95C80279-2F2B-45EA-B9D5-E44A6E348A70}"/>
              </a:ext>
            </a:extLst>
          </p:cNvPr>
          <p:cNvSpPr>
            <a:spLocks noGrp="1"/>
          </p:cNvSpPr>
          <p:nvPr>
            <p:ph type="ctrTitle"/>
          </p:nvPr>
        </p:nvSpPr>
        <p:spPr>
          <a:xfrm>
            <a:off x="459565" y="1033459"/>
            <a:ext cx="6994179" cy="1686043"/>
          </a:xfrm>
        </p:spPr>
        <p:txBody>
          <a:bodyPr anchor="ctr">
            <a:noAutofit/>
          </a:bodyPr>
          <a:lstStyle/>
          <a:p>
            <a:pPr algn="l"/>
            <a:r>
              <a:rPr lang="pt-BR" sz="3600" dirty="0" err="1">
                <a:solidFill>
                  <a:schemeClr val="bg1"/>
                </a:solidFill>
              </a:rPr>
              <a:t>Creative</a:t>
            </a:r>
            <a:r>
              <a:rPr lang="pt-BR" sz="3600" dirty="0">
                <a:solidFill>
                  <a:schemeClr val="bg1"/>
                </a:solidFill>
              </a:rPr>
              <a:t> </a:t>
            </a:r>
            <a:r>
              <a:rPr lang="pt-BR" sz="3600" dirty="0" err="1">
                <a:solidFill>
                  <a:schemeClr val="bg1"/>
                </a:solidFill>
              </a:rPr>
              <a:t>Pricing</a:t>
            </a:r>
            <a:r>
              <a:rPr lang="pt-BR" sz="3600" dirty="0">
                <a:solidFill>
                  <a:schemeClr val="bg1"/>
                </a:solidFill>
              </a:rPr>
              <a:t> </a:t>
            </a:r>
            <a:r>
              <a:rPr lang="pt-BR" sz="3600" dirty="0" err="1">
                <a:solidFill>
                  <a:schemeClr val="bg1"/>
                </a:solidFill>
              </a:rPr>
              <a:t>Strategies</a:t>
            </a:r>
            <a:endParaRPr lang="pt-BR" sz="3600" dirty="0">
              <a:solidFill>
                <a:schemeClr val="bg1"/>
              </a:solidFill>
            </a:endParaRPr>
          </a:p>
        </p:txBody>
      </p:sp>
      <p:pic>
        <p:nvPicPr>
          <p:cNvPr id="13" name="Picture 3" descr="Screen Shot 2016-08-07 at 9.11.49 AM.png">
            <a:extLst>
              <a:ext uri="{FF2B5EF4-FFF2-40B4-BE49-F238E27FC236}">
                <a16:creationId xmlns:a16="http://schemas.microsoft.com/office/drawing/2014/main" id="{969D693A-FCFE-438A-8116-806F749620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36" t="30829" r="67481" b="5928"/>
          <a:stretch/>
        </p:blipFill>
        <p:spPr>
          <a:xfrm>
            <a:off x="9357188" y="1423119"/>
            <a:ext cx="2312450" cy="3518237"/>
          </a:xfrm>
          <a:prstGeom prst="rect">
            <a:avLst/>
          </a:prstGeom>
          <a:ln>
            <a:noFill/>
          </a:ln>
          <a:effectLst>
            <a:outerShdw blurRad="292100" dist="139700" dir="2700000" algn="tl" rotWithShape="0">
              <a:srgbClr val="333333">
                <a:alpha val="65000"/>
              </a:srgbClr>
            </a:outerShdw>
          </a:effectLst>
        </p:spPr>
      </p:pic>
      <p:sp>
        <p:nvSpPr>
          <p:cNvPr id="14" name="Retângulo 5">
            <a:extLst>
              <a:ext uri="{FF2B5EF4-FFF2-40B4-BE49-F238E27FC236}">
                <a16:creationId xmlns:a16="http://schemas.microsoft.com/office/drawing/2014/main" id="{F24229BD-B53A-4845-8C4B-B14061606ED7}"/>
              </a:ext>
            </a:extLst>
          </p:cNvPr>
          <p:cNvSpPr/>
          <p:nvPr/>
        </p:nvSpPr>
        <p:spPr>
          <a:xfrm>
            <a:off x="461762" y="2163507"/>
            <a:ext cx="8895424" cy="400110"/>
          </a:xfrm>
          <a:prstGeom prst="rect">
            <a:avLst/>
          </a:prstGeom>
        </p:spPr>
        <p:txBody>
          <a:bodyPr wrap="square">
            <a:spAutoFit/>
          </a:bodyPr>
          <a:lstStyle/>
          <a:p>
            <a:r>
              <a:rPr lang="pt-BR" sz="2000" b="1" dirty="0" err="1">
                <a:solidFill>
                  <a:schemeClr val="bg1"/>
                </a:solidFill>
                <a:ea typeface="Roboto" pitchFamily="2" charset="0"/>
                <a:cs typeface="Cambria"/>
              </a:rPr>
              <a:t>Strategies</a:t>
            </a:r>
            <a:r>
              <a:rPr lang="pt-BR" sz="2000" b="1" dirty="0">
                <a:solidFill>
                  <a:schemeClr val="bg1"/>
                </a:solidFill>
                <a:ea typeface="Roboto" pitchFamily="2" charset="0"/>
                <a:cs typeface="Cambria"/>
              </a:rPr>
              <a:t> in Agribusiness - </a:t>
            </a:r>
            <a:r>
              <a:rPr lang="pt-BR" sz="2000" b="1" dirty="0" err="1">
                <a:solidFill>
                  <a:schemeClr val="bg1"/>
                </a:solidFill>
                <a:ea typeface="Roboto" pitchFamily="2" charset="0"/>
                <a:cs typeface="Cambria"/>
              </a:rPr>
              <a:t>Chapter</a:t>
            </a:r>
            <a:r>
              <a:rPr lang="pt-BR" sz="2000" b="1" dirty="0">
                <a:solidFill>
                  <a:schemeClr val="bg1"/>
                </a:solidFill>
                <a:ea typeface="Roboto" pitchFamily="2" charset="0"/>
                <a:cs typeface="Cambria"/>
              </a:rPr>
              <a:t> 52</a:t>
            </a:r>
          </a:p>
        </p:txBody>
      </p:sp>
    </p:spTree>
    <p:extLst>
      <p:ext uri="{BB962C8B-B14F-4D97-AF65-F5344CB8AC3E}">
        <p14:creationId xmlns:p14="http://schemas.microsoft.com/office/powerpoint/2010/main" val="312242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CE01081A-2721-4F1D-93A5-DE5D0D51FAC5}"/>
              </a:ext>
            </a:extLst>
          </p:cNvPr>
          <p:cNvCxnSpPr>
            <a:cxnSpLocks/>
          </p:cNvCxnSpPr>
          <p:nvPr/>
        </p:nvCxnSpPr>
        <p:spPr>
          <a:xfrm>
            <a:off x="398358" y="2525995"/>
            <a:ext cx="11330887"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to 3">
            <a:extLst>
              <a:ext uri="{FF2B5EF4-FFF2-40B4-BE49-F238E27FC236}">
                <a16:creationId xmlns:a16="http://schemas.microsoft.com/office/drawing/2014/main" id="{1C82F661-2048-4E82-97D4-3D68A08FF526}"/>
              </a:ext>
            </a:extLst>
          </p:cNvPr>
          <p:cNvCxnSpPr>
            <a:cxnSpLocks/>
          </p:cNvCxnSpPr>
          <p:nvPr/>
        </p:nvCxnSpPr>
        <p:spPr>
          <a:xfrm>
            <a:off x="398358" y="1338037"/>
            <a:ext cx="1133088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D37DB134-9693-4D8D-B6FE-DBB23FA2FE10}"/>
              </a:ext>
            </a:extLst>
          </p:cNvPr>
          <p:cNvSpPr/>
          <p:nvPr/>
        </p:nvSpPr>
        <p:spPr>
          <a:xfrm>
            <a:off x="617335" y="1048373"/>
            <a:ext cx="244315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pt-BR" b="1" dirty="0">
                <a:solidFill>
                  <a:srgbClr val="08782B"/>
                </a:solidFill>
              </a:rPr>
              <a:t>STEPS</a:t>
            </a:r>
          </a:p>
        </p:txBody>
      </p:sp>
      <p:sp>
        <p:nvSpPr>
          <p:cNvPr id="8" name="Retângulo 7">
            <a:extLst>
              <a:ext uri="{FF2B5EF4-FFF2-40B4-BE49-F238E27FC236}">
                <a16:creationId xmlns:a16="http://schemas.microsoft.com/office/drawing/2014/main" id="{E0768D77-70B8-4031-B2D4-68A073188969}"/>
              </a:ext>
            </a:extLst>
          </p:cNvPr>
          <p:cNvSpPr/>
          <p:nvPr/>
        </p:nvSpPr>
        <p:spPr>
          <a:xfrm>
            <a:off x="3060490" y="1048372"/>
            <a:ext cx="2904698" cy="274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pt-BR" b="1" dirty="0">
                <a:solidFill>
                  <a:srgbClr val="08782B"/>
                </a:solidFill>
              </a:rPr>
              <a:t>PHASES</a:t>
            </a:r>
          </a:p>
        </p:txBody>
      </p:sp>
      <p:grpSp>
        <p:nvGrpSpPr>
          <p:cNvPr id="53" name="Agrupar 52">
            <a:extLst>
              <a:ext uri="{FF2B5EF4-FFF2-40B4-BE49-F238E27FC236}">
                <a16:creationId xmlns:a16="http://schemas.microsoft.com/office/drawing/2014/main" id="{5C1D36AE-87E6-43C9-954A-1D3F701F91F5}"/>
              </a:ext>
            </a:extLst>
          </p:cNvPr>
          <p:cNvGrpSpPr/>
          <p:nvPr/>
        </p:nvGrpSpPr>
        <p:grpSpPr>
          <a:xfrm>
            <a:off x="572967" y="1515810"/>
            <a:ext cx="2400220" cy="827727"/>
            <a:chOff x="594303" y="1787414"/>
            <a:chExt cx="2400220" cy="1070509"/>
          </a:xfrm>
        </p:grpSpPr>
        <p:grpSp>
          <p:nvGrpSpPr>
            <p:cNvPr id="12" name="Agrupar 11">
              <a:extLst>
                <a:ext uri="{FF2B5EF4-FFF2-40B4-BE49-F238E27FC236}">
                  <a16:creationId xmlns:a16="http://schemas.microsoft.com/office/drawing/2014/main" id="{3F0748AB-31CF-41C2-A294-467BAEB576E5}"/>
                </a:ext>
              </a:extLst>
            </p:cNvPr>
            <p:cNvGrpSpPr/>
            <p:nvPr/>
          </p:nvGrpSpPr>
          <p:grpSpPr>
            <a:xfrm>
              <a:off x="725972" y="1787414"/>
              <a:ext cx="2268551" cy="1070509"/>
              <a:chOff x="360361" y="1853971"/>
              <a:chExt cx="4385853" cy="4243733"/>
            </a:xfrm>
            <a:gradFill>
              <a:gsLst>
                <a:gs pos="0">
                  <a:schemeClr val="bg1"/>
                </a:gs>
                <a:gs pos="100000">
                  <a:schemeClr val="bg1">
                    <a:lumMod val="95000"/>
                  </a:schemeClr>
                </a:gs>
              </a:gsLst>
              <a:lin ang="0" scaled="1"/>
            </a:gradFill>
          </p:grpSpPr>
          <p:sp>
            <p:nvSpPr>
              <p:cNvPr id="25" name="Retângulo 24">
                <a:extLst>
                  <a:ext uri="{FF2B5EF4-FFF2-40B4-BE49-F238E27FC236}">
                    <a16:creationId xmlns:a16="http://schemas.microsoft.com/office/drawing/2014/main" id="{06938045-E152-42B3-B2EA-A81B59ADA857}"/>
                  </a:ext>
                </a:extLst>
              </p:cNvPr>
              <p:cNvSpPr/>
              <p:nvPr/>
            </p:nvSpPr>
            <p:spPr>
              <a:xfrm>
                <a:off x="360361" y="1853971"/>
                <a:ext cx="3862438" cy="4243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pt-BR" sz="1400">
                  <a:solidFill>
                    <a:srgbClr val="000000"/>
                  </a:solidFill>
                </a:endParaRPr>
              </a:p>
            </p:txBody>
          </p:sp>
          <p:sp>
            <p:nvSpPr>
              <p:cNvPr id="26" name="Triângulo isósceles 25">
                <a:extLst>
                  <a:ext uri="{FF2B5EF4-FFF2-40B4-BE49-F238E27FC236}">
                    <a16:creationId xmlns:a16="http://schemas.microsoft.com/office/drawing/2014/main" id="{A86AE555-E99D-4C69-99C5-22FABA51AB8D}"/>
                  </a:ext>
                </a:extLst>
              </p:cNvPr>
              <p:cNvSpPr/>
              <p:nvPr/>
            </p:nvSpPr>
            <p:spPr>
              <a:xfrm rot="5400000">
                <a:off x="2362641" y="3714130"/>
                <a:ext cx="4243732" cy="5234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pt-BR" sz="1400">
                  <a:solidFill>
                    <a:srgbClr val="000000"/>
                  </a:solidFill>
                </a:endParaRPr>
              </a:p>
            </p:txBody>
          </p:sp>
        </p:grpSp>
        <p:sp>
          <p:nvSpPr>
            <p:cNvPr id="15" name="CaixaDeTexto 14">
              <a:extLst>
                <a:ext uri="{FF2B5EF4-FFF2-40B4-BE49-F238E27FC236}">
                  <a16:creationId xmlns:a16="http://schemas.microsoft.com/office/drawing/2014/main" id="{73077C99-85F6-4345-89C7-353D6BBEDAEA}"/>
                </a:ext>
              </a:extLst>
            </p:cNvPr>
            <p:cNvSpPr txBox="1"/>
            <p:nvPr/>
          </p:nvSpPr>
          <p:spPr>
            <a:xfrm>
              <a:off x="594303" y="1876575"/>
              <a:ext cx="331829" cy="769442"/>
            </a:xfrm>
            <a:prstGeom prst="rect">
              <a:avLst/>
            </a:prstGeom>
            <a:noFill/>
          </p:spPr>
          <p:txBody>
            <a:bodyPr wrap="square" rtlCol="0">
              <a:spAutoFit/>
            </a:bodyPr>
            <a:lstStyle/>
            <a:p>
              <a:pPr algn="ctr"/>
              <a:r>
                <a:rPr lang="pt-BR" sz="4400" b="1" dirty="0">
                  <a:solidFill>
                    <a:srgbClr val="08782B"/>
                  </a:solidFill>
                </a:rPr>
                <a:t>A</a:t>
              </a:r>
            </a:p>
          </p:txBody>
        </p:sp>
        <p:sp>
          <p:nvSpPr>
            <p:cNvPr id="18" name="CaixaDeTexto 17">
              <a:extLst>
                <a:ext uri="{FF2B5EF4-FFF2-40B4-BE49-F238E27FC236}">
                  <a16:creationId xmlns:a16="http://schemas.microsoft.com/office/drawing/2014/main" id="{452577F1-9E2D-4E54-BEFA-951FD9090DE6}"/>
                </a:ext>
              </a:extLst>
            </p:cNvPr>
            <p:cNvSpPr txBox="1"/>
            <p:nvPr/>
          </p:nvSpPr>
          <p:spPr>
            <a:xfrm>
              <a:off x="1109752" y="1938129"/>
              <a:ext cx="1692020" cy="646331"/>
            </a:xfrm>
            <a:prstGeom prst="rect">
              <a:avLst/>
            </a:prstGeom>
            <a:noFill/>
          </p:spPr>
          <p:txBody>
            <a:bodyPr wrap="square" rtlCol="0">
              <a:spAutoFit/>
            </a:bodyPr>
            <a:lstStyle/>
            <a:p>
              <a:r>
                <a:rPr lang="pt-BR" b="1" dirty="0" err="1">
                  <a:solidFill>
                    <a:schemeClr val="bg2">
                      <a:lumMod val="50000"/>
                    </a:schemeClr>
                  </a:solidFill>
                </a:rPr>
                <a:t>Understanding</a:t>
              </a:r>
              <a:r>
                <a:rPr lang="pt-BR" b="1" dirty="0">
                  <a:solidFill>
                    <a:schemeClr val="bg2">
                      <a:lumMod val="50000"/>
                    </a:schemeClr>
                  </a:solidFill>
                </a:rPr>
                <a:t> Market</a:t>
              </a:r>
            </a:p>
          </p:txBody>
        </p:sp>
      </p:grpSp>
      <p:grpSp>
        <p:nvGrpSpPr>
          <p:cNvPr id="55" name="Agrupar 54">
            <a:extLst>
              <a:ext uri="{FF2B5EF4-FFF2-40B4-BE49-F238E27FC236}">
                <a16:creationId xmlns:a16="http://schemas.microsoft.com/office/drawing/2014/main" id="{5CBC7BFF-3315-47E0-83D4-1E727F7149BD}"/>
              </a:ext>
            </a:extLst>
          </p:cNvPr>
          <p:cNvGrpSpPr/>
          <p:nvPr/>
        </p:nvGrpSpPr>
        <p:grpSpPr>
          <a:xfrm>
            <a:off x="398359" y="2724710"/>
            <a:ext cx="2571960" cy="1303924"/>
            <a:chOff x="422564" y="3225732"/>
            <a:chExt cx="2571960" cy="1303924"/>
          </a:xfrm>
        </p:grpSpPr>
        <p:grpSp>
          <p:nvGrpSpPr>
            <p:cNvPr id="13" name="Agrupar 12">
              <a:extLst>
                <a:ext uri="{FF2B5EF4-FFF2-40B4-BE49-F238E27FC236}">
                  <a16:creationId xmlns:a16="http://schemas.microsoft.com/office/drawing/2014/main" id="{B7199B94-160A-45C2-85AC-124D81B38236}"/>
                </a:ext>
              </a:extLst>
            </p:cNvPr>
            <p:cNvGrpSpPr/>
            <p:nvPr/>
          </p:nvGrpSpPr>
          <p:grpSpPr>
            <a:xfrm>
              <a:off x="422564" y="3225732"/>
              <a:ext cx="2571960" cy="1303924"/>
              <a:chOff x="-226226" y="1853971"/>
              <a:chExt cx="4972440" cy="4243733"/>
            </a:xfrm>
            <a:gradFill>
              <a:gsLst>
                <a:gs pos="0">
                  <a:schemeClr val="bg1"/>
                </a:gs>
                <a:gs pos="100000">
                  <a:schemeClr val="bg1">
                    <a:lumMod val="95000"/>
                  </a:schemeClr>
                </a:gs>
              </a:gsLst>
              <a:lin ang="0" scaled="1"/>
            </a:gradFill>
          </p:grpSpPr>
          <p:sp>
            <p:nvSpPr>
              <p:cNvPr id="23" name="Retângulo 22">
                <a:extLst>
                  <a:ext uri="{FF2B5EF4-FFF2-40B4-BE49-F238E27FC236}">
                    <a16:creationId xmlns:a16="http://schemas.microsoft.com/office/drawing/2014/main" id="{DD9A3CEB-A36A-4075-9CC3-E93839551CDA}"/>
                  </a:ext>
                </a:extLst>
              </p:cNvPr>
              <p:cNvSpPr/>
              <p:nvPr/>
            </p:nvSpPr>
            <p:spPr>
              <a:xfrm>
                <a:off x="-226226" y="1853971"/>
                <a:ext cx="4449026" cy="4243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pt-BR" sz="1400">
                  <a:solidFill>
                    <a:srgbClr val="000000"/>
                  </a:solidFill>
                </a:endParaRPr>
              </a:p>
            </p:txBody>
          </p:sp>
          <p:sp>
            <p:nvSpPr>
              <p:cNvPr id="24" name="Triângulo isósceles 23">
                <a:extLst>
                  <a:ext uri="{FF2B5EF4-FFF2-40B4-BE49-F238E27FC236}">
                    <a16:creationId xmlns:a16="http://schemas.microsoft.com/office/drawing/2014/main" id="{865E0E2B-96D0-4FC9-94C7-826FDFA3BB92}"/>
                  </a:ext>
                </a:extLst>
              </p:cNvPr>
              <p:cNvSpPr/>
              <p:nvPr/>
            </p:nvSpPr>
            <p:spPr>
              <a:xfrm rot="5400000">
                <a:off x="2362641" y="3714130"/>
                <a:ext cx="4243732" cy="5234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pt-BR" sz="1400">
                  <a:solidFill>
                    <a:srgbClr val="000000"/>
                  </a:solidFill>
                </a:endParaRPr>
              </a:p>
            </p:txBody>
          </p:sp>
        </p:grpSp>
        <p:sp>
          <p:nvSpPr>
            <p:cNvPr id="16" name="CaixaDeTexto 15">
              <a:extLst>
                <a:ext uri="{FF2B5EF4-FFF2-40B4-BE49-F238E27FC236}">
                  <a16:creationId xmlns:a16="http://schemas.microsoft.com/office/drawing/2014/main" id="{7AB24954-96BD-4888-8B0B-E104ED3D1D93}"/>
                </a:ext>
              </a:extLst>
            </p:cNvPr>
            <p:cNvSpPr txBox="1"/>
            <p:nvPr/>
          </p:nvSpPr>
          <p:spPr>
            <a:xfrm>
              <a:off x="674472" y="3474507"/>
              <a:ext cx="331829" cy="769441"/>
            </a:xfrm>
            <a:prstGeom prst="rect">
              <a:avLst/>
            </a:prstGeom>
            <a:noFill/>
          </p:spPr>
          <p:txBody>
            <a:bodyPr wrap="square" rtlCol="0">
              <a:spAutoFit/>
            </a:bodyPr>
            <a:lstStyle/>
            <a:p>
              <a:pPr algn="ctr"/>
              <a:r>
                <a:rPr lang="pt-BR" sz="4400" b="1" dirty="0">
                  <a:solidFill>
                    <a:srgbClr val="08782B"/>
                  </a:solidFill>
                </a:rPr>
                <a:t>B</a:t>
              </a:r>
            </a:p>
          </p:txBody>
        </p:sp>
        <p:sp>
          <p:nvSpPr>
            <p:cNvPr id="19" name="CaixaDeTexto 18">
              <a:extLst>
                <a:ext uri="{FF2B5EF4-FFF2-40B4-BE49-F238E27FC236}">
                  <a16:creationId xmlns:a16="http://schemas.microsoft.com/office/drawing/2014/main" id="{79E17BA3-C2EC-41FC-8F26-D0516CE6EDF8}"/>
                </a:ext>
              </a:extLst>
            </p:cNvPr>
            <p:cNvSpPr txBox="1"/>
            <p:nvPr/>
          </p:nvSpPr>
          <p:spPr>
            <a:xfrm>
              <a:off x="1126295" y="3554527"/>
              <a:ext cx="1742498" cy="646331"/>
            </a:xfrm>
            <a:prstGeom prst="rect">
              <a:avLst/>
            </a:prstGeom>
            <a:noFill/>
          </p:spPr>
          <p:txBody>
            <a:bodyPr wrap="square" rtlCol="0">
              <a:spAutoFit/>
            </a:bodyPr>
            <a:lstStyle/>
            <a:p>
              <a:r>
                <a:rPr lang="pt-BR" b="1" dirty="0" err="1">
                  <a:solidFill>
                    <a:schemeClr val="bg2">
                      <a:lumMod val="50000"/>
                    </a:schemeClr>
                  </a:solidFill>
                </a:rPr>
                <a:t>Increase</a:t>
              </a:r>
              <a:r>
                <a:rPr lang="pt-BR" b="1" dirty="0">
                  <a:solidFill>
                    <a:schemeClr val="bg2">
                      <a:lumMod val="50000"/>
                    </a:schemeClr>
                  </a:solidFill>
                </a:rPr>
                <a:t> in </a:t>
              </a:r>
              <a:r>
                <a:rPr lang="pt-BR" b="1" dirty="0" err="1">
                  <a:solidFill>
                    <a:schemeClr val="bg2">
                      <a:lumMod val="50000"/>
                    </a:schemeClr>
                  </a:solidFill>
                </a:rPr>
                <a:t>Offer</a:t>
              </a:r>
              <a:r>
                <a:rPr lang="pt-BR" b="1" dirty="0">
                  <a:solidFill>
                    <a:schemeClr val="bg2">
                      <a:lumMod val="50000"/>
                    </a:schemeClr>
                  </a:solidFill>
                </a:rPr>
                <a:t> </a:t>
              </a:r>
              <a:r>
                <a:rPr lang="pt-BR" b="1" dirty="0" err="1">
                  <a:solidFill>
                    <a:schemeClr val="bg2">
                      <a:lumMod val="50000"/>
                    </a:schemeClr>
                  </a:solidFill>
                </a:rPr>
                <a:t>Value</a:t>
              </a:r>
              <a:endParaRPr lang="pt-BR" b="1" dirty="0">
                <a:solidFill>
                  <a:schemeClr val="bg2">
                    <a:lumMod val="50000"/>
                  </a:schemeClr>
                </a:solidFill>
              </a:endParaRPr>
            </a:p>
          </p:txBody>
        </p:sp>
      </p:grpSp>
      <p:grpSp>
        <p:nvGrpSpPr>
          <p:cNvPr id="56" name="Agrupar 55">
            <a:extLst>
              <a:ext uri="{FF2B5EF4-FFF2-40B4-BE49-F238E27FC236}">
                <a16:creationId xmlns:a16="http://schemas.microsoft.com/office/drawing/2014/main" id="{A242A720-3AD2-4F6E-B0FB-E3BAE1C5F47B}"/>
              </a:ext>
            </a:extLst>
          </p:cNvPr>
          <p:cNvGrpSpPr/>
          <p:nvPr/>
        </p:nvGrpSpPr>
        <p:grpSpPr>
          <a:xfrm>
            <a:off x="398358" y="4590588"/>
            <a:ext cx="2494662" cy="1303924"/>
            <a:chOff x="405256" y="4849668"/>
            <a:chExt cx="2190214" cy="1303924"/>
          </a:xfrm>
        </p:grpSpPr>
        <p:grpSp>
          <p:nvGrpSpPr>
            <p:cNvPr id="14" name="Agrupar 13">
              <a:extLst>
                <a:ext uri="{FF2B5EF4-FFF2-40B4-BE49-F238E27FC236}">
                  <a16:creationId xmlns:a16="http://schemas.microsoft.com/office/drawing/2014/main" id="{EB601966-3F58-4466-909A-3EBC437B84F1}"/>
                </a:ext>
              </a:extLst>
            </p:cNvPr>
            <p:cNvGrpSpPr/>
            <p:nvPr/>
          </p:nvGrpSpPr>
          <p:grpSpPr>
            <a:xfrm>
              <a:off x="405256" y="4849668"/>
              <a:ext cx="2190214" cy="1303924"/>
              <a:chOff x="-253467" y="1853971"/>
              <a:chExt cx="4999681" cy="4243733"/>
            </a:xfrm>
            <a:gradFill>
              <a:gsLst>
                <a:gs pos="0">
                  <a:schemeClr val="bg1"/>
                </a:gs>
                <a:gs pos="100000">
                  <a:schemeClr val="bg1">
                    <a:lumMod val="95000"/>
                  </a:schemeClr>
                </a:gs>
              </a:gsLst>
              <a:lin ang="0" scaled="1"/>
            </a:gradFill>
          </p:grpSpPr>
          <p:sp>
            <p:nvSpPr>
              <p:cNvPr id="21" name="Retângulo 20">
                <a:extLst>
                  <a:ext uri="{FF2B5EF4-FFF2-40B4-BE49-F238E27FC236}">
                    <a16:creationId xmlns:a16="http://schemas.microsoft.com/office/drawing/2014/main" id="{86DDA616-A61F-4FB4-A4B5-49C4E6913402}"/>
                  </a:ext>
                </a:extLst>
              </p:cNvPr>
              <p:cNvSpPr/>
              <p:nvPr/>
            </p:nvSpPr>
            <p:spPr>
              <a:xfrm>
                <a:off x="-253467" y="1853971"/>
                <a:ext cx="4476266" cy="4243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pt-BR" sz="1400">
                  <a:solidFill>
                    <a:srgbClr val="000000"/>
                  </a:solidFill>
                </a:endParaRPr>
              </a:p>
            </p:txBody>
          </p:sp>
          <p:sp>
            <p:nvSpPr>
              <p:cNvPr id="22" name="Triângulo isósceles 21">
                <a:extLst>
                  <a:ext uri="{FF2B5EF4-FFF2-40B4-BE49-F238E27FC236}">
                    <a16:creationId xmlns:a16="http://schemas.microsoft.com/office/drawing/2014/main" id="{D1195EB3-9F84-4F32-9473-295E4E29B51D}"/>
                  </a:ext>
                </a:extLst>
              </p:cNvPr>
              <p:cNvSpPr/>
              <p:nvPr/>
            </p:nvSpPr>
            <p:spPr>
              <a:xfrm rot="5400000">
                <a:off x="2362641" y="3714130"/>
                <a:ext cx="4243732" cy="5234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pt-BR" sz="1400">
                  <a:solidFill>
                    <a:srgbClr val="000000"/>
                  </a:solidFill>
                </a:endParaRPr>
              </a:p>
            </p:txBody>
          </p:sp>
        </p:grpSp>
        <p:sp>
          <p:nvSpPr>
            <p:cNvPr id="17" name="CaixaDeTexto 16">
              <a:extLst>
                <a:ext uri="{FF2B5EF4-FFF2-40B4-BE49-F238E27FC236}">
                  <a16:creationId xmlns:a16="http://schemas.microsoft.com/office/drawing/2014/main" id="{D3051A07-0459-4537-AAAA-DF8670E198C3}"/>
                </a:ext>
              </a:extLst>
            </p:cNvPr>
            <p:cNvSpPr txBox="1"/>
            <p:nvPr/>
          </p:nvSpPr>
          <p:spPr>
            <a:xfrm>
              <a:off x="679271" y="5116909"/>
              <a:ext cx="331829" cy="769441"/>
            </a:xfrm>
            <a:prstGeom prst="rect">
              <a:avLst/>
            </a:prstGeom>
            <a:noFill/>
          </p:spPr>
          <p:txBody>
            <a:bodyPr wrap="square" rtlCol="0">
              <a:spAutoFit/>
            </a:bodyPr>
            <a:lstStyle/>
            <a:p>
              <a:pPr algn="ctr"/>
              <a:r>
                <a:rPr lang="pt-BR" sz="4400" b="1" dirty="0">
                  <a:solidFill>
                    <a:srgbClr val="08782B"/>
                  </a:solidFill>
                </a:rPr>
                <a:t>C</a:t>
              </a:r>
            </a:p>
          </p:txBody>
        </p:sp>
        <p:sp>
          <p:nvSpPr>
            <p:cNvPr id="20" name="CaixaDeTexto 19">
              <a:extLst>
                <a:ext uri="{FF2B5EF4-FFF2-40B4-BE49-F238E27FC236}">
                  <a16:creationId xmlns:a16="http://schemas.microsoft.com/office/drawing/2014/main" id="{3C8C5FA9-D01F-47B0-80D6-A9DA41193428}"/>
                </a:ext>
              </a:extLst>
            </p:cNvPr>
            <p:cNvSpPr txBox="1"/>
            <p:nvPr/>
          </p:nvSpPr>
          <p:spPr>
            <a:xfrm>
              <a:off x="1074480" y="5214353"/>
              <a:ext cx="1383902" cy="646331"/>
            </a:xfrm>
            <a:prstGeom prst="rect">
              <a:avLst/>
            </a:prstGeom>
            <a:noFill/>
          </p:spPr>
          <p:txBody>
            <a:bodyPr wrap="square" rtlCol="0">
              <a:spAutoFit/>
            </a:bodyPr>
            <a:lstStyle/>
            <a:p>
              <a:r>
                <a:rPr lang="pt-BR" b="1" dirty="0" err="1">
                  <a:solidFill>
                    <a:schemeClr val="bg2">
                      <a:lumMod val="50000"/>
                    </a:schemeClr>
                  </a:solidFill>
                </a:rPr>
                <a:t>Strategic</a:t>
              </a:r>
              <a:r>
                <a:rPr lang="pt-BR" b="1" dirty="0">
                  <a:solidFill>
                    <a:schemeClr val="bg2">
                      <a:lumMod val="50000"/>
                    </a:schemeClr>
                  </a:solidFill>
                </a:rPr>
                <a:t> </a:t>
              </a:r>
              <a:r>
                <a:rPr lang="pt-BR" b="1" dirty="0" err="1">
                  <a:solidFill>
                    <a:schemeClr val="bg2">
                      <a:lumMod val="50000"/>
                    </a:schemeClr>
                  </a:solidFill>
                </a:rPr>
                <a:t>Movements</a:t>
              </a:r>
              <a:endParaRPr lang="pt-BR" b="1" dirty="0">
                <a:solidFill>
                  <a:schemeClr val="bg2">
                    <a:lumMod val="50000"/>
                  </a:schemeClr>
                </a:solidFill>
              </a:endParaRPr>
            </a:p>
          </p:txBody>
        </p:sp>
      </p:grpSp>
      <p:sp>
        <p:nvSpPr>
          <p:cNvPr id="51" name="CaixaDeTexto 50">
            <a:extLst>
              <a:ext uri="{FF2B5EF4-FFF2-40B4-BE49-F238E27FC236}">
                <a16:creationId xmlns:a16="http://schemas.microsoft.com/office/drawing/2014/main" id="{C0B24154-F28C-49BC-8F4E-C09096D1AC64}"/>
              </a:ext>
            </a:extLst>
          </p:cNvPr>
          <p:cNvSpPr txBox="1"/>
          <p:nvPr/>
        </p:nvSpPr>
        <p:spPr>
          <a:xfrm>
            <a:off x="2991097" y="1453860"/>
            <a:ext cx="8623491" cy="830997"/>
          </a:xfrm>
          <a:prstGeom prst="rect">
            <a:avLst/>
          </a:prstGeom>
          <a:ln>
            <a:noFill/>
            <a:prstDash val="dash"/>
          </a:ln>
        </p:spPr>
        <p:txBody>
          <a:bodyPr wrap="square" rtlCol="0">
            <a:spAutoFit/>
          </a:bodyPr>
          <a:lstStyle/>
          <a:p>
            <a:pPr marL="342900" lvl="1" indent="-342900">
              <a:buFontTx/>
              <a:buAutoNum type="arabicPeriod"/>
            </a:pPr>
            <a:r>
              <a:rPr lang="pt-BR" sz="1600" b="1" dirty="0" err="1"/>
              <a:t>Analysis</a:t>
            </a:r>
            <a:r>
              <a:rPr lang="pt-BR" sz="1600" b="1" dirty="0"/>
              <a:t> </a:t>
            </a:r>
            <a:r>
              <a:rPr lang="pt-BR" sz="1600" b="1" dirty="0" err="1"/>
              <a:t>of</a:t>
            </a:r>
            <a:r>
              <a:rPr lang="pt-BR" sz="1600" b="1" dirty="0"/>
              <a:t> </a:t>
            </a:r>
            <a:r>
              <a:rPr lang="pt-BR" sz="1600" b="1" dirty="0" err="1"/>
              <a:t>the</a:t>
            </a:r>
            <a:r>
              <a:rPr lang="pt-BR" sz="1600" b="1" dirty="0"/>
              <a:t> </a:t>
            </a:r>
            <a:r>
              <a:rPr lang="pt-BR" sz="1600" b="1" dirty="0" err="1"/>
              <a:t>External</a:t>
            </a:r>
            <a:r>
              <a:rPr lang="pt-BR" sz="1600" b="1" dirty="0"/>
              <a:t> </a:t>
            </a:r>
            <a:r>
              <a:rPr lang="pt-BR" sz="1600" b="1" dirty="0" err="1"/>
              <a:t>Environment</a:t>
            </a:r>
            <a:r>
              <a:rPr lang="pt-BR" sz="1600" b="1" dirty="0"/>
              <a:t> - PEST </a:t>
            </a:r>
            <a:r>
              <a:rPr lang="pt-BR" sz="1600" b="1" dirty="0" err="1"/>
              <a:t>Analysis</a:t>
            </a:r>
            <a:r>
              <a:rPr lang="pt-BR" sz="1600" b="1" dirty="0"/>
              <a:t> (</a:t>
            </a:r>
            <a:r>
              <a:rPr lang="pt-BR" sz="1600" b="1" dirty="0" err="1"/>
              <a:t>Chapter</a:t>
            </a:r>
            <a:r>
              <a:rPr lang="pt-BR" sz="1600" b="1" dirty="0"/>
              <a:t> 2 DDSP)</a:t>
            </a:r>
          </a:p>
          <a:p>
            <a:pPr marL="342900" lvl="1" indent="-342900">
              <a:buFontTx/>
              <a:buAutoNum type="arabicPeriod"/>
            </a:pPr>
            <a:r>
              <a:rPr lang="en-US" sz="1600" b="1" dirty="0"/>
              <a:t>Analysis of Risks and Barriers to Purchase (Chapter 2 DDSP)</a:t>
            </a:r>
          </a:p>
          <a:p>
            <a:pPr marL="342900" lvl="1" indent="-342900">
              <a:buFontTx/>
              <a:buAutoNum type="arabicPeriod"/>
            </a:pPr>
            <a:r>
              <a:rPr lang="en-US" sz="1600" b="1" dirty="0"/>
              <a:t>Competitors' offers (Visits in competitors, Market, Web, Simulate purchase)</a:t>
            </a:r>
            <a:endParaRPr lang="pt-BR" sz="1400" dirty="0"/>
          </a:p>
        </p:txBody>
      </p:sp>
      <p:sp>
        <p:nvSpPr>
          <p:cNvPr id="52" name="CaixaDeTexto 51">
            <a:extLst>
              <a:ext uri="{FF2B5EF4-FFF2-40B4-BE49-F238E27FC236}">
                <a16:creationId xmlns:a16="http://schemas.microsoft.com/office/drawing/2014/main" id="{78774AA6-C91C-41B3-BF3F-C136D0368BE6}"/>
              </a:ext>
            </a:extLst>
          </p:cNvPr>
          <p:cNvSpPr txBox="1"/>
          <p:nvPr/>
        </p:nvSpPr>
        <p:spPr>
          <a:xfrm>
            <a:off x="2991097" y="2579813"/>
            <a:ext cx="9001965" cy="1815882"/>
          </a:xfrm>
          <a:prstGeom prst="rect">
            <a:avLst/>
          </a:prstGeom>
          <a:ln>
            <a:noFill/>
            <a:prstDash val="dash"/>
          </a:ln>
        </p:spPr>
        <p:txBody>
          <a:bodyPr wrap="square" rtlCol="0">
            <a:spAutoFit/>
          </a:bodyPr>
          <a:lstStyle/>
          <a:p>
            <a:pPr marL="342900" lvl="1" indent="-342900">
              <a:buFont typeface="+mj-lt"/>
              <a:buAutoNum type="arabicPeriod" startAt="4"/>
            </a:pPr>
            <a:r>
              <a:rPr lang="en-US" sz="1600" b="1" dirty="0"/>
              <a:t>Reduce the importance of Substitutes (Table 10.1 and Networks)</a:t>
            </a:r>
          </a:p>
          <a:p>
            <a:pPr marL="342900" lvl="1" indent="-342900">
              <a:buFont typeface="+mj-lt"/>
              <a:buAutoNum type="arabicPeriod" startAt="4"/>
            </a:pPr>
            <a:r>
              <a:rPr lang="en-US" sz="1600" b="1" dirty="0"/>
              <a:t>Cost Analysis and Comparisons (Produce MP, MO)</a:t>
            </a:r>
          </a:p>
          <a:p>
            <a:pPr marL="342900" lvl="1" indent="-342900">
              <a:buFont typeface="+mj-lt"/>
              <a:buAutoNum type="arabicPeriod" startAt="4"/>
            </a:pPr>
            <a:r>
              <a:rPr lang="en-US" sz="1600" b="1" dirty="0"/>
              <a:t>Lock-In Strategies (Comparing Competitors, Method Table 10.5)</a:t>
            </a:r>
          </a:p>
          <a:p>
            <a:pPr marL="342900" lvl="1" indent="-342900">
              <a:buFont typeface="+mj-lt"/>
              <a:buAutoNum type="arabicPeriod" startAt="4"/>
            </a:pPr>
            <a:r>
              <a:rPr lang="en-US" sz="1600" b="1" dirty="0"/>
              <a:t>Communicate Importance of Attributes (Example: Volvo = safety)</a:t>
            </a:r>
          </a:p>
          <a:p>
            <a:pPr marL="342900" lvl="1" indent="-342900">
              <a:buFont typeface="+mj-lt"/>
              <a:buAutoNum type="arabicPeriod" startAt="4"/>
            </a:pPr>
            <a:r>
              <a:rPr lang="en-US" sz="1600" b="1" dirty="0"/>
              <a:t>Solving Problems and Mitigating Risks (Solutions for item 2 (fruit salt), Example: Cover offer)</a:t>
            </a:r>
          </a:p>
          <a:p>
            <a:pPr marL="342900" lvl="1" indent="-342900">
              <a:buFont typeface="+mj-lt"/>
              <a:buAutoNum type="arabicPeriod" startAt="4"/>
            </a:pPr>
            <a:r>
              <a:rPr lang="en-US" sz="1600" b="1" dirty="0"/>
              <a:t>Value Capture with Innovators (Method, Skimming (market skimming)</a:t>
            </a:r>
          </a:p>
          <a:p>
            <a:pPr marL="342900" lvl="1" indent="-342900">
              <a:buFont typeface="+mj-lt"/>
              <a:buAutoNum type="arabicPeriod" startAt="4"/>
            </a:pPr>
            <a:r>
              <a:rPr lang="en-US" sz="1600" b="1" dirty="0"/>
              <a:t>Synthesis of Benefits (Offer: studies, information, packages, cost reduction of production.)</a:t>
            </a:r>
            <a:endParaRPr lang="pt-BR" sz="1400" b="1" dirty="0"/>
          </a:p>
        </p:txBody>
      </p:sp>
      <p:sp>
        <p:nvSpPr>
          <p:cNvPr id="57" name="CaixaDeTexto 56">
            <a:extLst>
              <a:ext uri="{FF2B5EF4-FFF2-40B4-BE49-F238E27FC236}">
                <a16:creationId xmlns:a16="http://schemas.microsoft.com/office/drawing/2014/main" id="{3AE2DBC4-7BEE-4320-94AE-7DB65074825A}"/>
              </a:ext>
            </a:extLst>
          </p:cNvPr>
          <p:cNvSpPr txBox="1"/>
          <p:nvPr/>
        </p:nvSpPr>
        <p:spPr>
          <a:xfrm>
            <a:off x="2991097" y="4457719"/>
            <a:ext cx="8482009" cy="1569660"/>
          </a:xfrm>
          <a:prstGeom prst="rect">
            <a:avLst/>
          </a:prstGeom>
          <a:ln>
            <a:noFill/>
            <a:prstDash val="dash"/>
          </a:ln>
        </p:spPr>
        <p:txBody>
          <a:bodyPr wrap="square" rtlCol="0">
            <a:spAutoFit/>
          </a:bodyPr>
          <a:lstStyle/>
          <a:p>
            <a:pPr marL="342900" lvl="1" indent="-342900">
              <a:buFont typeface="+mj-lt"/>
              <a:buAutoNum type="arabicPeriod" startAt="11"/>
            </a:pPr>
            <a:r>
              <a:rPr lang="en-US" sz="1600" b="1" dirty="0"/>
              <a:t>Competitors' Movement (Avoid price wars)</a:t>
            </a:r>
          </a:p>
          <a:p>
            <a:pPr marL="342900" lvl="1" indent="-342900">
              <a:buFont typeface="+mj-lt"/>
              <a:buAutoNum type="arabicPeriod" startAt="11"/>
            </a:pPr>
            <a:r>
              <a:rPr lang="en-US" sz="1600" b="1" dirty="0"/>
              <a:t>Discounts and Promotions Policies (Comparison - table 10.5) (Finance / discounts / seasonal / barter / cash back / card)</a:t>
            </a:r>
          </a:p>
          <a:p>
            <a:pPr marL="342900" lvl="1" indent="-342900">
              <a:buFont typeface="+mj-lt"/>
              <a:buAutoNum type="arabicPeriod" startAt="11"/>
            </a:pPr>
            <a:r>
              <a:rPr lang="en-US" sz="1600" b="1" dirty="0"/>
              <a:t>Integrated Approach and Adaptations</a:t>
            </a:r>
          </a:p>
          <a:p>
            <a:pPr marL="342900" lvl="1" indent="-342900">
              <a:buFont typeface="+mj-lt"/>
              <a:buAutoNum type="arabicPeriod" startAt="11"/>
            </a:pPr>
            <a:r>
              <a:rPr lang="en-US" sz="1600" b="1" dirty="0"/>
              <a:t>Use of the WEB - "alert"</a:t>
            </a:r>
          </a:p>
          <a:p>
            <a:pPr marL="342900" lvl="1" indent="-342900">
              <a:buFont typeface="+mj-lt"/>
              <a:buAutoNum type="arabicPeriod" startAt="11"/>
            </a:pPr>
            <a:r>
              <a:rPr lang="en-US" sz="1600" b="1" dirty="0"/>
              <a:t>Price Management</a:t>
            </a:r>
            <a:endParaRPr lang="pt-BR" sz="1600" b="1" dirty="0"/>
          </a:p>
        </p:txBody>
      </p:sp>
      <p:sp>
        <p:nvSpPr>
          <p:cNvPr id="58" name="Título 1">
            <a:extLst>
              <a:ext uri="{FF2B5EF4-FFF2-40B4-BE49-F238E27FC236}">
                <a16:creationId xmlns:a16="http://schemas.microsoft.com/office/drawing/2014/main" id="{0837048F-4AFE-4308-925F-82D994986F5A}"/>
              </a:ext>
            </a:extLst>
          </p:cNvPr>
          <p:cNvSpPr>
            <a:spLocks noGrp="1"/>
          </p:cNvSpPr>
          <p:nvPr>
            <p:ph type="title"/>
          </p:nvPr>
        </p:nvSpPr>
        <p:spPr>
          <a:xfrm>
            <a:off x="2147244" y="121796"/>
            <a:ext cx="8258175" cy="582612"/>
          </a:xfrm>
        </p:spPr>
        <p:txBody>
          <a:bodyPr>
            <a:normAutofit/>
          </a:bodyPr>
          <a:lstStyle/>
          <a:p>
            <a:pPr algn="ctr"/>
            <a:r>
              <a:rPr lang="pt-BR" sz="2800" dirty="0"/>
              <a:t> “</a:t>
            </a:r>
            <a:r>
              <a:rPr lang="pt-BR" sz="2800" dirty="0" err="1"/>
              <a:t>Hands</a:t>
            </a:r>
            <a:r>
              <a:rPr lang="pt-BR" sz="2800" dirty="0"/>
              <a:t> - </a:t>
            </a:r>
            <a:r>
              <a:rPr lang="pt-BR" sz="2800" dirty="0" err="1"/>
              <a:t>On</a:t>
            </a:r>
            <a:r>
              <a:rPr lang="pt-BR" sz="2800" dirty="0"/>
              <a:t>” </a:t>
            </a:r>
            <a:r>
              <a:rPr lang="pt-BR" sz="2800" dirty="0" err="1"/>
              <a:t>Method</a:t>
            </a:r>
            <a:r>
              <a:rPr lang="pt-BR" sz="2800" dirty="0"/>
              <a:t> - Set </a:t>
            </a:r>
            <a:r>
              <a:rPr lang="pt-BR" sz="2800" dirty="0" err="1"/>
              <a:t>Prices</a:t>
            </a:r>
            <a:endParaRPr lang="pt-BR" sz="2800" dirty="0"/>
          </a:p>
        </p:txBody>
      </p:sp>
      <p:cxnSp>
        <p:nvCxnSpPr>
          <p:cNvPr id="60" name="Conector reto 59">
            <a:extLst>
              <a:ext uri="{FF2B5EF4-FFF2-40B4-BE49-F238E27FC236}">
                <a16:creationId xmlns:a16="http://schemas.microsoft.com/office/drawing/2014/main" id="{40A50CA1-0D90-4BCF-8C18-8EB46FC86F4E}"/>
              </a:ext>
            </a:extLst>
          </p:cNvPr>
          <p:cNvCxnSpPr>
            <a:cxnSpLocks/>
          </p:cNvCxnSpPr>
          <p:nvPr/>
        </p:nvCxnSpPr>
        <p:spPr>
          <a:xfrm>
            <a:off x="430556" y="4395695"/>
            <a:ext cx="11330887" cy="0"/>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1" name="Retângulo 60">
            <a:extLst>
              <a:ext uri="{FF2B5EF4-FFF2-40B4-BE49-F238E27FC236}">
                <a16:creationId xmlns:a16="http://schemas.microsoft.com/office/drawing/2014/main" id="{B08A1927-7D3F-4244-AFE6-36A99B34DF88}"/>
              </a:ext>
            </a:extLst>
          </p:cNvPr>
          <p:cNvSpPr/>
          <p:nvPr/>
        </p:nvSpPr>
        <p:spPr>
          <a:xfrm>
            <a:off x="4007769" y="6252409"/>
            <a:ext cx="6509884" cy="430887"/>
          </a:xfrm>
          <a:prstGeom prst="rect">
            <a:avLst/>
          </a:prstGeom>
        </p:spPr>
        <p:txBody>
          <a:bodyPr wrap="square">
            <a:spAutoFit/>
          </a:bodyPr>
          <a:lstStyle/>
          <a:p>
            <a:pPr algn="r"/>
            <a:r>
              <a:rPr lang="en-US" sz="1100" b="1" i="1" dirty="0"/>
              <a:t>Source: Developed by the author based on </a:t>
            </a:r>
            <a:r>
              <a:rPr lang="en-US" sz="1100" b="1" i="1" dirty="0" err="1"/>
              <a:t>Kotler</a:t>
            </a:r>
            <a:r>
              <a:rPr lang="en-US" sz="1100" b="1" i="1" dirty="0"/>
              <a:t> (1997) and </a:t>
            </a:r>
            <a:r>
              <a:rPr lang="en-US" sz="1100" b="1" i="1" dirty="0" err="1"/>
              <a:t>Etzel</a:t>
            </a:r>
            <a:r>
              <a:rPr lang="en-US" sz="1100" b="1" i="1" dirty="0"/>
              <a:t>, Walker and Stanton (2001). </a:t>
            </a:r>
            <a:endParaRPr lang="pt-BR" sz="1100" b="1" i="1" dirty="0"/>
          </a:p>
          <a:p>
            <a:pPr algn="r"/>
            <a:r>
              <a:rPr lang="en-US" sz="1100" b="1" i="1" dirty="0"/>
              <a:t>Figure 10.2 The price setting process.</a:t>
            </a:r>
            <a:endParaRPr lang="pt-BR" sz="1100" b="1" i="1" dirty="0"/>
          </a:p>
        </p:txBody>
      </p:sp>
    </p:spTree>
    <p:extLst>
      <p:ext uri="{BB962C8B-B14F-4D97-AF65-F5344CB8AC3E}">
        <p14:creationId xmlns:p14="http://schemas.microsoft.com/office/powerpoint/2010/main" val="103209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17 at 10.09.13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3321" y="577050"/>
            <a:ext cx="11076106" cy="5330263"/>
          </a:xfrm>
          <a:prstGeom prst="rect">
            <a:avLst/>
          </a:prstGeom>
        </p:spPr>
      </p:pic>
    </p:spTree>
    <p:extLst>
      <p:ext uri="{BB962C8B-B14F-4D97-AF65-F5344CB8AC3E}">
        <p14:creationId xmlns:p14="http://schemas.microsoft.com/office/powerpoint/2010/main" val="9894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8-17 at 10.08.4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0665" y="323236"/>
            <a:ext cx="8834511" cy="6057913"/>
          </a:xfrm>
          <a:prstGeom prst="rect">
            <a:avLst/>
          </a:prstGeom>
        </p:spPr>
      </p:pic>
    </p:spTree>
    <p:extLst>
      <p:ext uri="{BB962C8B-B14F-4D97-AF65-F5344CB8AC3E}">
        <p14:creationId xmlns:p14="http://schemas.microsoft.com/office/powerpoint/2010/main" val="8181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17 at 10.08.55 AM.png"/>
          <p:cNvPicPr>
            <a:picLocks noChangeAspect="1"/>
          </p:cNvPicPr>
          <p:nvPr/>
        </p:nvPicPr>
        <p:blipFill rotWithShape="1">
          <a:blip r:embed="rId2">
            <a:extLst>
              <a:ext uri="{28A0092B-C50C-407E-A947-70E740481C1C}">
                <a14:useLocalDpi xmlns:a14="http://schemas.microsoft.com/office/drawing/2010/main"/>
              </a:ext>
            </a:extLst>
          </a:blip>
          <a:srcRect l="4984" t="7783" r="8451" b="18389"/>
          <a:stretch/>
        </p:blipFill>
        <p:spPr>
          <a:xfrm>
            <a:off x="970669" y="1533378"/>
            <a:ext cx="10666093" cy="3967089"/>
          </a:xfrm>
          <a:prstGeom prst="rect">
            <a:avLst/>
          </a:prstGeom>
        </p:spPr>
      </p:pic>
    </p:spTree>
    <p:extLst>
      <p:ext uri="{BB962C8B-B14F-4D97-AF65-F5344CB8AC3E}">
        <p14:creationId xmlns:p14="http://schemas.microsoft.com/office/powerpoint/2010/main" val="6993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15ED1F9-BD10-43CC-A031-1A202A7EDE05}"/>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1560829" y="560652"/>
            <a:ext cx="9070341" cy="5736696"/>
          </a:xfrm>
          <a:prstGeom prst="rect">
            <a:avLst/>
          </a:prstGeom>
        </p:spPr>
      </p:pic>
      <p:sp>
        <p:nvSpPr>
          <p:cNvPr id="5" name="CaixaDeTexto 4">
            <a:extLst>
              <a:ext uri="{FF2B5EF4-FFF2-40B4-BE49-F238E27FC236}">
                <a16:creationId xmlns:a16="http://schemas.microsoft.com/office/drawing/2014/main" id="{03AABDDF-B422-48DF-9DD5-609CFE4DD031}"/>
              </a:ext>
            </a:extLst>
          </p:cNvPr>
          <p:cNvSpPr txBox="1"/>
          <p:nvPr/>
        </p:nvSpPr>
        <p:spPr>
          <a:xfrm>
            <a:off x="4358640" y="330266"/>
            <a:ext cx="6096000" cy="369332"/>
          </a:xfrm>
          <a:prstGeom prst="rect">
            <a:avLst/>
          </a:prstGeom>
          <a:noFill/>
        </p:spPr>
        <p:txBody>
          <a:bodyPr wrap="square">
            <a:spAutoFit/>
          </a:bodyPr>
          <a:lstStyle/>
          <a:p>
            <a:pPr algn="r"/>
            <a:r>
              <a:rPr lang="pt-BR" i="1" dirty="0"/>
              <a:t>https://www.youtube.com/watch?v=xtfylPlkmbI</a:t>
            </a:r>
          </a:p>
        </p:txBody>
      </p:sp>
    </p:spTree>
    <p:extLst>
      <p:ext uri="{BB962C8B-B14F-4D97-AF65-F5344CB8AC3E}">
        <p14:creationId xmlns:p14="http://schemas.microsoft.com/office/powerpoint/2010/main" val="9610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F58DABB-13B7-4BA1-AA69-55A636A1B918}"/>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1767661" y="559342"/>
            <a:ext cx="8626019" cy="5739315"/>
          </a:xfrm>
          <a:prstGeom prst="rect">
            <a:avLst/>
          </a:prstGeom>
        </p:spPr>
      </p:pic>
      <p:sp>
        <p:nvSpPr>
          <p:cNvPr id="5" name="CaixaDeTexto 4">
            <a:extLst>
              <a:ext uri="{FF2B5EF4-FFF2-40B4-BE49-F238E27FC236}">
                <a16:creationId xmlns:a16="http://schemas.microsoft.com/office/drawing/2014/main" id="{60A69E6F-5EF2-46E8-8589-2521125EB9BE}"/>
              </a:ext>
            </a:extLst>
          </p:cNvPr>
          <p:cNvSpPr txBox="1"/>
          <p:nvPr/>
        </p:nvSpPr>
        <p:spPr>
          <a:xfrm>
            <a:off x="4526280" y="374676"/>
            <a:ext cx="6096000" cy="369332"/>
          </a:xfrm>
          <a:prstGeom prst="rect">
            <a:avLst/>
          </a:prstGeom>
          <a:noFill/>
        </p:spPr>
        <p:txBody>
          <a:bodyPr wrap="square">
            <a:spAutoFit/>
          </a:bodyPr>
          <a:lstStyle/>
          <a:p>
            <a:r>
              <a:rPr lang="pt-BR" i="1" dirty="0"/>
              <a:t>https://www.youtube.com/watch?v=_2NN016KWmw&amp;t=12s</a:t>
            </a:r>
          </a:p>
        </p:txBody>
      </p:sp>
    </p:spTree>
    <p:extLst>
      <p:ext uri="{BB962C8B-B14F-4D97-AF65-F5344CB8AC3E}">
        <p14:creationId xmlns:p14="http://schemas.microsoft.com/office/powerpoint/2010/main" val="14068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AB9576E-AC19-4BD3-8425-E39D474D3EDE}"/>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1850279" y="533400"/>
            <a:ext cx="8600343" cy="5718785"/>
          </a:xfrm>
          <a:prstGeom prst="rect">
            <a:avLst/>
          </a:prstGeom>
        </p:spPr>
      </p:pic>
      <p:sp>
        <p:nvSpPr>
          <p:cNvPr id="5" name="CaixaDeTexto 4">
            <a:extLst>
              <a:ext uri="{FF2B5EF4-FFF2-40B4-BE49-F238E27FC236}">
                <a16:creationId xmlns:a16="http://schemas.microsoft.com/office/drawing/2014/main" id="{3E603FA9-91DB-4FDB-9915-24DFFA2640E1}"/>
              </a:ext>
            </a:extLst>
          </p:cNvPr>
          <p:cNvSpPr txBox="1"/>
          <p:nvPr/>
        </p:nvSpPr>
        <p:spPr>
          <a:xfrm>
            <a:off x="4245721" y="348734"/>
            <a:ext cx="6096000" cy="369332"/>
          </a:xfrm>
          <a:prstGeom prst="rect">
            <a:avLst/>
          </a:prstGeom>
          <a:noFill/>
        </p:spPr>
        <p:txBody>
          <a:bodyPr wrap="square">
            <a:spAutoFit/>
          </a:bodyPr>
          <a:lstStyle/>
          <a:p>
            <a:pPr algn="r"/>
            <a:r>
              <a:rPr lang="pt-BR" i="1" dirty="0"/>
              <a:t>https://www.youtube.com/watch?v=mYZ2heMgbyU</a:t>
            </a:r>
          </a:p>
        </p:txBody>
      </p:sp>
    </p:spTree>
    <p:extLst>
      <p:ext uri="{BB962C8B-B14F-4D97-AF65-F5344CB8AC3E}">
        <p14:creationId xmlns:p14="http://schemas.microsoft.com/office/powerpoint/2010/main" val="60019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0" y="6356350"/>
            <a:ext cx="1224511"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m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6413094"/>
            <a:ext cx="1246812" cy="493226"/>
          </a:xfrm>
          <a:prstGeom prst="rect">
            <a:avLst/>
          </a:prstGeom>
        </p:spPr>
      </p:pic>
      <p:sp>
        <p:nvSpPr>
          <p:cNvPr id="7" name="Espaço Reservado para Conteúdo 2">
            <a:extLst>
              <a:ext uri="{FF2B5EF4-FFF2-40B4-BE49-F238E27FC236}">
                <a16:creationId xmlns:a16="http://schemas.microsoft.com/office/drawing/2014/main" id="{E6F1D50E-CB6A-45DE-852C-CB062FD4413E}"/>
              </a:ext>
            </a:extLst>
          </p:cNvPr>
          <p:cNvSpPr txBox="1">
            <a:spLocks/>
          </p:cNvSpPr>
          <p:nvPr/>
        </p:nvSpPr>
        <p:spPr>
          <a:xfrm>
            <a:off x="0" y="1243649"/>
            <a:ext cx="9325273" cy="5116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Fava Neves is an </a:t>
            </a:r>
            <a:r>
              <a:rPr kumimoji="0" lang="en-US" sz="1200" b="0" i="1" u="none" strike="noStrike" kern="1200" cap="none" spc="0" normalizeH="0" baseline="0" noProof="0" dirty="0">
                <a:ln>
                  <a:noFill/>
                </a:ln>
                <a:solidFill>
                  <a:prstClr val="black"/>
                </a:solidFill>
                <a:effectLst/>
                <a:uLnTx/>
                <a:uFillTx/>
                <a:latin typeface="Calibri"/>
                <a:ea typeface="+mn-ea"/>
                <a:cs typeface="+mn-cs"/>
              </a:rPr>
              <a:t>international expert</a:t>
            </a:r>
            <a:r>
              <a:rPr kumimoji="0" lang="en-US" sz="1200" b="0" i="0" u="none" strike="noStrike" kern="1200" cap="none" spc="0" normalizeH="0" baseline="0" noProof="0" dirty="0">
                <a:ln>
                  <a:noFill/>
                </a:ln>
                <a:solidFill>
                  <a:prstClr val="black"/>
                </a:solidFill>
                <a:effectLst/>
                <a:uLnTx/>
                <a:uFillTx/>
                <a:latin typeface="Calibri"/>
                <a:ea typeface="+mn-ea"/>
                <a:cs typeface="+mn-cs"/>
              </a:rPr>
              <a:t> on global agribusiness issues and a part-time professor of planning and strategy at the School of Business (FEARP) of the University of São Paulo (USP) and FGV Business School, both in Brazil. He graduated as an agronomic engineer from ESALQ/USP - Piracicaba in 1991. He earned his master’s degree in 1995 and his doctorate in management in 1999 from the FEA/USP School of Economics and Business – São Paulo. Marcos completed postgraduate studies in European agribusiness at ESSEC-IGIA in France in 1995 and in chains/networks at Wageningen University, in the Netherlands (1998-1999). In 2013 he spent the year as a visiting international professor at Purdue University (Indiana, USA) where he maintains the linkage as a permanent International Adjunct Professor. Since 2006 he is an international professor at the University of Buenos Aires, Argentina.</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 has </a:t>
            </a:r>
            <a:r>
              <a:rPr kumimoji="0" lang="en-US" sz="1200" b="0" i="1" u="none" strike="noStrike" kern="1200" cap="none" spc="0" normalizeH="0" baseline="0" noProof="0" dirty="0">
                <a:ln>
                  <a:noFill/>
                </a:ln>
                <a:solidFill>
                  <a:prstClr val="black"/>
                </a:solidFill>
                <a:effectLst/>
                <a:uLnTx/>
                <a:uFillTx/>
                <a:latin typeface="Calibri"/>
                <a:ea typeface="+mn-ea"/>
                <a:cs typeface="+mn-cs"/>
              </a:rPr>
              <a:t>specialized in strategic-planning</a:t>
            </a:r>
            <a:r>
              <a:rPr kumimoji="0" lang="en-US" sz="1200" b="0" i="0" u="none" strike="noStrike" kern="1200" cap="none" spc="0" normalizeH="0" baseline="0" noProof="0" dirty="0">
                <a:ln>
                  <a:noFill/>
                </a:ln>
                <a:solidFill>
                  <a:prstClr val="black"/>
                </a:solidFill>
                <a:effectLst/>
                <a:uLnTx/>
                <a:uFillTx/>
                <a:latin typeface="Calibri"/>
                <a:ea typeface="+mn-ea"/>
                <a:cs typeface="+mn-cs"/>
              </a:rPr>
              <a:t> processes for companies and food chains and works as a board member of both public and private organizations, being member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mor</a:t>
            </a:r>
            <a:r>
              <a:rPr kumimoji="0" lang="en-US" sz="1200" b="0" i="0" u="none" strike="noStrike" kern="1200" cap="none" spc="0" normalizeH="0" baseline="0" noProof="0" dirty="0">
                <a:ln>
                  <a:noFill/>
                </a:ln>
                <a:solidFill>
                  <a:prstClr val="black"/>
                </a:solidFill>
                <a:effectLst/>
                <a:uLnTx/>
                <a:uFillTx/>
                <a:latin typeface="Calibri"/>
                <a:ea typeface="+mn-ea"/>
                <a:cs typeface="+mn-cs"/>
              </a:rPr>
              <a:t> than 10 international boards since 2004. Also in 2004, he created the Markestrat think tank with other partners, today employing around 60 people and doing international projects, studies and research in strategic planning and management for more than 250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agri</a:t>
            </a:r>
            <a:r>
              <a:rPr kumimoji="0" lang="en-US" sz="1200" b="0" i="0" u="none" strike="noStrike" kern="1200" cap="none" spc="0" normalizeH="0" baseline="0" noProof="0" dirty="0">
                <a:ln>
                  <a:noFill/>
                </a:ln>
                <a:solidFill>
                  <a:prstClr val="black"/>
                </a:solidFill>
                <a:effectLst/>
                <a:uLnTx/>
                <a:uFillTx/>
                <a:latin typeface="Calibri"/>
                <a:ea typeface="+mn-ea"/>
                <a:cs typeface="+mn-cs"/>
              </a:rPr>
              <a:t>-food business organizations. Some of these projects were very important in suggesting public policies for food chains that were implemented in Brazil with economic and social impacts.</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tângulo 7"/>
          <p:cNvSpPr/>
          <p:nvPr/>
        </p:nvSpPr>
        <p:spPr>
          <a:xfrm>
            <a:off x="0" y="3268396"/>
            <a:ext cx="11750722" cy="2525820"/>
          </a:xfrm>
          <a:prstGeom prst="rect">
            <a:avLst/>
          </a:prstGeom>
        </p:spPr>
        <p:txBody>
          <a:bodyPr wrap="square">
            <a:spAutoFit/>
          </a:bodyPr>
          <a:lstStyle/>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Also as an experience in the private sector, from 1992 to 1993 he worked in citrus juice exporter and from 1994 to 1995 in a veterinarian company. In 2008, he became CEO of Brazil’s second-largest biofuel holding company, a position he occupied until 2009, when he returned to the University of São Paulo (USP) and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Markestrat</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the academic side, since 1995 (when he was hired by USP), Marcos has advised more than 30 doctorate dissertations and master’s theses and helped to form around 1200 Bachelors in Business Administration in Brazil with around 120 courses taught to undergraduates at USP.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His writings are strongly focused on supplying simple and effective methods for business. He has published more than 100 articles in international journals and has been author and editor of 63 books by 10 different publishers in Brazil, Uruguay, Argentina, South Africa, Singapore, Netherlands, China, the United Kingdom and the United States. He is also a regular contributor for China Daily Newspaper and has written two case studies for Harvard Business School (2009/2010), one for Purdue (2013) and five for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Pensa</a:t>
            </a:r>
            <a:r>
              <a:rPr kumimoji="0" lang="en-US" sz="1200" b="0" i="0" u="none" strike="noStrike" kern="1200" cap="none" spc="0" normalizeH="0" baseline="0" noProof="0" dirty="0">
                <a:ln>
                  <a:noFill/>
                </a:ln>
                <a:solidFill>
                  <a:prstClr val="black"/>
                </a:solidFill>
                <a:effectLst/>
                <a:uLnTx/>
                <a:uFillTx/>
                <a:latin typeface="Calibri"/>
                <a:ea typeface="+mn-ea"/>
                <a:cs typeface="+mn-cs"/>
              </a:rPr>
              <a:t>/USP in the nineties. Recognized as the Brazilian academic with the largest number of international publications about orange juice and sugar cane chain and one of the top 3 most cited Brazilian authors in the area of food and agribusiness. He has reached more than 4000 citations in Google Scholar index.</a:t>
            </a: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Marcos is one of the most active Brazilian speakers, having done more than 1050 lectures and presentations in 25 countries. He received around 150 recognitions from Brazilian and international organizations, and is considered a “Fellow” of the IFAMA (International Food and Agribusiness Management Association), title received in Minneapolis - 2015. </a:t>
            </a:r>
            <a:endParaRPr kumimoji="0" lang="bg-BG"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80000"/>
              </a:lnSpc>
              <a:spcBef>
                <a:spcPts val="1000"/>
              </a:spcBef>
              <a:spcAft>
                <a:spcPts val="0"/>
              </a:spcAft>
              <a:buClrTx/>
              <a:buSzTx/>
              <a:buFont typeface="Wingdings" charset="2"/>
              <a:buChar char="q"/>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Coming from a family of farmers, he is a worldwide defender of agriculture and farmer’s role in the development of the society. In the social side, together with his parents, Marcos is one of the creators and maintainers of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Mucapp</a:t>
            </a:r>
            <a:r>
              <a:rPr kumimoji="0" lang="en-US" sz="1200" b="0" i="0" u="none" strike="noStrike" kern="1200" cap="none" spc="0" normalizeH="0" baseline="0" noProof="0" dirty="0">
                <a:ln>
                  <a:noFill/>
                </a:ln>
                <a:solidFill>
                  <a:prstClr val="black"/>
                </a:solidFill>
                <a:effectLst/>
                <a:uLnTx/>
                <a:uFillTx/>
                <a:latin typeface="Calibri"/>
                <a:ea typeface="+mn-ea"/>
                <a:cs typeface="+mn-cs"/>
              </a:rPr>
              <a:t>, a NGO that in 20 years has built more than 450 houses for families in Brazil that face very unfavorable conditions.</a:t>
            </a:r>
          </a:p>
        </p:txBody>
      </p:sp>
    </p:spTree>
    <p:extLst>
      <p:ext uri="{BB962C8B-B14F-4D97-AF65-F5344CB8AC3E}">
        <p14:creationId xmlns:p14="http://schemas.microsoft.com/office/powerpoint/2010/main" val="30514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Personalizada 5">
      <a:dk1>
        <a:sysClr val="windowText" lastClr="000000"/>
      </a:dk1>
      <a:lt1>
        <a:sysClr val="window" lastClr="FFFFFF"/>
      </a:lt1>
      <a:dk2>
        <a:srgbClr val="44546A"/>
      </a:dk2>
      <a:lt2>
        <a:srgbClr val="E7E6E6"/>
      </a:lt2>
      <a:accent1>
        <a:srgbClr val="0D4711"/>
      </a:accent1>
      <a:accent2>
        <a:srgbClr val="15751C"/>
      </a:accent2>
      <a:accent3>
        <a:srgbClr val="20AC2A"/>
      </a:accent3>
      <a:accent4>
        <a:srgbClr val="5DE166"/>
      </a:accent4>
      <a:accent5>
        <a:srgbClr val="A4EEA9"/>
      </a:accent5>
      <a:accent6>
        <a:srgbClr val="A4DB9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4685</TotalTime>
  <Words>1015</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9</vt:i4>
      </vt:variant>
    </vt:vector>
  </HeadingPairs>
  <TitlesOfParts>
    <vt:vector size="15" baseType="lpstr">
      <vt:lpstr>Arial</vt:lpstr>
      <vt:lpstr>Calibri</vt:lpstr>
      <vt:lpstr>Calibri Light</vt:lpstr>
      <vt:lpstr>Wingdings</vt:lpstr>
      <vt:lpstr>Tema do Office</vt:lpstr>
      <vt:lpstr>2_Tema do Office</vt:lpstr>
      <vt:lpstr>Creative Pricing Strategies</vt:lpstr>
      <vt:lpstr> “Hands - On” Method - Set Prices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Vitor Nardini Marques</dc:creator>
  <cp:lastModifiedBy>Vitor Marques</cp:lastModifiedBy>
  <cp:revision>175</cp:revision>
  <dcterms:created xsi:type="dcterms:W3CDTF">2019-02-13T23:53:46Z</dcterms:created>
  <dcterms:modified xsi:type="dcterms:W3CDTF">2020-11-20T19:09:16Z</dcterms:modified>
</cp:coreProperties>
</file>