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431" r:id="rId2"/>
    <p:sldId id="405" r:id="rId3"/>
    <p:sldId id="413" r:id="rId4"/>
    <p:sldId id="422" r:id="rId5"/>
    <p:sldId id="417" r:id="rId6"/>
    <p:sldId id="418" r:id="rId7"/>
    <p:sldId id="421" r:id="rId8"/>
    <p:sldId id="425" r:id="rId9"/>
    <p:sldId id="426" r:id="rId10"/>
    <p:sldId id="354" r:id="rId11"/>
    <p:sldId id="356" r:id="rId12"/>
    <p:sldId id="429" r:id="rId13"/>
    <p:sldId id="357" r:id="rId14"/>
    <p:sldId id="360" r:id="rId15"/>
    <p:sldId id="369" r:id="rId16"/>
    <p:sldId id="370" r:id="rId17"/>
    <p:sldId id="42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708" autoAdjust="0"/>
  </p:normalViewPr>
  <p:slideViewPr>
    <p:cSldViewPr>
      <p:cViewPr>
        <p:scale>
          <a:sx n="73" d="100"/>
          <a:sy n="73" d="100"/>
        </p:scale>
        <p:origin x="-19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F5EE8-D368-43CD-91D4-37895730B635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659E-A74E-466D-AC57-EFDDD433CE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1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EB9C18-88B3-4DC7-AE9F-BAC22D2AD6E9}" type="datetimeFigureOut">
              <a:rPr lang="pt-BR" smtClean="0"/>
              <a:t>16/08/19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CC306A-D792-4DFC-9336-90E87F80483C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Aula 3 </a:t>
            </a:r>
            <a:r>
              <a:rPr lang="en-US" dirty="0" smtClean="0"/>
              <a:t>–</a:t>
            </a:r>
            <a:r>
              <a:rPr lang="bg-BG" dirty="0" smtClean="0"/>
              <a:t> Como as l</a:t>
            </a:r>
            <a:r>
              <a:rPr lang="bg-BG" dirty="0" smtClean="0"/>
              <a:t>ínguas mudam?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6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54C4C3-B2F6-4838-8195-7A0594F6E68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classes de palavras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1BC35C-4C18-40E3-A822-11C5FBA6C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10 Classes de </a:t>
            </a:r>
            <a:r>
              <a:rPr lang="bg-BG" dirty="0" smtClean="0"/>
              <a:t>palavras. Analisamos em sala a distribui</a:t>
            </a:r>
            <a:r>
              <a:rPr lang="bg-BG" dirty="0" smtClean="0"/>
              <a:t>ção destas classes em termos de mais lexical ou de mais gramatical.</a:t>
            </a:r>
          </a:p>
          <a:p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bg-BG" dirty="0"/>
              <a:t>ondição: passagem de uma classe mais ligada ao léxico para uma mais ligada à gramática.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Quais classes são mais lexicais e quais são mais gramaticais?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159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129DA5-5FAD-45C1-8E33-6B5811E69AC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Categorias formais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AEE9440-9305-4BF3-A2B8-79A60C6A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bg-BG" dirty="0"/>
          </a:p>
          <a:p>
            <a:r>
              <a:rPr lang="bg-BG" dirty="0"/>
              <a:t>Categorias formais, tais como sintagmas e cláusulas passam a ser observados.</a:t>
            </a:r>
          </a:p>
          <a:p>
            <a:endParaRPr lang="bg-BG" dirty="0"/>
          </a:p>
          <a:p>
            <a:r>
              <a:rPr lang="bg-BG" dirty="0"/>
              <a:t>Observe-se o verbo serial e o verbo suporte. </a:t>
            </a:r>
          </a:p>
          <a:p>
            <a:pPr marL="0" indent="0">
              <a:buNone/>
            </a:pPr>
            <a:r>
              <a:rPr lang="bg-BG" dirty="0"/>
              <a:t>	Seriam mesmo sintagmas verbais ou seriam 	sintagmas verbais + sintagmas complementos?</a:t>
            </a:r>
          </a:p>
          <a:p>
            <a:endParaRPr lang="bg-BG" dirty="0"/>
          </a:p>
          <a:p>
            <a:r>
              <a:rPr lang="bg-BG" dirty="0"/>
              <a:t>As orações e os processos de combinação de orações</a:t>
            </a:r>
          </a:p>
          <a:p>
            <a:pPr marL="0" indent="0">
              <a:buNone/>
            </a:pPr>
            <a:r>
              <a:rPr lang="bg-BG" dirty="0"/>
              <a:t>	Parataxe &gt; hipotaxe &gt; subordinação</a:t>
            </a:r>
          </a:p>
          <a:p>
            <a:pPr marL="0" indent="0">
              <a:buNone/>
            </a:pPr>
            <a:r>
              <a:rPr lang="bg-BG" dirty="0"/>
              <a:t>	O</a:t>
            </a:r>
            <a:r>
              <a:rPr lang="en-US" dirty="0"/>
              <a:t>n</a:t>
            </a:r>
            <a:r>
              <a:rPr lang="bg-BG" dirty="0"/>
              <a:t>de está a correlação e a justaposição?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200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categorias cognitivas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Como são constituídas as categorias cognitivas?</a:t>
            </a:r>
          </a:p>
          <a:p>
            <a:endParaRPr lang="bg-BG" dirty="0"/>
          </a:p>
          <a:p>
            <a:r>
              <a:rPr lang="bg-BG" dirty="0"/>
              <a:t>Como elas se organizam?</a:t>
            </a:r>
          </a:p>
          <a:p>
            <a:endParaRPr lang="bg-BG" dirty="0"/>
          </a:p>
          <a:p>
            <a:r>
              <a:rPr lang="bg-BG" dirty="0"/>
              <a:t>A relação entre categorias cognitivas e corporeidade.</a:t>
            </a:r>
          </a:p>
          <a:p>
            <a:endParaRPr lang="bg-BG" dirty="0"/>
          </a:p>
          <a:p>
            <a:r>
              <a:rPr lang="bg-BG" dirty="0"/>
              <a:t>A relação entre corpo e cognição para a abstratização gramatical.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8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A8122C-C0CB-42FE-B261-5A9A992C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08720"/>
            <a:ext cx="7467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/>
              <a:t>CONTINUUM </a:t>
            </a:r>
            <a:r>
              <a:rPr lang="bg-BG" dirty="0"/>
              <a:t/>
            </a:r>
            <a:br>
              <a:rPr lang="bg-BG" dirty="0"/>
            </a:br>
            <a:r>
              <a:rPr lang="pt-BR" dirty="0"/>
              <a:t>Heine, </a:t>
            </a:r>
            <a:r>
              <a:rPr lang="pt-BR" dirty="0" err="1"/>
              <a:t>Claudi</a:t>
            </a:r>
            <a:r>
              <a:rPr lang="pt-BR" dirty="0"/>
              <a:t> &amp; </a:t>
            </a:r>
            <a:r>
              <a:rPr lang="pt-BR" dirty="0" err="1"/>
              <a:t>Hünnemeyer</a:t>
            </a:r>
            <a:r>
              <a:rPr lang="pt-BR" dirty="0"/>
              <a:t> (1991)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7DEDA5B-BFDF-42FC-997D-9A2BC47F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4873752"/>
          </a:xfrm>
        </p:spPr>
        <p:txBody>
          <a:bodyPr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pessoa &gt; objeto &gt; processo &gt; espaço &gt; tempo &gt; qualidade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+ CONCRETO &gt; - CONCRETO &gt; + ABSTRATO</a:t>
            </a:r>
          </a:p>
        </p:txBody>
      </p:sp>
    </p:spTree>
    <p:extLst>
      <p:ext uri="{BB962C8B-B14F-4D97-AF65-F5344CB8AC3E}">
        <p14:creationId xmlns:p14="http://schemas.microsoft.com/office/powerpoint/2010/main" val="13866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79041A-5709-45EA-94A1-9291ABC74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64704"/>
            <a:ext cx="7467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/>
              <a:t>CONTINUUM </a:t>
            </a:r>
            <a:r>
              <a:rPr lang="bg-BG" dirty="0"/>
              <a:t/>
            </a:r>
            <a:br>
              <a:rPr lang="bg-BG" dirty="0"/>
            </a:br>
            <a:r>
              <a:rPr lang="pt-BR" dirty="0"/>
              <a:t> Heine, </a:t>
            </a:r>
            <a:r>
              <a:rPr lang="pt-BR" dirty="0" err="1"/>
              <a:t>Claudi</a:t>
            </a:r>
            <a:r>
              <a:rPr lang="pt-BR" dirty="0"/>
              <a:t> &amp; </a:t>
            </a:r>
            <a:r>
              <a:rPr lang="pt-BR" dirty="0" err="1"/>
              <a:t>Hünnemeyer</a:t>
            </a:r>
            <a:r>
              <a:rPr lang="pt-BR" dirty="0"/>
              <a:t> (1991)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C6CB41-E106-43B2-BEA0-3ABB9FEC3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(*Usando materiais lexicográficos e etimológicos):</a:t>
            </a:r>
          </a:p>
          <a:p>
            <a:endParaRPr lang="pt-BR" dirty="0"/>
          </a:p>
          <a:p>
            <a:r>
              <a:rPr lang="pt-BR" dirty="0"/>
              <a:t>“</a:t>
            </a:r>
            <a:r>
              <a:rPr lang="pt-BR" b="1" dirty="0"/>
              <a:t>atrás</a:t>
            </a:r>
            <a:r>
              <a:rPr lang="pt-BR" dirty="0"/>
              <a:t>” refere-se primeiramente à parte do </a:t>
            </a:r>
            <a:r>
              <a:rPr lang="pt-BR" i="1" dirty="0"/>
              <a:t>corpo</a:t>
            </a:r>
            <a:r>
              <a:rPr lang="pt-BR" dirty="0"/>
              <a:t> (atrás em relação ao rosto de quem fala)</a:t>
            </a:r>
          </a:p>
          <a:p>
            <a:r>
              <a:rPr lang="pt-BR" dirty="0"/>
              <a:t>noção de </a:t>
            </a:r>
            <a:r>
              <a:rPr lang="pt-BR" i="1" dirty="0"/>
              <a:t>espaço</a:t>
            </a:r>
            <a:r>
              <a:rPr lang="pt-BR" dirty="0"/>
              <a:t> (... p</a:t>
            </a:r>
            <a:r>
              <a:rPr lang="pt-BR" i="1" dirty="0"/>
              <a:t>era o norte a Ilha do </a:t>
            </a:r>
            <a:r>
              <a:rPr lang="pt-BR" i="1" dirty="0" err="1"/>
              <a:t>Hibo</a:t>
            </a:r>
            <a:r>
              <a:rPr lang="pt-BR" i="1" dirty="0"/>
              <a:t> que </a:t>
            </a:r>
            <a:r>
              <a:rPr lang="pt-BR" i="1" dirty="0" err="1"/>
              <a:t>he</a:t>
            </a:r>
            <a:r>
              <a:rPr lang="pt-BR" i="1" dirty="0"/>
              <a:t> </a:t>
            </a:r>
            <a:r>
              <a:rPr lang="pt-BR" i="1" dirty="0" err="1"/>
              <a:t>mayor</a:t>
            </a:r>
            <a:r>
              <a:rPr lang="pt-BR" i="1" dirty="0"/>
              <a:t> que </a:t>
            </a:r>
            <a:r>
              <a:rPr lang="pt-BR" i="1" dirty="0" err="1"/>
              <a:t>nenhua</a:t>
            </a:r>
            <a:r>
              <a:rPr lang="pt-BR" i="1" dirty="0"/>
              <a:t> destas que </a:t>
            </a:r>
            <a:r>
              <a:rPr lang="pt-BR" b="1" i="1" dirty="0" err="1"/>
              <a:t>atras</a:t>
            </a:r>
            <a:r>
              <a:rPr lang="pt-BR" i="1" dirty="0"/>
              <a:t> te </a:t>
            </a:r>
            <a:r>
              <a:rPr lang="pt-BR" i="1" dirty="0" err="1"/>
              <a:t>ficão</a:t>
            </a:r>
            <a:r>
              <a:rPr lang="pt-BR" dirty="0"/>
              <a:t>) </a:t>
            </a:r>
          </a:p>
          <a:p>
            <a:r>
              <a:rPr lang="pt-BR" dirty="0"/>
              <a:t>noção de </a:t>
            </a:r>
            <a:r>
              <a:rPr lang="pt-BR" i="1" dirty="0"/>
              <a:t>tempo</a:t>
            </a:r>
            <a:r>
              <a:rPr lang="pt-BR" dirty="0"/>
              <a:t>  (</a:t>
            </a:r>
            <a:r>
              <a:rPr lang="pt-BR" i="1" dirty="0"/>
              <a:t>E </a:t>
            </a:r>
            <a:r>
              <a:rPr lang="pt-BR" i="1" dirty="0" err="1"/>
              <a:t>sse</a:t>
            </a:r>
            <a:r>
              <a:rPr lang="pt-BR" i="1" dirty="0"/>
              <a:t> for casso que </a:t>
            </a:r>
            <a:r>
              <a:rPr lang="pt-BR" i="1" dirty="0" err="1"/>
              <a:t>el</a:t>
            </a:r>
            <a:r>
              <a:rPr lang="pt-BR" i="1" dirty="0"/>
              <a:t> </a:t>
            </a:r>
            <a:r>
              <a:rPr lang="pt-BR" i="1" dirty="0" err="1"/>
              <a:t>rey</a:t>
            </a:r>
            <a:r>
              <a:rPr lang="pt-BR" i="1" dirty="0"/>
              <a:t> de </a:t>
            </a:r>
            <a:r>
              <a:rPr lang="pt-BR" i="1" dirty="0" err="1"/>
              <a:t>Callecut</a:t>
            </a:r>
            <a:r>
              <a:rPr lang="pt-BR" i="1" dirty="0"/>
              <a:t> vos / </a:t>
            </a:r>
            <a:r>
              <a:rPr lang="pt-BR" i="1" dirty="0" err="1"/>
              <a:t>dee</a:t>
            </a:r>
            <a:r>
              <a:rPr lang="pt-BR" i="1" dirty="0"/>
              <a:t> as </a:t>
            </a:r>
            <a:r>
              <a:rPr lang="pt-BR" i="1" dirty="0" err="1"/>
              <a:t>arrefeens</a:t>
            </a:r>
            <a:r>
              <a:rPr lang="pt-BR" i="1" dirty="0"/>
              <a:t> </a:t>
            </a:r>
            <a:r>
              <a:rPr lang="pt-BR" b="1" i="1" dirty="0" err="1"/>
              <a:t>atras</a:t>
            </a:r>
            <a:r>
              <a:rPr lang="pt-BR" i="1" dirty="0"/>
              <a:t> </a:t>
            </a:r>
            <a:r>
              <a:rPr lang="pt-BR" i="1" dirty="0" err="1"/>
              <a:t>apomtadas</a:t>
            </a:r>
            <a:r>
              <a:rPr lang="pt-BR" i="1" dirty="0"/>
              <a:t>, </a:t>
            </a:r>
            <a:r>
              <a:rPr lang="pt-BR" i="1" dirty="0" err="1"/>
              <a:t>ssobre</a:t>
            </a:r>
            <a:r>
              <a:rPr lang="pt-BR" i="1" dirty="0"/>
              <a:t> que / </a:t>
            </a:r>
            <a:r>
              <a:rPr lang="pt-BR" i="1" dirty="0" err="1"/>
              <a:t>avees</a:t>
            </a:r>
            <a:r>
              <a:rPr lang="pt-BR" i="1" dirty="0"/>
              <a:t> de </a:t>
            </a:r>
            <a:r>
              <a:rPr lang="pt-BR" i="1" dirty="0" err="1"/>
              <a:t>ssayr</a:t>
            </a:r>
            <a:r>
              <a:rPr lang="pt-BR" i="1" dirty="0"/>
              <a:t> em terra, </a:t>
            </a:r>
            <a:r>
              <a:rPr lang="pt-BR" i="1" dirty="0" err="1"/>
              <a:t>pêra</a:t>
            </a:r>
            <a:r>
              <a:rPr lang="pt-BR" i="1" dirty="0"/>
              <a:t> lhe </a:t>
            </a:r>
            <a:r>
              <a:rPr lang="pt-BR" i="1" dirty="0" err="1"/>
              <a:t>fallardes</a:t>
            </a:r>
            <a:r>
              <a:rPr lang="pt-BR" dirty="0"/>
              <a:t>). </a:t>
            </a:r>
          </a:p>
          <a:p>
            <a:r>
              <a:rPr lang="pt-BR" dirty="0"/>
              <a:t>“atrasado”, que representa a categoria </a:t>
            </a:r>
            <a:r>
              <a:rPr lang="pt-BR" i="1" dirty="0"/>
              <a:t>qualidade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96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13AFC4-0BDA-4B3E-85BC-740FCFF9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reanálise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08A6D63-81A8-4489-96D0-64E815F36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/>
              <a:t>mudança de fronteiras de constituintes em uma expressão que faz a parte reanalisada resultar em uma categoria diferente da original, daí operar no eixo sintagmático. Na reanálise, há uma mudança na interpretação.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[correr] [atrás do ônibus]</a:t>
            </a:r>
          </a:p>
          <a:p>
            <a:r>
              <a:rPr lang="pt-BR" dirty="0"/>
              <a:t>[correr atrás] [da promoção]. </a:t>
            </a:r>
          </a:p>
        </p:txBody>
      </p:sp>
    </p:spTree>
    <p:extLst>
      <p:ext uri="{BB962C8B-B14F-4D97-AF65-F5344CB8AC3E}">
        <p14:creationId xmlns:p14="http://schemas.microsoft.com/office/powerpoint/2010/main" val="3889718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F21782-4B39-4AA4-85D4-51C328E8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Metonímia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B5B58A-39FE-4ACD-AE60-4157C9B25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[João] [vai] [à escola]</a:t>
            </a:r>
          </a:p>
          <a:p>
            <a:pPr marL="0" indent="0">
              <a:buNone/>
            </a:pPr>
            <a:r>
              <a:rPr lang="pt-BR" dirty="0"/>
              <a:t>Ir = movimento em direção a / espacial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[João] [vai] [falar] [com o professor]</a:t>
            </a:r>
          </a:p>
          <a:p>
            <a:pPr marL="0" indent="0">
              <a:buNone/>
            </a:pPr>
            <a:r>
              <a:rPr lang="pt-BR" dirty="0"/>
              <a:t>Ir = movimento + objetivo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[João] [vai começar] [o trabalho] [amanhã]</a:t>
            </a:r>
          </a:p>
          <a:p>
            <a:pPr marL="0" indent="0">
              <a:buNone/>
            </a:pPr>
            <a:r>
              <a:rPr lang="pt-BR" dirty="0"/>
              <a:t>Ir = noção de futuridade</a:t>
            </a:r>
          </a:p>
        </p:txBody>
      </p:sp>
    </p:spTree>
    <p:extLst>
      <p:ext uri="{BB962C8B-B14F-4D97-AF65-F5344CB8AC3E}">
        <p14:creationId xmlns:p14="http://schemas.microsoft.com/office/powerpoint/2010/main" val="83721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dirty="0"/>
              <a:t>Bibliografia consultada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dirty="0"/>
              <a:t>FARACO, Carlos Alberto. Linguística Histórica. SP: Ática, 1991.</a:t>
            </a:r>
          </a:p>
          <a:p>
            <a:pPr marL="0" indent="0" algn="just">
              <a:buNone/>
            </a:pPr>
            <a:r>
              <a:rPr lang="bg-BG" dirty="0"/>
              <a:t>ILARI, Rodolfo. Linguística Românica. SP: Á</a:t>
            </a:r>
            <a:r>
              <a:rPr lang="en-US" dirty="0"/>
              <a:t>t</a:t>
            </a:r>
            <a:r>
              <a:rPr lang="bg-BG" dirty="0"/>
              <a:t>ica, 1992.</a:t>
            </a:r>
          </a:p>
          <a:p>
            <a:pPr marL="0" indent="0" algn="just">
              <a:buNone/>
            </a:pPr>
            <a:r>
              <a:rPr lang="bg-BG" dirty="0"/>
              <a:t>ELDREDGE, Niles; TATTERSALL, Ian. Os mitos da evolução humana. RJ: Zahar, 1984.</a:t>
            </a:r>
          </a:p>
          <a:p>
            <a:pPr marL="0" indent="0" algn="just">
              <a:buNone/>
            </a:pPr>
            <a:r>
              <a:rPr lang="bg-BG" dirty="0"/>
              <a:t>MARTELOTTA, Mário Eduardo. Mudança Linguística. SP: Cortez, 2011.</a:t>
            </a:r>
          </a:p>
          <a:p>
            <a:pPr marL="0" indent="0" algn="just">
              <a:buNone/>
            </a:pPr>
            <a:r>
              <a:rPr lang="bg-BG" dirty="0"/>
              <a:t>LIMA-HERNANDES, Maria Célia et alii. Gramaticalização em Perspectiva. SP: Paulistana, 2010.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0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Efeitos da mudança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 smtClean="0">
                <a:latin typeface="Calibri" charset="0"/>
              </a:rPr>
              <a:t>As mudan</a:t>
            </a:r>
            <a:r>
              <a:rPr lang="bg-BG" dirty="0" smtClean="0">
                <a:latin typeface="Calibri" charset="0"/>
              </a:rPr>
              <a:t>ças podem se evidenciar em dois núcleos: gramaticais ou pragmáticos. Não há mudança gramatical sem antes ter ocorrido mudança no âmbito das intenções comunicativas.</a:t>
            </a:r>
          </a:p>
          <a:p>
            <a:pPr marL="0" indent="0">
              <a:buNone/>
            </a:pPr>
            <a:endParaRPr lang="bg-BG" dirty="0">
              <a:latin typeface="Calibri" charset="0"/>
            </a:endParaRPr>
          </a:p>
          <a:p>
            <a:pPr marL="0" indent="0">
              <a:buNone/>
            </a:pPr>
            <a:r>
              <a:rPr lang="bg-BG" dirty="0">
                <a:latin typeface="Calibri" charset="0"/>
              </a:rPr>
              <a:t>Pragmáticas: semânticas, sintáticas, fonéticas e prosódicas.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G</a:t>
            </a:r>
            <a:r>
              <a:rPr lang="bg-BG" dirty="0">
                <a:latin typeface="Calibri" charset="0"/>
              </a:rPr>
              <a:t>ramaticais: concorrem instâncias fonológicas e morfológicas, primariamente.</a:t>
            </a:r>
          </a:p>
          <a:p>
            <a:pPr marL="0" indent="0">
              <a:buNone/>
            </a:pPr>
            <a:endParaRPr lang="bg-BG" dirty="0">
              <a:latin typeface="Calibri" charset="0"/>
            </a:endParaRPr>
          </a:p>
          <a:p>
            <a:pPr marL="0" indent="0">
              <a:buNone/>
            </a:pPr>
            <a:r>
              <a:rPr lang="bg-BG" dirty="0"/>
              <a:t>Em todas atuam forças psíquicas e cognitivas.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g-BG" dirty="0"/>
              <a:t>Como as línguas mudam?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D</a:t>
            </a:r>
            <a:r>
              <a:rPr lang="bg-BG" dirty="0"/>
              <a:t>e forma abrupta</a:t>
            </a:r>
          </a:p>
          <a:p>
            <a:pPr>
              <a:defRPr/>
            </a:pPr>
            <a:r>
              <a:rPr lang="en-US" dirty="0"/>
              <a:t>D</a:t>
            </a:r>
            <a:r>
              <a:rPr lang="bg-BG" dirty="0"/>
              <a:t>e forma gradual</a:t>
            </a:r>
          </a:p>
          <a:p>
            <a:pPr>
              <a:defRPr/>
            </a:pPr>
            <a:r>
              <a:rPr lang="en-US" dirty="0"/>
              <a:t>D</a:t>
            </a:r>
            <a:r>
              <a:rPr lang="bg-BG" dirty="0"/>
              <a:t>e forma regular</a:t>
            </a:r>
          </a:p>
          <a:p>
            <a:pPr marL="0" indent="0">
              <a:buNone/>
              <a:defRPr/>
            </a:pPr>
            <a:endParaRPr lang="bg-BG" dirty="0"/>
          </a:p>
          <a:p>
            <a:pPr marL="0" indent="0">
              <a:buNone/>
              <a:defRPr/>
            </a:pPr>
            <a:endParaRPr lang="bg-BG" dirty="0"/>
          </a:p>
          <a:p>
            <a:r>
              <a:rPr lang="bg-BG" dirty="0" smtClean="0"/>
              <a:t>Discutimos aqui que n</a:t>
            </a:r>
            <a:r>
              <a:rPr lang="bg-BG" dirty="0" smtClean="0"/>
              <a:t>ão há somente mudanças lentas e graduais, mas também ocorrem as abruptas, derivadas de eventos ou fatos sociais episódios, esporádicos.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6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dirty="0"/>
              <a:t>A MUDANÇA É </a:t>
            </a:r>
            <a:r>
              <a:rPr lang="bg-BG" b="1" dirty="0" smtClean="0"/>
              <a:t>também</a:t>
            </a:r>
            <a:r>
              <a:rPr lang="bg-BG" dirty="0" smtClean="0"/>
              <a:t> ESPORÁDICA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/>
              <a:t>“Todo o tempo buscamos o padrão esperado: a mudança lenta, regular e progressiva. E todo o tempo encontramos, em vez disso, </a:t>
            </a:r>
            <a:r>
              <a:rPr lang="bg-BG" b="1" dirty="0"/>
              <a:t>um padrão de mudança esporádica</a:t>
            </a:r>
            <a:r>
              <a:rPr lang="bg-BG" dirty="0"/>
              <a:t>.” </a:t>
            </a:r>
            <a:r>
              <a:rPr lang="bg-BG" sz="2000" dirty="0"/>
              <a:t>(Eldredge e Tattersall, 1984, p. 152)</a:t>
            </a:r>
          </a:p>
          <a:p>
            <a:pPr marL="0" indent="0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/>
              <a:t>“Mas ainda há mais: embora as espécies biológicas variem em seu interior, a especiação (a origem de novas espécies a partir de anteriores) não é um simples processo de adaptação. Trata-se de uma questão diferente, que envolve a fragmentação de uma comunidade reprodutiva em duas ou mais. É esse processo (...) que estimula o estabelecimento de novos </a:t>
            </a:r>
            <a:r>
              <a:rPr lang="bg-BG" dirty="0" smtClean="0"/>
              <a:t>coportamentos </a:t>
            </a:r>
            <a:r>
              <a:rPr lang="bg-BG" dirty="0"/>
              <a:t>e anatomias na evolução.”</a:t>
            </a:r>
            <a:r>
              <a:rPr lang="bg-BG" sz="2000" dirty="0"/>
              <a:t>(id., p. 154)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1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g-BG" dirty="0"/>
              <a:t>Mudanças são complexas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/>
              <a:t>Mudanças condicionam-se por:</a:t>
            </a:r>
          </a:p>
          <a:p>
            <a:pPr marL="457200" indent="-457200">
              <a:buAutoNum type="alphaLcParenR"/>
            </a:pPr>
            <a:r>
              <a:rPr lang="bg-BG" dirty="0"/>
              <a:t>fatores linguísticos (internos ao sistema da língua)</a:t>
            </a:r>
          </a:p>
          <a:p>
            <a:pPr marL="457200" indent="-457200">
              <a:buAutoNum type="alphaLcParenR"/>
            </a:pPr>
            <a:r>
              <a:rPr lang="bg-BG" dirty="0"/>
              <a:t>fatores da história da sociedade que fala a língua (variedade, prestígio, poder, escolhas sociais, lealdade a formas tradicionais na comunidade)</a:t>
            </a:r>
          </a:p>
          <a:p>
            <a:pPr marL="457200" indent="-457200">
              <a:buAutoNum type="alphaLcParenR"/>
            </a:pPr>
            <a:endParaRPr lang="bg-BG" dirty="0"/>
          </a:p>
          <a:p>
            <a:pPr marL="0" indent="0">
              <a:buNone/>
            </a:pPr>
            <a:r>
              <a:rPr lang="bg-BG" dirty="0"/>
              <a:t>A mudança submete-se “a contingências e vicissitudes da própria vida concreta dos homens, da história peculiar de cada sociedade humana”.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sz="2000" dirty="0"/>
              <a:t>(Carlos Alberto Faraco, Linguística Histórica, 1991, p. 35)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8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247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g-BG" dirty="0"/>
              <a:t>MUDANÇA NUMA CONCEPÇÃO SOCIOLÓGICA DO FALANTE E DA LÍNGUA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/>
              <a:t>Até Meillet chegar ao cenário de estudos das línguas, a maioria dos estudiosos concebia a língua em sua homogeneidade, como um bloco homogêneo.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Saussure foi professor de Meillet em Paris</a:t>
            </a:r>
          </a:p>
          <a:p>
            <a:pPr algn="just"/>
            <a:r>
              <a:rPr lang="bg-BG" dirty="0"/>
              <a:t>Saussure considerava a língua uma instituição social </a:t>
            </a:r>
          </a:p>
          <a:p>
            <a:pPr algn="just"/>
            <a:r>
              <a:rPr lang="bg-BG" dirty="0"/>
              <a:t>Saussure estudou a língua como um sistema autônomo.</a:t>
            </a:r>
          </a:p>
          <a:p>
            <a:pPr algn="just"/>
            <a:endParaRPr lang="bg-BG" dirty="0"/>
          </a:p>
          <a:p>
            <a:pPr marL="0" indent="0" algn="just">
              <a:buNone/>
            </a:pPr>
            <a:r>
              <a:rPr lang="bg-BG" dirty="0"/>
              <a:t>O que Meillet aproveitou de seu mais brilhante professor e no que inovou?</a:t>
            </a:r>
          </a:p>
        </p:txBody>
      </p:sp>
    </p:spTree>
    <p:extLst>
      <p:ext uri="{BB962C8B-B14F-4D97-AF65-F5344CB8AC3E}">
        <p14:creationId xmlns:p14="http://schemas.microsoft.com/office/powerpoint/2010/main" val="381675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Meillet cunhou o rótulo Gramaticalização, especialmente ao estudar algumas mudanças da língua francesa.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Então, vamos visitar os histórico do uso desse termo no campo linguístico, em fase pós-Meillet.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6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dirty="0"/>
              <a:t>DEFINIÇÃO DE 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03244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bg-BG" sz="9200" dirty="0" smtClean="0">
              <a:latin typeface="Andale Mono"/>
              <a:cs typeface="Andale Mono"/>
            </a:endParaRPr>
          </a:p>
          <a:p>
            <a:pPr marL="0" indent="0" algn="just">
              <a:buNone/>
            </a:pPr>
            <a:r>
              <a:rPr lang="pt-BR" sz="9200" dirty="0" smtClean="0">
                <a:latin typeface="Andale Mono"/>
                <a:cs typeface="Andale Mono"/>
              </a:rPr>
              <a:t>“</a:t>
            </a:r>
            <a:r>
              <a:rPr lang="pt-BR" sz="9200" dirty="0" err="1">
                <a:latin typeface="Andale Mono"/>
                <a:cs typeface="Andale Mono"/>
              </a:rPr>
              <a:t>le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passage</a:t>
            </a:r>
            <a:r>
              <a:rPr lang="pt-BR" sz="9200" dirty="0">
                <a:latin typeface="Andale Mono"/>
                <a:cs typeface="Andale Mono"/>
              </a:rPr>
              <a:t> d’</a:t>
            </a:r>
            <a:r>
              <a:rPr lang="pt-BR" sz="9200" dirty="0" err="1">
                <a:latin typeface="Andale Mono"/>
                <a:cs typeface="Andale Mono"/>
              </a:rPr>
              <a:t>un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mot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autonome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au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rôle</a:t>
            </a:r>
            <a:r>
              <a:rPr lang="pt-BR" sz="9200" dirty="0">
                <a:latin typeface="Andale Mono"/>
                <a:cs typeface="Andale Mono"/>
              </a:rPr>
              <a:t> d’</a:t>
            </a:r>
            <a:r>
              <a:rPr lang="pt-BR" sz="9200" dirty="0" err="1">
                <a:latin typeface="Andale Mono"/>
                <a:cs typeface="Andale Mono"/>
              </a:rPr>
              <a:t>élément</a:t>
            </a:r>
            <a:r>
              <a:rPr lang="pt-BR" sz="9200" dirty="0">
                <a:latin typeface="Andale Mono"/>
                <a:cs typeface="Andale Mono"/>
              </a:rPr>
              <a:t> </a:t>
            </a:r>
            <a:r>
              <a:rPr lang="pt-BR" sz="9200" dirty="0" err="1">
                <a:latin typeface="Andale Mono"/>
                <a:cs typeface="Andale Mono"/>
              </a:rPr>
              <a:t>grammatical</a:t>
            </a:r>
            <a:r>
              <a:rPr lang="pt-BR" sz="9200" dirty="0">
                <a:latin typeface="Andale Mono"/>
                <a:cs typeface="Andale Mono"/>
              </a:rPr>
              <a:t>” </a:t>
            </a:r>
            <a:endParaRPr lang="bg-BG" sz="9200" dirty="0" smtClean="0">
              <a:latin typeface="Andale Mono"/>
              <a:cs typeface="Andale Mono"/>
            </a:endParaRPr>
          </a:p>
          <a:p>
            <a:pPr marL="0" indent="0" algn="just">
              <a:buNone/>
            </a:pPr>
            <a:endParaRPr lang="bg-BG" sz="9200" dirty="0">
              <a:latin typeface="Andale Mono"/>
              <a:cs typeface="Andale Mono"/>
            </a:endParaRPr>
          </a:p>
          <a:p>
            <a:pPr marL="0" indent="0" algn="just">
              <a:buNone/>
            </a:pPr>
            <a:r>
              <a:rPr lang="bg-BG" sz="9200" dirty="0" smtClean="0">
                <a:latin typeface="Andale Mono"/>
                <a:cs typeface="Andale Mono"/>
              </a:rPr>
              <a:t>(</a:t>
            </a:r>
            <a:r>
              <a:rPr lang="bg-BG" sz="9200" dirty="0" smtClean="0">
                <a:latin typeface="Andale Mono"/>
                <a:cs typeface="Andale Mono"/>
              </a:rPr>
              <a:t>Antoine </a:t>
            </a:r>
            <a:r>
              <a:rPr lang="pt-BR" sz="9200" dirty="0" err="1" smtClean="0">
                <a:latin typeface="Andale Mono"/>
                <a:cs typeface="Andale Mono"/>
              </a:rPr>
              <a:t>Meillet</a:t>
            </a:r>
            <a:r>
              <a:rPr lang="pt-BR" sz="9200" dirty="0" smtClean="0">
                <a:latin typeface="Andale Mono"/>
                <a:cs typeface="Andale Mono"/>
              </a:rPr>
              <a:t> </a:t>
            </a:r>
            <a:r>
              <a:rPr lang="pt-BR" sz="9200" dirty="0">
                <a:latin typeface="Andale Mono"/>
                <a:cs typeface="Andale Mono"/>
              </a:rPr>
              <a:t>1912, p.131)</a:t>
            </a:r>
            <a:endParaRPr lang="bg-BG" sz="9200" dirty="0">
              <a:latin typeface="Andale Mono"/>
              <a:cs typeface="Andale Mono"/>
            </a:endParaRPr>
          </a:p>
          <a:p>
            <a:pPr marL="0" indent="0" algn="just">
              <a:buNone/>
            </a:pPr>
            <a:endParaRPr lang="bg-BG" sz="9200" dirty="0"/>
          </a:p>
          <a:p>
            <a:pPr marL="0" indent="0" algn="just">
              <a:buNone/>
            </a:pPr>
            <a:endParaRPr lang="bg-BG" sz="9200" dirty="0"/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278817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/>
              <a:t>“</a:t>
            </a:r>
            <a:r>
              <a:rPr lang="en-US" dirty="0"/>
              <a:t>where a lexical unit or structure assumes a grammatical function, or where a grammatical unit assumes a more grammatical function, we are dealing with </a:t>
            </a:r>
            <a:r>
              <a:rPr lang="en-US" dirty="0" err="1"/>
              <a:t>grammaticalization</a:t>
            </a:r>
            <a:r>
              <a:rPr lang="en-US" dirty="0"/>
              <a:t>, a process that can be found in all languages known to us and may involve any kind of grammatical function</a:t>
            </a:r>
            <a:r>
              <a:rPr lang="bg-BG" dirty="0"/>
              <a:t>”</a:t>
            </a:r>
            <a:r>
              <a:rPr lang="en-US" dirty="0"/>
              <a:t>.</a:t>
            </a:r>
            <a:r>
              <a:rPr lang="bg-BG" dirty="0"/>
              <a:t>(</a:t>
            </a:r>
            <a:r>
              <a:rPr lang="en-US" dirty="0"/>
              <a:t>Heine, </a:t>
            </a:r>
            <a:r>
              <a:rPr lang="en-US" dirty="0" err="1"/>
              <a:t>Claudi</a:t>
            </a:r>
            <a:r>
              <a:rPr lang="en-US" dirty="0"/>
              <a:t> e </a:t>
            </a:r>
            <a:r>
              <a:rPr lang="en-US" dirty="0" err="1"/>
              <a:t>Hünnemeyer</a:t>
            </a:r>
            <a:r>
              <a:rPr lang="en-US" dirty="0"/>
              <a:t> 1991:2) </a:t>
            </a: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88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1434</TotalTime>
  <Words>947</Words>
  <Application>Microsoft Macintosh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Aula 3 – Como as línguas mudam?</vt:lpstr>
      <vt:lpstr>Efeitos da mudança </vt:lpstr>
      <vt:lpstr>Como as línguas mudam?</vt:lpstr>
      <vt:lpstr>A MUDANÇA É também ESPORÁDICA</vt:lpstr>
      <vt:lpstr>Mudanças são complexas </vt:lpstr>
      <vt:lpstr>MUDANÇA NUMA CONCEPÇÃO SOCIOLÓGICA DO FALANTE E DA LÍNGUA</vt:lpstr>
      <vt:lpstr>PowerPoint Presentation</vt:lpstr>
      <vt:lpstr>DEFINIÇÃO DE GR</vt:lpstr>
      <vt:lpstr>PowerPoint Presentation</vt:lpstr>
      <vt:lpstr>classes de palavras</vt:lpstr>
      <vt:lpstr>Categorias formais</vt:lpstr>
      <vt:lpstr>categorias cognitivas</vt:lpstr>
      <vt:lpstr>CONTINUUM  Heine, Claudi &amp; Hünnemeyer (1991) </vt:lpstr>
      <vt:lpstr>CONTINUUM   Heine, Claudi &amp; Hünnemeyer (1991) </vt:lpstr>
      <vt:lpstr>reanálise</vt:lpstr>
      <vt:lpstr>Metonímia</vt:lpstr>
      <vt:lpstr>Bibliografia consultada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Postulados básicos da  Linguística Funcional</dc:title>
  <dc:creator>Cristina Lopomo Defendi</dc:creator>
  <cp:lastModifiedBy>MCeliah</cp:lastModifiedBy>
  <cp:revision>100</cp:revision>
  <dcterms:created xsi:type="dcterms:W3CDTF">2015-06-09T20:54:56Z</dcterms:created>
  <dcterms:modified xsi:type="dcterms:W3CDTF">2019-08-16T21:19:54Z</dcterms:modified>
</cp:coreProperties>
</file>